
<file path=[Content_Types].xml><?xml version="1.0" encoding="utf-8"?>
<Types xmlns="http://schemas.openxmlformats.org/package/2006/content-types">
  <Override PartName="/ppt/slides/slide94.xml" ContentType="application/vnd.openxmlformats-officedocument.presentationml.slide+xml"/>
  <Override PartName="/ppt/slides/slide142.xml" ContentType="application/vnd.openxmlformats-officedocument.presentationml.slide+xml"/>
  <Override PartName="/ppt/slides/slide473.xml" ContentType="application/vnd.openxmlformats-officedocument.presentationml.slide+xml"/>
  <Override PartName="/ppt/slides/slide218.xml" ContentType="application/vnd.openxmlformats-officedocument.presentationml.slide+xml"/>
  <Override PartName="/ppt/slides/slide549.xml" ContentType="application/vnd.openxmlformats-officedocument.presentationml.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388.xml" ContentType="application/vnd.openxmlformats-officedocument.presentationml.slide+xml"/>
  <Override PartName="/ppt/slides/slide40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574.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319.xml" ContentType="application/vnd.openxmlformats-officedocument.presentationml.slide+xml"/>
  <Override PartName="/ppt/slides/slide505.xml" ContentType="application/vnd.openxmlformats-officedocument.presentationml.slide+xml"/>
  <Override PartName="/ppt/notesSlides/notesSlide41.xml" ContentType="application/vnd.openxmlformats-officedocument.presentationml.notesSlide+xml"/>
  <Override PartName="/ppt/slides/slide158.xml" ContentType="application/vnd.openxmlformats-officedocument.presentationml.slide+xml"/>
  <Override PartName="/ppt/slides/slide344.xml" ContentType="application/vnd.openxmlformats-officedocument.presentationml.slide+xml"/>
  <Override PartName="/ppt/slides/slide489.xml" ContentType="application/vnd.openxmlformats-officedocument.presentationml.slide+xml"/>
  <Override PartName="/ppt/slides/slide183.xml" ContentType="application/vnd.openxmlformats-officedocument.presentationml.slide+xml"/>
  <Override PartName="/ppt/slides/slide530.xml" ContentType="application/vnd.openxmlformats-officedocument.presentationml.slide+xml"/>
  <Override PartName="/ppt/notesSlides/notesSlide7.xml" ContentType="application/vnd.openxmlformats-officedocument.presentationml.notesSlide+xml"/>
  <Override PartName="/ppt/slides/slide259.xml" ContentType="application/vnd.openxmlformats-officedocument.presentationml.slide+xml"/>
  <Override PartName="/ppt/slides/slide606.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300.xml" ContentType="application/vnd.openxmlformats-officedocument.presentationml.slide+xml"/>
  <Override PartName="/ppt/slides/slide445.xml" ContentType="application/vnd.openxmlformats-officedocument.presentationml.slide+xml"/>
  <Override PartName="/ppt/slides/slide631.xml" ContentType="application/vnd.openxmlformats-officedocument.presentationml.slide+xml"/>
  <Default Extension="png" ContentType="image/png"/>
  <Override PartName="/ppt/slides/slide284.xml" ContentType="application/vnd.openxmlformats-officedocument.presentationml.slide+xml"/>
  <Override PartName="/ppt/slides/slide470.xml" ContentType="application/vnd.openxmlformats-officedocument.presentationml.slide+xml"/>
  <Override PartName="/ppt/notesSlides/notesSlide57.xml" ContentType="application/vnd.openxmlformats-officedocument.presentationml.notesSlide+xml"/>
  <Override PartName="/ppt/slides/slide91.xml" ContentType="application/vnd.openxmlformats-officedocument.presentationml.slide+xml"/>
  <Override PartName="/ppt/slides/slide215.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slides/slide401.xml" ContentType="application/vnd.openxmlformats-officedocument.presentationml.slide+xml"/>
  <Override PartName="/ppt/slides/slide546.xml" ContentType="application/vnd.openxmlformats-officedocument.presentationml.slide+xml"/>
  <Override PartName="/ppt/notesSlides/notesSlide82.xml" ContentType="application/vnd.openxmlformats-officedocument.presentationml.notesSlide+xml"/>
  <Override PartName="/ppt/slides/slide240.xml" ContentType="application/vnd.openxmlformats-officedocument.presentationml.slide+xml"/>
  <Override PartName="/ppt/slides/slide385.xml" ContentType="application/vnd.openxmlformats-officedocument.presentationml.slide+xml"/>
  <Override PartName="/ppt/slides/slide57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316.xml" ContentType="application/vnd.openxmlformats-officedocument.presentationml.slide+xml"/>
  <Override PartName="/ppt/slides/slide647.xml" ContentType="application/vnd.openxmlformats-officedocument.presentationml.slide+xml"/>
  <Override PartName="/ppt/slides/slide155.xml" ContentType="application/vnd.openxmlformats-officedocument.presentationml.slide+xml"/>
  <Override PartName="/ppt/slides/slide486.xml" ContentType="application/vnd.openxmlformats-officedocument.presentationml.slide+xml"/>
  <Override PartName="/ppt/slides/slide502.xml" ContentType="application/vnd.openxmlformats-officedocument.presentationml.slide+xml"/>
  <Override PartName="/ppt/slideMasters/slideMaster5.xml" ContentType="application/vnd.openxmlformats-officedocument.presentationml.slideMaster+xml"/>
  <Override PartName="/ppt/slides/slide278.xml" ContentType="application/vnd.openxmlformats-officedocument.presentationml.slide+xml"/>
  <Override PartName="/ppt/slides/slide341.xml" ContentType="application/vnd.openxmlformats-officedocument.presentationml.slide+xml"/>
  <Override PartName="/ppt/slides/slide625.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417.xml" ContentType="application/vnd.openxmlformats-officedocument.presentationml.slide+xml"/>
  <Override PartName="/ppt/slides/slide464.xml" ContentType="application/vnd.openxmlformats-officedocument.presentationml.slide+xml"/>
  <Override PartName="/ppt/slides/slide603.xml" ContentType="application/vnd.openxmlformats-officedocument.presentationml.slide+xml"/>
  <Override PartName="/ppt/slides/slide650.xml" ContentType="application/vnd.openxmlformats-officedocument.presentationml.slide+xml"/>
  <Override PartName="/ppt/notesSlides/notesSlide98.xml" ContentType="application/vnd.openxmlformats-officedocument.presentationml.notesSlide+xml"/>
  <Override PartName="/ppt/diagrams/colors1.xml" ContentType="application/vnd.openxmlformats-officedocument.drawingml.diagramColors+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s/slide442.xml" ContentType="application/vnd.openxmlformats-officedocument.presentationml.slide+xml"/>
  <Override PartName="/ppt/slides/slide587.xml" ContentType="application/vnd.openxmlformats-officedocument.presentationml.slid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s/slide281.xml" ContentType="application/vnd.openxmlformats-officedocument.presentationml.slide+xml"/>
  <Override PartName="/ppt/slides/slide379.xml" ContentType="application/vnd.openxmlformats-officedocument.presentationml.slide+xml"/>
  <Override PartName="/ppt/slideLayouts/slideLayout15.xml" ContentType="application/vnd.openxmlformats-officedocument.presentationml.slideLayout+xml"/>
  <Override PartName="/ppt/slides/slide41.xml" ContentType="application/vnd.openxmlformats-officedocument.presentationml.slide+xml"/>
  <Override PartName="/ppt/slides/slide357.xml" ContentType="application/vnd.openxmlformats-officedocument.presentationml.slide+xml"/>
  <Override PartName="/ppt/slides/slide420.xml" ContentType="application/vnd.openxmlformats-officedocument.presentationml.slide+xml"/>
  <Override PartName="/ppt/slides/slide518.xml" ContentType="application/vnd.openxmlformats-officedocument.presentationml.slide+xml"/>
  <Override PartName="/ppt/slides/slide565.xml" ContentType="application/vnd.openxmlformats-officedocument.presentationml.slide+xml"/>
  <Override PartName="/ppt/notesSlides/notesSlide54.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543.xml" ContentType="application/vnd.openxmlformats-officedocument.presentationml.slide+xml"/>
  <Override PartName="/ppt/slides/slide59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s/slide335.xml" ContentType="application/vnd.openxmlformats-officedocument.presentationml.slide+xml"/>
  <Override PartName="/ppt/slides/slide382.xml" ContentType="application/vnd.openxmlformats-officedocument.presentationml.slide+xml"/>
  <Override PartName="/ppt/slides/slide619.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458.xml" ContentType="application/vnd.openxmlformats-officedocument.presentationml.slide+xml"/>
  <Override PartName="/ppt/slides/slide521.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297.xml" ContentType="application/vnd.openxmlformats-officedocument.presentationml.slide+xml"/>
  <Override PartName="/ppt/slides/slide313.xml" ContentType="application/vnd.openxmlformats-officedocument.presentationml.slide+xml"/>
  <Override PartName="/ppt/slides/slide360.xml" ContentType="application/vnd.openxmlformats-officedocument.presentationml.slide+xml"/>
  <Override PartName="/ppt/slides/slide644.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s/slide436.xml" ContentType="application/vnd.openxmlformats-officedocument.presentationml.slide+xml"/>
  <Override PartName="/ppt/slides/slide483.xml" ContentType="application/vnd.openxmlformats-officedocument.presentationml.slide+xml"/>
  <Override PartName="/ppt/slides/slide622.xml" ContentType="application/vnd.openxmlformats-officedocument.presentationml.slide+xml"/>
  <Override PartName="/ppt/notesSlides/notesSlide1.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slides/slide275.xml" ContentType="application/vnd.openxmlformats-officedocument.presentationml.slide+xml"/>
  <Override PartName="/ppt/slides/slide414.xml" ContentType="application/vnd.openxmlformats-officedocument.presentationml.slide+xml"/>
  <Override PartName="/ppt/slides/slide461.xml" ContentType="application/vnd.openxmlformats-officedocument.presentationml.slide+xml"/>
  <Override PartName="/ppt/slides/slide559.xml" ContentType="application/vnd.openxmlformats-officedocument.presentationml.slide+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398.xml" ContentType="application/vnd.openxmlformats-officedocument.presentationml.slide+xml"/>
  <Override PartName="/ppt/slides/slide537.xml" ContentType="application/vnd.openxmlformats-officedocument.presentationml.slide+xml"/>
  <Override PartName="/ppt/slides/slide584.xml" ContentType="application/vnd.openxmlformats-officedocument.presentationml.slide+xml"/>
  <Override PartName="/ppt/slides/slide600.xml" ContentType="application/vnd.openxmlformats-officedocument.presentationml.slide+xml"/>
  <Override PartName="/ppt/slideLayouts/slideLayout34.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s/slide329.xml" ContentType="application/vnd.openxmlformats-officedocument.presentationml.slide+xml"/>
  <Override PartName="/ppt/slides/slide376.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s/slide515.xml" ContentType="application/vnd.openxmlformats-officedocument.presentationml.slide+xml"/>
  <Override PartName="/ppt/slides/slide562.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307.xml" ContentType="application/vnd.openxmlformats-officedocument.presentationml.slide+xml"/>
  <Override PartName="/ppt/slides/slide354.xml" ContentType="application/vnd.openxmlformats-officedocument.presentationml.slide+xml"/>
  <Override PartName="/ppt/slides/slide499.xml" ContentType="application/vnd.openxmlformats-officedocument.presentationml.slide+xml"/>
  <Override PartName="/ppt/slides/slide540.xml" ContentType="application/vnd.openxmlformats-officedocument.presentationml.slide+xml"/>
  <Override PartName="/ppt/slides/slide638.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477.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slides/slide269.xml" ContentType="application/vnd.openxmlformats-officedocument.presentationml.slide+xml"/>
  <Override PartName="/ppt/slides/slide616.xml" ContentType="application/vnd.openxmlformats-officedocument.presentationml.slide+xml"/>
  <Override PartName="/ppt/slides/slide663.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310.xml" ContentType="application/vnd.openxmlformats-officedocument.presentationml.slide+xml"/>
  <Override PartName="/ppt/slides/slide408.xml" ContentType="application/vnd.openxmlformats-officedocument.presentationml.slide+xml"/>
  <Override PartName="/ppt/slides/slide455.xml" ContentType="application/vnd.openxmlformats-officedocument.presentationml.slide+xml"/>
  <Override PartName="/ppt/slides/slide641.xml" ContentType="application/vnd.openxmlformats-officedocument.presentationml.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s/slide247.xml" ContentType="application/vnd.openxmlformats-officedocument.presentationml.slide+xml"/>
  <Override PartName="/ppt/slides/slide294.xml" ContentType="application/vnd.openxmlformats-officedocument.presentationml.slide+xml"/>
  <Override PartName="/ppt/slides/slide433.xml" ContentType="application/vnd.openxmlformats-officedocument.presentationml.slide+xml"/>
  <Override PartName="/ppt/slides/slide480.xml" ContentType="application/vnd.openxmlformats-officedocument.presentationml.slide+xml"/>
  <Override PartName="/ppt/slides/slide578.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slides/slide225.xml" ContentType="application/vnd.openxmlformats-officedocument.presentationml.slide+xml"/>
  <Override PartName="/ppt/slides/slide272.xml" ContentType="application/vnd.openxmlformats-officedocument.presentationml.slide+xml"/>
  <Override PartName="/ppt/slides/slide509.xml" ContentType="application/vnd.openxmlformats-officedocument.presentationml.slide+xml"/>
  <Override PartName="/ppt/slides/slide556.xml" ContentType="application/vnd.openxmlformats-officedocument.presentationml.slid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slides/slide348.xml" ContentType="application/vnd.openxmlformats-officedocument.presentationml.slide+xml"/>
  <Override PartName="/ppt/slides/slide395.xml" ContentType="application/vnd.openxmlformats-officedocument.presentationml.slide+xml"/>
  <Override PartName="/ppt/slides/slide411.xml" ContentType="application/vnd.openxmlformats-officedocument.presentationml.slide+xml"/>
  <Override PartName="/ppt/slides/slide10.xml" ContentType="application/vnd.openxmlformats-officedocument.presentationml.slide+xml"/>
  <Override PartName="/ppt/slides/slide187.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534.xml" ContentType="application/vnd.openxmlformats-officedocument.presentationml.slide+xml"/>
  <Override PartName="/ppt/slides/slide581.xml" ContentType="application/vnd.openxmlformats-officedocument.presentationml.slide+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326.xml" ContentType="application/vnd.openxmlformats-officedocument.presentationml.slide+xml"/>
  <Override PartName="/ppt/slides/slide373.xml" ContentType="application/vnd.openxmlformats-officedocument.presentationml.slide+xml"/>
  <Override PartName="/ppt/slides/slide512.xml" ContentType="application/vnd.openxmlformats-officedocument.presentationml.slide+xml"/>
  <Override PartName="/ppt/slides/slide657.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304.xml" ContentType="application/vnd.openxmlformats-officedocument.presentationml.slide+xml"/>
  <Override PartName="/ppt/slides/slide351.xml" ContentType="application/vnd.openxmlformats-officedocument.presentationml.slide+xml"/>
  <Override PartName="/ppt/slides/slide449.xml" ContentType="application/vnd.openxmlformats-officedocument.presentationml.slide+xml"/>
  <Override PartName="/ppt/slides/slide496.xml" ContentType="application/vnd.openxmlformats-officedocument.presentationml.slide+xml"/>
  <Override PartName="/ppt/slides/slide143.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635.xml" ContentType="application/vnd.openxmlformats-officedocument.presentationml.slide+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427.xml" ContentType="application/vnd.openxmlformats-officedocument.presentationml.slide+xml"/>
  <Override PartName="/ppt/slides/slide474.xml" ContentType="application/vnd.openxmlformats-officedocument.presentationml.slide+xml"/>
  <Override PartName="/ppt/slides/slide613.xml" ContentType="application/vnd.openxmlformats-officedocument.presentationml.slide+xml"/>
  <Override PartName="/ppt/slides/slide660.xml" ContentType="application/vnd.openxmlformats-officedocument.presentationml.slide+xml"/>
  <Default Extension="bin" ContentType="application/vnd.openxmlformats-officedocument.oleObject"/>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s/slide219.xml" ContentType="application/vnd.openxmlformats-officedocument.presentationml.slide+xml"/>
  <Override PartName="/ppt/slides/slide266.xml" ContentType="application/vnd.openxmlformats-officedocument.presentationml.slide+xml"/>
  <Override PartName="/ppt/slides/slide405.xml" ContentType="application/vnd.openxmlformats-officedocument.presentationml.slide+xml"/>
  <Override PartName="/ppt/slides/slide452.xml" ContentType="application/vnd.openxmlformats-officedocument.presentationml.slide+xml"/>
  <Override PartName="/ppt/slides/slide597.xml" ContentType="application/vnd.openxmlformats-officedocument.presentationml.slide+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s/slide389.xml" ContentType="application/vnd.openxmlformats-officedocument.presentationml.slide+xml"/>
  <Override PartName="/ppt/slides/slide528.xml" ContentType="application/vnd.openxmlformats-officedocument.presentationml.slide+xml"/>
  <Override PartName="/ppt/slides/slide57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s/slide367.xml" ContentType="application/vnd.openxmlformats-officedocument.presentationml.slide+xml"/>
  <Override PartName="/ppt/slides/slide430.xml" ContentType="application/vnd.openxmlformats-officedocument.presentationml.slide+xml"/>
  <Override PartName="/ppt/slides/slide159.xml" ContentType="application/vnd.openxmlformats-officedocument.presentationml.slide+xml"/>
  <Override PartName="/ppt/slides/slide222.xml" ContentType="application/vnd.openxmlformats-officedocument.presentationml.slide+xml"/>
  <Override PartName="/ppt/slides/slide506.xml" ContentType="application/vnd.openxmlformats-officedocument.presentationml.slide+xml"/>
  <Override PartName="/ppt/slides/slide553.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s/slide200.xml" ContentType="application/vnd.openxmlformats-officedocument.presentationml.slide+xml"/>
  <Override PartName="/ppt/slides/slide345.xml" ContentType="application/vnd.openxmlformats-officedocument.presentationml.slide+xml"/>
  <Override PartName="/ppt/slides/slide392.xml" ContentType="application/vnd.openxmlformats-officedocument.presentationml.slide+xml"/>
  <Override PartName="/ppt/slides/slide531.xml" ContentType="application/vnd.openxmlformats-officedocument.presentationml.slide+xml"/>
  <Override PartName="/ppt/slides/slide629.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slides/slide89.xml" ContentType="application/vnd.openxmlformats-officedocument.presentationml.slide+xml"/>
  <Override PartName="/ppt/slides/slide137.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70.xml" ContentType="application/vnd.openxmlformats-officedocument.presentationml.slide+xml"/>
  <Override PartName="/ppt/slides/slide468.xml" ContentType="application/vnd.openxmlformats-officedocument.presentationml.slide+xml"/>
  <Override PartName="/ppt/slides/slide607.xml" ContentType="application/vnd.openxmlformats-officedocument.presentationml.slide+xml"/>
  <Override PartName="/ppt/slides/slide654.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446.xml" ContentType="application/vnd.openxmlformats-officedocument.presentationml.slide+xml"/>
  <Override PartName="/ppt/slides/slide493.xml" ContentType="application/vnd.openxmlformats-officedocument.presentationml.slide+xml"/>
  <Override PartName="/ppt/handoutMasters/handoutMaster1.xml" ContentType="application/vnd.openxmlformats-officedocument.presentationml.handoutMaster+xml"/>
  <Override PartName="/ppt/slides/slide67.xml" ContentType="application/vnd.openxmlformats-officedocument.presentationml.slide+xml"/>
  <Override PartName="/ppt/slides/slide238.xml" ContentType="application/vnd.openxmlformats-officedocument.presentationml.slide+xml"/>
  <Override PartName="/ppt/slides/slide285.xml" ContentType="application/vnd.openxmlformats-officedocument.presentationml.slide+xml"/>
  <Override PartName="/ppt/slides/slide301.xml" ContentType="application/vnd.openxmlformats-officedocument.presentationml.slide+xml"/>
  <Override PartName="/ppt/slides/slide632.xml" ContentType="application/vnd.openxmlformats-officedocument.presentationml.slide+xml"/>
  <Override PartName="/ppt/slideLayouts/slideLayout19.xml" ContentType="application/vnd.openxmlformats-officedocument.presentationml.slideLayout+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424.xml" ContentType="application/vnd.openxmlformats-officedocument.presentationml.slide+xml"/>
  <Override PartName="/ppt/slides/slide471.xml" ContentType="application/vnd.openxmlformats-officedocument.presentationml.slide+xml"/>
  <Override PartName="/ppt/slides/slide569.xml" ContentType="application/vnd.openxmlformats-officedocument.presentationml.slide+xml"/>
  <Override PartName="/ppt/theme/theme3.xml" ContentType="application/vnd.openxmlformats-officedocument.theme+xml"/>
  <Override PartName="/ppt/notesSlides/notesSlide58.xml" ContentType="application/vnd.openxmlformats-officedocument.presentationml.notesSlide+xml"/>
  <Override PartName="/ppt/slides/slide216.xml" ContentType="application/vnd.openxmlformats-officedocument.presentationml.slide+xml"/>
  <Override PartName="/ppt/slides/slide263.xml" ContentType="application/vnd.openxmlformats-officedocument.presentationml.slide+xml"/>
  <Override PartName="/ppt/slides/slide402.xml" ContentType="application/vnd.openxmlformats-officedocument.presentationml.slide+xml"/>
  <Override PartName="/ppt/slides/slide547.xml" ContentType="application/vnd.openxmlformats-officedocument.presentationml.slide+xml"/>
  <Override PartName="/ppt/slides/slide594.xml" ContentType="application/vnd.openxmlformats-officedocument.presentationml.slide+xml"/>
  <Override PartName="/ppt/slides/slide610.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s/slide241.xml" ContentType="application/vnd.openxmlformats-officedocument.presentationml.slide+xml"/>
  <Override PartName="/ppt/slides/slide339.xml" ContentType="application/vnd.openxmlformats-officedocument.presentationml.slide+xml"/>
  <Override PartName="/ppt/slides/slide386.xml" ContentType="application/vnd.openxmlformats-officedocument.presentationml.slide+xml"/>
  <Override PartName="/ppt/slideLayouts/slideLayout22.xml" ContentType="application/vnd.openxmlformats-officedocument.presentationml.slideLayout+xml"/>
  <Override PartName="/ppt/slides/slide178.xml" ContentType="application/vnd.openxmlformats-officedocument.presentationml.slide+xml"/>
  <Override PartName="/ppt/slides/slide525.xml" ContentType="application/vnd.openxmlformats-officedocument.presentationml.slide+xml"/>
  <Override PartName="/ppt/slides/slide572.xml" ContentType="application/vnd.openxmlformats-officedocument.presentationml.slid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317.xml" ContentType="application/vnd.openxmlformats-officedocument.presentationml.slide+xml"/>
  <Override PartName="/ppt/slides/slide364.xml" ContentType="application/vnd.openxmlformats-officedocument.presentationml.slide+xml"/>
  <Override PartName="/ppt/slides/slide503.xml" ContentType="application/vnd.openxmlformats-officedocument.presentationml.slide+xml"/>
  <Override PartName="/ppt/slides/slide550.xml" ContentType="application/vnd.openxmlformats-officedocument.presentationml.slide+xml"/>
  <Override PartName="/ppt/slides/slide648.xml" ContentType="application/vnd.openxmlformats-officedocument.presentationml.slide+xml"/>
  <Override PartName="/ppt/slides/slide109.xml" ContentType="application/vnd.openxmlformats-officedocument.presentationml.slide+xml"/>
  <Override PartName="/ppt/slides/slide156.xml" ContentType="application/vnd.openxmlformats-officedocument.presentationml.slide+xml"/>
  <Override PartName="/ppt/slides/slide342.xml" ContentType="application/vnd.openxmlformats-officedocument.presentationml.slide+xml"/>
  <Override PartName="/ppt/slides/slide487.xml" ContentType="application/vnd.openxmlformats-officedocument.presentationml.slide+xml"/>
  <Override PartName="/ppt/slides/slide626.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418.xml" ContentType="application/vnd.openxmlformats-officedocument.presentationml.slide+xml"/>
  <Override PartName="/ppt/slides/slide465.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s/slide257.xml" ContentType="application/vnd.openxmlformats-officedocument.presentationml.slide+xml"/>
  <Override PartName="/ppt/slides/slide320.xml" ContentType="application/vnd.openxmlformats-officedocument.presentationml.slide+xml"/>
  <Override PartName="/ppt/slides/slide604.xml" ContentType="application/vnd.openxmlformats-officedocument.presentationml.slide+xml"/>
  <Override PartName="/ppt/slides/slide651.xml" ContentType="application/vnd.openxmlformats-officedocument.presentationml.slide+xml"/>
  <Override PartName="/ppt/slideLayouts/slideLayout38.xml" ContentType="application/vnd.openxmlformats-officedocument.presentationml.slideLayout+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s/slide443.xml" ContentType="application/vnd.openxmlformats-officedocument.presentationml.slide+xml"/>
  <Override PartName="/ppt/slides/slide490.xml" ContentType="application/vnd.openxmlformats-officedocument.presentationml.slide+xml"/>
  <Override PartName="/ppt/slides/slide588.xml" ContentType="application/vnd.openxmlformats-officedocument.presentationml.slide+xml"/>
  <Override PartName="/ppt/notesSlides/notesSlide77.xml" ContentType="application/vnd.openxmlformats-officedocument.presentationml.notesSlide+xml"/>
  <Override PartName="/ppt/slides/slide235.xml" ContentType="application/vnd.openxmlformats-officedocument.presentationml.slide+xml"/>
  <Override PartName="/ppt/slides/slide282.xml" ContentType="application/vnd.openxmlformats-officedocument.presentationml.slide+xml"/>
  <Override PartName="/ppt/slides/slide421.xml" ContentType="application/vnd.openxmlformats-officedocument.presentationml.slide+xml"/>
  <Override PartName="/ppt/slides/slide519.xml" ContentType="application/vnd.openxmlformats-officedocument.presentationml.slide+xml"/>
  <Override PartName="/ppt/slides/slide566.xml" ContentType="application/vnd.openxmlformats-officedocument.presentationml.slide+xml"/>
  <Override PartName="/ppt/slideLayouts/slideLayout16.xml" ContentType="application/vnd.openxmlformats-officedocument.presentationml.slideLayout+xml"/>
  <Override PartName="/ppt/notesSlides/notesSlide55.xml" ContentType="application/vnd.openxmlformats-officedocument.presentationml.notesSlide+xml"/>
  <Override PartName="/ppt/diagrams/quickStyle1.xml" ContentType="application/vnd.openxmlformats-officedocument.drawingml.diagramStyle+xml"/>
  <Override PartName="/ppt/slides/slide42.xml" ContentType="application/vnd.openxmlformats-officedocument.presentationml.slide+xml"/>
  <Override PartName="/ppt/slides/slide213.xml" ContentType="application/vnd.openxmlformats-officedocument.presentationml.slide+xml"/>
  <Override PartName="/ppt/slides/slide260.xml" ContentType="application/vnd.openxmlformats-officedocument.presentationml.slide+xml"/>
  <Override PartName="/ppt/slides/slide358.xml" ContentType="application/vnd.openxmlformats-officedocument.presentationml.slide+xml"/>
  <Override PartName="/ppt/slideLayouts/slideLayout41.xml" ContentType="application/vnd.openxmlformats-officedocument.presentationml.slideLayout+xml"/>
  <Override PartName="/ppt/slides/slide20.xml" ContentType="application/vnd.openxmlformats-officedocument.presentationml.slide+xml"/>
  <Override PartName="/ppt/slides/slide197.xml" ContentType="application/vnd.openxmlformats-officedocument.presentationml.slide+xml"/>
  <Override PartName="/ppt/slides/slide544.xml" ContentType="application/vnd.openxmlformats-officedocument.presentationml.slide+xml"/>
  <Override PartName="/ppt/slides/slide591.xml" ContentType="application/vnd.openxmlformats-officedocument.presentationml.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336.xml" ContentType="application/vnd.openxmlformats-officedocument.presentationml.slide+xml"/>
  <Override PartName="/ppt/slides/slide383.xml" ContentType="application/vnd.openxmlformats-officedocument.presentationml.slide+xml"/>
  <Override PartName="/ppt/slides/slide522.xml" ContentType="application/vnd.openxmlformats-officedocument.presentationml.slide+xml"/>
  <Override PartName="/ppt/notesSlides/notesSlide11.xml" ContentType="application/vnd.openxmlformats-officedocument.presentationml.notesSlide+xml"/>
  <Override PartName="/ppt/slides/slide128.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459.xml" ContentType="application/vnd.openxmlformats-officedocument.presentationml.slide+xml"/>
  <Override PartName="/ppt/slides/slide645.xml" ContentType="application/vnd.openxmlformats-officedocument.presentationml.slide+xml"/>
  <Override PartName="/ppt/slides/slide8.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98.xml" ContentType="application/vnd.openxmlformats-officedocument.presentationml.slide+xml"/>
  <Override PartName="/ppt/slides/slide437.xml" ContentType="application/vnd.openxmlformats-officedocument.presentationml.slide+xml"/>
  <Override PartName="/ppt/slides/slide484.xml" ContentType="application/vnd.openxmlformats-officedocument.presentationml.slide+xml"/>
  <Override PartName="/ppt/slides/slide500.xml" ContentType="application/vnd.openxmlformats-officedocument.presentationml.sl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623.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399.xml" ContentType="application/vnd.openxmlformats-officedocument.presentationml.slide+xml"/>
  <Override PartName="/ppt/slides/slide415.xml" ContentType="application/vnd.openxmlformats-officedocument.presentationml.slide+xml"/>
  <Override PartName="/ppt/slides/slide462.xml" ContentType="application/vnd.openxmlformats-officedocument.presentationml.slide+xml"/>
  <Override PartName="/ppt/slides/slide60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slides/slide440.xml" ContentType="application/vnd.openxmlformats-officedocument.presentationml.slide+xml"/>
  <Override PartName="/ppt/slides/slide538.xml" ContentType="application/vnd.openxmlformats-officedocument.presentationml.slide+xml"/>
  <Override PartName="/ppt/slides/slide585.xml" ContentType="application/vnd.openxmlformats-officedocument.presentationml.slide+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377.xml" ContentType="application/vnd.openxmlformats-officedocument.presentationml.slide+xml"/>
  <Override PartName="/ppt/slides/slide516.xml" ContentType="application/vnd.openxmlformats-officedocument.presentationml.slide+xml"/>
  <Override PartName="/ppt/slides/slide56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69.xml" ContentType="application/vnd.openxmlformats-officedocument.presentationml.slide+xml"/>
  <Override PartName="/ppt/slides/slide308.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541.xml" ContentType="application/vnd.openxmlformats-officedocument.presentationml.slide+xml"/>
  <Override PartName="/ppt/slides/slide639.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333.xml" ContentType="application/vnd.openxmlformats-officedocument.presentationml.slide+xml"/>
  <Override PartName="/ppt/slides/slide380.xml" ContentType="application/vnd.openxmlformats-officedocument.presentationml.slide+xml"/>
  <Override PartName="/ppt/slides/slide478.xml" ContentType="application/vnd.openxmlformats-officedocument.presentationml.slide+xml"/>
  <Override PartName="/ppt/slides/slide617.xml" ContentType="application/vnd.openxmlformats-officedocument.presentationml.slide+xml"/>
  <Override PartName="/ppt/slides/slide664.xml" ContentType="application/vnd.openxmlformats-officedocument.presentationml.slide+xml"/>
  <Override PartName="/ppt/diagrams/layout1.xml" ContentType="application/vnd.openxmlformats-officedocument.drawingml.diagramLayout+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409.xml" ContentType="application/vnd.openxmlformats-officedocument.presentationml.slide+xml"/>
  <Override PartName="/ppt/slides/slide456.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s/slide579.xml" ContentType="application/vnd.openxmlformats-officedocument.presentationml.slide+xml"/>
  <Override PartName="/ppt/slides/slide642.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68.xml" ContentType="application/vnd.openxmlformats-officedocument.presentationml.notesSlide+xml"/>
  <Override PartName="/ppt/slides/slide55.xml" ContentType="application/vnd.openxmlformats-officedocument.presentationml.slide+xml"/>
  <Override PartName="/ppt/slides/slide434.xml" ContentType="application/vnd.openxmlformats-officedocument.presentationml.slide+xml"/>
  <Override PartName="/ppt/slides/slide481.xml" ContentType="application/vnd.openxmlformats-officedocument.presentationml.slide+xml"/>
  <Override PartName="/ppt/slides/slide620.xml" ContentType="application/vnd.openxmlformats-officedocument.presentationml.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s/slide412.xml" ContentType="application/vnd.openxmlformats-officedocument.presentationml.slide+xml"/>
  <Override PartName="/ppt/slides/slide557.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ppt/slides/slide396.xml" ContentType="application/vnd.openxmlformats-officedocument.presentationml.slide+xml"/>
  <Override PartName="/ppt/slides/slide535.xml" ContentType="application/vnd.openxmlformats-officedocument.presentationml.slide+xml"/>
  <Override PartName="/ppt/slides/slide58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327.xml" ContentType="application/vnd.openxmlformats-officedocument.presentationml.slide+xml"/>
  <Override PartName="/ppt/slides/slide374.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513.xml" ContentType="application/vnd.openxmlformats-officedocument.presentationml.slide+xml"/>
  <Override PartName="/ppt/slides/slide560.xml" ContentType="application/vnd.openxmlformats-officedocument.presentationml.slide+xml"/>
  <Override PartName="/ppt/slides/slide658.xml" ContentType="application/vnd.openxmlformats-officedocument.presentationml.slide+xml"/>
  <Override PartName="/ppt/slideLayouts/slideLayout10.xml" ContentType="application/vnd.openxmlformats-officedocument.presentationml.slideLayout+xml"/>
  <Override PartName="/ppt/slides/slide305.xml" ContentType="application/vnd.openxmlformats-officedocument.presentationml.slide+xml"/>
  <Override PartName="/ppt/slides/slide352.xml" ContentType="application/vnd.openxmlformats-officedocument.presentationml.slide+xml"/>
  <Override PartName="/ppt/slides/slide497.xml" ContentType="application/vnd.openxmlformats-officedocument.presentationml.slide+xml"/>
  <Override PartName="/ppt/slides/slide636.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428.xml" ContentType="application/vnd.openxmlformats-officedocument.presentationml.slide+xml"/>
  <Override PartName="/ppt/slides/slide475.xml" ContentType="application/vnd.openxmlformats-officedocument.presentationml.slide+xml"/>
  <Override PartName="/ppt/theme/theme7.xml" ContentType="application/vnd.openxmlformats-officedocument.theme+xml"/>
  <Override PartName="/ppt/slides/slide122.xml" ContentType="application/vnd.openxmlformats-officedocument.presentationml.slide+xml"/>
  <Override PartName="/ppt/slides/slide267.xml" ContentType="application/vnd.openxmlformats-officedocument.presentationml.slide+xml"/>
  <Override PartName="/ppt/slides/slide598.xml" ContentType="application/vnd.openxmlformats-officedocument.presentationml.slide+xml"/>
  <Override PartName="/ppt/slides/slide614.xml" ContentType="application/vnd.openxmlformats-officedocument.presentationml.slide+xml"/>
  <Override PartName="/ppt/slides/slide661.xml" ContentType="application/vnd.openxmlformats-officedocument.presentationml.slide+xml"/>
  <Override PartName="/ppt/slideLayouts/slideLayout48.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406.xml" ContentType="application/vnd.openxmlformats-officedocument.presentationml.slide+xml"/>
  <Override PartName="/ppt/slides/slide453.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slides/slide292.xml" ContentType="application/vnd.openxmlformats-officedocument.presentationml.slide+xml"/>
  <Override PartName="/ppt/slides/slide431.xml" ContentType="application/vnd.openxmlformats-officedocument.presentationml.slide+xml"/>
  <Override PartName="/ppt/slides/slide529.xml" ContentType="application/vnd.openxmlformats-officedocument.presentationml.slide+xml"/>
  <Override PartName="/ppt/slides/slide576.xml" ContentType="application/vnd.openxmlformats-officedocument.presentationml.slide+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223.xml" ContentType="application/vnd.openxmlformats-officedocument.presentationml.slide+xml"/>
  <Override PartName="/ppt/slides/slide270.xml" ContentType="application/vnd.openxmlformats-officedocument.presentationml.slide+xml"/>
  <Override PartName="/ppt/slides/slide368.xml" ContentType="application/vnd.openxmlformats-officedocument.presentationml.slide+xml"/>
  <Override PartName="/ppt/slides/slide507.xml" ContentType="application/vnd.openxmlformats-officedocument.presentationml.slide+xml"/>
  <Override PartName="/ppt/slides/slide554.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346.xml" ContentType="application/vnd.openxmlformats-officedocument.presentationml.slide+xml"/>
  <Override PartName="/ppt/slides/slide393.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469.xml" ContentType="application/vnd.openxmlformats-officedocument.presentationml.slide+xml"/>
  <Override PartName="/ppt/slides/slide532.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324.xml" ContentType="application/vnd.openxmlformats-officedocument.presentationml.slide+xml"/>
  <Override PartName="/ppt/slides/slide371.xml" ContentType="application/vnd.openxmlformats-officedocument.presentationml.slide+xml"/>
  <Override PartName="/ppt/slides/slide510.xml" ContentType="application/vnd.openxmlformats-officedocument.presentationml.slide+xml"/>
  <Override PartName="/ppt/slides/slide608.xml" ContentType="application/vnd.openxmlformats-officedocument.presentationml.slide+xml"/>
  <Override PartName="/ppt/slides/slide655.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302.xml" ContentType="application/vnd.openxmlformats-officedocument.presentationml.slide+xml"/>
  <Override PartName="/ppt/slides/slide447.xml" ContentType="application/vnd.openxmlformats-officedocument.presentationml.slide+xml"/>
  <Override PartName="/ppt/slides/slide494.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s/slide425.xml" ContentType="application/vnd.openxmlformats-officedocument.presentationml.slide+xml"/>
  <Override PartName="/ppt/slides/slide472.xml" ContentType="application/vnd.openxmlformats-officedocument.presentationml.slide+xml"/>
  <Override PartName="/ppt/slides/slide633.xml" ContentType="application/vnd.openxmlformats-officedocument.presentationml.slide+xml"/>
  <Override PartName="/ppt/theme/theme4.xml" ContentType="application/vnd.openxmlformats-officedocument.them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slides/slide611.xml" ContentType="application/vnd.openxmlformats-officedocument.presentationml.slide+xml"/>
  <Override PartName="/ppt/slideLayouts/slideLayout45.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s/slide403.xml" ContentType="application/vnd.openxmlformats-officedocument.presentationml.slide+xml"/>
  <Override PartName="/ppt/slides/slide450.xml" ContentType="application/vnd.openxmlformats-officedocument.presentationml.slide+xml"/>
  <Override PartName="/ppt/slides/slide548.xml" ContentType="application/vnd.openxmlformats-officedocument.presentationml.slide+xml"/>
  <Override PartName="/ppt/slides/slide595.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242.xml" ContentType="application/vnd.openxmlformats-officedocument.presentationml.slide+xml"/>
  <Override PartName="/ppt/slides/slide387.xml" ContentType="application/vnd.openxmlformats-officedocument.presentationml.slide+xml"/>
  <Override PartName="/ppt/slides/slide526.xml" ContentType="application/vnd.openxmlformats-officedocument.presentationml.slide+xml"/>
  <Override PartName="/ppt/slides/slide57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slides/slide318.xml" ContentType="application/vnd.openxmlformats-officedocument.presentationml.slide+xml"/>
  <Override PartName="/ppt/slides/slide365.xml" ContentType="application/vnd.openxmlformats-officedocument.presentationml.slide+xml"/>
  <Override PartName="/ppt/slides/slide649.xml" ContentType="application/vnd.openxmlformats-officedocument.presentationml.slide+xml"/>
  <Override PartName="/ppt/slides/slide157.xml" ContentType="application/vnd.openxmlformats-officedocument.presentationml.slide+xml"/>
  <Override PartName="/ppt/slides/slide220.xml" ContentType="application/vnd.openxmlformats-officedocument.presentationml.slide+xml"/>
  <Override PartName="/ppt/slides/slide488.xml" ContentType="application/vnd.openxmlformats-officedocument.presentationml.slide+xml"/>
  <Override PartName="/ppt/slides/slide504.xml" ContentType="application/vnd.openxmlformats-officedocument.presentationml.slide+xml"/>
  <Override PartName="/ppt/slides/slide551.xml" ContentType="application/vnd.openxmlformats-officedocument.presentationml.slide+xml"/>
  <Override PartName="/ppt/notesSlides/notesSlide40.xml" ContentType="application/vnd.openxmlformats-officedocument.presentationml.notesSlide+xml"/>
  <Override PartName="/ppt/slides/slide343.xml" ContentType="application/vnd.openxmlformats-officedocument.presentationml.slide+xml"/>
  <Override PartName="/ppt/slides/slide390.xml" ContentType="application/vnd.openxmlformats-officedocument.presentationml.slide+xml"/>
  <Override PartName="/ppt/slides/slide627.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Override PartName="/ppt/slides/slide321.xml" ContentType="application/vnd.openxmlformats-officedocument.presentationml.slide+xml"/>
  <Override PartName="/ppt/slides/slide419.xml" ContentType="application/vnd.openxmlformats-officedocument.presentationml.slide+xml"/>
  <Override PartName="/ppt/slides/slide466.xml" ContentType="application/vnd.openxmlformats-officedocument.presentationml.slide+xml"/>
  <Override PartName="/ppt/slides/slide605.xml" ContentType="application/vnd.openxmlformats-officedocument.presentationml.slide+xml"/>
  <Override PartName="/ppt/slides/slide652.xml" ContentType="application/vnd.openxmlformats-officedocument.presentationml.slide+xml"/>
  <Override PartName="/ppt/diagrams/data1.xml" ContentType="application/vnd.openxmlformats-officedocument.drawingml.diagramData+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44.xml" ContentType="application/vnd.openxmlformats-officedocument.presentationml.slide+xml"/>
  <Override PartName="/ppt/slides/slide491.xml" ContentType="application/vnd.openxmlformats-officedocument.presentationml.slide+xml"/>
  <Override PartName="/ppt/slides/slide589.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s/slide236.xml" ContentType="application/vnd.openxmlformats-officedocument.presentationml.slide+xml"/>
  <Override PartName="/ppt/slides/slide283.xml" ContentType="application/vnd.openxmlformats-officedocument.presentationml.slide+xml"/>
  <Override PartName="/ppt/slides/slide630.xml" ContentType="application/vnd.openxmlformats-officedocument.presentationml.slide+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422.xml" ContentType="application/vnd.openxmlformats-officedocument.presentationml.slide+xml"/>
  <Override PartName="/ppt/slides/slide567.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slides/slide214.xml" ContentType="application/vnd.openxmlformats-officedocument.presentationml.slide+xml"/>
  <Override PartName="/ppt/slides/slide261.xml" ContentType="application/vnd.openxmlformats-officedocument.presentationml.slide+xml"/>
  <Override PartName="/ppt/slides/slide359.xml" ContentType="application/vnd.openxmlformats-officedocument.presentationml.slide+xml"/>
  <Override PartName="/ppt/slides/slide400.xml" ContentType="application/vnd.openxmlformats-officedocument.presentationml.slide+xml"/>
  <Override PartName="/ppt/slides/slide545.xml" ContentType="application/vnd.openxmlformats-officedocument.presentationml.slide+xml"/>
  <Override PartName="/ppt/slides/slide59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s/slide198.xml" ContentType="application/vnd.openxmlformats-officedocument.presentationml.slide+xml"/>
  <Override PartName="/ppt/slides/slide337.xml" ContentType="application/vnd.openxmlformats-officedocument.presentationml.slide+xml"/>
  <Override PartName="/ppt/slides/slide384.xml" ContentType="application/vnd.openxmlformats-officedocument.presentationml.slide+xml"/>
  <Override PartName="/ppt/slideLayouts/slideLayout20.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slides/slide523.xml" ContentType="application/vnd.openxmlformats-officedocument.presentationml.slide+xml"/>
  <Override PartName="/ppt/slides/slide570.xml" ContentType="application/vnd.openxmlformats-officedocument.presentationml.slide+xml"/>
  <Override PartName="/ppt/notesSlides/notesSlide12.xml" ContentType="application/vnd.openxmlformats-officedocument.presentationml.notesSlide+xml"/>
  <Override PartName="/ppt/slides/slide299.xml" ContentType="application/vnd.openxmlformats-officedocument.presentationml.slide+xml"/>
  <Override PartName="/ppt/slides/slide315.xml" ContentType="application/vnd.openxmlformats-officedocument.presentationml.slide+xml"/>
  <Override PartName="/ppt/slides/slide362.xml" ContentType="application/vnd.openxmlformats-officedocument.presentationml.slide+xml"/>
  <Override PartName="/ppt/slides/slide501.xml" ContentType="application/vnd.openxmlformats-officedocument.presentationml.slide+xml"/>
  <Override PartName="/ppt/slides/slide646.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slides/slide340.xml" ContentType="application/vnd.openxmlformats-officedocument.presentationml.slide+xml"/>
  <Override PartName="/ppt/slides/slide438.xml" ContentType="application/vnd.openxmlformats-officedocument.presentationml.slide+xml"/>
  <Override PartName="/ppt/slides/slide485.xml" ContentType="application/vnd.openxmlformats-officedocument.presentationml.slide+xml"/>
  <Override PartName="/ppt/slides/slide624.xml" ContentType="application/vnd.openxmlformats-officedocument.presentationml.slide+xml"/>
  <Override PartName="/ppt/viewProps.xml" ContentType="application/vnd.openxmlformats-officedocument.presentationml.viewProps+xml"/>
  <Override PartName="/ppt/slides/slide132.xml" ContentType="application/vnd.openxmlformats-officedocument.presentationml.slide+xml"/>
  <Override PartName="/ppt/slides/slide277.xml" ContentType="application/vnd.openxmlformats-officedocument.presentationml.slide+xml"/>
  <Override PartName="/ppt/slides/slide416.xml" ContentType="application/vnd.openxmlformats-officedocument.presentationml.slide+xml"/>
  <Override PartName="/ppt/slides/slide463.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slides/slide208.xml" ContentType="application/vnd.openxmlformats-officedocument.presentationml.slide+xml"/>
  <Override PartName="/ppt/slides/slide255.xml" ContentType="application/vnd.openxmlformats-officedocument.presentationml.slide+xml"/>
  <Override PartName="/ppt/slides/slide539.xml" ContentType="application/vnd.openxmlformats-officedocument.presentationml.slide+xml"/>
  <Override PartName="/ppt/slides/slide586.xml" ContentType="application/vnd.openxmlformats-officedocument.presentationml.slide+xml"/>
  <Override PartName="/ppt/slides/slide602.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378.xml" ContentType="application/vnd.openxmlformats-officedocument.presentationml.slide+xml"/>
  <Override PartName="/ppt/slides/slide441.xml" ContentType="application/vnd.openxmlformats-officedocument.presentationml.slide+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slides/slide233.xml" ContentType="application/vnd.openxmlformats-officedocument.presentationml.slide+xml"/>
  <Override PartName="/ppt/slides/slide280.xml" ContentType="application/vnd.openxmlformats-officedocument.presentationml.slide+xml"/>
  <Override PartName="/ppt/slides/slide517.xml" ContentType="application/vnd.openxmlformats-officedocument.presentationml.slide+xml"/>
  <Override PartName="/ppt/slides/slide564.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heme/themeOverride2.xml" ContentType="application/vnd.openxmlformats-officedocument.themeOverride+xml"/>
  <Override PartName="/ppt/slides/slide40.xml" ContentType="application/vnd.openxmlformats-officedocument.presentationml.slide+xml"/>
  <Override PartName="/ppt/slides/slide211.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479.xml" ContentType="application/vnd.openxmlformats-officedocument.presentationml.slide+xml"/>
  <Override PartName="/ppt/slides/slide542.xml" ContentType="application/vnd.openxmlformats-officedocument.presentationml.slide+xml"/>
  <Default Extension="vml" ContentType="application/vnd.openxmlformats-officedocument.vmlDrawing"/>
  <Override PartName="/ppt/notesSlides/notesSlide31.xml" ContentType="application/vnd.openxmlformats-officedocument.presentationml.notesSlide+xml"/>
  <Override PartName="/ppt/slides/slide126.xml" ContentType="application/vnd.openxmlformats-officedocument.presentationml.slide+xml"/>
  <Override PartName="/ppt/slides/slide173.xml" ContentType="application/vnd.openxmlformats-officedocument.presentationml.slide+xml"/>
  <Override PartName="/ppt/slides/slide334.xml" ContentType="application/vnd.openxmlformats-officedocument.presentationml.slide+xml"/>
  <Override PartName="/ppt/slides/slide381.xml" ContentType="application/vnd.openxmlformats-officedocument.presentationml.slide+xml"/>
  <Override PartName="/ppt/slides/slide520.xml" ContentType="application/vnd.openxmlformats-officedocument.presentationml.slide+xml"/>
  <Override PartName="/ppt/slides/slide618.xml" ContentType="application/vnd.openxmlformats-officedocument.presentationml.slide+xml"/>
  <Override PartName="/ppt/slides/slide665.xml" ContentType="application/vnd.openxmlformats-officedocument.presentationml.slide+xml"/>
  <Override PartName="/ppt/slides/slide78.xml" ContentType="application/vnd.openxmlformats-officedocument.presentationml.slide+xml"/>
  <Override PartName="/ppt/slides/slide312.xml" ContentType="application/vnd.openxmlformats-officedocument.presentationml.slide+xml"/>
  <Override PartName="/ppt/slides/slide457.xml" ContentType="application/vnd.openxmlformats-officedocument.presentationml.slide+xml"/>
  <Override PartName="/ppt/slides/slide643.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49.xml" ContentType="application/vnd.openxmlformats-officedocument.presentationml.slide+xml"/>
  <Override PartName="/ppt/slides/slide296.xml" ContentType="application/vnd.openxmlformats-officedocument.presentationml.slide+xml"/>
  <Override PartName="/ppt/slides/slide435.xml" ContentType="application/vnd.openxmlformats-officedocument.presentationml.slide+xml"/>
  <Override PartName="/ppt/slides/slide48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27.xml" ContentType="application/vnd.openxmlformats-officedocument.presentationml.slide+xml"/>
  <Override PartName="/ppt/slides/slide274.xml" ContentType="application/vnd.openxmlformats-officedocument.presentationml.slide+xml"/>
  <Override PartName="/ppt/slides/slide558.xml" ContentType="application/vnd.openxmlformats-officedocument.presentationml.slide+xml"/>
  <Override PartName="/ppt/slides/slide621.xml" ContentType="application/vnd.openxmlformats-officedocument.presentationml.slid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397.xml" ContentType="application/vnd.openxmlformats-officedocument.presentationml.slide+xml"/>
  <Override PartName="/ppt/slides/slide413.xml" ContentType="application/vnd.openxmlformats-officedocument.presentationml.slide+xml"/>
  <Override PartName="/ppt/slides/slide460.xml" ContentType="application/vnd.openxmlformats-officedocument.presentationml.slide+xml"/>
  <Default Extension="rels" ContentType="application/vnd.openxmlformats-package.relationships+xml"/>
  <Override PartName="/ppt/slides/slide189.xml" ContentType="application/vnd.openxmlformats-officedocument.presentationml.slide+xml"/>
  <Override PartName="/ppt/slides/slide205.xml" ContentType="application/vnd.openxmlformats-officedocument.presentationml.slide+xml"/>
  <Override PartName="/ppt/slides/slide252.xml" ContentType="application/vnd.openxmlformats-officedocument.presentationml.slide+xml"/>
  <Override PartName="/ppt/slides/slide536.xml" ContentType="application/vnd.openxmlformats-officedocument.presentationml.slide+xml"/>
  <Override PartName="/ppt/slides/slide583.xml" ContentType="application/vnd.openxmlformats-officedocument.presentationml.slide+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s/slide375.xml" ContentType="application/vnd.openxmlformats-officedocument.presentationml.slide+xml"/>
  <Override PartName="/ppt/slides/slide514.xml" ContentType="application/vnd.openxmlformats-officedocument.presentationml.slide+xml"/>
  <Override PartName="/ppt/slides/slide561.xml" ContentType="application/vnd.openxmlformats-officedocument.presentationml.slide+xml"/>
  <Override PartName="/ppt/slides/slide659.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53.xml" ContentType="application/vnd.openxmlformats-officedocument.presentationml.slide+xml"/>
  <Override PartName="/ppt/slides/slide498.xml" ContentType="application/vnd.openxmlformats-officedocument.presentationml.slide+xml"/>
  <Override PartName="/ppt/notesSlides/notesSlide50.xml" ContentType="application/vnd.openxmlformats-officedocument.presentationml.notesSlide+xml"/>
  <Override PartName="/ppt/slides/slide145.xml" ContentType="application/vnd.openxmlformats-officedocument.presentationml.slide+xml"/>
  <Override PartName="/ppt/slides/slide192.xml" ContentType="application/vnd.openxmlformats-officedocument.presentationml.slide+xml"/>
  <Override PartName="/ppt/slides/slide637.xml" ContentType="application/vnd.openxmlformats-officedocument.presentationml.slide+xml"/>
  <Override PartName="/ppt/slides/slide97.xml" ContentType="application/vnd.openxmlformats-officedocument.presentationml.slide+xml"/>
  <Override PartName="/ppt/slides/slide331.xml" ContentType="application/vnd.openxmlformats-officedocument.presentationml.slide+xml"/>
  <Override PartName="/ppt/slides/slide429.xml" ContentType="application/vnd.openxmlformats-officedocument.presentationml.slide+xml"/>
  <Override PartName="/ppt/slides/slide476.xml" ContentType="application/vnd.openxmlformats-officedocument.presentationml.slide+xml"/>
  <Override PartName="/ppt/slides/slide615.xml" ContentType="application/vnd.openxmlformats-officedocument.presentationml.slide+xml"/>
  <Override PartName="/ppt/slides/slide662.xml" ContentType="application/vnd.openxmlformats-officedocument.presentationml.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68.xml" ContentType="application/vnd.openxmlformats-officedocument.presentationml.slide+xml"/>
  <Override PartName="/ppt/slides/slide407.xml" ContentType="application/vnd.openxmlformats-officedocument.presentationml.slide+xml"/>
  <Override PartName="/ppt/slides/slide454.xml" ContentType="application/vnd.openxmlformats-officedocument.presentationml.slide+xml"/>
  <Override PartName="/ppt/slides/slide599.xml" ContentType="application/vnd.openxmlformats-officedocument.presentationml.slide+xml"/>
  <Override PartName="/ppt/slideLayouts/slideLayout49.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s/slide577.xml" ContentType="application/vnd.openxmlformats-officedocument.presentationml.slide+xml"/>
  <Override PartName="/ppt/slides/slide64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Override PartName="/ppt/slides/slide369.xml" ContentType="application/vnd.openxmlformats-officedocument.presentationml.slide+xml"/>
  <Override PartName="/ppt/slides/slide432.xml" ContentType="application/vnd.openxmlformats-officedocument.presentationml.slide+xml"/>
  <Default Extension="jpeg" ContentType="image/jpeg"/>
  <Override PartName="/ppt/notesSlides/notesSlide100.xml" ContentType="application/vnd.openxmlformats-officedocument.presentationml.notesSlide+xml"/>
  <Override PartName="/ppt/slides/slide31.xml" ContentType="application/vnd.openxmlformats-officedocument.presentationml.slide+xml"/>
  <Override PartName="/ppt/slides/slide224.xml" ContentType="application/vnd.openxmlformats-officedocument.presentationml.slide+xml"/>
  <Override PartName="/ppt/slides/slide271.xml" ContentType="application/vnd.openxmlformats-officedocument.presentationml.slide+xml"/>
  <Override PartName="/ppt/slides/slide410.xml" ContentType="application/vnd.openxmlformats-officedocument.presentationml.slide+xml"/>
  <Override PartName="/ppt/slides/slide508.xml" ContentType="application/vnd.openxmlformats-officedocument.presentationml.slide+xml"/>
  <Override PartName="/ppt/slides/slide555.xml" ContentType="application/vnd.openxmlformats-officedocument.presentationml.slide+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2.xml" ContentType="application/vnd.openxmlformats-officedocument.presentationml.slide+xml"/>
  <Override PartName="/ppt/slides/slide347.xml" ContentType="application/vnd.openxmlformats-officedocument.presentationml.slide+xml"/>
  <Override PartName="/ppt/slides/slide394.xml" ContentType="application/vnd.openxmlformats-officedocument.presentationml.slide+xml"/>
  <Override PartName="/ppt/slides/slide533.xml" ContentType="application/vnd.openxmlformats-officedocument.presentationml.slide+xml"/>
  <Override PartName="/ppt/slides/slide580.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72.xml" ContentType="application/vnd.openxmlformats-officedocument.presentationml.slide+xml"/>
  <Override PartName="/ppt/slides/slide609.xml" ContentType="application/vnd.openxmlformats-officedocument.presentationml.slide+xml"/>
  <Override PartName="/ppt/slides/slide117.xml" ContentType="application/vnd.openxmlformats-officedocument.presentationml.slide+xml"/>
  <Override PartName="/ppt/slides/slide164.xml" ContentType="application/vnd.openxmlformats-officedocument.presentationml.slide+xml"/>
  <Override PartName="/ppt/slides/slide448.xml" ContentType="application/vnd.openxmlformats-officedocument.presentationml.slide+xml"/>
  <Override PartName="/ppt/slides/slide495.xml" ContentType="application/vnd.openxmlformats-officedocument.presentationml.slide+xml"/>
  <Override PartName="/ppt/slides/slide511.xml" ContentType="application/vnd.openxmlformats-officedocument.presentationml.slide+xml"/>
  <Override PartName="/ppt/slides/slide656.xml" ContentType="application/vnd.openxmlformats-officedocument.presentationml.slide+xml"/>
  <Override PartName="/ppt/slides/slide69.xml" ContentType="application/vnd.openxmlformats-officedocument.presentationml.slide+xml"/>
  <Override PartName="/ppt/slides/slide287.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s/slide634.xml" ContentType="application/vnd.openxmlformats-officedocument.presentationml.slide+xml"/>
  <Override PartName="/ppt/slides/slide47.xml" ContentType="application/vnd.openxmlformats-officedocument.presentationml.slide+xml"/>
  <Override PartName="/ppt/slides/slide426.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s/slide265.xml" ContentType="application/vnd.openxmlformats-officedocument.presentationml.slide+xml"/>
  <Override PartName="/ppt/slides/slide596.xml" ContentType="application/vnd.openxmlformats-officedocument.presentationml.slide+xml"/>
  <Override PartName="/ppt/slides/slide612.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slides/slide72.xml" ContentType="application/vnd.openxmlformats-officedocument.presentationml.slide+xml"/>
  <Override PartName="/ppt/slides/slide451.xml" ContentType="application/vnd.openxmlformats-officedocument.presentationml.slide+xml"/>
  <Override PartName="/ppt/slides/slide290.xml" ContentType="application/vnd.openxmlformats-officedocument.presentationml.slide+xml"/>
  <Override PartName="/ppt/slides/slide527.xml" ContentType="application/vnd.openxmlformats-officedocument.presentationml.slide+xml"/>
  <Override PartName="/ppt/notesSlides/notesSlide63.xml" ContentType="application/vnd.openxmlformats-officedocument.presentationml.notesSlide+xml"/>
  <Override PartName="/ppt/slides/slide221.xml" ContentType="application/vnd.openxmlformats-officedocument.presentationml.slide+xml"/>
  <Override PartName="/ppt/slides/slide366.xml" ContentType="application/vnd.openxmlformats-officedocument.presentationml.slide+xml"/>
  <Override PartName="/ppt/slides/slide552.xml" ContentType="application/vnd.openxmlformats-officedocument.presentationml.slide+xml"/>
  <Override PartName="/ppt/slides/slide391.xml" ContentType="application/vnd.openxmlformats-officedocument.presentationml.slide+xml"/>
  <Override PartName="/ppt/slides/slide628.xml" ContentType="application/vnd.openxmlformats-officedocument.presentationml.slide+xml"/>
  <Override PartName="/ppt/slides/slide136.xml" ContentType="application/vnd.openxmlformats-officedocument.presentationml.slide+xml"/>
  <Override PartName="/ppt/slides/slide467.xml" ContentType="application/vnd.openxmlformats-officedocument.presentationml.slide+xml"/>
  <Override PartName="/ppt/slides/slide88.xml" ContentType="application/vnd.openxmlformats-officedocument.presentationml.slide+xml"/>
  <Override PartName="/ppt/slides/slide322.xml" ContentType="application/vnd.openxmlformats-officedocument.presentationml.slide+xml"/>
  <Override PartName="/ppt/slides/slide653.xml" ContentType="application/vnd.openxmlformats-officedocument.presentationml.slide+xml"/>
  <Override PartName="/ppt/slides/slide19.xml" ContentType="application/vnd.openxmlformats-officedocument.presentationml.slide+xml"/>
  <Override PartName="/ppt/slides/slide161.xml" ContentType="application/vnd.openxmlformats-officedocument.presentationml.slide+xml"/>
  <Override PartName="/ppt/slides/slide492.xml" ContentType="application/vnd.openxmlformats-officedocument.presentationml.slide+xml"/>
  <Override PartName="/ppt/notesSlides/notesSlide79.xml" ContentType="application/vnd.openxmlformats-officedocument.presentationml.notesSlide+xml"/>
  <Override PartName="/ppt/slides/slide237.xml" ContentType="application/vnd.openxmlformats-officedocument.presentationml.slide+xml"/>
  <Override PartName="/ppt/slides/slide423.xml" ContentType="application/vnd.openxmlformats-officedocument.presentationml.slide+xml"/>
  <Override PartName="/ppt/slides/slide568.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s/slide44.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Override PartName="/ppt/slides/slide593.xml" ContentType="application/vnd.openxmlformats-officedocument.presentationml.slide+xml"/>
  <Override PartName="/ppt/notesSlides/notesSlide35.xml" ContentType="application/vnd.openxmlformats-officedocument.presentationml.notesSlide+xml"/>
  <Override PartName="/ppt/slides/slide338.xml" ContentType="application/vnd.openxmlformats-officedocument.presentationml.slide+xml"/>
  <Override PartName="/ppt/slides/slide524.xml" ContentType="application/vnd.openxmlformats-officedocument.presentationml.slide+xml"/>
  <Override PartName="/ppt/notesSlides/notesSlide60.xml" ContentType="application/vnd.openxmlformats-officedocument.presentationml.notesSlide+xml"/>
  <Override PartName="/ppt/slides/slide177.xml" ContentType="application/vnd.openxmlformats-officedocument.presentationml.slide+xml"/>
  <Override PartName="/ppt/slides/slide363.xml" ContentType="application/vnd.openxmlformats-officedocument.presentationml.slide+xml"/>
  <Override PartName="/ppt/slides/slide108.xml" ContentType="application/vnd.openxmlformats-officedocument.presentationml.slide+xml"/>
  <Override PartName="/ppt/slides/slide4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30" r:id="rId2"/>
    <p:sldMasterId id="2147483742" r:id="rId3"/>
    <p:sldMasterId id="2147483754" r:id="rId4"/>
    <p:sldMasterId id="2147483766" r:id="rId5"/>
  </p:sldMasterIdLst>
  <p:notesMasterIdLst>
    <p:notesMasterId r:id="rId671"/>
  </p:notesMasterIdLst>
  <p:handoutMasterIdLst>
    <p:handoutMasterId r:id="rId672"/>
  </p:handoutMasterIdLst>
  <p:sldIdLst>
    <p:sldId id="288" r:id="rId6"/>
    <p:sldId id="387" r:id="rId7"/>
    <p:sldId id="390" r:id="rId8"/>
    <p:sldId id="398" r:id="rId9"/>
    <p:sldId id="289" r:id="rId10"/>
    <p:sldId id="290" r:id="rId11"/>
    <p:sldId id="291" r:id="rId12"/>
    <p:sldId id="292" r:id="rId13"/>
    <p:sldId id="293" r:id="rId14"/>
    <p:sldId id="294" r:id="rId15"/>
    <p:sldId id="295" r:id="rId16"/>
    <p:sldId id="389" r:id="rId17"/>
    <p:sldId id="296" r:id="rId18"/>
    <p:sldId id="297" r:id="rId19"/>
    <p:sldId id="298" r:id="rId20"/>
    <p:sldId id="299" r:id="rId21"/>
    <p:sldId id="388" r:id="rId22"/>
    <p:sldId id="300" r:id="rId23"/>
    <p:sldId id="301" r:id="rId24"/>
    <p:sldId id="302" r:id="rId25"/>
    <p:sldId id="303" r:id="rId26"/>
    <p:sldId id="304" r:id="rId27"/>
    <p:sldId id="305" r:id="rId28"/>
    <p:sldId id="306" r:id="rId29"/>
    <p:sldId id="307" r:id="rId30"/>
    <p:sldId id="308" r:id="rId31"/>
    <p:sldId id="309" r:id="rId32"/>
    <p:sldId id="310" r:id="rId33"/>
    <p:sldId id="311" r:id="rId34"/>
    <p:sldId id="312" r:id="rId35"/>
    <p:sldId id="313" r:id="rId36"/>
    <p:sldId id="384" r:id="rId37"/>
    <p:sldId id="386" r:id="rId38"/>
    <p:sldId id="315" r:id="rId39"/>
    <p:sldId id="316" r:id="rId40"/>
    <p:sldId id="317" r:id="rId41"/>
    <p:sldId id="318" r:id="rId42"/>
    <p:sldId id="319" r:id="rId43"/>
    <p:sldId id="320" r:id="rId44"/>
    <p:sldId id="321" r:id="rId45"/>
    <p:sldId id="356" r:id="rId46"/>
    <p:sldId id="405" r:id="rId47"/>
    <p:sldId id="357" r:id="rId48"/>
    <p:sldId id="413" r:id="rId49"/>
    <p:sldId id="358" r:id="rId50"/>
    <p:sldId id="416" r:id="rId51"/>
    <p:sldId id="417" r:id="rId52"/>
    <p:sldId id="418" r:id="rId53"/>
    <p:sldId id="419" r:id="rId54"/>
    <p:sldId id="420" r:id="rId55"/>
    <p:sldId id="421" r:id="rId56"/>
    <p:sldId id="423" r:id="rId57"/>
    <p:sldId id="424" r:id="rId58"/>
    <p:sldId id="431" r:id="rId59"/>
    <p:sldId id="432" r:id="rId60"/>
    <p:sldId id="433" r:id="rId61"/>
    <p:sldId id="434" r:id="rId62"/>
    <p:sldId id="435" r:id="rId63"/>
    <p:sldId id="436" r:id="rId64"/>
    <p:sldId id="438" r:id="rId65"/>
    <p:sldId id="439" r:id="rId66"/>
    <p:sldId id="440" r:id="rId67"/>
    <p:sldId id="441" r:id="rId68"/>
    <p:sldId id="442" r:id="rId69"/>
    <p:sldId id="443" r:id="rId70"/>
    <p:sldId id="444" r:id="rId71"/>
    <p:sldId id="445" r:id="rId72"/>
    <p:sldId id="446" r:id="rId73"/>
    <p:sldId id="447" r:id="rId74"/>
    <p:sldId id="448" r:id="rId75"/>
    <p:sldId id="450" r:id="rId76"/>
    <p:sldId id="451" r:id="rId77"/>
    <p:sldId id="452" r:id="rId78"/>
    <p:sldId id="453" r:id="rId79"/>
    <p:sldId id="454" r:id="rId80"/>
    <p:sldId id="455" r:id="rId81"/>
    <p:sldId id="456" r:id="rId82"/>
    <p:sldId id="457" r:id="rId83"/>
    <p:sldId id="458" r:id="rId84"/>
    <p:sldId id="459" r:id="rId85"/>
    <p:sldId id="460" r:id="rId86"/>
    <p:sldId id="461" r:id="rId87"/>
    <p:sldId id="464" r:id="rId88"/>
    <p:sldId id="465" r:id="rId89"/>
    <p:sldId id="467" r:id="rId90"/>
    <p:sldId id="468" r:id="rId91"/>
    <p:sldId id="469" r:id="rId92"/>
    <p:sldId id="470" r:id="rId93"/>
    <p:sldId id="471" r:id="rId94"/>
    <p:sldId id="472" r:id="rId95"/>
    <p:sldId id="473" r:id="rId96"/>
    <p:sldId id="474" r:id="rId97"/>
    <p:sldId id="475" r:id="rId98"/>
    <p:sldId id="476" r:id="rId99"/>
    <p:sldId id="477" r:id="rId100"/>
    <p:sldId id="478" r:id="rId101"/>
    <p:sldId id="479" r:id="rId102"/>
    <p:sldId id="481" r:id="rId103"/>
    <p:sldId id="482" r:id="rId104"/>
    <p:sldId id="483" r:id="rId105"/>
    <p:sldId id="484" r:id="rId106"/>
    <p:sldId id="485" r:id="rId107"/>
    <p:sldId id="486" r:id="rId108"/>
    <p:sldId id="487" r:id="rId109"/>
    <p:sldId id="488" r:id="rId110"/>
    <p:sldId id="489" r:id="rId111"/>
    <p:sldId id="490" r:id="rId112"/>
    <p:sldId id="492" r:id="rId113"/>
    <p:sldId id="493" r:id="rId114"/>
    <p:sldId id="494" r:id="rId115"/>
    <p:sldId id="495" r:id="rId116"/>
    <p:sldId id="496" r:id="rId117"/>
    <p:sldId id="497" r:id="rId118"/>
    <p:sldId id="498" r:id="rId119"/>
    <p:sldId id="499" r:id="rId120"/>
    <p:sldId id="500" r:id="rId121"/>
    <p:sldId id="501" r:id="rId122"/>
    <p:sldId id="502" r:id="rId123"/>
    <p:sldId id="503" r:id="rId124"/>
    <p:sldId id="504" r:id="rId125"/>
    <p:sldId id="505" r:id="rId126"/>
    <p:sldId id="507" r:id="rId127"/>
    <p:sldId id="508" r:id="rId128"/>
    <p:sldId id="509" r:id="rId129"/>
    <p:sldId id="510" r:id="rId130"/>
    <p:sldId id="511" r:id="rId131"/>
    <p:sldId id="512" r:id="rId132"/>
    <p:sldId id="513" r:id="rId133"/>
    <p:sldId id="517" r:id="rId134"/>
    <p:sldId id="518" r:id="rId135"/>
    <p:sldId id="519" r:id="rId136"/>
    <p:sldId id="520" r:id="rId137"/>
    <p:sldId id="521" r:id="rId138"/>
    <p:sldId id="523" r:id="rId139"/>
    <p:sldId id="524" r:id="rId140"/>
    <p:sldId id="525" r:id="rId141"/>
    <p:sldId id="526" r:id="rId142"/>
    <p:sldId id="527" r:id="rId143"/>
    <p:sldId id="528" r:id="rId144"/>
    <p:sldId id="529" r:id="rId145"/>
    <p:sldId id="530" r:id="rId146"/>
    <p:sldId id="531" r:id="rId147"/>
    <p:sldId id="532" r:id="rId148"/>
    <p:sldId id="533" r:id="rId149"/>
    <p:sldId id="534" r:id="rId150"/>
    <p:sldId id="535" r:id="rId151"/>
    <p:sldId id="536" r:id="rId152"/>
    <p:sldId id="537" r:id="rId153"/>
    <p:sldId id="538" r:id="rId154"/>
    <p:sldId id="539" r:id="rId155"/>
    <p:sldId id="540" r:id="rId156"/>
    <p:sldId id="541" r:id="rId157"/>
    <p:sldId id="542" r:id="rId158"/>
    <p:sldId id="543" r:id="rId159"/>
    <p:sldId id="544" r:id="rId160"/>
    <p:sldId id="545" r:id="rId161"/>
    <p:sldId id="546" r:id="rId162"/>
    <p:sldId id="547" r:id="rId163"/>
    <p:sldId id="548" r:id="rId164"/>
    <p:sldId id="550" r:id="rId165"/>
    <p:sldId id="551" r:id="rId166"/>
    <p:sldId id="552" r:id="rId167"/>
    <p:sldId id="553" r:id="rId168"/>
    <p:sldId id="554" r:id="rId169"/>
    <p:sldId id="555" r:id="rId170"/>
    <p:sldId id="556" r:id="rId171"/>
    <p:sldId id="557" r:id="rId172"/>
    <p:sldId id="558" r:id="rId173"/>
    <p:sldId id="559" r:id="rId174"/>
    <p:sldId id="560" r:id="rId175"/>
    <p:sldId id="562" r:id="rId176"/>
    <p:sldId id="563" r:id="rId177"/>
    <p:sldId id="564" r:id="rId178"/>
    <p:sldId id="565" r:id="rId179"/>
    <p:sldId id="566" r:id="rId180"/>
    <p:sldId id="567" r:id="rId181"/>
    <p:sldId id="570" r:id="rId182"/>
    <p:sldId id="571" r:id="rId183"/>
    <p:sldId id="572" r:id="rId184"/>
    <p:sldId id="573" r:id="rId185"/>
    <p:sldId id="576" r:id="rId186"/>
    <p:sldId id="577" r:id="rId187"/>
    <p:sldId id="578" r:id="rId188"/>
    <p:sldId id="579" r:id="rId189"/>
    <p:sldId id="580" r:id="rId190"/>
    <p:sldId id="581" r:id="rId191"/>
    <p:sldId id="582" r:id="rId192"/>
    <p:sldId id="583" r:id="rId193"/>
    <p:sldId id="584" r:id="rId194"/>
    <p:sldId id="585" r:id="rId195"/>
    <p:sldId id="586" r:id="rId196"/>
    <p:sldId id="587" r:id="rId197"/>
    <p:sldId id="588" r:id="rId198"/>
    <p:sldId id="590" r:id="rId199"/>
    <p:sldId id="591" r:id="rId200"/>
    <p:sldId id="592" r:id="rId201"/>
    <p:sldId id="593" r:id="rId202"/>
    <p:sldId id="594" r:id="rId203"/>
    <p:sldId id="595" r:id="rId204"/>
    <p:sldId id="596" r:id="rId205"/>
    <p:sldId id="597" r:id="rId206"/>
    <p:sldId id="598" r:id="rId207"/>
    <p:sldId id="599" r:id="rId208"/>
    <p:sldId id="600" r:id="rId209"/>
    <p:sldId id="601" r:id="rId210"/>
    <p:sldId id="602" r:id="rId211"/>
    <p:sldId id="603" r:id="rId212"/>
    <p:sldId id="604" r:id="rId213"/>
    <p:sldId id="605" r:id="rId214"/>
    <p:sldId id="606" r:id="rId215"/>
    <p:sldId id="607" r:id="rId216"/>
    <p:sldId id="609" r:id="rId217"/>
    <p:sldId id="610" r:id="rId218"/>
    <p:sldId id="611" r:id="rId219"/>
    <p:sldId id="617" r:id="rId220"/>
    <p:sldId id="618" r:id="rId221"/>
    <p:sldId id="619" r:id="rId222"/>
    <p:sldId id="620" r:id="rId223"/>
    <p:sldId id="621" r:id="rId224"/>
    <p:sldId id="622" r:id="rId225"/>
    <p:sldId id="623" r:id="rId226"/>
    <p:sldId id="624" r:id="rId227"/>
    <p:sldId id="625" r:id="rId228"/>
    <p:sldId id="626" r:id="rId229"/>
    <p:sldId id="628" r:id="rId230"/>
    <p:sldId id="629" r:id="rId231"/>
    <p:sldId id="630" r:id="rId232"/>
    <p:sldId id="631" r:id="rId233"/>
    <p:sldId id="632" r:id="rId234"/>
    <p:sldId id="633" r:id="rId235"/>
    <p:sldId id="634" r:id="rId236"/>
    <p:sldId id="635" r:id="rId237"/>
    <p:sldId id="636" r:id="rId238"/>
    <p:sldId id="637" r:id="rId239"/>
    <p:sldId id="638" r:id="rId240"/>
    <p:sldId id="639" r:id="rId241"/>
    <p:sldId id="640" r:id="rId242"/>
    <p:sldId id="641" r:id="rId243"/>
    <p:sldId id="642" r:id="rId244"/>
    <p:sldId id="643" r:id="rId245"/>
    <p:sldId id="644" r:id="rId246"/>
    <p:sldId id="646" r:id="rId247"/>
    <p:sldId id="648" r:id="rId248"/>
    <p:sldId id="649" r:id="rId249"/>
    <p:sldId id="650" r:id="rId250"/>
    <p:sldId id="651" r:id="rId251"/>
    <p:sldId id="652" r:id="rId252"/>
    <p:sldId id="653" r:id="rId253"/>
    <p:sldId id="654" r:id="rId254"/>
    <p:sldId id="655" r:id="rId255"/>
    <p:sldId id="656" r:id="rId256"/>
    <p:sldId id="657" r:id="rId257"/>
    <p:sldId id="658" r:id="rId258"/>
    <p:sldId id="659" r:id="rId259"/>
    <p:sldId id="660" r:id="rId260"/>
    <p:sldId id="661" r:id="rId261"/>
    <p:sldId id="662" r:id="rId262"/>
    <p:sldId id="663" r:id="rId263"/>
    <p:sldId id="664" r:id="rId264"/>
    <p:sldId id="665" r:id="rId265"/>
    <p:sldId id="666" r:id="rId266"/>
    <p:sldId id="667" r:id="rId267"/>
    <p:sldId id="668" r:id="rId268"/>
    <p:sldId id="669" r:id="rId269"/>
    <p:sldId id="670" r:id="rId270"/>
    <p:sldId id="671" r:id="rId271"/>
    <p:sldId id="672" r:id="rId272"/>
    <p:sldId id="673" r:id="rId273"/>
    <p:sldId id="674" r:id="rId274"/>
    <p:sldId id="675" r:id="rId275"/>
    <p:sldId id="676" r:id="rId276"/>
    <p:sldId id="677" r:id="rId277"/>
    <p:sldId id="678" r:id="rId278"/>
    <p:sldId id="679" r:id="rId279"/>
    <p:sldId id="680" r:id="rId280"/>
    <p:sldId id="681" r:id="rId281"/>
    <p:sldId id="682" r:id="rId282"/>
    <p:sldId id="683" r:id="rId283"/>
    <p:sldId id="684" r:id="rId284"/>
    <p:sldId id="685" r:id="rId285"/>
    <p:sldId id="686" r:id="rId286"/>
    <p:sldId id="687" r:id="rId287"/>
    <p:sldId id="688" r:id="rId288"/>
    <p:sldId id="689" r:id="rId289"/>
    <p:sldId id="690" r:id="rId290"/>
    <p:sldId id="691" r:id="rId291"/>
    <p:sldId id="692" r:id="rId292"/>
    <p:sldId id="693" r:id="rId293"/>
    <p:sldId id="694" r:id="rId294"/>
    <p:sldId id="695" r:id="rId295"/>
    <p:sldId id="696" r:id="rId296"/>
    <p:sldId id="697" r:id="rId297"/>
    <p:sldId id="699" r:id="rId298"/>
    <p:sldId id="700" r:id="rId299"/>
    <p:sldId id="701" r:id="rId300"/>
    <p:sldId id="702" r:id="rId301"/>
    <p:sldId id="703" r:id="rId302"/>
    <p:sldId id="704" r:id="rId303"/>
    <p:sldId id="705" r:id="rId304"/>
    <p:sldId id="732" r:id="rId305"/>
    <p:sldId id="733" r:id="rId306"/>
    <p:sldId id="735" r:id="rId307"/>
    <p:sldId id="736" r:id="rId308"/>
    <p:sldId id="737" r:id="rId309"/>
    <p:sldId id="738" r:id="rId310"/>
    <p:sldId id="739" r:id="rId311"/>
    <p:sldId id="740" r:id="rId312"/>
    <p:sldId id="741" r:id="rId313"/>
    <p:sldId id="742" r:id="rId314"/>
    <p:sldId id="743" r:id="rId315"/>
    <p:sldId id="744" r:id="rId316"/>
    <p:sldId id="745" r:id="rId317"/>
    <p:sldId id="746" r:id="rId318"/>
    <p:sldId id="747" r:id="rId319"/>
    <p:sldId id="748" r:id="rId320"/>
    <p:sldId id="749" r:id="rId321"/>
    <p:sldId id="751" r:id="rId322"/>
    <p:sldId id="752" r:id="rId323"/>
    <p:sldId id="753" r:id="rId324"/>
    <p:sldId id="754" r:id="rId325"/>
    <p:sldId id="755" r:id="rId326"/>
    <p:sldId id="757" r:id="rId327"/>
    <p:sldId id="758" r:id="rId328"/>
    <p:sldId id="759" r:id="rId329"/>
    <p:sldId id="760" r:id="rId330"/>
    <p:sldId id="761" r:id="rId331"/>
    <p:sldId id="762" r:id="rId332"/>
    <p:sldId id="763" r:id="rId333"/>
    <p:sldId id="764" r:id="rId334"/>
    <p:sldId id="765" r:id="rId335"/>
    <p:sldId id="766" r:id="rId336"/>
    <p:sldId id="767" r:id="rId337"/>
    <p:sldId id="769" r:id="rId338"/>
    <p:sldId id="770" r:id="rId339"/>
    <p:sldId id="771" r:id="rId340"/>
    <p:sldId id="772" r:id="rId341"/>
    <p:sldId id="773" r:id="rId342"/>
    <p:sldId id="774" r:id="rId343"/>
    <p:sldId id="775" r:id="rId344"/>
    <p:sldId id="776" r:id="rId345"/>
    <p:sldId id="777" r:id="rId346"/>
    <p:sldId id="778" r:id="rId347"/>
    <p:sldId id="780" r:id="rId348"/>
    <p:sldId id="781" r:id="rId349"/>
    <p:sldId id="782" r:id="rId350"/>
    <p:sldId id="783" r:id="rId351"/>
    <p:sldId id="784" r:id="rId352"/>
    <p:sldId id="785" r:id="rId353"/>
    <p:sldId id="786" r:id="rId354"/>
    <p:sldId id="787" r:id="rId355"/>
    <p:sldId id="788" r:id="rId356"/>
    <p:sldId id="789" r:id="rId357"/>
    <p:sldId id="790" r:id="rId358"/>
    <p:sldId id="791" r:id="rId359"/>
    <p:sldId id="792" r:id="rId360"/>
    <p:sldId id="793" r:id="rId361"/>
    <p:sldId id="794" r:id="rId362"/>
    <p:sldId id="795" r:id="rId363"/>
    <p:sldId id="797" r:id="rId364"/>
    <p:sldId id="798" r:id="rId365"/>
    <p:sldId id="799" r:id="rId366"/>
    <p:sldId id="800" r:id="rId367"/>
    <p:sldId id="801" r:id="rId368"/>
    <p:sldId id="802" r:id="rId369"/>
    <p:sldId id="803" r:id="rId370"/>
    <p:sldId id="804" r:id="rId371"/>
    <p:sldId id="805" r:id="rId372"/>
    <p:sldId id="806" r:id="rId373"/>
    <p:sldId id="807" r:id="rId374"/>
    <p:sldId id="808" r:id="rId375"/>
    <p:sldId id="809" r:id="rId376"/>
    <p:sldId id="810" r:id="rId377"/>
    <p:sldId id="811" r:id="rId378"/>
    <p:sldId id="812" r:id="rId379"/>
    <p:sldId id="813" r:id="rId380"/>
    <p:sldId id="814" r:id="rId381"/>
    <p:sldId id="815" r:id="rId382"/>
    <p:sldId id="816" r:id="rId383"/>
    <p:sldId id="817" r:id="rId384"/>
    <p:sldId id="818" r:id="rId385"/>
    <p:sldId id="819" r:id="rId386"/>
    <p:sldId id="820" r:id="rId387"/>
    <p:sldId id="821" r:id="rId388"/>
    <p:sldId id="822" r:id="rId389"/>
    <p:sldId id="823" r:id="rId390"/>
    <p:sldId id="824" r:id="rId391"/>
    <p:sldId id="825" r:id="rId392"/>
    <p:sldId id="827" r:id="rId393"/>
    <p:sldId id="828" r:id="rId394"/>
    <p:sldId id="829" r:id="rId395"/>
    <p:sldId id="831" r:id="rId396"/>
    <p:sldId id="844" r:id="rId397"/>
    <p:sldId id="845" r:id="rId398"/>
    <p:sldId id="846" r:id="rId399"/>
    <p:sldId id="847" r:id="rId400"/>
    <p:sldId id="848" r:id="rId401"/>
    <p:sldId id="850" r:id="rId402"/>
    <p:sldId id="851" r:id="rId403"/>
    <p:sldId id="852" r:id="rId404"/>
    <p:sldId id="853" r:id="rId405"/>
    <p:sldId id="854" r:id="rId406"/>
    <p:sldId id="855" r:id="rId407"/>
    <p:sldId id="856" r:id="rId408"/>
    <p:sldId id="857" r:id="rId409"/>
    <p:sldId id="858" r:id="rId410"/>
    <p:sldId id="859" r:id="rId411"/>
    <p:sldId id="860" r:id="rId412"/>
    <p:sldId id="863" r:id="rId413"/>
    <p:sldId id="864" r:id="rId414"/>
    <p:sldId id="865" r:id="rId415"/>
    <p:sldId id="866" r:id="rId416"/>
    <p:sldId id="867" r:id="rId417"/>
    <p:sldId id="868" r:id="rId418"/>
    <p:sldId id="869" r:id="rId419"/>
    <p:sldId id="871" r:id="rId420"/>
    <p:sldId id="874" r:id="rId421"/>
    <p:sldId id="875" r:id="rId422"/>
    <p:sldId id="877" r:id="rId423"/>
    <p:sldId id="878" r:id="rId424"/>
    <p:sldId id="879" r:id="rId425"/>
    <p:sldId id="880" r:id="rId426"/>
    <p:sldId id="881" r:id="rId427"/>
    <p:sldId id="882" r:id="rId428"/>
    <p:sldId id="883" r:id="rId429"/>
    <p:sldId id="884" r:id="rId430"/>
    <p:sldId id="885" r:id="rId431"/>
    <p:sldId id="886" r:id="rId432"/>
    <p:sldId id="887" r:id="rId433"/>
    <p:sldId id="889" r:id="rId434"/>
    <p:sldId id="890" r:id="rId435"/>
    <p:sldId id="891" r:id="rId436"/>
    <p:sldId id="895" r:id="rId437"/>
    <p:sldId id="896" r:id="rId438"/>
    <p:sldId id="897" r:id="rId439"/>
    <p:sldId id="898" r:id="rId440"/>
    <p:sldId id="901" r:id="rId441"/>
    <p:sldId id="903" r:id="rId442"/>
    <p:sldId id="904" r:id="rId443"/>
    <p:sldId id="905" r:id="rId444"/>
    <p:sldId id="906" r:id="rId445"/>
    <p:sldId id="907" r:id="rId446"/>
    <p:sldId id="908" r:id="rId447"/>
    <p:sldId id="909" r:id="rId448"/>
    <p:sldId id="910" r:id="rId449"/>
    <p:sldId id="911" r:id="rId450"/>
    <p:sldId id="912" r:id="rId451"/>
    <p:sldId id="913" r:id="rId452"/>
    <p:sldId id="914" r:id="rId453"/>
    <p:sldId id="915" r:id="rId454"/>
    <p:sldId id="916" r:id="rId455"/>
    <p:sldId id="917" r:id="rId456"/>
    <p:sldId id="918" r:id="rId457"/>
    <p:sldId id="919" r:id="rId458"/>
    <p:sldId id="920" r:id="rId459"/>
    <p:sldId id="921" r:id="rId460"/>
    <p:sldId id="922" r:id="rId461"/>
    <p:sldId id="923" r:id="rId462"/>
    <p:sldId id="924" r:id="rId463"/>
    <p:sldId id="925" r:id="rId464"/>
    <p:sldId id="927" r:id="rId465"/>
    <p:sldId id="928" r:id="rId466"/>
    <p:sldId id="929" r:id="rId467"/>
    <p:sldId id="930" r:id="rId468"/>
    <p:sldId id="931" r:id="rId469"/>
    <p:sldId id="932" r:id="rId470"/>
    <p:sldId id="933" r:id="rId471"/>
    <p:sldId id="934" r:id="rId472"/>
    <p:sldId id="937" r:id="rId473"/>
    <p:sldId id="938" r:id="rId474"/>
    <p:sldId id="939" r:id="rId475"/>
    <p:sldId id="940" r:id="rId476"/>
    <p:sldId id="941" r:id="rId477"/>
    <p:sldId id="942" r:id="rId478"/>
    <p:sldId id="943" r:id="rId479"/>
    <p:sldId id="944" r:id="rId480"/>
    <p:sldId id="945" r:id="rId481"/>
    <p:sldId id="947" r:id="rId482"/>
    <p:sldId id="948" r:id="rId483"/>
    <p:sldId id="949" r:id="rId484"/>
    <p:sldId id="950" r:id="rId485"/>
    <p:sldId id="951" r:id="rId486"/>
    <p:sldId id="953" r:id="rId487"/>
    <p:sldId id="954" r:id="rId488"/>
    <p:sldId id="955" r:id="rId489"/>
    <p:sldId id="956" r:id="rId490"/>
    <p:sldId id="957" r:id="rId491"/>
    <p:sldId id="958" r:id="rId492"/>
    <p:sldId id="959" r:id="rId493"/>
    <p:sldId id="960" r:id="rId494"/>
    <p:sldId id="961" r:id="rId495"/>
    <p:sldId id="962" r:id="rId496"/>
    <p:sldId id="963" r:id="rId497"/>
    <p:sldId id="964" r:id="rId498"/>
    <p:sldId id="965" r:id="rId499"/>
    <p:sldId id="966" r:id="rId500"/>
    <p:sldId id="967" r:id="rId501"/>
    <p:sldId id="973" r:id="rId502"/>
    <p:sldId id="979" r:id="rId503"/>
    <p:sldId id="980" r:id="rId504"/>
    <p:sldId id="981" r:id="rId505"/>
    <p:sldId id="983" r:id="rId506"/>
    <p:sldId id="984" r:id="rId507"/>
    <p:sldId id="985" r:id="rId508"/>
    <p:sldId id="986" r:id="rId509"/>
    <p:sldId id="987" r:id="rId510"/>
    <p:sldId id="990" r:id="rId511"/>
    <p:sldId id="991" r:id="rId512"/>
    <p:sldId id="992" r:id="rId513"/>
    <p:sldId id="993" r:id="rId514"/>
    <p:sldId id="994" r:id="rId515"/>
    <p:sldId id="995" r:id="rId516"/>
    <p:sldId id="996" r:id="rId517"/>
    <p:sldId id="1021" r:id="rId518"/>
    <p:sldId id="1022" r:id="rId519"/>
    <p:sldId id="1023" r:id="rId520"/>
    <p:sldId id="1024" r:id="rId521"/>
    <p:sldId id="1025" r:id="rId522"/>
    <p:sldId id="1026" r:id="rId523"/>
    <p:sldId id="1027" r:id="rId524"/>
    <p:sldId id="1028" r:id="rId525"/>
    <p:sldId id="1029" r:id="rId526"/>
    <p:sldId id="1030" r:id="rId527"/>
    <p:sldId id="1031" r:id="rId528"/>
    <p:sldId id="1032" r:id="rId529"/>
    <p:sldId id="1033" r:id="rId530"/>
    <p:sldId id="1035" r:id="rId531"/>
    <p:sldId id="1036" r:id="rId532"/>
    <p:sldId id="1037" r:id="rId533"/>
    <p:sldId id="1038" r:id="rId534"/>
    <p:sldId id="1039" r:id="rId535"/>
    <p:sldId id="1040" r:id="rId536"/>
    <p:sldId id="1042" r:id="rId537"/>
    <p:sldId id="1043" r:id="rId538"/>
    <p:sldId id="1044" r:id="rId539"/>
    <p:sldId id="1045" r:id="rId540"/>
    <p:sldId id="1046" r:id="rId541"/>
    <p:sldId id="1047" r:id="rId542"/>
    <p:sldId id="1048" r:id="rId543"/>
    <p:sldId id="1049" r:id="rId544"/>
    <p:sldId id="1051" r:id="rId545"/>
    <p:sldId id="1052" r:id="rId546"/>
    <p:sldId id="1053" r:id="rId547"/>
    <p:sldId id="1054" r:id="rId548"/>
    <p:sldId id="1055" r:id="rId549"/>
    <p:sldId id="1056" r:id="rId550"/>
    <p:sldId id="1057" r:id="rId551"/>
    <p:sldId id="1058" r:id="rId552"/>
    <p:sldId id="1059" r:id="rId553"/>
    <p:sldId id="1060" r:id="rId554"/>
    <p:sldId id="1061" r:id="rId555"/>
    <p:sldId id="1062" r:id="rId556"/>
    <p:sldId id="1063" r:id="rId557"/>
    <p:sldId id="1064" r:id="rId558"/>
    <p:sldId id="1065" r:id="rId559"/>
    <p:sldId id="1066" r:id="rId560"/>
    <p:sldId id="1067" r:id="rId561"/>
    <p:sldId id="1068" r:id="rId562"/>
    <p:sldId id="1069" r:id="rId563"/>
    <p:sldId id="1070" r:id="rId564"/>
    <p:sldId id="1085" r:id="rId565"/>
    <p:sldId id="1086" r:id="rId566"/>
    <p:sldId id="1087" r:id="rId567"/>
    <p:sldId id="1088" r:id="rId568"/>
    <p:sldId id="1089" r:id="rId569"/>
    <p:sldId id="1090" r:id="rId570"/>
    <p:sldId id="1091" r:id="rId571"/>
    <p:sldId id="1092" r:id="rId572"/>
    <p:sldId id="1094" r:id="rId573"/>
    <p:sldId id="1096" r:id="rId574"/>
    <p:sldId id="1097" r:id="rId575"/>
    <p:sldId id="1098" r:id="rId576"/>
    <p:sldId id="1099" r:id="rId577"/>
    <p:sldId id="1100" r:id="rId578"/>
    <p:sldId id="1101" r:id="rId579"/>
    <p:sldId id="1102" r:id="rId580"/>
    <p:sldId id="1103" r:id="rId581"/>
    <p:sldId id="1104" r:id="rId582"/>
    <p:sldId id="1105" r:id="rId583"/>
    <p:sldId id="1106" r:id="rId584"/>
    <p:sldId id="1107" r:id="rId585"/>
    <p:sldId id="1117" r:id="rId586"/>
    <p:sldId id="1118" r:id="rId587"/>
    <p:sldId id="1119" r:id="rId588"/>
    <p:sldId id="1120" r:id="rId589"/>
    <p:sldId id="1122" r:id="rId590"/>
    <p:sldId id="1123" r:id="rId591"/>
    <p:sldId id="1131" r:id="rId592"/>
    <p:sldId id="1132" r:id="rId593"/>
    <p:sldId id="1133" r:id="rId594"/>
    <p:sldId id="1134" r:id="rId595"/>
    <p:sldId id="1135" r:id="rId596"/>
    <p:sldId id="1136" r:id="rId597"/>
    <p:sldId id="1137" r:id="rId598"/>
    <p:sldId id="1138" r:id="rId599"/>
    <p:sldId id="1139" r:id="rId600"/>
    <p:sldId id="1140" r:id="rId601"/>
    <p:sldId id="1141" r:id="rId602"/>
    <p:sldId id="1142" r:id="rId603"/>
    <p:sldId id="1143" r:id="rId604"/>
    <p:sldId id="1144" r:id="rId605"/>
    <p:sldId id="1145" r:id="rId606"/>
    <p:sldId id="1146" r:id="rId607"/>
    <p:sldId id="1147" r:id="rId608"/>
    <p:sldId id="1148" r:id="rId609"/>
    <p:sldId id="1149" r:id="rId610"/>
    <p:sldId id="1150" r:id="rId611"/>
    <p:sldId id="1151" r:id="rId612"/>
    <p:sldId id="1152" r:id="rId613"/>
    <p:sldId id="1153" r:id="rId614"/>
    <p:sldId id="1154" r:id="rId615"/>
    <p:sldId id="1155" r:id="rId616"/>
    <p:sldId id="1156" r:id="rId617"/>
    <p:sldId id="1157" r:id="rId618"/>
    <p:sldId id="1158" r:id="rId619"/>
    <p:sldId id="1159" r:id="rId620"/>
    <p:sldId id="1160" r:id="rId621"/>
    <p:sldId id="1161" r:id="rId622"/>
    <p:sldId id="1162" r:id="rId623"/>
    <p:sldId id="1163" r:id="rId624"/>
    <p:sldId id="1164" r:id="rId625"/>
    <p:sldId id="1165" r:id="rId626"/>
    <p:sldId id="1166" r:id="rId627"/>
    <p:sldId id="1167" r:id="rId628"/>
    <p:sldId id="1168" r:id="rId629"/>
    <p:sldId id="1169" r:id="rId630"/>
    <p:sldId id="1170" r:id="rId631"/>
    <p:sldId id="1171" r:id="rId632"/>
    <p:sldId id="1172" r:id="rId633"/>
    <p:sldId id="1173" r:id="rId634"/>
    <p:sldId id="1174" r:id="rId635"/>
    <p:sldId id="1175" r:id="rId636"/>
    <p:sldId id="1176" r:id="rId637"/>
    <p:sldId id="1177" r:id="rId638"/>
    <p:sldId id="1178" r:id="rId639"/>
    <p:sldId id="1179" r:id="rId640"/>
    <p:sldId id="1180" r:id="rId641"/>
    <p:sldId id="1181" r:id="rId642"/>
    <p:sldId id="1182" r:id="rId643"/>
    <p:sldId id="1183" r:id="rId644"/>
    <p:sldId id="1184" r:id="rId645"/>
    <p:sldId id="1185" r:id="rId646"/>
    <p:sldId id="1186" r:id="rId647"/>
    <p:sldId id="1187" r:id="rId648"/>
    <p:sldId id="1188" r:id="rId649"/>
    <p:sldId id="1189" r:id="rId650"/>
    <p:sldId id="1190" r:id="rId651"/>
    <p:sldId id="1191" r:id="rId652"/>
    <p:sldId id="1192" r:id="rId653"/>
    <p:sldId id="1193" r:id="rId654"/>
    <p:sldId id="1194" r:id="rId655"/>
    <p:sldId id="1195" r:id="rId656"/>
    <p:sldId id="1196" r:id="rId657"/>
    <p:sldId id="1197" r:id="rId658"/>
    <p:sldId id="1198" r:id="rId659"/>
    <p:sldId id="1199" r:id="rId660"/>
    <p:sldId id="1200" r:id="rId661"/>
    <p:sldId id="1201" r:id="rId662"/>
    <p:sldId id="1202" r:id="rId663"/>
    <p:sldId id="1203" r:id="rId664"/>
    <p:sldId id="1204" r:id="rId665"/>
    <p:sldId id="1205" r:id="rId666"/>
    <p:sldId id="1206" r:id="rId667"/>
    <p:sldId id="1207" r:id="rId668"/>
    <p:sldId id="1208" r:id="rId669"/>
    <p:sldId id="1209" r:id="rId670"/>
  </p:sldIdLst>
  <p:sldSz cx="9144000" cy="6858000" type="screen4x3"/>
  <p:notesSz cx="7010400" cy="9296400"/>
  <p:defaultTextStyle>
    <a:defPPr>
      <a:defRPr lang="tr-TR"/>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006666"/>
    <a:srgbClr val="FF0000"/>
    <a:srgbClr val="993300"/>
    <a:srgbClr val="990033"/>
    <a:srgbClr val="003399"/>
  </p:clrMru>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9395" autoAdjust="0"/>
    <p:restoredTop sz="94667" autoAdjust="0"/>
  </p:normalViewPr>
  <p:slideViewPr>
    <p:cSldViewPr>
      <p:cViewPr varScale="1">
        <p:scale>
          <a:sx n="91" d="100"/>
          <a:sy n="91" d="100"/>
        </p:scale>
        <p:origin x="-81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8798"/>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671" Type="http://schemas.openxmlformats.org/officeDocument/2006/relationships/notesMaster" Target="notesMasters/notesMaster1.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366" Type="http://schemas.openxmlformats.org/officeDocument/2006/relationships/slide" Target="slides/slide361.xml"/><Relationship Id="rId531" Type="http://schemas.openxmlformats.org/officeDocument/2006/relationships/slide" Target="slides/slide526.xml"/><Relationship Id="rId573" Type="http://schemas.openxmlformats.org/officeDocument/2006/relationships/slide" Target="slides/slide568.xml"/><Relationship Id="rId629" Type="http://schemas.openxmlformats.org/officeDocument/2006/relationships/slide" Target="slides/slide624.xml"/><Relationship Id="rId170" Type="http://schemas.openxmlformats.org/officeDocument/2006/relationships/slide" Target="slides/slide165.xml"/><Relationship Id="rId226" Type="http://schemas.openxmlformats.org/officeDocument/2006/relationships/slide" Target="slides/slide221.xml"/><Relationship Id="rId433" Type="http://schemas.openxmlformats.org/officeDocument/2006/relationships/slide" Target="slides/slide428.xml"/><Relationship Id="rId268" Type="http://schemas.openxmlformats.org/officeDocument/2006/relationships/slide" Target="slides/slide263.xml"/><Relationship Id="rId475" Type="http://schemas.openxmlformats.org/officeDocument/2006/relationships/slide" Target="slides/slide470.xml"/><Relationship Id="rId640" Type="http://schemas.openxmlformats.org/officeDocument/2006/relationships/slide" Target="slides/slide635.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slide" Target="slides/slide330.xml"/><Relationship Id="rId377" Type="http://schemas.openxmlformats.org/officeDocument/2006/relationships/slide" Target="slides/slide372.xml"/><Relationship Id="rId500" Type="http://schemas.openxmlformats.org/officeDocument/2006/relationships/slide" Target="slides/slide495.xml"/><Relationship Id="rId542" Type="http://schemas.openxmlformats.org/officeDocument/2006/relationships/slide" Target="slides/slide537.xml"/><Relationship Id="rId584" Type="http://schemas.openxmlformats.org/officeDocument/2006/relationships/slide" Target="slides/slide579.xml"/><Relationship Id="rId5" Type="http://schemas.openxmlformats.org/officeDocument/2006/relationships/slideMaster" Target="slideMasters/slideMaster5.xml"/><Relationship Id="rId181" Type="http://schemas.openxmlformats.org/officeDocument/2006/relationships/slide" Target="slides/slide176.xml"/><Relationship Id="rId237" Type="http://schemas.openxmlformats.org/officeDocument/2006/relationships/slide" Target="slides/slide232.xml"/><Relationship Id="rId402" Type="http://schemas.openxmlformats.org/officeDocument/2006/relationships/slide" Target="slides/slide397.xml"/><Relationship Id="rId279" Type="http://schemas.openxmlformats.org/officeDocument/2006/relationships/slide" Target="slides/slide274.xml"/><Relationship Id="rId444" Type="http://schemas.openxmlformats.org/officeDocument/2006/relationships/slide" Target="slides/slide439.xml"/><Relationship Id="rId486" Type="http://schemas.openxmlformats.org/officeDocument/2006/relationships/slide" Target="slides/slide481.xml"/><Relationship Id="rId651" Type="http://schemas.openxmlformats.org/officeDocument/2006/relationships/slide" Target="slides/slide646.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46" Type="http://schemas.openxmlformats.org/officeDocument/2006/relationships/slide" Target="slides/slide341.xml"/><Relationship Id="rId388" Type="http://schemas.openxmlformats.org/officeDocument/2006/relationships/slide" Target="slides/slide383.xml"/><Relationship Id="rId511" Type="http://schemas.openxmlformats.org/officeDocument/2006/relationships/slide" Target="slides/slide506.xml"/><Relationship Id="rId553" Type="http://schemas.openxmlformats.org/officeDocument/2006/relationships/slide" Target="slides/slide548.xml"/><Relationship Id="rId609" Type="http://schemas.openxmlformats.org/officeDocument/2006/relationships/slide" Target="slides/slide604.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413" Type="http://schemas.openxmlformats.org/officeDocument/2006/relationships/slide" Target="slides/slide408.xml"/><Relationship Id="rId595" Type="http://schemas.openxmlformats.org/officeDocument/2006/relationships/slide" Target="slides/slide590.xml"/><Relationship Id="rId248" Type="http://schemas.openxmlformats.org/officeDocument/2006/relationships/slide" Target="slides/slide243.xml"/><Relationship Id="rId455" Type="http://schemas.openxmlformats.org/officeDocument/2006/relationships/slide" Target="slides/slide450.xml"/><Relationship Id="rId497" Type="http://schemas.openxmlformats.org/officeDocument/2006/relationships/slide" Target="slides/slide492.xml"/><Relationship Id="rId620" Type="http://schemas.openxmlformats.org/officeDocument/2006/relationships/slide" Target="slides/slide615.xml"/><Relationship Id="rId662" Type="http://schemas.openxmlformats.org/officeDocument/2006/relationships/slide" Target="slides/slide657.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357" Type="http://schemas.openxmlformats.org/officeDocument/2006/relationships/slide" Target="slides/slide352.xml"/><Relationship Id="rId522" Type="http://schemas.openxmlformats.org/officeDocument/2006/relationships/slide" Target="slides/slide517.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399" Type="http://schemas.openxmlformats.org/officeDocument/2006/relationships/slide" Target="slides/slide394.xml"/><Relationship Id="rId564" Type="http://schemas.openxmlformats.org/officeDocument/2006/relationships/slide" Target="slides/slide559.xml"/><Relationship Id="rId259" Type="http://schemas.openxmlformats.org/officeDocument/2006/relationships/slide" Target="slides/slide254.xml"/><Relationship Id="rId424" Type="http://schemas.openxmlformats.org/officeDocument/2006/relationships/slide" Target="slides/slide419.xml"/><Relationship Id="rId466" Type="http://schemas.openxmlformats.org/officeDocument/2006/relationships/slide" Target="slides/slide461.xml"/><Relationship Id="rId631" Type="http://schemas.openxmlformats.org/officeDocument/2006/relationships/slide" Target="slides/slide626.xml"/><Relationship Id="rId673" Type="http://schemas.openxmlformats.org/officeDocument/2006/relationships/presProps" Target="presProps.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533" Type="http://schemas.openxmlformats.org/officeDocument/2006/relationships/slide" Target="slides/slide528.xml"/><Relationship Id="rId65" Type="http://schemas.openxmlformats.org/officeDocument/2006/relationships/slide" Target="slides/slide60.xml"/><Relationship Id="rId130" Type="http://schemas.openxmlformats.org/officeDocument/2006/relationships/slide" Target="slides/slide125.xml"/><Relationship Id="rId368" Type="http://schemas.openxmlformats.org/officeDocument/2006/relationships/slide" Target="slides/slide363.xml"/><Relationship Id="rId575" Type="http://schemas.openxmlformats.org/officeDocument/2006/relationships/slide" Target="slides/slide570.xml"/><Relationship Id="rId172" Type="http://schemas.openxmlformats.org/officeDocument/2006/relationships/slide" Target="slides/slide167.xml"/><Relationship Id="rId228" Type="http://schemas.openxmlformats.org/officeDocument/2006/relationships/slide" Target="slides/slide223.xml"/><Relationship Id="rId435" Type="http://schemas.openxmlformats.org/officeDocument/2006/relationships/slide" Target="slides/slide430.xml"/><Relationship Id="rId477" Type="http://schemas.openxmlformats.org/officeDocument/2006/relationships/slide" Target="slides/slide472.xml"/><Relationship Id="rId600" Type="http://schemas.openxmlformats.org/officeDocument/2006/relationships/slide" Target="slides/slide595.xml"/><Relationship Id="rId642" Type="http://schemas.openxmlformats.org/officeDocument/2006/relationships/slide" Target="slides/slide637.xml"/><Relationship Id="rId281" Type="http://schemas.openxmlformats.org/officeDocument/2006/relationships/slide" Target="slides/slide276.xml"/><Relationship Id="rId337" Type="http://schemas.openxmlformats.org/officeDocument/2006/relationships/slide" Target="slides/slide332.xml"/><Relationship Id="rId502" Type="http://schemas.openxmlformats.org/officeDocument/2006/relationships/slide" Target="slides/slide497.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379" Type="http://schemas.openxmlformats.org/officeDocument/2006/relationships/slide" Target="slides/slide374.xml"/><Relationship Id="rId544" Type="http://schemas.openxmlformats.org/officeDocument/2006/relationships/slide" Target="slides/slide539.xml"/><Relationship Id="rId586" Type="http://schemas.openxmlformats.org/officeDocument/2006/relationships/slide" Target="slides/slide581.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390" Type="http://schemas.openxmlformats.org/officeDocument/2006/relationships/slide" Target="slides/slide385.xml"/><Relationship Id="rId404" Type="http://schemas.openxmlformats.org/officeDocument/2006/relationships/slide" Target="slides/slide399.xml"/><Relationship Id="rId446" Type="http://schemas.openxmlformats.org/officeDocument/2006/relationships/slide" Target="slides/slide441.xml"/><Relationship Id="rId611" Type="http://schemas.openxmlformats.org/officeDocument/2006/relationships/slide" Target="slides/slide606.xml"/><Relationship Id="rId653" Type="http://schemas.openxmlformats.org/officeDocument/2006/relationships/slide" Target="slides/slide648.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88" Type="http://schemas.openxmlformats.org/officeDocument/2006/relationships/slide" Target="slides/slide483.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348" Type="http://schemas.openxmlformats.org/officeDocument/2006/relationships/slide" Target="slides/slide343.xml"/><Relationship Id="rId513" Type="http://schemas.openxmlformats.org/officeDocument/2006/relationships/slide" Target="slides/slide508.xml"/><Relationship Id="rId555" Type="http://schemas.openxmlformats.org/officeDocument/2006/relationships/slide" Target="slides/slide550.xml"/><Relationship Id="rId597" Type="http://schemas.openxmlformats.org/officeDocument/2006/relationships/slide" Target="slides/slide592.xml"/><Relationship Id="rId152" Type="http://schemas.openxmlformats.org/officeDocument/2006/relationships/slide" Target="slides/slide147.xml"/><Relationship Id="rId194" Type="http://schemas.openxmlformats.org/officeDocument/2006/relationships/slide" Target="slides/slide189.xml"/><Relationship Id="rId208" Type="http://schemas.openxmlformats.org/officeDocument/2006/relationships/slide" Target="slides/slide203.xml"/><Relationship Id="rId415" Type="http://schemas.openxmlformats.org/officeDocument/2006/relationships/slide" Target="slides/slide410.xml"/><Relationship Id="rId457" Type="http://schemas.openxmlformats.org/officeDocument/2006/relationships/slide" Target="slides/slide452.xml"/><Relationship Id="rId622" Type="http://schemas.openxmlformats.org/officeDocument/2006/relationships/slide" Target="slides/slide617.xml"/><Relationship Id="rId261" Type="http://schemas.openxmlformats.org/officeDocument/2006/relationships/slide" Target="slides/slide256.xml"/><Relationship Id="rId499" Type="http://schemas.openxmlformats.org/officeDocument/2006/relationships/slide" Target="slides/slide494.xml"/><Relationship Id="rId664" Type="http://schemas.openxmlformats.org/officeDocument/2006/relationships/slide" Target="slides/slide659.xml"/><Relationship Id="rId14" Type="http://schemas.openxmlformats.org/officeDocument/2006/relationships/slide" Target="slides/slide9.xml"/><Relationship Id="rId56" Type="http://schemas.openxmlformats.org/officeDocument/2006/relationships/slide" Target="slides/slide51.xml"/><Relationship Id="rId317" Type="http://schemas.openxmlformats.org/officeDocument/2006/relationships/slide" Target="slides/slide312.xml"/><Relationship Id="rId359" Type="http://schemas.openxmlformats.org/officeDocument/2006/relationships/slide" Target="slides/slide354.xml"/><Relationship Id="rId524" Type="http://schemas.openxmlformats.org/officeDocument/2006/relationships/slide" Target="slides/slide519.xml"/><Relationship Id="rId566" Type="http://schemas.openxmlformats.org/officeDocument/2006/relationships/slide" Target="slides/slide561.xml"/><Relationship Id="rId98" Type="http://schemas.openxmlformats.org/officeDocument/2006/relationships/slide" Target="slides/slide93.xml"/><Relationship Id="rId121" Type="http://schemas.openxmlformats.org/officeDocument/2006/relationships/slide" Target="slides/slide116.xml"/><Relationship Id="rId163" Type="http://schemas.openxmlformats.org/officeDocument/2006/relationships/slide" Target="slides/slide158.xml"/><Relationship Id="rId219" Type="http://schemas.openxmlformats.org/officeDocument/2006/relationships/slide" Target="slides/slide214.xml"/><Relationship Id="rId370" Type="http://schemas.openxmlformats.org/officeDocument/2006/relationships/slide" Target="slides/slide365.xml"/><Relationship Id="rId426" Type="http://schemas.openxmlformats.org/officeDocument/2006/relationships/slide" Target="slides/slide421.xml"/><Relationship Id="rId633" Type="http://schemas.openxmlformats.org/officeDocument/2006/relationships/slide" Target="slides/slide628.xml"/><Relationship Id="rId230" Type="http://schemas.openxmlformats.org/officeDocument/2006/relationships/slide" Target="slides/slide225.xml"/><Relationship Id="rId468" Type="http://schemas.openxmlformats.org/officeDocument/2006/relationships/slide" Target="slides/slide463.xml"/><Relationship Id="rId675" Type="http://schemas.openxmlformats.org/officeDocument/2006/relationships/theme" Target="theme/theme1.xml"/><Relationship Id="rId25" Type="http://schemas.openxmlformats.org/officeDocument/2006/relationships/slide" Target="slides/slide20.xml"/><Relationship Id="rId67" Type="http://schemas.openxmlformats.org/officeDocument/2006/relationships/slide" Target="slides/slide62.xml"/><Relationship Id="rId272" Type="http://schemas.openxmlformats.org/officeDocument/2006/relationships/slide" Target="slides/slide267.xml"/><Relationship Id="rId328" Type="http://schemas.openxmlformats.org/officeDocument/2006/relationships/slide" Target="slides/slide323.xml"/><Relationship Id="rId535" Type="http://schemas.openxmlformats.org/officeDocument/2006/relationships/slide" Target="slides/slide530.xml"/><Relationship Id="rId577" Type="http://schemas.openxmlformats.org/officeDocument/2006/relationships/slide" Target="slides/slide572.xml"/><Relationship Id="rId132" Type="http://schemas.openxmlformats.org/officeDocument/2006/relationships/slide" Target="slides/slide127.xml"/><Relationship Id="rId174" Type="http://schemas.openxmlformats.org/officeDocument/2006/relationships/slide" Target="slides/slide169.xml"/><Relationship Id="rId381" Type="http://schemas.openxmlformats.org/officeDocument/2006/relationships/slide" Target="slides/slide376.xml"/><Relationship Id="rId602" Type="http://schemas.openxmlformats.org/officeDocument/2006/relationships/slide" Target="slides/slide597.xml"/><Relationship Id="rId241" Type="http://schemas.openxmlformats.org/officeDocument/2006/relationships/slide" Target="slides/slide236.xml"/><Relationship Id="rId437" Type="http://schemas.openxmlformats.org/officeDocument/2006/relationships/slide" Target="slides/slide432.xml"/><Relationship Id="rId479" Type="http://schemas.openxmlformats.org/officeDocument/2006/relationships/slide" Target="slides/slide474.xml"/><Relationship Id="rId644" Type="http://schemas.openxmlformats.org/officeDocument/2006/relationships/slide" Target="slides/slide639.xml"/><Relationship Id="rId36" Type="http://schemas.openxmlformats.org/officeDocument/2006/relationships/slide" Target="slides/slide31.xml"/><Relationship Id="rId283" Type="http://schemas.openxmlformats.org/officeDocument/2006/relationships/slide" Target="slides/slide278.xml"/><Relationship Id="rId339" Type="http://schemas.openxmlformats.org/officeDocument/2006/relationships/slide" Target="slides/slide334.xml"/><Relationship Id="rId490" Type="http://schemas.openxmlformats.org/officeDocument/2006/relationships/slide" Target="slides/slide485.xml"/><Relationship Id="rId504" Type="http://schemas.openxmlformats.org/officeDocument/2006/relationships/slide" Target="slides/slide499.xml"/><Relationship Id="rId546" Type="http://schemas.openxmlformats.org/officeDocument/2006/relationships/slide" Target="slides/slide541.xml"/><Relationship Id="rId78" Type="http://schemas.openxmlformats.org/officeDocument/2006/relationships/slide" Target="slides/slide73.xml"/><Relationship Id="rId101" Type="http://schemas.openxmlformats.org/officeDocument/2006/relationships/slide" Target="slides/slide96.xml"/><Relationship Id="rId143" Type="http://schemas.openxmlformats.org/officeDocument/2006/relationships/slide" Target="slides/slide138.xml"/><Relationship Id="rId185" Type="http://schemas.openxmlformats.org/officeDocument/2006/relationships/slide" Target="slides/slide180.xml"/><Relationship Id="rId350" Type="http://schemas.openxmlformats.org/officeDocument/2006/relationships/slide" Target="slides/slide345.xml"/><Relationship Id="rId406" Type="http://schemas.openxmlformats.org/officeDocument/2006/relationships/slide" Target="slides/slide401.xml"/><Relationship Id="rId588" Type="http://schemas.openxmlformats.org/officeDocument/2006/relationships/slide" Target="slides/slide583.xml"/><Relationship Id="rId9" Type="http://schemas.openxmlformats.org/officeDocument/2006/relationships/slide" Target="slides/slide4.xml"/><Relationship Id="rId210" Type="http://schemas.openxmlformats.org/officeDocument/2006/relationships/slide" Target="slides/slide205.xml"/><Relationship Id="rId392" Type="http://schemas.openxmlformats.org/officeDocument/2006/relationships/slide" Target="slides/slide387.xml"/><Relationship Id="rId448" Type="http://schemas.openxmlformats.org/officeDocument/2006/relationships/slide" Target="slides/slide443.xml"/><Relationship Id="rId613" Type="http://schemas.openxmlformats.org/officeDocument/2006/relationships/slide" Target="slides/slide608.xml"/><Relationship Id="rId655" Type="http://schemas.openxmlformats.org/officeDocument/2006/relationships/slide" Target="slides/slide650.xml"/><Relationship Id="rId252" Type="http://schemas.openxmlformats.org/officeDocument/2006/relationships/slide" Target="slides/slide247.xml"/><Relationship Id="rId294" Type="http://schemas.openxmlformats.org/officeDocument/2006/relationships/slide" Target="slides/slide289.xml"/><Relationship Id="rId308" Type="http://schemas.openxmlformats.org/officeDocument/2006/relationships/slide" Target="slides/slide303.xml"/><Relationship Id="rId515" Type="http://schemas.openxmlformats.org/officeDocument/2006/relationships/slide" Target="slides/slide510.xml"/><Relationship Id="rId47" Type="http://schemas.openxmlformats.org/officeDocument/2006/relationships/slide" Target="slides/slide42.xml"/><Relationship Id="rId89" Type="http://schemas.openxmlformats.org/officeDocument/2006/relationships/slide" Target="slides/slide84.xml"/><Relationship Id="rId112" Type="http://schemas.openxmlformats.org/officeDocument/2006/relationships/slide" Target="slides/slide107.xml"/><Relationship Id="rId154" Type="http://schemas.openxmlformats.org/officeDocument/2006/relationships/slide" Target="slides/slide149.xml"/><Relationship Id="rId361" Type="http://schemas.openxmlformats.org/officeDocument/2006/relationships/slide" Target="slides/slide356.xml"/><Relationship Id="rId557" Type="http://schemas.openxmlformats.org/officeDocument/2006/relationships/slide" Target="slides/slide552.xml"/><Relationship Id="rId599" Type="http://schemas.openxmlformats.org/officeDocument/2006/relationships/slide" Target="slides/slide594.xml"/><Relationship Id="rId196" Type="http://schemas.openxmlformats.org/officeDocument/2006/relationships/slide" Target="slides/slide191.xml"/><Relationship Id="rId417" Type="http://schemas.openxmlformats.org/officeDocument/2006/relationships/slide" Target="slides/slide412.xml"/><Relationship Id="rId459" Type="http://schemas.openxmlformats.org/officeDocument/2006/relationships/slide" Target="slides/slide454.xml"/><Relationship Id="rId624" Type="http://schemas.openxmlformats.org/officeDocument/2006/relationships/slide" Target="slides/slide619.xml"/><Relationship Id="rId666" Type="http://schemas.openxmlformats.org/officeDocument/2006/relationships/slide" Target="slides/slide661.xml"/><Relationship Id="rId16" Type="http://schemas.openxmlformats.org/officeDocument/2006/relationships/slide" Target="slides/slide11.xml"/><Relationship Id="rId221" Type="http://schemas.openxmlformats.org/officeDocument/2006/relationships/slide" Target="slides/slide216.xml"/><Relationship Id="rId263" Type="http://schemas.openxmlformats.org/officeDocument/2006/relationships/slide" Target="slides/slide258.xml"/><Relationship Id="rId319" Type="http://schemas.openxmlformats.org/officeDocument/2006/relationships/slide" Target="slides/slide314.xml"/><Relationship Id="rId470" Type="http://schemas.openxmlformats.org/officeDocument/2006/relationships/slide" Target="slides/slide465.xml"/><Relationship Id="rId526" Type="http://schemas.openxmlformats.org/officeDocument/2006/relationships/slide" Target="slides/slide521.xml"/><Relationship Id="rId58" Type="http://schemas.openxmlformats.org/officeDocument/2006/relationships/slide" Target="slides/slide53.xml"/><Relationship Id="rId123" Type="http://schemas.openxmlformats.org/officeDocument/2006/relationships/slide" Target="slides/slide118.xml"/><Relationship Id="rId330" Type="http://schemas.openxmlformats.org/officeDocument/2006/relationships/slide" Target="slides/slide325.xml"/><Relationship Id="rId568" Type="http://schemas.openxmlformats.org/officeDocument/2006/relationships/slide" Target="slides/slide563.xml"/><Relationship Id="rId165" Type="http://schemas.openxmlformats.org/officeDocument/2006/relationships/slide" Target="slides/slide160.xml"/><Relationship Id="rId372" Type="http://schemas.openxmlformats.org/officeDocument/2006/relationships/slide" Target="slides/slide367.xml"/><Relationship Id="rId428" Type="http://schemas.openxmlformats.org/officeDocument/2006/relationships/slide" Target="slides/slide423.xml"/><Relationship Id="rId635" Type="http://schemas.openxmlformats.org/officeDocument/2006/relationships/slide" Target="slides/slide630.xml"/><Relationship Id="rId232" Type="http://schemas.openxmlformats.org/officeDocument/2006/relationships/slide" Target="slides/slide227.xml"/><Relationship Id="rId274" Type="http://schemas.openxmlformats.org/officeDocument/2006/relationships/slide" Target="slides/slide269.xml"/><Relationship Id="rId481" Type="http://schemas.openxmlformats.org/officeDocument/2006/relationships/slide" Target="slides/slide476.xml"/><Relationship Id="rId27" Type="http://schemas.openxmlformats.org/officeDocument/2006/relationships/slide" Target="slides/slide22.xml"/><Relationship Id="rId69" Type="http://schemas.openxmlformats.org/officeDocument/2006/relationships/slide" Target="slides/slide64.xml"/><Relationship Id="rId134" Type="http://schemas.openxmlformats.org/officeDocument/2006/relationships/slide" Target="slides/slide129.xml"/><Relationship Id="rId537" Type="http://schemas.openxmlformats.org/officeDocument/2006/relationships/slide" Target="slides/slide532.xml"/><Relationship Id="rId579" Type="http://schemas.openxmlformats.org/officeDocument/2006/relationships/slide" Target="slides/slide574.xml"/><Relationship Id="rId80" Type="http://schemas.openxmlformats.org/officeDocument/2006/relationships/slide" Target="slides/slide75.xml"/><Relationship Id="rId176" Type="http://schemas.openxmlformats.org/officeDocument/2006/relationships/slide" Target="slides/slide171.xml"/><Relationship Id="rId341" Type="http://schemas.openxmlformats.org/officeDocument/2006/relationships/slide" Target="slides/slide336.xml"/><Relationship Id="rId383" Type="http://schemas.openxmlformats.org/officeDocument/2006/relationships/slide" Target="slides/slide378.xml"/><Relationship Id="rId439" Type="http://schemas.openxmlformats.org/officeDocument/2006/relationships/slide" Target="slides/slide434.xml"/><Relationship Id="rId590" Type="http://schemas.openxmlformats.org/officeDocument/2006/relationships/slide" Target="slides/slide585.xml"/><Relationship Id="rId604" Type="http://schemas.openxmlformats.org/officeDocument/2006/relationships/slide" Target="slides/slide599.xml"/><Relationship Id="rId646" Type="http://schemas.openxmlformats.org/officeDocument/2006/relationships/slide" Target="slides/slide641.xml"/><Relationship Id="rId201" Type="http://schemas.openxmlformats.org/officeDocument/2006/relationships/slide" Target="slides/slide196.xml"/><Relationship Id="rId243" Type="http://schemas.openxmlformats.org/officeDocument/2006/relationships/slide" Target="slides/slide238.xml"/><Relationship Id="rId285" Type="http://schemas.openxmlformats.org/officeDocument/2006/relationships/slide" Target="slides/slide280.xml"/><Relationship Id="rId450" Type="http://schemas.openxmlformats.org/officeDocument/2006/relationships/slide" Target="slides/slide445.xml"/><Relationship Id="rId506" Type="http://schemas.openxmlformats.org/officeDocument/2006/relationships/slide" Target="slides/slide501.xml"/><Relationship Id="rId38" Type="http://schemas.openxmlformats.org/officeDocument/2006/relationships/slide" Target="slides/slide33.xml"/><Relationship Id="rId103" Type="http://schemas.openxmlformats.org/officeDocument/2006/relationships/slide" Target="slides/slide98.xml"/><Relationship Id="rId310" Type="http://schemas.openxmlformats.org/officeDocument/2006/relationships/slide" Target="slides/slide305.xml"/><Relationship Id="rId492" Type="http://schemas.openxmlformats.org/officeDocument/2006/relationships/slide" Target="slides/slide487.xml"/><Relationship Id="rId548" Type="http://schemas.openxmlformats.org/officeDocument/2006/relationships/slide" Target="slides/slide543.xml"/><Relationship Id="rId91" Type="http://schemas.openxmlformats.org/officeDocument/2006/relationships/slide" Target="slides/slide86.xml"/><Relationship Id="rId145" Type="http://schemas.openxmlformats.org/officeDocument/2006/relationships/slide" Target="slides/slide140.xml"/><Relationship Id="rId187" Type="http://schemas.openxmlformats.org/officeDocument/2006/relationships/slide" Target="slides/slide182.xml"/><Relationship Id="rId352" Type="http://schemas.openxmlformats.org/officeDocument/2006/relationships/slide" Target="slides/slide347.xml"/><Relationship Id="rId394" Type="http://schemas.openxmlformats.org/officeDocument/2006/relationships/slide" Target="slides/slide389.xml"/><Relationship Id="rId408" Type="http://schemas.openxmlformats.org/officeDocument/2006/relationships/slide" Target="slides/slide403.xml"/><Relationship Id="rId615" Type="http://schemas.openxmlformats.org/officeDocument/2006/relationships/slide" Target="slides/slide610.xml"/><Relationship Id="rId212" Type="http://schemas.openxmlformats.org/officeDocument/2006/relationships/slide" Target="slides/slide207.xml"/><Relationship Id="rId254" Type="http://schemas.openxmlformats.org/officeDocument/2006/relationships/slide" Target="slides/slide249.xml"/><Relationship Id="rId657" Type="http://schemas.openxmlformats.org/officeDocument/2006/relationships/slide" Target="slides/slide652.xml"/><Relationship Id="rId49" Type="http://schemas.openxmlformats.org/officeDocument/2006/relationships/slide" Target="slides/slide44.xml"/><Relationship Id="rId114" Type="http://schemas.openxmlformats.org/officeDocument/2006/relationships/slide" Target="slides/slide109.xml"/><Relationship Id="rId296" Type="http://schemas.openxmlformats.org/officeDocument/2006/relationships/slide" Target="slides/slide291.xml"/><Relationship Id="rId461" Type="http://schemas.openxmlformats.org/officeDocument/2006/relationships/slide" Target="slides/slide456.xml"/><Relationship Id="rId517" Type="http://schemas.openxmlformats.org/officeDocument/2006/relationships/slide" Target="slides/slide512.xml"/><Relationship Id="rId559" Type="http://schemas.openxmlformats.org/officeDocument/2006/relationships/slide" Target="slides/slide554.xml"/><Relationship Id="rId60" Type="http://schemas.openxmlformats.org/officeDocument/2006/relationships/slide" Target="slides/slide55.xml"/><Relationship Id="rId156" Type="http://schemas.openxmlformats.org/officeDocument/2006/relationships/slide" Target="slides/slide151.xml"/><Relationship Id="rId198" Type="http://schemas.openxmlformats.org/officeDocument/2006/relationships/slide" Target="slides/slide193.xml"/><Relationship Id="rId321" Type="http://schemas.openxmlformats.org/officeDocument/2006/relationships/slide" Target="slides/slide316.xml"/><Relationship Id="rId363" Type="http://schemas.openxmlformats.org/officeDocument/2006/relationships/slide" Target="slides/slide358.xml"/><Relationship Id="rId419" Type="http://schemas.openxmlformats.org/officeDocument/2006/relationships/slide" Target="slides/slide414.xml"/><Relationship Id="rId570" Type="http://schemas.openxmlformats.org/officeDocument/2006/relationships/slide" Target="slides/slide565.xml"/><Relationship Id="rId626" Type="http://schemas.openxmlformats.org/officeDocument/2006/relationships/slide" Target="slides/slide621.xml"/><Relationship Id="rId223" Type="http://schemas.openxmlformats.org/officeDocument/2006/relationships/slide" Target="slides/slide218.xml"/><Relationship Id="rId430" Type="http://schemas.openxmlformats.org/officeDocument/2006/relationships/slide" Target="slides/slide425.xml"/><Relationship Id="rId668" Type="http://schemas.openxmlformats.org/officeDocument/2006/relationships/slide" Target="slides/slide663.xml"/><Relationship Id="rId18" Type="http://schemas.openxmlformats.org/officeDocument/2006/relationships/slide" Target="slides/slide13.xml"/><Relationship Id="rId265" Type="http://schemas.openxmlformats.org/officeDocument/2006/relationships/slide" Target="slides/slide260.xml"/><Relationship Id="rId472" Type="http://schemas.openxmlformats.org/officeDocument/2006/relationships/slide" Target="slides/slide467.xml"/><Relationship Id="rId528" Type="http://schemas.openxmlformats.org/officeDocument/2006/relationships/slide" Target="slides/slide523.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353" Type="http://schemas.openxmlformats.org/officeDocument/2006/relationships/slide" Target="slides/slide348.xml"/><Relationship Id="rId374" Type="http://schemas.openxmlformats.org/officeDocument/2006/relationships/slide" Target="slides/slide369.xml"/><Relationship Id="rId395" Type="http://schemas.openxmlformats.org/officeDocument/2006/relationships/slide" Target="slides/slide390.xml"/><Relationship Id="rId409" Type="http://schemas.openxmlformats.org/officeDocument/2006/relationships/slide" Target="slides/slide404.xml"/><Relationship Id="rId560" Type="http://schemas.openxmlformats.org/officeDocument/2006/relationships/slide" Target="slides/slide555.xml"/><Relationship Id="rId581" Type="http://schemas.openxmlformats.org/officeDocument/2006/relationships/slide" Target="slides/slide576.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420" Type="http://schemas.openxmlformats.org/officeDocument/2006/relationships/slide" Target="slides/slide415.xml"/><Relationship Id="rId616" Type="http://schemas.openxmlformats.org/officeDocument/2006/relationships/slide" Target="slides/slide611.xml"/><Relationship Id="rId637" Type="http://schemas.openxmlformats.org/officeDocument/2006/relationships/slide" Target="slides/slide632.xml"/><Relationship Id="rId658" Type="http://schemas.openxmlformats.org/officeDocument/2006/relationships/slide" Target="slides/slide653.xml"/><Relationship Id="rId2" Type="http://schemas.openxmlformats.org/officeDocument/2006/relationships/slideMaster" Target="slideMasters/slideMaster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41" Type="http://schemas.openxmlformats.org/officeDocument/2006/relationships/slide" Target="slides/slide436.xml"/><Relationship Id="rId462" Type="http://schemas.openxmlformats.org/officeDocument/2006/relationships/slide" Target="slides/slide457.xml"/><Relationship Id="rId483" Type="http://schemas.openxmlformats.org/officeDocument/2006/relationships/slide" Target="slides/slide478.xml"/><Relationship Id="rId518" Type="http://schemas.openxmlformats.org/officeDocument/2006/relationships/slide" Target="slides/slide513.xml"/><Relationship Id="rId539" Type="http://schemas.openxmlformats.org/officeDocument/2006/relationships/slide" Target="slides/slide53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slide" Target="slides/slide338.xml"/><Relationship Id="rId364" Type="http://schemas.openxmlformats.org/officeDocument/2006/relationships/slide" Target="slides/slide359.xml"/><Relationship Id="rId550" Type="http://schemas.openxmlformats.org/officeDocument/2006/relationships/slide" Target="slides/slide545.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385" Type="http://schemas.openxmlformats.org/officeDocument/2006/relationships/slide" Target="slides/slide380.xml"/><Relationship Id="rId571" Type="http://schemas.openxmlformats.org/officeDocument/2006/relationships/slide" Target="slides/slide566.xml"/><Relationship Id="rId592" Type="http://schemas.openxmlformats.org/officeDocument/2006/relationships/slide" Target="slides/slide587.xml"/><Relationship Id="rId606" Type="http://schemas.openxmlformats.org/officeDocument/2006/relationships/slide" Target="slides/slide601.xml"/><Relationship Id="rId627" Type="http://schemas.openxmlformats.org/officeDocument/2006/relationships/slide" Target="slides/slide622.xml"/><Relationship Id="rId648" Type="http://schemas.openxmlformats.org/officeDocument/2006/relationships/slide" Target="slides/slide643.xml"/><Relationship Id="rId669" Type="http://schemas.openxmlformats.org/officeDocument/2006/relationships/slide" Target="slides/slide664.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410" Type="http://schemas.openxmlformats.org/officeDocument/2006/relationships/slide" Target="slides/slide405.xml"/><Relationship Id="rId431" Type="http://schemas.openxmlformats.org/officeDocument/2006/relationships/slide" Target="slides/slide426.xml"/><Relationship Id="rId452" Type="http://schemas.openxmlformats.org/officeDocument/2006/relationships/slide" Target="slides/slide447.xml"/><Relationship Id="rId473" Type="http://schemas.openxmlformats.org/officeDocument/2006/relationships/slide" Target="slides/slide468.xml"/><Relationship Id="rId494" Type="http://schemas.openxmlformats.org/officeDocument/2006/relationships/slide" Target="slides/slide489.xml"/><Relationship Id="rId508" Type="http://schemas.openxmlformats.org/officeDocument/2006/relationships/slide" Target="slides/slide503.xml"/><Relationship Id="rId529" Type="http://schemas.openxmlformats.org/officeDocument/2006/relationships/slide" Target="slides/slide524.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354" Type="http://schemas.openxmlformats.org/officeDocument/2006/relationships/slide" Target="slides/slide349.xml"/><Relationship Id="rId540" Type="http://schemas.openxmlformats.org/officeDocument/2006/relationships/slide" Target="slides/slide535.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75" Type="http://schemas.openxmlformats.org/officeDocument/2006/relationships/slide" Target="slides/slide370.xml"/><Relationship Id="rId396" Type="http://schemas.openxmlformats.org/officeDocument/2006/relationships/slide" Target="slides/slide391.xml"/><Relationship Id="rId561" Type="http://schemas.openxmlformats.org/officeDocument/2006/relationships/slide" Target="slides/slide556.xml"/><Relationship Id="rId582" Type="http://schemas.openxmlformats.org/officeDocument/2006/relationships/slide" Target="slides/slide577.xml"/><Relationship Id="rId617" Type="http://schemas.openxmlformats.org/officeDocument/2006/relationships/slide" Target="slides/slide612.xml"/><Relationship Id="rId638" Type="http://schemas.openxmlformats.org/officeDocument/2006/relationships/slide" Target="slides/slide633.xml"/><Relationship Id="rId659" Type="http://schemas.openxmlformats.org/officeDocument/2006/relationships/slide" Target="slides/slide654.xml"/><Relationship Id="rId3" Type="http://schemas.openxmlformats.org/officeDocument/2006/relationships/slideMaster" Target="slideMasters/slideMaster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400" Type="http://schemas.openxmlformats.org/officeDocument/2006/relationships/slide" Target="slides/slide395.xml"/><Relationship Id="rId421" Type="http://schemas.openxmlformats.org/officeDocument/2006/relationships/slide" Target="slides/slide416.xml"/><Relationship Id="rId442" Type="http://schemas.openxmlformats.org/officeDocument/2006/relationships/slide" Target="slides/slide437.xml"/><Relationship Id="rId463" Type="http://schemas.openxmlformats.org/officeDocument/2006/relationships/slide" Target="slides/slide458.xml"/><Relationship Id="rId484" Type="http://schemas.openxmlformats.org/officeDocument/2006/relationships/slide" Target="slides/slide479.xml"/><Relationship Id="rId519" Type="http://schemas.openxmlformats.org/officeDocument/2006/relationships/slide" Target="slides/slide514.xml"/><Relationship Id="rId670" Type="http://schemas.openxmlformats.org/officeDocument/2006/relationships/slide" Target="slides/slide665.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344" Type="http://schemas.openxmlformats.org/officeDocument/2006/relationships/slide" Target="slides/slide339.xml"/><Relationship Id="rId530" Type="http://schemas.openxmlformats.org/officeDocument/2006/relationships/slide" Target="slides/slide525.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365" Type="http://schemas.openxmlformats.org/officeDocument/2006/relationships/slide" Target="slides/slide360.xml"/><Relationship Id="rId386" Type="http://schemas.openxmlformats.org/officeDocument/2006/relationships/slide" Target="slides/slide381.xml"/><Relationship Id="rId551" Type="http://schemas.openxmlformats.org/officeDocument/2006/relationships/slide" Target="slides/slide546.xml"/><Relationship Id="rId572" Type="http://schemas.openxmlformats.org/officeDocument/2006/relationships/slide" Target="slides/slide567.xml"/><Relationship Id="rId593" Type="http://schemas.openxmlformats.org/officeDocument/2006/relationships/slide" Target="slides/slide588.xml"/><Relationship Id="rId607" Type="http://schemas.openxmlformats.org/officeDocument/2006/relationships/slide" Target="slides/slide602.xml"/><Relationship Id="rId628" Type="http://schemas.openxmlformats.org/officeDocument/2006/relationships/slide" Target="slides/slide623.xml"/><Relationship Id="rId649" Type="http://schemas.openxmlformats.org/officeDocument/2006/relationships/slide" Target="slides/slide64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411" Type="http://schemas.openxmlformats.org/officeDocument/2006/relationships/slide" Target="slides/slide406.xml"/><Relationship Id="rId432" Type="http://schemas.openxmlformats.org/officeDocument/2006/relationships/slide" Target="slides/slide427.xml"/><Relationship Id="rId453" Type="http://schemas.openxmlformats.org/officeDocument/2006/relationships/slide" Target="slides/slide448.xml"/><Relationship Id="rId474" Type="http://schemas.openxmlformats.org/officeDocument/2006/relationships/slide" Target="slides/slide469.xml"/><Relationship Id="rId509" Type="http://schemas.openxmlformats.org/officeDocument/2006/relationships/slide" Target="slides/slide504.xml"/><Relationship Id="rId660" Type="http://schemas.openxmlformats.org/officeDocument/2006/relationships/slide" Target="slides/slide655.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495" Type="http://schemas.openxmlformats.org/officeDocument/2006/relationships/slide" Target="slides/slide490.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slide" Target="slides/slide329.xml"/><Relationship Id="rId355" Type="http://schemas.openxmlformats.org/officeDocument/2006/relationships/slide" Target="slides/slide350.xml"/><Relationship Id="rId376" Type="http://schemas.openxmlformats.org/officeDocument/2006/relationships/slide" Target="slides/slide371.xml"/><Relationship Id="rId397" Type="http://schemas.openxmlformats.org/officeDocument/2006/relationships/slide" Target="slides/slide392.xml"/><Relationship Id="rId520" Type="http://schemas.openxmlformats.org/officeDocument/2006/relationships/slide" Target="slides/slide515.xml"/><Relationship Id="rId541" Type="http://schemas.openxmlformats.org/officeDocument/2006/relationships/slide" Target="slides/slide536.xml"/><Relationship Id="rId562" Type="http://schemas.openxmlformats.org/officeDocument/2006/relationships/slide" Target="slides/slide557.xml"/><Relationship Id="rId583" Type="http://schemas.openxmlformats.org/officeDocument/2006/relationships/slide" Target="slides/slide578.xml"/><Relationship Id="rId618" Type="http://schemas.openxmlformats.org/officeDocument/2006/relationships/slide" Target="slides/slide613.xml"/><Relationship Id="rId639" Type="http://schemas.openxmlformats.org/officeDocument/2006/relationships/slide" Target="slides/slide634.xml"/><Relationship Id="rId4" Type="http://schemas.openxmlformats.org/officeDocument/2006/relationships/slideMaster" Target="slideMasters/slideMaster4.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401" Type="http://schemas.openxmlformats.org/officeDocument/2006/relationships/slide" Target="slides/slide396.xml"/><Relationship Id="rId422" Type="http://schemas.openxmlformats.org/officeDocument/2006/relationships/slide" Target="slides/slide417.xml"/><Relationship Id="rId443" Type="http://schemas.openxmlformats.org/officeDocument/2006/relationships/slide" Target="slides/slide438.xml"/><Relationship Id="rId464" Type="http://schemas.openxmlformats.org/officeDocument/2006/relationships/slide" Target="slides/slide459.xml"/><Relationship Id="rId650" Type="http://schemas.openxmlformats.org/officeDocument/2006/relationships/slide" Target="slides/slide645.xml"/><Relationship Id="rId303" Type="http://schemas.openxmlformats.org/officeDocument/2006/relationships/slide" Target="slides/slide298.xml"/><Relationship Id="rId485" Type="http://schemas.openxmlformats.org/officeDocument/2006/relationships/slide" Target="slides/slide480.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slide" Target="slides/slide340.xml"/><Relationship Id="rId387" Type="http://schemas.openxmlformats.org/officeDocument/2006/relationships/slide" Target="slides/slide382.xml"/><Relationship Id="rId510" Type="http://schemas.openxmlformats.org/officeDocument/2006/relationships/slide" Target="slides/slide505.xml"/><Relationship Id="rId552" Type="http://schemas.openxmlformats.org/officeDocument/2006/relationships/slide" Target="slides/slide547.xml"/><Relationship Id="rId594" Type="http://schemas.openxmlformats.org/officeDocument/2006/relationships/slide" Target="slides/slide589.xml"/><Relationship Id="rId608" Type="http://schemas.openxmlformats.org/officeDocument/2006/relationships/slide" Target="slides/slide60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412" Type="http://schemas.openxmlformats.org/officeDocument/2006/relationships/slide" Target="slides/slide407.xml"/><Relationship Id="rId107" Type="http://schemas.openxmlformats.org/officeDocument/2006/relationships/slide" Target="slides/slide102.xml"/><Relationship Id="rId289" Type="http://schemas.openxmlformats.org/officeDocument/2006/relationships/slide" Target="slides/slide284.xml"/><Relationship Id="rId454" Type="http://schemas.openxmlformats.org/officeDocument/2006/relationships/slide" Target="slides/slide449.xml"/><Relationship Id="rId496" Type="http://schemas.openxmlformats.org/officeDocument/2006/relationships/slide" Target="slides/slide491.xml"/><Relationship Id="rId661" Type="http://schemas.openxmlformats.org/officeDocument/2006/relationships/slide" Target="slides/slide656.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356" Type="http://schemas.openxmlformats.org/officeDocument/2006/relationships/slide" Target="slides/slide351.xml"/><Relationship Id="rId398" Type="http://schemas.openxmlformats.org/officeDocument/2006/relationships/slide" Target="slides/slide393.xml"/><Relationship Id="rId521" Type="http://schemas.openxmlformats.org/officeDocument/2006/relationships/slide" Target="slides/slide516.xml"/><Relationship Id="rId563" Type="http://schemas.openxmlformats.org/officeDocument/2006/relationships/slide" Target="slides/slide558.xml"/><Relationship Id="rId619" Type="http://schemas.openxmlformats.org/officeDocument/2006/relationships/slide" Target="slides/slide61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423" Type="http://schemas.openxmlformats.org/officeDocument/2006/relationships/slide" Target="slides/slide418.xml"/><Relationship Id="rId258" Type="http://schemas.openxmlformats.org/officeDocument/2006/relationships/slide" Target="slides/slide253.xml"/><Relationship Id="rId465" Type="http://schemas.openxmlformats.org/officeDocument/2006/relationships/slide" Target="slides/slide460.xml"/><Relationship Id="rId630" Type="http://schemas.openxmlformats.org/officeDocument/2006/relationships/slide" Target="slides/slide625.xml"/><Relationship Id="rId672" Type="http://schemas.openxmlformats.org/officeDocument/2006/relationships/handoutMaster" Target="handoutMasters/handoutMaster1.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367" Type="http://schemas.openxmlformats.org/officeDocument/2006/relationships/slide" Target="slides/slide362.xml"/><Relationship Id="rId532" Type="http://schemas.openxmlformats.org/officeDocument/2006/relationships/slide" Target="slides/slide527.xml"/><Relationship Id="rId574" Type="http://schemas.openxmlformats.org/officeDocument/2006/relationships/slide" Target="slides/slide569.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434" Type="http://schemas.openxmlformats.org/officeDocument/2006/relationships/slide" Target="slides/slide429.xml"/><Relationship Id="rId476" Type="http://schemas.openxmlformats.org/officeDocument/2006/relationships/slide" Target="slides/slide471.xml"/><Relationship Id="rId641" Type="http://schemas.openxmlformats.org/officeDocument/2006/relationships/slide" Target="slides/slide636.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501" Type="http://schemas.openxmlformats.org/officeDocument/2006/relationships/slide" Target="slides/slide496.xml"/><Relationship Id="rId543" Type="http://schemas.openxmlformats.org/officeDocument/2006/relationships/slide" Target="slides/slide538.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378" Type="http://schemas.openxmlformats.org/officeDocument/2006/relationships/slide" Target="slides/slide373.xml"/><Relationship Id="rId403" Type="http://schemas.openxmlformats.org/officeDocument/2006/relationships/slide" Target="slides/slide398.xml"/><Relationship Id="rId585" Type="http://schemas.openxmlformats.org/officeDocument/2006/relationships/slide" Target="slides/slide580.xml"/><Relationship Id="rId6" Type="http://schemas.openxmlformats.org/officeDocument/2006/relationships/slide" Target="slides/slide1.xml"/><Relationship Id="rId238" Type="http://schemas.openxmlformats.org/officeDocument/2006/relationships/slide" Target="slides/slide233.xml"/><Relationship Id="rId445" Type="http://schemas.openxmlformats.org/officeDocument/2006/relationships/slide" Target="slides/slide440.xml"/><Relationship Id="rId487" Type="http://schemas.openxmlformats.org/officeDocument/2006/relationships/slide" Target="slides/slide482.xml"/><Relationship Id="rId610" Type="http://schemas.openxmlformats.org/officeDocument/2006/relationships/slide" Target="slides/slide605.xml"/><Relationship Id="rId652" Type="http://schemas.openxmlformats.org/officeDocument/2006/relationships/slide" Target="slides/slide647.xml"/><Relationship Id="rId291" Type="http://schemas.openxmlformats.org/officeDocument/2006/relationships/slide" Target="slides/slide286.xml"/><Relationship Id="rId305" Type="http://schemas.openxmlformats.org/officeDocument/2006/relationships/slide" Target="slides/slide300.xml"/><Relationship Id="rId347" Type="http://schemas.openxmlformats.org/officeDocument/2006/relationships/slide" Target="slides/slide342.xml"/><Relationship Id="rId512" Type="http://schemas.openxmlformats.org/officeDocument/2006/relationships/slide" Target="slides/slide507.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389" Type="http://schemas.openxmlformats.org/officeDocument/2006/relationships/slide" Target="slides/slide384.xml"/><Relationship Id="rId554" Type="http://schemas.openxmlformats.org/officeDocument/2006/relationships/slide" Target="slides/slide549.xml"/><Relationship Id="rId596" Type="http://schemas.openxmlformats.org/officeDocument/2006/relationships/slide" Target="slides/slide591.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414" Type="http://schemas.openxmlformats.org/officeDocument/2006/relationships/slide" Target="slides/slide409.xml"/><Relationship Id="rId456" Type="http://schemas.openxmlformats.org/officeDocument/2006/relationships/slide" Target="slides/slide451.xml"/><Relationship Id="rId498" Type="http://schemas.openxmlformats.org/officeDocument/2006/relationships/slide" Target="slides/slide493.xml"/><Relationship Id="rId621" Type="http://schemas.openxmlformats.org/officeDocument/2006/relationships/slide" Target="slides/slide616.xml"/><Relationship Id="rId663" Type="http://schemas.openxmlformats.org/officeDocument/2006/relationships/slide" Target="slides/slide658.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23" Type="http://schemas.openxmlformats.org/officeDocument/2006/relationships/slide" Target="slides/slide518.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358" Type="http://schemas.openxmlformats.org/officeDocument/2006/relationships/slide" Target="slides/slide353.xml"/><Relationship Id="rId565" Type="http://schemas.openxmlformats.org/officeDocument/2006/relationships/slide" Target="slides/slide560.xml"/><Relationship Id="rId162" Type="http://schemas.openxmlformats.org/officeDocument/2006/relationships/slide" Target="slides/slide157.xml"/><Relationship Id="rId218" Type="http://schemas.openxmlformats.org/officeDocument/2006/relationships/slide" Target="slides/slide213.xml"/><Relationship Id="rId425" Type="http://schemas.openxmlformats.org/officeDocument/2006/relationships/slide" Target="slides/slide420.xml"/><Relationship Id="rId467" Type="http://schemas.openxmlformats.org/officeDocument/2006/relationships/slide" Target="slides/slide462.xml"/><Relationship Id="rId632" Type="http://schemas.openxmlformats.org/officeDocument/2006/relationships/slide" Target="slides/slide627.xml"/><Relationship Id="rId271" Type="http://schemas.openxmlformats.org/officeDocument/2006/relationships/slide" Target="slides/slide266.xml"/><Relationship Id="rId674" Type="http://schemas.openxmlformats.org/officeDocument/2006/relationships/viewProps" Target="viewProps.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369" Type="http://schemas.openxmlformats.org/officeDocument/2006/relationships/slide" Target="slides/slide364.xml"/><Relationship Id="rId534" Type="http://schemas.openxmlformats.org/officeDocument/2006/relationships/slide" Target="slides/slide529.xml"/><Relationship Id="rId576" Type="http://schemas.openxmlformats.org/officeDocument/2006/relationships/slide" Target="slides/slide571.xml"/><Relationship Id="rId173" Type="http://schemas.openxmlformats.org/officeDocument/2006/relationships/slide" Target="slides/slide168.xml"/><Relationship Id="rId229" Type="http://schemas.openxmlformats.org/officeDocument/2006/relationships/slide" Target="slides/slide224.xml"/><Relationship Id="rId380" Type="http://schemas.openxmlformats.org/officeDocument/2006/relationships/slide" Target="slides/slide375.xml"/><Relationship Id="rId436" Type="http://schemas.openxmlformats.org/officeDocument/2006/relationships/slide" Target="slides/slide431.xml"/><Relationship Id="rId601" Type="http://schemas.openxmlformats.org/officeDocument/2006/relationships/slide" Target="slides/slide596.xml"/><Relationship Id="rId643" Type="http://schemas.openxmlformats.org/officeDocument/2006/relationships/slide" Target="slides/slide638.xml"/><Relationship Id="rId240" Type="http://schemas.openxmlformats.org/officeDocument/2006/relationships/slide" Target="slides/slide235.xml"/><Relationship Id="rId478" Type="http://schemas.openxmlformats.org/officeDocument/2006/relationships/slide" Target="slides/slide473.xml"/><Relationship Id="rId35" Type="http://schemas.openxmlformats.org/officeDocument/2006/relationships/slide" Target="slides/slide30.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38" Type="http://schemas.openxmlformats.org/officeDocument/2006/relationships/slide" Target="slides/slide333.xml"/><Relationship Id="rId503" Type="http://schemas.openxmlformats.org/officeDocument/2006/relationships/slide" Target="slides/slide498.xml"/><Relationship Id="rId545" Type="http://schemas.openxmlformats.org/officeDocument/2006/relationships/slide" Target="slides/slide540.xml"/><Relationship Id="rId587" Type="http://schemas.openxmlformats.org/officeDocument/2006/relationships/slide" Target="slides/slide582.xml"/><Relationship Id="rId8" Type="http://schemas.openxmlformats.org/officeDocument/2006/relationships/slide" Target="slides/slide3.xml"/><Relationship Id="rId142" Type="http://schemas.openxmlformats.org/officeDocument/2006/relationships/slide" Target="slides/slide137.xml"/><Relationship Id="rId184" Type="http://schemas.openxmlformats.org/officeDocument/2006/relationships/slide" Target="slides/slide179.xml"/><Relationship Id="rId391" Type="http://schemas.openxmlformats.org/officeDocument/2006/relationships/slide" Target="slides/slide386.xml"/><Relationship Id="rId405" Type="http://schemas.openxmlformats.org/officeDocument/2006/relationships/slide" Target="slides/slide400.xml"/><Relationship Id="rId447" Type="http://schemas.openxmlformats.org/officeDocument/2006/relationships/slide" Target="slides/slide442.xml"/><Relationship Id="rId612" Type="http://schemas.openxmlformats.org/officeDocument/2006/relationships/slide" Target="slides/slide607.xml"/><Relationship Id="rId251" Type="http://schemas.openxmlformats.org/officeDocument/2006/relationships/slide" Target="slides/slide246.xml"/><Relationship Id="rId489" Type="http://schemas.openxmlformats.org/officeDocument/2006/relationships/slide" Target="slides/slide484.xml"/><Relationship Id="rId654" Type="http://schemas.openxmlformats.org/officeDocument/2006/relationships/slide" Target="slides/slide649.xml"/><Relationship Id="rId46" Type="http://schemas.openxmlformats.org/officeDocument/2006/relationships/slide" Target="slides/slide41.xml"/><Relationship Id="rId293" Type="http://schemas.openxmlformats.org/officeDocument/2006/relationships/slide" Target="slides/slide288.xml"/><Relationship Id="rId307" Type="http://schemas.openxmlformats.org/officeDocument/2006/relationships/slide" Target="slides/slide302.xml"/><Relationship Id="rId349" Type="http://schemas.openxmlformats.org/officeDocument/2006/relationships/slide" Target="slides/slide344.xml"/><Relationship Id="rId514" Type="http://schemas.openxmlformats.org/officeDocument/2006/relationships/slide" Target="slides/slide509.xml"/><Relationship Id="rId556" Type="http://schemas.openxmlformats.org/officeDocument/2006/relationships/slide" Target="slides/slide551.xml"/><Relationship Id="rId88" Type="http://schemas.openxmlformats.org/officeDocument/2006/relationships/slide" Target="slides/slide83.xml"/><Relationship Id="rId111" Type="http://schemas.openxmlformats.org/officeDocument/2006/relationships/slide" Target="slides/slide106.xml"/><Relationship Id="rId153" Type="http://schemas.openxmlformats.org/officeDocument/2006/relationships/slide" Target="slides/slide148.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slide" Target="slides/slide355.xml"/><Relationship Id="rId416" Type="http://schemas.openxmlformats.org/officeDocument/2006/relationships/slide" Target="slides/slide411.xml"/><Relationship Id="rId598" Type="http://schemas.openxmlformats.org/officeDocument/2006/relationships/slide" Target="slides/slide593.xml"/><Relationship Id="rId220" Type="http://schemas.openxmlformats.org/officeDocument/2006/relationships/slide" Target="slides/slide215.xml"/><Relationship Id="rId458" Type="http://schemas.openxmlformats.org/officeDocument/2006/relationships/slide" Target="slides/slide453.xml"/><Relationship Id="rId623" Type="http://schemas.openxmlformats.org/officeDocument/2006/relationships/slide" Target="slides/slide618.xml"/><Relationship Id="rId665" Type="http://schemas.openxmlformats.org/officeDocument/2006/relationships/slide" Target="slides/slide660.xml"/><Relationship Id="rId15" Type="http://schemas.openxmlformats.org/officeDocument/2006/relationships/slide" Target="slides/slide10.xml"/><Relationship Id="rId57" Type="http://schemas.openxmlformats.org/officeDocument/2006/relationships/slide" Target="slides/slide52.xml"/><Relationship Id="rId262" Type="http://schemas.openxmlformats.org/officeDocument/2006/relationships/slide" Target="slides/slide257.xml"/><Relationship Id="rId318" Type="http://schemas.openxmlformats.org/officeDocument/2006/relationships/slide" Target="slides/slide313.xml"/><Relationship Id="rId525" Type="http://schemas.openxmlformats.org/officeDocument/2006/relationships/slide" Target="slides/slide520.xml"/><Relationship Id="rId567" Type="http://schemas.openxmlformats.org/officeDocument/2006/relationships/slide" Target="slides/slide562.xml"/><Relationship Id="rId99" Type="http://schemas.openxmlformats.org/officeDocument/2006/relationships/slide" Target="slides/slide94.xml"/><Relationship Id="rId122" Type="http://schemas.openxmlformats.org/officeDocument/2006/relationships/slide" Target="slides/slide117.xml"/><Relationship Id="rId164" Type="http://schemas.openxmlformats.org/officeDocument/2006/relationships/slide" Target="slides/slide159.xml"/><Relationship Id="rId371" Type="http://schemas.openxmlformats.org/officeDocument/2006/relationships/slide" Target="slides/slide366.xml"/><Relationship Id="rId427" Type="http://schemas.openxmlformats.org/officeDocument/2006/relationships/slide" Target="slides/slide422.xml"/><Relationship Id="rId469" Type="http://schemas.openxmlformats.org/officeDocument/2006/relationships/slide" Target="slides/slide464.xml"/><Relationship Id="rId634" Type="http://schemas.openxmlformats.org/officeDocument/2006/relationships/slide" Target="slides/slide629.xml"/><Relationship Id="rId676" Type="http://schemas.openxmlformats.org/officeDocument/2006/relationships/tableStyles" Target="tableStyles.xml"/><Relationship Id="rId26" Type="http://schemas.openxmlformats.org/officeDocument/2006/relationships/slide" Target="slides/slide21.xml"/><Relationship Id="rId231" Type="http://schemas.openxmlformats.org/officeDocument/2006/relationships/slide" Target="slides/slide226.xml"/><Relationship Id="rId273" Type="http://schemas.openxmlformats.org/officeDocument/2006/relationships/slide" Target="slides/slide268.xml"/><Relationship Id="rId329" Type="http://schemas.openxmlformats.org/officeDocument/2006/relationships/slide" Target="slides/slide324.xml"/><Relationship Id="rId480" Type="http://schemas.openxmlformats.org/officeDocument/2006/relationships/slide" Target="slides/slide475.xml"/><Relationship Id="rId536" Type="http://schemas.openxmlformats.org/officeDocument/2006/relationships/slide" Target="slides/slide531.xml"/><Relationship Id="rId68" Type="http://schemas.openxmlformats.org/officeDocument/2006/relationships/slide" Target="slides/slide63.xml"/><Relationship Id="rId133" Type="http://schemas.openxmlformats.org/officeDocument/2006/relationships/slide" Target="slides/slide128.xml"/><Relationship Id="rId175" Type="http://schemas.openxmlformats.org/officeDocument/2006/relationships/slide" Target="slides/slide170.xml"/><Relationship Id="rId340" Type="http://schemas.openxmlformats.org/officeDocument/2006/relationships/slide" Target="slides/slide335.xml"/><Relationship Id="rId578" Type="http://schemas.openxmlformats.org/officeDocument/2006/relationships/slide" Target="slides/slide573.xml"/><Relationship Id="rId200" Type="http://schemas.openxmlformats.org/officeDocument/2006/relationships/slide" Target="slides/slide195.xml"/><Relationship Id="rId382" Type="http://schemas.openxmlformats.org/officeDocument/2006/relationships/slide" Target="slides/slide377.xml"/><Relationship Id="rId438" Type="http://schemas.openxmlformats.org/officeDocument/2006/relationships/slide" Target="slides/slide433.xml"/><Relationship Id="rId603" Type="http://schemas.openxmlformats.org/officeDocument/2006/relationships/slide" Target="slides/slide598.xml"/><Relationship Id="rId645" Type="http://schemas.openxmlformats.org/officeDocument/2006/relationships/slide" Target="slides/slide640.xml"/><Relationship Id="rId242" Type="http://schemas.openxmlformats.org/officeDocument/2006/relationships/slide" Target="slides/slide237.xml"/><Relationship Id="rId284" Type="http://schemas.openxmlformats.org/officeDocument/2006/relationships/slide" Target="slides/slide279.xml"/><Relationship Id="rId491" Type="http://schemas.openxmlformats.org/officeDocument/2006/relationships/slide" Target="slides/slide486.xml"/><Relationship Id="rId505" Type="http://schemas.openxmlformats.org/officeDocument/2006/relationships/slide" Target="slides/slide500.xml"/><Relationship Id="rId37" Type="http://schemas.openxmlformats.org/officeDocument/2006/relationships/slide" Target="slides/slide32.xml"/><Relationship Id="rId79" Type="http://schemas.openxmlformats.org/officeDocument/2006/relationships/slide" Target="slides/slide74.xml"/><Relationship Id="rId102" Type="http://schemas.openxmlformats.org/officeDocument/2006/relationships/slide" Target="slides/slide97.xml"/><Relationship Id="rId144" Type="http://schemas.openxmlformats.org/officeDocument/2006/relationships/slide" Target="slides/slide139.xml"/><Relationship Id="rId547" Type="http://schemas.openxmlformats.org/officeDocument/2006/relationships/slide" Target="slides/slide542.xml"/><Relationship Id="rId589" Type="http://schemas.openxmlformats.org/officeDocument/2006/relationships/slide" Target="slides/slide584.xml"/><Relationship Id="rId90" Type="http://schemas.openxmlformats.org/officeDocument/2006/relationships/slide" Target="slides/slide85.xml"/><Relationship Id="rId186" Type="http://schemas.openxmlformats.org/officeDocument/2006/relationships/slide" Target="slides/slide181.xml"/><Relationship Id="rId351" Type="http://schemas.openxmlformats.org/officeDocument/2006/relationships/slide" Target="slides/slide346.xml"/><Relationship Id="rId393" Type="http://schemas.openxmlformats.org/officeDocument/2006/relationships/slide" Target="slides/slide388.xml"/><Relationship Id="rId407" Type="http://schemas.openxmlformats.org/officeDocument/2006/relationships/slide" Target="slides/slide402.xml"/><Relationship Id="rId449" Type="http://schemas.openxmlformats.org/officeDocument/2006/relationships/slide" Target="slides/slide444.xml"/><Relationship Id="rId614" Type="http://schemas.openxmlformats.org/officeDocument/2006/relationships/slide" Target="slides/slide609.xml"/><Relationship Id="rId656" Type="http://schemas.openxmlformats.org/officeDocument/2006/relationships/slide" Target="slides/slide651.xml"/><Relationship Id="rId211" Type="http://schemas.openxmlformats.org/officeDocument/2006/relationships/slide" Target="slides/slide206.xml"/><Relationship Id="rId253" Type="http://schemas.openxmlformats.org/officeDocument/2006/relationships/slide" Target="slides/slide248.xml"/><Relationship Id="rId295" Type="http://schemas.openxmlformats.org/officeDocument/2006/relationships/slide" Target="slides/slide290.xml"/><Relationship Id="rId309" Type="http://schemas.openxmlformats.org/officeDocument/2006/relationships/slide" Target="slides/slide304.xml"/><Relationship Id="rId460" Type="http://schemas.openxmlformats.org/officeDocument/2006/relationships/slide" Target="slides/slide455.xml"/><Relationship Id="rId516" Type="http://schemas.openxmlformats.org/officeDocument/2006/relationships/slide" Target="slides/slide511.xml"/><Relationship Id="rId48" Type="http://schemas.openxmlformats.org/officeDocument/2006/relationships/slide" Target="slides/slide43.xml"/><Relationship Id="rId113" Type="http://schemas.openxmlformats.org/officeDocument/2006/relationships/slide" Target="slides/slide108.xml"/><Relationship Id="rId320" Type="http://schemas.openxmlformats.org/officeDocument/2006/relationships/slide" Target="slides/slide315.xml"/><Relationship Id="rId558" Type="http://schemas.openxmlformats.org/officeDocument/2006/relationships/slide" Target="slides/slide553.xml"/><Relationship Id="rId155" Type="http://schemas.openxmlformats.org/officeDocument/2006/relationships/slide" Target="slides/slide150.xml"/><Relationship Id="rId197" Type="http://schemas.openxmlformats.org/officeDocument/2006/relationships/slide" Target="slides/slide192.xml"/><Relationship Id="rId362" Type="http://schemas.openxmlformats.org/officeDocument/2006/relationships/slide" Target="slides/slide357.xml"/><Relationship Id="rId418" Type="http://schemas.openxmlformats.org/officeDocument/2006/relationships/slide" Target="slides/slide413.xml"/><Relationship Id="rId625" Type="http://schemas.openxmlformats.org/officeDocument/2006/relationships/slide" Target="slides/slide620.xml"/><Relationship Id="rId222" Type="http://schemas.openxmlformats.org/officeDocument/2006/relationships/slide" Target="slides/slide217.xml"/><Relationship Id="rId264" Type="http://schemas.openxmlformats.org/officeDocument/2006/relationships/slide" Target="slides/slide259.xml"/><Relationship Id="rId471" Type="http://schemas.openxmlformats.org/officeDocument/2006/relationships/slide" Target="slides/slide466.xml"/><Relationship Id="rId667" Type="http://schemas.openxmlformats.org/officeDocument/2006/relationships/slide" Target="slides/slide662.xml"/><Relationship Id="rId17" Type="http://schemas.openxmlformats.org/officeDocument/2006/relationships/slide" Target="slides/slide12.xml"/><Relationship Id="rId59" Type="http://schemas.openxmlformats.org/officeDocument/2006/relationships/slide" Target="slides/slide54.xml"/><Relationship Id="rId124" Type="http://schemas.openxmlformats.org/officeDocument/2006/relationships/slide" Target="slides/slide119.xml"/><Relationship Id="rId527" Type="http://schemas.openxmlformats.org/officeDocument/2006/relationships/slide" Target="slides/slide522.xml"/><Relationship Id="rId569" Type="http://schemas.openxmlformats.org/officeDocument/2006/relationships/slide" Target="slides/slide564.xml"/><Relationship Id="rId70" Type="http://schemas.openxmlformats.org/officeDocument/2006/relationships/slide" Target="slides/slide65.xml"/><Relationship Id="rId166" Type="http://schemas.openxmlformats.org/officeDocument/2006/relationships/slide" Target="slides/slide161.xml"/><Relationship Id="rId331" Type="http://schemas.openxmlformats.org/officeDocument/2006/relationships/slide" Target="slides/slide326.xml"/><Relationship Id="rId373" Type="http://schemas.openxmlformats.org/officeDocument/2006/relationships/slide" Target="slides/slide368.xml"/><Relationship Id="rId429" Type="http://schemas.openxmlformats.org/officeDocument/2006/relationships/slide" Target="slides/slide424.xml"/><Relationship Id="rId580" Type="http://schemas.openxmlformats.org/officeDocument/2006/relationships/slide" Target="slides/slide575.xml"/><Relationship Id="rId636" Type="http://schemas.openxmlformats.org/officeDocument/2006/relationships/slide" Target="slides/slide631.xml"/><Relationship Id="rId1" Type="http://schemas.openxmlformats.org/officeDocument/2006/relationships/slideMaster" Target="slideMasters/slideMaster1.xml"/><Relationship Id="rId233" Type="http://schemas.openxmlformats.org/officeDocument/2006/relationships/slide" Target="slides/slide228.xml"/><Relationship Id="rId440" Type="http://schemas.openxmlformats.org/officeDocument/2006/relationships/slide" Target="slides/slide435.xml"/><Relationship Id="rId28" Type="http://schemas.openxmlformats.org/officeDocument/2006/relationships/slide" Target="slides/slide23.xml"/><Relationship Id="rId275" Type="http://schemas.openxmlformats.org/officeDocument/2006/relationships/slide" Target="slides/slide270.xml"/><Relationship Id="rId300" Type="http://schemas.openxmlformats.org/officeDocument/2006/relationships/slide" Target="slides/slide295.xml"/><Relationship Id="rId482" Type="http://schemas.openxmlformats.org/officeDocument/2006/relationships/slide" Target="slides/slide477.xml"/><Relationship Id="rId538" Type="http://schemas.openxmlformats.org/officeDocument/2006/relationships/slide" Target="slides/slide533.xml"/><Relationship Id="rId81" Type="http://schemas.openxmlformats.org/officeDocument/2006/relationships/slide" Target="slides/slide76.xml"/><Relationship Id="rId135" Type="http://schemas.openxmlformats.org/officeDocument/2006/relationships/slide" Target="slides/slide130.xml"/><Relationship Id="rId177" Type="http://schemas.openxmlformats.org/officeDocument/2006/relationships/slide" Target="slides/slide172.xml"/><Relationship Id="rId342" Type="http://schemas.openxmlformats.org/officeDocument/2006/relationships/slide" Target="slides/slide337.xml"/><Relationship Id="rId384" Type="http://schemas.openxmlformats.org/officeDocument/2006/relationships/slide" Target="slides/slide379.xml"/><Relationship Id="rId591" Type="http://schemas.openxmlformats.org/officeDocument/2006/relationships/slide" Target="slides/slide586.xml"/><Relationship Id="rId605" Type="http://schemas.openxmlformats.org/officeDocument/2006/relationships/slide" Target="slides/slide600.xml"/><Relationship Id="rId202" Type="http://schemas.openxmlformats.org/officeDocument/2006/relationships/slide" Target="slides/slide197.xml"/><Relationship Id="rId244" Type="http://schemas.openxmlformats.org/officeDocument/2006/relationships/slide" Target="slides/slide239.xml"/><Relationship Id="rId647" Type="http://schemas.openxmlformats.org/officeDocument/2006/relationships/slide" Target="slides/slide642.xml"/><Relationship Id="rId39" Type="http://schemas.openxmlformats.org/officeDocument/2006/relationships/slide" Target="slides/slide34.xml"/><Relationship Id="rId286" Type="http://schemas.openxmlformats.org/officeDocument/2006/relationships/slide" Target="slides/slide281.xml"/><Relationship Id="rId451" Type="http://schemas.openxmlformats.org/officeDocument/2006/relationships/slide" Target="slides/slide446.xml"/><Relationship Id="rId493" Type="http://schemas.openxmlformats.org/officeDocument/2006/relationships/slide" Target="slides/slide488.xml"/><Relationship Id="rId507" Type="http://schemas.openxmlformats.org/officeDocument/2006/relationships/slide" Target="slides/slide502.xml"/><Relationship Id="rId549" Type="http://schemas.openxmlformats.org/officeDocument/2006/relationships/slide" Target="slides/slide544.xml"/></Relationships>
</file>

<file path=ppt/diagrams/_rels/data1.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image" Target="../media/image23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1A3F72-443E-4875-A813-FF12DB686D4E}" type="doc">
      <dgm:prSet loTypeId="urn:microsoft.com/office/officeart/2005/8/layout/pList2" loCatId="list" qsTypeId="urn:microsoft.com/office/officeart/2005/8/quickstyle/simple1" qsCatId="simple" csTypeId="urn:microsoft.com/office/officeart/2005/8/colors/accent1_2" csCatId="accent1" phldr="1"/>
      <dgm:spPr/>
    </dgm:pt>
    <dgm:pt modelId="{36DCC27B-8924-4C00-A3F1-3D709923D753}">
      <dgm:prSet phldrT="[Metin]" custT="1"/>
      <dgm:spPr>
        <a:solidFill>
          <a:srgbClr val="FF000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900" dirty="0" smtClean="0"/>
            <a:t>Öğrenci</a:t>
          </a:r>
        </a:p>
      </dgm:t>
    </dgm:pt>
    <dgm:pt modelId="{E62A3108-78E7-4DF3-8563-283024261AE5}" type="parTrans" cxnId="{79125E54-99A6-4CA6-9423-970409D1E0E5}">
      <dgm:prSet/>
      <dgm:spPr/>
      <dgm:t>
        <a:bodyPr/>
        <a:lstStyle/>
        <a:p>
          <a:endParaRPr lang="tr-TR"/>
        </a:p>
      </dgm:t>
    </dgm:pt>
    <dgm:pt modelId="{09CF7BEA-0BCF-4330-AADE-AF0632E99BE3}" type="sibTrans" cxnId="{79125E54-99A6-4CA6-9423-970409D1E0E5}">
      <dgm:prSet/>
      <dgm:spPr/>
      <dgm:t>
        <a:bodyPr/>
        <a:lstStyle/>
        <a:p>
          <a:endParaRPr lang="tr-TR"/>
        </a:p>
      </dgm:t>
    </dgm:pt>
    <dgm:pt modelId="{6DEF95A3-B501-47E1-AC34-970D5CC2FD06}">
      <dgm:prSet phldrT="[Metin]"/>
      <dgm:spPr/>
      <dgm:t>
        <a:bodyPr/>
        <a:lstStyle/>
        <a:p>
          <a:r>
            <a:rPr lang="tr-TR" dirty="0" smtClean="0"/>
            <a:t>Ders</a:t>
          </a:r>
          <a:endParaRPr lang="tr-TR" dirty="0"/>
        </a:p>
      </dgm:t>
    </dgm:pt>
    <dgm:pt modelId="{3167DF9E-217C-4B71-A221-9708879D80F4}" type="parTrans" cxnId="{8A2E8E43-C959-43B5-AB31-92E7BE0E3E39}">
      <dgm:prSet/>
      <dgm:spPr/>
      <dgm:t>
        <a:bodyPr/>
        <a:lstStyle/>
        <a:p>
          <a:endParaRPr lang="tr-TR"/>
        </a:p>
      </dgm:t>
    </dgm:pt>
    <dgm:pt modelId="{C042B34D-0E46-4275-8289-C659467261B2}" type="sibTrans" cxnId="{8A2E8E43-C959-43B5-AB31-92E7BE0E3E39}">
      <dgm:prSet/>
      <dgm:spPr/>
      <dgm:t>
        <a:bodyPr/>
        <a:lstStyle/>
        <a:p>
          <a:endParaRPr lang="tr-TR"/>
        </a:p>
      </dgm:t>
    </dgm:pt>
    <dgm:pt modelId="{073CAC52-3D33-4DA5-B493-2210864ED827}" type="pres">
      <dgm:prSet presAssocID="{BE1A3F72-443E-4875-A813-FF12DB686D4E}" presName="Name0" presStyleCnt="0">
        <dgm:presLayoutVars>
          <dgm:dir/>
          <dgm:resizeHandles val="exact"/>
        </dgm:presLayoutVars>
      </dgm:prSet>
      <dgm:spPr/>
    </dgm:pt>
    <dgm:pt modelId="{930107DF-BEAF-4D52-9342-2BCC6F385113}" type="pres">
      <dgm:prSet presAssocID="{BE1A3F72-443E-4875-A813-FF12DB686D4E}" presName="bkgdShp" presStyleLbl="alignAccFollowNode1" presStyleIdx="0" presStyleCnt="1"/>
      <dgm:spPr>
        <a:noFill/>
        <a:ln>
          <a:noFill/>
        </a:ln>
      </dgm:spPr>
    </dgm:pt>
    <dgm:pt modelId="{BD658E84-476F-4D0A-A40E-5D45616ED4E4}" type="pres">
      <dgm:prSet presAssocID="{BE1A3F72-443E-4875-A813-FF12DB686D4E}" presName="linComp" presStyleCnt="0"/>
      <dgm:spPr/>
    </dgm:pt>
    <dgm:pt modelId="{6D1E087F-8F7A-4386-83F6-F679D86AFBB7}" type="pres">
      <dgm:prSet presAssocID="{36DCC27B-8924-4C00-A3F1-3D709923D753}" presName="compNode" presStyleCnt="0"/>
      <dgm:spPr/>
    </dgm:pt>
    <dgm:pt modelId="{867AC5BE-17C9-488F-AFB5-1772BC41EA5F}" type="pres">
      <dgm:prSet presAssocID="{36DCC27B-8924-4C00-A3F1-3D709923D753}" presName="node" presStyleLbl="node1" presStyleIdx="0" presStyleCnt="2" custScaleY="42339">
        <dgm:presLayoutVars>
          <dgm:bulletEnabled val="1"/>
        </dgm:presLayoutVars>
      </dgm:prSet>
      <dgm:spPr/>
      <dgm:t>
        <a:bodyPr/>
        <a:lstStyle/>
        <a:p>
          <a:endParaRPr lang="tr-TR"/>
        </a:p>
      </dgm:t>
    </dgm:pt>
    <dgm:pt modelId="{A04256BC-985E-4978-8942-3DB876C84EF1}" type="pres">
      <dgm:prSet presAssocID="{36DCC27B-8924-4C00-A3F1-3D709923D753}" presName="invisiNode" presStyleLbl="node1" presStyleIdx="0" presStyleCnt="2"/>
      <dgm:spPr/>
    </dgm:pt>
    <dgm:pt modelId="{C43F4B74-06BD-4CD7-AC7D-55CF630DDB71}" type="pres">
      <dgm:prSet presAssocID="{36DCC27B-8924-4C00-A3F1-3D709923D753}" presName="imagNode" presStyleLbl="fgImgPlace1" presStyleIdx="0" presStyleCnt="2" custScaleY="196630"/>
      <dgm:spPr>
        <a:blipFill rotWithShape="0">
          <a:blip xmlns:r="http://schemas.openxmlformats.org/officeDocument/2006/relationships" r:embed="rId1"/>
          <a:stretch>
            <a:fillRect/>
          </a:stretch>
        </a:blipFill>
      </dgm:spPr>
    </dgm:pt>
    <dgm:pt modelId="{F8C05E6E-E4A3-4A93-AE43-E0A8CE7C389A}" type="pres">
      <dgm:prSet presAssocID="{09CF7BEA-0BCF-4330-AADE-AF0632E99BE3}" presName="sibTrans" presStyleLbl="sibTrans2D1" presStyleIdx="0" presStyleCnt="0"/>
      <dgm:spPr/>
      <dgm:t>
        <a:bodyPr/>
        <a:lstStyle/>
        <a:p>
          <a:endParaRPr lang="tr-TR"/>
        </a:p>
      </dgm:t>
    </dgm:pt>
    <dgm:pt modelId="{3DA6B927-9D7C-4208-82A0-19E45180D2E9}" type="pres">
      <dgm:prSet presAssocID="{6DEF95A3-B501-47E1-AC34-970D5CC2FD06}" presName="compNode" presStyleCnt="0"/>
      <dgm:spPr/>
    </dgm:pt>
    <dgm:pt modelId="{E1847DC8-B1D5-42AE-9033-D153BD42B227}" type="pres">
      <dgm:prSet presAssocID="{6DEF95A3-B501-47E1-AC34-970D5CC2FD06}" presName="node" presStyleLbl="node1" presStyleIdx="1" presStyleCnt="2" custScaleY="43466">
        <dgm:presLayoutVars>
          <dgm:bulletEnabled val="1"/>
        </dgm:presLayoutVars>
      </dgm:prSet>
      <dgm:spPr/>
      <dgm:t>
        <a:bodyPr/>
        <a:lstStyle/>
        <a:p>
          <a:endParaRPr lang="tr-TR"/>
        </a:p>
      </dgm:t>
    </dgm:pt>
    <dgm:pt modelId="{8FF41267-5F66-4CC1-B1DB-8FB86652A881}" type="pres">
      <dgm:prSet presAssocID="{6DEF95A3-B501-47E1-AC34-970D5CC2FD06}" presName="invisiNode" presStyleLbl="node1" presStyleIdx="1" presStyleCnt="2"/>
      <dgm:spPr/>
    </dgm:pt>
    <dgm:pt modelId="{A15A8057-BCDE-4F21-87D3-B24D8A07CDA8}" type="pres">
      <dgm:prSet presAssocID="{6DEF95A3-B501-47E1-AC34-970D5CC2FD06}" presName="imagNode" presStyleLbl="fgImgPlace1" presStyleIdx="1" presStyleCnt="2" custScaleY="197977"/>
      <dgm:spPr>
        <a:blipFill rotWithShape="0">
          <a:blip xmlns:r="http://schemas.openxmlformats.org/officeDocument/2006/relationships" r:embed="rId2"/>
          <a:stretch>
            <a:fillRect/>
          </a:stretch>
        </a:blipFill>
      </dgm:spPr>
    </dgm:pt>
  </dgm:ptLst>
  <dgm:cxnLst>
    <dgm:cxn modelId="{79125E54-99A6-4CA6-9423-970409D1E0E5}" srcId="{BE1A3F72-443E-4875-A813-FF12DB686D4E}" destId="{36DCC27B-8924-4C00-A3F1-3D709923D753}" srcOrd="0" destOrd="0" parTransId="{E62A3108-78E7-4DF3-8563-283024261AE5}" sibTransId="{09CF7BEA-0BCF-4330-AADE-AF0632E99BE3}"/>
    <dgm:cxn modelId="{D6D37320-AE8F-44B5-9CC8-CF613FC486D1}" type="presOf" srcId="{BE1A3F72-443E-4875-A813-FF12DB686D4E}" destId="{073CAC52-3D33-4DA5-B493-2210864ED827}" srcOrd="0" destOrd="0" presId="urn:microsoft.com/office/officeart/2005/8/layout/pList2"/>
    <dgm:cxn modelId="{8A2E8E43-C959-43B5-AB31-92E7BE0E3E39}" srcId="{BE1A3F72-443E-4875-A813-FF12DB686D4E}" destId="{6DEF95A3-B501-47E1-AC34-970D5CC2FD06}" srcOrd="1" destOrd="0" parTransId="{3167DF9E-217C-4B71-A221-9708879D80F4}" sibTransId="{C042B34D-0E46-4275-8289-C659467261B2}"/>
    <dgm:cxn modelId="{9EEE424F-5F08-4747-99C3-7E1BC7A57E92}" type="presOf" srcId="{09CF7BEA-0BCF-4330-AADE-AF0632E99BE3}" destId="{F8C05E6E-E4A3-4A93-AE43-E0A8CE7C389A}" srcOrd="0" destOrd="0" presId="urn:microsoft.com/office/officeart/2005/8/layout/pList2"/>
    <dgm:cxn modelId="{13169425-B6F5-4439-B548-5F9A1EDF1975}" type="presOf" srcId="{36DCC27B-8924-4C00-A3F1-3D709923D753}" destId="{867AC5BE-17C9-488F-AFB5-1772BC41EA5F}" srcOrd="0" destOrd="0" presId="urn:microsoft.com/office/officeart/2005/8/layout/pList2"/>
    <dgm:cxn modelId="{0C48F931-FA87-4229-9513-B5769A29942D}" type="presOf" srcId="{6DEF95A3-B501-47E1-AC34-970D5CC2FD06}" destId="{E1847DC8-B1D5-42AE-9033-D153BD42B227}" srcOrd="0" destOrd="0" presId="urn:microsoft.com/office/officeart/2005/8/layout/pList2"/>
    <dgm:cxn modelId="{312093BE-5AE5-46D7-8D9D-27AE210922DB}" type="presParOf" srcId="{073CAC52-3D33-4DA5-B493-2210864ED827}" destId="{930107DF-BEAF-4D52-9342-2BCC6F385113}" srcOrd="0" destOrd="0" presId="urn:microsoft.com/office/officeart/2005/8/layout/pList2"/>
    <dgm:cxn modelId="{5728D664-8F5E-4423-A529-B21EAF5047AC}" type="presParOf" srcId="{073CAC52-3D33-4DA5-B493-2210864ED827}" destId="{BD658E84-476F-4D0A-A40E-5D45616ED4E4}" srcOrd="1" destOrd="0" presId="urn:microsoft.com/office/officeart/2005/8/layout/pList2"/>
    <dgm:cxn modelId="{FD05B977-0A66-4DE8-909C-FB397B986B69}" type="presParOf" srcId="{BD658E84-476F-4D0A-A40E-5D45616ED4E4}" destId="{6D1E087F-8F7A-4386-83F6-F679D86AFBB7}" srcOrd="0" destOrd="0" presId="urn:microsoft.com/office/officeart/2005/8/layout/pList2"/>
    <dgm:cxn modelId="{CE10B969-FEB9-45CF-BFFA-AAF436FABDA9}" type="presParOf" srcId="{6D1E087F-8F7A-4386-83F6-F679D86AFBB7}" destId="{867AC5BE-17C9-488F-AFB5-1772BC41EA5F}" srcOrd="0" destOrd="0" presId="urn:microsoft.com/office/officeart/2005/8/layout/pList2"/>
    <dgm:cxn modelId="{3030D8C5-0310-43AA-B803-BEFD956D20C7}" type="presParOf" srcId="{6D1E087F-8F7A-4386-83F6-F679D86AFBB7}" destId="{A04256BC-985E-4978-8942-3DB876C84EF1}" srcOrd="1" destOrd="0" presId="urn:microsoft.com/office/officeart/2005/8/layout/pList2"/>
    <dgm:cxn modelId="{9B098D89-F58F-43F6-89EA-434C4DE7BA91}" type="presParOf" srcId="{6D1E087F-8F7A-4386-83F6-F679D86AFBB7}" destId="{C43F4B74-06BD-4CD7-AC7D-55CF630DDB71}" srcOrd="2" destOrd="0" presId="urn:microsoft.com/office/officeart/2005/8/layout/pList2"/>
    <dgm:cxn modelId="{705F4830-4440-45BA-BCCB-A6547A5C744B}" type="presParOf" srcId="{BD658E84-476F-4D0A-A40E-5D45616ED4E4}" destId="{F8C05E6E-E4A3-4A93-AE43-E0A8CE7C389A}" srcOrd="1" destOrd="0" presId="urn:microsoft.com/office/officeart/2005/8/layout/pList2"/>
    <dgm:cxn modelId="{B4DD4ACE-213A-4014-B110-A56A6868EF92}" type="presParOf" srcId="{BD658E84-476F-4D0A-A40E-5D45616ED4E4}" destId="{3DA6B927-9D7C-4208-82A0-19E45180D2E9}" srcOrd="2" destOrd="0" presId="urn:microsoft.com/office/officeart/2005/8/layout/pList2"/>
    <dgm:cxn modelId="{5E570B8C-06AB-4E3D-B627-B39B17986613}" type="presParOf" srcId="{3DA6B927-9D7C-4208-82A0-19E45180D2E9}" destId="{E1847DC8-B1D5-42AE-9033-D153BD42B227}" srcOrd="0" destOrd="0" presId="urn:microsoft.com/office/officeart/2005/8/layout/pList2"/>
    <dgm:cxn modelId="{840FC3C0-CA6D-4365-B5D0-97FFAC4EE75E}" type="presParOf" srcId="{3DA6B927-9D7C-4208-82A0-19E45180D2E9}" destId="{8FF41267-5F66-4CC1-B1DB-8FB86652A881}" srcOrd="1" destOrd="0" presId="urn:microsoft.com/office/officeart/2005/8/layout/pList2"/>
    <dgm:cxn modelId="{E8634618-D14A-42B9-A2AB-3AD9E2D7A63B}" type="presParOf" srcId="{3DA6B927-9D7C-4208-82A0-19E45180D2E9}" destId="{A15A8057-BCDE-4F21-87D3-B24D8A07CDA8}" srcOrd="2" destOrd="0" presId="urn:microsoft.com/office/officeart/2005/8/layout/pList2"/>
  </dgm:cxnLst>
  <dgm:bg/>
  <dgm:whole>
    <a:ln>
      <a:noFill/>
    </a:ln>
  </dgm:whole>
</dgm:dataModel>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smtClean="0"/>
            </a:lvl1pPr>
          </a:lstStyle>
          <a:p>
            <a:pPr>
              <a:defRPr/>
            </a:pPr>
            <a:fld id="{321360CF-9CF2-4FB6-877B-757CA92DB3B0}" type="datetimeFigureOut">
              <a:rPr lang="en-US"/>
              <a:pPr>
                <a:defRPr/>
              </a:pPr>
              <a:t>12/1/2018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smtClean="0"/>
            </a:lvl1pPr>
          </a:lstStyle>
          <a:p>
            <a:pPr>
              <a:defRPr/>
            </a:pPr>
            <a:fld id="{83F27E26-DC36-4316-AA6F-778C0329F37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71ED81F0-2A97-47D2-9383-37B50FFEFCD7}" type="datetimeFigureOut">
              <a:rPr lang="tr-TR" smtClean="0"/>
              <a:t>01.12.2018</a:t>
            </a:fld>
            <a:endParaRPr lang="tr-TR"/>
          </a:p>
        </p:txBody>
      </p:sp>
      <p:sp>
        <p:nvSpPr>
          <p:cNvPr id="4" name="3 Slayt Görüntüsü Yer Tutucusu"/>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C21090FD-2D89-49CF-8923-4A1891DC8D1C}" type="slidenum">
              <a:rPr lang="tr-TR" smtClean="0"/>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computerhope.com/history/1991.htm"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34BD59E-7B14-9E4C-858D-57B3EEEAB4F2}" type="slidenum">
              <a:rPr lang="en-US"/>
              <a:pPr/>
              <a:t>56</a:t>
            </a:fld>
            <a:endParaRPr lang="en-US"/>
          </a:p>
        </p:txBody>
      </p:sp>
      <p:sp>
        <p:nvSpPr>
          <p:cNvPr id="29699" name="Rectangle 2"/>
          <p:cNvSpPr>
            <a:spLocks noGrp="1" noRot="1" noChangeAspect="1" noChangeArrowheads="1" noTextEdit="1"/>
          </p:cNvSpPr>
          <p:nvPr>
            <p:ph type="sldImg"/>
          </p:nvPr>
        </p:nvSpPr>
        <p:spPr>
          <a:xfrm>
            <a:off x="1171646" y="698845"/>
            <a:ext cx="4668732" cy="3482922"/>
          </a:xfrm>
          <a:solidFill>
            <a:srgbClr val="FFFFFF"/>
          </a:solidFill>
          <a:ln/>
        </p:spPr>
      </p:sp>
      <p:sp>
        <p:nvSpPr>
          <p:cNvPr id="29700"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36" tIns="44069" rIns="88136" bIns="44069"/>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A47D62-B1B3-EE4F-BB26-7235A3386149}" type="slidenum">
              <a:rPr lang="en-US"/>
              <a:pPr/>
              <a:t>91</a:t>
            </a:fld>
            <a:endParaRPr lang="en-US"/>
          </a:p>
        </p:txBody>
      </p:sp>
      <p:sp>
        <p:nvSpPr>
          <p:cNvPr id="31747" name="Rectangle 2"/>
          <p:cNvSpPr>
            <a:spLocks noGrp="1" noRot="1" noChangeAspect="1" noChangeArrowheads="1"/>
          </p:cNvSpPr>
          <p:nvPr>
            <p:ph type="sldImg"/>
          </p:nvPr>
        </p:nvSpPr>
        <p:spPr>
          <a:xfrm>
            <a:off x="1171646" y="698845"/>
            <a:ext cx="4668732" cy="3482922"/>
          </a:xfrm>
          <a:solidFill>
            <a:srgbClr val="FFFFFF"/>
          </a:solidFill>
          <a:ln/>
        </p:spPr>
      </p:sp>
      <p:sp>
        <p:nvSpPr>
          <p:cNvPr id="31748"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r>
              <a:rPr lang="en-US" dirty="0"/>
              <a:t>asymmetry in smallest and biggest integer deferred for now, as is dealing with negative integers using 2's complement notation</a:t>
            </a:r>
          </a:p>
          <a:p>
            <a:pPr eaLnBrk="1" hangingPunct="1"/>
            <a:r>
              <a:rPr lang="en-US" dirty="0"/>
              <a:t>for now, focus on using integers and appreciate that it doesn't matter so much how they are represented internally</a:t>
            </a:r>
          </a:p>
          <a:p>
            <a:pPr eaLnBrk="1" hangingPunct="1"/>
            <a:r>
              <a:rPr lang="en-US" dirty="0"/>
              <a:t>Useful for expressing algorithms.</a:t>
            </a:r>
          </a:p>
          <a:p>
            <a:pPr eaLnBrk="1" hangingPunct="1"/>
            <a:r>
              <a:rPr lang="en-US" dirty="0"/>
              <a:t>Values:  integers between </a:t>
            </a:r>
            <a:r>
              <a:rPr lang="en-US" sz="1000" dirty="0">
                <a:latin typeface="Courier New" charset="0"/>
              </a:rPr>
              <a:t>–2147483648</a:t>
            </a:r>
            <a:r>
              <a:rPr lang="en-US" dirty="0"/>
              <a:t> and </a:t>
            </a:r>
            <a:r>
              <a:rPr lang="en-US" sz="1000" dirty="0">
                <a:latin typeface="Courier New" charset="0"/>
              </a:rPr>
              <a:t>2147483647</a:t>
            </a:r>
            <a:r>
              <a:rPr lang="en-US" dirty="0"/>
              <a:t>.</a:t>
            </a:r>
          </a:p>
          <a:p>
            <a:pPr eaLnBrk="1" hangingPunct="1"/>
            <a:endParaRPr lang="en-US" dirty="0"/>
          </a:p>
          <a:p>
            <a:pPr eaLnBrk="1" hangingPunct="1"/>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7CC95ED-728E-4E6F-9AAC-59C33D042340}" type="slidenum">
              <a:rPr lang="tr-TR" smtClean="0"/>
              <a:pPr/>
              <a:t>571</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4A0FDDD-FD62-334A-8999-D93828E73138}" type="slidenum">
              <a:rPr lang="en-US"/>
              <a:pPr/>
              <a:t>92</a:t>
            </a:fld>
            <a:endParaRPr lang="en-US"/>
          </a:p>
        </p:txBody>
      </p:sp>
      <p:sp>
        <p:nvSpPr>
          <p:cNvPr id="37891" name="Rectangle 2"/>
          <p:cNvSpPr>
            <a:spLocks noGrp="1" noRot="1" noChangeAspect="1" noChangeArrowheads="1"/>
          </p:cNvSpPr>
          <p:nvPr>
            <p:ph type="sldImg"/>
          </p:nvPr>
        </p:nvSpPr>
        <p:spPr>
          <a:xfrm>
            <a:off x="1171646" y="698845"/>
            <a:ext cx="4668732" cy="3482922"/>
          </a:xfrm>
          <a:solidFill>
            <a:srgbClr val="FFFFFF"/>
          </a:solidFill>
          <a:ln/>
        </p:spPr>
      </p:sp>
      <p:sp>
        <p:nvSpPr>
          <p:cNvPr id="37892"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a:spcBef>
                <a:spcPct val="0"/>
              </a:spcBef>
            </a:pPr>
            <a:r>
              <a:rPr lang="en-US"/>
              <a:t>Internal representation is like scientific notation with base and mantissa.</a:t>
            </a:r>
          </a:p>
          <a:p>
            <a:pPr>
              <a:spcBef>
                <a:spcPct val="0"/>
              </a:spcBef>
            </a:pPr>
            <a:r>
              <a:rPr lang="en-US"/>
              <a:t>Values:  real numbers represented according to IEEE 754 standard.</a:t>
            </a:r>
          </a:p>
          <a:p>
            <a:pPr>
              <a:spcBef>
                <a:spcPct val="0"/>
              </a:spcBef>
            </a:pPr>
            <a:endParaRPr lang="en-US"/>
          </a:p>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4A0FDDD-FD62-334A-8999-D93828E73138}" type="slidenum">
              <a:rPr lang="en-US"/>
              <a:pPr/>
              <a:t>93</a:t>
            </a:fld>
            <a:endParaRPr lang="en-US"/>
          </a:p>
        </p:txBody>
      </p:sp>
      <p:sp>
        <p:nvSpPr>
          <p:cNvPr id="37891" name="Rectangle 2"/>
          <p:cNvSpPr>
            <a:spLocks noGrp="1" noRot="1" noChangeAspect="1" noChangeArrowheads="1"/>
          </p:cNvSpPr>
          <p:nvPr>
            <p:ph type="sldImg"/>
          </p:nvPr>
        </p:nvSpPr>
        <p:spPr>
          <a:xfrm>
            <a:off x="1171646" y="698845"/>
            <a:ext cx="4668732" cy="3482922"/>
          </a:xfrm>
          <a:solidFill>
            <a:srgbClr val="FFFFFF"/>
          </a:solidFill>
          <a:ln/>
        </p:spPr>
      </p:sp>
      <p:sp>
        <p:nvSpPr>
          <p:cNvPr id="37892"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a:spcBef>
                <a:spcPct val="0"/>
              </a:spcBef>
            </a:pPr>
            <a:r>
              <a:rPr lang="en-US"/>
              <a:t>Internal representation is like scientific notation with base and mantissa.</a:t>
            </a:r>
          </a:p>
          <a:p>
            <a:pPr>
              <a:spcBef>
                <a:spcPct val="0"/>
              </a:spcBef>
            </a:pPr>
            <a:r>
              <a:rPr lang="en-US"/>
              <a:t>Values:  real numbers represented according to IEEE 754 standard.</a:t>
            </a:r>
          </a:p>
          <a:p>
            <a:pPr>
              <a:spcBef>
                <a:spcPct val="0"/>
              </a:spcBef>
            </a:pPr>
            <a:endParaRPr lang="en-US"/>
          </a:p>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C9AD733-7560-1646-9374-9FEA9004C39B}" type="slidenum">
              <a:rPr lang="en-US"/>
              <a:pPr/>
              <a:t>94</a:t>
            </a:fld>
            <a:endParaRPr lang="en-US"/>
          </a:p>
        </p:txBody>
      </p:sp>
      <p:sp>
        <p:nvSpPr>
          <p:cNvPr id="48131" name="Rectangle 2"/>
          <p:cNvSpPr>
            <a:spLocks noGrp="1" noRot="1" noChangeAspect="1" noChangeArrowheads="1"/>
          </p:cNvSpPr>
          <p:nvPr>
            <p:ph type="sldImg"/>
          </p:nvPr>
        </p:nvSpPr>
        <p:spPr>
          <a:xfrm>
            <a:off x="1184275" y="698500"/>
            <a:ext cx="4643438" cy="3482975"/>
          </a:xfrm>
          <a:solidFill>
            <a:srgbClr val="FFFFFF"/>
          </a:solidFill>
          <a:ln/>
        </p:spPr>
      </p:sp>
      <p:sp>
        <p:nvSpPr>
          <p:cNvPr id="48132"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endParaRPr lang="en-US">
              <a:solidFill>
                <a:srgbClr val="0066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8176984-3A28-4640-8E00-2F53D82D841C}" type="slidenum">
              <a:rPr lang="en-US"/>
              <a:pPr/>
              <a:t>96</a:t>
            </a:fld>
            <a:endParaRPr lang="en-US"/>
          </a:p>
        </p:txBody>
      </p:sp>
      <p:sp>
        <p:nvSpPr>
          <p:cNvPr id="50179" name="Rectangle 2"/>
          <p:cNvSpPr>
            <a:spLocks noGrp="1" noRot="1" noChangeAspect="1" noChangeArrowheads="1"/>
          </p:cNvSpPr>
          <p:nvPr>
            <p:ph type="sldImg"/>
          </p:nvPr>
        </p:nvSpPr>
        <p:spPr>
          <a:xfrm>
            <a:off x="1171646" y="698845"/>
            <a:ext cx="4668732" cy="3482922"/>
          </a:xfrm>
          <a:solidFill>
            <a:srgbClr val="FFFFFF"/>
          </a:solidFill>
          <a:ln/>
        </p:spPr>
      </p:sp>
      <p:sp>
        <p:nvSpPr>
          <p:cNvPr id="50180"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91617" tIns="45808" rIns="91617" bIns="45808"/>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8176984-3A28-4640-8E00-2F53D82D841C}" type="slidenum">
              <a:rPr lang="en-US"/>
              <a:pPr/>
              <a:t>97</a:t>
            </a:fld>
            <a:endParaRPr lang="en-US"/>
          </a:p>
        </p:txBody>
      </p:sp>
      <p:sp>
        <p:nvSpPr>
          <p:cNvPr id="50179" name="Rectangle 2"/>
          <p:cNvSpPr>
            <a:spLocks noGrp="1" noRot="1" noChangeAspect="1" noChangeArrowheads="1"/>
          </p:cNvSpPr>
          <p:nvPr>
            <p:ph type="sldImg"/>
          </p:nvPr>
        </p:nvSpPr>
        <p:spPr>
          <a:xfrm>
            <a:off x="1171646" y="698845"/>
            <a:ext cx="4668732" cy="3482922"/>
          </a:xfrm>
          <a:solidFill>
            <a:srgbClr val="FFFFFF"/>
          </a:solidFill>
          <a:ln/>
        </p:spPr>
      </p:sp>
      <p:sp>
        <p:nvSpPr>
          <p:cNvPr id="50180"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91617" tIns="45808" rIns="91617" bIns="45808"/>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89D9F7F-94A2-7743-8525-BDF9D0FFDCDF}" type="slidenum">
              <a:rPr lang="en-US"/>
              <a:pPr/>
              <a:t>100</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89D9F7F-94A2-7743-8525-BDF9D0FFDCDF}" type="slidenum">
              <a:rPr lang="en-US"/>
              <a:pPr/>
              <a:t>109</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89D9F7F-94A2-7743-8525-BDF9D0FFDCDF}" type="slidenum">
              <a:rPr lang="en-US"/>
              <a:pPr/>
              <a:t>110</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8A228EA-3235-3641-8CEC-AA9A5FD6D44B}" type="slidenum">
              <a:rPr lang="en-US"/>
              <a:pPr/>
              <a:t>131</a:t>
            </a:fld>
            <a:endParaRPr lang="en-US"/>
          </a:p>
        </p:txBody>
      </p:sp>
      <p:sp>
        <p:nvSpPr>
          <p:cNvPr id="25603" name="Rectangle 2"/>
          <p:cNvSpPr>
            <a:spLocks noGrp="1" noRot="1" noChangeAspect="1" noChangeArrowheads="1"/>
          </p:cNvSpPr>
          <p:nvPr>
            <p:ph type="sldImg"/>
          </p:nvPr>
        </p:nvSpPr>
        <p:spPr>
          <a:xfrm>
            <a:off x="1171646" y="698845"/>
            <a:ext cx="4668732" cy="3482922"/>
          </a:xfrm>
          <a:solidFill>
            <a:srgbClr val="FFFFFF"/>
          </a:solidFill>
          <a:ln/>
        </p:spPr>
      </p:sp>
      <p:sp>
        <p:nvSpPr>
          <p:cNvPr id="25604"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r>
              <a:rPr lang="en-US"/>
              <a:t>Unicode alphabet like the Base64 encoding, but 16 bits to handle international character sets</a:t>
            </a:r>
          </a:p>
          <a:p>
            <a:pPr eaLnBrk="1" hangingPunct="1"/>
            <a:r>
              <a:rPr lang="en-US"/>
              <a:t>Useful for program input and output.</a:t>
            </a:r>
            <a:endParaRPr lang="en-US">
              <a:solidFill>
                <a:srgbClr val="0066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1. Ders sonu</a:t>
            </a:r>
            <a:endParaRPr lang="tr-TR" dirty="0"/>
          </a:p>
        </p:txBody>
      </p:sp>
      <p:sp>
        <p:nvSpPr>
          <p:cNvPr id="4" name="3 Slayt Numarası Yer Tutucusu"/>
          <p:cNvSpPr>
            <a:spLocks noGrp="1"/>
          </p:cNvSpPr>
          <p:nvPr>
            <p:ph type="sldNum" sz="quarter" idx="10"/>
          </p:nvPr>
        </p:nvSpPr>
        <p:spPr/>
        <p:txBody>
          <a:bodyPr/>
          <a:lstStyle/>
          <a:p>
            <a:fld id="{68ED3536-82F4-42F0-951F-F96C9FD0F4C4}" type="slidenum">
              <a:rPr lang="tr-TR" smtClean="0"/>
              <a:pPr/>
              <a:t>57</a:t>
            </a:fld>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8A228EA-3235-3641-8CEC-AA9A5FD6D44B}" type="slidenum">
              <a:rPr lang="en-US"/>
              <a:pPr/>
              <a:t>132</a:t>
            </a:fld>
            <a:endParaRPr lang="en-US"/>
          </a:p>
        </p:txBody>
      </p:sp>
      <p:sp>
        <p:nvSpPr>
          <p:cNvPr id="25603" name="Rectangle 2"/>
          <p:cNvSpPr>
            <a:spLocks noGrp="1" noRot="1" noChangeAspect="1" noChangeArrowheads="1"/>
          </p:cNvSpPr>
          <p:nvPr>
            <p:ph type="sldImg"/>
          </p:nvPr>
        </p:nvSpPr>
        <p:spPr>
          <a:xfrm>
            <a:off x="1171646" y="698845"/>
            <a:ext cx="4668732" cy="3482922"/>
          </a:xfrm>
          <a:solidFill>
            <a:srgbClr val="FFFFFF"/>
          </a:solidFill>
          <a:ln/>
        </p:spPr>
      </p:sp>
      <p:sp>
        <p:nvSpPr>
          <p:cNvPr id="25604"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r>
              <a:rPr lang="en-US"/>
              <a:t>Unicode alphabet like the Base64 encoding, but 16 bits to handle international character sets</a:t>
            </a:r>
          </a:p>
          <a:p>
            <a:pPr eaLnBrk="1" hangingPunct="1"/>
            <a:r>
              <a:rPr lang="en-US"/>
              <a:t>Useful for program input and output.</a:t>
            </a:r>
            <a:endParaRPr lang="en-US">
              <a:solidFill>
                <a:srgbClr val="0066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8A228EA-3235-3641-8CEC-AA9A5FD6D44B}" type="slidenum">
              <a:rPr lang="en-US"/>
              <a:pPr/>
              <a:t>133</a:t>
            </a:fld>
            <a:endParaRPr lang="en-US"/>
          </a:p>
        </p:txBody>
      </p:sp>
      <p:sp>
        <p:nvSpPr>
          <p:cNvPr id="25603" name="Rectangle 2"/>
          <p:cNvSpPr>
            <a:spLocks noGrp="1" noRot="1" noChangeAspect="1" noChangeArrowheads="1"/>
          </p:cNvSpPr>
          <p:nvPr>
            <p:ph type="sldImg"/>
          </p:nvPr>
        </p:nvSpPr>
        <p:spPr>
          <a:xfrm>
            <a:off x="1171646" y="698845"/>
            <a:ext cx="4668732" cy="3482922"/>
          </a:xfrm>
          <a:solidFill>
            <a:srgbClr val="FFFFFF"/>
          </a:solidFill>
          <a:ln/>
        </p:spPr>
      </p:sp>
      <p:sp>
        <p:nvSpPr>
          <p:cNvPr id="25604"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r>
              <a:rPr lang="en-US"/>
              <a:t>Unicode alphabet like the Base64 encoding, but 16 bits to handle international character sets</a:t>
            </a:r>
          </a:p>
          <a:p>
            <a:pPr eaLnBrk="1" hangingPunct="1"/>
            <a:r>
              <a:rPr lang="en-US"/>
              <a:t>Useful for program input and output.</a:t>
            </a:r>
            <a:endParaRPr lang="en-US">
              <a:solidFill>
                <a:srgbClr val="0066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machine was never built due to funding situations. In 1910 his youngest son built a portion of	 his machine and did some set of operation. In June of</a:t>
            </a:r>
            <a:r>
              <a:rPr lang="en-US" dirty="0">
                <a:hlinkClick r:id="rId3"/>
              </a:rPr>
              <a:t>1991, the London Science Museum completed the Difference Engine No 2 for the bicentennial year of Babbage's birth and later completed the printing mechanism in 2000.</a:t>
            </a:r>
            <a:endParaRPr lang="en-US" dirty="0"/>
          </a:p>
        </p:txBody>
      </p:sp>
      <p:sp>
        <p:nvSpPr>
          <p:cNvPr id="4" name="Slide Number Placeholder 3"/>
          <p:cNvSpPr>
            <a:spLocks noGrp="1"/>
          </p:cNvSpPr>
          <p:nvPr>
            <p:ph type="sldNum" sz="quarter" idx="10"/>
          </p:nvPr>
        </p:nvSpPr>
        <p:spPr/>
        <p:txBody>
          <a:bodyPr/>
          <a:lstStyle/>
          <a:p>
            <a:fld id="{7BDC0D41-1AA1-964D-88D9-39F1A360240F}" type="slidenum">
              <a:rPr lang="en-US" smtClean="0"/>
              <a:pPr/>
              <a:t>140</a:t>
            </a:fld>
            <a:endParaRPr lang="en-US"/>
          </a:p>
        </p:txBody>
      </p:sp>
    </p:spTree>
    <p:extLst>
      <p:ext uri="{BB962C8B-B14F-4D97-AF65-F5344CB8AC3E}">
        <p14:creationId xmlns="" xmlns:p14="http://schemas.microsoft.com/office/powerpoint/2010/main" val="418520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FD34D46-9518-5E46-AFBB-6AE1A422D944}" type="slidenum">
              <a:rPr lang="en-US"/>
              <a:pPr/>
              <a:t>173</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DC0D41-1AA1-964D-88D9-39F1A360240F}" type="slidenum">
              <a:rPr lang="en-US" smtClean="0"/>
              <a:pPr/>
              <a:t>187</a:t>
            </a:fld>
            <a:endParaRPr lang="en-US"/>
          </a:p>
        </p:txBody>
      </p:sp>
    </p:spTree>
    <p:extLst>
      <p:ext uri="{BB962C8B-B14F-4D97-AF65-F5344CB8AC3E}">
        <p14:creationId xmlns:p14="http://schemas.microsoft.com/office/powerpoint/2010/main" xmlns="" val="497157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5C355B2-A199-5B41-AE2B-0EE931DF4234}" type="slidenum">
              <a:rPr lang="en-US"/>
              <a:pPr/>
              <a:t>190</a:t>
            </a:fld>
            <a:endParaRPr lang="en-US"/>
          </a:p>
        </p:txBody>
      </p:sp>
      <p:sp>
        <p:nvSpPr>
          <p:cNvPr id="86019" name="Rectangle 2"/>
          <p:cNvSpPr>
            <a:spLocks noGrp="1" noRot="1" noChangeAspect="1" noChangeArrowheads="1"/>
          </p:cNvSpPr>
          <p:nvPr>
            <p:ph type="sldImg"/>
          </p:nvPr>
        </p:nvSpPr>
        <p:spPr>
          <a:xfrm>
            <a:off x="1184275" y="698500"/>
            <a:ext cx="4643438" cy="3482975"/>
          </a:xfrm>
          <a:solidFill>
            <a:srgbClr val="FFFFFF"/>
          </a:solidFill>
          <a:ln/>
        </p:spPr>
      </p:sp>
      <p:sp>
        <p:nvSpPr>
          <p:cNvPr id="86020"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91584" tIns="45794" rIns="91584" bIns="45794"/>
          <a:lstStyle/>
          <a:p>
            <a:pPr eaLnBrk="1" hangingPunct="1"/>
            <a:r>
              <a:rPr lang="en-US"/>
              <a:t>Loops save ink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285DA77C-0121-6946-BA2F-7915A632245A}" type="slidenum">
              <a:rPr lang="en-US"/>
              <a:pPr/>
              <a:t>197</a:t>
            </a:fld>
            <a:endParaRPr lang="en-US"/>
          </a:p>
        </p:txBody>
      </p:sp>
      <p:sp>
        <p:nvSpPr>
          <p:cNvPr id="22531" name="Rectangle 2"/>
          <p:cNvSpPr>
            <a:spLocks noGrp="1" noRot="1" noChangeAspect="1" noChangeArrowheads="1"/>
          </p:cNvSpPr>
          <p:nvPr>
            <p:ph type="sldImg"/>
          </p:nvPr>
        </p:nvSpPr>
        <p:spPr>
          <a:xfrm>
            <a:off x="1184275" y="698500"/>
            <a:ext cx="4643438" cy="3482975"/>
          </a:xfrm>
          <a:solidFill>
            <a:srgbClr val="FFFFFF"/>
          </a:solidFill>
          <a:ln/>
        </p:spPr>
      </p:sp>
      <p:sp>
        <p:nvSpPr>
          <p:cNvPr id="22532"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91584" tIns="45794" rIns="91584" bIns="45794"/>
          <a:lstStyle/>
          <a:p>
            <a:pPr eaLnBrk="1" hangingPunct="1"/>
            <a:r>
              <a:rPr lang="en-US"/>
              <a:t>straight-line programs: akin to calculator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3982E0D-D9B9-AA46-B0A4-C1D55AB5945A}" type="slidenum">
              <a:rPr lang="en-US"/>
              <a:pPr/>
              <a:t>200</a:t>
            </a:fld>
            <a:endParaRPr lang="en-US"/>
          </a:p>
        </p:txBody>
      </p:sp>
      <p:sp>
        <p:nvSpPr>
          <p:cNvPr id="28675" name="Rectangle 2"/>
          <p:cNvSpPr>
            <a:spLocks noGrp="1" noRot="1" noChangeAspect="1" noChangeArrowheads="1"/>
          </p:cNvSpPr>
          <p:nvPr>
            <p:ph type="sldImg"/>
          </p:nvPr>
        </p:nvSpPr>
        <p:spPr>
          <a:xfrm>
            <a:off x="1171646" y="698845"/>
            <a:ext cx="4668732" cy="3482922"/>
          </a:xfrm>
          <a:solidFill>
            <a:srgbClr val="FFFFFF"/>
          </a:solidFill>
          <a:ln/>
        </p:spPr>
      </p:sp>
      <p:sp>
        <p:nvSpPr>
          <p:cNvPr id="28676"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91584" tIns="45794" rIns="91584" bIns="45794"/>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E3B46E15-32EE-3D44-932B-2641F2DE58A4}" type="slidenum">
              <a:rPr lang="en-US"/>
              <a:pPr/>
              <a:t>201</a:t>
            </a:fld>
            <a:endParaRPr lang="en-US"/>
          </a:p>
        </p:txBody>
      </p:sp>
      <p:sp>
        <p:nvSpPr>
          <p:cNvPr id="26627" name="Rectangle 2"/>
          <p:cNvSpPr>
            <a:spLocks noGrp="1" noRot="1" noChangeAspect="1" noChangeArrowheads="1"/>
          </p:cNvSpPr>
          <p:nvPr>
            <p:ph type="sldImg"/>
          </p:nvPr>
        </p:nvSpPr>
        <p:spPr>
          <a:xfrm>
            <a:off x="1171646" y="698845"/>
            <a:ext cx="4668732" cy="3482922"/>
          </a:xfrm>
          <a:solidFill>
            <a:srgbClr val="FFFFFF"/>
          </a:solidFill>
          <a:ln/>
        </p:spPr>
      </p:sp>
      <p:sp>
        <p:nvSpPr>
          <p:cNvPr id="26628"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91584" tIns="45794" rIns="91584" bIns="45794"/>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5C355B2-A199-5B41-AE2B-0EE931DF4234}" type="slidenum">
              <a:rPr lang="en-US"/>
              <a:pPr/>
              <a:t>212</a:t>
            </a:fld>
            <a:endParaRPr lang="en-US"/>
          </a:p>
        </p:txBody>
      </p:sp>
      <p:sp>
        <p:nvSpPr>
          <p:cNvPr id="86019" name="Rectangle 2"/>
          <p:cNvSpPr>
            <a:spLocks noGrp="1" noRot="1" noChangeAspect="1" noChangeArrowheads="1"/>
          </p:cNvSpPr>
          <p:nvPr>
            <p:ph type="sldImg"/>
          </p:nvPr>
        </p:nvSpPr>
        <p:spPr>
          <a:xfrm>
            <a:off x="1184275" y="698500"/>
            <a:ext cx="4643438" cy="3482975"/>
          </a:xfrm>
          <a:solidFill>
            <a:srgbClr val="FFFFFF"/>
          </a:solidFill>
          <a:ln/>
        </p:spPr>
      </p:sp>
      <p:sp>
        <p:nvSpPr>
          <p:cNvPr id="86020"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91584" tIns="45794" rIns="91584" bIns="45794"/>
          <a:lstStyle/>
          <a:p>
            <a:pPr eaLnBrk="1" hangingPunct="1"/>
            <a:r>
              <a:rPr lang="en-US"/>
              <a:t>Loops save ink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BD992FC-4CA9-F74E-B0C4-016894ACBC35}" type="slidenum">
              <a:rPr lang="en-US"/>
              <a:pPr/>
              <a:t>59</a:t>
            </a:fld>
            <a:endParaRPr lang="en-US"/>
          </a:p>
        </p:txBody>
      </p:sp>
      <p:sp>
        <p:nvSpPr>
          <p:cNvPr id="27651"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27652"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36" tIns="44069" rIns="88136" bIns="44069"/>
          <a:lstStyle/>
          <a:p>
            <a:pPr eaLnBrk="1" hangingPunct="1"/>
            <a:r>
              <a:rPr lang="en-US"/>
              <a:t>Imagine how easy Japanese class would be if you only needed to know a few dozen words and rules of grammar.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8E8CB6B-DE6E-BA45-912C-CD452814A328}" type="slidenum">
              <a:rPr lang="en-US"/>
              <a:pPr/>
              <a:t>218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48E8CB6B-DE6E-BA45-912C-CD452814A328}" type="slidenum">
              <a:rPr lang="en-US"/>
              <a:pPr/>
              <a:t>219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1909031-B597-A94E-AAE7-0A3E4F90DB46}" type="slidenum">
              <a:rPr lang="en-US"/>
              <a:pPr/>
              <a:t>253</a:t>
            </a:fld>
            <a:endParaRPr lang="en-US"/>
          </a:p>
        </p:txBody>
      </p:sp>
      <p:sp>
        <p:nvSpPr>
          <p:cNvPr id="36867" name="Rectangle 2"/>
          <p:cNvSpPr>
            <a:spLocks noGrp="1" noRot="1" noChangeAspect="1" noChangeArrowheads="1" noTextEdit="1"/>
          </p:cNvSpPr>
          <p:nvPr>
            <p:ph type="sldImg"/>
          </p:nvPr>
        </p:nvSpPr>
        <p:spPr>
          <a:xfrm>
            <a:off x="1171646" y="698845"/>
            <a:ext cx="4668732" cy="3482922"/>
          </a:xfrm>
          <a:solidFill>
            <a:srgbClr val="FFFFFF"/>
          </a:solidFill>
          <a:ln/>
        </p:spPr>
      </p:sp>
      <p:sp>
        <p:nvSpPr>
          <p:cNvPr id="36868"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91599" tIns="45799" rIns="91599" bIns="45799"/>
          <a:lstStyle/>
          <a:p>
            <a:pPr eaLnBrk="1" hangingPunct="1"/>
            <a:r>
              <a:rPr lang="en-US" dirty="0"/>
              <a:t>straight-line program: amount of data processed proportional to </a:t>
            </a:r>
            <a:r>
              <a:rPr lang="en-US" dirty="0" smtClean="0"/>
              <a:t>number</a:t>
            </a:r>
            <a:r>
              <a:rPr lang="tr-TR" dirty="0" smtClean="0"/>
              <a:t> </a:t>
            </a:r>
            <a:r>
              <a:rPr lang="en-US" dirty="0" smtClean="0"/>
              <a:t>of </a:t>
            </a:r>
            <a:r>
              <a:rPr lang="en-US" dirty="0"/>
              <a:t>lines of codes written, even with conditionals</a:t>
            </a:r>
          </a:p>
          <a:p>
            <a:pPr eaLnBrk="1" hangingPunct="1"/>
            <a:r>
              <a:rPr lang="en-US" dirty="0"/>
              <a:t>loops: brings you to infinite</a:t>
            </a:r>
          </a:p>
          <a:p>
            <a:pPr eaLnBrk="1" hangingPunct="1"/>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Rot="1" noChangeAspect="1" noChangeArrowheads="1" noTextEdit="1"/>
          </p:cNvSpPr>
          <p:nvPr>
            <p:ph type="sldImg"/>
          </p:nvPr>
        </p:nvSpPr>
        <p:spPr bwMode="auto">
          <a:xfrm>
            <a:off x="1171646" y="698844"/>
            <a:ext cx="4668732" cy="3484536"/>
          </a:xfrm>
          <a:prstGeom prst="rect">
            <a:avLst/>
          </a:prstGeom>
          <a:solidFill>
            <a:srgbClr val="FFFFFF"/>
          </a:solidFill>
          <a:ln>
            <a:solidFill>
              <a:srgbClr val="000000"/>
            </a:solidFill>
            <a:miter lim="800000"/>
            <a:headEnd/>
            <a:tailEnd/>
          </a:ln>
        </p:spPr>
      </p:sp>
      <p:sp>
        <p:nvSpPr>
          <p:cNvPr id="719875"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r>
              <a:rPr lang="en-US"/>
              <a:t>Note: assignment is not mathematical equality.</a:t>
            </a:r>
          </a:p>
          <a:p>
            <a:r>
              <a:rPr lang="en-US"/>
              <a:t>Curly braces delimit a block – unlike before, curly braces are needed since block has three statements.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Rot="1" noChangeAspect="1" noChangeArrowheads="1" noTextEdit="1"/>
          </p:cNvSpPr>
          <p:nvPr>
            <p:ph type="sldImg"/>
          </p:nvPr>
        </p:nvSpPr>
        <p:spPr bwMode="auto">
          <a:xfrm>
            <a:off x="1171646" y="698844"/>
            <a:ext cx="4668732" cy="3484536"/>
          </a:xfrm>
          <a:prstGeom prst="rect">
            <a:avLst/>
          </a:prstGeom>
          <a:solidFill>
            <a:srgbClr val="FFFFFF"/>
          </a:solidFill>
          <a:ln>
            <a:solidFill>
              <a:srgbClr val="000000"/>
            </a:solidFill>
            <a:miter lim="800000"/>
            <a:headEnd/>
            <a:tailEnd/>
          </a:ln>
        </p:spPr>
      </p:sp>
      <p:sp>
        <p:nvSpPr>
          <p:cNvPr id="740355"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Rot="1" noChangeAspect="1" noChangeArrowheads="1" noTextEdit="1"/>
          </p:cNvSpPr>
          <p:nvPr>
            <p:ph type="sldImg"/>
          </p:nvPr>
        </p:nvSpPr>
        <p:spPr bwMode="auto">
          <a:xfrm>
            <a:off x="1171646" y="698844"/>
            <a:ext cx="4668732" cy="3484536"/>
          </a:xfrm>
          <a:prstGeom prst="rect">
            <a:avLst/>
          </a:prstGeom>
          <a:solidFill>
            <a:srgbClr val="FFFFFF"/>
          </a:solidFill>
          <a:ln>
            <a:solidFill>
              <a:srgbClr val="000000"/>
            </a:solidFill>
            <a:miter lim="800000"/>
            <a:headEnd/>
            <a:tailEnd/>
          </a:ln>
        </p:spPr>
      </p:sp>
      <p:sp>
        <p:nvSpPr>
          <p:cNvPr id="726019"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28067"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30115"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32163"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34211"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2. Ders sonu</a:t>
            </a:r>
            <a:endParaRPr lang="tr-TR" dirty="0"/>
          </a:p>
        </p:txBody>
      </p:sp>
      <p:sp>
        <p:nvSpPr>
          <p:cNvPr id="4" name="3 Slayt Numarası Yer Tutucusu"/>
          <p:cNvSpPr>
            <a:spLocks noGrp="1"/>
          </p:cNvSpPr>
          <p:nvPr>
            <p:ph type="sldNum" sz="quarter" idx="10"/>
          </p:nvPr>
        </p:nvSpPr>
        <p:spPr/>
        <p:txBody>
          <a:bodyPr/>
          <a:lstStyle/>
          <a:p>
            <a:fld id="{68ED3536-82F4-42F0-951F-F96C9FD0F4C4}" type="slidenum">
              <a:rPr lang="tr-TR" smtClean="0"/>
              <a:pPr/>
              <a:t>62</a:t>
            </a:fld>
            <a:endParaRPr lang="tr-T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36259"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44451"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46499"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48547"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50595"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52643"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54691"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56739"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58787"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60835"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3.ders sonu</a:t>
            </a:r>
            <a:endParaRPr lang="tr-TR" dirty="0"/>
          </a:p>
        </p:txBody>
      </p:sp>
      <p:sp>
        <p:nvSpPr>
          <p:cNvPr id="4" name="3 Slayt Numarası Yer Tutucusu"/>
          <p:cNvSpPr>
            <a:spLocks noGrp="1"/>
          </p:cNvSpPr>
          <p:nvPr>
            <p:ph type="sldNum" sz="quarter" idx="10"/>
          </p:nvPr>
        </p:nvSpPr>
        <p:spPr/>
        <p:txBody>
          <a:bodyPr/>
          <a:lstStyle/>
          <a:p>
            <a:fld id="{68ED3536-82F4-42F0-951F-F96C9FD0F4C4}" type="slidenum">
              <a:rPr lang="tr-TR" smtClean="0"/>
              <a:pPr/>
              <a:t>80</a:t>
            </a:fld>
            <a:endParaRPr lang="tr-T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62883"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64931"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66979"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69027"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71075"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73123"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0"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75171"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8"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77219"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79267"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81315"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9E93A851-9661-444B-BFA2-833BA3D7E796}" type="slidenum">
              <a:rPr lang="en-US"/>
              <a:pPr/>
              <a:t>85</a:t>
            </a:fld>
            <a:endParaRPr lang="en-US"/>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t>declaration: Java is strongly-typed, must specify type of each variable (avoid multiplying a string with a real number) Why?</a:t>
            </a:r>
          </a:p>
          <a:p>
            <a:pPr eaLnBrk="1" hangingPunct="1"/>
            <a:r>
              <a:rPr lang="en-US" dirty="0"/>
              <a:t>variable: name to refer to data type value</a:t>
            </a:r>
          </a:p>
          <a:p>
            <a:pPr eaLnBrk="1" hangingPunct="1"/>
            <a:r>
              <a:rPr lang="en-US" dirty="0"/>
              <a:t>assignment statement: changes the value of a variable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83363"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85411"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87459"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89507"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Rot="1" noChangeAspect="1" noChangeArrowheads="1" noTextEdit="1"/>
          </p:cNvSpPr>
          <p:nvPr>
            <p:ph type="sldImg"/>
          </p:nvPr>
        </p:nvSpPr>
        <p:spPr bwMode="auto">
          <a:xfrm>
            <a:off x="1182688" y="698500"/>
            <a:ext cx="4646612" cy="3484563"/>
          </a:xfrm>
          <a:prstGeom prst="rect">
            <a:avLst/>
          </a:prstGeom>
          <a:solidFill>
            <a:srgbClr val="FFFFFF"/>
          </a:solidFill>
          <a:ln>
            <a:solidFill>
              <a:srgbClr val="000000"/>
            </a:solidFill>
            <a:miter lim="800000"/>
            <a:headEnd/>
            <a:tailEnd/>
          </a:ln>
        </p:spPr>
      </p:sp>
      <p:sp>
        <p:nvSpPr>
          <p:cNvPr id="791555" name="Rectangle 3"/>
          <p:cNvSpPr>
            <a:spLocks noGrp="1" noChangeArrowheads="1"/>
          </p:cNvSpPr>
          <p:nvPr>
            <p:ph type="body" idx="1"/>
          </p:nvPr>
        </p:nvSpPr>
        <p:spPr bwMode="auto">
          <a:xfrm>
            <a:off x="937587" y="4416863"/>
            <a:ext cx="5135229" cy="4179962"/>
          </a:xfrm>
          <a:prstGeom prst="rect">
            <a:avLst/>
          </a:prstGeom>
          <a:solidFill>
            <a:srgbClr val="FFFFFF"/>
          </a:solidFill>
          <a:ln>
            <a:solidFill>
              <a:srgbClr val="000000"/>
            </a:solidFill>
            <a:miter lim="800000"/>
            <a:headEnd/>
            <a:tailEnd/>
          </a:ln>
        </p:spPr>
        <p:txBody>
          <a:bodyPr lIns="91607" tIns="45804" rIns="91607" bIns="45804">
            <a:prstTxWarp prst="textNoShape">
              <a:avLst/>
            </a:prstTxWarp>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2B577F0-3FC2-F84B-ACDE-AE4A7707413C}" type="slidenum">
              <a:rPr lang="en-US"/>
              <a:pPr/>
              <a:t>290</a:t>
            </a:fld>
            <a:endParaRPr lang="en-US"/>
          </a:p>
        </p:txBody>
      </p:sp>
      <p:sp>
        <p:nvSpPr>
          <p:cNvPr id="43011"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43012"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91584" tIns="45794" rIns="91584" bIns="45794"/>
          <a:lstStyle/>
          <a:p>
            <a:pPr eaLnBrk="1" hangingPunct="1"/>
            <a:endParaRPr lang="en-US" dirty="0">
              <a:solidFill>
                <a:srgbClr val="003399"/>
              </a:solidFill>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686478A8-C0A9-5341-834A-88F1B76D0024}" type="slidenum">
              <a:rPr lang="en-US"/>
              <a:pPr/>
              <a:t>304</a:t>
            </a:fld>
            <a:endParaRPr lang="en-US"/>
          </a:p>
        </p:txBody>
      </p:sp>
      <p:sp>
        <p:nvSpPr>
          <p:cNvPr id="92163"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92164"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91609" tIns="45804" rIns="91609" bIns="45804"/>
          <a:lstStyle/>
          <a:p>
            <a:pPr eaLnBrk="1" hangingPunct="1"/>
            <a:r>
              <a:rPr lang="en-US"/>
              <a:t>; is part of do-while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7CC95ED-728E-4E6F-9AAC-59C33D042340}" type="slidenum">
              <a:rPr lang="tr-TR" smtClean="0"/>
              <a:pPr/>
              <a:t>305</a:t>
            </a:fld>
            <a:endParaRPr lang="tr-T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A17F42F-44D4-A549-84FB-CFF205F96CC3}" type="slidenum">
              <a:rPr lang="en-US"/>
              <a:pPr/>
              <a:t>308</a:t>
            </a:fld>
            <a:endParaRPr lang="en-US"/>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b="1">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FE9FDBE5-61A4-3E43-B683-A306BC6370DF}" type="slidenum">
              <a:rPr lang="en-US"/>
              <a:pPr/>
              <a:t>309</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marL="232943" indent="-232943">
              <a:buFontTx/>
              <a:buAutoNum type="alphaUcPeriod"/>
            </a:pPr>
            <a:r>
              <a:rPr lang="en-US" dirty="0"/>
              <a:t>powers of two</a:t>
            </a:r>
          </a:p>
          <a:p>
            <a:pPr marL="232943" indent="-232943">
              <a:spcBef>
                <a:spcPct val="0"/>
              </a:spcBef>
            </a:pPr>
            <a:r>
              <a:rPr lang="en-US" dirty="0" err="1">
                <a:solidFill>
                  <a:schemeClr val="accent1"/>
                </a:solidFill>
              </a:rPr>
              <a:t>i</a:t>
            </a:r>
            <a:r>
              <a:rPr lang="en-US" dirty="0">
                <a:solidFill>
                  <a:schemeClr val="accent1"/>
                </a:solidFill>
              </a:rPr>
              <a:t>++ is shorthand for </a:t>
            </a:r>
            <a:r>
              <a:rPr lang="en-US" dirty="0" err="1">
                <a:solidFill>
                  <a:schemeClr val="accent1"/>
                </a:solidFill>
              </a:rPr>
              <a:t>i</a:t>
            </a:r>
            <a:r>
              <a:rPr lang="en-US" dirty="0">
                <a:solidFill>
                  <a:schemeClr val="accent1"/>
                </a:solidFill>
              </a:rPr>
              <a:t> = </a:t>
            </a:r>
            <a:r>
              <a:rPr lang="en-US" dirty="0" err="1">
                <a:solidFill>
                  <a:schemeClr val="accent1"/>
                </a:solidFill>
              </a:rPr>
              <a:t>i</a:t>
            </a:r>
            <a:r>
              <a:rPr lang="en-US" dirty="0">
                <a:solidFill>
                  <a:schemeClr val="accent1"/>
                </a:solidFill>
              </a:rPr>
              <a:t> + 1</a:t>
            </a:r>
          </a:p>
          <a:p>
            <a:pPr marL="232943" indent="-232943">
              <a:buFontTx/>
              <a:buAutoNum type="alphaUcPeriod"/>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70F0212F-E575-1941-BAC0-20B501744523}" type="slidenum">
              <a:rPr lang="en-US"/>
              <a:pPr/>
              <a:t>87</a:t>
            </a:fld>
            <a:endParaRPr lang="en-US"/>
          </a:p>
        </p:txBody>
      </p:sp>
      <p:sp>
        <p:nvSpPr>
          <p:cNvPr id="17411" name="Rectangle 2"/>
          <p:cNvSpPr>
            <a:spLocks noGrp="1" noRot="1" noChangeAspect="1" noChangeArrowheads="1"/>
          </p:cNvSpPr>
          <p:nvPr>
            <p:ph type="sldImg"/>
          </p:nvPr>
        </p:nvSpPr>
        <p:spPr>
          <a:xfrm>
            <a:off x="1171646" y="698845"/>
            <a:ext cx="4668732" cy="3482922"/>
          </a:xfrm>
          <a:solidFill>
            <a:srgbClr val="FFFFFF"/>
          </a:solidFill>
          <a:ln/>
        </p:spPr>
      </p:sp>
      <p:sp>
        <p:nvSpPr>
          <p:cNvPr id="17412"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8592307-FA30-1143-9FAE-30B69DD16282}" type="slidenum">
              <a:rPr lang="en-US"/>
              <a:pPr/>
              <a:t>311</a:t>
            </a:fld>
            <a:endParaRPr lang="en-US"/>
          </a:p>
        </p:txBody>
      </p:sp>
      <p:sp>
        <p:nvSpPr>
          <p:cNvPr id="55299" name="Rectangle 2"/>
          <p:cNvSpPr>
            <a:spLocks noGrp="1" noRot="1" noChangeAspect="1" noChangeArrowheads="1" noTextEdit="1"/>
          </p:cNvSpPr>
          <p:nvPr>
            <p:ph type="sldImg"/>
          </p:nvPr>
        </p:nvSpPr>
        <p:spPr>
          <a:xfrm>
            <a:off x="1171646" y="698845"/>
            <a:ext cx="4668732" cy="3482922"/>
          </a:xfrm>
          <a:solidFill>
            <a:srgbClr val="FFFFFF"/>
          </a:solidFill>
          <a:ln/>
        </p:spPr>
      </p:sp>
      <p:sp>
        <p:nvSpPr>
          <p:cNvPr id="55300"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r>
              <a:rPr lang="en-US"/>
              <a:t>Compact notation for common looping scheme.</a:t>
            </a:r>
          </a:p>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C0F5BA1-28D7-1D4C-8386-6FC713243162}" type="slidenum">
              <a:rPr lang="en-US"/>
              <a:pPr/>
              <a:t>314</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C0F5BA1-28D7-1D4C-8386-6FC713243162}" type="slidenum">
              <a:rPr lang="en-US"/>
              <a:pPr/>
              <a:t>315</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3487C46A-EA33-5F47-BF44-31EAE804DDCF}" type="slidenum">
              <a:rPr lang="en-US"/>
              <a:pPr/>
              <a:t>317</a:t>
            </a:fld>
            <a:endParaRPr lang="en-US"/>
          </a:p>
        </p:txBody>
      </p:sp>
      <p:sp>
        <p:nvSpPr>
          <p:cNvPr id="18435"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18436"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D5C355B2-A199-5B41-AE2B-0EE931DF4234}" type="slidenum">
              <a:rPr lang="en-US"/>
              <a:pPr/>
              <a:t>318</a:t>
            </a:fld>
            <a:endParaRPr lang="en-US"/>
          </a:p>
        </p:txBody>
      </p:sp>
      <p:sp>
        <p:nvSpPr>
          <p:cNvPr id="86019" name="Rectangle 2"/>
          <p:cNvSpPr>
            <a:spLocks noGrp="1" noRot="1" noChangeAspect="1" noChangeArrowheads="1"/>
          </p:cNvSpPr>
          <p:nvPr>
            <p:ph type="sldImg"/>
          </p:nvPr>
        </p:nvSpPr>
        <p:spPr>
          <a:xfrm>
            <a:off x="1184275" y="698500"/>
            <a:ext cx="4643438" cy="3482975"/>
          </a:xfrm>
          <a:solidFill>
            <a:srgbClr val="FFFFFF"/>
          </a:solidFill>
          <a:ln/>
        </p:spPr>
      </p:sp>
      <p:sp>
        <p:nvSpPr>
          <p:cNvPr id="86020"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91584" tIns="45794" rIns="91584" bIns="45794"/>
          <a:lstStyle/>
          <a:p>
            <a:pPr eaLnBrk="1" hangingPunct="1"/>
            <a:r>
              <a:rPr lang="en-US"/>
              <a:t>Loops save ink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3487C46A-EA33-5F47-BF44-31EAE804DDCF}" type="slidenum">
              <a:rPr lang="en-US"/>
              <a:pPr/>
              <a:t>343</a:t>
            </a:fld>
            <a:endParaRPr lang="en-US"/>
          </a:p>
        </p:txBody>
      </p:sp>
      <p:sp>
        <p:nvSpPr>
          <p:cNvPr id="18435"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18436"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0AA95937-A6AD-9943-80E2-1EF668F7FA3C}" type="slidenum">
              <a:rPr lang="en-US"/>
              <a:pPr/>
              <a:t>346</a:t>
            </a:fld>
            <a:endParaRPr lang="en-US"/>
          </a:p>
        </p:txBody>
      </p:sp>
      <p:sp>
        <p:nvSpPr>
          <p:cNvPr id="22531" name="Rectangle 2"/>
          <p:cNvSpPr>
            <a:spLocks noGrp="1" noRot="1" noChangeAspect="1" noChangeArrowheads="1" noTextEdit="1"/>
          </p:cNvSpPr>
          <p:nvPr>
            <p:ph type="sldImg"/>
          </p:nvPr>
        </p:nvSpPr>
        <p:spPr>
          <a:xfrm>
            <a:off x="1184275" y="695325"/>
            <a:ext cx="4646613" cy="3484563"/>
          </a:xfrm>
          <a:solidFill>
            <a:srgbClr val="FFFFFF"/>
          </a:solidFill>
          <a:ln/>
        </p:spPr>
      </p:sp>
      <p:sp>
        <p:nvSpPr>
          <p:cNvPr id="22532" name="Rectangle 3"/>
          <p:cNvSpPr>
            <a:spLocks noGrp="1" noChangeArrowheads="1"/>
          </p:cNvSpPr>
          <p:nvPr>
            <p:ph type="body" idx="1"/>
          </p:nvPr>
        </p:nvSpPr>
        <p:spPr>
          <a:xfrm>
            <a:off x="934720" y="4412563"/>
            <a:ext cx="5140960" cy="4188222"/>
          </a:xfrm>
          <a:solidFill>
            <a:srgbClr val="FFFFFF"/>
          </a:solidFill>
          <a:ln>
            <a:solidFill>
              <a:srgbClr val="000000"/>
            </a:solidFill>
          </a:ln>
        </p:spPr>
        <p:txBody>
          <a:bodyPr lIns="91599" tIns="45800" rIns="91599" bIns="45800"/>
          <a:lstStyle/>
          <a:p>
            <a:pPr eaLnBrk="1" hangingPunct="1"/>
            <a:r>
              <a:rPr lang="en-US" dirty="0" smtClean="0"/>
              <a:t>Imagine that instead of having a few variables with names like </a:t>
            </a:r>
            <a:r>
              <a:rPr lang="en-US" dirty="0" err="1" smtClean="0"/>
              <a:t>x</a:t>
            </a:r>
            <a:r>
              <a:rPr lang="en-US" dirty="0" smtClean="0"/>
              <a:t>, </a:t>
            </a:r>
            <a:r>
              <a:rPr lang="en-US" dirty="0" err="1" smtClean="0"/>
              <a:t>y</a:t>
            </a:r>
            <a:r>
              <a:rPr lang="en-US" dirty="0" smtClean="0"/>
              <a:t>, count, you have thousands. How to represent?</a:t>
            </a:r>
          </a:p>
          <a:p>
            <a:pPr eaLnBrk="1" hangingPunct="1"/>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1526141-C485-C64B-8A94-BE70A1B34F42}" type="slidenum">
              <a:rPr lang="en-US"/>
              <a:pPr/>
              <a:t>347</a:t>
            </a:fld>
            <a:endParaRPr lang="en-US"/>
          </a:p>
        </p:txBody>
      </p:sp>
      <p:sp>
        <p:nvSpPr>
          <p:cNvPr id="24579" name="Rectangle 2"/>
          <p:cNvSpPr>
            <a:spLocks noGrp="1" noRot="1" noChangeAspect="1" noChangeArrowheads="1" noTextEdit="1"/>
          </p:cNvSpPr>
          <p:nvPr>
            <p:ph type="sldImg"/>
          </p:nvPr>
        </p:nvSpPr>
        <p:spPr>
          <a:xfrm>
            <a:off x="1184275" y="695325"/>
            <a:ext cx="4646613" cy="3484563"/>
          </a:xfrm>
          <a:solidFill>
            <a:srgbClr val="FFFFFF"/>
          </a:solidFill>
          <a:ln/>
        </p:spPr>
      </p:sp>
      <p:sp>
        <p:nvSpPr>
          <p:cNvPr id="24580" name="Rectangle 3"/>
          <p:cNvSpPr>
            <a:spLocks noGrp="1" noChangeArrowheads="1"/>
          </p:cNvSpPr>
          <p:nvPr>
            <p:ph type="body" idx="1"/>
          </p:nvPr>
        </p:nvSpPr>
        <p:spPr>
          <a:xfrm>
            <a:off x="934720" y="4412563"/>
            <a:ext cx="5140960" cy="4188222"/>
          </a:xfrm>
          <a:solidFill>
            <a:srgbClr val="FFFFFF"/>
          </a:solidFill>
          <a:ln>
            <a:solidFill>
              <a:srgbClr val="000000"/>
            </a:solidFill>
          </a:ln>
        </p:spPr>
        <p:txBody>
          <a:bodyPr lIns="91599" tIns="45800" rIns="91599" bIns="45800"/>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EBFAC748-FE51-AF4F-878A-C018A7260E3F}" type="slidenum">
              <a:rPr lang="en-US"/>
              <a:pPr/>
              <a:t>348</a:t>
            </a:fld>
            <a:endParaRPr lang="en-US"/>
          </a:p>
        </p:txBody>
      </p:sp>
      <p:sp>
        <p:nvSpPr>
          <p:cNvPr id="26627" name="Rectangle 2"/>
          <p:cNvSpPr>
            <a:spLocks noGrp="1" noRot="1" noChangeAspect="1" noChangeArrowheads="1" noTextEdit="1"/>
          </p:cNvSpPr>
          <p:nvPr>
            <p:ph type="sldImg"/>
          </p:nvPr>
        </p:nvSpPr>
        <p:spPr>
          <a:xfrm>
            <a:off x="1184275" y="695325"/>
            <a:ext cx="4646613" cy="3484563"/>
          </a:xfrm>
          <a:solidFill>
            <a:srgbClr val="FFFFFF"/>
          </a:solidFill>
          <a:ln/>
        </p:spPr>
      </p:sp>
      <p:sp>
        <p:nvSpPr>
          <p:cNvPr id="26628" name="Rectangle 3"/>
          <p:cNvSpPr>
            <a:spLocks noGrp="1" noChangeArrowheads="1"/>
          </p:cNvSpPr>
          <p:nvPr>
            <p:ph type="body" idx="1"/>
          </p:nvPr>
        </p:nvSpPr>
        <p:spPr>
          <a:xfrm>
            <a:off x="934720" y="4412563"/>
            <a:ext cx="5140960" cy="4188222"/>
          </a:xfrm>
          <a:solidFill>
            <a:srgbClr val="FFFFFF"/>
          </a:solidFill>
          <a:ln>
            <a:solidFill>
              <a:srgbClr val="000000"/>
            </a:solidFill>
          </a:ln>
        </p:spPr>
        <p:txBody>
          <a:bodyPr lIns="91599" tIns="45800" rIns="91599" bIns="45800"/>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31DB844-2C15-F24E-BED5-D36F9A345B07}" type="slidenum">
              <a:rPr lang="en-US"/>
              <a:pPr/>
              <a:t>354</a:t>
            </a:fld>
            <a:endParaRPr lang="en-US"/>
          </a:p>
        </p:txBody>
      </p:sp>
      <p:sp>
        <p:nvSpPr>
          <p:cNvPr id="63491"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63492"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36" tIns="44069" rIns="88136" bIns="44069"/>
          <a:lstStyle/>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70D9323C-5732-FC45-A03B-496B45936E7C}" type="slidenum">
              <a:rPr lang="en-US"/>
              <a:pPr/>
              <a:t>89</a:t>
            </a:fld>
            <a:endParaRPr lang="en-US"/>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E954940-0009-1749-8CBD-9B2EE1D9A884}" type="slidenum">
              <a:rPr lang="en-US"/>
              <a:pPr/>
              <a:t>355</a:t>
            </a:fld>
            <a:endParaRPr lang="en-US"/>
          </a:p>
        </p:txBody>
      </p:sp>
      <p:sp>
        <p:nvSpPr>
          <p:cNvPr id="65539"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65540"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36" tIns="44069" rIns="88136" bIns="44069"/>
          <a:lstStyle/>
          <a:p>
            <a:pPr eaLnBrk="1" hangingPunct="1"/>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078EC0CA-80B3-4B4C-A1F6-A7BAFB56D606}" type="slidenum">
              <a:rPr lang="en-US"/>
              <a:pPr/>
              <a:t>356</a:t>
            </a:fld>
            <a:endParaRPr lang="en-US"/>
          </a:p>
        </p:txBody>
      </p:sp>
      <p:sp>
        <p:nvSpPr>
          <p:cNvPr id="67587"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67588"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36" tIns="44069" rIns="88136" bIns="44069"/>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75F3A88-8C83-4B43-929C-3E369FC7EA55}" type="slidenum">
              <a:rPr lang="en-US"/>
              <a:pPr/>
              <a:t>357</a:t>
            </a:fld>
            <a:endParaRPr lang="en-US"/>
          </a:p>
        </p:txBody>
      </p:sp>
      <p:sp>
        <p:nvSpPr>
          <p:cNvPr id="69635" name="Rectangle 2"/>
          <p:cNvSpPr>
            <a:spLocks noGrp="1" noRot="1" noChangeAspect="1" noChangeArrowheads="1" noTextEdit="1"/>
          </p:cNvSpPr>
          <p:nvPr>
            <p:ph type="sldImg"/>
          </p:nvPr>
        </p:nvSpPr>
        <p:spPr>
          <a:xfrm>
            <a:off x="1171646" y="698845"/>
            <a:ext cx="4668732" cy="3482922"/>
          </a:xfrm>
          <a:solidFill>
            <a:srgbClr val="FFFFFF"/>
          </a:solidFill>
          <a:ln/>
        </p:spPr>
      </p:sp>
      <p:sp>
        <p:nvSpPr>
          <p:cNvPr id="69636"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36" tIns="44069" rIns="88136" bIns="44069"/>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75F3A88-8C83-4B43-929C-3E369FC7EA55}" type="slidenum">
              <a:rPr lang="en-US"/>
              <a:pPr/>
              <a:t>358</a:t>
            </a:fld>
            <a:endParaRPr lang="en-US"/>
          </a:p>
        </p:txBody>
      </p:sp>
      <p:sp>
        <p:nvSpPr>
          <p:cNvPr id="69635" name="Rectangle 2"/>
          <p:cNvSpPr>
            <a:spLocks noGrp="1" noRot="1" noChangeAspect="1" noChangeArrowheads="1" noTextEdit="1"/>
          </p:cNvSpPr>
          <p:nvPr>
            <p:ph type="sldImg"/>
          </p:nvPr>
        </p:nvSpPr>
        <p:spPr>
          <a:xfrm>
            <a:off x="1171646" y="698845"/>
            <a:ext cx="4668732" cy="3482922"/>
          </a:xfrm>
          <a:solidFill>
            <a:srgbClr val="FFFFFF"/>
          </a:solidFill>
          <a:ln/>
        </p:spPr>
      </p:sp>
      <p:sp>
        <p:nvSpPr>
          <p:cNvPr id="69636"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36" tIns="44069" rIns="88136" bIns="44069"/>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54861054-EF0F-E64A-9FD5-9DD5F185BC39}" type="slidenum">
              <a:rPr lang="en-US"/>
              <a:pPr/>
              <a:t>359</a:t>
            </a:fld>
            <a:endParaRPr lang="en-US"/>
          </a:p>
        </p:txBody>
      </p:sp>
      <p:sp>
        <p:nvSpPr>
          <p:cNvPr id="28675" name="Rectangle 2"/>
          <p:cNvSpPr>
            <a:spLocks noGrp="1" noRot="1" noChangeAspect="1" noChangeArrowheads="1" noTextEdit="1"/>
          </p:cNvSpPr>
          <p:nvPr>
            <p:ph type="sldImg"/>
          </p:nvPr>
        </p:nvSpPr>
        <p:spPr>
          <a:xfrm>
            <a:off x="1184275" y="695325"/>
            <a:ext cx="4646613" cy="3484563"/>
          </a:xfrm>
          <a:solidFill>
            <a:srgbClr val="FFFFFF"/>
          </a:solidFill>
          <a:ln/>
        </p:spPr>
      </p:sp>
      <p:sp>
        <p:nvSpPr>
          <p:cNvPr id="28676" name="Rectangle 3"/>
          <p:cNvSpPr>
            <a:spLocks noGrp="1" noChangeArrowheads="1"/>
          </p:cNvSpPr>
          <p:nvPr>
            <p:ph type="body" idx="1"/>
          </p:nvPr>
        </p:nvSpPr>
        <p:spPr>
          <a:xfrm>
            <a:off x="934720" y="4412563"/>
            <a:ext cx="5140960" cy="4188222"/>
          </a:xfrm>
          <a:solidFill>
            <a:srgbClr val="FFFFFF"/>
          </a:solidFill>
          <a:ln>
            <a:solidFill>
              <a:srgbClr val="000000"/>
            </a:solidFill>
          </a:ln>
        </p:spPr>
        <p:txBody>
          <a:bodyPr lIns="91599" tIns="45800" rIns="91599" bIns="45800"/>
          <a:lstStyle/>
          <a:p>
            <a:pPr eaLnBrk="1" hangingPunct="1"/>
            <a:r>
              <a:rPr lang="en-US"/>
              <a:t>Using arrays, you can write concise program that manipulate huge volumes of data without explicitly having to give each variable own name.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54861054-EF0F-E64A-9FD5-9DD5F185BC39}" type="slidenum">
              <a:rPr lang="en-US"/>
              <a:pPr/>
              <a:t>360</a:t>
            </a:fld>
            <a:endParaRPr lang="en-US"/>
          </a:p>
        </p:txBody>
      </p:sp>
      <p:sp>
        <p:nvSpPr>
          <p:cNvPr id="28675" name="Rectangle 2"/>
          <p:cNvSpPr>
            <a:spLocks noGrp="1" noRot="1" noChangeAspect="1" noChangeArrowheads="1" noTextEdit="1"/>
          </p:cNvSpPr>
          <p:nvPr>
            <p:ph type="sldImg"/>
          </p:nvPr>
        </p:nvSpPr>
        <p:spPr>
          <a:xfrm>
            <a:off x="1184275" y="695325"/>
            <a:ext cx="4646613" cy="3484563"/>
          </a:xfrm>
          <a:solidFill>
            <a:srgbClr val="FFFFFF"/>
          </a:solidFill>
          <a:ln/>
        </p:spPr>
      </p:sp>
      <p:sp>
        <p:nvSpPr>
          <p:cNvPr id="28676" name="Rectangle 3"/>
          <p:cNvSpPr>
            <a:spLocks noGrp="1" noChangeArrowheads="1"/>
          </p:cNvSpPr>
          <p:nvPr>
            <p:ph type="body" idx="1"/>
          </p:nvPr>
        </p:nvSpPr>
        <p:spPr>
          <a:xfrm>
            <a:off x="934720" y="4412563"/>
            <a:ext cx="5140960" cy="4188222"/>
          </a:xfrm>
          <a:solidFill>
            <a:srgbClr val="FFFFFF"/>
          </a:solidFill>
          <a:ln>
            <a:solidFill>
              <a:srgbClr val="000000"/>
            </a:solidFill>
          </a:ln>
        </p:spPr>
        <p:txBody>
          <a:bodyPr lIns="91599" tIns="45800" rIns="91599" bIns="45800"/>
          <a:lstStyle/>
          <a:p>
            <a:pPr eaLnBrk="1" hangingPunct="1"/>
            <a:r>
              <a:rPr lang="en-US"/>
              <a:t>Using arrays, you can write concise program that manipulate huge volumes of data without explicitly having to give each variable own name.</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6DFEFB5-9BF1-CC4A-A4E9-3809EE31A1B7}" type="slidenum">
              <a:rPr lang="en-US"/>
              <a:pPr/>
              <a:t>361</a:t>
            </a:fld>
            <a:endParaRPr lang="en-US"/>
          </a:p>
        </p:txBody>
      </p:sp>
      <p:sp>
        <p:nvSpPr>
          <p:cNvPr id="71683"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71684"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36" tIns="44069" rIns="88136" bIns="44069"/>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F15D9876-F124-0844-AFA9-D42D0BB3CBA1}" type="slidenum">
              <a:rPr lang="en-US"/>
              <a:pPr/>
              <a:t>389</a:t>
            </a:fld>
            <a:endParaRPr lang="en-US"/>
          </a:p>
        </p:txBody>
      </p:sp>
      <p:sp>
        <p:nvSpPr>
          <p:cNvPr id="32771" name="Rectangle 2"/>
          <p:cNvSpPr>
            <a:spLocks noGrp="1" noRot="1" noChangeAspect="1" noChangeArrowheads="1" noTextEdit="1"/>
          </p:cNvSpPr>
          <p:nvPr>
            <p:ph type="sldImg"/>
          </p:nvPr>
        </p:nvSpPr>
        <p:spPr>
          <a:xfrm>
            <a:off x="1184275" y="695325"/>
            <a:ext cx="4646613" cy="3484563"/>
          </a:xfrm>
          <a:solidFill>
            <a:srgbClr val="FFFFFF"/>
          </a:solidFill>
          <a:ln/>
        </p:spPr>
      </p:sp>
      <p:sp>
        <p:nvSpPr>
          <p:cNvPr id="32772" name="Rectangle 3"/>
          <p:cNvSpPr>
            <a:spLocks noGrp="1" noChangeArrowheads="1"/>
          </p:cNvSpPr>
          <p:nvPr>
            <p:ph type="body" idx="1"/>
          </p:nvPr>
        </p:nvSpPr>
        <p:spPr>
          <a:xfrm>
            <a:off x="934720" y="4412563"/>
            <a:ext cx="5140960" cy="4188222"/>
          </a:xfrm>
          <a:solidFill>
            <a:srgbClr val="FFFFFF"/>
          </a:solidFill>
          <a:ln>
            <a:solidFill>
              <a:srgbClr val="000000"/>
            </a:solidFill>
          </a:ln>
        </p:spPr>
        <p:txBody>
          <a:bodyPr lIns="91599" tIns="45800" rIns="91599" bIns="45800"/>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F15D9876-F124-0844-AFA9-D42D0BB3CBA1}" type="slidenum">
              <a:rPr lang="en-US"/>
              <a:pPr/>
              <a:t>390</a:t>
            </a:fld>
            <a:endParaRPr lang="en-US"/>
          </a:p>
        </p:txBody>
      </p:sp>
      <p:sp>
        <p:nvSpPr>
          <p:cNvPr id="32771" name="Rectangle 2"/>
          <p:cNvSpPr>
            <a:spLocks noGrp="1" noRot="1" noChangeAspect="1" noChangeArrowheads="1" noTextEdit="1"/>
          </p:cNvSpPr>
          <p:nvPr>
            <p:ph type="sldImg"/>
          </p:nvPr>
        </p:nvSpPr>
        <p:spPr>
          <a:xfrm>
            <a:off x="1184275" y="695325"/>
            <a:ext cx="4646613" cy="3484563"/>
          </a:xfrm>
          <a:solidFill>
            <a:srgbClr val="FFFFFF"/>
          </a:solidFill>
          <a:ln/>
        </p:spPr>
      </p:sp>
      <p:sp>
        <p:nvSpPr>
          <p:cNvPr id="32772" name="Rectangle 3"/>
          <p:cNvSpPr>
            <a:spLocks noGrp="1" noChangeArrowheads="1"/>
          </p:cNvSpPr>
          <p:nvPr>
            <p:ph type="body" idx="1"/>
          </p:nvPr>
        </p:nvSpPr>
        <p:spPr>
          <a:xfrm>
            <a:off x="934720" y="4412563"/>
            <a:ext cx="5140960" cy="4188222"/>
          </a:xfrm>
          <a:solidFill>
            <a:srgbClr val="FFFFFF"/>
          </a:solidFill>
          <a:ln>
            <a:solidFill>
              <a:srgbClr val="000000"/>
            </a:solidFill>
          </a:ln>
        </p:spPr>
        <p:txBody>
          <a:bodyPr lIns="91599" tIns="45800" rIns="91599" bIns="45800"/>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3487C46A-EA33-5F47-BF44-31EAE804DDCF}" type="slidenum">
              <a:rPr lang="en-US"/>
              <a:pPr/>
              <a:t>391</a:t>
            </a:fld>
            <a:endParaRPr lang="en-US"/>
          </a:p>
        </p:txBody>
      </p:sp>
      <p:sp>
        <p:nvSpPr>
          <p:cNvPr id="18435"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18436"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endParaRPr lang="en-US"/>
          </a:p>
        </p:txBody>
      </p:sp>
    </p:spTree>
    <p:extLst>
      <p:ext uri="{BB962C8B-B14F-4D97-AF65-F5344CB8AC3E}">
        <p14:creationId xmlns="" xmlns:p14="http://schemas.microsoft.com/office/powerpoint/2010/main" val="161765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A47D62-B1B3-EE4F-BB26-7235A3386149}" type="slidenum">
              <a:rPr lang="en-US"/>
              <a:pPr/>
              <a:t>90</a:t>
            </a:fld>
            <a:endParaRPr lang="en-US"/>
          </a:p>
        </p:txBody>
      </p:sp>
      <p:sp>
        <p:nvSpPr>
          <p:cNvPr id="31747" name="Rectangle 2"/>
          <p:cNvSpPr>
            <a:spLocks noGrp="1" noRot="1" noChangeAspect="1" noChangeArrowheads="1"/>
          </p:cNvSpPr>
          <p:nvPr>
            <p:ph type="sldImg"/>
          </p:nvPr>
        </p:nvSpPr>
        <p:spPr>
          <a:xfrm>
            <a:off x="1171646" y="698845"/>
            <a:ext cx="4668732" cy="3482922"/>
          </a:xfrm>
          <a:solidFill>
            <a:srgbClr val="FFFFFF"/>
          </a:solidFill>
          <a:ln/>
        </p:spPr>
      </p:sp>
      <p:sp>
        <p:nvSpPr>
          <p:cNvPr id="31748"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r>
              <a:rPr lang="en-US" dirty="0"/>
              <a:t>asymmetry in smallest and biggest integer deferred for now, as is dealing with negative integers using 2's complement notation</a:t>
            </a:r>
          </a:p>
          <a:p>
            <a:pPr eaLnBrk="1" hangingPunct="1"/>
            <a:r>
              <a:rPr lang="en-US" dirty="0"/>
              <a:t>for now, focus on using integers and appreciate that it doesn't matter so much how they are represented internally</a:t>
            </a:r>
          </a:p>
          <a:p>
            <a:pPr eaLnBrk="1" hangingPunct="1"/>
            <a:r>
              <a:rPr lang="en-US" dirty="0"/>
              <a:t>Useful for expressing algorithms.</a:t>
            </a:r>
          </a:p>
          <a:p>
            <a:pPr eaLnBrk="1" hangingPunct="1"/>
            <a:r>
              <a:rPr lang="en-US" dirty="0"/>
              <a:t>Values:  integers between </a:t>
            </a:r>
            <a:r>
              <a:rPr lang="en-US" sz="1000" dirty="0">
                <a:latin typeface="Courier New" charset="0"/>
              </a:rPr>
              <a:t>–2147483648</a:t>
            </a:r>
            <a:r>
              <a:rPr lang="en-US" dirty="0"/>
              <a:t> and </a:t>
            </a:r>
            <a:r>
              <a:rPr lang="en-US" sz="1000" dirty="0">
                <a:latin typeface="Courier New" charset="0"/>
              </a:rPr>
              <a:t>2147483647</a:t>
            </a:r>
            <a:r>
              <a:rPr lang="en-US" dirty="0"/>
              <a:t>.</a:t>
            </a:r>
          </a:p>
          <a:p>
            <a:pPr eaLnBrk="1" hangingPunct="1"/>
            <a:endParaRPr lang="en-US" dirty="0"/>
          </a:p>
          <a:p>
            <a:pPr eaLnBrk="1" hangingPunct="1"/>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CF5CCFBB-E175-9841-A2C9-18FC3E671401}" type="slidenum">
              <a:rPr lang="en-US"/>
              <a:pPr/>
              <a:t>392</a:t>
            </a:fld>
            <a:endParaRPr lang="en-US"/>
          </a:p>
        </p:txBody>
      </p:sp>
      <p:sp>
        <p:nvSpPr>
          <p:cNvPr id="34819" name="Rectangle 2"/>
          <p:cNvSpPr>
            <a:spLocks noGrp="1" noRot="1" noChangeAspect="1" noChangeArrowheads="1" noTextEdit="1"/>
          </p:cNvSpPr>
          <p:nvPr>
            <p:ph type="sldImg"/>
          </p:nvPr>
        </p:nvSpPr>
        <p:spPr>
          <a:xfrm>
            <a:off x="1184275" y="695325"/>
            <a:ext cx="4646613" cy="3484563"/>
          </a:xfrm>
          <a:solidFill>
            <a:srgbClr val="FFFFFF"/>
          </a:solidFill>
          <a:ln/>
        </p:spPr>
      </p:sp>
      <p:sp>
        <p:nvSpPr>
          <p:cNvPr id="34820" name="Rectangle 3"/>
          <p:cNvSpPr>
            <a:spLocks noGrp="1" noChangeArrowheads="1"/>
          </p:cNvSpPr>
          <p:nvPr>
            <p:ph type="body" idx="1"/>
          </p:nvPr>
        </p:nvSpPr>
        <p:spPr>
          <a:xfrm>
            <a:off x="934720" y="4412563"/>
            <a:ext cx="5140960" cy="4188222"/>
          </a:xfrm>
          <a:solidFill>
            <a:srgbClr val="FFFFFF"/>
          </a:solidFill>
          <a:ln>
            <a:solidFill>
              <a:srgbClr val="000000"/>
            </a:solidFill>
          </a:ln>
        </p:spPr>
        <p:txBody>
          <a:bodyPr lIns="91599" tIns="45800" rIns="91599" bIns="45800"/>
          <a:lstStyle/>
          <a:p>
            <a:pPr eaLnBrk="1" hangingPunct="1"/>
            <a:endParaRPr lang="en-US"/>
          </a:p>
        </p:txBody>
      </p:sp>
    </p:spTree>
    <p:extLst>
      <p:ext uri="{BB962C8B-B14F-4D97-AF65-F5344CB8AC3E}">
        <p14:creationId xmlns="" xmlns:p14="http://schemas.microsoft.com/office/powerpoint/2010/main" val="40552646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CF5CCFBB-E175-9841-A2C9-18FC3E671401}" type="slidenum">
              <a:rPr lang="en-US"/>
              <a:pPr/>
              <a:t>393</a:t>
            </a:fld>
            <a:endParaRPr lang="en-US"/>
          </a:p>
        </p:txBody>
      </p:sp>
      <p:sp>
        <p:nvSpPr>
          <p:cNvPr id="34819" name="Rectangle 2"/>
          <p:cNvSpPr>
            <a:spLocks noGrp="1" noRot="1" noChangeAspect="1" noChangeArrowheads="1" noTextEdit="1"/>
          </p:cNvSpPr>
          <p:nvPr>
            <p:ph type="sldImg"/>
          </p:nvPr>
        </p:nvSpPr>
        <p:spPr>
          <a:xfrm>
            <a:off x="1184275" y="695325"/>
            <a:ext cx="4646613" cy="3484563"/>
          </a:xfrm>
          <a:solidFill>
            <a:srgbClr val="FFFFFF"/>
          </a:solidFill>
          <a:ln/>
        </p:spPr>
      </p:sp>
      <p:sp>
        <p:nvSpPr>
          <p:cNvPr id="34820" name="Rectangle 3"/>
          <p:cNvSpPr>
            <a:spLocks noGrp="1" noChangeArrowheads="1"/>
          </p:cNvSpPr>
          <p:nvPr>
            <p:ph type="body" idx="1"/>
          </p:nvPr>
        </p:nvSpPr>
        <p:spPr>
          <a:xfrm>
            <a:off x="934720" y="4412563"/>
            <a:ext cx="5140960" cy="4188222"/>
          </a:xfrm>
          <a:solidFill>
            <a:srgbClr val="FFFFFF"/>
          </a:solidFill>
          <a:ln>
            <a:solidFill>
              <a:srgbClr val="000000"/>
            </a:solidFill>
          </a:ln>
        </p:spPr>
        <p:txBody>
          <a:bodyPr lIns="91599" tIns="45800" rIns="91599" bIns="45800"/>
          <a:lstStyle/>
          <a:p>
            <a:pPr eaLnBrk="1" hangingPunct="1"/>
            <a:endParaRPr lang="en-US"/>
          </a:p>
        </p:txBody>
      </p:sp>
    </p:spTree>
    <p:extLst>
      <p:ext uri="{BB962C8B-B14F-4D97-AF65-F5344CB8AC3E}">
        <p14:creationId xmlns="" xmlns:p14="http://schemas.microsoft.com/office/powerpoint/2010/main" val="36825112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FE5B772-BFBB-6A44-9E9D-E196C6D32E79}" type="slidenum">
              <a:rPr lang="en-US"/>
              <a:pPr/>
              <a:t>403</a:t>
            </a:fld>
            <a:endParaRPr lang="en-US"/>
          </a:p>
        </p:txBody>
      </p:sp>
      <p:sp>
        <p:nvSpPr>
          <p:cNvPr id="58371" name="Rectangle 2"/>
          <p:cNvSpPr>
            <a:spLocks noGrp="1" noRot="1" noChangeAspect="1" noChangeArrowheads="1"/>
          </p:cNvSpPr>
          <p:nvPr>
            <p:ph type="sldImg"/>
          </p:nvPr>
        </p:nvSpPr>
        <p:spPr>
          <a:xfrm>
            <a:off x="1184275" y="698500"/>
            <a:ext cx="4643438" cy="3482975"/>
          </a:xfrm>
          <a:solidFill>
            <a:srgbClr val="FFFFFF"/>
          </a:solidFill>
          <a:ln/>
        </p:spPr>
      </p:sp>
      <p:sp>
        <p:nvSpPr>
          <p:cNvPr id="58372"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91617" tIns="45808" rIns="91617" bIns="45808"/>
          <a:lstStyle/>
          <a:p>
            <a:pPr eaLnBrk="1" hangingPunct="1"/>
            <a:endParaRPr lang="en-US" dirty="0"/>
          </a:p>
        </p:txBody>
      </p:sp>
    </p:spTree>
    <p:extLst>
      <p:ext uri="{BB962C8B-B14F-4D97-AF65-F5344CB8AC3E}">
        <p14:creationId xmlns="" xmlns:p14="http://schemas.microsoft.com/office/powerpoint/2010/main" val="25407977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FE5B772-BFBB-6A44-9E9D-E196C6D32E79}" type="slidenum">
              <a:rPr lang="en-US"/>
              <a:pPr/>
              <a:t>404</a:t>
            </a:fld>
            <a:endParaRPr lang="en-US"/>
          </a:p>
        </p:txBody>
      </p:sp>
      <p:sp>
        <p:nvSpPr>
          <p:cNvPr id="58371" name="Rectangle 2"/>
          <p:cNvSpPr>
            <a:spLocks noGrp="1" noRot="1" noChangeAspect="1" noChangeArrowheads="1"/>
          </p:cNvSpPr>
          <p:nvPr>
            <p:ph type="sldImg"/>
          </p:nvPr>
        </p:nvSpPr>
        <p:spPr>
          <a:xfrm>
            <a:off x="1184275" y="698500"/>
            <a:ext cx="4643438" cy="3482975"/>
          </a:xfrm>
          <a:solidFill>
            <a:srgbClr val="FFFFFF"/>
          </a:solidFill>
          <a:ln/>
        </p:spPr>
      </p:sp>
      <p:sp>
        <p:nvSpPr>
          <p:cNvPr id="58372"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91617" tIns="45808" rIns="91617" bIns="45808"/>
          <a:lstStyle/>
          <a:p>
            <a:pPr eaLnBrk="1" hangingPunct="1"/>
            <a:endParaRPr lang="en-US" dirty="0"/>
          </a:p>
        </p:txBody>
      </p:sp>
    </p:spTree>
    <p:extLst>
      <p:ext uri="{BB962C8B-B14F-4D97-AF65-F5344CB8AC3E}">
        <p14:creationId xmlns="" xmlns:p14="http://schemas.microsoft.com/office/powerpoint/2010/main" val="32135219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3487C46A-EA33-5F47-BF44-31EAE804DDCF}" type="slidenum">
              <a:rPr lang="en-US"/>
              <a:pPr/>
              <a:t>418</a:t>
            </a:fld>
            <a:endParaRPr lang="en-US"/>
          </a:p>
        </p:txBody>
      </p:sp>
      <p:sp>
        <p:nvSpPr>
          <p:cNvPr id="18435"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18436"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endParaRPr lang="en-US"/>
          </a:p>
        </p:txBody>
      </p:sp>
    </p:spTree>
    <p:extLst>
      <p:ext uri="{BB962C8B-B14F-4D97-AF65-F5344CB8AC3E}">
        <p14:creationId xmlns:p14="http://schemas.microsoft.com/office/powerpoint/2010/main" xmlns="" val="16176521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3487C46A-EA33-5F47-BF44-31EAE804DDCF}" type="slidenum">
              <a:rPr lang="en-US"/>
              <a:pPr/>
              <a:t>432</a:t>
            </a:fld>
            <a:endParaRPr lang="en-US"/>
          </a:p>
        </p:txBody>
      </p:sp>
      <p:sp>
        <p:nvSpPr>
          <p:cNvPr id="18435"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18436"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7CC95ED-728E-4E6F-9AAC-59C33D042340}" type="slidenum">
              <a:rPr lang="tr-TR" smtClean="0"/>
              <a:pPr/>
              <a:t>469</a:t>
            </a:fld>
            <a:endParaRPr lang="tr-T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FD34D46-9518-5E46-AFBB-6AE1A422D944}" type="slidenum">
              <a:rPr lang="en-US"/>
              <a:pPr/>
              <a:t>486</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7CC95ED-728E-4E6F-9AAC-59C33D042340}" type="slidenum">
              <a:rPr lang="tr-TR" smtClean="0"/>
              <a:pPr/>
              <a:t>528</a:t>
            </a:fld>
            <a:endParaRPr lang="tr-T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3487C46A-EA33-5F47-BF44-31EAE804DDCF}" type="slidenum">
              <a:rPr lang="en-US"/>
              <a:pPr/>
              <a:t>568</a:t>
            </a:fld>
            <a:endParaRPr lang="en-US"/>
          </a:p>
        </p:txBody>
      </p:sp>
      <p:sp>
        <p:nvSpPr>
          <p:cNvPr id="18435"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18436"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27" tIns="44063" rIns="88127" bIns="44063"/>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6400800" y="6355080"/>
            <a:ext cx="2286000" cy="365760"/>
          </a:xfrm>
        </p:spPr>
        <p:txBody>
          <a:bodyPr/>
          <a:lstStyle>
            <a:lvl1pPr>
              <a:defRPr sz="1400"/>
            </a:lvl1pPr>
          </a:lstStyle>
          <a:p>
            <a:pPr>
              <a:defRPr/>
            </a:pPr>
            <a:endParaRPr lang="tr-TR"/>
          </a:p>
        </p:txBody>
      </p:sp>
      <p:sp>
        <p:nvSpPr>
          <p:cNvPr id="17" name="16 Altbilgi Yer Tutucusu"/>
          <p:cNvSpPr>
            <a:spLocks noGrp="1"/>
          </p:cNvSpPr>
          <p:nvPr>
            <p:ph type="ftr" sz="quarter" idx="11"/>
          </p:nvPr>
        </p:nvSpPr>
        <p:spPr>
          <a:xfrm>
            <a:off x="2898648" y="6355080"/>
            <a:ext cx="3474720" cy="365760"/>
          </a:xfrm>
        </p:spPr>
        <p:txBody>
          <a:bodyPr/>
          <a:lstStyle/>
          <a:p>
            <a:pPr>
              <a:defRPr/>
            </a:pPr>
            <a:endParaRPr lang="tr-TR"/>
          </a:p>
        </p:txBody>
      </p:sp>
      <p:sp>
        <p:nvSpPr>
          <p:cNvPr id="29" name="28 Slayt Numarası Yer Tutucusu"/>
          <p:cNvSpPr>
            <a:spLocks noGrp="1"/>
          </p:cNvSpPr>
          <p:nvPr>
            <p:ph type="sldNum" sz="quarter" idx="12"/>
          </p:nvPr>
        </p:nvSpPr>
        <p:spPr>
          <a:xfrm>
            <a:off x="1216152" y="6355080"/>
            <a:ext cx="1219200" cy="365760"/>
          </a:xfrm>
        </p:spPr>
        <p:txBody>
          <a:bodyPr/>
          <a:lstStyle/>
          <a:p>
            <a:pPr>
              <a:defRPr/>
            </a:pPr>
            <a:fld id="{CA3D205B-A15B-4508-BDBE-0C0AC4A1FAF6}" type="slidenum">
              <a:rPr lang="tr-TR" smtClean="0"/>
              <a:pPr>
                <a:defRPr/>
              </a:pPr>
              <a:t>‹#›</a:t>
            </a:fld>
            <a:endParaRPr lang="tr-TR"/>
          </a:p>
        </p:txBody>
      </p:sp>
      <p:sp>
        <p:nvSpPr>
          <p:cNvPr id="21" name="20 Dikdörtgen"/>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32 Dikdörtgen"/>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21 Dikdörtgen"/>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7" name="6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7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üz Bağlayıcı"/>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9525" cap="sq">
            <a:solidFill>
              <a:schemeClr val="bg2"/>
            </a:solidFill>
            <a:round/>
            <a:headEnd type="none" w="sm" len="sm"/>
            <a:tailEnd type="none" w="sm" len="sm"/>
          </a:ln>
          <a:effectLst/>
        </p:spPr>
        <p:txBody>
          <a:bodyPr>
            <a:prstTxWarp prst="textNoShape">
              <a:avLst/>
            </a:prstTxWarp>
          </a:bodyPr>
          <a:lstStyle/>
          <a:p>
            <a:pPr>
              <a:defRPr/>
            </a:pPr>
            <a:endParaRPr lang="en-US"/>
          </a:p>
        </p:txBody>
      </p:sp>
      <p:sp>
        <p:nvSpPr>
          <p:cNvPr id="109571" name="Rectangle 3"/>
          <p:cNvSpPr>
            <a:spLocks noGrp="1" noChangeArrowheads="1"/>
          </p:cNvSpPr>
          <p:nvPr>
            <p:ph type="ctrTitle" sz="quarter"/>
          </p:nvPr>
        </p:nvSpPr>
        <p:spPr>
          <a:xfrm>
            <a:off x="0" y="0"/>
            <a:ext cx="9144000" cy="1524000"/>
          </a:xfrm>
        </p:spPr>
        <p:txBody>
          <a:bodyPr anchor="b"/>
          <a:lstStyle>
            <a:lvl1pPr>
              <a:lnSpc>
                <a:spcPct val="80000"/>
              </a:lnSpc>
              <a:defRPr sz="3200">
                <a:solidFill>
                  <a:schemeClr val="folHlink"/>
                </a:solidFill>
              </a:defRPr>
            </a:lvl1pPr>
          </a:lstStyle>
          <a:p>
            <a:r>
              <a:rPr lang="en-US"/>
              <a:t>Click to edit Master 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6400800" y="6355080"/>
            <a:ext cx="2286000" cy="365760"/>
          </a:xfrm>
        </p:spPr>
        <p:txBody>
          <a:bodyPr/>
          <a:lstStyle>
            <a:lvl1pPr>
              <a:defRPr sz="1400"/>
            </a:lvl1pPr>
          </a:lstStyle>
          <a:p>
            <a:pPr>
              <a:defRPr/>
            </a:pPr>
            <a:endParaRPr lang="tr-TR"/>
          </a:p>
        </p:txBody>
      </p:sp>
      <p:sp>
        <p:nvSpPr>
          <p:cNvPr id="17" name="16 Altbilgi Yer Tutucusu"/>
          <p:cNvSpPr>
            <a:spLocks noGrp="1"/>
          </p:cNvSpPr>
          <p:nvPr>
            <p:ph type="ftr" sz="quarter" idx="11"/>
          </p:nvPr>
        </p:nvSpPr>
        <p:spPr>
          <a:xfrm>
            <a:off x="2898648" y="6355080"/>
            <a:ext cx="3474720" cy="365760"/>
          </a:xfrm>
        </p:spPr>
        <p:txBody>
          <a:bodyPr/>
          <a:lstStyle/>
          <a:p>
            <a:pPr>
              <a:defRPr/>
            </a:pPr>
            <a:endParaRPr lang="tr-TR"/>
          </a:p>
        </p:txBody>
      </p:sp>
      <p:sp>
        <p:nvSpPr>
          <p:cNvPr id="29" name="28 Slayt Numarası Yer Tutucusu"/>
          <p:cNvSpPr>
            <a:spLocks noGrp="1"/>
          </p:cNvSpPr>
          <p:nvPr>
            <p:ph type="sldNum" sz="quarter" idx="12"/>
          </p:nvPr>
        </p:nvSpPr>
        <p:spPr>
          <a:xfrm>
            <a:off x="1216152" y="6355080"/>
            <a:ext cx="1219200" cy="365760"/>
          </a:xfrm>
        </p:spPr>
        <p:txBody>
          <a:bodyPr/>
          <a:lstStyle/>
          <a:p>
            <a:pPr>
              <a:defRPr/>
            </a:pPr>
            <a:fld id="{CA3D205B-A15B-4508-BDBE-0C0AC4A1FAF6}" type="slidenum">
              <a:rPr lang="tr-TR" smtClean="0"/>
              <a:pPr>
                <a:defRPr/>
              </a:pPr>
              <a:t>‹#›</a:t>
            </a:fld>
            <a:endParaRPr lang="tr-TR"/>
          </a:p>
        </p:txBody>
      </p:sp>
      <p:sp>
        <p:nvSpPr>
          <p:cNvPr id="21" name="20 Dikdörtgen"/>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32 Dikdörtgen"/>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21 Dikdörtgen"/>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pPr>
              <a:defRPr/>
            </a:pPr>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8" name="7 İçerik Yer Tutucusu"/>
          <p:cNvSpPr>
            <a:spLocks noGrp="1"/>
          </p:cNvSpPr>
          <p:nvPr>
            <p:ph sz="quarter" idx="1"/>
          </p:nvPr>
        </p:nvSpPr>
        <p:spPr>
          <a:xfrm>
            <a:off x="457200" y="1219200"/>
            <a:ext cx="8229600"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a:xfrm>
            <a:off x="6400800" y="6355080"/>
            <a:ext cx="2286000" cy="365760"/>
          </a:xfrm>
        </p:spPr>
        <p:txBody>
          <a:bodyPr/>
          <a:lstStyle/>
          <a:p>
            <a:pPr>
              <a:defRPr/>
            </a:pPr>
            <a:endParaRPr lang="tr-TR"/>
          </a:p>
        </p:txBody>
      </p:sp>
      <p:sp>
        <p:nvSpPr>
          <p:cNvPr id="5" name="4 Altbilgi Yer Tutucusu"/>
          <p:cNvSpPr>
            <a:spLocks noGrp="1"/>
          </p:cNvSpPr>
          <p:nvPr>
            <p:ph type="ftr" sz="quarter" idx="11"/>
          </p:nvPr>
        </p:nvSpPr>
        <p:spPr>
          <a:xfrm>
            <a:off x="2898648" y="6355080"/>
            <a:ext cx="3474720" cy="365760"/>
          </a:xfrm>
        </p:spPr>
        <p:txBody>
          <a:bodyPr/>
          <a:lstStyle/>
          <a:p>
            <a:pPr>
              <a:defRPr/>
            </a:pPr>
            <a:endParaRPr lang="tr-TR"/>
          </a:p>
        </p:txBody>
      </p:sp>
      <p:sp>
        <p:nvSpPr>
          <p:cNvPr id="6" name="5 Slayt Numarası Yer Tutucusu"/>
          <p:cNvSpPr>
            <a:spLocks noGrp="1"/>
          </p:cNvSpPr>
          <p:nvPr>
            <p:ph type="sldNum" sz="quarter" idx="12"/>
          </p:nvPr>
        </p:nvSpPr>
        <p:spPr>
          <a:xfrm>
            <a:off x="1069848" y="6355080"/>
            <a:ext cx="1520952" cy="365760"/>
          </a:xfrm>
        </p:spPr>
        <p:txBody>
          <a:bodyPr/>
          <a:lstStyle/>
          <a:p>
            <a:pPr>
              <a:defRPr/>
            </a:pPr>
            <a:fld id="{CA3D205B-A15B-4508-BDBE-0C0AC4A1FAF6}" type="slidenum">
              <a:rPr lang="tr-TR" smtClean="0"/>
              <a:pPr>
                <a:defRPr/>
              </a:pPr>
              <a:t>‹#›</a:t>
            </a:fld>
            <a:endParaRPr lang="tr-TR"/>
          </a:p>
        </p:txBody>
      </p:sp>
      <p:sp>
        <p:nvSpPr>
          <p:cNvPr id="7" name="6 Dikdörtgen"/>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pPr>
              <a:defRPr/>
            </a:pPr>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9" name="8 İçerik Yer Tutucusu"/>
          <p:cNvSpPr>
            <a:spLocks noGrp="1"/>
          </p:cNvSpPr>
          <p:nvPr>
            <p:ph sz="quarter" idx="1"/>
          </p:nvPr>
        </p:nvSpPr>
        <p:spPr>
          <a:xfrm>
            <a:off x="457200" y="1219200"/>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4632198" y="1216152"/>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pPr>
              <a:defRPr/>
            </a:pPr>
            <a:endParaRPr lang="tr-TR"/>
          </a:p>
        </p:txBody>
      </p:sp>
      <p:sp>
        <p:nvSpPr>
          <p:cNvPr id="8" name="7 Altbilgi Yer Tutucusu"/>
          <p:cNvSpPr>
            <a:spLocks noGrp="1"/>
          </p:cNvSpPr>
          <p:nvPr>
            <p:ph type="ftr" sz="quarter" idx="11"/>
          </p:nvPr>
        </p:nvSpPr>
        <p:spPr/>
        <p:txBody>
          <a:bodyPr/>
          <a:lstStyle/>
          <a:p>
            <a:pPr>
              <a:defRPr/>
            </a:pPr>
            <a:endParaRPr lang="tr-TR"/>
          </a:p>
        </p:txBody>
      </p:sp>
      <p:sp>
        <p:nvSpPr>
          <p:cNvPr id="9" name="8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11" name="10 İçerik Yer Tutucusu"/>
          <p:cNvSpPr>
            <a:spLocks noGrp="1"/>
          </p:cNvSpPr>
          <p:nvPr>
            <p:ph sz="quarter" idx="2"/>
          </p:nvPr>
        </p:nvSpPr>
        <p:spPr>
          <a:xfrm>
            <a:off x="457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quarter" idx="4"/>
          </p:nvPr>
        </p:nvSpPr>
        <p:spPr>
          <a:xfrm>
            <a:off x="4648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pPr>
              <a:defRPr/>
            </a:pPr>
            <a:endParaRPr lang="tr-TR"/>
          </a:p>
        </p:txBody>
      </p:sp>
      <p:sp>
        <p:nvSpPr>
          <p:cNvPr id="4" name="3 Altbilgi Yer Tutucusu"/>
          <p:cNvSpPr>
            <a:spLocks noGrp="1"/>
          </p:cNvSpPr>
          <p:nvPr>
            <p:ph type="ftr" sz="quarter" idx="11"/>
          </p:nvPr>
        </p:nvSpPr>
        <p:spPr/>
        <p:txBody>
          <a:bodyPr/>
          <a:lstStyle/>
          <a:p>
            <a:pPr>
              <a:defRPr/>
            </a:pPr>
            <a:endParaRPr lang="tr-TR"/>
          </a:p>
        </p:txBody>
      </p:sp>
      <p:sp>
        <p:nvSpPr>
          <p:cNvPr id="5" name="4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endParaRPr lang="tr-TR"/>
          </a:p>
        </p:txBody>
      </p:sp>
      <p:sp>
        <p:nvSpPr>
          <p:cNvPr id="3" name="2 Altbilgi Yer Tutucusu"/>
          <p:cNvSpPr>
            <a:spLocks noGrp="1"/>
          </p:cNvSpPr>
          <p:nvPr>
            <p:ph type="ftr" sz="quarter" idx="11"/>
          </p:nvPr>
        </p:nvSpPr>
        <p:spPr/>
        <p:txBody>
          <a:bodyPr/>
          <a:lstStyle/>
          <a:p>
            <a:pPr>
              <a:defRPr/>
            </a:pPr>
            <a:endParaRPr lang="tr-TR"/>
          </a:p>
        </p:txBody>
      </p:sp>
      <p:sp>
        <p:nvSpPr>
          <p:cNvPr id="4" name="3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5" name="4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pPr>
              <a:defRPr/>
            </a:pPr>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8" name="7 İçerik Yer Tutucusu"/>
          <p:cNvSpPr>
            <a:spLocks noGrp="1"/>
          </p:cNvSpPr>
          <p:nvPr>
            <p:ph sz="quarter" idx="1"/>
          </p:nvPr>
        </p:nvSpPr>
        <p:spPr>
          <a:xfrm>
            <a:off x="457200" y="1219200"/>
            <a:ext cx="8229600"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pPr>
              <a:defRPr/>
            </a:pPr>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Düz Bağlayıcı"/>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İçerik Yer Tutucusu"/>
          <p:cNvSpPr>
            <a:spLocks noGrp="1"/>
          </p:cNvSpPr>
          <p:nvPr>
            <p:ph sz="quarter" idx="1"/>
          </p:nvPr>
        </p:nvSpPr>
        <p:spPr>
          <a:xfrm>
            <a:off x="304800" y="304800"/>
            <a:ext cx="5715000" cy="5715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pPr>
              <a:defRPr/>
            </a:pPr>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7" name="6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7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üz Bağlayıcı"/>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9525" cap="sq">
            <a:solidFill>
              <a:schemeClr val="bg2"/>
            </a:solidFill>
            <a:round/>
            <a:headEnd type="none" w="sm" len="sm"/>
            <a:tailEnd type="none" w="sm" len="sm"/>
          </a:ln>
          <a:effectLst/>
        </p:spPr>
        <p:txBody>
          <a:bodyPr>
            <a:prstTxWarp prst="textNoShape">
              <a:avLst/>
            </a:prstTxWarp>
          </a:bodyPr>
          <a:lstStyle/>
          <a:p>
            <a:pPr>
              <a:defRPr/>
            </a:pPr>
            <a:endParaRPr lang="en-US"/>
          </a:p>
        </p:txBody>
      </p:sp>
      <p:sp>
        <p:nvSpPr>
          <p:cNvPr id="101379" name="Rectangle 3"/>
          <p:cNvSpPr>
            <a:spLocks noGrp="1" noChangeArrowheads="1"/>
          </p:cNvSpPr>
          <p:nvPr>
            <p:ph type="ctrTitle" sz="quarter"/>
          </p:nvPr>
        </p:nvSpPr>
        <p:spPr>
          <a:xfrm>
            <a:off x="0" y="0"/>
            <a:ext cx="9144000" cy="1524000"/>
          </a:xfrm>
        </p:spPr>
        <p:txBody>
          <a:bodyPr anchor="b"/>
          <a:lstStyle>
            <a:lvl1pPr>
              <a:lnSpc>
                <a:spcPct val="80000"/>
              </a:lnSpc>
              <a:defRPr sz="3200">
                <a:solidFill>
                  <a:schemeClr val="folHlink"/>
                </a:solidFill>
              </a:defRPr>
            </a:lvl1pPr>
          </a:lstStyle>
          <a:p>
            <a:r>
              <a:rPr lang="en-US"/>
              <a:t>Click to edit Master 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187F4894-B7C9-7840-8707-485FB89CD0F2}" type="slidenum">
              <a:rPr lang="en-US"/>
              <a:pPr/>
              <a:t>‹#›</a:t>
            </a:fld>
            <a:endParaRPr lang="en-US" sz="1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B4C4A350-1FB4-DC45-9272-C91E008F490E}" type="slidenum">
              <a:rPr lang="en-US"/>
              <a:pPr/>
              <a:t>‹#›</a:t>
            </a:fld>
            <a:endParaRPr lang="en-US" sz="1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9144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9144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fld id="{7A40310A-0058-8048-9C2C-E4C67E1D7F51}" type="slidenum">
              <a:rPr lang="en-US"/>
              <a:pPr/>
              <a:t>‹#›</a:t>
            </a:fld>
            <a:endParaRPr lang="en-US" sz="1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fld id="{DD027578-36F0-4C42-B35D-F0DAD3ECDDC2}" type="slidenum">
              <a:rPr lang="en-US"/>
              <a:pPr/>
              <a:t>‹#›</a:t>
            </a:fld>
            <a:endParaRPr lang="en-US" sz="140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fld id="{5412D994-6683-9F4D-8FC8-E74B64D44F3B}" type="slidenum">
              <a:rPr lang="en-US"/>
              <a:pPr/>
              <a:t>‹#›</a:t>
            </a:fld>
            <a:endParaRPr lang="en-US"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a:xfrm>
            <a:off x="6400800" y="6355080"/>
            <a:ext cx="2286000" cy="365760"/>
          </a:xfrm>
        </p:spPr>
        <p:txBody>
          <a:bodyPr/>
          <a:lstStyle/>
          <a:p>
            <a:pPr>
              <a:defRPr/>
            </a:pPr>
            <a:endParaRPr lang="tr-TR"/>
          </a:p>
        </p:txBody>
      </p:sp>
      <p:sp>
        <p:nvSpPr>
          <p:cNvPr id="5" name="4 Altbilgi Yer Tutucusu"/>
          <p:cNvSpPr>
            <a:spLocks noGrp="1"/>
          </p:cNvSpPr>
          <p:nvPr>
            <p:ph type="ftr" sz="quarter" idx="11"/>
          </p:nvPr>
        </p:nvSpPr>
        <p:spPr>
          <a:xfrm>
            <a:off x="2898648" y="6355080"/>
            <a:ext cx="3474720" cy="365760"/>
          </a:xfrm>
        </p:spPr>
        <p:txBody>
          <a:bodyPr/>
          <a:lstStyle/>
          <a:p>
            <a:pPr>
              <a:defRPr/>
            </a:pPr>
            <a:endParaRPr lang="tr-TR"/>
          </a:p>
        </p:txBody>
      </p:sp>
      <p:sp>
        <p:nvSpPr>
          <p:cNvPr id="6" name="5 Slayt Numarası Yer Tutucusu"/>
          <p:cNvSpPr>
            <a:spLocks noGrp="1"/>
          </p:cNvSpPr>
          <p:nvPr>
            <p:ph type="sldNum" sz="quarter" idx="12"/>
          </p:nvPr>
        </p:nvSpPr>
        <p:spPr>
          <a:xfrm>
            <a:off x="1069848" y="6355080"/>
            <a:ext cx="1520952" cy="365760"/>
          </a:xfrm>
        </p:spPr>
        <p:txBody>
          <a:bodyPr/>
          <a:lstStyle/>
          <a:p>
            <a:pPr>
              <a:defRPr/>
            </a:pPr>
            <a:fld id="{CA3D205B-A15B-4508-BDBE-0C0AC4A1FAF6}" type="slidenum">
              <a:rPr lang="tr-TR" smtClean="0"/>
              <a:pPr>
                <a:defRPr/>
              </a:pPr>
              <a:t>‹#›</a:t>
            </a:fld>
            <a:endParaRPr lang="tr-TR"/>
          </a:p>
        </p:txBody>
      </p:sp>
      <p:sp>
        <p:nvSpPr>
          <p:cNvPr id="7" name="6 Dikdörtgen"/>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3A2ABCEC-96A0-B344-9710-F18E0685CC81}" type="slidenum">
              <a:rPr lang="en-US"/>
              <a:pPr/>
              <a:t>‹#›</a:t>
            </a:fld>
            <a:endParaRPr lang="en-US" sz="1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27C59FDD-1A45-E24B-B72D-44CEC1C17D8B}" type="slidenum">
              <a:rPr lang="en-US"/>
              <a:pPr/>
              <a:t>‹#›</a:t>
            </a:fld>
            <a:endParaRPr lang="en-US" sz="140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6B6EBE00-C619-9048-9445-2FF79198FAE6}" type="slidenum">
              <a:rPr lang="en-US"/>
              <a:pPr/>
              <a:t>‹#›</a:t>
            </a:fld>
            <a:endParaRPr lang="en-US" sz="1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B3786286-7385-1042-99DE-6649955D079C}" type="slidenum">
              <a:rPr lang="en-US"/>
              <a:pPr/>
              <a:t>‹#›</a:t>
            </a:fld>
            <a:endParaRPr lang="en-US" sz="140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0C264152-1FA9-4740-A4C3-D9514712D430}" type="slidenum">
              <a:rPr lang="en-US"/>
              <a:pPr/>
              <a:t>‹#›</a:t>
            </a:fld>
            <a:endParaRPr lang="en-US" sz="140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9525" cap="sq">
            <a:solidFill>
              <a:schemeClr val="bg2"/>
            </a:solidFill>
            <a:round/>
            <a:headEnd type="none" w="sm" len="sm"/>
            <a:tailEnd type="none" w="sm" len="sm"/>
          </a:ln>
          <a:effectLst/>
        </p:spPr>
        <p:txBody>
          <a:bodyPr>
            <a:prstTxWarp prst="textNoShape">
              <a:avLst/>
            </a:prstTxWarp>
          </a:bodyPr>
          <a:lstStyle/>
          <a:p>
            <a:pPr>
              <a:defRPr/>
            </a:pPr>
            <a:endParaRPr lang="en-US"/>
          </a:p>
        </p:txBody>
      </p:sp>
      <p:sp>
        <p:nvSpPr>
          <p:cNvPr id="142339" name="Rectangle 3"/>
          <p:cNvSpPr>
            <a:spLocks noGrp="1" noChangeArrowheads="1"/>
          </p:cNvSpPr>
          <p:nvPr>
            <p:ph type="ctrTitle" sz="quarter"/>
          </p:nvPr>
        </p:nvSpPr>
        <p:spPr>
          <a:xfrm>
            <a:off x="0" y="0"/>
            <a:ext cx="9144000" cy="1524000"/>
          </a:xfrm>
        </p:spPr>
        <p:txBody>
          <a:bodyPr anchor="b"/>
          <a:lstStyle>
            <a:lvl1pPr>
              <a:lnSpc>
                <a:spcPct val="80000"/>
              </a:lnSpc>
              <a:defRPr sz="3200">
                <a:solidFill>
                  <a:schemeClr val="folHlink"/>
                </a:solidFill>
              </a:defRPr>
            </a:lvl1pPr>
          </a:lstStyle>
          <a:p>
            <a:r>
              <a:rPr lang="en-US"/>
              <a:t>Click to edit Master title style</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63D527E-A9AB-CC44-88DC-70AEB46546E6}" type="slidenum">
              <a:rPr lang="en-US"/>
              <a:pPr>
                <a:defRPr/>
              </a:pPr>
              <a:t>‹#›</a:t>
            </a:fld>
            <a:endParaRPr lang="en-US" sz="140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69694A9C-EC92-D14F-98F6-8AC3E725CAA0}" type="slidenum">
              <a:rPr lang="en-US"/>
              <a:pPr>
                <a:defRPr/>
              </a:pPr>
              <a:t>‹#›</a:t>
            </a:fld>
            <a:endParaRPr lang="en-US" sz="1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9144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914400"/>
            <a:ext cx="3848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B46F6B87-4B93-F244-B6AC-CD2798786A6A}" type="slidenum">
              <a:rPr lang="en-US"/>
              <a:pPr>
                <a:defRPr/>
              </a:pPr>
              <a:t>‹#›</a:t>
            </a:fld>
            <a:endParaRPr lang="en-US" sz="140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F96761D-DBCD-E640-AAD3-F34FA7AF4F2C}" type="slidenum">
              <a:rPr lang="en-US"/>
              <a:pPr>
                <a:defRPr/>
              </a:pPr>
              <a:t>‹#›</a:t>
            </a:fld>
            <a:endParaRPr lang="en-US"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pPr>
              <a:defRPr/>
            </a:pPr>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9" name="8 İçerik Yer Tutucusu"/>
          <p:cNvSpPr>
            <a:spLocks noGrp="1"/>
          </p:cNvSpPr>
          <p:nvPr>
            <p:ph sz="quarter" idx="1"/>
          </p:nvPr>
        </p:nvSpPr>
        <p:spPr>
          <a:xfrm>
            <a:off x="457200" y="1219200"/>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4632198" y="1216152"/>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17940655-5DD6-5740-95FF-A94DB9FB73AB}" type="slidenum">
              <a:rPr lang="en-US"/>
              <a:pPr>
                <a:defRPr/>
              </a:pPr>
              <a:t>‹#›</a:t>
            </a:fld>
            <a:endParaRPr lang="en-US" sz="14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3E6CFE55-86A2-F041-8101-0221D712C351}" type="slidenum">
              <a:rPr lang="en-US"/>
              <a:pPr>
                <a:defRPr/>
              </a:pPr>
              <a:t>‹#›</a:t>
            </a:fld>
            <a:endParaRPr lang="en-US" sz="140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7165EDD3-E039-7E46-B839-5D3998E14D72}" type="slidenum">
              <a:rPr lang="en-US"/>
              <a:pPr>
                <a:defRPr/>
              </a:pPr>
              <a:t>‹#›</a:t>
            </a:fld>
            <a:endParaRPr lang="en-US" sz="1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50AB94A4-62A9-BD4D-903F-24E27CF63E84}" type="slidenum">
              <a:rPr lang="en-US"/>
              <a:pPr>
                <a:defRPr/>
              </a:pPr>
              <a:t>‹#›</a:t>
            </a:fld>
            <a:endParaRPr lang="en-US" sz="14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77005EC3-6976-034B-8C50-497BF1DBBAF8}" type="slidenum">
              <a:rPr lang="en-US"/>
              <a:pPr>
                <a:defRPr/>
              </a:pPr>
              <a:t>‹#›</a:t>
            </a:fld>
            <a:endParaRPr lang="en-US" sz="14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ACCB5DD6-8B1D-B34C-A8CE-FB3C9E8693E1}" type="slidenum">
              <a:rPr lang="en-US"/>
              <a:pPr>
                <a:defRPr/>
              </a:pPr>
              <a:t>‹#›</a:t>
            </a:fld>
            <a:endParaRPr lang="en-US" sz="14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en-US"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Asıl alt başlık stilini düzenlemek için tıklatın</a:t>
            </a:r>
            <a:endParaRPr lang="tr-TR"/>
          </a:p>
        </p:txBody>
      </p:sp>
      <p:sp>
        <p:nvSpPr>
          <p:cNvPr id="4" name="Veri Yer Tutucusu 3"/>
          <p:cNvSpPr>
            <a:spLocks noGrp="1"/>
          </p:cNvSpPr>
          <p:nvPr>
            <p:ph type="dt" sz="half" idx="10"/>
          </p:nvPr>
        </p:nvSpPr>
        <p:spPr/>
        <p:txBody>
          <a:bodyPr/>
          <a:lstStyle/>
          <a:p>
            <a:fld id="{02E4DDBF-8C8C-467E-B01A-D06EE290A746}" type="datetimeFigureOut">
              <a:rPr lang="tr-TR" smtClean="0"/>
              <a:pPr/>
              <a:t>01.12.2018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75D56C5-19DB-4CF0-91AD-D948A7E50EEF}" type="slidenum">
              <a:rPr lang="tr-TR" smtClean="0"/>
              <a:pPr/>
              <a:t>‹#›</a:t>
            </a:fld>
            <a:endParaRPr lang="tr-T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US" smtClean="0"/>
              <a:t>Asıl başlık stili için tıklatın</a:t>
            </a:r>
            <a:endParaRPr lang="tr-TR"/>
          </a:p>
        </p:txBody>
      </p:sp>
      <p:sp>
        <p:nvSpPr>
          <p:cNvPr id="3" name="İçerik Yer Tutucusu 2"/>
          <p:cNvSpPr>
            <a:spLocks noGrp="1"/>
          </p:cNvSpPr>
          <p:nvPr>
            <p:ph idx="1"/>
          </p:nvPr>
        </p:nvSpPr>
        <p:spPr/>
        <p:txBody>
          <a:bodyPr/>
          <a:lstStyle/>
          <a:p>
            <a:pPr lvl="0"/>
            <a:r>
              <a:rPr lang="en-US" smtClean="0"/>
              <a:t>Asıl metin stillerini düzenlemek için tıklatın</a:t>
            </a:r>
          </a:p>
          <a:p>
            <a:pPr lvl="1"/>
            <a:r>
              <a:rPr lang="en-US" smtClean="0"/>
              <a:t>İkinci düzey</a:t>
            </a:r>
          </a:p>
          <a:p>
            <a:pPr lvl="2"/>
            <a:r>
              <a:rPr lang="en-US" smtClean="0"/>
              <a:t>Üçüncü düzey</a:t>
            </a:r>
          </a:p>
          <a:p>
            <a:pPr lvl="3"/>
            <a:r>
              <a:rPr lang="en-US" smtClean="0"/>
              <a:t>Dördüncü düzey</a:t>
            </a:r>
          </a:p>
          <a:p>
            <a:pPr lvl="4"/>
            <a:r>
              <a:rPr lang="en-US" smtClean="0"/>
              <a:t>Beşinci düzey</a:t>
            </a:r>
            <a:endParaRPr lang="tr-TR"/>
          </a:p>
        </p:txBody>
      </p:sp>
      <p:sp>
        <p:nvSpPr>
          <p:cNvPr id="4" name="Veri Yer Tutucusu 3"/>
          <p:cNvSpPr>
            <a:spLocks noGrp="1"/>
          </p:cNvSpPr>
          <p:nvPr>
            <p:ph type="dt" sz="half" idx="10"/>
          </p:nvPr>
        </p:nvSpPr>
        <p:spPr/>
        <p:txBody>
          <a:bodyPr/>
          <a:lstStyle/>
          <a:p>
            <a:fld id="{02E4DDBF-8C8C-467E-B01A-D06EE290A746}" type="datetimeFigureOut">
              <a:rPr lang="tr-TR" smtClean="0"/>
              <a:pPr/>
              <a:t>01.12.2018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75D56C5-19DB-4CF0-91AD-D948A7E50EEF}" type="slidenum">
              <a:rPr lang="tr-TR" smtClean="0"/>
              <a:pPr/>
              <a:t>‹#›</a:t>
            </a:fld>
            <a:endParaRPr lang="tr-T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en-US"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Asıl metin stillerini düzenlemek için tıklatın</a:t>
            </a:r>
          </a:p>
        </p:txBody>
      </p:sp>
      <p:sp>
        <p:nvSpPr>
          <p:cNvPr id="4" name="Veri Yer Tutucusu 3"/>
          <p:cNvSpPr>
            <a:spLocks noGrp="1"/>
          </p:cNvSpPr>
          <p:nvPr>
            <p:ph type="dt" sz="half" idx="10"/>
          </p:nvPr>
        </p:nvSpPr>
        <p:spPr/>
        <p:txBody>
          <a:bodyPr/>
          <a:lstStyle/>
          <a:p>
            <a:fld id="{02E4DDBF-8C8C-467E-B01A-D06EE290A746}" type="datetimeFigureOut">
              <a:rPr lang="tr-TR" smtClean="0"/>
              <a:pPr/>
              <a:t>01.12.2018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75D56C5-19DB-4CF0-91AD-D948A7E50EEF}" type="slidenum">
              <a:rPr lang="tr-TR" smtClean="0"/>
              <a:pPr/>
              <a:t>‹#›</a:t>
            </a:fld>
            <a:endParaRPr lang="tr-T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US"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Asıl metin stillerini düzenlemek için tıklatın</a:t>
            </a:r>
          </a:p>
          <a:p>
            <a:pPr lvl="1"/>
            <a:r>
              <a:rPr lang="en-US" smtClean="0"/>
              <a:t>İkinci düzey</a:t>
            </a:r>
          </a:p>
          <a:p>
            <a:pPr lvl="2"/>
            <a:r>
              <a:rPr lang="en-US" smtClean="0"/>
              <a:t>Üçüncü düzey</a:t>
            </a:r>
          </a:p>
          <a:p>
            <a:pPr lvl="3"/>
            <a:r>
              <a:rPr lang="en-US" smtClean="0"/>
              <a:t>Dördüncü düzey</a:t>
            </a:r>
          </a:p>
          <a:p>
            <a:pPr lvl="4"/>
            <a:r>
              <a:rPr lang="en-US"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Asıl metin stillerini düzenlemek için tıklatın</a:t>
            </a:r>
          </a:p>
          <a:p>
            <a:pPr lvl="1"/>
            <a:r>
              <a:rPr lang="en-US" smtClean="0"/>
              <a:t>İkinci düzey</a:t>
            </a:r>
          </a:p>
          <a:p>
            <a:pPr lvl="2"/>
            <a:r>
              <a:rPr lang="en-US" smtClean="0"/>
              <a:t>Üçüncü düzey</a:t>
            </a:r>
          </a:p>
          <a:p>
            <a:pPr lvl="3"/>
            <a:r>
              <a:rPr lang="en-US" smtClean="0"/>
              <a:t>Dördüncü düzey</a:t>
            </a:r>
          </a:p>
          <a:p>
            <a:pPr lvl="4"/>
            <a:r>
              <a:rPr lang="en-US" smtClean="0"/>
              <a:t>Beşinci düzey</a:t>
            </a:r>
            <a:endParaRPr lang="tr-TR"/>
          </a:p>
        </p:txBody>
      </p:sp>
      <p:sp>
        <p:nvSpPr>
          <p:cNvPr id="5" name="Veri Yer Tutucusu 4"/>
          <p:cNvSpPr>
            <a:spLocks noGrp="1"/>
          </p:cNvSpPr>
          <p:nvPr>
            <p:ph type="dt" sz="half" idx="10"/>
          </p:nvPr>
        </p:nvSpPr>
        <p:spPr/>
        <p:txBody>
          <a:bodyPr/>
          <a:lstStyle/>
          <a:p>
            <a:fld id="{02E4DDBF-8C8C-467E-B01A-D06EE290A746}" type="datetimeFigureOut">
              <a:rPr lang="tr-TR" smtClean="0"/>
              <a:pPr/>
              <a:t>01.12.2018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75D56C5-19DB-4CF0-91AD-D948A7E50EEF}"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pPr>
              <a:defRPr/>
            </a:pPr>
            <a:endParaRPr lang="tr-TR"/>
          </a:p>
        </p:txBody>
      </p:sp>
      <p:sp>
        <p:nvSpPr>
          <p:cNvPr id="8" name="7 Altbilgi Yer Tutucusu"/>
          <p:cNvSpPr>
            <a:spLocks noGrp="1"/>
          </p:cNvSpPr>
          <p:nvPr>
            <p:ph type="ftr" sz="quarter" idx="11"/>
          </p:nvPr>
        </p:nvSpPr>
        <p:spPr/>
        <p:txBody>
          <a:bodyPr/>
          <a:lstStyle/>
          <a:p>
            <a:pPr>
              <a:defRPr/>
            </a:pPr>
            <a:endParaRPr lang="tr-TR"/>
          </a:p>
        </p:txBody>
      </p:sp>
      <p:sp>
        <p:nvSpPr>
          <p:cNvPr id="9" name="8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11" name="10 İçerik Yer Tutucusu"/>
          <p:cNvSpPr>
            <a:spLocks noGrp="1"/>
          </p:cNvSpPr>
          <p:nvPr>
            <p:ph sz="quarter" idx="2"/>
          </p:nvPr>
        </p:nvSpPr>
        <p:spPr>
          <a:xfrm>
            <a:off x="457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quarter" idx="4"/>
          </p:nvPr>
        </p:nvSpPr>
        <p:spPr>
          <a:xfrm>
            <a:off x="4648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en-US"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Asıl metin stillerini düzenlemek için tıklatın</a:t>
            </a:r>
          </a:p>
          <a:p>
            <a:pPr lvl="1"/>
            <a:r>
              <a:rPr lang="en-US" smtClean="0"/>
              <a:t>İkinci düzey</a:t>
            </a:r>
          </a:p>
          <a:p>
            <a:pPr lvl="2"/>
            <a:r>
              <a:rPr lang="en-US" smtClean="0"/>
              <a:t>Üçüncü düzey</a:t>
            </a:r>
          </a:p>
          <a:p>
            <a:pPr lvl="3"/>
            <a:r>
              <a:rPr lang="en-US" smtClean="0"/>
              <a:t>Dördüncü düzey</a:t>
            </a:r>
          </a:p>
          <a:p>
            <a:pPr lvl="4"/>
            <a:r>
              <a:rPr lang="en-US"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Asıl metin stillerini düzenlemek için tıklatın</a:t>
            </a:r>
          </a:p>
          <a:p>
            <a:pPr lvl="1"/>
            <a:r>
              <a:rPr lang="en-US" smtClean="0"/>
              <a:t>İkinci düzey</a:t>
            </a:r>
          </a:p>
          <a:p>
            <a:pPr lvl="2"/>
            <a:r>
              <a:rPr lang="en-US" smtClean="0"/>
              <a:t>Üçüncü düzey</a:t>
            </a:r>
          </a:p>
          <a:p>
            <a:pPr lvl="3"/>
            <a:r>
              <a:rPr lang="en-US" smtClean="0"/>
              <a:t>Dördüncü düzey</a:t>
            </a:r>
          </a:p>
          <a:p>
            <a:pPr lvl="4"/>
            <a:r>
              <a:rPr lang="en-US" smtClean="0"/>
              <a:t>Beşinci düzey</a:t>
            </a:r>
            <a:endParaRPr lang="tr-TR"/>
          </a:p>
        </p:txBody>
      </p:sp>
      <p:sp>
        <p:nvSpPr>
          <p:cNvPr id="7" name="Veri Yer Tutucusu 6"/>
          <p:cNvSpPr>
            <a:spLocks noGrp="1"/>
          </p:cNvSpPr>
          <p:nvPr>
            <p:ph type="dt" sz="half" idx="10"/>
          </p:nvPr>
        </p:nvSpPr>
        <p:spPr/>
        <p:txBody>
          <a:bodyPr/>
          <a:lstStyle/>
          <a:p>
            <a:fld id="{02E4DDBF-8C8C-467E-B01A-D06EE290A746}" type="datetimeFigureOut">
              <a:rPr lang="tr-TR" smtClean="0"/>
              <a:pPr/>
              <a:t>01.12.2018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75D56C5-19DB-4CF0-91AD-D948A7E50EEF}" type="slidenum">
              <a:rPr lang="tr-TR" smtClean="0"/>
              <a:pPr/>
              <a:t>‹#›</a:t>
            </a:fld>
            <a:endParaRPr lang="tr-T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US" smtClean="0"/>
              <a:t>Asıl başlık stili için tıklatın</a:t>
            </a:r>
            <a:endParaRPr lang="tr-TR"/>
          </a:p>
        </p:txBody>
      </p:sp>
      <p:sp>
        <p:nvSpPr>
          <p:cNvPr id="3" name="Veri Yer Tutucusu 2"/>
          <p:cNvSpPr>
            <a:spLocks noGrp="1"/>
          </p:cNvSpPr>
          <p:nvPr>
            <p:ph type="dt" sz="half" idx="10"/>
          </p:nvPr>
        </p:nvSpPr>
        <p:spPr/>
        <p:txBody>
          <a:bodyPr/>
          <a:lstStyle/>
          <a:p>
            <a:fld id="{02E4DDBF-8C8C-467E-B01A-D06EE290A746}" type="datetimeFigureOut">
              <a:rPr lang="tr-TR" smtClean="0"/>
              <a:pPr/>
              <a:t>01.12.2018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75D56C5-19DB-4CF0-91AD-D948A7E50EEF}" type="slidenum">
              <a:rPr lang="tr-TR" smtClean="0"/>
              <a:pPr/>
              <a:t>‹#›</a:t>
            </a:fld>
            <a:endParaRPr lang="tr-T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2E4DDBF-8C8C-467E-B01A-D06EE290A746}" type="datetimeFigureOut">
              <a:rPr lang="tr-TR" smtClean="0"/>
              <a:pPr/>
              <a:t>01.12.2018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75D56C5-19DB-4CF0-91AD-D948A7E50EEF}" type="slidenum">
              <a:rPr lang="tr-TR" smtClean="0"/>
              <a:pPr/>
              <a:t>‹#›</a:t>
            </a:fld>
            <a:endParaRPr lang="tr-T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en-US"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Asıl metin stillerini düzenlemek için tıklatın</a:t>
            </a:r>
          </a:p>
          <a:p>
            <a:pPr lvl="1"/>
            <a:r>
              <a:rPr lang="en-US" smtClean="0"/>
              <a:t>İkinci düzey</a:t>
            </a:r>
          </a:p>
          <a:p>
            <a:pPr lvl="2"/>
            <a:r>
              <a:rPr lang="en-US" smtClean="0"/>
              <a:t>Üçüncü düzey</a:t>
            </a:r>
          </a:p>
          <a:p>
            <a:pPr lvl="3"/>
            <a:r>
              <a:rPr lang="en-US" smtClean="0"/>
              <a:t>Dördüncü düzey</a:t>
            </a:r>
          </a:p>
          <a:p>
            <a:pPr lvl="4"/>
            <a:r>
              <a:rPr lang="en-US"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Asıl metin stillerini düzenlemek için tıklatın</a:t>
            </a:r>
          </a:p>
        </p:txBody>
      </p:sp>
      <p:sp>
        <p:nvSpPr>
          <p:cNvPr id="5" name="Veri Yer Tutucusu 4"/>
          <p:cNvSpPr>
            <a:spLocks noGrp="1"/>
          </p:cNvSpPr>
          <p:nvPr>
            <p:ph type="dt" sz="half" idx="10"/>
          </p:nvPr>
        </p:nvSpPr>
        <p:spPr/>
        <p:txBody>
          <a:bodyPr/>
          <a:lstStyle/>
          <a:p>
            <a:fld id="{02E4DDBF-8C8C-467E-B01A-D06EE290A746}" type="datetimeFigureOut">
              <a:rPr lang="tr-TR" smtClean="0"/>
              <a:pPr/>
              <a:t>01.12.2018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75D56C5-19DB-4CF0-91AD-D948A7E50EEF}" type="slidenum">
              <a:rPr lang="tr-TR" smtClean="0"/>
              <a:pPr/>
              <a:t>‹#›</a:t>
            </a:fld>
            <a:endParaRPr lang="tr-T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en-US"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Asıl metin stillerini düzenlemek için tıklatın</a:t>
            </a:r>
          </a:p>
        </p:txBody>
      </p:sp>
      <p:sp>
        <p:nvSpPr>
          <p:cNvPr id="5" name="Veri Yer Tutucusu 4"/>
          <p:cNvSpPr>
            <a:spLocks noGrp="1"/>
          </p:cNvSpPr>
          <p:nvPr>
            <p:ph type="dt" sz="half" idx="10"/>
          </p:nvPr>
        </p:nvSpPr>
        <p:spPr/>
        <p:txBody>
          <a:bodyPr/>
          <a:lstStyle/>
          <a:p>
            <a:fld id="{02E4DDBF-8C8C-467E-B01A-D06EE290A746}" type="datetimeFigureOut">
              <a:rPr lang="tr-TR" smtClean="0"/>
              <a:pPr/>
              <a:t>01.12.2018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75D56C5-19DB-4CF0-91AD-D948A7E50EEF}" type="slidenum">
              <a:rPr lang="tr-TR" smtClean="0"/>
              <a:pPr/>
              <a:t>‹#›</a:t>
            </a:fld>
            <a:endParaRPr lang="tr-T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en-US"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en-US" smtClean="0"/>
              <a:t>Asıl metin stillerini düzenlemek için tıklatın</a:t>
            </a:r>
          </a:p>
          <a:p>
            <a:pPr lvl="1"/>
            <a:r>
              <a:rPr lang="en-US" smtClean="0"/>
              <a:t>İkinci düzey</a:t>
            </a:r>
          </a:p>
          <a:p>
            <a:pPr lvl="2"/>
            <a:r>
              <a:rPr lang="en-US" smtClean="0"/>
              <a:t>Üçüncü düzey</a:t>
            </a:r>
          </a:p>
          <a:p>
            <a:pPr lvl="3"/>
            <a:r>
              <a:rPr lang="en-US" smtClean="0"/>
              <a:t>Dördüncü düzey</a:t>
            </a:r>
          </a:p>
          <a:p>
            <a:pPr lvl="4"/>
            <a:r>
              <a:rPr lang="en-US" smtClean="0"/>
              <a:t>Beşinci düzey</a:t>
            </a:r>
            <a:endParaRPr lang="tr-TR"/>
          </a:p>
        </p:txBody>
      </p:sp>
      <p:sp>
        <p:nvSpPr>
          <p:cNvPr id="4" name="Veri Yer Tutucusu 3"/>
          <p:cNvSpPr>
            <a:spLocks noGrp="1"/>
          </p:cNvSpPr>
          <p:nvPr>
            <p:ph type="dt" sz="half" idx="10"/>
          </p:nvPr>
        </p:nvSpPr>
        <p:spPr/>
        <p:txBody>
          <a:bodyPr/>
          <a:lstStyle/>
          <a:p>
            <a:fld id="{02E4DDBF-8C8C-467E-B01A-D06EE290A746}" type="datetimeFigureOut">
              <a:rPr lang="tr-TR" smtClean="0"/>
              <a:pPr/>
              <a:t>01.12.2018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75D56C5-19DB-4CF0-91AD-D948A7E50EEF}" type="slidenum">
              <a:rPr lang="tr-TR" smtClean="0"/>
              <a:pPr/>
              <a:t>‹#›</a:t>
            </a:fld>
            <a:endParaRPr lang="tr-T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en-US"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en-US" smtClean="0"/>
              <a:t>Asıl metin stillerini düzenlemek için tıklatın</a:t>
            </a:r>
          </a:p>
          <a:p>
            <a:pPr lvl="1"/>
            <a:r>
              <a:rPr lang="en-US" smtClean="0"/>
              <a:t>İkinci düzey</a:t>
            </a:r>
          </a:p>
          <a:p>
            <a:pPr lvl="2"/>
            <a:r>
              <a:rPr lang="en-US" smtClean="0"/>
              <a:t>Üçüncü düzey</a:t>
            </a:r>
          </a:p>
          <a:p>
            <a:pPr lvl="3"/>
            <a:r>
              <a:rPr lang="en-US" smtClean="0"/>
              <a:t>Dördüncü düzey</a:t>
            </a:r>
          </a:p>
          <a:p>
            <a:pPr lvl="4"/>
            <a:r>
              <a:rPr lang="en-US" smtClean="0"/>
              <a:t>Beşinci düzey</a:t>
            </a:r>
            <a:endParaRPr lang="tr-TR"/>
          </a:p>
        </p:txBody>
      </p:sp>
      <p:sp>
        <p:nvSpPr>
          <p:cNvPr id="4" name="Veri Yer Tutucusu 3"/>
          <p:cNvSpPr>
            <a:spLocks noGrp="1"/>
          </p:cNvSpPr>
          <p:nvPr>
            <p:ph type="dt" sz="half" idx="10"/>
          </p:nvPr>
        </p:nvSpPr>
        <p:spPr/>
        <p:txBody>
          <a:bodyPr/>
          <a:lstStyle/>
          <a:p>
            <a:fld id="{02E4DDBF-8C8C-467E-B01A-D06EE290A746}" type="datetimeFigureOut">
              <a:rPr lang="tr-TR" smtClean="0"/>
              <a:pPr/>
              <a:t>01.12.2018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75D56C5-19DB-4CF0-91AD-D948A7E50EEF}"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pPr>
              <a:defRPr/>
            </a:pPr>
            <a:endParaRPr lang="tr-TR"/>
          </a:p>
        </p:txBody>
      </p:sp>
      <p:sp>
        <p:nvSpPr>
          <p:cNvPr id="4" name="3 Altbilgi Yer Tutucusu"/>
          <p:cNvSpPr>
            <a:spLocks noGrp="1"/>
          </p:cNvSpPr>
          <p:nvPr>
            <p:ph type="ftr" sz="quarter" idx="11"/>
          </p:nvPr>
        </p:nvSpPr>
        <p:spPr/>
        <p:txBody>
          <a:bodyPr/>
          <a:lstStyle/>
          <a:p>
            <a:pPr>
              <a:defRPr/>
            </a:pPr>
            <a:endParaRPr lang="tr-TR"/>
          </a:p>
        </p:txBody>
      </p:sp>
      <p:sp>
        <p:nvSpPr>
          <p:cNvPr id="5" name="4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endParaRPr lang="tr-TR"/>
          </a:p>
        </p:txBody>
      </p:sp>
      <p:sp>
        <p:nvSpPr>
          <p:cNvPr id="3" name="2 Altbilgi Yer Tutucusu"/>
          <p:cNvSpPr>
            <a:spLocks noGrp="1"/>
          </p:cNvSpPr>
          <p:nvPr>
            <p:ph type="ftr" sz="quarter" idx="11"/>
          </p:nvPr>
        </p:nvSpPr>
        <p:spPr/>
        <p:txBody>
          <a:bodyPr/>
          <a:lstStyle/>
          <a:p>
            <a:pPr>
              <a:defRPr/>
            </a:pPr>
            <a:endParaRPr lang="tr-TR"/>
          </a:p>
        </p:txBody>
      </p:sp>
      <p:sp>
        <p:nvSpPr>
          <p:cNvPr id="4" name="3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5" name="4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pPr>
              <a:defRPr/>
            </a:pPr>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Düz Bağlayıcı"/>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İçerik Yer Tutucusu"/>
          <p:cNvSpPr>
            <a:spLocks noGrp="1"/>
          </p:cNvSpPr>
          <p:nvPr>
            <p:ph sz="quarter" idx="1"/>
          </p:nvPr>
        </p:nvSpPr>
        <p:spPr>
          <a:xfrm>
            <a:off x="304800" y="304800"/>
            <a:ext cx="5715000" cy="5715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pPr>
              <a:defRPr/>
            </a:pPr>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457200" y="152400"/>
            <a:ext cx="8229600" cy="990600"/>
          </a:xfrm>
          <a:prstGeom prst="rect">
            <a:avLst/>
          </a:prstGeom>
        </p:spPr>
        <p:txBody>
          <a:bodyPr vert="horz"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a:defRPr/>
            </a:pPr>
            <a:endParaRPr lang="tr-TR"/>
          </a:p>
        </p:txBody>
      </p:sp>
      <p:sp>
        <p:nvSpPr>
          <p:cNvPr id="3" name="2 Altbilgi Yer Tutucusu"/>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defRPr/>
            </a:pPr>
            <a:endParaRPr lang="tr-TR"/>
          </a:p>
        </p:txBody>
      </p:sp>
      <p:sp>
        <p:nvSpPr>
          <p:cNvPr id="23" name="22 Slayt Numarası Yer Tutucusu"/>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defRPr/>
            </a:pPr>
            <a:fld id="{CA3D205B-A15B-4508-BDBE-0C0AC4A1FAF6}" type="slidenum">
              <a:rPr lang="tr-TR" smtClean="0"/>
              <a:pPr>
                <a:defRPr/>
              </a:pPr>
              <a:t>‹#›</a:t>
            </a:fld>
            <a:endParaRPr lang="tr-TR"/>
          </a:p>
        </p:txBody>
      </p:sp>
      <p:sp>
        <p:nvSpPr>
          <p:cNvPr id="28" name="2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28 Düz Bağlayıcı"/>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457200" y="152400"/>
            <a:ext cx="8229600" cy="990600"/>
          </a:xfrm>
          <a:prstGeom prst="rect">
            <a:avLst/>
          </a:prstGeom>
        </p:spPr>
        <p:txBody>
          <a:bodyPr vert="horz"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a:defRPr/>
            </a:pPr>
            <a:endParaRPr lang="tr-TR"/>
          </a:p>
        </p:txBody>
      </p:sp>
      <p:sp>
        <p:nvSpPr>
          <p:cNvPr id="3" name="2 Altbilgi Yer Tutucusu"/>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defRPr/>
            </a:pPr>
            <a:endParaRPr lang="tr-TR"/>
          </a:p>
        </p:txBody>
      </p:sp>
      <p:sp>
        <p:nvSpPr>
          <p:cNvPr id="23" name="22 Slayt Numarası Yer Tutucusu"/>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defRPr/>
            </a:pPr>
            <a:fld id="{CA3D205B-A15B-4508-BDBE-0C0AC4A1FAF6}" type="slidenum">
              <a:rPr lang="tr-TR" smtClean="0"/>
              <a:pPr>
                <a:defRPr/>
              </a:pPr>
              <a:t>‹#›</a:t>
            </a:fld>
            <a:endParaRPr lang="tr-TR"/>
          </a:p>
        </p:txBody>
      </p:sp>
      <p:sp>
        <p:nvSpPr>
          <p:cNvPr id="28" name="2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28 Düz Bağlayıcı"/>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9144000" cy="457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914400"/>
            <a:ext cx="7848600" cy="5410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800"/>
            </a:lvl1pPr>
          </a:lstStyle>
          <a:p>
            <a:fld id="{35BE2E48-8000-E94B-B086-2610ACBECE62}" type="slidenum">
              <a:rPr lang="en-US"/>
              <a:pPr/>
              <a:t>‹#›</a:t>
            </a:fld>
            <a:endParaRPr lang="en-US" sz="1400"/>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ftr="0" dt="0"/>
  <p:txStyles>
    <p:titleStyle>
      <a:lvl1pPr algn="ctr" rtl="0" eaLnBrk="0" fontAlgn="base" hangingPunct="0">
        <a:lnSpc>
          <a:spcPct val="70000"/>
        </a:lnSpc>
        <a:spcBef>
          <a:spcPct val="0"/>
        </a:spcBef>
        <a:spcAft>
          <a:spcPct val="0"/>
        </a:spcAft>
        <a:defRPr kumimoji="1" sz="2000">
          <a:solidFill>
            <a:schemeClr val="hlink"/>
          </a:solidFill>
          <a:latin typeface="+mj-lt"/>
          <a:ea typeface="ＭＳ Ｐゴシック" pitchFamily="-84" charset="-128"/>
          <a:cs typeface="ＭＳ Ｐゴシック" pitchFamily="-84" charset="-128"/>
        </a:defRPr>
      </a:lvl1pPr>
      <a:lvl2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pitchFamily="-84" charset="-128"/>
          <a:cs typeface="ＭＳ Ｐゴシック" pitchFamily="-84" charset="-128"/>
        </a:defRPr>
      </a:lvl2pPr>
      <a:lvl3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pitchFamily="-84" charset="-128"/>
          <a:cs typeface="ＭＳ Ｐゴシック" pitchFamily="-84" charset="-128"/>
        </a:defRPr>
      </a:lvl3pPr>
      <a:lvl4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pitchFamily="-84" charset="-128"/>
          <a:cs typeface="ＭＳ Ｐゴシック" pitchFamily="-84" charset="-128"/>
        </a:defRPr>
      </a:lvl4pPr>
      <a:lvl5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pitchFamily="-84" charset="-128"/>
          <a:cs typeface="ＭＳ Ｐゴシック" pitchFamily="-84" charset="-128"/>
        </a:defRPr>
      </a:lvl5pPr>
      <a:lvl6pPr marL="457200" algn="ctr" rtl="0" eaLnBrk="0" fontAlgn="base" hangingPunct="0">
        <a:lnSpc>
          <a:spcPct val="70000"/>
        </a:lnSpc>
        <a:spcBef>
          <a:spcPct val="0"/>
        </a:spcBef>
        <a:spcAft>
          <a:spcPct val="0"/>
        </a:spcAft>
        <a:defRPr kumimoji="1" sz="2000">
          <a:solidFill>
            <a:schemeClr val="hlink"/>
          </a:solidFill>
          <a:latin typeface="Comic Sans MS" charset="0"/>
        </a:defRPr>
      </a:lvl6pPr>
      <a:lvl7pPr marL="914400" algn="ctr" rtl="0" eaLnBrk="0" fontAlgn="base" hangingPunct="0">
        <a:lnSpc>
          <a:spcPct val="70000"/>
        </a:lnSpc>
        <a:spcBef>
          <a:spcPct val="0"/>
        </a:spcBef>
        <a:spcAft>
          <a:spcPct val="0"/>
        </a:spcAft>
        <a:defRPr kumimoji="1" sz="2000">
          <a:solidFill>
            <a:schemeClr val="hlink"/>
          </a:solidFill>
          <a:latin typeface="Comic Sans MS" charset="0"/>
        </a:defRPr>
      </a:lvl7pPr>
      <a:lvl8pPr marL="1371600" algn="ctr" rtl="0" eaLnBrk="0" fontAlgn="base" hangingPunct="0">
        <a:lnSpc>
          <a:spcPct val="70000"/>
        </a:lnSpc>
        <a:spcBef>
          <a:spcPct val="0"/>
        </a:spcBef>
        <a:spcAft>
          <a:spcPct val="0"/>
        </a:spcAft>
        <a:defRPr kumimoji="1" sz="2000">
          <a:solidFill>
            <a:schemeClr val="hlink"/>
          </a:solidFill>
          <a:latin typeface="Comic Sans MS" charset="0"/>
        </a:defRPr>
      </a:lvl8pPr>
      <a:lvl9pPr marL="1828800" algn="ctr" rtl="0" eaLnBrk="0" fontAlgn="base" hangingPunct="0">
        <a:lnSpc>
          <a:spcPct val="70000"/>
        </a:lnSpc>
        <a:spcBef>
          <a:spcPct val="0"/>
        </a:spcBef>
        <a:spcAft>
          <a:spcPct val="0"/>
        </a:spcAft>
        <a:defRPr kumimoji="1" sz="2000">
          <a:solidFill>
            <a:schemeClr val="hlink"/>
          </a:solidFill>
          <a:latin typeface="Comic Sans MS" charset="0"/>
        </a:defRPr>
      </a:lvl9pPr>
    </p:titleStyle>
    <p:bodyStyle>
      <a:lvl1pPr marL="342900" indent="-342900" algn="l" rtl="0" eaLnBrk="0" fontAlgn="base" hangingPunct="0">
        <a:lnSpc>
          <a:spcPts val="2600"/>
        </a:lnSpc>
        <a:spcBef>
          <a:spcPct val="0"/>
        </a:spcBef>
        <a:spcAft>
          <a:spcPct val="0"/>
        </a:spcAft>
        <a:buClr>
          <a:srgbClr val="003399"/>
        </a:buClr>
        <a:buSzPct val="50000"/>
        <a:buFont typeface="Monotype Sorts" charset="2"/>
        <a:defRPr kumimoji="1">
          <a:solidFill>
            <a:srgbClr val="003399"/>
          </a:solidFill>
          <a:latin typeface="+mn-lt"/>
          <a:ea typeface="ＭＳ Ｐゴシック" pitchFamily="-84" charset="-128"/>
          <a:cs typeface="ＭＳ Ｐゴシック" pitchFamily="-84" charset="-128"/>
        </a:defRPr>
      </a:lvl1pPr>
      <a:lvl2pPr marL="346075" indent="-231775" algn="l" rtl="0" eaLnBrk="0" fontAlgn="base" hangingPunct="0">
        <a:lnSpc>
          <a:spcPts val="2600"/>
        </a:lnSpc>
        <a:spcBef>
          <a:spcPct val="0"/>
        </a:spcBef>
        <a:spcAft>
          <a:spcPct val="0"/>
        </a:spcAft>
        <a:buClr>
          <a:schemeClr val="tx1"/>
        </a:buClr>
        <a:buSzPct val="35000"/>
        <a:buFont typeface="Monotype Sorts" charset="2"/>
        <a:buChar char="n"/>
        <a:defRPr kumimoji="1">
          <a:solidFill>
            <a:schemeClr val="tx1"/>
          </a:solidFill>
          <a:latin typeface="+mn-lt"/>
          <a:ea typeface="ＭＳ Ｐゴシック" charset="-128"/>
        </a:defRPr>
      </a:lvl2pPr>
      <a:lvl3pPr marL="627063" indent="-166688" algn="l" rtl="0" eaLnBrk="0" fontAlgn="base" hangingPunct="0">
        <a:lnSpc>
          <a:spcPts val="2600"/>
        </a:lnSpc>
        <a:spcBef>
          <a:spcPct val="0"/>
        </a:spcBef>
        <a:spcAft>
          <a:spcPct val="0"/>
        </a:spcAft>
        <a:buClr>
          <a:schemeClr val="tx1"/>
        </a:buClr>
        <a:buSzPct val="80000"/>
        <a:buChar char="–"/>
        <a:defRPr kumimoji="1">
          <a:solidFill>
            <a:schemeClr val="tx1"/>
          </a:solidFill>
          <a:latin typeface="+mn-lt"/>
          <a:ea typeface="ＭＳ Ｐゴシック" charset="-128"/>
        </a:defRPr>
      </a:lvl3pPr>
      <a:lvl4pPr marL="1147763" indent="-404813" algn="l" rtl="0" eaLnBrk="0" fontAlgn="base" hangingPunct="0">
        <a:lnSpc>
          <a:spcPts val="2600"/>
        </a:lnSpc>
        <a:spcBef>
          <a:spcPct val="0"/>
        </a:spcBef>
        <a:spcAft>
          <a:spcPct val="0"/>
        </a:spcAft>
        <a:buClr>
          <a:schemeClr val="tx1"/>
        </a:buClr>
        <a:buFont typeface="Wingdings" charset="2"/>
        <a:buChar char="!"/>
        <a:defRPr kumimoji="1">
          <a:solidFill>
            <a:schemeClr val="tx1"/>
          </a:solidFill>
          <a:latin typeface="+mn-lt"/>
          <a:ea typeface="ＭＳ Ｐゴシック" charset="-128"/>
        </a:defRPr>
      </a:lvl4pPr>
      <a:lvl5pPr marL="15398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5pPr>
      <a:lvl6pPr marL="19970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6pPr>
      <a:lvl7pPr marL="24542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7pPr>
      <a:lvl8pPr marL="29114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8pPr>
      <a:lvl9pPr marL="33686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52400"/>
            <a:ext cx="9144000" cy="457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914400"/>
            <a:ext cx="7848600" cy="5410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4"/>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800"/>
            </a:lvl1pPr>
          </a:lstStyle>
          <a:p>
            <a:pPr>
              <a:defRPr/>
            </a:pPr>
            <a:fld id="{7DDD0FEF-3429-ED4B-A049-29575B6BD47F}" type="slidenum">
              <a:rPr lang="en-US"/>
              <a:pPr>
                <a:defRPr/>
              </a:pPr>
              <a:t>‹#›</a:t>
            </a:fld>
            <a:endParaRPr lang="en-US" sz="1400"/>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hdr="0" ftr="0" dt="0"/>
  <p:txStyles>
    <p:titleStyle>
      <a:lvl1pPr algn="ctr" rtl="0" eaLnBrk="0" fontAlgn="base" hangingPunct="0">
        <a:lnSpc>
          <a:spcPct val="70000"/>
        </a:lnSpc>
        <a:spcBef>
          <a:spcPct val="0"/>
        </a:spcBef>
        <a:spcAft>
          <a:spcPct val="0"/>
        </a:spcAft>
        <a:defRPr kumimoji="1" sz="2000">
          <a:solidFill>
            <a:schemeClr val="hlink"/>
          </a:solidFill>
          <a:latin typeface="+mj-lt"/>
          <a:ea typeface="ＭＳ Ｐゴシック" charset="-128"/>
          <a:cs typeface="ＭＳ Ｐゴシック" charset="-128"/>
        </a:defRPr>
      </a:lvl1pPr>
      <a:lvl2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charset="-128"/>
          <a:cs typeface="ＭＳ Ｐゴシック" charset="-128"/>
        </a:defRPr>
      </a:lvl2pPr>
      <a:lvl3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charset="-128"/>
          <a:cs typeface="ＭＳ Ｐゴシック" charset="-128"/>
        </a:defRPr>
      </a:lvl3pPr>
      <a:lvl4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charset="-128"/>
          <a:cs typeface="ＭＳ Ｐゴシック" charset="-128"/>
        </a:defRPr>
      </a:lvl4pPr>
      <a:lvl5pPr algn="ctr" rtl="0" eaLnBrk="0" fontAlgn="base" hangingPunct="0">
        <a:lnSpc>
          <a:spcPct val="70000"/>
        </a:lnSpc>
        <a:spcBef>
          <a:spcPct val="0"/>
        </a:spcBef>
        <a:spcAft>
          <a:spcPct val="0"/>
        </a:spcAft>
        <a:defRPr kumimoji="1" sz="2000">
          <a:solidFill>
            <a:schemeClr val="hlink"/>
          </a:solidFill>
          <a:latin typeface="Comic Sans MS" charset="0"/>
          <a:ea typeface="ＭＳ Ｐゴシック" charset="-128"/>
          <a:cs typeface="ＭＳ Ｐゴシック" charset="-128"/>
        </a:defRPr>
      </a:lvl5pPr>
      <a:lvl6pPr marL="457200" algn="ctr" rtl="0" eaLnBrk="0" fontAlgn="base" hangingPunct="0">
        <a:lnSpc>
          <a:spcPct val="70000"/>
        </a:lnSpc>
        <a:spcBef>
          <a:spcPct val="0"/>
        </a:spcBef>
        <a:spcAft>
          <a:spcPct val="0"/>
        </a:spcAft>
        <a:defRPr kumimoji="1" sz="2000">
          <a:solidFill>
            <a:schemeClr val="hlink"/>
          </a:solidFill>
          <a:latin typeface="Comic Sans MS" charset="0"/>
        </a:defRPr>
      </a:lvl6pPr>
      <a:lvl7pPr marL="914400" algn="ctr" rtl="0" eaLnBrk="0" fontAlgn="base" hangingPunct="0">
        <a:lnSpc>
          <a:spcPct val="70000"/>
        </a:lnSpc>
        <a:spcBef>
          <a:spcPct val="0"/>
        </a:spcBef>
        <a:spcAft>
          <a:spcPct val="0"/>
        </a:spcAft>
        <a:defRPr kumimoji="1" sz="2000">
          <a:solidFill>
            <a:schemeClr val="hlink"/>
          </a:solidFill>
          <a:latin typeface="Comic Sans MS" charset="0"/>
        </a:defRPr>
      </a:lvl7pPr>
      <a:lvl8pPr marL="1371600" algn="ctr" rtl="0" eaLnBrk="0" fontAlgn="base" hangingPunct="0">
        <a:lnSpc>
          <a:spcPct val="70000"/>
        </a:lnSpc>
        <a:spcBef>
          <a:spcPct val="0"/>
        </a:spcBef>
        <a:spcAft>
          <a:spcPct val="0"/>
        </a:spcAft>
        <a:defRPr kumimoji="1" sz="2000">
          <a:solidFill>
            <a:schemeClr val="hlink"/>
          </a:solidFill>
          <a:latin typeface="Comic Sans MS" charset="0"/>
        </a:defRPr>
      </a:lvl8pPr>
      <a:lvl9pPr marL="1828800" algn="ctr" rtl="0" eaLnBrk="0" fontAlgn="base" hangingPunct="0">
        <a:lnSpc>
          <a:spcPct val="70000"/>
        </a:lnSpc>
        <a:spcBef>
          <a:spcPct val="0"/>
        </a:spcBef>
        <a:spcAft>
          <a:spcPct val="0"/>
        </a:spcAft>
        <a:defRPr kumimoji="1" sz="2000">
          <a:solidFill>
            <a:schemeClr val="hlink"/>
          </a:solidFill>
          <a:latin typeface="Comic Sans MS" charset="0"/>
        </a:defRPr>
      </a:lvl9pPr>
    </p:titleStyle>
    <p:bodyStyle>
      <a:lvl1pPr marL="342900" indent="-342900" algn="l" rtl="0" eaLnBrk="0" fontAlgn="base" hangingPunct="0">
        <a:lnSpc>
          <a:spcPts val="2600"/>
        </a:lnSpc>
        <a:spcBef>
          <a:spcPct val="0"/>
        </a:spcBef>
        <a:spcAft>
          <a:spcPct val="0"/>
        </a:spcAft>
        <a:buClr>
          <a:srgbClr val="003399"/>
        </a:buClr>
        <a:buSzPct val="50000"/>
        <a:buFont typeface="Monotype Sorts" charset="2"/>
        <a:defRPr kumimoji="1">
          <a:solidFill>
            <a:srgbClr val="003399"/>
          </a:solidFill>
          <a:latin typeface="+mn-lt"/>
          <a:ea typeface="ＭＳ Ｐゴシック" charset="-128"/>
          <a:cs typeface="ＭＳ Ｐゴシック" charset="-128"/>
        </a:defRPr>
      </a:lvl1pPr>
      <a:lvl2pPr marL="346075" indent="-231775" algn="l" rtl="0" eaLnBrk="0" fontAlgn="base" hangingPunct="0">
        <a:lnSpc>
          <a:spcPts val="2600"/>
        </a:lnSpc>
        <a:spcBef>
          <a:spcPct val="0"/>
        </a:spcBef>
        <a:spcAft>
          <a:spcPct val="0"/>
        </a:spcAft>
        <a:buClr>
          <a:schemeClr val="tx1"/>
        </a:buClr>
        <a:buSzPct val="35000"/>
        <a:buFont typeface="Monotype Sorts" charset="2"/>
        <a:buChar char="n"/>
        <a:defRPr kumimoji="1">
          <a:solidFill>
            <a:schemeClr val="tx1"/>
          </a:solidFill>
          <a:latin typeface="+mn-lt"/>
          <a:ea typeface="ＭＳ Ｐゴシック" charset="-128"/>
        </a:defRPr>
      </a:lvl2pPr>
      <a:lvl3pPr marL="627063" indent="-166688" algn="l" rtl="0" eaLnBrk="0" fontAlgn="base" hangingPunct="0">
        <a:lnSpc>
          <a:spcPts val="2600"/>
        </a:lnSpc>
        <a:spcBef>
          <a:spcPct val="0"/>
        </a:spcBef>
        <a:spcAft>
          <a:spcPct val="0"/>
        </a:spcAft>
        <a:buClr>
          <a:schemeClr val="tx1"/>
        </a:buClr>
        <a:buSzPct val="80000"/>
        <a:buChar char="–"/>
        <a:defRPr kumimoji="1">
          <a:solidFill>
            <a:schemeClr val="tx1"/>
          </a:solidFill>
          <a:latin typeface="+mn-lt"/>
          <a:ea typeface="ＭＳ Ｐゴシック" charset="-128"/>
        </a:defRPr>
      </a:lvl3pPr>
      <a:lvl4pPr marL="1147763" indent="-404813" algn="l" rtl="0" eaLnBrk="0" fontAlgn="base" hangingPunct="0">
        <a:lnSpc>
          <a:spcPts val="2600"/>
        </a:lnSpc>
        <a:spcBef>
          <a:spcPct val="0"/>
        </a:spcBef>
        <a:spcAft>
          <a:spcPct val="0"/>
        </a:spcAft>
        <a:buClr>
          <a:schemeClr val="tx1"/>
        </a:buClr>
        <a:buFont typeface="Wingdings" charset="2"/>
        <a:buChar char="!"/>
        <a:defRPr kumimoji="1">
          <a:solidFill>
            <a:schemeClr val="tx1"/>
          </a:solidFill>
          <a:latin typeface="+mn-lt"/>
          <a:ea typeface="ＭＳ Ｐゴシック" charset="-128"/>
        </a:defRPr>
      </a:lvl4pPr>
      <a:lvl5pPr marL="15398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5pPr>
      <a:lvl6pPr marL="19970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6pPr>
      <a:lvl7pPr marL="24542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7pPr>
      <a:lvl8pPr marL="29114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8pPr>
      <a:lvl9pPr marL="3368675" indent="-169863" algn="l" rtl="0" eaLnBrk="0" fontAlgn="base" hangingPunct="0">
        <a:lnSpc>
          <a:spcPts val="2600"/>
        </a:lnSpc>
        <a:spcBef>
          <a:spcPct val="0"/>
        </a:spcBef>
        <a:spcAft>
          <a:spcPct val="0"/>
        </a:spcAft>
        <a:buClr>
          <a:schemeClr val="tx1"/>
        </a:buClr>
        <a:buSzPct val="100000"/>
        <a:buChar char="–"/>
        <a:defRPr kumimoj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Asıl metin stillerini düzenlemek için tıklatın</a:t>
            </a:r>
          </a:p>
          <a:p>
            <a:pPr lvl="1"/>
            <a:r>
              <a:rPr lang="en-US" smtClean="0"/>
              <a:t>İkinci düzey</a:t>
            </a:r>
          </a:p>
          <a:p>
            <a:pPr lvl="2"/>
            <a:r>
              <a:rPr lang="en-US" smtClean="0"/>
              <a:t>Üçüncü düzey</a:t>
            </a:r>
          </a:p>
          <a:p>
            <a:pPr lvl="3"/>
            <a:r>
              <a:rPr lang="en-US" smtClean="0"/>
              <a:t>Dördüncü düzey</a:t>
            </a:r>
          </a:p>
          <a:p>
            <a:pPr lvl="4"/>
            <a:r>
              <a:rPr lang="en-US"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4DDBF-8C8C-467E-B01A-D06EE290A746}" type="datetimeFigureOut">
              <a:rPr lang="tr-TR" smtClean="0"/>
              <a:pPr/>
              <a:t>01.12.2018</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5D56C5-19DB-4CF0-91AD-D948A7E50EEF}"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pudinglipastatarifi.com/wp-content/uploads/2016/01/Pratik-Ya&#351;-Pasta.jpg" TargetMode="External"/><Relationship Id="rId1" Type="http://schemas.openxmlformats.org/officeDocument/2006/relationships/slideLayout" Target="../slideLayouts/slideLayout2.xml"/><Relationship Id="rId4" Type="http://schemas.openxmlformats.org/officeDocument/2006/relationships/image" Target="../media/image21.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2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9.xml"/></Relationships>
</file>

<file path=ppt/slides/_rels/slide2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4.xml"/><Relationship Id="rId5" Type="http://schemas.openxmlformats.org/officeDocument/2006/relationships/image" Target="../media/image77.jpeg"/><Relationship Id="rId4" Type="http://schemas.openxmlformats.org/officeDocument/2006/relationships/image" Target="../media/image76.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5" Type="http://schemas.openxmlformats.org/officeDocument/2006/relationships/image" Target="../media/image81.jpeg"/><Relationship Id="rId4" Type="http://schemas.openxmlformats.org/officeDocument/2006/relationships/image" Target="../media/image80.png"/></Relationships>
</file>

<file path=ppt/slides/_rels/slide2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2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84.png"/></Relationships>
</file>

<file path=ppt/slides/_rels/slide2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5.png"/><Relationship Id="rId1" Type="http://schemas.openxmlformats.org/officeDocument/2006/relationships/slideLayout" Target="../slideLayouts/slideLayout25.xml"/><Relationship Id="rId4" Type="http://schemas.openxmlformats.org/officeDocument/2006/relationships/image" Target="../media/image86.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6.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4.xml"/></Relationships>
</file>

<file path=ppt/slides/_rels/slide23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4.png"/><Relationship Id="rId1" Type="http://schemas.openxmlformats.org/officeDocument/2006/relationships/slideLayout" Target="../slideLayouts/slideLayout14.xml"/><Relationship Id="rId4" Type="http://schemas.openxmlformats.org/officeDocument/2006/relationships/image" Target="../media/image45.wmf"/></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2.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14.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2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4.xml"/><Relationship Id="rId4" Type="http://schemas.openxmlformats.org/officeDocument/2006/relationships/image" Target="../media/image100.jpe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4.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101.jpeg"/><Relationship Id="rId1" Type="http://schemas.openxmlformats.org/officeDocument/2006/relationships/slideLayout" Target="../slideLayouts/slideLayout14.xml"/></Relationships>
</file>

<file path=ppt/slides/_rels/slide29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2.jpeg"/><Relationship Id="rId1" Type="http://schemas.openxmlformats.org/officeDocument/2006/relationships/slideLayout" Target="../slideLayouts/slideLayout14.xml"/></Relationships>
</file>

<file path=ppt/slides/_rels/slide29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2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29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29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4.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30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5.xml"/></Relationships>
</file>

<file path=ppt/slides/_rels/slide3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7.xml"/><Relationship Id="rId1" Type="http://schemas.openxmlformats.org/officeDocument/2006/relationships/slideLayout" Target="../slideLayouts/slideLayout25.xml"/><Relationship Id="rId5" Type="http://schemas.openxmlformats.org/officeDocument/2006/relationships/image" Target="../media/image13.jpeg"/><Relationship Id="rId4" Type="http://schemas.openxmlformats.org/officeDocument/2006/relationships/image" Target="../media/image106.png"/></Relationships>
</file>

<file path=ppt/slides/_rels/slide3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5.xml"/><Relationship Id="rId4" Type="http://schemas.openxmlformats.org/officeDocument/2006/relationships/image" Target="../media/image13.jpeg"/></Relationships>
</file>

<file path=ppt/slides/_rels/slide30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5.xml"/><Relationship Id="rId5" Type="http://schemas.openxmlformats.org/officeDocument/2006/relationships/image" Target="../media/image112.png"/><Relationship Id="rId4" Type="http://schemas.openxmlformats.org/officeDocument/2006/relationships/image" Target="../media/image111.png"/></Relationships>
</file>

<file path=ppt/slides/_rels/slide30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3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31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31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14.xml"/><Relationship Id="rId1" Type="http://schemas.openxmlformats.org/officeDocument/2006/relationships/themeOverride" Target="../theme/themeOverride1.xml"/><Relationship Id="rId5" Type="http://schemas.openxmlformats.org/officeDocument/2006/relationships/image" Target="../media/image13.jpeg"/><Relationship Id="rId4" Type="http://schemas.openxmlformats.org/officeDocument/2006/relationships/image" Target="../media/image117.png"/></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6.xml"/></Relationships>
</file>

<file path=ppt/slides/_rels/slide3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1.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png"/><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32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32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32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32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32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121.jpeg"/><Relationship Id="rId1" Type="http://schemas.openxmlformats.org/officeDocument/2006/relationships/slideLayout" Target="../slideLayouts/slideLayout14.xml"/></Relationships>
</file>

<file path=ppt/slides/_rels/slide32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9.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121.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xml"/></Relationships>
</file>

<file path=ppt/slides/_rels/slide331.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4.xml"/></Relationships>
</file>

<file path=ppt/slides/_rels/slide3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33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4.xml"/></Relationships>
</file>

<file path=ppt/slides/_rels/slide33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124.jpeg"/><Relationship Id="rId1" Type="http://schemas.openxmlformats.org/officeDocument/2006/relationships/slideLayout" Target="../slideLayouts/slideLayout14.xml"/><Relationship Id="rId4" Type="http://schemas.openxmlformats.org/officeDocument/2006/relationships/image" Target="../media/image125.jpeg"/></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6.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4.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8.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126.jpeg"/><Relationship Id="rId1" Type="http://schemas.openxmlformats.org/officeDocument/2006/relationships/slideLayout" Target="../slideLayouts/slideLayout14.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4.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9.jpeg"/></Relationships>
</file>

<file path=ppt/slides/_rels/slide34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4.xml"/></Relationships>
</file>

<file path=ppt/slides/_rels/slide34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4.xml"/></Relationships>
</file>

<file path=ppt/slides/_rels/slide34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6.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6.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34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34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35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0.xml"/><Relationship Id="rId1" Type="http://schemas.openxmlformats.org/officeDocument/2006/relationships/slideLayout" Target="../slideLayouts/slideLayout14.xml"/><Relationship Id="rId4" Type="http://schemas.openxmlformats.org/officeDocument/2006/relationships/image" Target="../media/image133.gif"/></Relationships>
</file>

<file path=ppt/slides/_rels/slide3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1.xml"/><Relationship Id="rId1" Type="http://schemas.openxmlformats.org/officeDocument/2006/relationships/slideLayout" Target="../slideLayouts/slideLayout36.xml"/></Relationships>
</file>

<file path=ppt/slides/_rels/slide3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2.xml"/><Relationship Id="rId1" Type="http://schemas.openxmlformats.org/officeDocument/2006/relationships/slideLayout" Target="../slideLayouts/slideLayout36.xml"/><Relationship Id="rId4" Type="http://schemas.openxmlformats.org/officeDocument/2006/relationships/image" Target="../media/image13.jpeg"/></Relationships>
</file>

<file path=ppt/slides/_rels/slide3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3.xml"/><Relationship Id="rId1" Type="http://schemas.openxmlformats.org/officeDocument/2006/relationships/slideLayout" Target="../slideLayouts/slideLayout36.xml"/></Relationships>
</file>

<file path=ppt/slides/_rels/slide35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3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6.xml"/><Relationship Id="rId1" Type="http://schemas.openxmlformats.org/officeDocument/2006/relationships/slideLayout" Target="../slideLayouts/slideLayout36.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14.xml"/></Relationships>
</file>

<file path=ppt/slides/_rels/slide371.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14.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4.xml"/></Relationships>
</file>

<file path=ppt/slides/_rels/slide3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45.wmf"/><Relationship Id="rId1" Type="http://schemas.openxmlformats.org/officeDocument/2006/relationships/slideLayout" Target="../slideLayouts/slideLayout14.xml"/></Relationships>
</file>

<file path=ppt/slides/_rels/slide387.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4.xml"/></Relationships>
</file>

<file path=ppt/slides/_rels/slide388.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4.xml"/></Relationships>
</file>

<file path=ppt/slides/_rels/slide38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3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6.xml"/></Relationships>
</file>

<file path=ppt/slides/_rels/slide3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39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www.google.com.tr/url?url=http://www.freerepublic.com/focus/f-chat/3361322/posts?q=1&amp;;page=87&amp;rct=j&amp;frm=1&amp;q=&amp;esrc=s&amp;sa=U&amp;ved=0ahUKEwj8hr27-M3PAhVDaxQKHdp3C5sQwW4IMjAO&amp;usg=AFQjCNGGVq4DwDf1-TAi7ndbvLhDzAdm1Q" TargetMode="External"/><Relationship Id="rId1" Type="http://schemas.openxmlformats.org/officeDocument/2006/relationships/slideLayout" Target="../slideLayouts/slideLayout14.xml"/><Relationship Id="rId4" Type="http://schemas.openxmlformats.org/officeDocument/2006/relationships/hyperlink" Target="http://www.linuxdevcenter.com/pub/a/linux/2001/11/15/learnunixos.html" TargetMode="External"/></Relationships>
</file>

<file path=ppt/slides/_rels/slide39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146.png"/><Relationship Id="rId1" Type="http://schemas.openxmlformats.org/officeDocument/2006/relationships/slideLayout" Target="../slideLayouts/slideLayout14.xml"/></Relationships>
</file>

<file path=ppt/slides/_rels/slide402.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4.xml"/></Relationships>
</file>

<file path=ppt/slides/_rels/slide403.xml.rels><?xml version="1.0" encoding="UTF-8" standalone="yes"?>
<Relationships xmlns="http://schemas.openxmlformats.org/package/2006/relationships"><Relationship Id="rId3" Type="http://schemas.openxmlformats.org/officeDocument/2006/relationships/hyperlink" Target="http://www.google.com.tr/url?url=http://www.freerepublic.com/focus/f-chat/3361322/posts?q=1&amp;;page=87&amp;rct=j&amp;frm=1&amp;q=&amp;esrc=s&amp;sa=U&amp;ved=0ahUKEwj8hr27-M3PAhVDaxQKHdp3C5sQwW4IMjAO&amp;usg=AFQjCNGGVq4DwDf1-TAi7ndbvLhDzAdm1Q" TargetMode="External"/><Relationship Id="rId2" Type="http://schemas.openxmlformats.org/officeDocument/2006/relationships/notesSlide" Target="../notesSlides/notesSlide92.xml"/><Relationship Id="rId1" Type="http://schemas.openxmlformats.org/officeDocument/2006/relationships/slideLayout" Target="../slideLayouts/slideLayout14.xml"/><Relationship Id="rId5" Type="http://schemas.openxmlformats.org/officeDocument/2006/relationships/image" Target="../media/image45.wmf"/><Relationship Id="rId4" Type="http://schemas.openxmlformats.org/officeDocument/2006/relationships/image" Target="../media/image143.png"/></Relationships>
</file>

<file path=ppt/slides/_rels/slide40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41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5.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148.gif"/><Relationship Id="rId1" Type="http://schemas.openxmlformats.org/officeDocument/2006/relationships/slideLayout" Target="../slideLayouts/slideLayout14.xml"/></Relationships>
</file>

<file path=ppt/slides/_rels/slide4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6.xml"/></Relationships>
</file>

<file path=ppt/slides/_rels/slide41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42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14.xml"/></Relationships>
</file>

<file path=ppt/slides/_rels/slide42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png"/><Relationship Id="rId1" Type="http://schemas.openxmlformats.org/officeDocument/2006/relationships/slideLayout" Target="../slideLayouts/slideLayout14.xml"/><Relationship Id="rId5" Type="http://schemas.openxmlformats.org/officeDocument/2006/relationships/image" Target="../media/image154.jpeg"/><Relationship Id="rId4" Type="http://schemas.openxmlformats.org/officeDocument/2006/relationships/image" Target="../media/image153.jpeg"/></Relationships>
</file>

<file path=ppt/slides/_rels/slide42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4.xml"/></Relationships>
</file>

<file path=ppt/slides/_rels/slide425.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14.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7.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428.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14.xml"/></Relationships>
</file>

<file path=ppt/slides/_rels/slide429.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14.xml"/></Relationships>
</file>

<file path=ppt/slides/_rels/slide43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4.xml"/></Relationships>
</file>

<file path=ppt/slides/_rels/slide43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6.xml"/></Relationships>
</file>

<file path=ppt/slides/_rels/slide4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43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4.jpeg"/><Relationship Id="rId1" Type="http://schemas.openxmlformats.org/officeDocument/2006/relationships/slideLayout" Target="../slideLayouts/slideLayout14.xml"/><Relationship Id="rId5" Type="http://schemas.openxmlformats.org/officeDocument/2006/relationships/image" Target="../media/image45.wmf"/><Relationship Id="rId4" Type="http://schemas.openxmlformats.org/officeDocument/2006/relationships/image" Target="../media/image151.png"/></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4.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4.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4.xml"/></Relationships>
</file>

<file path=ppt/slides/_rels/slide441.xml.rels><?xml version="1.0" encoding="UTF-8" standalone="yes"?>
<Relationships xmlns="http://schemas.openxmlformats.org/package/2006/relationships"><Relationship Id="rId2" Type="http://schemas.openxmlformats.org/officeDocument/2006/relationships/image" Target="../media/image162.gif"/><Relationship Id="rId1" Type="http://schemas.openxmlformats.org/officeDocument/2006/relationships/slideLayout" Target="../slideLayouts/slideLayout14.xml"/></Relationships>
</file>

<file path=ppt/slides/_rels/slide44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14.xml"/></Relationships>
</file>

<file path=ppt/slides/_rels/slide4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5.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4.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4.xml"/><Relationship Id="rId4" Type="http://schemas.openxmlformats.org/officeDocument/2006/relationships/image" Target="../media/image168.jpeg"/></Relationships>
</file>

<file path=ppt/slides/_rels/slide45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4.xml"/></Relationships>
</file>

<file path=ppt/slides/_rels/slide457.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4.xml"/></Relationships>
</file>

<file path=ppt/slides/_rels/slide45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459.xml.rels><?xml version="1.0" encoding="UTF-8" standalone="yes"?>
<Relationships xmlns="http://schemas.openxmlformats.org/package/2006/relationships"><Relationship Id="rId3" Type="http://schemas.openxmlformats.org/officeDocument/2006/relationships/image" Target="../media/image173.gif"/><Relationship Id="rId2" Type="http://schemas.openxmlformats.org/officeDocument/2006/relationships/image" Target="../media/image172.jpe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4.xml"/></Relationships>
</file>

<file path=ppt/slides/_rels/slide46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4.xml"/></Relationships>
</file>

<file path=ppt/slides/_rels/slide46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46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45.wmf"/><Relationship Id="rId1" Type="http://schemas.openxmlformats.org/officeDocument/2006/relationships/slideLayout" Target="../slideLayouts/slideLayout14.xml"/></Relationships>
</file>

<file path=ppt/slides/_rels/slide46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14.xml"/><Relationship Id="rId4" Type="http://schemas.openxmlformats.org/officeDocument/2006/relationships/image" Target="../media/image179.jpeg"/></Relationships>
</file>

<file path=ppt/slides/_rels/slide46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4.xml"/></Relationships>
</file>

<file path=ppt/slides/_rels/slide46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4.xml"/></Relationships>
</file>

<file path=ppt/slides/_rels/slide46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14.xml"/><Relationship Id="rId4" Type="http://schemas.openxmlformats.org/officeDocument/2006/relationships/image" Target="../media/image184.jpeg"/></Relationships>
</file>

<file path=ppt/slides/_rels/slide46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4.xml"/></Relationships>
</file>

<file path=ppt/slides/_rels/slide46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96.xml"/><Relationship Id="rId1" Type="http://schemas.openxmlformats.org/officeDocument/2006/relationships/slideLayout" Target="../slideLayouts/slideLayout14.xml"/><Relationship Id="rId4" Type="http://schemas.openxmlformats.org/officeDocument/2006/relationships/image" Target="../media/image18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4.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14.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4.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4.xml"/></Relationships>
</file>

<file path=ppt/slides/_rels/slide49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4.xml"/></Relationships>
</file>

<file path=ppt/slides/_rels/slide50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4.xml"/></Relationships>
</file>

<file path=ppt/slides/_rels/slide50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14.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50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5.jpeg"/><Relationship Id="rId1" Type="http://schemas.openxmlformats.org/officeDocument/2006/relationships/slideLayout" Target="../slideLayouts/slideLayout14.xml"/></Relationships>
</file>

<file path=ppt/slides/_rels/slide504.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4.xml"/></Relationships>
</file>

<file path=ppt/slides/_rels/slide50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200.jpeg"/><Relationship Id="rId1" Type="http://schemas.openxmlformats.org/officeDocument/2006/relationships/slideLayout" Target="../slideLayouts/slideLayout14.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8.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4.xml"/></Relationships>
</file>

<file path=ppt/slides/_rels/slide509.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4.xml"/></Relationships>
</file>

<file path=ppt/slides/_rels/slide51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116.jpeg"/><Relationship Id="rId1" Type="http://schemas.openxmlformats.org/officeDocument/2006/relationships/slideLayout" Target="../slideLayouts/slideLayout14.xml"/><Relationship Id="rId4" Type="http://schemas.openxmlformats.org/officeDocument/2006/relationships/image" Target="../media/image45.wmf"/></Relationships>
</file>

<file path=ppt/slides/_rels/slide51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45.wmf"/><Relationship Id="rId1" Type="http://schemas.openxmlformats.org/officeDocument/2006/relationships/slideLayout" Target="../slideLayouts/slideLayout14.xml"/><Relationship Id="rId4" Type="http://schemas.openxmlformats.org/officeDocument/2006/relationships/image" Target="../media/image203.jpeg"/></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4.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4.xml"/></Relationships>
</file>

<file path=ppt/slides/_rels/slide51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4.xml"/></Relationships>
</file>

<file path=ppt/slides/_rels/slide51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4.xml"/></Relationships>
</file>

<file path=ppt/slides/_rels/slide517.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4.xml"/></Relationships>
</file>

<file path=ppt/slides/_rels/slide51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14.xml"/></Relationships>
</file>

<file path=ppt/slides/_rels/slide51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2.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4.xml"/></Relationships>
</file>

<file path=ppt/slides/_rels/slide52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jpeg"/><Relationship Id="rId1" Type="http://schemas.openxmlformats.org/officeDocument/2006/relationships/slideLayout" Target="../slideLayouts/slideLayout14.xml"/><Relationship Id="rId5" Type="http://schemas.openxmlformats.org/officeDocument/2006/relationships/image" Target="../media/image214.jpeg"/><Relationship Id="rId4" Type="http://schemas.openxmlformats.org/officeDocument/2006/relationships/image" Target="../media/image213.png"/></Relationships>
</file>

<file path=ppt/slides/_rels/slide524.xml.rels><?xml version="1.0" encoding="UTF-8" standalone="yes"?>
<Relationships xmlns="http://schemas.openxmlformats.org/package/2006/relationships"><Relationship Id="rId2" Type="http://schemas.openxmlformats.org/officeDocument/2006/relationships/image" Target="../media/image215.gif"/><Relationship Id="rId1" Type="http://schemas.openxmlformats.org/officeDocument/2006/relationships/slideLayout" Target="../slideLayouts/slideLayout14.xml"/></Relationships>
</file>

<file path=ppt/slides/_rels/slide5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16.gif"/><Relationship Id="rId1" Type="http://schemas.openxmlformats.org/officeDocument/2006/relationships/slideLayout" Target="../slideLayouts/slideLayout14.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14.xml"/></Relationships>
</file>

<file path=ppt/slides/_rels/slide528.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98.xml"/><Relationship Id="rId1" Type="http://schemas.openxmlformats.org/officeDocument/2006/relationships/slideLayout" Target="../slideLayouts/slideLayout14.xml"/><Relationship Id="rId4" Type="http://schemas.openxmlformats.org/officeDocument/2006/relationships/image" Target="../media/image220.jpeg"/></Relationships>
</file>

<file path=ppt/slides/_rels/slide52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14.xml"/></Relationships>
</file>

<file path=ppt/slides/_rels/slide533.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4.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png"/><Relationship Id="rId1" Type="http://schemas.openxmlformats.org/officeDocument/2006/relationships/slideLayout" Target="../slideLayouts/slideLayout14.xml"/><Relationship Id="rId5" Type="http://schemas.openxmlformats.org/officeDocument/2006/relationships/image" Target="../media/image227.png"/><Relationship Id="rId4" Type="http://schemas.openxmlformats.org/officeDocument/2006/relationships/image" Target="../media/image226.jpeg"/></Relationships>
</file>

<file path=ppt/slides/_rels/slide5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8.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4.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14.xml"/></Relationships>
</file>

<file path=ppt/slides/_rels/slide5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5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4.xml"/></Relationships>
</file>

<file path=ppt/slides/_rels/slide5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31.jpeg"/><Relationship Id="rId1" Type="http://schemas.openxmlformats.org/officeDocument/2006/relationships/slideLayout" Target="../slideLayouts/slideLayout14.xml"/></Relationships>
</file>

<file path=ppt/slides/_rels/slide5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5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5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1.wmf"/></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6.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4.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6.xml"/></Relationships>
</file>

<file path=ppt/slides/_rels/slide569.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35.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4.xml"/></Relationships>
</file>

<file path=ppt/slides/_rels/slide571.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14.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4.xml"/><Relationship Id="rId4" Type="http://schemas.openxmlformats.org/officeDocument/2006/relationships/image" Target="../media/image241.png"/></Relationships>
</file>

<file path=ppt/slides/_rels/slide57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4.xml"/><Relationship Id="rId4" Type="http://schemas.openxmlformats.org/officeDocument/2006/relationships/image" Target="../media/image241.png"/></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42.png"/><Relationship Id="rId1" Type="http://schemas.openxmlformats.org/officeDocument/2006/relationships/slideLayout" Target="../slideLayouts/slideLayout14.xml"/><Relationship Id="rId4" Type="http://schemas.openxmlformats.org/officeDocument/2006/relationships/image" Target="../media/image243.jpeg"/></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4.xml"/></Relationships>
</file>

<file path=ppt/slides/_rels/slide58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587.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14.xml"/></Relationships>
</file>

<file path=ppt/slides/_rels/slide588.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14.xml"/><Relationship Id="rId4" Type="http://schemas.openxmlformats.org/officeDocument/2006/relationships/image" Target="../media/image248.png"/></Relationships>
</file>

<file path=ppt/slides/_rels/slide589.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5.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4.xml"/></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7.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14.xml"/></Relationships>
</file>

<file path=ppt/slides/_rels/slide5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9.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4.xml"/></Relationships>
</file>

<file path=ppt/slides/_rels/slide60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05.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46.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31.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47.xml"/></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1.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47.xml"/></Relationships>
</file>

<file path=ppt/slides/_rels/slide65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p:txBody>
          <a:bodyPr>
            <a:normAutofit/>
          </a:bodyPr>
          <a:lstStyle/>
          <a:p>
            <a:pPr eaLnBrk="1" hangingPunct="1"/>
            <a:r>
              <a:rPr lang="en-US" dirty="0" err="1" smtClean="0"/>
              <a:t>Bilgisayar</a:t>
            </a:r>
            <a:r>
              <a:rPr lang="en-US" dirty="0" smtClean="0"/>
              <a:t> </a:t>
            </a:r>
            <a:r>
              <a:rPr lang="tr-TR" dirty="0" smtClean="0"/>
              <a:t> Programlama</a:t>
            </a:r>
          </a:p>
        </p:txBody>
      </p:sp>
      <p:sp>
        <p:nvSpPr>
          <p:cNvPr id="4" name="3 Metin kutusu"/>
          <p:cNvSpPr txBox="1"/>
          <p:nvPr/>
        </p:nvSpPr>
        <p:spPr>
          <a:xfrm>
            <a:off x="6357950" y="5214950"/>
            <a:ext cx="1723549" cy="369332"/>
          </a:xfrm>
          <a:prstGeom prst="rect">
            <a:avLst/>
          </a:prstGeom>
          <a:noFill/>
        </p:spPr>
        <p:txBody>
          <a:bodyPr wrap="none" rtlCol="0">
            <a:spAutoFit/>
          </a:bodyPr>
          <a:lstStyle/>
          <a:p>
            <a:r>
              <a:rPr lang="tr-TR" dirty="0" smtClean="0"/>
              <a:t>Oğuz </a:t>
            </a:r>
            <a:r>
              <a:rPr lang="tr-TR" dirty="0" err="1" smtClean="0"/>
              <a:t>Hanoğlu</a:t>
            </a:r>
            <a:endParaRPr lang="tr-TR" dirty="0"/>
          </a:p>
        </p:txBody>
      </p:sp>
      <p:sp>
        <p:nvSpPr>
          <p:cNvPr id="6149" name="AutoShape 5" descr="data:image/jpeg;base64,/9j/4AAQSkZJRgABAQAAAQABAAD/2wCEAAkGBxMTEhUSExIWFRUXGCAaGBgYGBsfHRobHR0bHR4bIB0dHyggHx8lHh0aITEhJSkrLi4uHh8zODMtNygtLisBCgoKDg0OGxAQGy8mICYtLy8vLS8tLy8vLS8tLS0vLS0vLS0tLS0tLS0tLS0tLS0tLS0tLS0tLS0tLS0tLS0tLf/AABEIALcBEwMBEQACEQEDEQH/xAAcAAACAwEBAQEAAAAAAAAAAAAFBgMEBwIBAAj/xAA/EAACAQIFAgUCBQIEBAUFAAABAgMEEQAFBhIhMUEHEyJRYXGBFDKRobEjQhVSwdFicuHwFiQzQ/ElU2OCsv/EABsBAAIDAQEBAAAAAAAAAAAAAAMEAQIFAAYH/8QAOBEAAQQABAQDCAICAgICAwAAAQACAxEEEiExBRNBUSJhcTKBkaGxwdHwFOEj8QZCFWJSsjM0U//aAAwDAQACEQMRAD8A6/xYI6Nfowx7j+PmaQvnmGhLXh3bVPNVnSCMMGBuL486YSHEFeybKC2wsQ8S6lZJxIp5IscDnYAAmMO4m0r0tDJJcpGzAdSAbDFGwPcLA0R3Pa00Sr+mWWOriaUcI1yD7jp+9sGw3gee9EfHT6Kk2rNFr9LruFZN7uDx6R7nFnRjJQS7S4uVDWeuIfw8gU3kkUqov79T8AYXLciKwFxtZ3pfV89ECqBWU87WJHP1GKGQloBRTGCbUepdWT1pAkIVByEW9r+5v1xQ2rNAGy4y3TNRNF5qL6O1zy1vYYYbhiRZVHYjIcuqGGNkaxBDA9D1vgZa+N+u6tma5t3otbq9S134RX2xeYoBJux4Hxa1/vgedufKsJvGYnz8ujvVperNf5jJsIh2D2COQ5979f0xZsZ2C1TNBZuQab6hLmYw1lRMXljkaVufyEcD29gMQRpdivUUqjHYVrc3MFeqs0+kKlk3lNvNtp6298VtgNFw+ISUvHsKx+UG/Mbei4z/AEzJT+oAvHbluOD8jFWua7Y69lPD+MRYrwuoO7d0DC46ltAE6BS0sQZ1VmCAsAWPRQTyT9OuCRNDngONBVcaBThnOiQayGmo33+bCJFaRgAetze3x0tg88LWi9t767EflDjeSLSfNEVYqeqkg/UcYVcKNIi5AxVcmig0fJJFDIJYv6pG1CTusW2k272PW2E342Nri0g6J5nD3uaHA76/K0Qn0hBFDUGapAeMIyNscelrgXU83ZvTzyLfOBDHFzxlaa/fomRw4BviOvft89VImhIgWMtUVRN5ZtnQIY+ep7P+2OHELNBv7p+V3/ixVl30Hf8ACH5/paKGlWeOZpD6d3A22fdtK9+o74JBizI8tIr9P4VMTw9sUZeDt6eXb1VmLIKSOhpZ5Y6iWSeT/wBv8qqHClDxwSDwetzhnOaJra/ksw0DVoLPEKfMdsSyIEnAVZOHA3Dhv++mLSC2nRQ06I1ruKOPNy3UMUdx0sxA/wCh++GMO7/I0nySmMa44d4ZvSINQ08rmUqp28c2Pa+PQFkb3EuFkLxoxGIiYIwSL7LwJBGQ0YQAnm1uPnFKjbRaApLp5RleTamTyv7ivDdvbFgW1qhnm9L2QnPJoC6EW4bm3thPHOYWabrQwTMRkcO4R6GpgAFiOR8YxjntZT4pyVFTmNJGbghvbF7JHmrycx8YadwrX+JxYmnIX8OfsUi6syyambiVnBNugxrPxmIkcMhor20UEI3CPaayWtlTa0hAt3+e2GHZWi5DZS9ZnVGKCZKbwpjI3zu7v7XsBhN+IjzeFo9Sm2Me1tWmmDSEUMSRRrx0+/ucBdiXPdZU8ulUHhvSb2Zot7N1Jv8AsOgx38o9KCvk6EofN4VUzPcIQD89Bi38lpFuAVQxwOhRep8PKNYiohQC3+X1fXd1wE4txP7XwVzHSyTKdNp+PlgYBljPF+nPS+MziUpjAyaWvScEhjeHSyC8tUmPWWQRJASAgIFxYWxkQTvbINTqtzwYiJ7HN6FOXhGqtQQnaN1iL+1icerxZII7UPovn7Rbj6lCvEfRLVbK8JRGUkMzcbvYcdTfA2Oblpx9Oq66KoZNSSLAkc35lG1vtxhOZzWTEtK8Bj3NbiX8vuiL7AB04Hv/AN2wvmJ0Sertl9TlWPbFculHzXFpFAqvUs1nQMFa3Btf72xZmUEGrCIwAEOIsdUH1JmsJp5o/MUtsIAB79v3wSKJzXh1aLR4dg5xiI3hpq0labz5qR2dEVywt6u30xOIw4mABNUvpWFxXIzeG7rrW1/lUaup82UyPxva7bR0B62H0waJjWANOyDPKZXl53K0WknoK6soo181khjKSmVljHlop9V1IbdcjgWuL4fkmY5rj13G/WvilGAtFLP84SMTyiE3iEjBP+S52/tbCb6zIgvqqYxRWRVc7kH4faFBpr7DY3N2Lc8/NuLcYXOHac4P/ZM/yneDT2f9fRXTq+fzHkVIF8xBGyiP0kAkg7SfzcnnFBgmUBZ0/eyOeISXdD5/lcVur6uVPLeQFdhjPpFypte59ztHPxiWYKNhsE/FVdxCUtLQBrvofz5lUJ85neIQtITGAoC2HRL7f0vgjYGNdnA1Q34yV8fLcdP38BXck1RUQKsIYtAHDmI9GIINvccgdMS+IGyNEuDei5zrUDTVxrGjAO8NsPIG21gffpi2W20orKaKrakzdquoeoZQu63A6AAWxYE9VwbYXcWUVJpjUruMV7Na/Fu5+MXEjtrQXQx2LaF5R5VLJCZEYmxsV/1vjsx7rPmxsEM/Le2tN1YiyCqNrgj6tiC890N3E8C3bX3IiNISWuZBf74gPaUkOPszCm6KXJ8qMdUiOQwYce2OevRRtjeLAGov4opmOVCOpeEH0kAr9+2H8GwP3XnuKNGHcHNC4/wAe5/XDX8GNKDj01bD4LQdS5LTbkkZAzbhweg564Bhpn5qC9DLG3cpjy2kjQbgBzhaSR7tEZjWhW6mpRQSSMCa1xIVy4BcCvSwPHXHZDZC7MKU4ql68YrkKnMFVq82RLXItzfnFmxkqpfSC5zq+FY2YOm0D8xcAYjlEHVTnvQLAKrUDCrkqU5Dt8i4xTFYbmtpy1eHY84RxoWDuF1nGqZJ12bQo78kn98Jw8PZG7MTafxHG3PYWMblvraPaL8QDRQ+Q0TuASV2kX5+uNOR4eBfTRYHIdm0B18lNWeKFQzt/QTbe6q97qfc++KhwrRc/DlppwI9QhEmpa/yy5T0sSfMKGxJ9je2OdBrnIWM/g2EfLmJN9r/AKQyfUNU67TMbfAAP6gXxQNaDYCZZwnCMOYM+ZVnItVS01//AHATfliCD8HnFZGB4ooON4NFiCC05SOwVLO86eqk3vYWFgoN7e/1OLxQn2WAlM4HAR4RhaNb1JK9rMmkiVHZeHFxbm3wcOy8PljA6+nRTBxGGd7mtO3fqmHUeiWpkplUvLUTqWMKIWKgAdAoubXt+uFzGDeXp1TWdTZZpeBaCrqapZ1lhcRiMALtZgNpYML9WH2xIjqgQNid+g7UaVTJR+HzVGg01JF5NTWUjtSyMB+cJu3flPB3j36dsUy5b2vt2RAb2RzNdMUolzOmjRllpgJoDvY3iCqXjIJ5PN79eeuC5WuyivaHzP20QhIaJPc/X8JOzHK2hSF2eNhMm9QjXKi9rOP7T8YXc2hdox7KicDXBNXh4xeWamJGyeCQHcBtDKhZXJtcBSL3GIJyua/sfkR26qHbJXlWxIuDY2uOh+Qe4xcrkR0tRpNVwxSC6O1iASOx7jnAMQ9zIyW76fVN4ONr5QHCxR+QJWg5flOXmOeeOC5ik6MblSlr9T+UkE4ypJ5SCD2+K34sNC2RuUDrrXUeu1f2idRltK8skjxwL0YHg7gR1+t8U5jtr09UdrKA8NnqSFQfOaNhPEVjUW28AWYEcH98XAeDdei45fZLttwSvvDnOqdMvlhlkUWLXB6FST/pjUJpy8lIN6QamqaOmZhFIShAYXINr/2/tizgXBeV4xhJ5phkFiuytUupIXk23sPfFeU6ljS8LnjjzEKOqz4CTYoLAEE7QTx36YuGUNd01guEyTAOI0RLNpQ81PJHESwBuLW4NucQXgNsnRe1ijygNHZC8/eWWrvGtiqi4xePHshaHXogYnAjEgtIVA526+k3uOuNRvEARYCxHcB13TDq3VKIgjBLuP8AKL4Kxha7PS0HODvAjelM/mniMskTJGOFHdvn4xWaINqtz8kRhd12S1rbOK5pVWnRiD2HP3JxDGuA0A9SpIDjRKY9IU9YIL1Ft38f9cUmLCfCuYCN0t61zaqoXU+azRyk+njg/Bx3MaGg1srtjJJ1SScxmr6iOJpGVWbaF3G1u/1OOi/yyeQF/BFc0RsJ6rRR4UROoa4Tbz0uTb3+uLGeMO1FpcCSjRRnNNExNTtEUUen0sByD2OBmbMfJXY3Isp0VlavVMkgBKXFj0uDa5xj8Se6NlN7r03BY2OL5XDVoFe9ahHp9N4cqtx0a3QYxAXVVrbdjCR5pJ8TcsCFXAHsT8Y0eGSU8sKQ4k3nYYS1q06+hWr5HktNPQxK8asrQrwelrDG9PI9krsvcrx4Y0jVZdmuhnjrWKwM1IDfdxYXF7dbkA/GG8E2N0oc+rrbzSuOmkjwryy7HVHJMlhKj+io9PHoA724xrh+utFeMGJnabLzr5qajytI3KCNVa1r3UWsOOf9MQ6S2hw29FD3yPdlkO3c9Vy9UoQI5UqBc/tfFizUuC6G+Y11dUy1qRjNYaqSXZFJSlY23bVLBg20t2upBt3sfbHm6/wObWoP79F7/dwN+nzQ/WUqVdPmSUpEx2wn+n6vUCb9OtgBiYDly3/7b6dFEm/vb9Um6rr6avankgllNUVjjFNs9IK9fWSFGB6EZT5m7+o/tGY3Kb/dEW1BOkNfmlQzqCKVY1XcLtJNGi2A/wCGxJwQEBsbu32J+uiExpOYDv8AYJKzyOlWkoxF5f4gq7TmNi3UjYG9nte6jpgDqr97aotkm+iXzgSuEa0lmsVLK80ocnynVAoFizqV9RJ4WxJ4viCHW0gdVDhYQaNCxAUFiegAuT9hiznBos6KQrxyyojT8QY3RFfZvtba9r2I6jj3GKAskbYII+Ku1zmOsaEKKkeV28tGa8jWIuRuJPfHGNmhI2RBiJQDTjrv5qbNaGeCVoZdwdTttc2P0PcY7Iwa0FUTSO0zHtuo6nKp4yokidS/5bjriGyMI0KtJBLHq8Vaaabwwrm6rGvFxdiftwOuJ5gQUyUPhmixPHNZpCLpItwR8WOK5zdrt1YpfCiNSN8jm/N+lvjj+cQZCoLQRRTjRaUigjCqAdtrE9fviL0XAAbKHMqFUjLBRdd3T9bY4tDxlVia1WdmRn2zj43D64yWMDSYT12TJ/8AkrUuno5SZN35uca0Y5bQ3sgEWbT7Q6Si5YqNx725tjWkxR9kLObALtHP8MRYtgFgBhbmlz7R8oqlVOXLsAUAXHJxdzzeqrl00XVFTGNWQ2bm4++Ic4OIIXAVolbWukRWrGXJCoxPH0IwVr2gURaqcw1Cy6oyT8BmVML3RnBUn62P84YwpHMNdQfopkcTCb6V9V+gIKlPLNzc2xnOBvRWBFKrXTAKoJ5C84IBqaUXssG05mscddO7EBXkYg9vzE4z+JxukFt6L0nApGAPjcaJ2+a0ao1nTpa7oOPcYxRFIdmlaTsI1ntvA9TSSdeashqI9iMGv1sPb5w7g8NI2QOcKS2JxGHjw7o2uDie2qL6a8VYoKRIXjkLogUbbWa3TknjG5N435u68xkKoN4ryuux4VFyQWBPCE9Nvc274Lh3RNmDnbJbEwPfC5jTqQgedawkd18ltoUcm3X457YfxOPyGotvMLIwPA4ww88WT57Ktl+Y1tTLtSchipJ6AAD6DAoZ8TiHZQ6h6BMYnCYDBxZnx2L89/ih1XRVCqXcOUDlN5JI3XNx+uATxYhtl5OnmtGAwOaCwDUDory57PPFDQyS3hVwFuBcXNhz7C5tgMQ5sgaeulomIdyo3SAbAlFEy6rpxWGlqGWOEL5oViGZWHWw7C55474ZmweU+E6bi/S0pgcZ/IhbK4an8oDBlsu0TPFL5AI3SBDYAm3DEWvhaOIlwLhp9u6ckeQ05KvpffoibacArkpt5MbkMHFr+WRu3dLXtf7jB34Spg3odf6+KQbxAnCGavENCOl/uq6y/Scsyh1eNVblQ7+rYS21iAp4IU8/GKuwhs0dOis/iMcejgb2NDr1VTUWRtSuqOytuXcCt7dSLc/IwtJFkpMYXFNnBLRVLzTWcikmMphSb0lQr9ASQQeh5Fv3xm8QwZxcXLDy3W7Hv0TjXZTajpM6eKq/FxqqsJGcL2G6/H05tiZcE2XC/wAZ5JFAX106qGvp2ZOeT5tJW0matPaxiR+BZQ6mykexsoxGDwkeDaI4/Zo7+q6Q56KXcwySSgq4FmZTfy5AynjaW/0scNEhzLCgbpz8YMzhcU211kcNuuvZLDg/e2KNIe0gFWjcWSB3ZLGpNWJUfhyqEGJgT9rYBDh3NvN2paeMxcUjMrL3vXonLKvFOPzCJAQhVQOvBtz0wd7TuFl0rOZ+KEMclkUuNt7gdz2xXI7suCFVnihKwDiFgvQHixOLctxXWFRk8RqtiGCegm1z3P1tbEZQOqvy3Vmo13TdAZpY9zNbdzx72xzQQdVUpCyWKaZ5KdTY3Nz7WOIkgZzA8qzXktpF/wAFVx+i19vGLFwtMR4cOaDa2CkrlKjkYbkjIKy2uFL6TME2E3HGI5ZzKcwpAqzUkSx3LhSPc4O6Eg2h8wUqGRamiKyWlV3J5sb2xaSMmtNFVr6tW8y1NCsaqzgMebXxUQkusKS/wrIta1L19SrQW8uEWDX6te5t+g5xoYfASup4NIE2NihGV/VV31zmEY8iy7l/u2km3v7YBLhZGy1k/CLDJE6PNm081JLrOrmjdY43LkWZ7dL9fviww8zh4WH6KTLFHRe8JZpsjqHAIibk2F+L/wCuIZwyc+1p71zuI4YOy5tVpGe+H0FNQsxAMipdpO5c9h9+AMCbUr+WwaE0FcucPEUDotIxDZuF7AFuep9vpjbZhMPGBTbI/bXl5uNzHNlO+g8kXi05TTb0sPMUeqw5AP5cTOG/9miitDhcj3RZrO6qZF4Z7ojNPKV23O0WtYG1yT/GMzkQxSAVmN+5a5mc4aaIxnGkYKl6crwgYhyvdbHi/wDzAD74YkDXg80ajYfvxQ2OLdlLWaUpqSWKWmBF7owLE3uCe/f047BgeLwgHy9VmcbJdhTr1CFZWfxMdflzfmDNJF9b3t9msfucWke0y+LYUD6EJrA//rRuHb6I7qimpxRsiwxRmEQyKVADXLc//wA/vgcYIeCTYs+gqqRptWOHl9bS0lasWbNHJ/6VSghkHazrtB+zW/U4HO4iUDuNPUE/XZJ8F8WBHkSoNVZxJT08OXxy8pHJDPHb/wDICnUdSACCOxwvO5o0ZuSK9KparBuTsoswqUikcF1EkFEsI55MjCxA99oY3wxJI2M6nUD9+g+KxoY3ysBA8LpM3uHf1V6kzyGKjhbejPHGLKHAZnBZdjLt37QrMblrXtYYX57WxjX3fD7hXdhXyTOGXd29dO6pR6sjkWoaojTcadooUCFrs7X37jcJt69r4z5JXPLew/FLTwuEEAIBu6SWcVTa+Km17Gx6H3xCgEE11RShz6WKnkpksEkdXY25JQggX9uBxipbasvM9zuasl82Y3baFAAsAB0AH644DKFwFmgj03h/OIYnTmSQXZDYWFr9cKNxoLtRp0Ws7hng8LvEKu9v0IXnGl56eNZZAtmNrA8g/OCx4lrzQS8+AfEzPYPeuib8+0tF5FLGo2ts3Ejv0v8AucaWCg548R2XnOJ484UAgbodJpmCNCze3c/vjSbgoWjULz44zipX5WlNmhqaCTLZEcKR6r3697HHn3aSGu69k2ywF29JeizCmFG0RHqU2B+h4wmWOEhXpmyxuw13pW3mnjJJUMURL8Xsf0wyV51Aamtio6rzV4Dk7iOnBxd1nVc3TRR5hrZDIxVSR2IB54xwaO6uJCBS50pV1NXGWjbbckC/QW749A/lhoc7qLWMWSBxZ1UudZLWUqmVJ2mv1RuB9vbAOcx4qqVsr2ak2kCMzZi39T+nGp5A6k4dwmE5jeZLddB3QMbjW4UeHVyN5ZpgRm8bsv0OHuVA0VlWJLxiQ77q2umoy299zsf8xJxYOjb7LQlncVmIyg0r0GXqqkKtrdgMSZTYSj8Q5zrJVikyne1wBe3wP3xSTEZRqpbI9/hauqnL1X08Ad7d8QyYu1QzI4ON6lXaKOMFGJAIdevtcYDK55BA7FXwzhzWkn/sNPK0ya5ywz0pVf7XRyPcIQTjH4fI1mIBd5/Fe3xpcMO8t3pZ62YKsyRk/nBt9rY9Eaquq8aMO50TpB0r5qjLVfhswjmLf05h5b/BHQ/9/OF5fPr9Rt8dQtzg0uaEx1qNfcVY1zq1RD5ELG7LY2+vX6HCMzxA0k+0dltxsLz5ITovWa00Dxy3Ygkp/wDt1H1vzgMWIY9g5jtR8+yI+I3bQqia3meWMzf+mrXsOvQgfzjouIND9W0ClcdgTNh3Madf7Q//AB9461quHg3Nge4Isb/9+2AS4oGYvaLBFeqLgsM6LDNifuFQrswkmkaR2N2NzybdbgW9hhd08jnXaayACl7mOYSTP5khG6wFwLdOmJlmfK4E7+SDhcLHhmcuPbdcpDJISwV5DfkgMxufc884HleTeqY0Us+WzqpkeJ1UP5ZZgRZ7XKm/O63NsQWu3Kg00AK3S5ej0zOobzVlRPzDaQ+63Frg3A5vig6+l/NJPxDo8QGOrLlJ89EUi0Y27+pMqLwNwRjdi+zbY7ejW56c8YA6ZrRaTfxpoHgYSfM1pV31/QiGW6aghMEk292dwoHpEZJ3cAFSTa3OKSSv1AGxH1pIYris8zXtjFNom9c1Cuuwu+ylnpIWpXX8OU8szFAzG6lSD8cN1+mODn8zXr+AlY8TNHjWuz3myX2IPT3beqD+IdE0VX6oIoN8aMEiN0sR1BsOSR7YOw23Ve0SyDbkYki1IJBsLRct17GvleZubbFtb/m7HGUcJIDovRfzsO5oBNE6nTr2S3qzUjVbLa6qt+PvwcOYfDlmrt1n43GNkAZHddfNF821mslLTqotNFwT7i3OHsPK6HULCxeDZiWhrkvT5vPOBH1+gOGDippPCEmzh2Fwp5h+aZdI5HUsHTe0aHsO47/TCk0Lo3ap7D4qOdts6InP4Zuzr5Z2pbnub4FzEyE25JooxCzSs1vfA9SVNq1QabiDtuAPtfnEkrkT/wACg/yjHWoS74UIopdotw7D98abnF0MZ/8AUI3FY2sxsjW9/snXMKdGFj0HbAGOcNUg5oKzuvigAmKKqbGJ4/fHoMK59NBN2vO8SiY8mhqELo8zjIG0jDz4XLAlw0jTqETTN7KLWuBYHCxw1nVSHyNoAbCrQmpzdFYqzgE88nDGQDdWZhJHjMBoh0+r6dOPMBI9uf4wF0sDTq4JtnBsQ/XKhNRrdTcCNiOx4GFzxGBvs2Vox/8AH5BqXBDp9YSsCNij2uTxgB4qf+jE9HwGJpsuKZKfxQl/DrG6FpFXbuHRvrhIEF+Zrd+i0nQeDKTp3SfVpUyETGOQBRwwRrL3ve2CzSYkvEh0I2/0qwYfDxsMbTYO/muVFTWMEAaRhzYfycJ4rHOcAZTQTWB4WATyG+vl8VHmmTzQECZCpPS5B/jCjMQyW8ptPT4OWFoc8aHstLyLQsMmU+aY1NRILh7m6kkbfgAC1xh00JBH0rX4a/0s4ON5lcg8GkGzfVsf8+1QP0vf98C5kevhPx/pTmclfxH0dDRCGSnkZ45Lj1EHkc3BAHXnEHW9KI/etqWO6XabNH6JpZMsE0tMpkZPMDliWNjfp0Ckdu464ITkkDPS9B1890NxdRPqr5r6OKunpoqGCJ6aGR0fYgDf00cA8Xvu/bFhmcG5nnWr+NfRDe6gXgbX9LVPItX00tNNPLPFTyy+YGhElvV5aqrhAu6RmIBufy9sV0DhWtdfft8PijZaKB68zOF2oFqI5EWRBU1UaWEm+RVU9bWNk79jiHEBpHTYeg/38lGUg6D96/v2SlS5vDEkqJFId0gZCzgbdhJjuApuRfnmxwu72jl22SuIwrppQ6wAARtrR3/pdVmqZHZmVApaxYlpH5DBgRuYhRcdAAMB5Iqj9KQm8KjoBzia8gNxWtCzureY6sElMIgjCX0kt6dqsGuWUj1XPzwMQITnJPX5/JKw8HdHPmJGTXTqQRVHogM+ZTOweSRnIN/Ubg9OCOluLEYMGACgteLCQRewwD3fdNVHC+cTT1FTMIVhh3XVOAq9ABfp3P1xS8pDQmF7ovSO+oh/G08nkTgiJrlQWtcE7TccXNjbEOftXdSu9YaYgipI6inBBWV4ZByblWYA/Xi2Lg7qAVJ4S5bFPPMkqBx5fQ/N74h5pSVdqdFinqnO0NATZLm5HF7HD/Dgx7jmHRYPHZZY4gWEjVdiCCM3G0fpjZysbsF5gyTy6G0e0tnUJDpuAPT9sZHEXNJFL0vA4XxtdmG6MTa3ghCqTckWAHJuPpjLykL0CXKvxCkaXbHFIQPZTiS3upUUGaVzq8yxEdbBmsf0tjtCVKt0VTmDorbRyPnFCV2iSPD7WQpy8chsrNuB9sbkQa+EM6t+iXx0r5JzKeqaM78T4o+Ij5rH26D74FlYNHIQY8iwlAZ/NWyLSwJtMjetj1Pc/bDeHl1NbAXaBNhm1mdv280TzLQVQg3QM5k9j0P+2LDFvJsOpQIm1Txa7pdFZobKWXnrz+X9MHZxAAeJ3yQH4OMm2sXdb4T1BJczhz34P7Yz3yRzPtxOqcjzRNytATRpDwtgjUtP/Uf6cAfAwN87YxljHvKIA5+rilLxS0nBSkSQgpe11vwb+2A5i/UosehpOXh/oqm/CI5RHkkUMzsoa1+wv0AHGCzyGN3LboB80Bo5niP+kyZfo+CNyREgAItYDp3/AHxQ4l2XdSIhaOZhSR+UQQLe2FQ4kopAAWB6Pr4aWrqFkIChyFvwPSxHX6YW4lG51Fotb3CJW8p7HOomvuovEXPIKhlERBsSSVHH/U4BgYZGEucKROITx8hsQdmN33pOOhdSZfS5cI5ai7n1MhJJDHqoAFwMbMrnlzS2qA3XnA2nO8yreT+J9PJU+WVKxtc73sB04BueOgxQMBaQDquyubZKDZ1n+XV8z/jJ3iigYrDHCL+YP899h69ABa1upviGkt8IAPck/wBqAD7SXc/1gVUUuX1FQtIFttk23N73sbbgvxfHFxuyBfcX91cM7pXAmqJP7pZCLm5uxAHufYDEsY+Q01RJLHCzM80Fb07kzVLyWcRrDE0ryEEhQvToRyTYD/pirWWrk1qrs+QVMyU82555qrdZLOZBs45ZutwLjnpiXNNWprsrFPoOubdeNYyptaSRQWYpvCqATuJUEi3HXnjC7nBteahUNK5KKuoEJZ1G0sdi7mO0dACQB9WIAxWV5Y2wFNp7j0Tl8DxQ1DzPLLO0aW4UhJVWxA5BZGve/Fjir3uDS4baD40ovWkwaYy3L5Gq3ipo41hJhdZAGIePd6wWPpBG3nqSD7Yh7SH0f3dSD1VurkWQNTQRgefRSzbQLHdLtIFu3N8S1/iafI/ZQQaKgy7UtHKKKmicCSNgzBrjbsUqwJ97m2B67Ur7IedTUUDrEZAw/EyyP0sCSxH7nBSDuFUBZ8NUNBXTVNKAFdjYdrdv9/vixbYVl5/4jrahyoJdmN9oH2/QYLFiP4/itBm4f/N8AF9Va0vpeeseRGdkZPe/U4ocQXa3au7BMhOUsAPoqmd5DLREXfm9jbj/ALGJGqsp9GDzKtA5uLf3dsUkNAKQt1goIB2XAVJVeuq4FBHHsbYlcFQp8xiVQobgfOItdS/OFdSmKR426qSMaThRpUabFqEYqpTv4RuBXKLXYiw/1w7ALgkSuINOav0JT0oF8Z7n3SIG0p4I1HTFXEqQAun2DEC1JpVpcwjUnkDjjFshIUZhaVNVaaizHZ5zlAv5dlrn9cWbIGaVai3HUGl6mYU+V0wjMp8uMW9fJP0ti0kjpn5yAqxty+EFLcvi3dGdKWVgOA1vTx3J7fTBOQKu1OpdlStmnijVygqqogP1JxUlg2CMIr0S0+n6pmUtE15DwT7nm59sIuxkNnxLUbwnE6eH5jT1Ued5DNSlRIB6uhU3H0x0OJZNeVDxWBfA0OJBB7Jl8ONJRVazz1F/KiFgLkXa1ySRzYDnDwaGsBrUnT0/2s17tcoVVNBVL0z1i7EgszIHJ3MgvY2tYXHucRIxrHZCde39qBJYtCdNZOtS7K0nlqi7ibXOGcJhRMCT0rbzSPE8ecGxpa2yTSZU0TAGS7yOGYjsONpI6C/UYeGAhGpB+KwXcfxDg7K0AgeffzRLIsogT8PLAiMASkrMX3lijArb8tr+2DNhZHmDRWmm21j3/FDxWKmkDhMfRvTcH6dfipKWBZYa2OJEWWehjkEcYAv5cjGQADvYrxhPGNaMp8yPiNPn1Wzwx7i1zSSadue2ir5Nn9PDT0RmrDJJBJI+xBI7COSPYE3MAFK+17cWGM12jS3yr36rWbYzC9zY+FfXVc0mroFoo32kz07RLGrOou4gljMpXktGARwLc257FaQZnD3/AAsGlLW00A+f1QSjqI6DdPDXQzzMhQxCndo2V7bgzPtX56dsDDnSCqIH73RKpUcyzutqSk0juf6p8tgoVRK1iQrAAbuAbXwWgBSiuqp5lFUU0zxzb0lDXcFvzH8wJ5s1+t+cQ5jXDxBWGinrNUVck5qTOwlK7dy2Hp9re2OyCqP78KUK74fSRnMIhMglDkqQ3PJHX64rILAXXSo6sywU9ZPCAAqudtj/AGk3A+w4wRci/hhRpJXoHtYAnn3wKXalZMupKyno82LhV2lBe3QNzzgU8bnsFdE/w+ZjHODzVjdQac1rDHWzSmypJa3txjo4y1uqrjpWSyW02AKvuvfEnO4KiGMobsXuOO2GWAgWs6xdJf0fks0r74+LdL98Q8qwcDsiueZzXU82yUgf5bdLffENYCF1ph07QPKgkdmJa979MGmia0aBVY60Gr8tnEjC469gLYoNldJ/iHReXXSgdGIYfF8Nu3Qoz4UuAYoiJh0Pmq01SsjcD39sN4dwyuZ3S2JaTR7LYazX9OigiQM78Ki8kn6YE3DuLstKnMFWpIM8qIkLygC4uFvyPgnpfF5GRu0b8VVrnjUpVm1pUVtRFTwboUJO97df+EHpizIQy3EXS5zrbvqrniLpyU05nWeW8Q3FS3BA6njvgLZCdBp6Ig8O6Q8m11VU67VIc9i9yRiji13tD7I3LrZHMkyqszomSon2wobekDk+wH+pxcsZGwPI32H3JVHPIdlb7ytE0nksEUDUwO/y+G3AXIPuMRK8upwFD8KjBqe+6x6vyr8PmnkKPSsoK/8AKbMP0B/bCmL0ice4WvwvxYlnqtefL9yxtbp+/wA48wQvQDEZS5qVPFTL7wiS4JWxsD9un0w1gn5ZwO6DIBLhHtrbULrwlCz0FZSBgHbd+jptB/XHp3Opkb+35v6LyUgBcR3Ck1Fm2Xz0CQVMzwz067DCpIPmKAvIAIYcXB6c4l2ZspIotJu76fFUaLArcIPTaly3zY/IplgCwESFgAHb02BsTuPU3PXDuCkAzgv7EdKAtZnF4JZIW5G2Q716HVAJNdVIZzGVRW6C19oHHBwKTHkmg0abX91MXA4GtFk316Wg1XnNRIqq8zsq/lF7AfS2Fn4uZ3X4aLQjwGHissYNff8AVQZfWyQSCWF2jkXoy9Rfj+MLhxCaXcFJLJ6ljkYFgNwViNzGwFwLXJI4+cRvqorsmCj0FXSNtaIQ8Bt0rqosW2jpc33WFrXuRe18DLwNFAN7IrlXhuZEDSVG0lzHtEbECT1hV8w2RiXTaQvS4xRsuYmgpDgQr4y5IYMyoAWZIqWKdtxvtqBYtbgW6gWxce0PMH+lFndGEjmmmpgjRrNLlZ80yru4B4+hN+pwNp8I7q2mqxs8YMpRzQ9RFHWwyTPsRDcn7G2KPutFxFr3UTNV1k0sKM6SSnYbGx7DnEOlYzco8WFml9hpP0+Kpw0lRFOI1VlmvYAdef2xwex7b6KJYXxOyvFFT1mV1P4jypwwlbkljc29735weGMyENaksTiGwRl7kdy7S2w7mNz7dsa0GCDDmJXmMXxkzDK0UEUGVR9wBY4ZMTK2Wd/LlOx6Jz0hNDGpAIB54xk8QaLFL0XA3OLHZlR1/U08sLG43KLj3BwhHut0hAtJ564QAKSB3xeedh0J1R4cJK8W0K1LUzMS2084W/kRpocNnISznGmqyvqJKjy/LUmyhuth04xuugYPacsNk1aAKWi8LJyt5XCnsBziC2AaCyp5sh6UjeWeEqFbSszE/wBy8DFTLE3YfHdRcjjui2SeGEUEyTcsUbgH29/riwxLQDlGpC4tcdCdE65hliOdpF7jphVjyBas5oOimiyKNFWwAtz0FsU5xLlYMoKHUdCZ4pYBx5iMt/qLYtCQ0hxVZASCAsa1p4fCkg86ORm22Dhrd+Li3ziXOa7YUixuOxTb4M5tF+F8kkb0diR7hjcHBcSMzGOG1V8EK6kcD6/JNFCsUc9RPus0tl27rgBbm9u3XArJiDOl2u/7WsR1jmhkzKaaLnY4AI5/IAL/AEuDiskRe3LWlUnMNMYHteDqrlR4gzsgVVCn3uf4xkjhrb1cVtu4wzdsevmdPogeY6gqJxtkkuvsAAMNRYSKM2BqkpuJTygt0APYf7K4yTMZ4JQ9OxD2t6Re4PYjvh5mei0Cws14b1TFpXSM+Z1EzTGRLAl32f38WXngcc29sVc3K3M73BUz0Q1qT6mAo7KeqsV/Q2xR7cpIRE8+EFHBJUyrKULmFhGjx7geLlr3strfe/bFhYYSO4+H92hucA5oKNaf0VQPTU7SLK80kYmY77IAsqI6bRbqCR7j3wZzAJC2hQ+4JCmR1SZPX5IZ4o5ZTwxwmOmSlfzZk2Le7xIwCSNfk39/nAN23vt8ddFDXa1SsaZ1BSQZaqtUXkIa8Q3khhMHWyr6LEC+9iW5twMc5orTt9j791w9pL+Z6tLtXLeR46hj5W5reXeYS3289bdAcDdWcOHavlS4A1qVayzXbbaennULBF5ZZolvK/ktvjF2baPVwSBc3OAljtS3qroZX6teRa0bADWSh3e/IRSSI/p05wUjW1wAVnOc7zGKTzpT5LVNOqiwA/oi4AA529z98S6MgC1DSDsgRyqQU4qSAIy20XPJPwPbARM0yZOqb/ivEPOO37qnqXREEmVR1cbbJViLsOz+9/8AS2JDjaWOhRvQdKDQRk2Fm3XxjT2ZHeq9RA4sijAG7fqh+YSwRZxDK7jaV59ge2HMNZYR0tZ/E2+wTvVfNW9d6nomkLRgPKgADAXI59x2xp4d4jeHLzuNw5niLEp12r7r6FN/nGtJj2hvhGq8/h+BOz+M6K5k1DU1fJbapPb37YWlxM2XNsFqw8Kw7T3QvNaeopCQ0l+SPvhRznO1JWhHEyMU0UpdJJ5stpGuL9D3wliXFo0W1wuJrnFztaWqRRU8S/2i2EqC1DzSaGyrvnEANrjEV5K2R3dO9RSKLWHQ43WvJXjS1czbL7Tbg4lt7rjWytxSLawwIgqwIXlVKot0xzGkrnEKhVVsavcn4vgrWkilUuFoDmGv6SMbGmXde1r84u3DOJtVMopWKvV0CJ5zuqpbgkjriohN5VAlDtQs38Rtcxz0/wCHiIZnILEdABza/uTiXMDEWOzqVmMU7KbqxU+4JH8Yhsjm7FEcxrtwnjw7ymSpEpM7qP8AKrcse5J6404QBCJJNbPwSkxGem6LQPDeihh/E0YX1xkMxsLsHuRc9/b7YWx0WXK5u3bsrRuJJJ3WcSZHFJnT0jemIzEWHHUFgL9rnjA+WTbq6WriSm1fX7rUcl8LqSJmd4xICQyq/q22HQE9eeecBM+UeEUe6mnHcpijoaeAtKsCRuFtwqrxzYccf/OBlzneEusLqA6IZprVtPPTipaRILFvNUlRY8jkn7c98Emw5Y7K3XsVRj71On7osx1fpuljy5a1dwnlmYjc35kZ2IIXoBtsw72xaYeMgdAPjp90VrrS3o7VH4CR5lp45ZCtkZyfR1va3W46/TAg4Zcpv3dfJSW2QV3U64qmkRt6xqlwIo1CLsZw7JYc7SQMWEpzZq7eey7JrmO6ng1BV1VbLNDDG801yqyIkvlAXJ8sy8LYX7YWmxUeHZnlNNGnXr5BRQA/fM/le5vlVVMtTPUTB56ZlWWLi6xkDa42+naCbWA4x0MzMRGJY9jtpW3+lYgN0KX67L5YhG0iFRKgkjJt6kPRhY9D84sppVL45cimSQ0hEjVMsiFV/pqi33Nz14+mATOlBHLCcwzIHAmU+79B1R/XClqWheSaN5REVdQ4Z+WLAm3xxjQlJLAXb/mvws6KhYGyF5jqFZqOKnaKzxEBXHTb9PfGXHhyyUvB0N/NbEuMZJh+WR4tPTTr8Oiuf+OphQCgVFAttL35K+1sMBtG1mnVD8taraE+U7CIG1gffBGcP51yBqrJx12FqAvI0/dVJLp2oaQgnd09TE9+2HP/ABz2HK2q+CzHceje3PIST8VpWgNHxxxEyqHLG3T56YVxMRhdRKZwWMbio84FIN4j6HERaenAVALso/kYEw3om9lc0HmEaxKGaxuMOSG4R6KjRTlV8UK2F412EFt/b2scKt6q53CScugmsZI1Nh3/ANsQ8B2hTEEr43eFMkGXVLKrtIbX5wCDluky0tXFDENhz5kxLpcsAdx5+cbGSMaUsAyyHUuKP611ukCehwWv0viIIQNX7JZ7ydGpJ/8AFNTVAyp6OeOcNZ4ohpqszE43lPyuXNH4h1sR2PAXcdSOhwE8p2uyabiG5cwcK80Sk1dVzRsyxEPbgNwBirgxgQJOJQsdTj8FUyubMHi2TOoP+Yi55xSSWPfr5JOfjUUZqPxBeQaOgBDOC73vuPv74W/kEk0Fjy8axD7o0FbzHTsMkexlv7G/IwI4l5OuyXw/EZopMzSs5gylRWfh5GsoaxPuOoxMzy1hc1fS+CFmNLC7Y/bom7V2nqWKnLogQgcG/LHGbBiJXSAE2vT4jBwch5LQKFggV/tReEBtO5L7V2WsO5P/AMY9Xh8xwpG+oryXip65g9FpOmaILmFTKp9DRIpuR+ZST/BGBY13+Ft738lEe6D57rGmo5KmIoTMH3iyghyVXaS3axH7YWIvK69Kr6/VWYNSK6pfzDxfqGXbFEEP+Zjex78W5GK1EPNFDHdUrZ1rOsqWBeUrxbbH6Rz1+uKg14WD7qwYNyrWTaAqZahYJR5IMZlLcNZeluDa9yOMTRDSSdPqVUvbpW6HVWV10sTOFmmpoCyrJ/YFU2uoJ6cdr2xD815Tupbl6IBbAVdMmTas/D0ktMtOjNJvBkJ5CuoW3S5t164yMVwr+RimzmQgNrw+YN9+vorNdlvz/ACA0dZJE2+NyjAEBlNjYix/UG2NKWJkrckgsdiq+aZdL1DeTmM0jEg0pRmYk7nkZVQXPU3B+lsEia1lBooDoNNKKqSVW1RQRxQ0RDOZng3Sq77tnPo2j+1SLkL2xUEmz06fdS02LCXMSrK7lmVTVBZYYy5UbmtbgDvzgckzI6zHdGhw8kp8AVzM9OSwQRTuVtL0UH1Di4v9sChxTZXFrUebAvijzuPqO1/uqv0WippKB69XTan/ALdiWIBsTfpf4wUPtxCT0VvS+nopI2aVCZFexVgRtHW1vnrzjXwOHilbmdqbXmOMcRxEE/LYaFfFMNTFFGHAKxiwuBbGllYxpAoaLCjfLIWkguQ6v1NAnAO42HTAZMbE3rfonYOE4mTcUEQyPXkhjlVISxAuMYeMxUb32dF67hHCZo4SxgtCsz1RXVFPIrREKeGNug+/Jws2aMGrWl/Anc0uymgrWVaaH4ESbiGYjv74bwsfNfSyOIYk4eIvC9bI444yzG5A6nG1FhY2dF5R3E555KtEsoradaN+Be3H1xgSNuQ1ta9th3Oaxpdvol2TVLGMRoPrgEcRjfnK28RjWzQ5GjUpjo83lZFNrcYb/k+SxTHqhuv/AA9ZS0sG9j+YoTe/vbDRcXhJsdyzRXWjYb0wBUqwNiCMVxFtLb6heP4s4sxJ1TEKJeOBhV8pvRZHOd3UpiGB2Sb81TMVKEFsQR1VbKhmnC845jbcrsYXIRmWfRxhgXAPbnBBDdFPYfASSEEDRZpnFUZp3kQE9OgPYdeMH5ZrQaL3fDYzhoWtujuuYBUVLrEpeRuy3/36YpHALJaKWpPjJZBUjiQu5KeoppfL9Uch6AHk/S3XDMT5Y9GJR3LeLKP5FU5rT72ijl55behPJ7+rkn6Ys4vl9vX3/hUqMbGlcqNA5jLKrzAFpW9TX3FflgB9rDAaa4nXb90VuYGjQJlpPBtdg8ypbfxwqqFsfg3N/vihcwGgNFOZyP03h/lccyRhd8yDzCrOTuHT1KTYi/NgO2JzSBvMAobX2/tUJs5SdUx5rDuZ0UbZHpmCDi/H+xYYq3Rt7gO/fooduAN6Sdp3OaOmyfypahRL5TRvGzesScgps7WPHTBpInmYEDTTX+1DXNbeuuqQfEDIqakiohGpSd4d06lyxv6bE8kDnd044wOQC3EbXQRWuvT98klXwBXXcMbOwVQWZiAoHJJPAAxIBJoLjorddBNAz00m5CrDfHu43AXBIBsSAevzjnBzdCo3XkmWusC1BsFdyqj+5rDlgP8AKDxf3wESgyFg6D9COYHCISHqa/tO+mdOUtVlyb9yTeZPtdAvqKRq48wkX2gdhbriHWHikEmqvt91B4Xun/mN8ioCq3uwXjm7A+49sZ/EgS9vv+y3OEkhjiN7Gnu+is6xzWiajEEcgeRLBbC9gO24/wA4HgoZA8OITGOnjMb2lw16A3r9lXy3xHaCgSjjgG9eN56H1Xvb3xq5dSvOEWh8ua5hUieuA/pqwMm0AAcW6dbWHOGocTJFo06JLEYCCc5njWl3pnJ0rUq6qpZrRqTYEgbrX/24wKWV0khLkaKBkEYawbJQxCOtL8Nq6COBg1txJ69cZOLsSklel4e3Ph2hh6m1e1tqCGOAxxWLMP0x0EWdw7ImJmMEZc8+I7BCqXV6Cg8r+8AWHyMbOGdynZl47GQDEMLCglRU1M4UMtkY4YdxB0pyBCh4AMO3nEJty7Qd1W5axFyL8fp3wKeNrBommOJQ7Mcojp59hta1/jCExdWi2+GtYQbRqDOYAoG0cYlgOULPnA5hpafmjLtY8Xth5gOyzn1SzCjrAAdxsd3GHcTFma2ui8RxKOR85J/Qu6jOok4ZwD7YSdDeoSTMFI/2Ql/MdXAuscQ3uTawwaKEE6LWw3BnFuZ+gRuHNmCjfGwPcAE8/bHS4S9QlJeFSNflAS7mxrapwtNDIFvySLfzzbFo4CNCQFucP4dHE25RZ7J8094awLCPxESzSkXZn55PYe2KyzC6Zt9VtRRlov5JkyvSMNNCY4rIDck2ufpf2wGWbORpsihla91muj40GeSJYWZWAPubDnDbB/hf7j81ztQFrr5JFvR9o9INuOb8c/XCXNJBC7li1YaKLeEsLj1DueMVbmq/cpIF0htTqilhZkkkVSnW5HF+Rgow73i2hV5gGhSpnHitRqr+Xd5F4Fl4J/5va+LcjLu4V8/gpsnYLMs313PLVx1Uf9OVFKixvfcbkWtyLnpi/NDGlo1b1v8AendTyr33V/KKvOKqsSZC3nIjMgkBRSnAZQCBe/H7cjAosVG8ODC0gaEA3vte+qsYw0C78kqZs88800skbeZuJl2obIb2O619vItziHXeys0UKQ55CeSST84o5xduVIAGgXBxVcjdBToscckFSxrGayRKltt7rcufTe384iF8wmGVunfv7keSOHlWXanp+Ve8QY//ADjvvRt6obI6ttIjRWDbSQDuB4w1ix47ScRtgQ7Mc686COJ4k3xWVJRwfLAPoIHB55v9ffGbHBkkLgdD08+60ZMVzIgxzdR1/f8AS+otS1MVM9LHJtikJLAKNx3AAjd1AIA4GD5RYd2SbqIoqPTuUtV1MdMhALnknoqgEsx+gBxxNKVNWZBMsck6qWp0coJeBusxG7be9vnCxxsAn/j5vH21+uyKIHmPmVouNKBTWU4YXBcXH2OB8TJGEkI3pXwlGZtrX4aOKAVqouyJoC0i9tx3C/1It+gxmf8AH8RNMw8w2B1RuIsY0gjc2k7w1rEakrKZ3VNyHk/K4368Sz3bLPW4NsWVldo6eUsqWZd544IviGBsjqCM4ywss2AfcjurNLvTBGG57j1dTbDc8DI2gtSrZXPPiTFRZBCmWGY2L2v8nCIso7SA4E91BWaohWmSNAN3HtxhbDRubKHHot3HYmIwENO42TDkust6BVVmbbawH73xo4iRrtl5yMWNEMrdK1U0yySHare5wlJM0UKWrhsK4tLs1K+NMBfSTyMGDtNkk9lOIS5qbXdURaNCinqT3GHxioAaGpQ5OEYxozPaQFz4e00mYVDtIxCRrwo9zhsSAQ5x3pZk2Fa45Xe9PFR4aQztvkJIB4twT8HAHTt7aqYsMIhTNAi+nvDukp5RMkfqHAuSf574EcQQ0tHXdHEdkWm1cqjsbqLn4wsZSihgXUdEi82AI4+2OzkrsoXUsirzftjgCdF1hAcz1IibIwV3Nwbnpg4gsFx2Q3SdEtZFouGKU13nTSTXJ6qq89rAXtb5xwxJaC0AAHTuu1cgmqPEmeORooYixiHL8m1+zWGLtayrrfouAc5RrrDMIIhU1UKlHAKhDtYA9N3B4PtfFnRs2G/xVbN7/ZZ1n9dLPO88yFGfkAgjjsBftgb3HYbJljaCGNgSsVpzauy2GmjEMKmUbG2hbepdpN2t1uDjxP8A4jiM+IcZXnLqLvob2CMJGhvwVeHXstVmFF5cflhJQvBuWD2Ug/Fu2N/gXBxgHPt2bMCD2FaoM7y5mnTZH6yhmkrc3gp5o4kaJXkDJuLEpzY7ht+Tz16Y3yahY4i9fn90AEX71ihwodCjDZeYhcvscuVmmpnkYJGjOx6KoJP6DFSe6pJI1gzPNDzRbL9KTyqGO1FJt6j6vzBCdvWwJF7264o+QN6LPn4tBESBZI7bbXv5j1RzJ9JUzyMplMwUbSQSm17uCLC5J9IIHHHJ7DA3yPa4A/v1/vyWVi+MYlrAQ3Jeo62NK+u/9pi0pLTQ1NMqKsYqlkI/4WMYUC/XqT98c28wLuh/pG4U6eWeTnOJyDL8Td/BCv8AG6enp1yyVCJFkCzs35RtfcTfqQR2+cYOI4Xiji34kHvlA32oBe2hxUWRrD6flLWaFqismmooyET1gqLbVUfm+OmNfBYd7cK2KfU1qlJ5Rzc7NFBT5tWzLLGjPIJbeZ8gdr9LfGHsNhQxuSFunkk8Ti2NOaZ9HzXFRp+aIxbyF81gvB5F/fDE+FkhYHuSmF4jDiXlkd6Jm1tp6nojShUbnl3J4PTj64ScHFhA3WrhnNErS/a15qnUdOWp/JA/p2JI/jAuHtdFIHuC1eLTMfFyw6yTenQI2+uYJoHDLdypUD3JxpzSB7vDsvOk8tpc5KcENc0Ypx/6duvx7YW0ak38Xw7W2T7kYyfSKp6pfUf2/TAjKOi8/jeNvl8MegTnpXL4VkLcekcDEusgJ/gEj3ueXHspNVa2hR1jjBdvYYDJGT6L3WEla1p6k9EAfN6hzu2dfnBBNGBVqrsFO85gN0Zz3JImiI29BjMIymwvRQYhz3U7Ypb8IHEVdNGT6e31x6fDOL8Ee9rx3Fo2w4wtGy2szoqn4wtlJISlilWOeRA23gHr1xf+O6rVeYEKzXXFNAPXKov05wRmEc7ZQZQEl534qxKR5RLn46fQ4KIWs9sqAXO2CU63xHrJCSg2qTyLEj9cXpmgDSV2U9XAKnS6YzKrczbWBPO922/S3fFXuc3c15KwLNqvzTtl+j81lh2z1xiFuFQXJ+S3HGBl8bdhZUZdfJN2ldDxUtP5TkyMW3O5/uJ/0wJ+IJcC3SlZrO6mzmjLVFPGFGzcSSQOAi+kD5v/ABi0ZGRzj+2qPHiAUeuNKRVohiZip333CxawU3AJHfjAYzTXGv20a62WFa5yAUNW0CuWXaGUm17G/Bt9MTuLVwQUuk4qpRXS2dikqUqNgkKXsCehItf6jBGOAu+opVc0kK22sas/iVR7fi2JkAF2542g9bW4xfm2RlG2yGY2jUnTr2QGCEu6oPzMQovxyTbAKNq8kjWMLzsBaZsv0axZRNIFBMgKqRuJjNrAtZeevPbAg/MLA7fP5rDm442jym37Op28XU1ror66bgjp5GkikLnzLcMzptttvsHlgdyW9+MWbZO46fO/f+6pdvEp5pmhjxXh7AG99/F5CuyC6Wq4o3d5SQu2wIVmG64IBCke3QkD3xVzb0WpxGGSVrWsAu+tDSj3XudahEksckSkeVI7jd33OHHA9re+OyCiD1/CHhOGmON7JD7QA06UK/dEMXN5gZCkrJ5rFnCEgEkk9vri1C7Tv8OAhoc0HKKF6oxPl1VUxR1ICAXEUMScMbH+xR0AIuTfthQ4qKN/LPTf93P5T2C4K6KEvj1s3rub0snb+l7Jo6pEMs8zLHsvcSN6mI5IxT+exz8rRafHC5AwucQNL7/PYI9oQbcrzCVRdtyBvfywVLfaxbD0bg2XM7bT6rGxDXOjIbvStjO6ODgOg9NwF+fpj0j5oI9LA6rxH8HGYjWidaspGz3OzPMJFJAW20exHN8Y2NxAndpsvWcNwX8WOjuiGoKyuqaeOefmJTtUgWuT3wk0jVaICoJkMgaEMLeawAH1wFuIa666J3EYF8EYe7qtGz/w9ip0hljYKwPq77hb64KwkrHx1/x3UOihqc9ghQXYXt0GKcpxOq8RHgJ536BUK/VSNHZDdm4HxiRGGeIp7CcFkdNT9AuqWaVYwwexb3P8YzHY8ueWEbdl7TDYGOBtMC5yuSA1ALEEj8xJxDRJk8S9Bw1rDZG6bGz2mHG4cYtlPZPk1u4JRrdcGWMRop3twB84eZw+R76Co7iODhbzAfcq2T6ZzGF/xEardv7b8/xb98beGaI/ATovG43EHEvMh3Wh5pLVfhrEMshXmwuBipyB3h2Stuy67pC0Xk8tZPOszs3lgWFz/cT/ALYaEzmx5u5r4BVdE01SbJ/CWJ5FYu4H9yg8YUdiA7UorI3NFBG4vDCjUcRLe/e54++BNxFFFyu7pkp9NwKoQIuwdBbjFDM676ruWNkRWnjQWsAMCLnOV6AQPUmpEpoiwIuFa1z7DjB4YczvFsqPfQ0S+PFOjMG/fZiL7LeoH2wQ4Qh1giu9qvMO1aoVW+JMU9I0ke5Z1B9O0kq3Y8cWOCDDUczfE1DlkqmuNFJEHiZW+aJHIfiwQcD7W5vgbXsIyhv3KOYiNc34Qav/ABdfUs7RsZG5II2hV6D81uMW/jyyGmtoDugPxmHw7M73jfprr7kaptBj8K0sswjcHmxuAP27d74abgGUGOvN3GwWQ/jrub/jbbdq2JPzRd8ngmio1Uh41vewtusrcfcgHGk6FjwQ4aCiFljGzQSTO2cflr+FeSKGmRpEhSBrDcCALANa/wCmObExujaruNOn2Sr3z4h4je4v+O9X9VnOoKhRXSSRkMokDC3Q2sf5xiY0tE1jsL+C9fgInuwLY36EtI+qJZtrESFfLp4wFYv/AFBv9TdTboD7YQYxrBQv6JTC8F5YPMkOoA8Omg6WhLS1UqSVB8xoxIPMPOzeegZenIFulu2LEuqhstaPCQsaAxoFCr6geu6u5dPLW1NPTSykRySom1QFVQzAcKAFvbpxijjoSAuhw0URto177n4lCM0CCWQRoUQMQqltxABty1hc9+mJ06IzCS0EqpfHKxWgUWtFSKjDt6VDrJHELFeNqN9bE9++Md+CeXOA76Er0UfEImxtcasjWtary7aIJqrVX4oeWqFY1fcpJuxG0KL/AKXwzhcHySXE6/6/CTxvERMzltGnfvv06bqvlGb1dEjGNSqVCFfUvDDpcfrh0UDmWSRm0VGqySeJUeWMoshst7XP2wKOdkjsrSmpsHNDHzHjT1WrxaRpSlOhgDttBPzccknGri42si0GxWbESTdrrxOqYYsuigQqGDLZB/w9cZrGDKQmmPyuBWc5lqh5DCQtjEbrgEOG5d6rTx3EG4hgaG0reb6lraoospKIeAALX++GYS1zsrSs6aB7WZnt0Vis0kRF5vLejcTfpb+cNYiJrHABLx+zolNGtyMLkXoihEP8WcixN7dMLDDMBsBE5hRzLdMvJC8ikgjnjvg2hNFQ17m+yVJBk42i5573vfEghVLja03THhrBTuJCu5xexPI/TGg7EgNLWCrSmQuNuTvDl6gA26YVMhRA1d5hGNv2xRtrnLMvD+lmjzGqkaBkiccEiwJUn/fGi9zTh8l63fy1QWdPetPlrUUAkjnGeIydkYuAVVs7jB6jjFhCSuzhJutterSBAouzNe3cAd8MxRM3ehuc46NWfZt4p1Uh/pARj2POLl0DRQF/JSI3nc0iui8gjzSKSeqd5ZN1iA7KEHawBt8846Z5DW1oCqsADiOoSFqjJDSVT09yQCNpPdT0OANZmcAOqYL6aXFaHk+VolKideBe3FyepOPSewcjRoF8+xeKdJiHP63p6LvLsgih/qCMC+4g26ke18UGRpLYwB396mfFzzNAeTXT3KzLVxX5YJfvce3z+uLhjwO6VbE87AkJT/x6nhE1PKzVCtzuPNyeoNrDt9MAkxETDle7X7dlvN4fiJ8k8TQwjStq80Lq9ayeSIII1iRfykdR9OLfrfCT+Isabjbrtrt8FpRcEGfPO8u8vz1QzPIKsxxVNSW2TD+mWI5A+B0B64RmxEshpx9w2WpBh4YBliaB1QY4UTJBG6PaHpo5axI5VBRkkBuL2PlsQwHuLXGM3i0kkeFL4zRBb/8AYaehTGEaHSUeyZMjpY4pZoYmkNNU5a0zLIV3CwupNgBcMOD/AMWGeGYmWZrmygWHkGrrTt166oGMjYwAjsD5pX0tmHkVdPKSAokXeSoI2FgH6g29N+RyMMeSqFW1JTLHUzIrxuu9ipjYMu0kkAEccC3HbHAEAB26qw21DMcroxNkDrRJWl12vJsCD81rMdxPa+02H3wUwuDM5VA8F2VU8mpRLPFETYO6qT8E4C660VrWkeMMKQx0MSKEEW4KgNztFrE/W2Khn+PL6q0b8rw7sbSbqjVbVaxoECLH05uSffC2GwvJN2tLG8QE7cjW0Ls2reT68q424/qNs2ILdPnjGnJO+YgEfDqsXK2IZidPNDZcqqCVlmBs7i+48+o88Hp1xz8NK2PmEaIMWPgkl5TDZT/rfStJT0kM6rZhtub/AJgSL3wmWktNLQgc1sjS7a0t6p1DBIsKQqPQbkjC+DidG/M5bPFcVFJFy2Ou/kjdNqcyUbJHGWYIVv8AXvh/E4pmeysnDYCaRhLRoqmW+HTyU/nFiG/y9v1wLPZQTok3MqXy5Gj6WNucFULU9JZkopStxutbn6Yo1pvRSUt5jWN5jWXvguVw0pVoFfoaSZRigaSqkgIdmecJGpO4YKyIk6obngJNzLW15VVFYoASxA6HDowoawlLOnt1BSwZ9E0RfzVXuCSMLZCHaBEzCtSkKozmavrFpI5iI+Sbd7e2HYiA0urYKjmEi7TFl3h/NBNHUCoO29nViTcH5vgf8nMS062p5dAFMWpdHw1ITzhcoQQe5HdfocLtfewRqI6rOPEXTscMKyrTiAh9vptZgfe3fHGjsVZpddFT+BsrfiplFyPLuR2uDg13hSD/APIfRUf/APlB8j9lW8apR+KjW3Oy9/qbW/bANmAojOoQOl1YVphHzvUWB/g42m8SiyZj7XZYkvBs2JLx7JXFbrWd02gBD3I5ws7igA8DdfNXh4BAx+ZxvyQAvJM1vVIxPQXJ/QYz5MRLJ7RWsGw4dt6NHfZFqDSFVI20oI7C93P8WvfCrpGgXaQn43hIm5g7N6f3SMR6FCAvNLdRGSdvFm+vcW+mIbJmeGgakge5Zrv+QGQhkLaJNa66flO2oqf/AOrUcYKpFHS3i4FrgW9O7036fbGb/wAgkLcCetu1/utaXruGj/NZ7Jc1RldNU1VZMZPTDTK25Cu3zeRtY9N3A4GMbAYnEYbDwxhurnkUbvLpqPJPysjkcS47Dv6rPcrzGSCVZoyA63tcAjkEG4PB4Jx6aeBk8Zjk2P21WZHI5hzDdXl1DOfxG4hmqFVHcjkIpB2LawCmygi3QDBMO1mHZkjFD89fM+aq8l5typiilMbSiNzGpsz7TsBPABa1r8jjrjhvS6kY0nppasSMzyAR/wBsaXJ4v+diEX7m+FcTiTEQ0Df92GqfwmEbMMzjpdIRlcsKShp4zLGL3QNa57cjtg0ge5ngNFAiMbJTzBYF/vmmKizaiNMYHBQy1SzbQLRQqPTZm5ZxsvwAMMspsJYTZ+/mfclpnZpS9raHZDNa5jBLWyy0ihIRYJtG0HaANwHa5GBhoAoLgSRqutUZPJAtPJNP5ks6bypuSi9rseuIabFrhV0Ev3xKlaXk34OCNJLou5bkm1z3x6KJsEcYcKFrxWL/AJk8jmGzRSxqvUInkURE7ENx8n3xnY7FNlAYzZbnCeHnDtzSDxFRZxqGpq1jSU+heFABtfGe3XQLYOmq0PTOjYUhDyAM7C/2Iw1NC2MaILHl26S4c/FMssCLzuZQfi5xlS4XNJd6L0GF4oyLD5K1TtlfiJGKdYTcvwOBg4bSxybKB51pd5d1Uw2h24F+30xz5coR8JBzpA1E8nyqOGSMM179sE4fJnDiU1xXCshy5UdnghLEhOPpg73i1mAGlHntbmMsn/lyqr/mN8ZLf+TYKNurbPZUOFe47qWly2WOImVvMJsT7c9cebxX/IZsRMCw0OyYjgawd0yUGURSRLIgHzj2uExDnRgk2CLSj4xazLWegZzUM9PYRuL2JIAbvb64cLnVoUNoaDqEv6ID0uaQrKNjBirX+QR/NsFwuokYerfoQUSQ+EEd1+ipKlDER3wiGHNa7MKVKszOMMLsLL1+2Csjd8VUvFpR8VMzgagkFwS1gg+b9sQ2J3VdnFrOdIZ5Llu55IX2SW5Fr/GLtILcpQRiIpX1G6z2VbOGqc0qDKkW1bALuNgB9T1P0GKSuaAANgqS8QgwwuR2vYaoDm+VyUz7JAL2uCDcH9sCGuyYwmNixTc0fzT9kmjacwozoWYgEkk/XoOLfGKSPyvoLyWM43iua4MdQ1Gg+6NGrgilSAKFJUlbAAWHBH1wLI5zC6/cszkzSxOmJsWAULp9YQrLMszBdjWQgE7l/wB8EdhwQMmneynn8GmdFG6IXY18iqOotQxNRybJAzTH0r3UEAG4+xP3xYR5XA9hv3TOA4bKMY3M2gzc9CUvZxqyWrpYKWSJWeEgJKPzkW2hbfoPnB3va/YanftfdetbHlOh0XGfaYnpZfw4YyXEfmbAQqyP0RubEj3Pv2wNuGdIQ4Nvsf3Zc7FRssF1aX6geXkpqXRkhUs8irtcKyqCSBvCE7vy372w7Hw159o1+/vRZUnG4waY0nSwTprVjTevNUtRU1NE4jg8zchZZC5vcg2DD688W9sAxcUURDWHXr+/hN4CWeVnMlqjRFK5m1bTyUVMgmkWSGMqYRH6S5kZjIX3AcgjsTxbjCoBAOunzOg+icDfETSWxOwUoGYKTcqCbE+5HQ4pQu6Rw9wGUE0rGV5ZJPNDCindM4VCQbG5sT8gd/pjiaFoYc0ki9t/JHjpch6mankV4aRyR5n5pBGRuO0C224PXCOJ4hHBM2BwJLtL6C0zDhnSRl+yl8UKaJaqKaNAqzwJKyLwATcH6Xth4atB7pUHXVXfFKHctFUKu2N4AoF7gEc29+nfHDa/ILhuQkqTLpVjEzRMI2NlcjgnHA2rWjUuk5BQCu8xStx6PYE2639+2OBJUaArqvoIxl8cqId271McaUkTP4oc0a6JaN55hBUma1UYpIApAcMCQDe/HX4wkCQAfRMFt6eqLQa3n8mwQkAbQf2GDzYprxsqRQuukIoNPSmVDKLLIb3+pwrhZGTy5QnsXgpcPFncmXU2lhDtmQjbGAx+RhvFgEANSMWm69zTU8lTEkUC22m5+bfTCT42kUmoJ3QvDmpXpswleddzEG9vpjmNEY8KtiMQ+d2Z60ympiVF2ubY4k2hBPWTwqYlNuq4+P4hzhIR5ptg0QfW0rQU8kickKTY4e4WwTztY7qVWTwjRCfDPPi1Kzv1dybe3bH1+PBNhhjjb0H11WSZiXutN1TWxmNR369MQWODrUlwIWG+KU6/jQY+CqC56c3uDi4LoyHDdWZTgR0XNJqvMpo/LjO7tuuoP7nBea32suvySk0kUOj317v6UktPmEyFZHCr3INyf0xzsQdxoUi7iOGbQFuQWkVjVJFUuXCngEkj4wMSOcaKanlzYUyQ6FapJRIy/lHI9sIhxB32K8K2Z7XbqRIFU8cYGLLaKqXucNUr6n0u1XKreaEUC3IufsOP5wRkgaKW1w7ijcHEW5bJ9y8z7VDUirCFLtt4PQccXIwQNY45z8FbA8L/AJjjJdC9ln+Y5nLO4d2uw4FuLfTEl3bReuwuCjhbkjG/zTBWaFmRIiHVpJTbb0A4v+Y4yhxNheQRovSu4K4MOR2o36D86K7lHh077zPKIwhsdvN+Ljn/AKYHJxP/APm34/0rM4Q0VzHXewb+T+Et5SFhr4QxusdQtzbqFkHNsbOEPMLT3HzI0+aw8WwQuezerHwTxqbMvwWbVYqLmKbbKtueQAUNu3II+wxo4TFsYynaCtPXY/FYfEuHvxLWmP2gT8ClabWcvk+UsaqSWu/JJ3OXvt6Xv35xMvE7vKNf0fo2XN4LFzeY5xI009BW/b4JelqGkdnc3Zjcn3JxlSPL3Fzt1rRsbG0MYKA0CvjLR5KSMWLysViVQLXDBSWYnjniwH3wO/kljiTzXMAFNALifMXoB5IzT6ahiR553MyRg3WO6+pHCOtzyQNwsRa+KF5zhm1i/osyTik0r2xQtyl1UTroRYOnp5o5lmcrGKCqUiOmilIaPadxG8qvY3IU7jz1xVjCLsXrv8D/AGqYFnLxz2yDM80c3TUa9uug0ulQz/OXoGqcuVEZXkZjJc3aOXm23gbtvFze2EsRwps2KGIe46Vp6ef2Xq4cXki5bR5WhFZNJm1eixqI9wWONSeERBwCf1P3xpkgUB6JYCgmmo0LHLNRUQkkDGFnkkZiw4NtqIeFF8UJLWjuVW9Su9a0rRZT+HZy/kVOwG1uATbp8HFo9iuPtD96JTzHUKHLYaOO4IbdJxYG38884sNApA11Qg5lNJGtOD6AeF6c4OZ3vYIxshlrI7eVdOmpFRXcgXIFuvU++LvwT2xGQ/BJx8Tjkl5bBfmtQ1ZTQ0uVx7VF7oencWxniIuYR5LYw8ojka8rPs61a8xTaNoQcfXHYSM4d2bqnOJY5uJbkaKG6izHVU80XlMeDwfke2G3yFxtZYFJk8OVUoxI5BPPxgNWVNpWZr1TFf8A7h/nF36KRqnBc0kUWPbAjILT8eDc5oK//9k="/>
          <p:cNvSpPr>
            <a:spLocks noChangeAspect="1" noChangeArrowheads="1"/>
          </p:cNvSpPr>
          <p:nvPr/>
        </p:nvSpPr>
        <p:spPr bwMode="auto">
          <a:xfrm>
            <a:off x="155575" y="-1455738"/>
            <a:ext cx="4552950" cy="3038476"/>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6151" name="Picture 7" descr="http://www.hindscc.edu/Assets/images/computer-programming-tech.jpg"/>
          <p:cNvPicPr>
            <a:picLocks noChangeAspect="1" noChangeArrowheads="1"/>
          </p:cNvPicPr>
          <p:nvPr/>
        </p:nvPicPr>
        <p:blipFill>
          <a:blip r:embed="rId2"/>
          <a:srcRect/>
          <a:stretch>
            <a:fillRect/>
          </a:stretch>
        </p:blipFill>
        <p:spPr bwMode="auto">
          <a:xfrm>
            <a:off x="642910" y="714356"/>
            <a:ext cx="4000496" cy="2669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tr-TR" smtClean="0"/>
              <a:t>Programlama Dilleri</a:t>
            </a:r>
          </a:p>
        </p:txBody>
      </p:sp>
      <p:sp>
        <p:nvSpPr>
          <p:cNvPr id="12291" name="Rectangle 3"/>
          <p:cNvSpPr>
            <a:spLocks noGrp="1" noChangeArrowheads="1"/>
          </p:cNvSpPr>
          <p:nvPr>
            <p:ph sz="quarter" idx="1"/>
          </p:nvPr>
        </p:nvSpPr>
        <p:spPr>
          <a:xfrm>
            <a:off x="428596" y="1214422"/>
            <a:ext cx="8229600" cy="4937760"/>
          </a:xfrm>
        </p:spPr>
        <p:txBody>
          <a:bodyPr/>
          <a:lstStyle/>
          <a:p>
            <a:pPr eaLnBrk="1" hangingPunct="1">
              <a:lnSpc>
                <a:spcPct val="90000"/>
              </a:lnSpc>
            </a:pPr>
            <a:r>
              <a:rPr lang="tr-TR" dirty="0" smtClean="0"/>
              <a:t>Programlama dili, bilgisayar ile programcı arasındaki iletişimi sağlayan bir araç olup </a:t>
            </a:r>
            <a:r>
              <a:rPr lang="tr-TR" b="1" dirty="0" smtClean="0"/>
              <a:t>programların yazımında kullanılan bir çeşit araçtır</a:t>
            </a:r>
            <a:r>
              <a:rPr lang="tr-TR" dirty="0" smtClean="0"/>
              <a:t>(programdır). </a:t>
            </a:r>
          </a:p>
          <a:p>
            <a:pPr eaLnBrk="1" hangingPunct="1">
              <a:lnSpc>
                <a:spcPct val="90000"/>
              </a:lnSpc>
            </a:pPr>
            <a:endParaRPr lang="tr-TR" dirty="0" smtClean="0"/>
          </a:p>
          <a:p>
            <a:pPr eaLnBrk="1" hangingPunct="1">
              <a:lnSpc>
                <a:spcPct val="90000"/>
              </a:lnSpc>
            </a:pPr>
            <a:r>
              <a:rPr lang="tr-TR" dirty="0" smtClean="0"/>
              <a:t>Yazdır komutuna örnekler</a:t>
            </a:r>
          </a:p>
          <a:p>
            <a:pPr eaLnBrk="1" hangingPunct="1">
              <a:lnSpc>
                <a:spcPct val="90000"/>
              </a:lnSpc>
              <a:buFont typeface="Wingdings" pitchFamily="2" charset="2"/>
              <a:buNone/>
            </a:pPr>
            <a:r>
              <a:rPr lang="tr-TR" dirty="0" smtClean="0"/>
              <a:t>   </a:t>
            </a:r>
            <a:r>
              <a:rPr lang="tr-TR" u="sng" dirty="0" smtClean="0"/>
              <a:t>Programlama Dili</a:t>
            </a:r>
            <a:r>
              <a:rPr lang="tr-TR" dirty="0" smtClean="0"/>
              <a:t>		</a:t>
            </a:r>
            <a:r>
              <a:rPr lang="tr-TR" u="sng" dirty="0" smtClean="0"/>
              <a:t>Komut</a:t>
            </a:r>
            <a:r>
              <a:rPr lang="tr-TR" b="1" dirty="0" smtClean="0"/>
              <a:t> 	</a:t>
            </a:r>
            <a:endParaRPr lang="tr-TR" dirty="0" smtClean="0"/>
          </a:p>
          <a:p>
            <a:pPr eaLnBrk="1" hangingPunct="1">
              <a:lnSpc>
                <a:spcPct val="90000"/>
              </a:lnSpc>
              <a:buFont typeface="Wingdings" pitchFamily="2" charset="2"/>
              <a:buNone/>
            </a:pPr>
            <a:r>
              <a:rPr lang="tr-TR" dirty="0" smtClean="0"/>
              <a:t>   </a:t>
            </a:r>
            <a:r>
              <a:rPr lang="tr-TR" dirty="0" err="1" smtClean="0"/>
              <a:t>Basic</a:t>
            </a:r>
            <a:r>
              <a:rPr lang="tr-TR" dirty="0" smtClean="0"/>
              <a:t> 				</a:t>
            </a:r>
            <a:r>
              <a:rPr lang="tr-TR" dirty="0" err="1" smtClean="0"/>
              <a:t>Print</a:t>
            </a:r>
            <a:endParaRPr lang="tr-TR" dirty="0" smtClean="0"/>
          </a:p>
          <a:p>
            <a:pPr eaLnBrk="1" hangingPunct="1">
              <a:lnSpc>
                <a:spcPct val="90000"/>
              </a:lnSpc>
              <a:buFont typeface="Wingdings" pitchFamily="2" charset="2"/>
              <a:buNone/>
            </a:pPr>
            <a:r>
              <a:rPr lang="tr-TR" dirty="0" smtClean="0"/>
              <a:t>   C			               	</a:t>
            </a:r>
            <a:r>
              <a:rPr lang="tr-TR" dirty="0" err="1" smtClean="0"/>
              <a:t>printf</a:t>
            </a:r>
            <a:endParaRPr lang="tr-TR" dirty="0" smtClean="0"/>
          </a:p>
          <a:p>
            <a:pPr eaLnBrk="1" hangingPunct="1">
              <a:lnSpc>
                <a:spcPct val="90000"/>
              </a:lnSpc>
              <a:buFont typeface="Wingdings" pitchFamily="2" charset="2"/>
              <a:buNone/>
            </a:pPr>
            <a:r>
              <a:rPr lang="tr-TR" dirty="0" smtClean="0"/>
              <a:t>	Java				</a:t>
            </a:r>
            <a:r>
              <a:rPr lang="tr-TR" dirty="0" err="1" smtClean="0"/>
              <a:t>print</a:t>
            </a:r>
            <a:endParaRPr lang="tr-TR" dirty="0" smtClean="0"/>
          </a:p>
          <a:p>
            <a:pPr eaLnBrk="1" hangingPunct="1">
              <a:lnSpc>
                <a:spcPct val="90000"/>
              </a:lnSpc>
              <a:buFont typeface="Wingdings" pitchFamily="2" charset="2"/>
              <a:buNone/>
            </a:pPr>
            <a:r>
              <a:rPr lang="tr-TR" dirty="0" smtClean="0"/>
              <a:t>   </a:t>
            </a:r>
            <a:r>
              <a:rPr lang="tr-TR" dirty="0" err="1" smtClean="0"/>
              <a:t>Pascal</a:t>
            </a:r>
            <a:r>
              <a:rPr lang="tr-TR" dirty="0" smtClean="0"/>
              <a:t>				</a:t>
            </a:r>
            <a:r>
              <a:rPr lang="tr-TR" dirty="0" err="1" smtClean="0"/>
              <a:t>writeln</a:t>
            </a:r>
            <a:endParaRPr lang="tr-TR" dirty="0" smtClean="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Metin kutusu"/>
          <p:cNvSpPr txBox="1"/>
          <p:nvPr/>
        </p:nvSpPr>
        <p:spPr>
          <a:xfrm>
            <a:off x="3143240" y="1857364"/>
            <a:ext cx="2571768" cy="646331"/>
          </a:xfrm>
          <a:prstGeom prst="rect">
            <a:avLst/>
          </a:prstGeom>
          <a:noFill/>
        </p:spPr>
        <p:txBody>
          <a:bodyPr wrap="square" rtlCol="0">
            <a:spAutoFit/>
          </a:bodyPr>
          <a:lstStyle/>
          <a:p>
            <a:pPr algn="ctr"/>
            <a:r>
              <a:rPr lang="tr-TR" i="1" dirty="0" smtClean="0">
                <a:ln>
                  <a:solidFill>
                    <a:srgbClr val="FF0000"/>
                  </a:solidFill>
                </a:ln>
              </a:rPr>
              <a:t>Tür dönüşümü dikkatle yapılmalıdır.</a:t>
            </a:r>
            <a:endParaRPr lang="tr-TR" i="1" dirty="0">
              <a:ln>
                <a:solidFill>
                  <a:srgbClr val="FF0000"/>
                </a:solidFill>
              </a:ln>
            </a:endParaRPr>
          </a:p>
        </p:txBody>
      </p:sp>
      <p:grpSp>
        <p:nvGrpSpPr>
          <p:cNvPr id="2" name="10 Grup"/>
          <p:cNvGrpSpPr/>
          <p:nvPr/>
        </p:nvGrpSpPr>
        <p:grpSpPr>
          <a:xfrm>
            <a:off x="2643174" y="1428736"/>
            <a:ext cx="4000528" cy="2789471"/>
            <a:chOff x="285720" y="3571876"/>
            <a:chExt cx="4000528" cy="2789471"/>
          </a:xfrm>
        </p:grpSpPr>
        <p:pic>
          <p:nvPicPr>
            <p:cNvPr id="7" name="Picture 4" descr="RosettaLiftoff_small"/>
            <p:cNvPicPr>
              <a:picLocks noChangeAspect="1" noChangeArrowheads="1"/>
            </p:cNvPicPr>
            <p:nvPr/>
          </p:nvPicPr>
          <p:blipFill>
            <a:blip r:embed="rId3"/>
            <a:srcRect/>
            <a:stretch>
              <a:fillRect/>
            </a:stretch>
          </p:blipFill>
          <p:spPr bwMode="auto">
            <a:xfrm>
              <a:off x="571472" y="3571876"/>
              <a:ext cx="1357322" cy="1709737"/>
            </a:xfrm>
            <a:prstGeom prst="rect">
              <a:avLst/>
            </a:prstGeom>
            <a:noFill/>
            <a:ln w="9525">
              <a:noFill/>
              <a:miter lim="800000"/>
              <a:headEnd/>
              <a:tailEnd/>
            </a:ln>
          </p:spPr>
        </p:pic>
        <p:pic>
          <p:nvPicPr>
            <p:cNvPr id="8" name="Picture 7" descr="Ariane5_Explosion.jpg"/>
            <p:cNvPicPr>
              <a:picLocks noChangeAspect="1"/>
            </p:cNvPicPr>
            <p:nvPr/>
          </p:nvPicPr>
          <p:blipFill>
            <a:blip r:embed="rId4"/>
            <a:srcRect/>
            <a:stretch>
              <a:fillRect/>
            </a:stretch>
          </p:blipFill>
          <p:spPr bwMode="auto">
            <a:xfrm>
              <a:off x="1933546" y="3571876"/>
              <a:ext cx="1424007" cy="1725612"/>
            </a:xfrm>
            <a:prstGeom prst="rect">
              <a:avLst/>
            </a:prstGeom>
            <a:noFill/>
            <a:ln w="9525">
              <a:noFill/>
              <a:miter lim="800000"/>
              <a:headEnd/>
              <a:tailEnd/>
            </a:ln>
          </p:spPr>
        </p:pic>
        <p:sp>
          <p:nvSpPr>
            <p:cNvPr id="9" name="TextBox 8"/>
            <p:cNvSpPr txBox="1">
              <a:spLocks noChangeArrowheads="1"/>
            </p:cNvSpPr>
            <p:nvPr/>
          </p:nvSpPr>
          <p:spPr bwMode="auto">
            <a:xfrm>
              <a:off x="687360" y="5351463"/>
              <a:ext cx="2454275" cy="277813"/>
            </a:xfrm>
            <a:prstGeom prst="rect">
              <a:avLst/>
            </a:prstGeom>
            <a:noFill/>
            <a:ln w="9525">
              <a:noFill/>
              <a:miter lim="800000"/>
              <a:headEnd/>
              <a:tailEnd/>
            </a:ln>
          </p:spPr>
          <p:txBody>
            <a:bodyPr wrap="none">
              <a:prstTxWarp prst="textNoShape">
                <a:avLst/>
              </a:prstTxWarp>
              <a:spAutoFit/>
            </a:bodyPr>
            <a:lstStyle/>
            <a:p>
              <a:r>
                <a:rPr lang="en-US" dirty="0">
                  <a:solidFill>
                    <a:srgbClr val="777777"/>
                  </a:solidFill>
                </a:rPr>
                <a:t>example of bad type conversion</a:t>
              </a:r>
            </a:p>
          </p:txBody>
        </p:sp>
        <p:sp>
          <p:nvSpPr>
            <p:cNvPr id="10" name="9 Dikdörtgen"/>
            <p:cNvSpPr/>
            <p:nvPr/>
          </p:nvSpPr>
          <p:spPr>
            <a:xfrm>
              <a:off x="285720" y="5715016"/>
              <a:ext cx="4000528" cy="646331"/>
            </a:xfrm>
            <a:prstGeom prst="rect">
              <a:avLst/>
            </a:prstGeom>
          </p:spPr>
          <p:txBody>
            <a:bodyPr wrap="square">
              <a:spAutoFit/>
            </a:bodyPr>
            <a:lstStyle/>
            <a:p>
              <a:r>
                <a:rPr lang="en-US" dirty="0" smtClean="0"/>
                <a:t>in 1996, </a:t>
              </a:r>
              <a:r>
                <a:rPr lang="en-US" dirty="0" err="1" smtClean="0"/>
                <a:t>Ariane</a:t>
              </a:r>
              <a:r>
                <a:rPr lang="en-US" dirty="0" smtClean="0"/>
                <a:t> 5 rocket exploded after</a:t>
              </a:r>
              <a:br>
                <a:rPr lang="en-US" dirty="0" smtClean="0"/>
              </a:br>
              <a:r>
                <a:rPr lang="en-US" dirty="0" smtClean="0"/>
                <a:t>takeoff because of bad type conversion.</a:t>
              </a:r>
              <a:endParaRPr lang="tr-TR" dirty="0"/>
            </a:p>
          </p:txBody>
        </p:sp>
      </p:grpSp>
      <p:sp>
        <p:nvSpPr>
          <p:cNvPr id="55299" name="Rectangle 2"/>
          <p:cNvSpPr>
            <a:spLocks noGrp="1" noChangeArrowheads="1"/>
          </p:cNvSpPr>
          <p:nvPr>
            <p:ph type="title"/>
          </p:nvPr>
        </p:nvSpPr>
        <p:spPr/>
        <p:txBody>
          <a:bodyPr/>
          <a:lstStyle/>
          <a:p>
            <a:r>
              <a:rPr lang="tr-TR" dirty="0" smtClean="0"/>
              <a:t>Tür dönüşümü ve önemi</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Tür Dönüşümü (</a:t>
            </a:r>
            <a:r>
              <a:rPr lang="tr-TR" sz="4000" b="1" dirty="0" err="1" smtClean="0">
                <a:solidFill>
                  <a:schemeClr val="tx2">
                    <a:lumMod val="60000"/>
                    <a:lumOff val="40000"/>
                  </a:schemeClr>
                </a:solidFill>
              </a:rPr>
              <a:t>Type</a:t>
            </a:r>
            <a:r>
              <a:rPr lang="tr-TR" sz="4000" b="1" dirty="0" smtClean="0">
                <a:solidFill>
                  <a:schemeClr val="tx2">
                    <a:lumMod val="60000"/>
                    <a:lumOff val="40000"/>
                  </a:schemeClr>
                </a:solidFill>
              </a:rPr>
              <a:t> </a:t>
            </a:r>
            <a:r>
              <a:rPr lang="tr-TR" sz="4000" b="1" dirty="0" err="1" smtClean="0">
                <a:solidFill>
                  <a:schemeClr val="tx2">
                    <a:lumMod val="60000"/>
                    <a:lumOff val="40000"/>
                  </a:schemeClr>
                </a:solidFill>
              </a:rPr>
              <a:t>Casting</a:t>
            </a:r>
            <a:r>
              <a:rPr lang="tr-TR" sz="4000" b="1" dirty="0" smtClean="0">
                <a:solidFill>
                  <a:schemeClr val="tx2">
                    <a:lumMod val="60000"/>
                    <a:lumOff val="40000"/>
                  </a:schemeClr>
                </a:solidFill>
              </a:rPr>
              <a: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err="1" smtClean="0">
                <a:solidFill>
                  <a:schemeClr val="tx1"/>
                </a:solidFill>
              </a:rPr>
              <a:t>int</a:t>
            </a:r>
            <a:r>
              <a:rPr lang="tr-TR" sz="2400" b="1" dirty="0" smtClean="0">
                <a:solidFill>
                  <a:schemeClr val="tx1"/>
                </a:solidFill>
              </a:rPr>
              <a:t> x = 3.14;  </a:t>
            </a:r>
          </a:p>
          <a:p>
            <a:pPr algn="l">
              <a:spcBef>
                <a:spcPts val="0"/>
              </a:spcBef>
              <a:buNone/>
            </a:pPr>
            <a:r>
              <a:rPr lang="tr-TR" sz="2400" dirty="0" smtClean="0">
                <a:solidFill>
                  <a:schemeClr val="tx1"/>
                </a:solidFill>
              </a:rPr>
              <a:t>//Java böyle bir atamaya izin vermez</a:t>
            </a:r>
          </a:p>
          <a:p>
            <a:pPr algn="l">
              <a:spcBef>
                <a:spcPts val="0"/>
              </a:spcBef>
              <a:buFont typeface="Wingdings" pitchFamily="2" charset="2"/>
              <a:buChar char="§"/>
            </a:pPr>
            <a:r>
              <a:rPr lang="tr-TR" sz="2400" dirty="0" smtClean="0">
                <a:solidFill>
                  <a:schemeClr val="tx1"/>
                </a:solidFill>
              </a:rPr>
              <a:t> </a:t>
            </a:r>
            <a:r>
              <a:rPr lang="tr-TR" sz="2400" b="1" dirty="0" err="1" smtClean="0">
                <a:solidFill>
                  <a:schemeClr val="tx1"/>
                </a:solidFill>
              </a:rPr>
              <a:t>double</a:t>
            </a:r>
            <a:r>
              <a:rPr lang="tr-TR" sz="2400" b="1" dirty="0" smtClean="0">
                <a:solidFill>
                  <a:schemeClr val="tx1"/>
                </a:solidFill>
              </a:rPr>
              <a:t> x = “Ali”;  </a:t>
            </a:r>
          </a:p>
          <a:p>
            <a:pPr algn="l">
              <a:spcBef>
                <a:spcPts val="0"/>
              </a:spcBef>
              <a:buNone/>
            </a:pPr>
            <a:r>
              <a:rPr lang="tr-TR" sz="2400" dirty="0" smtClean="0">
                <a:solidFill>
                  <a:schemeClr val="tx1"/>
                </a:solidFill>
              </a:rPr>
              <a:t>//Java böyle bir atamaya izin vermez</a:t>
            </a:r>
          </a:p>
          <a:p>
            <a:pPr algn="l">
              <a:spcBef>
                <a:spcPts val="0"/>
              </a:spcBef>
              <a:buFont typeface="Wingdings" pitchFamily="2" charset="2"/>
              <a:buChar char="§"/>
            </a:pPr>
            <a:r>
              <a:rPr lang="tr-TR" sz="2400" b="1" dirty="0" smtClean="0">
                <a:solidFill>
                  <a:schemeClr val="tx1"/>
                </a:solidFill>
              </a:rPr>
              <a:t> </a:t>
            </a:r>
            <a:r>
              <a:rPr lang="tr-TR" sz="2400" b="1" dirty="0" err="1" smtClean="0">
                <a:solidFill>
                  <a:schemeClr val="tx1"/>
                </a:solidFill>
              </a:rPr>
              <a:t>int</a:t>
            </a:r>
            <a:r>
              <a:rPr lang="tr-TR" sz="2400" b="1" dirty="0" smtClean="0">
                <a:solidFill>
                  <a:schemeClr val="tx1"/>
                </a:solidFill>
              </a:rPr>
              <a:t> x = 7.5 + 1.5;  </a:t>
            </a:r>
          </a:p>
          <a:p>
            <a:pPr algn="l">
              <a:spcBef>
                <a:spcPts val="0"/>
              </a:spcBef>
              <a:buNone/>
            </a:pPr>
            <a:r>
              <a:rPr lang="tr-TR" sz="2400" dirty="0" smtClean="0">
                <a:solidFill>
                  <a:schemeClr val="tx1"/>
                </a:solidFill>
              </a:rPr>
              <a:t>//Sonuç tam sayı gibi görünse de işleme giren türler </a:t>
            </a:r>
            <a:r>
              <a:rPr lang="tr-TR" sz="2400" dirty="0" err="1" smtClean="0">
                <a:solidFill>
                  <a:schemeClr val="tx1"/>
                </a:solidFill>
              </a:rPr>
              <a:t>double</a:t>
            </a:r>
            <a:r>
              <a:rPr lang="tr-TR" sz="2400" dirty="0" smtClean="0">
                <a:solidFill>
                  <a:schemeClr val="tx1"/>
                </a:solidFill>
              </a:rPr>
              <a:t>, sonuç da </a:t>
            </a:r>
            <a:r>
              <a:rPr lang="tr-TR" sz="2400" dirty="0" err="1" smtClean="0">
                <a:solidFill>
                  <a:schemeClr val="tx1"/>
                </a:solidFill>
              </a:rPr>
              <a:t>double</a:t>
            </a:r>
            <a:r>
              <a:rPr lang="tr-TR" sz="2400" dirty="0" smtClean="0">
                <a:solidFill>
                  <a:schemeClr val="tx1"/>
                </a:solidFill>
              </a:rPr>
              <a:t> olur ve </a:t>
            </a:r>
            <a:r>
              <a:rPr lang="tr-TR" sz="2400" dirty="0" err="1" smtClean="0">
                <a:solidFill>
                  <a:schemeClr val="tx1"/>
                </a:solidFill>
              </a:rPr>
              <a:t>double</a:t>
            </a:r>
            <a:r>
              <a:rPr lang="tr-TR" sz="2400" dirty="0" smtClean="0">
                <a:solidFill>
                  <a:schemeClr val="tx1"/>
                </a:solidFill>
              </a:rPr>
              <a:t> bir değişkeni </a:t>
            </a:r>
            <a:r>
              <a:rPr lang="tr-TR" sz="2400" dirty="0" err="1" smtClean="0">
                <a:solidFill>
                  <a:schemeClr val="tx1"/>
                </a:solidFill>
              </a:rPr>
              <a:t>int</a:t>
            </a:r>
            <a:r>
              <a:rPr lang="tr-TR" sz="2400" dirty="0" smtClean="0">
                <a:solidFill>
                  <a:schemeClr val="tx1"/>
                </a:solidFill>
              </a:rPr>
              <a:t> değişkene atayamazsınız.</a:t>
            </a: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Tür Dönüşümü (</a:t>
            </a:r>
            <a:r>
              <a:rPr lang="tr-TR" sz="4000" b="1" dirty="0" err="1" smtClean="0">
                <a:solidFill>
                  <a:schemeClr val="tx2">
                    <a:lumMod val="60000"/>
                    <a:lumOff val="40000"/>
                  </a:schemeClr>
                </a:solidFill>
              </a:rPr>
              <a:t>Type</a:t>
            </a:r>
            <a:r>
              <a:rPr lang="tr-TR" sz="4000" b="1" dirty="0" smtClean="0">
                <a:solidFill>
                  <a:schemeClr val="tx2">
                    <a:lumMod val="60000"/>
                    <a:lumOff val="40000"/>
                  </a:schemeClr>
                </a:solidFill>
              </a:rPr>
              <a:t> </a:t>
            </a:r>
            <a:r>
              <a:rPr lang="tr-TR" sz="4000" b="1" dirty="0" err="1" smtClean="0">
                <a:solidFill>
                  <a:schemeClr val="tx2">
                    <a:lumMod val="60000"/>
                    <a:lumOff val="40000"/>
                  </a:schemeClr>
                </a:solidFill>
              </a:rPr>
              <a:t>Casting</a:t>
            </a:r>
            <a:r>
              <a:rPr lang="tr-TR" sz="4000" b="1" dirty="0" smtClean="0">
                <a:solidFill>
                  <a:schemeClr val="tx2">
                    <a:lumMod val="60000"/>
                    <a:lumOff val="40000"/>
                  </a:schemeClr>
                </a:solidFill>
              </a:rPr>
              <a: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err="1" smtClean="0">
                <a:solidFill>
                  <a:schemeClr val="tx1"/>
                </a:solidFill>
              </a:rPr>
              <a:t>int</a:t>
            </a:r>
            <a:r>
              <a:rPr lang="tr-TR" sz="2400" b="1" dirty="0" smtClean="0">
                <a:solidFill>
                  <a:schemeClr val="tx1"/>
                </a:solidFill>
              </a:rPr>
              <a:t> x = “9” + 4;  </a:t>
            </a:r>
          </a:p>
          <a:p>
            <a:pPr algn="l">
              <a:spcBef>
                <a:spcPts val="0"/>
              </a:spcBef>
              <a:buNone/>
            </a:pPr>
            <a:r>
              <a:rPr lang="tr-TR" sz="2400" dirty="0" smtClean="0">
                <a:solidFill>
                  <a:schemeClr val="tx1"/>
                </a:solidFill>
              </a:rPr>
              <a:t>//İşleme giren değişkenler </a:t>
            </a:r>
            <a:r>
              <a:rPr lang="tr-TR" sz="2400" dirty="0" err="1" smtClean="0">
                <a:solidFill>
                  <a:schemeClr val="tx1"/>
                </a:solidFill>
              </a:rPr>
              <a:t>String</a:t>
            </a:r>
            <a:r>
              <a:rPr lang="tr-TR" sz="2400" dirty="0" smtClean="0">
                <a:solidFill>
                  <a:schemeClr val="tx1"/>
                </a:solidFill>
              </a:rPr>
              <a:t> ve </a:t>
            </a:r>
            <a:r>
              <a:rPr lang="tr-TR" sz="2400" dirty="0" err="1" smtClean="0">
                <a:solidFill>
                  <a:schemeClr val="tx1"/>
                </a:solidFill>
              </a:rPr>
              <a:t>int</a:t>
            </a:r>
            <a:r>
              <a:rPr lang="tr-TR" sz="2400" dirty="0" smtClean="0">
                <a:solidFill>
                  <a:schemeClr val="tx1"/>
                </a:solidFill>
              </a:rPr>
              <a:t>, sonuç </a:t>
            </a:r>
            <a:r>
              <a:rPr lang="tr-TR" sz="2400" dirty="0" err="1" smtClean="0">
                <a:solidFill>
                  <a:schemeClr val="tx1"/>
                </a:solidFill>
              </a:rPr>
              <a:t>String</a:t>
            </a:r>
            <a:r>
              <a:rPr lang="tr-TR" sz="2400" dirty="0" smtClean="0">
                <a:solidFill>
                  <a:schemeClr val="tx1"/>
                </a:solidFill>
              </a:rPr>
              <a:t> olur ve </a:t>
            </a:r>
            <a:r>
              <a:rPr lang="tr-TR" sz="2400" dirty="0" err="1" smtClean="0">
                <a:solidFill>
                  <a:schemeClr val="tx1"/>
                </a:solidFill>
              </a:rPr>
              <a:t>String</a:t>
            </a:r>
            <a:r>
              <a:rPr lang="tr-TR" sz="2400" dirty="0" smtClean="0">
                <a:solidFill>
                  <a:schemeClr val="tx1"/>
                </a:solidFill>
              </a:rPr>
              <a:t> değişkeni </a:t>
            </a:r>
            <a:r>
              <a:rPr lang="tr-TR" sz="2400" dirty="0" err="1" smtClean="0">
                <a:solidFill>
                  <a:schemeClr val="tx1"/>
                </a:solidFill>
              </a:rPr>
              <a:t>int</a:t>
            </a:r>
            <a:r>
              <a:rPr lang="tr-TR" sz="2400" dirty="0" smtClean="0">
                <a:solidFill>
                  <a:schemeClr val="tx1"/>
                </a:solidFill>
              </a:rPr>
              <a:t> değişkene atayamazsınız.</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Tür Dönüşümü (</a:t>
            </a:r>
            <a:r>
              <a:rPr lang="tr-TR" sz="4000" b="1" dirty="0" err="1" smtClean="0">
                <a:solidFill>
                  <a:schemeClr val="tx2">
                    <a:lumMod val="60000"/>
                    <a:lumOff val="40000"/>
                  </a:schemeClr>
                </a:solidFill>
              </a:rPr>
              <a:t>Type</a:t>
            </a:r>
            <a:r>
              <a:rPr lang="tr-TR" sz="4000" b="1" dirty="0" smtClean="0">
                <a:solidFill>
                  <a:schemeClr val="tx2">
                    <a:lumMod val="60000"/>
                    <a:lumOff val="40000"/>
                  </a:schemeClr>
                </a:solidFill>
              </a:rPr>
              <a:t> </a:t>
            </a:r>
            <a:r>
              <a:rPr lang="tr-TR" sz="4000" b="1" dirty="0" err="1" smtClean="0">
                <a:solidFill>
                  <a:schemeClr val="tx2">
                    <a:lumMod val="60000"/>
                    <a:lumOff val="40000"/>
                  </a:schemeClr>
                </a:solidFill>
              </a:rPr>
              <a:t>Casting</a:t>
            </a:r>
            <a:r>
              <a:rPr lang="tr-TR" sz="4000" b="1" dirty="0" smtClean="0">
                <a:solidFill>
                  <a:schemeClr val="tx2">
                    <a:lumMod val="60000"/>
                    <a:lumOff val="40000"/>
                  </a:schemeClr>
                </a:solidFill>
              </a:rPr>
              <a: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Java’da atama işlemi esnasında tür uyumsuzluğunu ortadan kaldırmak için uygun tür dönüşümlerinin yapılması gerekir.</a:t>
            </a:r>
          </a:p>
          <a:p>
            <a:pPr algn="l">
              <a:spcBef>
                <a:spcPts val="0"/>
              </a:spcBef>
              <a:buFontTx/>
              <a:buChar char="-"/>
            </a:pPr>
            <a:r>
              <a:rPr lang="tr-TR" sz="2400" dirty="0" smtClean="0">
                <a:solidFill>
                  <a:schemeClr val="tx1"/>
                </a:solidFill>
              </a:rPr>
              <a:t> İki çeşit tür dönüşümü vardır:</a:t>
            </a:r>
          </a:p>
          <a:p>
            <a:pPr algn="l">
              <a:spcBef>
                <a:spcPts val="0"/>
              </a:spcBef>
              <a:buFont typeface="Wingdings" pitchFamily="2" charset="2"/>
              <a:buChar char="§"/>
            </a:pPr>
            <a:r>
              <a:rPr lang="tr-TR" sz="2400" dirty="0" smtClean="0">
                <a:solidFill>
                  <a:schemeClr val="tx1"/>
                </a:solidFill>
              </a:rPr>
              <a:t> </a:t>
            </a:r>
            <a:r>
              <a:rPr lang="tr-TR" sz="2400" b="1" dirty="0" err="1" smtClean="0">
                <a:solidFill>
                  <a:schemeClr val="tx1"/>
                </a:solidFill>
              </a:rPr>
              <a:t>Implicit</a:t>
            </a:r>
            <a:r>
              <a:rPr lang="tr-TR" sz="2400" b="1" dirty="0" smtClean="0">
                <a:solidFill>
                  <a:schemeClr val="tx1"/>
                </a:solidFill>
              </a:rPr>
              <a:t> (örtülü) Dönüşüm</a:t>
            </a:r>
            <a:r>
              <a:rPr lang="tr-TR" sz="2400" dirty="0" smtClean="0">
                <a:solidFill>
                  <a:schemeClr val="tx1"/>
                </a:solidFill>
              </a:rPr>
              <a:t>: Java’nın derleyici zamanında kullanıcıdan habersiz olarak yaptığı dönüşümdür. İşlem esnasında küçük veri türü, büyük veri türüne dönüşür.</a:t>
            </a:r>
          </a:p>
          <a:p>
            <a:pPr algn="l">
              <a:spcBef>
                <a:spcPts val="0"/>
              </a:spcBef>
              <a:buFont typeface="Wingdings" pitchFamily="2" charset="2"/>
              <a:buChar char="§"/>
            </a:pPr>
            <a:r>
              <a:rPr lang="tr-TR" sz="2400" dirty="0" smtClean="0">
                <a:solidFill>
                  <a:schemeClr val="tx1"/>
                </a:solidFill>
              </a:rPr>
              <a:t> </a:t>
            </a:r>
            <a:r>
              <a:rPr lang="tr-TR" sz="2400" b="1" dirty="0" err="1" smtClean="0">
                <a:solidFill>
                  <a:schemeClr val="tx1"/>
                </a:solidFill>
              </a:rPr>
              <a:t>Explicit</a:t>
            </a:r>
            <a:r>
              <a:rPr lang="tr-TR" sz="2400" b="1" dirty="0" smtClean="0">
                <a:solidFill>
                  <a:schemeClr val="tx1"/>
                </a:solidFill>
              </a:rPr>
              <a:t> (açık) Dönüşüm: </a:t>
            </a:r>
            <a:r>
              <a:rPr lang="tr-TR" sz="2400" dirty="0" smtClean="0">
                <a:solidFill>
                  <a:schemeClr val="tx1"/>
                </a:solidFill>
              </a:rPr>
              <a:t>Kullanıcının kodlama esnasında yaptığı dönüşümdür. Bu dönüşümde kullanıcı tür dönüşümünü zorlayarak yapar. Bu dönüşüm türünde veri kaybı olabilir.</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Tür Dönüşümü (</a:t>
            </a:r>
            <a:r>
              <a:rPr lang="tr-TR" sz="4000" b="1" dirty="0" err="1" smtClean="0">
                <a:solidFill>
                  <a:schemeClr val="tx2">
                    <a:lumMod val="60000"/>
                    <a:lumOff val="40000"/>
                  </a:schemeClr>
                </a:solidFill>
              </a:rPr>
              <a:t>Type</a:t>
            </a:r>
            <a:r>
              <a:rPr lang="tr-TR" sz="4000" b="1" dirty="0" smtClean="0">
                <a:solidFill>
                  <a:schemeClr val="tx2">
                    <a:lumMod val="60000"/>
                    <a:lumOff val="40000"/>
                  </a:schemeClr>
                </a:solidFill>
              </a:rPr>
              <a:t> </a:t>
            </a:r>
            <a:r>
              <a:rPr lang="tr-TR" sz="4000" b="1" dirty="0" err="1" smtClean="0">
                <a:solidFill>
                  <a:schemeClr val="tx2">
                    <a:lumMod val="60000"/>
                    <a:lumOff val="40000"/>
                  </a:schemeClr>
                </a:solidFill>
              </a:rPr>
              <a:t>Casting</a:t>
            </a:r>
            <a:r>
              <a:rPr lang="tr-TR" sz="4000" b="1" dirty="0" smtClean="0">
                <a:solidFill>
                  <a:schemeClr val="tx2">
                    <a:lumMod val="60000"/>
                    <a:lumOff val="40000"/>
                  </a:schemeClr>
                </a:solidFill>
              </a:rPr>
              <a:t>)</a:t>
            </a:r>
            <a:endParaRPr lang="tr-TR" sz="4000" b="1" dirty="0">
              <a:solidFill>
                <a:schemeClr val="tx2">
                  <a:lumMod val="60000"/>
                  <a:lumOff val="40000"/>
                </a:schemeClr>
              </a:solidFill>
            </a:endParaRPr>
          </a:p>
        </p:txBody>
      </p:sp>
      <p:pic>
        <p:nvPicPr>
          <p:cNvPr id="5" name="Picture 4" descr="implicit_coercion.png"/>
          <p:cNvPicPr>
            <a:picLocks noChangeAspect="1"/>
          </p:cNvPicPr>
          <p:nvPr/>
        </p:nvPicPr>
        <p:blipFill>
          <a:blip r:embed="rId2" cstate="print"/>
          <a:stretch>
            <a:fillRect/>
          </a:stretch>
        </p:blipFill>
        <p:spPr>
          <a:xfrm>
            <a:off x="357158" y="1500174"/>
            <a:ext cx="5132257" cy="4500594"/>
          </a:xfrm>
          <a:prstGeom prst="rect">
            <a:avLst/>
          </a:prstGeom>
        </p:spPr>
      </p:pic>
      <p:sp>
        <p:nvSpPr>
          <p:cNvPr id="4" name="3 Metin kutusu"/>
          <p:cNvSpPr txBox="1"/>
          <p:nvPr/>
        </p:nvSpPr>
        <p:spPr>
          <a:xfrm>
            <a:off x="5715008" y="2000240"/>
            <a:ext cx="3112519" cy="923330"/>
          </a:xfrm>
          <a:prstGeom prst="rect">
            <a:avLst/>
          </a:prstGeom>
          <a:noFill/>
        </p:spPr>
        <p:txBody>
          <a:bodyPr wrap="none" rtlCol="0">
            <a:spAutoFit/>
          </a:bodyPr>
          <a:lstStyle/>
          <a:p>
            <a:r>
              <a:rPr lang="tr-TR" dirty="0" err="1" smtClean="0"/>
              <a:t>char</a:t>
            </a:r>
            <a:r>
              <a:rPr lang="tr-TR" dirty="0" smtClean="0"/>
              <a:t> ‘</a:t>
            </a:r>
            <a:r>
              <a:rPr lang="tr-TR" dirty="0" err="1" smtClean="0"/>
              <a:t>lerin</a:t>
            </a:r>
            <a:r>
              <a:rPr lang="tr-TR" dirty="0" smtClean="0"/>
              <a:t> de bir sayı </a:t>
            </a:r>
          </a:p>
          <a:p>
            <a:r>
              <a:rPr lang="tr-TR" dirty="0" smtClean="0"/>
              <a:t>değeri vardır. bkz. ASCII tablosu</a:t>
            </a:r>
          </a:p>
          <a:p>
            <a:r>
              <a:rPr lang="tr-TR" dirty="0" smtClean="0"/>
              <a:t>Örneğin ‘a’ -&gt; 97</a:t>
            </a:r>
            <a:endParaRPr lang="tr-TR" dirty="0"/>
          </a:p>
        </p:txBody>
      </p:sp>
      <p:sp>
        <p:nvSpPr>
          <p:cNvPr id="6" name="5 Metin kutusu"/>
          <p:cNvSpPr txBox="1"/>
          <p:nvPr/>
        </p:nvSpPr>
        <p:spPr>
          <a:xfrm>
            <a:off x="5500694" y="3071810"/>
            <a:ext cx="3071834" cy="646331"/>
          </a:xfrm>
          <a:prstGeom prst="rect">
            <a:avLst/>
          </a:prstGeom>
          <a:noFill/>
        </p:spPr>
        <p:txBody>
          <a:bodyPr wrap="square" rtlCol="0">
            <a:spAutoFit/>
          </a:bodyPr>
          <a:lstStyle/>
          <a:p>
            <a:r>
              <a:rPr lang="tr-TR" dirty="0" smtClean="0"/>
              <a:t>İçten dışa doğru: ÖRTÜLÜ</a:t>
            </a:r>
          </a:p>
          <a:p>
            <a:r>
              <a:rPr lang="tr-TR" dirty="0" smtClean="0"/>
              <a:t>Dıştan içe doğru: AÇIK</a:t>
            </a:r>
            <a:endParaRPr lang="tr-TR"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Tür Dönüşümü (</a:t>
            </a:r>
            <a:r>
              <a:rPr lang="tr-TR" sz="4000" b="1" dirty="0" err="1" smtClean="0">
                <a:solidFill>
                  <a:schemeClr val="tx2">
                    <a:lumMod val="60000"/>
                    <a:lumOff val="40000"/>
                  </a:schemeClr>
                </a:solidFill>
              </a:rPr>
              <a:t>Type</a:t>
            </a:r>
            <a:r>
              <a:rPr lang="tr-TR" sz="4000" b="1" dirty="0" smtClean="0">
                <a:solidFill>
                  <a:schemeClr val="tx2">
                    <a:lumMod val="60000"/>
                    <a:lumOff val="40000"/>
                  </a:schemeClr>
                </a:solidFill>
              </a:rPr>
              <a:t> </a:t>
            </a:r>
            <a:r>
              <a:rPr lang="tr-TR" sz="4000" b="1" dirty="0" err="1" smtClean="0">
                <a:solidFill>
                  <a:schemeClr val="tx2">
                    <a:lumMod val="60000"/>
                    <a:lumOff val="40000"/>
                  </a:schemeClr>
                </a:solidFill>
              </a:rPr>
              <a:t>Casting</a:t>
            </a:r>
            <a:r>
              <a:rPr lang="tr-TR" sz="4000" b="1" dirty="0" smtClean="0">
                <a:solidFill>
                  <a:schemeClr val="tx2">
                    <a:lumMod val="60000"/>
                    <a:lumOff val="40000"/>
                  </a:schemeClr>
                </a:solidFill>
              </a:rPr>
              <a: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a:t>
            </a:r>
            <a:r>
              <a:rPr lang="tr-TR" sz="2400" b="1" dirty="0" smtClean="0">
                <a:solidFill>
                  <a:schemeClr val="tx1"/>
                </a:solidFill>
              </a:rPr>
              <a:t>Örtülü dönüşüme örnek:</a:t>
            </a:r>
          </a:p>
          <a:p>
            <a:pPr algn="l">
              <a:spcBef>
                <a:spcPts val="0"/>
              </a:spcBef>
              <a:buFont typeface="Wingdings" pitchFamily="2" charset="2"/>
              <a:buChar char="§"/>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5;</a:t>
            </a:r>
          </a:p>
          <a:p>
            <a:pPr algn="l">
              <a:spcBef>
                <a:spcPts val="0"/>
              </a:spcBef>
            </a:pPr>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y = 4.5 + x;  //Bir </a:t>
            </a:r>
            <a:r>
              <a:rPr lang="tr-TR" sz="2400" dirty="0" err="1" smtClean="0">
                <a:solidFill>
                  <a:schemeClr val="tx1"/>
                </a:solidFill>
              </a:rPr>
              <a:t>double</a:t>
            </a:r>
            <a:r>
              <a:rPr lang="tr-TR" sz="2400" dirty="0" smtClean="0">
                <a:solidFill>
                  <a:schemeClr val="tx1"/>
                </a:solidFill>
              </a:rPr>
              <a:t> değer ile </a:t>
            </a:r>
            <a:r>
              <a:rPr lang="tr-TR" sz="2400" dirty="0" err="1" smtClean="0">
                <a:solidFill>
                  <a:schemeClr val="tx1"/>
                </a:solidFill>
              </a:rPr>
              <a:t>int</a:t>
            </a:r>
            <a:r>
              <a:rPr lang="tr-TR" sz="2400" dirty="0" smtClean="0">
                <a:solidFill>
                  <a:schemeClr val="tx1"/>
                </a:solidFill>
              </a:rPr>
              <a:t> değerin toplamı büyük tür olan </a:t>
            </a:r>
            <a:r>
              <a:rPr lang="tr-TR" sz="2400" dirty="0" err="1" smtClean="0">
                <a:solidFill>
                  <a:schemeClr val="tx1"/>
                </a:solidFill>
              </a:rPr>
              <a:t>double</a:t>
            </a:r>
            <a:r>
              <a:rPr lang="tr-TR" sz="2400" dirty="0" smtClean="0">
                <a:solidFill>
                  <a:schemeClr val="tx1"/>
                </a:solidFill>
              </a:rPr>
              <a:t> türüne dönüşür.</a:t>
            </a:r>
          </a:p>
          <a:p>
            <a:pPr algn="l">
              <a:spcBef>
                <a:spcPts val="0"/>
              </a:spcBef>
            </a:pPr>
            <a:endParaRPr lang="tr-TR" sz="2400" dirty="0" smtClean="0">
              <a:solidFill>
                <a:schemeClr val="tx1"/>
              </a:solidFill>
            </a:endParaRPr>
          </a:p>
          <a:p>
            <a:pPr algn="l">
              <a:spcBef>
                <a:spcPts val="0"/>
              </a:spcBef>
              <a:buFont typeface="Wingdings" pitchFamily="2" charset="2"/>
              <a:buChar char="§"/>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5;</a:t>
            </a:r>
          </a:p>
          <a:p>
            <a:pPr algn="l">
              <a:spcBef>
                <a:spcPts val="0"/>
              </a:spcBef>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y = 4.5 + x;  //Toplama işlemi sonucu oluşan yeni tür </a:t>
            </a:r>
            <a:r>
              <a:rPr lang="tr-TR" sz="2400" dirty="0" err="1" smtClean="0">
                <a:solidFill>
                  <a:schemeClr val="tx1"/>
                </a:solidFill>
              </a:rPr>
              <a:t>double</a:t>
            </a:r>
            <a:r>
              <a:rPr lang="tr-TR" sz="2400" dirty="0" smtClean="0">
                <a:solidFill>
                  <a:schemeClr val="tx1"/>
                </a:solidFill>
              </a:rPr>
              <a:t> olacaktır, ancak </a:t>
            </a:r>
            <a:r>
              <a:rPr lang="tr-TR" sz="2400" dirty="0" err="1" smtClean="0">
                <a:solidFill>
                  <a:schemeClr val="tx1"/>
                </a:solidFill>
              </a:rPr>
              <a:t>double</a:t>
            </a:r>
            <a:r>
              <a:rPr lang="tr-TR" sz="2400" dirty="0" smtClean="0">
                <a:solidFill>
                  <a:schemeClr val="tx1"/>
                </a:solidFill>
              </a:rPr>
              <a:t> bir değişken </a:t>
            </a:r>
            <a:r>
              <a:rPr lang="tr-TR" sz="2400" dirty="0" err="1" smtClean="0">
                <a:solidFill>
                  <a:schemeClr val="tx1"/>
                </a:solidFill>
              </a:rPr>
              <a:t>int</a:t>
            </a:r>
            <a:r>
              <a:rPr lang="tr-TR" sz="2400" dirty="0" smtClean="0">
                <a:solidFill>
                  <a:schemeClr val="tx1"/>
                </a:solidFill>
              </a:rPr>
              <a:t> değişkene atanamaz. Bu durumda Java hata verecektir.</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Tür Dönüşümü (</a:t>
            </a:r>
            <a:r>
              <a:rPr lang="tr-TR" sz="4000" b="1" dirty="0" err="1" smtClean="0">
                <a:solidFill>
                  <a:schemeClr val="tx2">
                    <a:lumMod val="60000"/>
                    <a:lumOff val="40000"/>
                  </a:schemeClr>
                </a:solidFill>
              </a:rPr>
              <a:t>Type</a:t>
            </a:r>
            <a:r>
              <a:rPr lang="tr-TR" sz="4000" b="1" dirty="0" smtClean="0">
                <a:solidFill>
                  <a:schemeClr val="tx2">
                    <a:lumMod val="60000"/>
                    <a:lumOff val="40000"/>
                  </a:schemeClr>
                </a:solidFill>
              </a:rPr>
              <a:t> </a:t>
            </a:r>
            <a:r>
              <a:rPr lang="tr-TR" sz="4000" b="1" dirty="0" err="1" smtClean="0">
                <a:solidFill>
                  <a:schemeClr val="tx2">
                    <a:lumMod val="60000"/>
                    <a:lumOff val="40000"/>
                  </a:schemeClr>
                </a:solidFill>
              </a:rPr>
              <a:t>Casting</a:t>
            </a:r>
            <a:r>
              <a:rPr lang="tr-TR" sz="4000" b="1" dirty="0" smtClean="0">
                <a:solidFill>
                  <a:schemeClr val="tx2">
                    <a:lumMod val="60000"/>
                    <a:lumOff val="40000"/>
                  </a:schemeClr>
                </a:solidFill>
              </a:rPr>
              <a: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a:t>
            </a:r>
            <a:r>
              <a:rPr lang="tr-TR" sz="2400" b="1" dirty="0" smtClean="0">
                <a:solidFill>
                  <a:schemeClr val="tx1"/>
                </a:solidFill>
              </a:rPr>
              <a:t>Örtülü dönüşüme örnek:</a:t>
            </a:r>
          </a:p>
          <a:p>
            <a:pPr algn="l">
              <a:spcBef>
                <a:spcPts val="0"/>
              </a:spcBef>
              <a:buFontTx/>
              <a:buChar char="-"/>
            </a:pPr>
            <a:r>
              <a:rPr lang="tr-TR" sz="2400" dirty="0" smtClean="0">
                <a:solidFill>
                  <a:schemeClr val="tx1"/>
                </a:solidFill>
              </a:rPr>
              <a:t>Bir toplama işleminde işleme giren değişkenlerden biri </a:t>
            </a:r>
            <a:r>
              <a:rPr lang="tr-TR" sz="2400" dirty="0" err="1" smtClean="0">
                <a:solidFill>
                  <a:schemeClr val="tx1"/>
                </a:solidFill>
              </a:rPr>
              <a:t>String</a:t>
            </a:r>
            <a:r>
              <a:rPr lang="tr-TR" sz="2400" dirty="0" smtClean="0">
                <a:solidFill>
                  <a:schemeClr val="tx1"/>
                </a:solidFill>
              </a:rPr>
              <a:t> ise işlemin sonucu da </a:t>
            </a:r>
            <a:r>
              <a:rPr lang="tr-TR" sz="2400" dirty="0" err="1" smtClean="0">
                <a:solidFill>
                  <a:schemeClr val="tx1"/>
                </a:solidFill>
              </a:rPr>
              <a:t>String</a:t>
            </a:r>
            <a:r>
              <a:rPr lang="tr-TR" sz="2400" dirty="0" smtClean="0">
                <a:solidFill>
                  <a:schemeClr val="tx1"/>
                </a:solidFill>
              </a:rPr>
              <a:t> olur.</a:t>
            </a:r>
          </a:p>
          <a:p>
            <a:pPr algn="l">
              <a:spcBef>
                <a:spcPts val="0"/>
              </a:spcBef>
              <a:buFont typeface="Wingdings" pitchFamily="2" charset="2"/>
              <a:buChar char="§"/>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a = 7 + “Ali” + 4;  </a:t>
            </a:r>
          </a:p>
          <a:p>
            <a:pPr algn="l">
              <a:spcBef>
                <a:spcPts val="0"/>
              </a:spcBef>
              <a:buFont typeface="Wingdings" pitchFamily="2" charset="2"/>
              <a:buChar char="§"/>
            </a:pPr>
            <a:r>
              <a:rPr lang="tr-TR" sz="2400" dirty="0" smtClean="0">
                <a:solidFill>
                  <a:schemeClr val="tx1"/>
                </a:solidFill>
              </a:rPr>
              <a:t>//bu işlemin sonucunda a değişkeninin değeri “7Ali4” olur.</a:t>
            </a:r>
          </a:p>
          <a:p>
            <a:pPr algn="l">
              <a:spcBef>
                <a:spcPts val="0"/>
              </a:spcBef>
              <a:buNone/>
            </a:pPr>
            <a:endParaRPr lang="tr-TR" sz="2400"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Tür Dönüşümü (</a:t>
            </a:r>
            <a:r>
              <a:rPr lang="tr-TR" sz="4000" b="1" dirty="0" err="1" smtClean="0">
                <a:solidFill>
                  <a:schemeClr val="tx2">
                    <a:lumMod val="60000"/>
                    <a:lumOff val="40000"/>
                  </a:schemeClr>
                </a:solidFill>
              </a:rPr>
              <a:t>Type</a:t>
            </a:r>
            <a:r>
              <a:rPr lang="tr-TR" sz="4000" b="1" dirty="0" smtClean="0">
                <a:solidFill>
                  <a:schemeClr val="tx2">
                    <a:lumMod val="60000"/>
                    <a:lumOff val="40000"/>
                  </a:schemeClr>
                </a:solidFill>
              </a:rPr>
              <a:t> </a:t>
            </a:r>
            <a:r>
              <a:rPr lang="tr-TR" sz="4000" b="1" dirty="0" err="1" smtClean="0">
                <a:solidFill>
                  <a:schemeClr val="tx2">
                    <a:lumMod val="60000"/>
                    <a:lumOff val="40000"/>
                  </a:schemeClr>
                </a:solidFill>
              </a:rPr>
              <a:t>Casting</a:t>
            </a:r>
            <a:r>
              <a:rPr lang="tr-TR" sz="4000" b="1" dirty="0" smtClean="0">
                <a:solidFill>
                  <a:schemeClr val="tx2">
                    <a:lumMod val="60000"/>
                    <a:lumOff val="40000"/>
                  </a:schemeClr>
                </a:solidFill>
              </a:rPr>
              <a: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a:t>
            </a:r>
            <a:r>
              <a:rPr lang="tr-TR" sz="2400" b="1" dirty="0" smtClean="0">
                <a:solidFill>
                  <a:schemeClr val="tx1"/>
                </a:solidFill>
              </a:rPr>
              <a:t>Açık dönüşüme örnek:</a:t>
            </a:r>
          </a:p>
          <a:p>
            <a:pPr algn="l">
              <a:spcBef>
                <a:spcPts val="0"/>
              </a:spcBef>
              <a:buFont typeface="Wingdings" pitchFamily="2" charset="2"/>
              <a:buChar char="§"/>
            </a:pPr>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x = 3.14;</a:t>
            </a:r>
          </a:p>
          <a:p>
            <a:pPr algn="l">
              <a:spcBef>
                <a:spcPts val="0"/>
              </a:spcBef>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y = (</a:t>
            </a:r>
            <a:r>
              <a:rPr lang="tr-TR" sz="2400" dirty="0" err="1" smtClean="0">
                <a:solidFill>
                  <a:schemeClr val="tx1"/>
                </a:solidFill>
              </a:rPr>
              <a:t>int</a:t>
            </a:r>
            <a:r>
              <a:rPr lang="tr-TR" sz="2400" dirty="0" smtClean="0">
                <a:solidFill>
                  <a:schemeClr val="tx1"/>
                </a:solidFill>
              </a:rPr>
              <a:t>) x;  //Bu işlem </a:t>
            </a:r>
            <a:r>
              <a:rPr lang="tr-TR" sz="2400" dirty="0" err="1" smtClean="0">
                <a:solidFill>
                  <a:schemeClr val="tx1"/>
                </a:solidFill>
              </a:rPr>
              <a:t>double</a:t>
            </a:r>
            <a:r>
              <a:rPr lang="tr-TR" sz="2400" dirty="0" smtClean="0">
                <a:solidFill>
                  <a:schemeClr val="tx1"/>
                </a:solidFill>
              </a:rPr>
              <a:t> değişkeni </a:t>
            </a:r>
            <a:r>
              <a:rPr lang="tr-TR" sz="2400" dirty="0" err="1" smtClean="0">
                <a:solidFill>
                  <a:schemeClr val="tx1"/>
                </a:solidFill>
              </a:rPr>
              <a:t>int</a:t>
            </a:r>
            <a:r>
              <a:rPr lang="tr-TR" sz="2400" dirty="0" smtClean="0">
                <a:solidFill>
                  <a:schemeClr val="tx1"/>
                </a:solidFill>
              </a:rPr>
              <a:t> değişkene dönüştürür. Ancak dönüşüm esnasında veri kaybı olur. </a:t>
            </a:r>
            <a:r>
              <a:rPr lang="tr-TR" sz="2400" dirty="0" err="1" smtClean="0"/>
              <a:t>i</a:t>
            </a:r>
            <a:r>
              <a:rPr lang="tr-TR" sz="2400" dirty="0" err="1" smtClean="0">
                <a:solidFill>
                  <a:schemeClr val="tx1"/>
                </a:solidFill>
              </a:rPr>
              <a:t>nt</a:t>
            </a:r>
            <a:r>
              <a:rPr lang="tr-TR" sz="2400" dirty="0" smtClean="0">
                <a:solidFill>
                  <a:schemeClr val="tx1"/>
                </a:solidFill>
              </a:rPr>
              <a:t> türündeki y değişkeninin değeri </a:t>
            </a:r>
            <a:r>
              <a:rPr lang="tr-TR" sz="2400" b="1" dirty="0" smtClean="0">
                <a:solidFill>
                  <a:schemeClr val="tx1"/>
                </a:solidFill>
              </a:rPr>
              <a:t>3 olacaktır.</a:t>
            </a:r>
          </a:p>
          <a:p>
            <a:pPr algn="l">
              <a:spcBef>
                <a:spcPts val="0"/>
              </a:spcBef>
            </a:pPr>
            <a:endParaRPr lang="tr-TR" sz="2400" dirty="0" smtClean="0">
              <a:solidFill>
                <a:schemeClr val="tx1"/>
              </a:solidFill>
            </a:endParaRPr>
          </a:p>
          <a:p>
            <a:pPr algn="l">
              <a:spcBef>
                <a:spcPts val="0"/>
              </a:spcBef>
              <a:buFontTx/>
              <a:buChar char="-"/>
            </a:pPr>
            <a:r>
              <a:rPr lang="tr-TR" sz="2400" u="sng" dirty="0" smtClean="0">
                <a:solidFill>
                  <a:schemeClr val="tx1"/>
                </a:solidFill>
              </a:rPr>
              <a:t>Daha önce bölme işleminde işleme giren değişkenlerin türünün önemli olduğunu söylemiştik. Eğer bölme işleminde işleme giren değişkenlerin ikisi de tam sayı değişken ise, sonuç da tam sayı olur.</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Tür Dönüşümü (</a:t>
            </a:r>
            <a:r>
              <a:rPr lang="tr-TR" sz="4000" b="1" dirty="0" err="1" smtClean="0">
                <a:solidFill>
                  <a:schemeClr val="tx2">
                    <a:lumMod val="60000"/>
                    <a:lumOff val="40000"/>
                  </a:schemeClr>
                </a:solidFill>
              </a:rPr>
              <a:t>Type</a:t>
            </a:r>
            <a:r>
              <a:rPr lang="tr-TR" sz="4000" b="1" dirty="0" smtClean="0">
                <a:solidFill>
                  <a:schemeClr val="tx2">
                    <a:lumMod val="60000"/>
                    <a:lumOff val="40000"/>
                  </a:schemeClr>
                </a:solidFill>
              </a:rPr>
              <a:t> </a:t>
            </a:r>
            <a:r>
              <a:rPr lang="tr-TR" sz="4000" b="1" dirty="0" err="1" smtClean="0">
                <a:solidFill>
                  <a:schemeClr val="tx2">
                    <a:lumMod val="60000"/>
                    <a:lumOff val="40000"/>
                  </a:schemeClr>
                </a:solidFill>
              </a:rPr>
              <a:t>Casting</a:t>
            </a:r>
            <a:r>
              <a:rPr lang="tr-TR" sz="4000" b="1" dirty="0" smtClean="0">
                <a:solidFill>
                  <a:schemeClr val="tx2">
                    <a:lumMod val="60000"/>
                    <a:lumOff val="40000"/>
                  </a:schemeClr>
                </a:solidFill>
              </a:rPr>
              <a: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a:t>
            </a:r>
            <a:r>
              <a:rPr lang="tr-TR" sz="2400" b="1" dirty="0" smtClean="0">
                <a:solidFill>
                  <a:schemeClr val="tx1"/>
                </a:solidFill>
              </a:rPr>
              <a:t>Açık dönüşüme örnek:</a:t>
            </a:r>
          </a:p>
          <a:p>
            <a:pPr algn="l">
              <a:spcBef>
                <a:spcPts val="0"/>
              </a:spcBef>
              <a:buFont typeface="Wingdings" pitchFamily="2" charset="2"/>
              <a:buChar char="§"/>
            </a:pPr>
            <a:r>
              <a:rPr lang="tr-TR" sz="2400" dirty="0" err="1" smtClean="0">
                <a:solidFill>
                  <a:schemeClr val="tx1"/>
                </a:solidFill>
              </a:rPr>
              <a:t>double</a:t>
            </a:r>
            <a:r>
              <a:rPr lang="tr-TR" sz="2400" dirty="0" smtClean="0">
                <a:solidFill>
                  <a:schemeClr val="tx1"/>
                </a:solidFill>
              </a:rPr>
              <a:t> x = 7 / 3;  </a:t>
            </a:r>
          </a:p>
          <a:p>
            <a:pPr algn="l">
              <a:spcBef>
                <a:spcPts val="0"/>
              </a:spcBef>
              <a:buFont typeface="Wingdings" pitchFamily="2" charset="2"/>
              <a:buChar char="§"/>
            </a:pPr>
            <a:r>
              <a:rPr lang="tr-TR" sz="2400" dirty="0" smtClean="0">
                <a:solidFill>
                  <a:schemeClr val="tx1"/>
                </a:solidFill>
              </a:rPr>
              <a:t>//burada x değişkeni </a:t>
            </a:r>
            <a:r>
              <a:rPr lang="tr-TR" sz="2400" dirty="0" err="1" smtClean="0">
                <a:solidFill>
                  <a:schemeClr val="tx1"/>
                </a:solidFill>
              </a:rPr>
              <a:t>double</a:t>
            </a:r>
            <a:r>
              <a:rPr lang="tr-TR" sz="2400" dirty="0" smtClean="0">
                <a:solidFill>
                  <a:schemeClr val="tx1"/>
                </a:solidFill>
              </a:rPr>
              <a:t> olmasına rağmen (7 / 3) işlemindeki değişkenler tam sayı olduğundan tam sayı bölmesi gerçekleşir ve x değişkeninin değeri 2.0 olur. Ancak değişkenlerden en az bir tanesi </a:t>
            </a:r>
            <a:r>
              <a:rPr lang="tr-TR" sz="2400" dirty="0" err="1" smtClean="0">
                <a:solidFill>
                  <a:schemeClr val="tx1"/>
                </a:solidFill>
              </a:rPr>
              <a:t>double’a</a:t>
            </a:r>
            <a:r>
              <a:rPr lang="tr-TR" sz="2400" dirty="0" smtClean="0">
                <a:solidFill>
                  <a:schemeClr val="tx1"/>
                </a:solidFill>
              </a:rPr>
              <a:t> dönüştürülürse istenilen sonuç elde edilebilir.</a:t>
            </a:r>
          </a:p>
          <a:p>
            <a:pPr algn="l">
              <a:spcBef>
                <a:spcPts val="0"/>
              </a:spcBef>
              <a:buFont typeface="Wingdings" pitchFamily="2" charset="2"/>
              <a:buChar char="§"/>
            </a:pPr>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x = (</a:t>
            </a:r>
            <a:r>
              <a:rPr lang="tr-TR" sz="2400" dirty="0" err="1" smtClean="0">
                <a:solidFill>
                  <a:schemeClr val="tx1"/>
                </a:solidFill>
              </a:rPr>
              <a:t>double</a:t>
            </a:r>
            <a:r>
              <a:rPr lang="tr-TR" sz="2400" dirty="0" smtClean="0">
                <a:solidFill>
                  <a:schemeClr val="tx1"/>
                </a:solidFill>
              </a:rPr>
              <a:t>) 7 / 3;  </a:t>
            </a:r>
          </a:p>
          <a:p>
            <a:pPr algn="l">
              <a:spcBef>
                <a:spcPts val="0"/>
              </a:spcBef>
              <a:buFont typeface="Wingdings" pitchFamily="2" charset="2"/>
              <a:buChar char="§"/>
            </a:pPr>
            <a:r>
              <a:rPr lang="tr-TR" sz="2400" dirty="0" smtClean="0">
                <a:solidFill>
                  <a:schemeClr val="tx1"/>
                </a:solidFill>
              </a:rPr>
              <a:t>//bu işlem sonucu x değişkeni 2.3333….. değerini alır.</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3"/>
          <p:cNvSpPr>
            <a:spLocks noGrp="1" noChangeArrowheads="1"/>
          </p:cNvSpPr>
          <p:nvPr>
            <p:ph type="body" idx="1"/>
          </p:nvPr>
        </p:nvSpPr>
        <p:spPr/>
        <p:txBody>
          <a:bodyPr/>
          <a:lstStyle/>
          <a:p>
            <a:pPr marL="0" indent="0"/>
            <a:r>
              <a:rPr kumimoji="0" lang="en-US" dirty="0"/>
              <a:t>Type conversion.  </a:t>
            </a:r>
            <a:r>
              <a:rPr kumimoji="0" lang="en-US" dirty="0">
                <a:solidFill>
                  <a:schemeClr val="tx1"/>
                </a:solidFill>
              </a:rPr>
              <a:t>Convert</a:t>
            </a:r>
            <a:r>
              <a:rPr kumimoji="0" lang="en-US" dirty="0" smtClean="0">
                <a:solidFill>
                  <a:schemeClr val="tx1"/>
                </a:solidFill>
              </a:rPr>
              <a:t> value from </a:t>
            </a:r>
            <a:r>
              <a:rPr kumimoji="0" lang="en-US" dirty="0">
                <a:solidFill>
                  <a:schemeClr val="tx1"/>
                </a:solidFill>
              </a:rPr>
              <a:t>one</a:t>
            </a:r>
            <a:r>
              <a:rPr kumimoji="0" lang="en-US" dirty="0" smtClean="0">
                <a:solidFill>
                  <a:schemeClr val="tx1"/>
                </a:solidFill>
              </a:rPr>
              <a:t> data type to another.</a:t>
            </a:r>
          </a:p>
          <a:p>
            <a:pPr lvl="1"/>
            <a:r>
              <a:rPr kumimoji="0" lang="tr-TR" dirty="0" err="1" smtClean="0"/>
              <a:t>Implicit</a:t>
            </a:r>
            <a:r>
              <a:rPr kumimoji="0" lang="tr-TR" dirty="0" smtClean="0"/>
              <a:t> (</a:t>
            </a:r>
            <a:r>
              <a:rPr kumimoji="0" lang="tr-TR" dirty="0" err="1" smtClean="0"/>
              <a:t>automatic</a:t>
            </a:r>
            <a:r>
              <a:rPr kumimoji="0" lang="tr-TR" dirty="0" smtClean="0"/>
              <a:t>)</a:t>
            </a:r>
            <a:r>
              <a:rPr kumimoji="0" lang="en-US" dirty="0" smtClean="0"/>
              <a:t>:  no loss of precision; or with strings.</a:t>
            </a:r>
            <a:endParaRPr kumimoji="0" lang="en-US" dirty="0"/>
          </a:p>
          <a:p>
            <a:pPr lvl="1"/>
            <a:r>
              <a:rPr lang="tr-TR" dirty="0" err="1" smtClean="0"/>
              <a:t>Explicit</a:t>
            </a:r>
            <a:r>
              <a:rPr lang="tr-TR" dirty="0" smtClean="0"/>
              <a:t> (</a:t>
            </a:r>
            <a:r>
              <a:rPr lang="tr-TR" dirty="0" err="1" smtClean="0"/>
              <a:t>we</a:t>
            </a:r>
            <a:r>
              <a:rPr lang="tr-TR" dirty="0" smtClean="0"/>
              <a:t> </a:t>
            </a:r>
            <a:r>
              <a:rPr lang="tr-TR" dirty="0" err="1" smtClean="0"/>
              <a:t>need</a:t>
            </a:r>
            <a:r>
              <a:rPr lang="tr-TR" dirty="0" smtClean="0"/>
              <a:t> </a:t>
            </a:r>
            <a:r>
              <a:rPr lang="tr-TR" dirty="0" err="1" smtClean="0"/>
              <a:t>to</a:t>
            </a:r>
            <a:r>
              <a:rPr lang="tr-TR" dirty="0" smtClean="0"/>
              <a:t> do it)</a:t>
            </a:r>
            <a:r>
              <a:rPr kumimoji="0" lang="en-US" dirty="0" smtClean="0"/>
              <a:t>:  cast</a:t>
            </a:r>
            <a:r>
              <a:rPr lang="tr-TR" dirty="0" smtClean="0"/>
              <a:t>( </a:t>
            </a:r>
            <a:r>
              <a:rPr lang="tr-TR" dirty="0" err="1" smtClean="0"/>
              <a:t>ex</a:t>
            </a:r>
            <a:r>
              <a:rPr lang="tr-TR" dirty="0" smtClean="0"/>
              <a:t>. (</a:t>
            </a:r>
            <a:r>
              <a:rPr lang="tr-TR" dirty="0" err="1" smtClean="0"/>
              <a:t>int</a:t>
            </a:r>
            <a:r>
              <a:rPr lang="tr-TR" dirty="0" smtClean="0"/>
              <a:t>) ) </a:t>
            </a:r>
            <a:r>
              <a:rPr kumimoji="0" lang="en-US" dirty="0" smtClean="0"/>
              <a:t>; </a:t>
            </a:r>
            <a:r>
              <a:rPr kumimoji="0" lang="en-US" dirty="0"/>
              <a:t>or method.</a:t>
            </a:r>
          </a:p>
        </p:txBody>
      </p:sp>
      <p:sp>
        <p:nvSpPr>
          <p:cNvPr id="55299" name="Rectangle 2"/>
          <p:cNvSpPr>
            <a:spLocks noGrp="1" noChangeArrowheads="1"/>
          </p:cNvSpPr>
          <p:nvPr>
            <p:ph type="title"/>
          </p:nvPr>
        </p:nvSpPr>
        <p:spPr/>
        <p:txBody>
          <a:bodyPr/>
          <a:lstStyle/>
          <a:p>
            <a:r>
              <a:rPr lang="tr-TR" dirty="0" smtClean="0"/>
              <a:t>Tür dönüşümü ve önemi</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tr-TR" smtClean="0"/>
              <a:t>Programlama Dilleri Sınıflaması</a:t>
            </a:r>
          </a:p>
        </p:txBody>
      </p:sp>
      <p:sp>
        <p:nvSpPr>
          <p:cNvPr id="13315" name="Rectangle 3"/>
          <p:cNvSpPr>
            <a:spLocks noGrp="1" noChangeArrowheads="1"/>
          </p:cNvSpPr>
          <p:nvPr>
            <p:ph sz="quarter" idx="1"/>
          </p:nvPr>
        </p:nvSpPr>
        <p:spPr>
          <a:xfrm>
            <a:off x="457200" y="1600200"/>
            <a:ext cx="8686800" cy="4530725"/>
          </a:xfrm>
        </p:spPr>
        <p:txBody>
          <a:bodyPr/>
          <a:lstStyle/>
          <a:p>
            <a:pPr eaLnBrk="1" hangingPunct="1"/>
            <a:r>
              <a:rPr lang="tr-TR" dirty="0" smtClean="0"/>
              <a:t>Programlama dillerini </a:t>
            </a:r>
            <a:r>
              <a:rPr lang="en-US" dirty="0" err="1" smtClean="0"/>
              <a:t>gru</a:t>
            </a:r>
            <a:r>
              <a:rPr lang="tr-TR" dirty="0" smtClean="0"/>
              <a:t>p</a:t>
            </a:r>
            <a:r>
              <a:rPr lang="en-US" dirty="0" err="1" smtClean="0"/>
              <a:t>lara</a:t>
            </a:r>
            <a:r>
              <a:rPr lang="en-US" dirty="0" smtClean="0"/>
              <a:t> ay</a:t>
            </a:r>
            <a:r>
              <a:rPr lang="tr-TR" dirty="0" err="1" smtClean="0"/>
              <a:t>ırsak</a:t>
            </a:r>
            <a:r>
              <a:rPr lang="tr-TR" dirty="0" smtClean="0"/>
              <a:t>.</a:t>
            </a:r>
          </a:p>
          <a:p>
            <a:pPr lvl="1" eaLnBrk="1" hangingPunct="1"/>
            <a:r>
              <a:rPr lang="tr-TR" dirty="0" smtClean="0"/>
              <a:t>Makine dili (Makine kodu): Bilgisayarın hiçbir değişikliğe gerek duymaksızın algılayabilip çalıştırabildiği komutların yazıldığı programlama dilidir. </a:t>
            </a:r>
          </a:p>
          <a:p>
            <a:pPr lvl="1" eaLnBrk="1" hangingPunct="1">
              <a:buFont typeface="Wingdings" pitchFamily="2" charset="2"/>
              <a:buNone/>
            </a:pPr>
            <a:r>
              <a:rPr lang="tr-TR" dirty="0" smtClean="0"/>
              <a:t>Mesela : </a:t>
            </a:r>
            <a:r>
              <a:rPr lang="tr-TR" dirty="0" err="1" smtClean="0"/>
              <a:t>assembler</a:t>
            </a:r>
            <a:endParaRPr lang="tr-TR" dirty="0" smtClean="0"/>
          </a:p>
          <a:p>
            <a:pPr lvl="1" eaLnBrk="1" hangingPunct="1">
              <a:buFont typeface="Wingdings" pitchFamily="2" charset="2"/>
              <a:buNone/>
            </a:pPr>
            <a:endParaRPr lang="tr-TR" dirty="0" smtClean="0"/>
          </a:p>
          <a:p>
            <a:pPr lvl="1" eaLnBrk="1" hangingPunct="1"/>
            <a:r>
              <a:rPr lang="tr-TR" dirty="0" smtClean="0"/>
              <a:t>Sembolik diller: Makine dilinden daha gelişmiş, program yazmanın makine diline göre daha kolay olduğu programlama dilleridir. </a:t>
            </a:r>
          </a:p>
          <a:p>
            <a:pPr lvl="1" eaLnBrk="1" hangingPunct="1">
              <a:buFont typeface="Wingdings" pitchFamily="2" charset="2"/>
              <a:buNone/>
            </a:pPr>
            <a:r>
              <a:rPr lang="tr-TR" dirty="0" smtClean="0"/>
              <a:t>Mesela : C, C++, Java, </a:t>
            </a:r>
            <a:r>
              <a:rPr lang="tr-TR" dirty="0" err="1" smtClean="0"/>
              <a:t>Pascal</a:t>
            </a:r>
            <a:r>
              <a:rPr lang="tr-TR" dirty="0" smtClean="0"/>
              <a:t>...</a:t>
            </a:r>
          </a:p>
          <a:p>
            <a:pPr lvl="1" eaLnBrk="1" hangingPunct="1"/>
            <a:endParaRPr lang="tr-TR" dirty="0" smtClean="0"/>
          </a:p>
          <a:p>
            <a:pPr lvl="1" eaLnBrk="1" hangingPunct="1"/>
            <a:endParaRPr lang="tr-TR" dirty="0" smtClean="0"/>
          </a:p>
          <a:p>
            <a:pPr lvl="1" eaLnBrk="1" hangingPunct="1"/>
            <a:endParaRPr lang="tr-TR" dirty="0"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16.png"/>
          <p:cNvPicPr>
            <a:picLocks noChangeAspect="1"/>
          </p:cNvPicPr>
          <p:nvPr/>
        </p:nvPicPr>
        <p:blipFill>
          <a:blip r:embed="rId3"/>
          <a:srcRect b="8383"/>
          <a:stretch>
            <a:fillRect/>
          </a:stretch>
        </p:blipFill>
        <p:spPr>
          <a:xfrm>
            <a:off x="1511136" y="214290"/>
            <a:ext cx="6121728" cy="4357718"/>
          </a:xfrm>
          <a:prstGeom prst="rect">
            <a:avLst/>
          </a:prstGeom>
        </p:spPr>
      </p:pic>
      <p:sp>
        <p:nvSpPr>
          <p:cNvPr id="55299" name="Rectangle 2"/>
          <p:cNvSpPr>
            <a:spLocks noGrp="1" noChangeArrowheads="1"/>
          </p:cNvSpPr>
          <p:nvPr>
            <p:ph type="title"/>
          </p:nvPr>
        </p:nvSpPr>
        <p:spPr>
          <a:xfrm>
            <a:off x="571472" y="4500570"/>
            <a:ext cx="8229600" cy="990600"/>
          </a:xfrm>
        </p:spPr>
        <p:txBody>
          <a:bodyPr>
            <a:normAutofit fontScale="90000"/>
          </a:bodyPr>
          <a:lstStyle/>
          <a:p>
            <a:r>
              <a:rPr lang="tr-TR" dirty="0" smtClean="0"/>
              <a:t>Uygulama – Boşluktaki üç değeri giriniz.</a:t>
            </a:r>
            <a:endParaRPr lang="en-US" dirty="0"/>
          </a:p>
        </p:txBody>
      </p:sp>
      <p:grpSp>
        <p:nvGrpSpPr>
          <p:cNvPr id="2" name="13 Grup"/>
          <p:cNvGrpSpPr/>
          <p:nvPr/>
        </p:nvGrpSpPr>
        <p:grpSpPr>
          <a:xfrm>
            <a:off x="6357950" y="3500438"/>
            <a:ext cx="928694" cy="1071570"/>
            <a:chOff x="7858148" y="5357826"/>
            <a:chExt cx="928694" cy="1071570"/>
          </a:xfrm>
        </p:grpSpPr>
        <p:sp>
          <p:nvSpPr>
            <p:cNvPr id="12" name="11 Yuvarlatılmış Dikdörtgen"/>
            <p:cNvSpPr/>
            <p:nvPr/>
          </p:nvSpPr>
          <p:spPr>
            <a:xfrm>
              <a:off x="7858148" y="5357826"/>
              <a:ext cx="928694" cy="1071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12 Resim" descr="soru.jpg"/>
            <p:cNvPicPr>
              <a:picLocks noChangeAspect="1"/>
            </p:cNvPicPr>
            <p:nvPr/>
          </p:nvPicPr>
          <p:blipFill>
            <a:blip r:embed="rId4"/>
            <a:stretch>
              <a:fillRect/>
            </a:stretch>
          </p:blipFill>
          <p:spPr>
            <a:xfrm>
              <a:off x="7955147" y="5572140"/>
              <a:ext cx="760257" cy="571504"/>
            </a:xfrm>
            <a:prstGeom prst="rect">
              <a:avLst/>
            </a:prstGeom>
            <a:ln>
              <a:noFill/>
            </a:ln>
            <a:effectLst>
              <a:outerShdw blurRad="190500" algn="tl" rotWithShape="0">
                <a:srgbClr val="000000">
                  <a:alpha val="70000"/>
                </a:srgbClr>
              </a:outerShdw>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normAutofit fontScale="77500" lnSpcReduction="20000"/>
          </a:bodyPr>
          <a:lstStyle/>
          <a:p>
            <a:pPr marL="0" indent="0"/>
            <a:r>
              <a:rPr lang="en-US" dirty="0" smtClean="0"/>
              <a:t>Java features.</a:t>
            </a:r>
          </a:p>
          <a:p>
            <a:pPr lvl="1"/>
            <a:r>
              <a:rPr lang="en-US" dirty="0" smtClean="0"/>
              <a:t>Widely used.</a:t>
            </a:r>
          </a:p>
          <a:p>
            <a:pPr lvl="1"/>
            <a:r>
              <a:rPr lang="en-US" dirty="0" smtClean="0"/>
              <a:t>Widely available.</a:t>
            </a:r>
          </a:p>
          <a:p>
            <a:pPr lvl="1"/>
            <a:r>
              <a:rPr lang="en-US" dirty="0" smtClean="0"/>
              <a:t>Embraces full set of modern abstractions.</a:t>
            </a:r>
          </a:p>
          <a:p>
            <a:pPr lvl="1"/>
            <a:r>
              <a:rPr lang="en-US" dirty="0" smtClean="0"/>
              <a:t>Variety of automatic checks for mistakes in programs.</a:t>
            </a:r>
          </a:p>
          <a:p>
            <a:pPr lvl="1"/>
            <a:endParaRPr lang="en-US" dirty="0" smtClean="0"/>
          </a:p>
          <a:p>
            <a:pPr marL="0" indent="0"/>
            <a:r>
              <a:rPr lang="en-US" dirty="0" smtClean="0"/>
              <a:t>Facts of life.</a:t>
            </a:r>
          </a:p>
          <a:p>
            <a:pPr lvl="1"/>
            <a:r>
              <a:rPr lang="en-US" dirty="0" smtClean="0"/>
              <a:t>No perfect language.</a:t>
            </a:r>
          </a:p>
          <a:p>
            <a:pPr lvl="1"/>
            <a:r>
              <a:rPr lang="en-US" dirty="0" smtClean="0"/>
              <a:t>We need to choose </a:t>
            </a:r>
            <a:r>
              <a:rPr lang="en-US" dirty="0" smtClean="0">
                <a:solidFill>
                  <a:schemeClr val="accent1"/>
                </a:solidFill>
              </a:rPr>
              <a:t>some </a:t>
            </a:r>
            <a:r>
              <a:rPr lang="en-US" dirty="0" smtClean="0"/>
              <a:t>language.</a:t>
            </a:r>
          </a:p>
          <a:p>
            <a:pPr marL="0" indent="0"/>
            <a:endParaRPr lang="en-US" dirty="0" smtClean="0"/>
          </a:p>
          <a:p>
            <a:pPr marL="0" indent="0"/>
            <a:r>
              <a:rPr lang="en-US" dirty="0" smtClean="0"/>
              <a:t>Our approach.</a:t>
            </a:r>
          </a:p>
          <a:p>
            <a:pPr lvl="1"/>
            <a:r>
              <a:rPr lang="en-US" dirty="0" smtClean="0"/>
              <a:t>Minimal subset of Java.</a:t>
            </a:r>
          </a:p>
          <a:p>
            <a:pPr lvl="1"/>
            <a:r>
              <a:rPr lang="en-US" dirty="0" smtClean="0"/>
              <a:t>Develop general programming skills that</a:t>
            </a:r>
            <a:br>
              <a:rPr lang="en-US" dirty="0" smtClean="0"/>
            </a:br>
            <a:r>
              <a:rPr lang="en-US" dirty="0" smtClean="0"/>
              <a:t>are applicable to many languages.</a:t>
            </a:r>
          </a:p>
          <a:p>
            <a:pPr lvl="1"/>
            <a:endParaRPr lang="en-US" dirty="0" smtClean="0"/>
          </a:p>
          <a:p>
            <a:pPr marL="0" indent="0"/>
            <a:r>
              <a:rPr lang="en-US" dirty="0" smtClean="0"/>
              <a:t>It’s not about the language!</a:t>
            </a:r>
          </a:p>
          <a:p>
            <a:pPr lvl="1"/>
            <a:endParaRPr lang="en-US" dirty="0" smtClean="0"/>
          </a:p>
          <a:p>
            <a:endParaRPr lang="tr-TR" dirty="0"/>
          </a:p>
        </p:txBody>
      </p:sp>
      <p:pic>
        <p:nvPicPr>
          <p:cNvPr id="4" name="3 Resim" descr="index.jpg"/>
          <p:cNvPicPr>
            <a:picLocks noChangeAspect="1"/>
          </p:cNvPicPr>
          <p:nvPr/>
        </p:nvPicPr>
        <p:blipFill>
          <a:blip r:embed="rId2"/>
          <a:stretch>
            <a:fillRect/>
          </a:stretch>
        </p:blipFill>
        <p:spPr>
          <a:xfrm>
            <a:off x="5929322" y="2928934"/>
            <a:ext cx="2143125" cy="2143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checkerboard(across)">
                                      <p:cBhvr>
                                        <p:cTn id="7" dur="500"/>
                                        <p:tgtEl>
                                          <p:spTgt spid="3">
                                            <p:txEl>
                                              <p:pRg st="6" end="6"/>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checkerboard(across)">
                                      <p:cBhvr>
                                        <p:cTn id="10" dur="500"/>
                                        <p:tgtEl>
                                          <p:spTgt spid="3">
                                            <p:txEl>
                                              <p:pRg st="7" end="7"/>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checkerboard(across)">
                                      <p:cBhvr>
                                        <p:cTn id="13" dur="500"/>
                                        <p:tgtEl>
                                          <p:spTgt spid="3">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18" dur="500"/>
                                        <p:tgtEl>
                                          <p:spTgt spid="3">
                                            <p:txEl>
                                              <p:pRg st="10" end="10"/>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21" dur="500"/>
                                        <p:tgtEl>
                                          <p:spTgt spid="3">
                                            <p:txEl>
                                              <p:pRg st="11" end="11"/>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24" dur="500"/>
                                        <p:tgtEl>
                                          <p:spTgt spid="3">
                                            <p:txEl>
                                              <p:pRg st="12" end="1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29"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Sistem Giriş-Çıkış İşlemleri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l">
              <a:spcBef>
                <a:spcPts val="0"/>
              </a:spcBef>
              <a:buFontTx/>
              <a:buChar char="-"/>
            </a:pPr>
            <a:r>
              <a:rPr lang="tr-TR" sz="2400" dirty="0" smtClean="0">
                <a:solidFill>
                  <a:schemeClr val="tx1"/>
                </a:solidFill>
              </a:rPr>
              <a:t> Programlar genellikle kullanıcılar ile işletim sistemi arasında bir </a:t>
            </a:r>
            <a:r>
              <a:rPr lang="tr-TR" sz="2400" dirty="0" err="1" smtClean="0">
                <a:solidFill>
                  <a:schemeClr val="tx1"/>
                </a:solidFill>
              </a:rPr>
              <a:t>arayüz</a:t>
            </a:r>
            <a:r>
              <a:rPr lang="tr-TR" sz="2400" dirty="0" smtClean="0">
                <a:solidFill>
                  <a:schemeClr val="tx1"/>
                </a:solidFill>
              </a:rPr>
              <a:t> oluşturarak kullanıcı-makine iletişimini sağlar.</a:t>
            </a:r>
          </a:p>
          <a:p>
            <a:pPr algn="l">
              <a:spcBef>
                <a:spcPts val="0"/>
              </a:spcBef>
              <a:buFontTx/>
              <a:buChar char="-"/>
            </a:pPr>
            <a:r>
              <a:rPr lang="tr-TR" sz="2400" dirty="0" smtClean="0">
                <a:solidFill>
                  <a:schemeClr val="tx1"/>
                </a:solidFill>
              </a:rPr>
              <a:t> Java’da </a:t>
            </a:r>
            <a:r>
              <a:rPr lang="tr-TR" sz="2400" b="1" dirty="0" smtClean="0">
                <a:solidFill>
                  <a:schemeClr val="tx1"/>
                </a:solidFill>
              </a:rPr>
              <a:t>nesnesel </a:t>
            </a:r>
            <a:r>
              <a:rPr lang="tr-TR" sz="2400" b="1" dirty="0" err="1" smtClean="0">
                <a:solidFill>
                  <a:schemeClr val="tx1"/>
                </a:solidFill>
              </a:rPr>
              <a:t>arayüzleri</a:t>
            </a:r>
            <a:r>
              <a:rPr lang="tr-TR" sz="2400" b="1" dirty="0" smtClean="0">
                <a:solidFill>
                  <a:schemeClr val="tx1"/>
                </a:solidFill>
              </a:rPr>
              <a:t> oluşturmak </a:t>
            </a:r>
            <a:r>
              <a:rPr lang="tr-TR" sz="2400" dirty="0" smtClean="0">
                <a:solidFill>
                  <a:schemeClr val="tx1"/>
                </a:solidFill>
              </a:rPr>
              <a:t>mümkündür, ancak bu ders kapsamında yalnızca </a:t>
            </a:r>
            <a:r>
              <a:rPr lang="tr-TR" sz="2400" b="1" dirty="0" smtClean="0">
                <a:solidFill>
                  <a:schemeClr val="tx1"/>
                </a:solidFill>
              </a:rPr>
              <a:t>konsol</a:t>
            </a:r>
            <a:r>
              <a:rPr lang="tr-TR" sz="2400" dirty="0" smtClean="0">
                <a:solidFill>
                  <a:schemeClr val="tx1"/>
                </a:solidFill>
              </a:rPr>
              <a:t> kullanılacaktır.</a:t>
            </a:r>
          </a:p>
          <a:p>
            <a:pPr algn="l">
              <a:spcBef>
                <a:spcPts val="0"/>
              </a:spcBef>
              <a:buFontTx/>
              <a:buChar char="-"/>
            </a:pPr>
            <a:r>
              <a:rPr lang="tr-TR" sz="2400" dirty="0" smtClean="0">
                <a:solidFill>
                  <a:schemeClr val="tx1"/>
                </a:solidFill>
              </a:rPr>
              <a:t> Java programları </a:t>
            </a:r>
            <a:r>
              <a:rPr lang="tr-TR" sz="2400" dirty="0" err="1" smtClean="0">
                <a:solidFill>
                  <a:schemeClr val="tx1"/>
                </a:solidFill>
              </a:rPr>
              <a:t>varolan</a:t>
            </a:r>
            <a:r>
              <a:rPr lang="tr-TR" sz="2400" dirty="0" smtClean="0">
                <a:solidFill>
                  <a:schemeClr val="tx1"/>
                </a:solidFill>
              </a:rPr>
              <a:t> çıktılarını konsol yardımıyla ekrana basmaktadırlar.</a:t>
            </a:r>
          </a:p>
          <a:p>
            <a:pPr algn="l">
              <a:spcBef>
                <a:spcPts val="0"/>
              </a:spcBef>
              <a:buFontTx/>
              <a:buChar char="-"/>
            </a:pPr>
            <a:r>
              <a:rPr lang="tr-TR" sz="2400" dirty="0" smtClean="0">
                <a:solidFill>
                  <a:schemeClr val="tx1"/>
                </a:solidFill>
              </a:rPr>
              <a:t> Java’da ekrana bir değer bastırmak için şu komutlar kullanılacaktır:</a:t>
            </a:r>
          </a:p>
          <a:p>
            <a:pPr algn="l">
              <a:spcBef>
                <a:spcPts val="0"/>
              </a:spcBef>
              <a:buFont typeface="Wingdings" pitchFamily="2" charset="2"/>
              <a:buChar char="§"/>
            </a:pPr>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a:t>
            </a:r>
          </a:p>
          <a:p>
            <a:pPr algn="l">
              <a:spcBef>
                <a:spcPts val="0"/>
              </a:spcBef>
              <a:buFont typeface="Wingdings" pitchFamily="2" charset="2"/>
              <a:buChar char="§"/>
            </a:pPr>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a:t>
            </a:r>
          </a:p>
          <a:p>
            <a:pPr algn="l">
              <a:spcBef>
                <a:spcPts val="0"/>
              </a:spcBef>
            </a:pPr>
            <a:endParaRPr lang="tr-TR" sz="2400" dirty="0" smtClean="0">
              <a:solidFill>
                <a:schemeClr val="tx1"/>
              </a:solidFill>
            </a:endParaRPr>
          </a:p>
          <a:p>
            <a:pPr algn="l">
              <a:spcBef>
                <a:spcPts val="0"/>
              </a:spcBef>
            </a:pPr>
            <a:r>
              <a:rPr lang="tr-TR" sz="2400" dirty="0" smtClean="0">
                <a:solidFill>
                  <a:schemeClr val="tx1"/>
                </a:solidFill>
              </a:rPr>
              <a:t>- </a:t>
            </a:r>
            <a:r>
              <a:rPr lang="tr-TR" sz="2400" dirty="0" err="1" smtClean="0">
                <a:solidFill>
                  <a:schemeClr val="tx1"/>
                </a:solidFill>
              </a:rPr>
              <a:t>print</a:t>
            </a:r>
            <a:r>
              <a:rPr lang="tr-TR" sz="2400" dirty="0" smtClean="0">
                <a:solidFill>
                  <a:schemeClr val="tx1"/>
                </a:solidFill>
              </a:rPr>
              <a:t> ile </a:t>
            </a:r>
            <a:r>
              <a:rPr lang="tr-TR" sz="2400" dirty="0" err="1" smtClean="0">
                <a:solidFill>
                  <a:schemeClr val="tx1"/>
                </a:solidFill>
              </a:rPr>
              <a:t>println</a:t>
            </a:r>
            <a:r>
              <a:rPr lang="tr-TR" sz="2400" dirty="0" smtClean="0">
                <a:solidFill>
                  <a:schemeClr val="tx1"/>
                </a:solidFill>
              </a:rPr>
              <a:t> arasındaki fark </a:t>
            </a:r>
            <a:r>
              <a:rPr lang="tr-TR" sz="2400" dirty="0" err="1" smtClean="0">
                <a:solidFill>
                  <a:schemeClr val="tx1"/>
                </a:solidFill>
              </a:rPr>
              <a:t>println’in</a:t>
            </a:r>
            <a:r>
              <a:rPr lang="tr-TR" sz="2400" dirty="0" smtClean="0">
                <a:solidFill>
                  <a:schemeClr val="tx1"/>
                </a:solidFill>
              </a:rPr>
              <a:t> ekrana bir değer yazdıktan sonra alt satıra geçmesi, </a:t>
            </a:r>
            <a:r>
              <a:rPr lang="tr-TR" sz="2400" dirty="0" err="1" smtClean="0">
                <a:solidFill>
                  <a:schemeClr val="tx1"/>
                </a:solidFill>
              </a:rPr>
              <a:t>print’in</a:t>
            </a:r>
            <a:r>
              <a:rPr lang="tr-TR" sz="2400" dirty="0" smtClean="0">
                <a:solidFill>
                  <a:schemeClr val="tx1"/>
                </a:solidFill>
              </a:rPr>
              <a:t> ise bulunduğu satırda kalmasıdır.</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b="1" dirty="0" smtClean="0">
                <a:solidFill>
                  <a:schemeClr val="tx2">
                    <a:lumMod val="60000"/>
                    <a:lumOff val="40000"/>
                  </a:schemeClr>
                </a:solidFill>
              </a:rPr>
              <a:t>Sistem Giriş İşlemleri</a:t>
            </a:r>
            <a:br>
              <a:rPr lang="tr-TR" b="1" dirty="0" smtClean="0">
                <a:solidFill>
                  <a:schemeClr val="tx2">
                    <a:lumMod val="60000"/>
                    <a:lumOff val="40000"/>
                  </a:schemeClr>
                </a:solidFill>
              </a:rPr>
            </a:br>
            <a:r>
              <a:rPr lang="tr-TR" b="1" dirty="0" smtClean="0">
                <a:solidFill>
                  <a:schemeClr val="tx2">
                    <a:lumMod val="60000"/>
                    <a:lumOff val="40000"/>
                  </a:schemeClr>
                </a:solidFill>
              </a:rPr>
              <a:t>Klavyeden veri girişi nasıl yapılır?</a:t>
            </a:r>
            <a:endParaRPr lang="tr-TR"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Kullanıcı-makine iletişiminde </a:t>
            </a:r>
            <a:r>
              <a:rPr lang="tr-TR" sz="2400" dirty="0" err="1" smtClean="0">
                <a:solidFill>
                  <a:schemeClr val="tx1"/>
                </a:solidFill>
              </a:rPr>
              <a:t>makinanın</a:t>
            </a:r>
            <a:r>
              <a:rPr lang="tr-TR" sz="2400" dirty="0" smtClean="0">
                <a:solidFill>
                  <a:schemeClr val="tx1"/>
                </a:solidFill>
              </a:rPr>
              <a:t> bilgilerini ekrana yazmasının yanında </a:t>
            </a:r>
            <a:r>
              <a:rPr lang="tr-TR" sz="2400" dirty="0" err="1" smtClean="0">
                <a:solidFill>
                  <a:schemeClr val="tx1"/>
                </a:solidFill>
              </a:rPr>
              <a:t>makinanın</a:t>
            </a:r>
            <a:r>
              <a:rPr lang="tr-TR" sz="2400" dirty="0" smtClean="0">
                <a:solidFill>
                  <a:schemeClr val="tx1"/>
                </a:solidFill>
              </a:rPr>
              <a:t> </a:t>
            </a:r>
            <a:r>
              <a:rPr lang="tr-TR" sz="2400" b="1" dirty="0" smtClean="0">
                <a:solidFill>
                  <a:schemeClr val="tx1"/>
                </a:solidFill>
              </a:rPr>
              <a:t>kullanıcıdan bilgi de alması </a:t>
            </a:r>
            <a:r>
              <a:rPr lang="tr-TR" sz="2400" dirty="0" smtClean="0">
                <a:solidFill>
                  <a:schemeClr val="tx1"/>
                </a:solidFill>
              </a:rPr>
              <a:t>gerekir. Örneğin hesap </a:t>
            </a:r>
            <a:r>
              <a:rPr lang="tr-TR" sz="2400" dirty="0" err="1" smtClean="0">
                <a:solidFill>
                  <a:schemeClr val="tx1"/>
                </a:solidFill>
              </a:rPr>
              <a:t>makinası</a:t>
            </a:r>
            <a:r>
              <a:rPr lang="tr-TR" sz="2400" dirty="0" smtClean="0">
                <a:solidFill>
                  <a:schemeClr val="tx1"/>
                </a:solidFill>
              </a:rPr>
              <a:t> kullanıcıdan sayıları girdi olarak alır ve ekrana işlemin sonucunu yazar.</a:t>
            </a:r>
          </a:p>
          <a:p>
            <a:pPr algn="l">
              <a:spcBef>
                <a:spcPts val="0"/>
              </a:spcBef>
              <a:buFontTx/>
              <a:buChar char="-"/>
            </a:pPr>
            <a:r>
              <a:rPr lang="tr-TR" sz="2400" dirty="0" smtClean="0">
                <a:solidFill>
                  <a:schemeClr val="tx1"/>
                </a:solidFill>
              </a:rPr>
              <a:t> Java’da konsoldan bilgi girişi yapmak için türlere özgü metotlar bulunmaktadır.</a:t>
            </a:r>
          </a:p>
          <a:p>
            <a:pPr algn="l">
              <a:spcBef>
                <a:spcPts val="0"/>
              </a:spcBef>
              <a:buFontTx/>
              <a:buChar char="-"/>
            </a:pPr>
            <a:r>
              <a:rPr lang="tr-TR" sz="2400" dirty="0" smtClean="0">
                <a:solidFill>
                  <a:schemeClr val="tx1"/>
                </a:solidFill>
              </a:rPr>
              <a:t> Java’da konsoldan bilgi girişi yapabilmek için </a:t>
            </a:r>
            <a:r>
              <a:rPr lang="tr-TR" sz="2400" b="1" dirty="0" err="1" smtClean="0">
                <a:solidFill>
                  <a:schemeClr val="tx1"/>
                </a:solidFill>
              </a:rPr>
              <a:t>Scanner</a:t>
            </a:r>
            <a:r>
              <a:rPr lang="tr-TR" sz="2400" b="1" dirty="0" smtClean="0">
                <a:solidFill>
                  <a:schemeClr val="tx1"/>
                </a:solidFill>
              </a:rPr>
              <a:t> sınıfının </a:t>
            </a:r>
            <a:r>
              <a:rPr lang="tr-TR" sz="2400" dirty="0" smtClean="0">
                <a:solidFill>
                  <a:schemeClr val="tx1"/>
                </a:solidFill>
              </a:rPr>
              <a:t>kullanılması gerekmektedir. </a:t>
            </a:r>
            <a:r>
              <a:rPr lang="tr-TR" sz="2400" i="1" dirty="0" err="1" smtClean="0">
                <a:solidFill>
                  <a:srgbClr val="FF0000"/>
                </a:solidFill>
              </a:rPr>
              <a:t>Scanner</a:t>
            </a:r>
            <a:r>
              <a:rPr lang="tr-TR" sz="2400" i="1" dirty="0" smtClean="0">
                <a:solidFill>
                  <a:srgbClr val="FF0000"/>
                </a:solidFill>
              </a:rPr>
              <a:t> </a:t>
            </a:r>
            <a:r>
              <a:rPr lang="tr-TR" sz="2400" i="1" u="sng" dirty="0" smtClean="0">
                <a:solidFill>
                  <a:srgbClr val="FF0000"/>
                </a:solidFill>
              </a:rPr>
              <a:t>sınıfından</a:t>
            </a:r>
            <a:r>
              <a:rPr lang="tr-TR" sz="2400" i="1" dirty="0" smtClean="0">
                <a:solidFill>
                  <a:srgbClr val="FF0000"/>
                </a:solidFill>
              </a:rPr>
              <a:t> türetilen </a:t>
            </a:r>
            <a:r>
              <a:rPr lang="tr-TR" sz="2400" i="1" u="sng" dirty="0" smtClean="0">
                <a:solidFill>
                  <a:srgbClr val="FF0000"/>
                </a:solidFill>
              </a:rPr>
              <a:t>nesneler</a:t>
            </a:r>
            <a:r>
              <a:rPr lang="tr-TR" sz="2400" dirty="0" smtClean="0">
                <a:solidFill>
                  <a:schemeClr val="tx1"/>
                </a:solidFill>
              </a:rPr>
              <a:t> konsoldan temel veri türleri ve </a:t>
            </a:r>
            <a:r>
              <a:rPr lang="tr-TR" sz="2400" dirty="0" err="1" smtClean="0">
                <a:solidFill>
                  <a:schemeClr val="tx1"/>
                </a:solidFill>
              </a:rPr>
              <a:t>String</a:t>
            </a:r>
            <a:r>
              <a:rPr lang="tr-TR" sz="2400" dirty="0" smtClean="0">
                <a:solidFill>
                  <a:schemeClr val="tx1"/>
                </a:solidFill>
              </a:rPr>
              <a:t> türünde değişkenleri okumaya yarayan </a:t>
            </a:r>
            <a:r>
              <a:rPr lang="tr-TR" sz="2400" i="1" u="sng" dirty="0" smtClean="0">
                <a:solidFill>
                  <a:srgbClr val="FF0000"/>
                </a:solidFill>
              </a:rPr>
              <a:t>metotlar</a:t>
            </a:r>
            <a:r>
              <a:rPr lang="tr-TR" sz="2400" dirty="0" smtClean="0">
                <a:solidFill>
                  <a:schemeClr val="tx1"/>
                </a:solidFill>
              </a:rPr>
              <a:t> barındırır.</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Kütüphaneler(</a:t>
            </a:r>
            <a:r>
              <a:rPr lang="tr-TR" sz="4000" b="1" dirty="0" err="1" smtClean="0">
                <a:solidFill>
                  <a:schemeClr val="tx2">
                    <a:lumMod val="60000"/>
                    <a:lumOff val="40000"/>
                  </a:schemeClr>
                </a:solidFill>
              </a:rPr>
              <a:t>import</a:t>
            </a:r>
            <a:r>
              <a:rPr lang="tr-TR" sz="4000" b="1" dirty="0" smtClean="0">
                <a:solidFill>
                  <a:schemeClr val="tx2">
                    <a:lumMod val="60000"/>
                    <a:lumOff val="40000"/>
                  </a:schemeClr>
                </a:solidFill>
              </a:rPr>
              <a:t> </a:t>
            </a:r>
            <a:r>
              <a:rPr lang="tr-TR" sz="4000" b="1" dirty="0" err="1" smtClean="0">
                <a:solidFill>
                  <a:schemeClr val="tx2">
                    <a:lumMod val="60000"/>
                    <a:lumOff val="40000"/>
                  </a:schemeClr>
                </a:solidFill>
              </a:rPr>
              <a:t>java</a:t>
            </a:r>
            <a:r>
              <a:rPr lang="tr-TR" sz="4000" b="1" dirty="0" smtClean="0">
                <a:solidFill>
                  <a:schemeClr val="tx2">
                    <a:lumMod val="60000"/>
                    <a:lumOff val="40000"/>
                  </a:schemeClr>
                </a:solidFill>
              </a:rPr>
              <a:t>.</a:t>
            </a:r>
            <a:r>
              <a:rPr lang="tr-TR" sz="4000" b="1" dirty="0" err="1" smtClean="0">
                <a:solidFill>
                  <a:schemeClr val="tx2">
                    <a:lumMod val="60000"/>
                    <a:lumOff val="40000"/>
                  </a:schemeClr>
                </a:solidFill>
              </a:rPr>
              <a:t>util</a:t>
            </a:r>
            <a:r>
              <a:rPr lang="tr-TR" sz="4000" b="1" dirty="0" smtClean="0">
                <a:solidFill>
                  <a:schemeClr val="tx2">
                    <a:lumMod val="60000"/>
                    <a:lumOff val="40000"/>
                  </a:schemeClr>
                </a:solidFill>
              </a:rPr>
              <a:t>.</a:t>
            </a:r>
            <a:r>
              <a:rPr lang="tr-TR" sz="4000" b="1" dirty="0" err="1" smtClean="0">
                <a:solidFill>
                  <a:schemeClr val="tx2">
                    <a:lumMod val="60000"/>
                    <a:lumOff val="40000"/>
                  </a:schemeClr>
                </a:solidFill>
              </a:rPr>
              <a:t>Scanner</a:t>
            </a:r>
            <a:r>
              <a:rPr lang="tr-TR" sz="4000" b="1" dirty="0" smtClean="0">
                <a:solidFill>
                  <a:schemeClr val="tx2">
                    <a:lumMod val="60000"/>
                    <a:lumOff val="40000"/>
                  </a:schemeClr>
                </a:solidFill>
              </a:rPr>
              <a:t> …)</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Autofit/>
          </a:bodyPr>
          <a:lstStyle/>
          <a:p>
            <a:pPr algn="l">
              <a:spcBef>
                <a:spcPts val="0"/>
              </a:spcBef>
              <a:buFontTx/>
              <a:buChar char="-"/>
            </a:pPr>
            <a:r>
              <a:rPr lang="tr-TR" sz="2400" dirty="0" smtClean="0">
                <a:solidFill>
                  <a:schemeClr val="tx1"/>
                </a:solidFill>
              </a:rPr>
              <a:t> Kütüphaneler, programlama dillerinde özel işlerin yapılmasına olanak veren fonksiyonları içerisinde barındıran sınıflar topluluğudur. Örneğin Java’da </a:t>
            </a:r>
            <a:r>
              <a:rPr lang="tr-TR" sz="2400" i="1" dirty="0" smtClean="0">
                <a:solidFill>
                  <a:schemeClr val="tx1"/>
                </a:solidFill>
              </a:rPr>
              <a:t>IO (</a:t>
            </a:r>
            <a:r>
              <a:rPr lang="tr-TR" sz="2400" i="1" dirty="0" err="1" smtClean="0">
                <a:solidFill>
                  <a:schemeClr val="tx1"/>
                </a:solidFill>
              </a:rPr>
              <a:t>Input</a:t>
            </a:r>
            <a:r>
              <a:rPr lang="tr-TR" sz="2400" i="1" dirty="0" smtClean="0">
                <a:solidFill>
                  <a:schemeClr val="tx1"/>
                </a:solidFill>
              </a:rPr>
              <a:t>/</a:t>
            </a:r>
            <a:r>
              <a:rPr lang="tr-TR" sz="2400" i="1" dirty="0" err="1" smtClean="0">
                <a:solidFill>
                  <a:schemeClr val="tx1"/>
                </a:solidFill>
              </a:rPr>
              <a:t>Output</a:t>
            </a:r>
            <a:r>
              <a:rPr lang="tr-TR" sz="2400" i="1" dirty="0" smtClean="0">
                <a:solidFill>
                  <a:schemeClr val="tx1"/>
                </a:solidFill>
              </a:rPr>
              <a:t>) kütüphanesi </a:t>
            </a:r>
            <a:r>
              <a:rPr lang="tr-TR" sz="2400" dirty="0" smtClean="0">
                <a:solidFill>
                  <a:schemeClr val="tx1"/>
                </a:solidFill>
              </a:rPr>
              <a:t>dosya giriş/çıkış işlemlerinin yapılmasına olanak sağlayan sınıfları barındırmaktadır. </a:t>
            </a:r>
          </a:p>
          <a:p>
            <a:pPr algn="l">
              <a:spcBef>
                <a:spcPts val="0"/>
              </a:spcBef>
              <a:buFontTx/>
              <a:buChar char="-"/>
            </a:pPr>
            <a:r>
              <a:rPr lang="tr-TR" sz="2400" dirty="0" smtClean="0">
                <a:solidFill>
                  <a:schemeClr val="tx1"/>
                </a:solidFill>
              </a:rPr>
              <a:t> Bir program, kullanıcı ile etkileşimde olacaksa (örneğin hesap makinesi) kullanıcıdan girdiler almalı ve sonucunda kullanıcıya çıktılar vermelidir. Java’da kullanıcı girdilerini alabilmek ve ekrana çıktı yazabilmek için </a:t>
            </a:r>
            <a:r>
              <a:rPr lang="tr-TR" sz="2400" i="1" dirty="0" err="1" smtClean="0">
                <a:solidFill>
                  <a:srgbClr val="FF0000"/>
                </a:solidFill>
              </a:rPr>
              <a:t>Scanner</a:t>
            </a:r>
            <a:r>
              <a:rPr lang="tr-TR" sz="2400" dirty="0" smtClean="0">
                <a:solidFill>
                  <a:schemeClr val="tx1"/>
                </a:solidFill>
              </a:rPr>
              <a:t> sınıfının kullanılması gerekmektedir. Bunun için de bu sınıfın programa dahil edilmesi gerekir.</a:t>
            </a:r>
          </a:p>
          <a:p>
            <a:pPr algn="l">
              <a:spcBef>
                <a:spcPts val="0"/>
              </a:spcBef>
              <a:buFontTx/>
              <a:buChar char="-"/>
            </a:pPr>
            <a:r>
              <a:rPr lang="tr-TR" sz="2400" dirty="0" smtClean="0">
                <a:solidFill>
                  <a:schemeClr val="tx1"/>
                </a:solidFill>
              </a:rPr>
              <a:t> Kütüphaneler belirli işlemlerin sadece birkaç metot yardımıyla yapılmasına olanak sağladığı için yazılımcıların işini kolaylaştırmaktadır.</a:t>
            </a:r>
            <a:endParaRPr lang="tr-TR" sz="2000" dirty="0" smtClean="0">
              <a:solidFill>
                <a:schemeClr val="tx1"/>
              </a:solidFil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Sistem Giriş İşlemleri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4352940"/>
          </a:xfrm>
        </p:spPr>
        <p:txBody>
          <a:bodyPr>
            <a:normAutofit/>
          </a:bodyPr>
          <a:lstStyle/>
          <a:p>
            <a:pPr>
              <a:spcBef>
                <a:spcPts val="0"/>
              </a:spcBef>
            </a:pPr>
            <a:r>
              <a:rPr lang="tr-TR" sz="2400" dirty="0" smtClean="0"/>
              <a:t> </a:t>
            </a:r>
            <a:r>
              <a:rPr lang="tr-TR" sz="2400" dirty="0" err="1" smtClean="0"/>
              <a:t>Scanner</a:t>
            </a:r>
            <a:r>
              <a:rPr lang="tr-TR" sz="2400" dirty="0" smtClean="0"/>
              <a:t> sınıfını kullanabilmek için </a:t>
            </a:r>
            <a:r>
              <a:rPr lang="tr-TR" sz="2400" dirty="0" err="1" smtClean="0"/>
              <a:t>Scanner</a:t>
            </a:r>
            <a:r>
              <a:rPr lang="tr-TR" sz="2400" dirty="0" smtClean="0"/>
              <a:t> sınıfını kodunuza </a:t>
            </a:r>
            <a:r>
              <a:rPr lang="tr-TR" sz="2400" dirty="0" err="1" smtClean="0"/>
              <a:t>import</a:t>
            </a:r>
            <a:r>
              <a:rPr lang="tr-TR" sz="2400" dirty="0" smtClean="0"/>
              <a:t> etmeniz gerekir.</a:t>
            </a:r>
          </a:p>
          <a:p>
            <a:pPr lvl="1">
              <a:spcBef>
                <a:spcPts val="0"/>
              </a:spcBef>
            </a:pPr>
            <a:r>
              <a:rPr lang="tr-TR" sz="2400" dirty="0" err="1" smtClean="0">
                <a:solidFill>
                  <a:schemeClr val="tx1"/>
                </a:solidFill>
              </a:rPr>
              <a:t>import</a:t>
            </a:r>
            <a:r>
              <a:rPr lang="tr-TR" sz="2400" dirty="0" smtClean="0">
                <a:solidFill>
                  <a:schemeClr val="tx1"/>
                </a:solidFill>
              </a:rPr>
              <a:t> </a:t>
            </a:r>
            <a:r>
              <a:rPr lang="tr-TR" sz="2400" dirty="0" err="1" smtClean="0">
                <a:solidFill>
                  <a:schemeClr val="tx1"/>
                </a:solidFill>
              </a:rPr>
              <a:t>java</a:t>
            </a:r>
            <a:r>
              <a:rPr lang="tr-TR" sz="2400" dirty="0" smtClean="0">
                <a:solidFill>
                  <a:schemeClr val="tx1"/>
                </a:solidFill>
              </a:rPr>
              <a:t>.</a:t>
            </a:r>
            <a:r>
              <a:rPr lang="tr-TR" sz="2400" dirty="0" err="1" smtClean="0">
                <a:solidFill>
                  <a:schemeClr val="tx1"/>
                </a:solidFill>
              </a:rPr>
              <a:t>util</a:t>
            </a:r>
            <a:r>
              <a:rPr lang="tr-TR" sz="2400" dirty="0" smtClean="0">
                <a:solidFill>
                  <a:schemeClr val="tx1"/>
                </a:solidFill>
              </a:rPr>
              <a:t>.</a:t>
            </a:r>
            <a:r>
              <a:rPr lang="tr-TR" sz="2400" dirty="0" err="1" smtClean="0">
                <a:solidFill>
                  <a:schemeClr val="tx1"/>
                </a:solidFill>
              </a:rPr>
              <a:t>Scanner</a:t>
            </a:r>
            <a:r>
              <a:rPr lang="tr-TR" sz="2400" dirty="0" smtClean="0">
                <a:solidFill>
                  <a:schemeClr val="tx1"/>
                </a:solidFill>
              </a:rPr>
              <a:t>;</a:t>
            </a:r>
          </a:p>
          <a:p>
            <a:pPr>
              <a:spcBef>
                <a:spcPts val="0"/>
              </a:spcBef>
            </a:pPr>
            <a:r>
              <a:rPr lang="tr-TR" sz="2400" dirty="0" err="1" smtClean="0"/>
              <a:t>Scanner</a:t>
            </a:r>
            <a:r>
              <a:rPr lang="tr-TR" sz="2400" dirty="0" smtClean="0"/>
              <a:t> k = </a:t>
            </a:r>
            <a:r>
              <a:rPr lang="tr-TR" sz="2400" dirty="0" err="1" smtClean="0"/>
              <a:t>new</a:t>
            </a:r>
            <a:r>
              <a:rPr lang="tr-TR" sz="2400" dirty="0" smtClean="0"/>
              <a:t> </a:t>
            </a:r>
            <a:r>
              <a:rPr lang="tr-TR" sz="2400" dirty="0" err="1" smtClean="0"/>
              <a:t>Scanner</a:t>
            </a:r>
            <a:r>
              <a:rPr lang="tr-TR" sz="2400" dirty="0" smtClean="0"/>
              <a:t>(</a:t>
            </a:r>
            <a:r>
              <a:rPr lang="tr-TR" sz="2400" dirty="0" err="1" smtClean="0"/>
              <a:t>System</a:t>
            </a:r>
            <a:r>
              <a:rPr lang="tr-TR" sz="2400" dirty="0" smtClean="0"/>
              <a:t>.in);  </a:t>
            </a:r>
            <a:br>
              <a:rPr lang="tr-TR" sz="2400" dirty="0" smtClean="0"/>
            </a:br>
            <a:r>
              <a:rPr lang="tr-TR" sz="1600" dirty="0" smtClean="0"/>
              <a:t>//bir </a:t>
            </a:r>
            <a:r>
              <a:rPr lang="tr-TR" sz="1600" dirty="0" err="1" smtClean="0"/>
              <a:t>Scanner</a:t>
            </a:r>
            <a:r>
              <a:rPr lang="tr-TR" sz="1600" dirty="0" smtClean="0"/>
              <a:t> nesnesini bu şekilde oluşturmalısınız (k isminde olmak zorunda değil)</a:t>
            </a:r>
            <a:endParaRPr lang="tr-TR" sz="2400" dirty="0" smtClean="0"/>
          </a:p>
          <a:p>
            <a:pPr algn="l">
              <a:spcBef>
                <a:spcPts val="0"/>
              </a:spcBef>
            </a:pPr>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(“Bir tam </a:t>
            </a:r>
            <a:r>
              <a:rPr lang="tr-TR" sz="2400" dirty="0" err="1" smtClean="0">
                <a:solidFill>
                  <a:schemeClr val="tx1"/>
                </a:solidFill>
              </a:rPr>
              <a:t>sayi</a:t>
            </a:r>
            <a:r>
              <a:rPr lang="tr-TR" sz="2400" dirty="0" smtClean="0">
                <a:solidFill>
                  <a:schemeClr val="tx1"/>
                </a:solidFill>
              </a:rPr>
              <a:t> giriniz: “);  </a:t>
            </a:r>
            <a:br>
              <a:rPr lang="tr-TR" sz="2400" dirty="0" smtClean="0">
                <a:solidFill>
                  <a:schemeClr val="tx1"/>
                </a:solidFill>
              </a:rPr>
            </a:br>
            <a:r>
              <a:rPr lang="tr-TR" sz="1600" dirty="0" smtClean="0">
                <a:solidFill>
                  <a:schemeClr val="tx1"/>
                </a:solidFill>
              </a:rPr>
              <a:t>//kullanıcıdan bir tam sayı girmesi isteniyor</a:t>
            </a:r>
            <a:endParaRPr lang="tr-TR" sz="2400" dirty="0" smtClean="0">
              <a:solidFill>
                <a:schemeClr val="tx1"/>
              </a:solidFill>
            </a:endParaRPr>
          </a:p>
          <a:p>
            <a:pPr>
              <a:spcBef>
                <a:spcPts val="0"/>
              </a:spcBef>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k.</a:t>
            </a:r>
            <a:r>
              <a:rPr lang="tr-TR" sz="2400" dirty="0" err="1" smtClean="0">
                <a:solidFill>
                  <a:schemeClr val="tx1"/>
                </a:solidFill>
              </a:rPr>
              <a:t>nextInt</a:t>
            </a:r>
            <a:r>
              <a:rPr lang="tr-TR" sz="2400" dirty="0" smtClean="0"/>
              <a:t>(); </a:t>
            </a:r>
            <a:br>
              <a:rPr lang="tr-TR" sz="2400" dirty="0" smtClean="0"/>
            </a:br>
            <a:r>
              <a:rPr lang="tr-TR" sz="1600" dirty="0" smtClean="0"/>
              <a:t>/*kod bu noktaya geldiğinde konsoldan bir veri girişi bekler, veri girildikten sonra kod kaldığı yerden devam eder  */</a:t>
            </a:r>
            <a:endParaRPr lang="tr-TR" sz="2400" dirty="0" smtClean="0">
              <a:solidFill>
                <a:schemeClr val="tx1"/>
              </a:solidFill>
            </a:endParaRPr>
          </a:p>
          <a:p>
            <a:pPr algn="l">
              <a:spcBef>
                <a:spcPts val="0"/>
              </a:spcBef>
            </a:pPr>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(“Girilen </a:t>
            </a:r>
            <a:r>
              <a:rPr lang="tr-TR" sz="2400" dirty="0" err="1" smtClean="0">
                <a:solidFill>
                  <a:schemeClr val="tx1"/>
                </a:solidFill>
              </a:rPr>
              <a:t>sayinin</a:t>
            </a:r>
            <a:r>
              <a:rPr lang="tr-TR" sz="2400" dirty="0" smtClean="0">
                <a:solidFill>
                  <a:schemeClr val="tx1"/>
                </a:solidFill>
              </a:rPr>
              <a:t> karesi: “ + (x*x));  </a:t>
            </a:r>
            <a:br>
              <a:rPr lang="tr-TR" sz="2400" dirty="0" smtClean="0">
                <a:solidFill>
                  <a:schemeClr val="tx1"/>
                </a:solidFill>
              </a:rPr>
            </a:br>
            <a:r>
              <a:rPr lang="tr-TR" sz="1600" dirty="0" smtClean="0">
                <a:solidFill>
                  <a:schemeClr val="tx1"/>
                </a:solidFill>
              </a:rPr>
              <a:t>//sayının karesi ekrana yazdırıldı</a:t>
            </a:r>
            <a:endParaRPr lang="tr-TR" sz="2400"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Scanner</a:t>
            </a:r>
            <a:r>
              <a:rPr lang="tr-TR" sz="4000" b="1" dirty="0" smtClean="0">
                <a:solidFill>
                  <a:schemeClr val="tx2">
                    <a:lumMod val="60000"/>
                    <a:lumOff val="40000"/>
                  </a:schemeClr>
                </a:solidFill>
              </a:rPr>
              <a:t> sınıfına ait metotlar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2638428"/>
          </a:xfrm>
        </p:spPr>
        <p:txBody>
          <a:bodyPr>
            <a:normAutofit fontScale="92500" lnSpcReduction="20000"/>
          </a:bodyPr>
          <a:lstStyle/>
          <a:p>
            <a:pPr algn="l">
              <a:spcBef>
                <a:spcPts val="0"/>
              </a:spcBef>
              <a:buFontTx/>
              <a:buChar char="-"/>
            </a:pPr>
            <a:r>
              <a:rPr lang="tr-TR" sz="2400" dirty="0" smtClean="0">
                <a:solidFill>
                  <a:schemeClr val="tx1"/>
                </a:solidFill>
              </a:rPr>
              <a:t> </a:t>
            </a:r>
            <a:r>
              <a:rPr lang="tr-TR" sz="2400" dirty="0" err="1" smtClean="0">
                <a:solidFill>
                  <a:schemeClr val="tx1"/>
                </a:solidFill>
              </a:rPr>
              <a:t>Scanner</a:t>
            </a:r>
            <a:r>
              <a:rPr lang="tr-TR" sz="2400" dirty="0" smtClean="0">
                <a:solidFill>
                  <a:schemeClr val="tx1"/>
                </a:solidFill>
              </a:rPr>
              <a:t> sınıfından türetilmiş bir </a:t>
            </a:r>
            <a:r>
              <a:rPr lang="tr-TR" sz="2400" dirty="0" err="1" smtClean="0">
                <a:solidFill>
                  <a:schemeClr val="tx1"/>
                </a:solidFill>
              </a:rPr>
              <a:t>Scanner</a:t>
            </a:r>
            <a:r>
              <a:rPr lang="tr-TR" sz="2400" dirty="0" smtClean="0">
                <a:solidFill>
                  <a:schemeClr val="tx1"/>
                </a:solidFill>
              </a:rPr>
              <a:t> nesnesi aşağıdaki metotlara sahiptir:</a:t>
            </a:r>
          </a:p>
          <a:p>
            <a:pPr algn="l">
              <a:spcBef>
                <a:spcPts val="0"/>
              </a:spcBef>
            </a:pPr>
            <a:endParaRPr lang="tr-TR" sz="2400" dirty="0" smtClean="0">
              <a:solidFill>
                <a:schemeClr val="tx1"/>
              </a:solidFill>
            </a:endParaRPr>
          </a:p>
          <a:p>
            <a:pPr algn="l">
              <a:spcBef>
                <a:spcPts val="0"/>
              </a:spcBef>
              <a:buFont typeface="Wingdings" pitchFamily="2" charset="2"/>
              <a:buChar char="§"/>
            </a:pPr>
            <a:r>
              <a:rPr lang="tr-TR" sz="2200" b="1" dirty="0" err="1" smtClean="0">
                <a:solidFill>
                  <a:srgbClr val="C00000"/>
                </a:solidFill>
              </a:rPr>
              <a:t>next</a:t>
            </a:r>
            <a:r>
              <a:rPr lang="tr-TR" sz="2200" b="1" dirty="0" smtClean="0">
                <a:solidFill>
                  <a:srgbClr val="C00000"/>
                </a:solidFill>
              </a:rPr>
              <a:t>()  </a:t>
            </a:r>
            <a:r>
              <a:rPr lang="tr-TR" sz="2200" dirty="0" smtClean="0">
                <a:solidFill>
                  <a:schemeClr val="tx1"/>
                </a:solidFill>
              </a:rPr>
              <a:t>:   Konsoldan bir dizgi okur. Dizgi içerisinde boşluk bulunmamalıdır. Örneğin konsola “Ali Veli” yazılırsa bu metot yalnızca Ali’yi okur.</a:t>
            </a:r>
          </a:p>
          <a:p>
            <a:pPr algn="l">
              <a:spcBef>
                <a:spcPts val="0"/>
              </a:spcBef>
              <a:buFont typeface="Wingdings" pitchFamily="2" charset="2"/>
              <a:buChar char="§"/>
            </a:pPr>
            <a:r>
              <a:rPr lang="tr-TR" sz="2200" b="1" dirty="0" err="1" smtClean="0">
                <a:solidFill>
                  <a:srgbClr val="C00000"/>
                </a:solidFill>
              </a:rPr>
              <a:t>nextInt</a:t>
            </a:r>
            <a:r>
              <a:rPr lang="tr-TR" sz="2200" b="1" dirty="0" smtClean="0">
                <a:solidFill>
                  <a:srgbClr val="C00000"/>
                </a:solidFill>
              </a:rPr>
              <a:t>() </a:t>
            </a:r>
            <a:r>
              <a:rPr lang="tr-TR" sz="2200" dirty="0" smtClean="0">
                <a:solidFill>
                  <a:schemeClr val="tx1"/>
                </a:solidFill>
              </a:rPr>
              <a:t> :  Konsoldan bir </a:t>
            </a:r>
            <a:r>
              <a:rPr lang="tr-TR" sz="2200" dirty="0" err="1" smtClean="0">
                <a:solidFill>
                  <a:schemeClr val="tx1"/>
                </a:solidFill>
              </a:rPr>
              <a:t>int</a:t>
            </a:r>
            <a:r>
              <a:rPr lang="tr-TR" sz="2200" dirty="0" smtClean="0">
                <a:solidFill>
                  <a:schemeClr val="tx1"/>
                </a:solidFill>
              </a:rPr>
              <a:t> değer okur.</a:t>
            </a:r>
          </a:p>
          <a:p>
            <a:pPr algn="l">
              <a:spcBef>
                <a:spcPts val="0"/>
              </a:spcBef>
              <a:buFont typeface="Wingdings" pitchFamily="2" charset="2"/>
              <a:buChar char="§"/>
            </a:pPr>
            <a:r>
              <a:rPr lang="tr-TR" sz="2200" b="1" dirty="0" err="1" smtClean="0">
                <a:solidFill>
                  <a:srgbClr val="C00000"/>
                </a:solidFill>
              </a:rPr>
              <a:t>nextDouble</a:t>
            </a:r>
            <a:r>
              <a:rPr lang="tr-TR" sz="2200" b="1" dirty="0" smtClean="0">
                <a:solidFill>
                  <a:srgbClr val="C00000"/>
                </a:solidFill>
              </a:rPr>
              <a:t>()  </a:t>
            </a:r>
            <a:r>
              <a:rPr lang="tr-TR" sz="2200" dirty="0" smtClean="0">
                <a:solidFill>
                  <a:schemeClr val="tx1"/>
                </a:solidFill>
              </a:rPr>
              <a:t>:  Konsoldan bir </a:t>
            </a:r>
            <a:r>
              <a:rPr lang="tr-TR" sz="2200" dirty="0" err="1" smtClean="0">
                <a:solidFill>
                  <a:schemeClr val="tx1"/>
                </a:solidFill>
              </a:rPr>
              <a:t>double</a:t>
            </a:r>
            <a:r>
              <a:rPr lang="tr-TR" sz="2200" dirty="0" smtClean="0">
                <a:solidFill>
                  <a:schemeClr val="tx1"/>
                </a:solidFill>
              </a:rPr>
              <a:t> değer okur.</a:t>
            </a:r>
          </a:p>
          <a:p>
            <a:pPr algn="l">
              <a:spcBef>
                <a:spcPts val="0"/>
              </a:spcBef>
              <a:buFont typeface="Wingdings" pitchFamily="2" charset="2"/>
              <a:buChar char="§"/>
            </a:pPr>
            <a:r>
              <a:rPr lang="tr-TR" sz="2200" b="1" dirty="0" err="1" smtClean="0">
                <a:solidFill>
                  <a:srgbClr val="C00000"/>
                </a:solidFill>
              </a:rPr>
              <a:t>nextLine</a:t>
            </a:r>
            <a:r>
              <a:rPr lang="tr-TR" sz="2200" b="1" dirty="0" smtClean="0">
                <a:solidFill>
                  <a:srgbClr val="C00000"/>
                </a:solidFill>
              </a:rPr>
              <a:t>()  </a:t>
            </a:r>
            <a:r>
              <a:rPr lang="tr-TR" sz="2200" dirty="0" smtClean="0">
                <a:solidFill>
                  <a:schemeClr val="tx1"/>
                </a:solidFill>
              </a:rPr>
              <a:t>:  Konsola yazılmış olan tüm değerleri tek bir dizgi olarak okur. Eğer konsola “Ali Veli 34” yazıldıysa “Ali Veli 34” değerini bir bütün olarak okur.</a:t>
            </a:r>
          </a:p>
          <a:p>
            <a:pPr algn="l">
              <a:spcBef>
                <a:spcPts val="0"/>
              </a:spcBef>
              <a:buFont typeface="Wingdings" pitchFamily="2" charset="2"/>
              <a:buChar char="§"/>
            </a:pPr>
            <a:endParaRPr lang="tr-TR" sz="2200"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Scanner</a:t>
            </a:r>
            <a:r>
              <a:rPr lang="tr-TR" sz="4000" b="1" dirty="0" smtClean="0">
                <a:solidFill>
                  <a:schemeClr val="tx2">
                    <a:lumMod val="60000"/>
                    <a:lumOff val="40000"/>
                  </a:schemeClr>
                </a:solidFill>
              </a:rPr>
              <a:t> sınıfına ait metotlar</a:t>
            </a:r>
            <a:endParaRPr lang="tr-TR" sz="4000" b="1" dirty="0">
              <a:solidFill>
                <a:schemeClr val="tx2">
                  <a:lumMod val="60000"/>
                  <a:lumOff val="40000"/>
                </a:schemeClr>
              </a:solidFill>
            </a:endParaRPr>
          </a:p>
        </p:txBody>
      </p:sp>
      <p:sp>
        <p:nvSpPr>
          <p:cNvPr id="4" name="3 Metin kutusu"/>
          <p:cNvSpPr txBox="1"/>
          <p:nvPr/>
        </p:nvSpPr>
        <p:spPr>
          <a:xfrm>
            <a:off x="428596" y="1285860"/>
            <a:ext cx="2972160" cy="523220"/>
          </a:xfrm>
          <a:prstGeom prst="rect">
            <a:avLst/>
          </a:prstGeom>
          <a:noFill/>
        </p:spPr>
        <p:txBody>
          <a:bodyPr wrap="none" rtlCol="0">
            <a:spAutoFit/>
          </a:bodyPr>
          <a:lstStyle/>
          <a:p>
            <a:r>
              <a:rPr lang="tr-TR" sz="2800" dirty="0" smtClean="0"/>
              <a:t>Eksik olan hangisi? </a:t>
            </a:r>
            <a:endParaRPr lang="tr-TR" sz="2800" dirty="0"/>
          </a:p>
        </p:txBody>
      </p:sp>
      <p:sp>
        <p:nvSpPr>
          <p:cNvPr id="5" name="4 Metin kutusu"/>
          <p:cNvSpPr txBox="1"/>
          <p:nvPr/>
        </p:nvSpPr>
        <p:spPr>
          <a:xfrm>
            <a:off x="714348" y="1714488"/>
            <a:ext cx="7643866" cy="3108543"/>
          </a:xfrm>
          <a:prstGeom prst="rect">
            <a:avLst/>
          </a:prstGeom>
          <a:noFill/>
        </p:spPr>
        <p:txBody>
          <a:bodyPr wrap="square" rtlCol="0">
            <a:spAutoFit/>
          </a:bodyPr>
          <a:lstStyle/>
          <a:p>
            <a:r>
              <a:rPr lang="tr-TR" sz="2800" dirty="0" err="1" smtClean="0"/>
              <a:t>nextChar</a:t>
            </a:r>
            <a:r>
              <a:rPr lang="tr-TR" sz="2800" dirty="0" smtClean="0"/>
              <a:t>() diye bir metot </a:t>
            </a:r>
            <a:r>
              <a:rPr lang="tr-TR" sz="2800" dirty="0" err="1" smtClean="0"/>
              <a:t>Scanner</a:t>
            </a:r>
            <a:r>
              <a:rPr lang="tr-TR" sz="2800" dirty="0" smtClean="0"/>
              <a:t> sınıfı içinde (şimdilik) yoktur.</a:t>
            </a:r>
            <a:br>
              <a:rPr lang="tr-TR" sz="2800" dirty="0" smtClean="0"/>
            </a:br>
            <a:r>
              <a:rPr lang="tr-TR" sz="2800" dirty="0" smtClean="0"/>
              <a:t>Karakter almak için girileni dizgi şeklinde alır dizgi metotlarıyla(</a:t>
            </a:r>
            <a:r>
              <a:rPr lang="tr-TR" sz="2800" i="1" dirty="0" smtClean="0">
                <a:solidFill>
                  <a:srgbClr val="FF0000"/>
                </a:solidFill>
              </a:rPr>
              <a:t>dizgim.</a:t>
            </a:r>
            <a:r>
              <a:rPr lang="tr-TR" sz="2800" i="1" dirty="0" err="1" smtClean="0">
                <a:solidFill>
                  <a:srgbClr val="FF0000"/>
                </a:solidFill>
              </a:rPr>
              <a:t>charAt</a:t>
            </a:r>
            <a:r>
              <a:rPr lang="tr-TR" sz="2800" i="1" dirty="0" smtClean="0">
                <a:solidFill>
                  <a:srgbClr val="FF0000"/>
                </a:solidFill>
              </a:rPr>
              <a:t>(0)</a:t>
            </a:r>
            <a:r>
              <a:rPr lang="tr-TR" sz="2800" dirty="0" smtClean="0"/>
              <a:t>) ilk harfe erişiriz.</a:t>
            </a:r>
          </a:p>
          <a:p>
            <a:r>
              <a:rPr lang="tr-TR" sz="2800" dirty="0" smtClean="0"/>
              <a:t>Ya da daha kısa olacak şekilde:</a:t>
            </a:r>
          </a:p>
          <a:p>
            <a:pPr lvl="1"/>
            <a:r>
              <a:rPr lang="tr-TR" sz="2800" i="1" dirty="0" err="1" smtClean="0">
                <a:solidFill>
                  <a:srgbClr val="FF0000"/>
                </a:solidFill>
              </a:rPr>
              <a:t>char</a:t>
            </a:r>
            <a:r>
              <a:rPr lang="tr-TR" sz="2800" i="1" dirty="0" smtClean="0">
                <a:solidFill>
                  <a:srgbClr val="FF0000"/>
                </a:solidFill>
              </a:rPr>
              <a:t> harf;</a:t>
            </a:r>
          </a:p>
          <a:p>
            <a:pPr lvl="1"/>
            <a:r>
              <a:rPr lang="tr-TR" sz="2800" i="1" dirty="0" smtClean="0">
                <a:solidFill>
                  <a:srgbClr val="FF0000"/>
                </a:solidFill>
              </a:rPr>
              <a:t>harf= klavye.</a:t>
            </a:r>
            <a:r>
              <a:rPr lang="tr-TR" sz="2800" i="1" dirty="0" err="1" smtClean="0">
                <a:solidFill>
                  <a:srgbClr val="FF0000"/>
                </a:solidFill>
              </a:rPr>
              <a:t>next</a:t>
            </a:r>
            <a:r>
              <a:rPr lang="tr-TR" sz="2800" i="1" dirty="0" smtClean="0">
                <a:solidFill>
                  <a:srgbClr val="FF0000"/>
                </a:solidFill>
              </a:rPr>
              <a:t>().</a:t>
            </a:r>
            <a:r>
              <a:rPr lang="tr-TR" sz="2800" i="1" dirty="0" err="1" smtClean="0">
                <a:solidFill>
                  <a:srgbClr val="FF0000"/>
                </a:solidFill>
              </a:rPr>
              <a:t>charAt</a:t>
            </a:r>
            <a:r>
              <a:rPr lang="tr-TR" sz="2800" i="1" dirty="0" smtClean="0">
                <a:solidFill>
                  <a:srgbClr val="FF0000"/>
                </a:solidFill>
              </a:rPr>
              <a:t>(0);</a:t>
            </a:r>
            <a:endParaRPr lang="tr-TR" sz="2800" i="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Scanner</a:t>
            </a:r>
            <a:r>
              <a:rPr lang="tr-TR" sz="4000" b="1" dirty="0" smtClean="0">
                <a:solidFill>
                  <a:schemeClr val="tx2">
                    <a:lumMod val="60000"/>
                    <a:lumOff val="40000"/>
                  </a:schemeClr>
                </a:solidFill>
              </a:rPr>
              <a:t> sınıfına ait metotlar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3567122"/>
          </a:xfrm>
        </p:spPr>
        <p:txBody>
          <a:bodyPr>
            <a:normAutofit/>
          </a:bodyPr>
          <a:lstStyle/>
          <a:p>
            <a:pPr algn="l">
              <a:spcBef>
                <a:spcPts val="0"/>
              </a:spcBef>
              <a:buFontTx/>
              <a:buChar char="-"/>
            </a:pPr>
            <a:r>
              <a:rPr lang="tr-TR" sz="2400" dirty="0" smtClean="0">
                <a:solidFill>
                  <a:schemeClr val="tx1"/>
                </a:solidFill>
              </a:rPr>
              <a:t>Nadiren kullandıklarımız:</a:t>
            </a:r>
            <a:endParaRPr lang="tr-TR" sz="2200" dirty="0" smtClean="0">
              <a:solidFill>
                <a:schemeClr val="tx1"/>
              </a:solidFill>
            </a:endParaRPr>
          </a:p>
          <a:p>
            <a:pPr>
              <a:spcBef>
                <a:spcPts val="0"/>
              </a:spcBef>
              <a:buFont typeface="Wingdings" pitchFamily="2" charset="2"/>
              <a:buChar char="§"/>
            </a:pPr>
            <a:r>
              <a:rPr lang="tr-TR" sz="2200" b="1" dirty="0" err="1" smtClean="0">
                <a:solidFill>
                  <a:srgbClr val="C00000"/>
                </a:solidFill>
              </a:rPr>
              <a:t>nextBoolean</a:t>
            </a:r>
            <a:r>
              <a:rPr lang="tr-TR" sz="2200" b="1" dirty="0" smtClean="0">
                <a:solidFill>
                  <a:srgbClr val="C00000"/>
                </a:solidFill>
              </a:rPr>
              <a:t>() </a:t>
            </a:r>
            <a:r>
              <a:rPr lang="tr-TR" sz="2200" dirty="0" smtClean="0"/>
              <a:t> :  Konsoldan bir </a:t>
            </a:r>
            <a:r>
              <a:rPr lang="tr-TR" sz="2200" dirty="0" err="1" smtClean="0"/>
              <a:t>boolean</a:t>
            </a:r>
            <a:r>
              <a:rPr lang="tr-TR" sz="2200" dirty="0" smtClean="0"/>
              <a:t> okur. Yalnızca </a:t>
            </a:r>
            <a:r>
              <a:rPr lang="tr-TR" sz="2200" dirty="0" err="1" smtClean="0"/>
              <a:t>true</a:t>
            </a:r>
            <a:r>
              <a:rPr lang="tr-TR" sz="2200" dirty="0" smtClean="0"/>
              <a:t> veya </a:t>
            </a:r>
            <a:r>
              <a:rPr lang="tr-TR" sz="2200" dirty="0" err="1" smtClean="0"/>
              <a:t>false</a:t>
            </a:r>
            <a:r>
              <a:rPr lang="tr-TR" sz="2200" dirty="0" smtClean="0"/>
              <a:t> değerlerini okuyabilir.</a:t>
            </a:r>
          </a:p>
          <a:p>
            <a:pPr>
              <a:spcBef>
                <a:spcPts val="0"/>
              </a:spcBef>
              <a:buFont typeface="Wingdings" pitchFamily="2" charset="2"/>
              <a:buChar char="§"/>
            </a:pPr>
            <a:r>
              <a:rPr lang="tr-TR" sz="2200" b="1" dirty="0" err="1" smtClean="0">
                <a:solidFill>
                  <a:srgbClr val="C00000"/>
                </a:solidFill>
              </a:rPr>
              <a:t>nextByte</a:t>
            </a:r>
            <a:r>
              <a:rPr lang="tr-TR" sz="2200" b="1" dirty="0" smtClean="0">
                <a:solidFill>
                  <a:srgbClr val="C00000"/>
                </a:solidFill>
              </a:rPr>
              <a:t>()  </a:t>
            </a:r>
            <a:r>
              <a:rPr lang="tr-TR" sz="2200" dirty="0" smtClean="0"/>
              <a:t>:  Konsoldan bir </a:t>
            </a:r>
            <a:r>
              <a:rPr lang="tr-TR" sz="2200" dirty="0" err="1" smtClean="0"/>
              <a:t>byte</a:t>
            </a:r>
            <a:r>
              <a:rPr lang="tr-TR" sz="2200" dirty="0" smtClean="0"/>
              <a:t> değer okur.</a:t>
            </a:r>
          </a:p>
          <a:p>
            <a:pPr>
              <a:spcBef>
                <a:spcPts val="0"/>
              </a:spcBef>
              <a:buFont typeface="Wingdings" pitchFamily="2" charset="2"/>
              <a:buChar char="§"/>
            </a:pPr>
            <a:r>
              <a:rPr lang="tr-TR" sz="2200" b="1" dirty="0" err="1" smtClean="0">
                <a:solidFill>
                  <a:srgbClr val="C00000"/>
                </a:solidFill>
              </a:rPr>
              <a:t>nextShort</a:t>
            </a:r>
            <a:r>
              <a:rPr lang="tr-TR" sz="2200" b="1" dirty="0" smtClean="0">
                <a:solidFill>
                  <a:srgbClr val="C00000"/>
                </a:solidFill>
              </a:rPr>
              <a:t>() </a:t>
            </a:r>
            <a:r>
              <a:rPr lang="tr-TR" sz="2200" dirty="0" smtClean="0"/>
              <a:t> :  Konsoldan bir </a:t>
            </a:r>
            <a:r>
              <a:rPr lang="tr-TR" sz="2200" dirty="0" err="1" smtClean="0"/>
              <a:t>short</a:t>
            </a:r>
            <a:r>
              <a:rPr lang="tr-TR" sz="2200" dirty="0" smtClean="0"/>
              <a:t> değer okur.</a:t>
            </a:r>
          </a:p>
          <a:p>
            <a:pPr>
              <a:spcBef>
                <a:spcPts val="0"/>
              </a:spcBef>
              <a:buFont typeface="Wingdings" pitchFamily="2" charset="2"/>
              <a:buChar char="§"/>
            </a:pPr>
            <a:r>
              <a:rPr lang="tr-TR" sz="2200" b="1" dirty="0" err="1" smtClean="0">
                <a:solidFill>
                  <a:srgbClr val="C00000"/>
                </a:solidFill>
              </a:rPr>
              <a:t>nextLong</a:t>
            </a:r>
            <a:r>
              <a:rPr lang="tr-TR" sz="2200" b="1" dirty="0" smtClean="0">
                <a:solidFill>
                  <a:srgbClr val="C00000"/>
                </a:solidFill>
              </a:rPr>
              <a:t>()  </a:t>
            </a:r>
            <a:r>
              <a:rPr lang="tr-TR" sz="2200" dirty="0" smtClean="0"/>
              <a:t>:  Konsoldan bir </a:t>
            </a:r>
            <a:r>
              <a:rPr lang="tr-TR" sz="2200" dirty="0" err="1" smtClean="0"/>
              <a:t>long</a:t>
            </a:r>
            <a:r>
              <a:rPr lang="tr-TR" sz="2200" dirty="0" smtClean="0"/>
              <a:t> değer okur.</a:t>
            </a:r>
          </a:p>
          <a:p>
            <a:pPr>
              <a:spcBef>
                <a:spcPts val="0"/>
              </a:spcBef>
              <a:buFont typeface="Wingdings" pitchFamily="2" charset="2"/>
              <a:buChar char="§"/>
            </a:pPr>
            <a:r>
              <a:rPr lang="tr-TR" sz="2200" b="1" dirty="0" err="1" smtClean="0">
                <a:solidFill>
                  <a:srgbClr val="C00000"/>
                </a:solidFill>
              </a:rPr>
              <a:t>nextFloat</a:t>
            </a:r>
            <a:r>
              <a:rPr lang="tr-TR" sz="2200" b="1" dirty="0" smtClean="0">
                <a:solidFill>
                  <a:srgbClr val="C00000"/>
                </a:solidFill>
              </a:rPr>
              <a:t>()  </a:t>
            </a:r>
            <a:r>
              <a:rPr lang="tr-TR" sz="2200" dirty="0" smtClean="0"/>
              <a:t>:  Konsoldan bir </a:t>
            </a:r>
            <a:r>
              <a:rPr lang="tr-TR" sz="2200" dirty="0" err="1" smtClean="0"/>
              <a:t>float</a:t>
            </a:r>
            <a:r>
              <a:rPr lang="tr-TR" sz="2200" dirty="0" smtClean="0"/>
              <a:t> değer okur.</a:t>
            </a:r>
          </a:p>
          <a:p>
            <a:pPr>
              <a:spcBef>
                <a:spcPts val="0"/>
              </a:spcBef>
              <a:buFont typeface="Wingdings" pitchFamily="2" charset="2"/>
              <a:buChar char="§"/>
            </a:pPr>
            <a:endParaRPr lang="tr-TR" sz="2200" dirty="0" smtClean="0"/>
          </a:p>
          <a:p>
            <a:pPr>
              <a:spcBef>
                <a:spcPts val="0"/>
              </a:spcBef>
              <a:buFont typeface="Wingdings" pitchFamily="2" charset="2"/>
              <a:buChar char="§"/>
            </a:pPr>
            <a:endParaRPr lang="tr-TR" sz="2200" dirty="0" smtClean="0"/>
          </a:p>
          <a:p>
            <a:pPr algn="l">
              <a:spcBef>
                <a:spcPts val="0"/>
              </a:spcBef>
              <a:buFont typeface="Wingdings" pitchFamily="2" charset="2"/>
              <a:buChar char="§"/>
            </a:pPr>
            <a:endParaRPr lang="tr-TR" sz="2200"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Kullanıcıyla iletişim</a:t>
            </a:r>
            <a:endParaRPr lang="tr-TR" dirty="0"/>
          </a:p>
        </p:txBody>
      </p:sp>
      <p:sp>
        <p:nvSpPr>
          <p:cNvPr id="3" name="2 İçerik Yer Tutucusu"/>
          <p:cNvSpPr>
            <a:spLocks noGrp="1"/>
          </p:cNvSpPr>
          <p:nvPr>
            <p:ph sz="quarter" idx="1"/>
          </p:nvPr>
        </p:nvSpPr>
        <p:spPr/>
        <p:txBody>
          <a:bodyPr/>
          <a:lstStyle/>
          <a:p>
            <a:r>
              <a:rPr lang="tr-TR" dirty="0" smtClean="0"/>
              <a:t>Kullanıcıdan ismini ve doğum yılını alıp, kaç yaşında olduğunu (kabaca) hesaplayan ve sonucu ekranda kullanıcının ismiyle birlikte gösteren bir program yazalım.</a:t>
            </a:r>
          </a:p>
          <a:p>
            <a:endParaRPr lang="tr-TR" dirty="0" smtClean="0"/>
          </a:p>
        </p:txBody>
      </p:sp>
      <p:pic>
        <p:nvPicPr>
          <p:cNvPr id="68610" name="Picture 2" descr="Pratik Yaş Pasta">
            <a:hlinkClick r:id="rId2"/>
          </p:cNvPr>
          <p:cNvPicPr>
            <a:picLocks noChangeAspect="1" noChangeArrowheads="1"/>
          </p:cNvPicPr>
          <p:nvPr/>
        </p:nvPicPr>
        <p:blipFill>
          <a:blip r:embed="rId3"/>
          <a:srcRect/>
          <a:stretch>
            <a:fillRect/>
          </a:stretch>
        </p:blipFill>
        <p:spPr bwMode="auto">
          <a:xfrm>
            <a:off x="3143240" y="3071810"/>
            <a:ext cx="2857500" cy="1905001"/>
          </a:xfrm>
          <a:prstGeom prst="rect">
            <a:avLst/>
          </a:prstGeom>
          <a:noFill/>
        </p:spPr>
      </p:pic>
      <p:pic>
        <p:nvPicPr>
          <p:cNvPr id="6" name="Picture 2" descr="C:\Program Files\Microsoft Office\MEDIA\CAGCAT10\j0195384.wmf"/>
          <p:cNvPicPr>
            <a:picLocks noChangeAspect="1" noChangeArrowheads="1"/>
          </p:cNvPicPr>
          <p:nvPr/>
        </p:nvPicPr>
        <p:blipFill>
          <a:blip r:embed="rId4"/>
          <a:srcRect/>
          <a:stretch>
            <a:fillRect/>
          </a:stretch>
        </p:blipFill>
        <p:spPr bwMode="auto">
          <a:xfrm>
            <a:off x="6500826" y="4214818"/>
            <a:ext cx="1795882" cy="1833372"/>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Kullanacağımız Programlama Dili</a:t>
            </a:r>
            <a:endParaRPr lang="tr-TR" dirty="0"/>
          </a:p>
        </p:txBody>
      </p:sp>
      <p:sp>
        <p:nvSpPr>
          <p:cNvPr id="3" name="2 İçerik Yer Tutucusu"/>
          <p:cNvSpPr>
            <a:spLocks noGrp="1"/>
          </p:cNvSpPr>
          <p:nvPr>
            <p:ph sz="quarter" idx="1"/>
          </p:nvPr>
        </p:nvSpPr>
        <p:spPr/>
        <p:txBody>
          <a:bodyPr/>
          <a:lstStyle/>
          <a:p>
            <a:r>
              <a:rPr lang="tr-TR" dirty="0" smtClean="0"/>
              <a:t>Neden Java?</a:t>
            </a:r>
          </a:p>
          <a:p>
            <a:pPr>
              <a:buNone/>
            </a:pPr>
            <a:endParaRPr lang="tr-TR" dirty="0" smtClean="0"/>
          </a:p>
          <a:p>
            <a:pPr>
              <a:buNone/>
            </a:pPr>
            <a:r>
              <a:rPr lang="tr-TR" sz="2400" i="1" dirty="0" smtClean="0">
                <a:solidFill>
                  <a:srgbClr val="FF0000"/>
                </a:solidFill>
              </a:rPr>
              <a:t>Günümüzde kullanılan programlama dilleri arasında, Java en iyi dillerden biri. Önemli artıları:</a:t>
            </a:r>
          </a:p>
          <a:p>
            <a:r>
              <a:rPr lang="tr-TR" sz="2400" i="1" dirty="0" smtClean="0">
                <a:solidFill>
                  <a:srgbClr val="000066"/>
                </a:solidFill>
              </a:rPr>
              <a:t>Gerçek anlamda platform bağımsızlığı</a:t>
            </a:r>
          </a:p>
          <a:p>
            <a:r>
              <a:rPr lang="tr-TR" sz="2400" i="1" dirty="0" smtClean="0">
                <a:solidFill>
                  <a:srgbClr val="000066"/>
                </a:solidFill>
              </a:rPr>
              <a:t>Zekice hazırlanmış yapısı </a:t>
            </a:r>
            <a:br>
              <a:rPr lang="tr-TR" sz="2400" i="1" dirty="0" smtClean="0">
                <a:solidFill>
                  <a:srgbClr val="000066"/>
                </a:solidFill>
              </a:rPr>
            </a:br>
            <a:r>
              <a:rPr lang="tr-TR" sz="2400" i="1" dirty="0" smtClean="0">
                <a:solidFill>
                  <a:srgbClr val="000066"/>
                </a:solidFill>
              </a:rPr>
              <a:t>(örn. Nesnesel Programlama)</a:t>
            </a:r>
          </a:p>
          <a:p>
            <a:r>
              <a:rPr lang="tr-TR" sz="2400" i="1" dirty="0" smtClean="0">
                <a:solidFill>
                  <a:srgbClr val="000066"/>
                </a:solidFill>
              </a:rPr>
              <a:t>Hemen hemen her şeyin desteklendiği kütüphaneleri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Sistem Giriş İşlemlerine dair notlar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a:t>
            </a:r>
            <a:r>
              <a:rPr lang="tr-TR" sz="2400" dirty="0" err="1" smtClean="0">
                <a:solidFill>
                  <a:schemeClr val="tx1"/>
                </a:solidFill>
              </a:rPr>
              <a:t>Scanner</a:t>
            </a:r>
            <a:r>
              <a:rPr lang="tr-TR" sz="2400" dirty="0" smtClean="0">
                <a:solidFill>
                  <a:schemeClr val="tx1"/>
                </a:solidFill>
              </a:rPr>
              <a:t> sınıfından türetilmiş nesnelerle konsoldan değer okurken dikkat edilmesi gerekir. Okunmaya çalışılan değer ile kullanılan metot </a:t>
            </a:r>
            <a:r>
              <a:rPr lang="tr-TR" sz="2400" b="1" dirty="0" smtClean="0">
                <a:solidFill>
                  <a:schemeClr val="tx1"/>
                </a:solidFill>
              </a:rPr>
              <a:t>örtüşmelidir</a:t>
            </a:r>
            <a:r>
              <a:rPr lang="tr-TR" sz="2400" dirty="0" smtClean="0">
                <a:solidFill>
                  <a:schemeClr val="tx1"/>
                </a:solidFill>
              </a:rPr>
              <a:t>. Örneğin ekranda “Ali” yazarken </a:t>
            </a:r>
            <a:r>
              <a:rPr lang="tr-TR" sz="2400" dirty="0" err="1" smtClean="0">
                <a:solidFill>
                  <a:schemeClr val="tx1"/>
                </a:solidFill>
              </a:rPr>
              <a:t>nextInt</a:t>
            </a:r>
            <a:r>
              <a:rPr lang="tr-TR" sz="2400" dirty="0" smtClean="0">
                <a:solidFill>
                  <a:schemeClr val="tx1"/>
                </a:solidFill>
              </a:rPr>
              <a:t>() ile </a:t>
            </a:r>
            <a:r>
              <a:rPr lang="tr-TR" sz="2400" dirty="0" err="1" smtClean="0">
                <a:solidFill>
                  <a:schemeClr val="tx1"/>
                </a:solidFill>
              </a:rPr>
              <a:t>int</a:t>
            </a:r>
            <a:r>
              <a:rPr lang="tr-TR" sz="2400" dirty="0" smtClean="0">
                <a:solidFill>
                  <a:schemeClr val="tx1"/>
                </a:solidFill>
              </a:rPr>
              <a:t> değer okumaya çalışırsanız, çalışma zamanında hata mesajı alırsınız.</a:t>
            </a:r>
          </a:p>
          <a:p>
            <a:pPr algn="l">
              <a:spcBef>
                <a:spcPts val="0"/>
              </a:spcBef>
              <a:buFontTx/>
              <a:buChar char="-"/>
            </a:pPr>
            <a:r>
              <a:rPr lang="tr-TR" sz="2400" dirty="0" smtClean="0">
                <a:solidFill>
                  <a:schemeClr val="tx1"/>
                </a:solidFill>
              </a:rPr>
              <a:t> Yazdığınız kod bir </a:t>
            </a:r>
            <a:r>
              <a:rPr lang="tr-TR" sz="2400" dirty="0" err="1" smtClean="0">
                <a:solidFill>
                  <a:schemeClr val="tx1"/>
                </a:solidFill>
              </a:rPr>
              <a:t>Scanner</a:t>
            </a:r>
            <a:r>
              <a:rPr lang="tr-TR" sz="2400" dirty="0" smtClean="0">
                <a:solidFill>
                  <a:schemeClr val="tx1"/>
                </a:solidFill>
              </a:rPr>
              <a:t> nesnesi yardımıyla ekrandan bir değer okumaya çalıştığında kodunuz o değer okunana kadar o satırda </a:t>
            </a:r>
            <a:r>
              <a:rPr lang="tr-TR" sz="2400" b="1" dirty="0" smtClean="0">
                <a:solidFill>
                  <a:schemeClr val="tx1"/>
                </a:solidFill>
              </a:rPr>
              <a:t>bekler</a:t>
            </a:r>
            <a:r>
              <a:rPr lang="tr-TR" sz="2400" dirty="0" smtClean="0">
                <a:solidFill>
                  <a:schemeClr val="tx1"/>
                </a:solidFill>
              </a:rPr>
              <a:t>. Değer okunduktan sonra kaldığı yerden devam eder.</a:t>
            </a:r>
          </a:p>
          <a:p>
            <a:pPr algn="l">
              <a:spcBef>
                <a:spcPts val="0"/>
              </a:spcBef>
              <a:buFontTx/>
              <a:buChar char="-"/>
            </a:pPr>
            <a:r>
              <a:rPr lang="tr-TR" sz="2400" dirty="0" smtClean="0">
                <a:solidFill>
                  <a:schemeClr val="tx1"/>
                </a:solidFill>
              </a:rPr>
              <a:t> Konsoldan bir veri girişi yapmak için konsola veriyi yazmalı ve </a:t>
            </a:r>
            <a:r>
              <a:rPr lang="tr-TR" sz="2400" b="1" dirty="0" smtClean="0">
                <a:solidFill>
                  <a:schemeClr val="tx1"/>
                </a:solidFill>
              </a:rPr>
              <a:t>“</a:t>
            </a:r>
            <a:r>
              <a:rPr lang="tr-TR" sz="2400" b="1" dirty="0" err="1" smtClean="0">
                <a:solidFill>
                  <a:schemeClr val="tx1"/>
                </a:solidFill>
              </a:rPr>
              <a:t>enter</a:t>
            </a:r>
            <a:r>
              <a:rPr lang="tr-TR" sz="2400" b="1" dirty="0" smtClean="0">
                <a:solidFill>
                  <a:schemeClr val="tx1"/>
                </a:solidFill>
              </a:rPr>
              <a:t>” tuşuna </a:t>
            </a:r>
            <a:r>
              <a:rPr lang="tr-TR" sz="2400" dirty="0" smtClean="0">
                <a:solidFill>
                  <a:schemeClr val="tx1"/>
                </a:solidFill>
              </a:rPr>
              <a:t>basmalısınız.</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Kullanıcıyla iletişim</a:t>
            </a:r>
            <a:endParaRPr lang="tr-TR" dirty="0"/>
          </a:p>
        </p:txBody>
      </p:sp>
      <p:sp>
        <p:nvSpPr>
          <p:cNvPr id="3" name="2 İçerik Yer Tutucusu"/>
          <p:cNvSpPr>
            <a:spLocks noGrp="1"/>
          </p:cNvSpPr>
          <p:nvPr>
            <p:ph sz="quarter" idx="1"/>
          </p:nvPr>
        </p:nvSpPr>
        <p:spPr/>
        <p:txBody>
          <a:bodyPr/>
          <a:lstStyle/>
          <a:p>
            <a:r>
              <a:rPr lang="tr-TR" dirty="0" smtClean="0"/>
              <a:t>1. Kullanıcıya ismini ve yaşını soralım.</a:t>
            </a:r>
          </a:p>
          <a:p>
            <a:r>
              <a:rPr lang="tr-TR" dirty="0" smtClean="0"/>
              <a:t>2. kullanıcıdan da isim ve yaş alalım. İki ismi ve yaşı bir arada kullanarak cevap yazalım. </a:t>
            </a:r>
            <a:br>
              <a:rPr lang="tr-TR" dirty="0" smtClean="0"/>
            </a:br>
            <a:r>
              <a:rPr lang="tr-TR" dirty="0" smtClean="0"/>
              <a:t>(Ali Veli’den 3 yaş daha büyüktür gibi)</a:t>
            </a:r>
            <a:endParaRPr lang="tr-TR" dirty="0"/>
          </a:p>
        </p:txBody>
      </p:sp>
      <p:pic>
        <p:nvPicPr>
          <p:cNvPr id="5" name="Picture 2" descr="C:\Documents and Settings\OguzH\Local Settings\Temporary Internet Files\Content.IE5\WO8I3UPU\question-marks[1].jpg"/>
          <p:cNvPicPr>
            <a:picLocks noChangeAspect="1" noChangeArrowheads="1"/>
          </p:cNvPicPr>
          <p:nvPr/>
        </p:nvPicPr>
        <p:blipFill>
          <a:blip r:embed="rId2"/>
          <a:srcRect/>
          <a:stretch>
            <a:fillRect/>
          </a:stretch>
        </p:blipFill>
        <p:spPr bwMode="auto">
          <a:xfrm>
            <a:off x="2571736" y="4000504"/>
            <a:ext cx="2500330" cy="1878026"/>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 kodda hata nerede?</a:t>
            </a:r>
            <a:endParaRPr lang="tr-TR" dirty="0"/>
          </a:p>
        </p:txBody>
      </p:sp>
      <p:sp>
        <p:nvSpPr>
          <p:cNvPr id="3" name="2 İçerik Yer Tutucusu"/>
          <p:cNvSpPr>
            <a:spLocks noGrp="1"/>
          </p:cNvSpPr>
          <p:nvPr>
            <p:ph sz="quarter" idx="1"/>
          </p:nvPr>
        </p:nvSpPr>
        <p:spPr/>
        <p:txBody>
          <a:bodyPr/>
          <a:lstStyle/>
          <a:p>
            <a:pPr>
              <a:buNone/>
            </a:pPr>
            <a:r>
              <a:rPr lang="tr-TR" dirty="0" smtClean="0"/>
              <a:t>       </a:t>
            </a:r>
            <a:r>
              <a:rPr lang="tr-TR" dirty="0" err="1" smtClean="0"/>
              <a:t>Scanner</a:t>
            </a:r>
            <a:r>
              <a:rPr lang="tr-TR" dirty="0" smtClean="0"/>
              <a:t> klavye = </a:t>
            </a:r>
            <a:r>
              <a:rPr lang="tr-TR" dirty="0" err="1" smtClean="0"/>
              <a:t>new</a:t>
            </a:r>
            <a:r>
              <a:rPr lang="tr-TR" dirty="0" smtClean="0"/>
              <a:t> </a:t>
            </a:r>
            <a:r>
              <a:rPr lang="tr-TR" dirty="0" err="1" smtClean="0"/>
              <a:t>Scanner</a:t>
            </a:r>
            <a:r>
              <a:rPr lang="tr-TR" dirty="0" smtClean="0"/>
              <a:t>(</a:t>
            </a:r>
            <a:r>
              <a:rPr lang="tr-TR" dirty="0" err="1" smtClean="0"/>
              <a:t>System</a:t>
            </a:r>
            <a:r>
              <a:rPr lang="tr-TR" dirty="0" smtClean="0"/>
              <a:t>.in); </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("1.</a:t>
            </a:r>
            <a:r>
              <a:rPr lang="tr-TR" dirty="0" err="1" smtClean="0"/>
              <a:t>Kullanici</a:t>
            </a:r>
            <a:r>
              <a:rPr lang="tr-TR" dirty="0" smtClean="0"/>
              <a:t> Adiniz </a:t>
            </a:r>
            <a:r>
              <a:rPr lang="tr-TR" dirty="0" err="1" smtClean="0"/>
              <a:t>lutfen</a:t>
            </a:r>
            <a:r>
              <a:rPr lang="tr-TR" dirty="0" smtClean="0"/>
              <a:t>:");</a:t>
            </a:r>
          </a:p>
          <a:p>
            <a:pPr>
              <a:buNone/>
            </a:pPr>
            <a:r>
              <a:rPr lang="tr-TR" dirty="0" smtClean="0"/>
              <a:t>       </a:t>
            </a:r>
            <a:r>
              <a:rPr lang="tr-TR" dirty="0" err="1" smtClean="0"/>
              <a:t>String</a:t>
            </a:r>
            <a:r>
              <a:rPr lang="tr-TR" dirty="0" smtClean="0"/>
              <a:t> isim1 = klavye.</a:t>
            </a:r>
            <a:r>
              <a:rPr lang="tr-TR" dirty="0" err="1" smtClean="0"/>
              <a:t>nextLine</a:t>
            </a:r>
            <a:r>
              <a:rPr lang="tr-TR" dirty="0" smtClean="0"/>
              <a:t>();</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("1.</a:t>
            </a:r>
            <a:r>
              <a:rPr lang="tr-TR" dirty="0" err="1" smtClean="0"/>
              <a:t>Kullanici</a:t>
            </a:r>
            <a:r>
              <a:rPr lang="tr-TR" dirty="0" smtClean="0"/>
              <a:t> </a:t>
            </a:r>
            <a:r>
              <a:rPr lang="tr-TR" dirty="0" err="1" smtClean="0"/>
              <a:t>Yasiniz</a:t>
            </a:r>
            <a:r>
              <a:rPr lang="tr-TR" dirty="0" smtClean="0"/>
              <a:t> </a:t>
            </a:r>
            <a:r>
              <a:rPr lang="tr-TR" dirty="0" err="1" smtClean="0"/>
              <a:t>lutfen</a:t>
            </a:r>
            <a:r>
              <a:rPr lang="tr-TR" dirty="0" smtClean="0"/>
              <a:t>:");</a:t>
            </a:r>
          </a:p>
          <a:p>
            <a:pPr>
              <a:buNone/>
            </a:pPr>
            <a:r>
              <a:rPr lang="tr-TR" dirty="0" smtClean="0"/>
              <a:t>       </a:t>
            </a:r>
            <a:r>
              <a:rPr lang="tr-TR" dirty="0" err="1" smtClean="0"/>
              <a:t>int</a:t>
            </a:r>
            <a:r>
              <a:rPr lang="tr-TR" dirty="0" smtClean="0"/>
              <a:t> yas1 = klavye.</a:t>
            </a:r>
            <a:r>
              <a:rPr lang="tr-TR" dirty="0" err="1" smtClean="0"/>
              <a:t>nextInt</a:t>
            </a:r>
            <a:r>
              <a:rPr lang="tr-TR" dirty="0" smtClean="0"/>
              <a:t>();</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("2.</a:t>
            </a:r>
            <a:r>
              <a:rPr lang="tr-TR" dirty="0" err="1" smtClean="0"/>
              <a:t>Kullanici</a:t>
            </a:r>
            <a:r>
              <a:rPr lang="tr-TR" dirty="0" smtClean="0"/>
              <a:t> Adiniz </a:t>
            </a:r>
            <a:r>
              <a:rPr lang="tr-TR" dirty="0" err="1" smtClean="0"/>
              <a:t>lutfen</a:t>
            </a:r>
            <a:r>
              <a:rPr lang="tr-TR" dirty="0" smtClean="0"/>
              <a:t>:");</a:t>
            </a:r>
          </a:p>
          <a:p>
            <a:pPr>
              <a:buNone/>
            </a:pPr>
            <a:r>
              <a:rPr lang="tr-TR" dirty="0" smtClean="0"/>
              <a:t>       </a:t>
            </a:r>
            <a:r>
              <a:rPr lang="tr-TR" dirty="0" err="1" smtClean="0"/>
              <a:t>String</a:t>
            </a:r>
            <a:r>
              <a:rPr lang="tr-TR" dirty="0" smtClean="0"/>
              <a:t> isim2 = klavye.</a:t>
            </a:r>
            <a:r>
              <a:rPr lang="tr-TR" dirty="0" err="1" smtClean="0"/>
              <a:t>nextLine</a:t>
            </a:r>
            <a:r>
              <a:rPr lang="tr-TR" dirty="0" smtClean="0"/>
              <a:t>();</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("2.</a:t>
            </a:r>
            <a:r>
              <a:rPr lang="tr-TR" dirty="0" err="1" smtClean="0"/>
              <a:t>Kullanici</a:t>
            </a:r>
            <a:r>
              <a:rPr lang="tr-TR" dirty="0" smtClean="0"/>
              <a:t> </a:t>
            </a:r>
            <a:r>
              <a:rPr lang="tr-TR" dirty="0" err="1" smtClean="0"/>
              <a:t>Yasiniz</a:t>
            </a:r>
            <a:r>
              <a:rPr lang="tr-TR" dirty="0" smtClean="0"/>
              <a:t> </a:t>
            </a:r>
            <a:r>
              <a:rPr lang="tr-TR" dirty="0" err="1" smtClean="0"/>
              <a:t>lutfen</a:t>
            </a:r>
            <a:r>
              <a:rPr lang="tr-TR" dirty="0" smtClean="0"/>
              <a:t>:");</a:t>
            </a:r>
          </a:p>
          <a:p>
            <a:pPr>
              <a:buNone/>
            </a:pPr>
            <a:r>
              <a:rPr lang="tr-TR" dirty="0" smtClean="0"/>
              <a:t>       </a:t>
            </a:r>
            <a:r>
              <a:rPr lang="tr-TR" dirty="0" err="1" smtClean="0"/>
              <a:t>int</a:t>
            </a:r>
            <a:r>
              <a:rPr lang="tr-TR" dirty="0" smtClean="0"/>
              <a:t> yas2 = klavye.</a:t>
            </a:r>
            <a:r>
              <a:rPr lang="tr-TR" dirty="0" err="1" smtClean="0"/>
              <a:t>nextInt</a:t>
            </a:r>
            <a:r>
              <a:rPr lang="tr-TR" dirty="0" smtClean="0"/>
              <a:t>(); </a:t>
            </a:r>
            <a:endParaRPr lang="tr-TR" dirty="0"/>
          </a:p>
        </p:txBody>
      </p:sp>
      <p:sp>
        <p:nvSpPr>
          <p:cNvPr id="4" name="3 Yuvarlatılmış Dikdörtgen"/>
          <p:cNvSpPr/>
          <p:nvPr/>
        </p:nvSpPr>
        <p:spPr>
          <a:xfrm>
            <a:off x="285720" y="2643182"/>
            <a:ext cx="7786742" cy="1857388"/>
          </a:xfrm>
          <a:prstGeom prst="round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6" name="5 Düz Ok Bağlayıcısı"/>
          <p:cNvCxnSpPr/>
          <p:nvPr/>
        </p:nvCxnSpPr>
        <p:spPr>
          <a:xfrm>
            <a:off x="-1000164" y="5500702"/>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Kullanıcıyla iletişim</a:t>
            </a:r>
            <a:endParaRPr lang="tr-TR" dirty="0"/>
          </a:p>
        </p:txBody>
      </p:sp>
      <p:sp>
        <p:nvSpPr>
          <p:cNvPr id="3" name="2 İçerik Yer Tutucusu"/>
          <p:cNvSpPr>
            <a:spLocks noGrp="1"/>
          </p:cNvSpPr>
          <p:nvPr>
            <p:ph sz="quarter" idx="1"/>
          </p:nvPr>
        </p:nvSpPr>
        <p:spPr/>
        <p:txBody>
          <a:bodyPr/>
          <a:lstStyle/>
          <a:p>
            <a:r>
              <a:rPr lang="tr-TR" dirty="0" smtClean="0"/>
              <a:t>Kullanıcıdan önce yaşını alıp, sonra isminin tamamını </a:t>
            </a:r>
            <a:r>
              <a:rPr lang="tr-TR" dirty="0" err="1" smtClean="0"/>
              <a:t>nextLine</a:t>
            </a:r>
            <a:r>
              <a:rPr lang="tr-TR" dirty="0" smtClean="0"/>
              <a:t> ile almayı deneyelim.</a:t>
            </a:r>
          </a:p>
          <a:p>
            <a:r>
              <a:rPr lang="tr-TR" dirty="0" smtClean="0"/>
              <a:t>Bu durumda </a:t>
            </a:r>
          </a:p>
          <a:p>
            <a:pPr lvl="1"/>
            <a:r>
              <a:rPr lang="tr-TR" dirty="0" err="1" smtClean="0"/>
              <a:t>nextInt</a:t>
            </a:r>
            <a:r>
              <a:rPr lang="tr-TR" dirty="0" smtClean="0"/>
              <a:t> kullanıcının girdiği yaş değerini alır, ancak peşinden girdiği </a:t>
            </a:r>
            <a:r>
              <a:rPr lang="tr-TR" dirty="0" err="1" smtClean="0"/>
              <a:t>enter’ı</a:t>
            </a:r>
            <a:r>
              <a:rPr lang="tr-TR" dirty="0" smtClean="0"/>
              <a:t> almaz.</a:t>
            </a:r>
          </a:p>
          <a:p>
            <a:pPr lvl="1"/>
            <a:r>
              <a:rPr lang="tr-TR" dirty="0" err="1" smtClean="0"/>
              <a:t>nextInt’in</a:t>
            </a:r>
            <a:r>
              <a:rPr lang="tr-TR" dirty="0" smtClean="0"/>
              <a:t> peşinden gelen </a:t>
            </a:r>
            <a:r>
              <a:rPr lang="tr-TR" dirty="0" err="1" smtClean="0"/>
              <a:t>nextLine</a:t>
            </a:r>
            <a:r>
              <a:rPr lang="tr-TR" dirty="0" smtClean="0"/>
              <a:t> ise </a:t>
            </a:r>
            <a:r>
              <a:rPr lang="tr-TR" dirty="0" err="1" smtClean="0"/>
              <a:t>enter’ı</a:t>
            </a:r>
            <a:r>
              <a:rPr lang="tr-TR" dirty="0" smtClean="0"/>
              <a:t> geçerli bir giriş sayar ve sadece onu alıp, gerisini almaz.</a:t>
            </a:r>
          </a:p>
          <a:p>
            <a:pPr lvl="1"/>
            <a:r>
              <a:rPr lang="tr-TR" dirty="0" smtClean="0"/>
              <a:t>Şayet peşinden bir </a:t>
            </a:r>
            <a:r>
              <a:rPr lang="tr-TR" dirty="0" err="1" smtClean="0"/>
              <a:t>nextLine</a:t>
            </a:r>
            <a:r>
              <a:rPr lang="tr-TR" dirty="0" smtClean="0"/>
              <a:t> daha gelecek olsaydı, o gerisini başarıyla alabilirdi.</a:t>
            </a:r>
            <a:endParaRPr lang="tr-TR" dirty="0"/>
          </a:p>
        </p:txBody>
      </p:sp>
      <p:pic>
        <p:nvPicPr>
          <p:cNvPr id="6" name="Picture 2" descr="C:\Program Files\Microsoft Office\MEDIA\CAGCAT10\j0195384.wmf"/>
          <p:cNvPicPr>
            <a:picLocks noChangeAspect="1" noChangeArrowheads="1"/>
          </p:cNvPicPr>
          <p:nvPr/>
        </p:nvPicPr>
        <p:blipFill>
          <a:blip r:embed="rId2"/>
          <a:srcRect/>
          <a:stretch>
            <a:fillRect/>
          </a:stretch>
        </p:blipFill>
        <p:spPr bwMode="auto">
          <a:xfrm>
            <a:off x="7072330" y="4798252"/>
            <a:ext cx="1224378" cy="1249938"/>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Hatalı Kodun Çıktısı</a:t>
            </a:r>
            <a:endParaRPr lang="tr-TR" dirty="0"/>
          </a:p>
        </p:txBody>
      </p:sp>
      <p:pic>
        <p:nvPicPr>
          <p:cNvPr id="1026" name="Picture 2"/>
          <p:cNvPicPr>
            <a:picLocks noGrp="1" noChangeAspect="1" noChangeArrowheads="1"/>
          </p:cNvPicPr>
          <p:nvPr>
            <p:ph sz="quarter" idx="1"/>
          </p:nvPr>
        </p:nvPicPr>
        <p:blipFill>
          <a:blip r:embed="rId2"/>
          <a:srcRect t="10440" r="35243" b="63312"/>
          <a:stretch>
            <a:fillRect/>
          </a:stretch>
        </p:blipFill>
        <p:spPr bwMode="auto">
          <a:xfrm>
            <a:off x="360000" y="1285860"/>
            <a:ext cx="8150612" cy="1857388"/>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3.3526E-6 L -0.00034 0.42867 " pathEditMode="relative" rAng="0" ptsTypes="AA">
                                      <p:cBhvr>
                                        <p:cTn id="6" dur="2000" fill="hold"/>
                                        <p:tgtEl>
                                          <p:spTgt spid="1026"/>
                                        </p:tgtEl>
                                        <p:attrNameLst>
                                          <p:attrName>ppt_x</p:attrName>
                                          <p:attrName>ppt_y</p:attrName>
                                        </p:attrNameLst>
                                      </p:cBhvr>
                                      <p:rCtr x="0" y="2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Hatalı Kodun Çıktısı</a:t>
            </a:r>
            <a:endParaRPr lang="tr-TR" dirty="0"/>
          </a:p>
        </p:txBody>
      </p:sp>
      <p:pic>
        <p:nvPicPr>
          <p:cNvPr id="1026" name="Picture 2"/>
          <p:cNvPicPr>
            <a:picLocks noGrp="1" noChangeAspect="1" noChangeArrowheads="1"/>
          </p:cNvPicPr>
          <p:nvPr>
            <p:ph sz="quarter" idx="1"/>
          </p:nvPr>
        </p:nvPicPr>
        <p:blipFill>
          <a:blip r:embed="rId2"/>
          <a:srcRect t="10440" r="35243" b="63312"/>
          <a:stretch>
            <a:fillRect/>
          </a:stretch>
        </p:blipFill>
        <p:spPr bwMode="auto">
          <a:xfrm>
            <a:off x="360000" y="4214818"/>
            <a:ext cx="8150612" cy="1857388"/>
          </a:xfrm>
          <a:prstGeom prst="rect">
            <a:avLst/>
          </a:prstGeom>
          <a:noFill/>
          <a:ln w="9525">
            <a:noFill/>
            <a:miter lim="800000"/>
            <a:headEnd/>
            <a:tailEnd/>
          </a:ln>
          <a:effectLst/>
        </p:spPr>
      </p:pic>
      <p:sp>
        <p:nvSpPr>
          <p:cNvPr id="5" name="4 Metin kutusu"/>
          <p:cNvSpPr txBox="1"/>
          <p:nvPr/>
        </p:nvSpPr>
        <p:spPr>
          <a:xfrm>
            <a:off x="428596" y="1285860"/>
            <a:ext cx="8358214" cy="2677656"/>
          </a:xfrm>
          <a:prstGeom prst="rect">
            <a:avLst/>
          </a:prstGeom>
          <a:noFill/>
        </p:spPr>
        <p:txBody>
          <a:bodyPr wrap="square" rtlCol="0">
            <a:spAutoFit/>
          </a:bodyPr>
          <a:lstStyle/>
          <a:p>
            <a:pPr>
              <a:buFont typeface="Arial" pitchFamily="34" charset="0"/>
              <a:buChar char="•"/>
            </a:pPr>
            <a:r>
              <a:rPr lang="tr-TR" sz="2800" dirty="0" err="1" smtClean="0"/>
              <a:t>nextInt</a:t>
            </a:r>
            <a:r>
              <a:rPr lang="tr-TR" sz="2800" dirty="0" smtClean="0"/>
              <a:t> için girilen 90 ve </a:t>
            </a:r>
            <a:r>
              <a:rPr lang="tr-TR" sz="2800" dirty="0" err="1" smtClean="0"/>
              <a:t>enter</a:t>
            </a:r>
            <a:r>
              <a:rPr lang="tr-TR" sz="2800" dirty="0" smtClean="0"/>
              <a:t> ifadesi tampona gönderilir. </a:t>
            </a:r>
            <a:r>
              <a:rPr lang="tr-TR" sz="2800" dirty="0" err="1" smtClean="0"/>
              <a:t>nextInt</a:t>
            </a:r>
            <a:r>
              <a:rPr lang="tr-TR" sz="2800" dirty="0" smtClean="0"/>
              <a:t>() tampondan 90’ı çeker. </a:t>
            </a:r>
          </a:p>
          <a:p>
            <a:pPr>
              <a:buFont typeface="Arial" pitchFamily="34" charset="0"/>
              <a:buChar char="•"/>
            </a:pPr>
            <a:r>
              <a:rPr lang="tr-TR" sz="2800" dirty="0" smtClean="0"/>
              <a:t>Tamponda </a:t>
            </a:r>
            <a:r>
              <a:rPr lang="tr-TR" sz="2800" dirty="0" err="1" smtClean="0"/>
              <a:t>enter</a:t>
            </a:r>
            <a:r>
              <a:rPr lang="tr-TR" sz="2800" dirty="0" smtClean="0"/>
              <a:t> kalır. </a:t>
            </a:r>
          </a:p>
          <a:p>
            <a:pPr>
              <a:buFont typeface="Arial" pitchFamily="34" charset="0"/>
              <a:buChar char="•"/>
            </a:pPr>
            <a:r>
              <a:rPr lang="tr-TR" sz="2800" dirty="0" smtClean="0"/>
              <a:t>Bir sonraki </a:t>
            </a:r>
            <a:r>
              <a:rPr lang="tr-TR" sz="2800" dirty="0" err="1" smtClean="0"/>
              <a:t>nextLine</a:t>
            </a:r>
            <a:r>
              <a:rPr lang="tr-TR" sz="2800" dirty="0" smtClean="0"/>
              <a:t>() ise tampondan içinde </a:t>
            </a:r>
            <a:r>
              <a:rPr lang="tr-TR" sz="2800" dirty="0" err="1" smtClean="0"/>
              <a:t>enter</a:t>
            </a:r>
            <a:r>
              <a:rPr lang="tr-TR" sz="2800" dirty="0" smtClean="0"/>
              <a:t> bulunan tek bir satır okuması yapar ve bu nedenle kodu durdurup da kullanıcıdan ek bir değer istemez.</a:t>
            </a:r>
            <a:endParaRPr lang="tr-TR"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Klavye girişinin okunmasındaki incelikler</a:t>
            </a:r>
            <a:endParaRPr lang="tr-TR" dirty="0"/>
          </a:p>
        </p:txBody>
      </p:sp>
      <p:sp>
        <p:nvSpPr>
          <p:cNvPr id="3" name="2 İçerik Yer Tutucusu"/>
          <p:cNvSpPr>
            <a:spLocks noGrp="1"/>
          </p:cNvSpPr>
          <p:nvPr>
            <p:ph sz="quarter" idx="1"/>
          </p:nvPr>
        </p:nvSpPr>
        <p:spPr/>
        <p:txBody>
          <a:bodyPr>
            <a:normAutofit lnSpcReduction="10000"/>
          </a:bodyPr>
          <a:lstStyle/>
          <a:p>
            <a:r>
              <a:rPr lang="tr-TR" dirty="0" err="1" smtClean="0"/>
              <a:t>Scanner</a:t>
            </a:r>
            <a:r>
              <a:rPr lang="tr-TR" dirty="0" smtClean="0"/>
              <a:t> sınıfı doğrudan klavye girişinden tarama yapmaz.</a:t>
            </a:r>
          </a:p>
          <a:p>
            <a:r>
              <a:rPr lang="tr-TR" dirty="0" smtClean="0"/>
              <a:t>Klavyeden girilen değerler</a:t>
            </a:r>
            <a:r>
              <a:rPr lang="tr-TR" b="1" dirty="0" smtClean="0">
                <a:solidFill>
                  <a:srgbClr val="0000FF"/>
                </a:solidFill>
              </a:rPr>
              <a:t> giriş tamponuna </a:t>
            </a:r>
            <a:r>
              <a:rPr lang="tr-TR" dirty="0" smtClean="0"/>
              <a:t>alınır, orada birikir ve </a:t>
            </a:r>
            <a:r>
              <a:rPr lang="tr-TR" dirty="0" err="1" smtClean="0"/>
              <a:t>Scanner</a:t>
            </a:r>
            <a:r>
              <a:rPr lang="tr-TR" dirty="0" smtClean="0"/>
              <a:t> sınıfı esas </a:t>
            </a:r>
            <a:r>
              <a:rPr lang="tr-TR" b="1" dirty="0" smtClean="0">
                <a:solidFill>
                  <a:srgbClr val="0000FF"/>
                </a:solidFill>
              </a:rPr>
              <a:t>taramayı tampondan yapar</a:t>
            </a:r>
            <a:r>
              <a:rPr lang="tr-TR" dirty="0" smtClean="0"/>
              <a:t>.</a:t>
            </a:r>
          </a:p>
          <a:p>
            <a:r>
              <a:rPr lang="tr-TR" dirty="0" smtClean="0"/>
              <a:t>Kullanıcı “Ali” girer ve </a:t>
            </a:r>
            <a:r>
              <a:rPr lang="tr-TR" dirty="0" err="1" smtClean="0"/>
              <a:t>enter’a</a:t>
            </a:r>
            <a:r>
              <a:rPr lang="tr-TR" dirty="0" smtClean="0"/>
              <a:t> basarsa tampona</a:t>
            </a:r>
          </a:p>
          <a:p>
            <a:r>
              <a:rPr lang="tr-TR" b="1" dirty="0" smtClean="0">
                <a:solidFill>
                  <a:srgbClr val="0000FF"/>
                </a:solidFill>
              </a:rPr>
              <a:t>“Ali↵” </a:t>
            </a:r>
            <a:r>
              <a:rPr lang="tr-TR" dirty="0" smtClean="0"/>
              <a:t>kaydedilir. (↵ : </a:t>
            </a:r>
            <a:r>
              <a:rPr lang="tr-TR" dirty="0" err="1" smtClean="0"/>
              <a:t>enter</a:t>
            </a:r>
            <a:r>
              <a:rPr lang="tr-TR" dirty="0" smtClean="0"/>
              <a:t>)</a:t>
            </a:r>
          </a:p>
          <a:p>
            <a:r>
              <a:rPr lang="tr-TR" dirty="0" err="1" smtClean="0"/>
              <a:t>next</a:t>
            </a:r>
            <a:r>
              <a:rPr lang="tr-TR" dirty="0" smtClean="0"/>
              <a:t>() metodu kullanıyorsak</a:t>
            </a:r>
          </a:p>
          <a:p>
            <a:pPr lvl="1"/>
            <a:r>
              <a:rPr lang="tr-TR" b="1" dirty="0" smtClean="0"/>
              <a:t>Bu metot tamponda, baştaki bütün boşlukları ve ↵’</a:t>
            </a:r>
            <a:r>
              <a:rPr lang="tr-TR" b="1" dirty="0" err="1" smtClean="0"/>
              <a:t>ları</a:t>
            </a:r>
            <a:r>
              <a:rPr lang="tr-TR" b="1" dirty="0" smtClean="0"/>
              <a:t> boşaltır, ardından tek sözcük tarar ve ilk boşluğu ya da ↵’ı gördüğü anda sonlanır.</a:t>
            </a:r>
          </a:p>
          <a:p>
            <a:pPr lvl="1"/>
            <a:r>
              <a:rPr lang="tr-TR" dirty="0" smtClean="0"/>
              <a:t>Örneğimizde “Ali” taranmış olacak ama tamponda “↵” kalmış olacaktır.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heckerboard(across)">
                                      <p:cBhvr>
                                        <p:cTn id="30" dur="500"/>
                                        <p:tgtEl>
                                          <p:spTgt spid="3">
                                            <p:txEl>
                                              <p:pRg st="5" end="5"/>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checkerboard(across)">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next</a:t>
            </a:r>
            <a:r>
              <a:rPr lang="tr-TR" dirty="0" smtClean="0"/>
              <a:t> ve </a:t>
            </a:r>
            <a:r>
              <a:rPr lang="tr-TR" dirty="0" err="1" smtClean="0"/>
              <a:t>nextLine</a:t>
            </a:r>
            <a:r>
              <a:rPr lang="tr-TR" dirty="0" smtClean="0"/>
              <a:t>() hakkında</a:t>
            </a:r>
            <a:endParaRPr lang="tr-TR" dirty="0"/>
          </a:p>
        </p:txBody>
      </p:sp>
      <p:sp>
        <p:nvSpPr>
          <p:cNvPr id="3" name="2 İçerik Yer Tutucusu"/>
          <p:cNvSpPr>
            <a:spLocks noGrp="1"/>
          </p:cNvSpPr>
          <p:nvPr>
            <p:ph sz="quarter" idx="1"/>
          </p:nvPr>
        </p:nvSpPr>
        <p:spPr/>
        <p:txBody>
          <a:bodyPr>
            <a:normAutofit/>
          </a:bodyPr>
          <a:lstStyle/>
          <a:p>
            <a:r>
              <a:rPr lang="tr-TR" dirty="0" err="1" smtClean="0"/>
              <a:t>next</a:t>
            </a:r>
            <a:r>
              <a:rPr lang="tr-TR" dirty="0" smtClean="0"/>
              <a:t>() ya da  </a:t>
            </a:r>
            <a:r>
              <a:rPr lang="tr-TR" dirty="0" err="1" smtClean="0"/>
              <a:t>nextInt</a:t>
            </a:r>
            <a:r>
              <a:rPr lang="tr-TR" dirty="0" smtClean="0"/>
              <a:t>() ya da </a:t>
            </a:r>
            <a:r>
              <a:rPr lang="tr-TR" dirty="0" err="1" smtClean="0"/>
              <a:t>nextDouble</a:t>
            </a:r>
            <a:r>
              <a:rPr lang="tr-TR" dirty="0" smtClean="0"/>
              <a:t>() kullanacaksak ve peşinden de bir </a:t>
            </a:r>
            <a:r>
              <a:rPr lang="tr-TR" dirty="0" err="1" smtClean="0"/>
              <a:t>nextLine</a:t>
            </a:r>
            <a:r>
              <a:rPr lang="tr-TR" dirty="0" smtClean="0"/>
              <a:t>() gelecekse, araya boş bir </a:t>
            </a:r>
            <a:r>
              <a:rPr lang="tr-TR" dirty="0" err="1" smtClean="0"/>
              <a:t>nextLine</a:t>
            </a:r>
            <a:r>
              <a:rPr lang="tr-TR" dirty="0" smtClean="0"/>
              <a:t>() atarak tamponda kalan “</a:t>
            </a:r>
            <a:r>
              <a:rPr lang="tr-TR" dirty="0" err="1" smtClean="0"/>
              <a:t>enter”ı</a:t>
            </a:r>
            <a:r>
              <a:rPr lang="tr-TR" dirty="0" smtClean="0"/>
              <a:t> silebiliriz.</a:t>
            </a:r>
          </a:p>
          <a:p>
            <a:r>
              <a:rPr lang="tr-TR" b="1" dirty="0" smtClean="0"/>
              <a:t>KİLİT NOKTA: </a:t>
            </a:r>
            <a:r>
              <a:rPr lang="tr-TR" dirty="0" smtClean="0"/>
              <a:t>Bir </a:t>
            </a:r>
            <a:r>
              <a:rPr lang="tr-TR" dirty="0" err="1" smtClean="0"/>
              <a:t>next</a:t>
            </a:r>
            <a:r>
              <a:rPr lang="tr-TR" dirty="0" smtClean="0"/>
              <a:t> metodu ile </a:t>
            </a:r>
            <a:r>
              <a:rPr lang="tr-TR" dirty="0" err="1" smtClean="0"/>
              <a:t>nextLine</a:t>
            </a:r>
            <a:r>
              <a:rPr lang="tr-TR" dirty="0" smtClean="0"/>
              <a:t>() arasında tamponu boşaltıcı bir </a:t>
            </a:r>
            <a:r>
              <a:rPr lang="tr-TR" dirty="0" err="1" smtClean="0"/>
              <a:t>nextLine</a:t>
            </a:r>
            <a:r>
              <a:rPr lang="tr-TR" dirty="0" smtClean="0"/>
              <a:t>() olmak zorunda.</a:t>
            </a:r>
          </a:p>
        </p:txBody>
      </p:sp>
      <p:pic>
        <p:nvPicPr>
          <p:cNvPr id="4" name="3 Resim" descr="79e7c3ee59247c8ebd9be601ceee6e04_microsoft-clip-art-enables-be-careful-clipart_584-579.png"/>
          <p:cNvPicPr>
            <a:picLocks noChangeAspect="1"/>
          </p:cNvPicPr>
          <p:nvPr/>
        </p:nvPicPr>
        <p:blipFill>
          <a:blip r:embed="rId2"/>
          <a:stretch>
            <a:fillRect/>
          </a:stretch>
        </p:blipFill>
        <p:spPr>
          <a:xfrm>
            <a:off x="2517504" y="3357562"/>
            <a:ext cx="3054628" cy="3028476"/>
          </a:xfrm>
          <a:prstGeom prst="rect">
            <a:avLst/>
          </a:prstGeom>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next</a:t>
            </a:r>
            <a:r>
              <a:rPr lang="tr-TR" dirty="0" smtClean="0"/>
              <a:t> ve </a:t>
            </a:r>
            <a:r>
              <a:rPr lang="tr-TR" dirty="0" err="1" smtClean="0"/>
              <a:t>nextLine</a:t>
            </a:r>
            <a:r>
              <a:rPr lang="tr-TR" dirty="0" smtClean="0"/>
              <a:t>() hakkında</a:t>
            </a:r>
            <a:endParaRPr lang="tr-TR" dirty="0"/>
          </a:p>
        </p:txBody>
      </p:sp>
      <p:sp>
        <p:nvSpPr>
          <p:cNvPr id="3" name="2 İçerik Yer Tutucusu"/>
          <p:cNvSpPr>
            <a:spLocks noGrp="1"/>
          </p:cNvSpPr>
          <p:nvPr>
            <p:ph sz="quarter" idx="1"/>
          </p:nvPr>
        </p:nvSpPr>
        <p:spPr/>
        <p:txBody>
          <a:bodyPr>
            <a:normAutofit/>
          </a:bodyPr>
          <a:lstStyle/>
          <a:p>
            <a:pPr lvl="1"/>
            <a:r>
              <a:rPr lang="tr-TR" dirty="0" smtClean="0">
                <a:solidFill>
                  <a:schemeClr val="tx1"/>
                </a:solidFill>
              </a:rPr>
              <a:t>…</a:t>
            </a:r>
          </a:p>
          <a:p>
            <a:pPr lvl="1"/>
            <a:r>
              <a:rPr lang="tr-TR" dirty="0" err="1" smtClean="0">
                <a:solidFill>
                  <a:schemeClr val="tx1"/>
                </a:solidFill>
              </a:rPr>
              <a:t>int</a:t>
            </a:r>
            <a:r>
              <a:rPr lang="tr-TR" dirty="0" smtClean="0">
                <a:solidFill>
                  <a:schemeClr val="tx1"/>
                </a:solidFill>
              </a:rPr>
              <a:t> </a:t>
            </a:r>
            <a:r>
              <a:rPr lang="tr-TR" dirty="0" err="1" smtClean="0">
                <a:solidFill>
                  <a:schemeClr val="tx1"/>
                </a:solidFill>
              </a:rPr>
              <a:t>sayi</a:t>
            </a:r>
            <a:r>
              <a:rPr lang="tr-TR" dirty="0" smtClean="0">
                <a:solidFill>
                  <a:schemeClr val="tx1"/>
                </a:solidFill>
              </a:rPr>
              <a:t> = klavye.</a:t>
            </a:r>
            <a:r>
              <a:rPr lang="tr-TR" dirty="0" err="1" smtClean="0">
                <a:solidFill>
                  <a:schemeClr val="tx1"/>
                </a:solidFill>
              </a:rPr>
              <a:t>nextInt</a:t>
            </a:r>
            <a:r>
              <a:rPr lang="tr-TR" dirty="0" smtClean="0">
                <a:solidFill>
                  <a:schemeClr val="tx1"/>
                </a:solidFill>
              </a:rPr>
              <a:t>();</a:t>
            </a:r>
          </a:p>
          <a:p>
            <a:pPr lvl="1"/>
            <a:r>
              <a:rPr lang="tr-TR" dirty="0" smtClean="0">
                <a:solidFill>
                  <a:schemeClr val="tx1"/>
                </a:solidFill>
              </a:rPr>
              <a:t>…</a:t>
            </a:r>
          </a:p>
          <a:p>
            <a:pPr lvl="1"/>
            <a:r>
              <a:rPr lang="tr-TR" dirty="0" smtClean="0">
                <a:solidFill>
                  <a:schemeClr val="tx1"/>
                </a:solidFill>
              </a:rPr>
              <a:t>klavye.</a:t>
            </a:r>
            <a:r>
              <a:rPr lang="tr-TR" dirty="0" err="1" smtClean="0">
                <a:solidFill>
                  <a:schemeClr val="tx1"/>
                </a:solidFill>
              </a:rPr>
              <a:t>nextLine</a:t>
            </a:r>
            <a:r>
              <a:rPr lang="tr-TR" dirty="0" smtClean="0">
                <a:solidFill>
                  <a:schemeClr val="tx1"/>
                </a:solidFill>
              </a:rPr>
              <a:t>(); // </a:t>
            </a:r>
            <a:r>
              <a:rPr lang="tr-TR" dirty="0" err="1" smtClean="0">
                <a:solidFill>
                  <a:schemeClr val="tx1"/>
                </a:solidFill>
              </a:rPr>
              <a:t>enter’ı</a:t>
            </a:r>
            <a:r>
              <a:rPr lang="tr-TR" dirty="0" smtClean="0">
                <a:solidFill>
                  <a:schemeClr val="tx1"/>
                </a:solidFill>
              </a:rPr>
              <a:t> tampondan çeker.</a:t>
            </a:r>
          </a:p>
          <a:p>
            <a:pPr lvl="1"/>
            <a:r>
              <a:rPr lang="tr-TR" dirty="0" smtClean="0">
                <a:solidFill>
                  <a:schemeClr val="tx1"/>
                </a:solidFill>
              </a:rPr>
              <a:t>…</a:t>
            </a:r>
          </a:p>
          <a:p>
            <a:pPr lvl="1"/>
            <a:r>
              <a:rPr lang="tr-TR" dirty="0" err="1" smtClean="0">
                <a:solidFill>
                  <a:schemeClr val="tx1"/>
                </a:solidFill>
              </a:rPr>
              <a:t>String</a:t>
            </a:r>
            <a:r>
              <a:rPr lang="tr-TR" dirty="0" smtClean="0">
                <a:solidFill>
                  <a:schemeClr val="tx1"/>
                </a:solidFill>
              </a:rPr>
              <a:t> isim = klavye.</a:t>
            </a:r>
            <a:r>
              <a:rPr lang="tr-TR" dirty="0" err="1" smtClean="0">
                <a:solidFill>
                  <a:schemeClr val="tx1"/>
                </a:solidFill>
              </a:rPr>
              <a:t>nextLine</a:t>
            </a:r>
            <a:r>
              <a:rPr lang="tr-TR" dirty="0" smtClean="0">
                <a:solidFill>
                  <a:schemeClr val="tx1"/>
                </a:solidFill>
              </a:rPr>
              <a:t>();</a:t>
            </a:r>
          </a:p>
        </p:txBody>
      </p:sp>
      <p:cxnSp>
        <p:nvCxnSpPr>
          <p:cNvPr id="5" name="4 Düz Ok Bağlayıcısı"/>
          <p:cNvCxnSpPr/>
          <p:nvPr/>
        </p:nvCxnSpPr>
        <p:spPr>
          <a:xfrm rot="16200000" flipH="1">
            <a:off x="5107785" y="3321843"/>
            <a:ext cx="1071570"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Metin kutusu"/>
          <p:cNvSpPr txBox="1"/>
          <p:nvPr/>
        </p:nvSpPr>
        <p:spPr>
          <a:xfrm>
            <a:off x="3214678" y="4006998"/>
            <a:ext cx="5671874" cy="707886"/>
          </a:xfrm>
          <a:prstGeom prst="rect">
            <a:avLst/>
          </a:prstGeom>
          <a:noFill/>
        </p:spPr>
        <p:txBody>
          <a:bodyPr wrap="none" rtlCol="0">
            <a:spAutoFit/>
          </a:bodyPr>
          <a:lstStyle/>
          <a:p>
            <a:r>
              <a:rPr lang="tr-TR" sz="2000" dirty="0" smtClean="0"/>
              <a:t>Bunu isterseniz </a:t>
            </a:r>
            <a:r>
              <a:rPr lang="tr-TR" sz="2000" dirty="0" err="1" smtClean="0"/>
              <a:t>nextInt’ten</a:t>
            </a:r>
            <a:r>
              <a:rPr lang="tr-TR" sz="2000" dirty="0" smtClean="0"/>
              <a:t> hemen sonra, </a:t>
            </a:r>
          </a:p>
          <a:p>
            <a:r>
              <a:rPr lang="tr-TR" sz="2000" dirty="0" smtClean="0"/>
              <a:t>isterseniz de </a:t>
            </a:r>
            <a:r>
              <a:rPr lang="tr-TR" sz="2000" dirty="0" err="1" smtClean="0"/>
              <a:t>nextLine’dan</a:t>
            </a:r>
            <a:r>
              <a:rPr lang="tr-TR" sz="2000" dirty="0" smtClean="0"/>
              <a:t> hemen önce koyabilirsiniz.</a:t>
            </a:r>
            <a:endParaRPr lang="tr-TR"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Ondalık ayırıcı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3567122"/>
          </a:xfrm>
        </p:spPr>
        <p:txBody>
          <a:bodyPr>
            <a:normAutofit/>
          </a:bodyPr>
          <a:lstStyle/>
          <a:p>
            <a:pPr algn="l">
              <a:spcBef>
                <a:spcPts val="0"/>
              </a:spcBef>
              <a:buFont typeface="Wingdings" pitchFamily="2" charset="2"/>
              <a:buChar char="§"/>
            </a:pPr>
            <a:r>
              <a:rPr lang="tr-TR" sz="2200" dirty="0" smtClean="0">
                <a:solidFill>
                  <a:schemeClr val="tx1"/>
                </a:solidFill>
              </a:rPr>
              <a:t>Sayı girişlerinde ondalıklı haneleri “.” ile ya da “,” ile girmek işletim sisteminin ayarlarına göre değişir.</a:t>
            </a:r>
          </a:p>
          <a:p>
            <a:pPr>
              <a:spcBef>
                <a:spcPts val="0"/>
              </a:spcBef>
              <a:buFont typeface="Wingdings" pitchFamily="2" charset="2"/>
              <a:buChar char="§"/>
            </a:pPr>
            <a:r>
              <a:rPr lang="tr-TR" sz="2200" dirty="0" smtClean="0">
                <a:solidFill>
                  <a:schemeClr val="tx1"/>
                </a:solidFill>
              </a:rPr>
              <a:t>İşletim sistemine göre 5,2 gibi girmeniz ya da 5.2 gibi girmeniz gerekebilir.</a:t>
            </a:r>
          </a:p>
          <a:p>
            <a:pPr>
              <a:spcBef>
                <a:spcPts val="0"/>
              </a:spcBef>
              <a:buFont typeface="Wingdings" pitchFamily="2" charset="2"/>
              <a:buChar char="§"/>
            </a:pPr>
            <a:r>
              <a:rPr lang="tr-TR" sz="2200" dirty="0" smtClean="0">
                <a:solidFill>
                  <a:schemeClr val="tx1"/>
                </a:solidFill>
              </a:rPr>
              <a:t>Ancak doğru biçimde girdikten sonra Java bu sayıyı her durumda 5.2 olarak “.” ile saklayacak ve ekrana yazdıracaktır.</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pic>
        <p:nvPicPr>
          <p:cNvPr id="5" name="4 Resim" descr="bilgisayar.wmf"/>
          <p:cNvPicPr>
            <a:picLocks noChangeAspect="1"/>
          </p:cNvPicPr>
          <p:nvPr/>
        </p:nvPicPr>
        <p:blipFill>
          <a:blip r:embed="rId2"/>
          <a:stretch>
            <a:fillRect/>
          </a:stretch>
        </p:blipFill>
        <p:spPr>
          <a:xfrm>
            <a:off x="6715140" y="4071942"/>
            <a:ext cx="1595436" cy="1629025"/>
          </a:xfrm>
          <a:prstGeom prst="rect">
            <a:avLst/>
          </a:prstGeom>
        </p:spPr>
      </p:pic>
      <p:sp>
        <p:nvSpPr>
          <p:cNvPr id="6" name="5 Köşeleri Yuvarlanmış Dikdörtgen Belirtme Çizgisi"/>
          <p:cNvSpPr/>
          <p:nvPr/>
        </p:nvSpPr>
        <p:spPr>
          <a:xfrm>
            <a:off x="1857356" y="3571876"/>
            <a:ext cx="4572032" cy="1143008"/>
          </a:xfrm>
          <a:prstGeom prst="wedgeRoundRectCallout">
            <a:avLst>
              <a:gd name="adj1" fmla="val 49643"/>
              <a:gd name="adj2" fmla="val 8027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Türkçe işletim sisteminden ekrana 2,5 şeklinde ondalıklı değeri girelim ve ekranda </a:t>
            </a:r>
            <a:br>
              <a:rPr lang="tr-TR" dirty="0" smtClean="0"/>
            </a:br>
            <a:r>
              <a:rPr lang="tr-TR" dirty="0" smtClean="0"/>
              <a:t>“Az </a:t>
            </a:r>
            <a:r>
              <a:rPr lang="tr-TR" dirty="0" err="1" smtClean="0"/>
              <a:t>once</a:t>
            </a:r>
            <a:r>
              <a:rPr lang="tr-TR" dirty="0" smtClean="0"/>
              <a:t> 2.5 </a:t>
            </a:r>
            <a:r>
              <a:rPr lang="tr-TR" dirty="0" err="1" smtClean="0"/>
              <a:t>degeri</a:t>
            </a:r>
            <a:r>
              <a:rPr lang="tr-TR" dirty="0" smtClean="0"/>
              <a:t> girdiniz” </a:t>
            </a:r>
            <a:r>
              <a:rPr lang="tr-TR" dirty="0" err="1" smtClean="0"/>
              <a:t>yazsin</a:t>
            </a:r>
            <a:r>
              <a:rPr lang="tr-TR" dirty="0" smtClean="0"/>
              <a:t>.</a:t>
            </a:r>
            <a:endParaRPr lang="tr-TR"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sz="quarter" idx="1"/>
          </p:nvPr>
        </p:nvSpPr>
        <p:spPr/>
        <p:txBody>
          <a:bodyPr/>
          <a:lstStyle/>
          <a:p>
            <a:pPr eaLnBrk="1" hangingPunct="1"/>
            <a:r>
              <a:rPr lang="tr-TR" smtClean="0"/>
              <a:t>Sembolik dillerde yazılmış bir kodun bilgisayar tarafından algılanabilmesi, çalıştırılabilmesi için makine diline </a:t>
            </a:r>
            <a:r>
              <a:rPr lang="tr-TR" smtClean="0">
                <a:solidFill>
                  <a:srgbClr val="990033"/>
                </a:solidFill>
              </a:rPr>
              <a:t>çevrilmesi</a:t>
            </a:r>
            <a:r>
              <a:rPr lang="tr-TR" smtClean="0"/>
              <a:t> gerekir. </a:t>
            </a:r>
          </a:p>
          <a:p>
            <a:pPr eaLnBrk="1" hangingPunct="1"/>
            <a:r>
              <a:rPr lang="tr-TR" smtClean="0"/>
              <a:t>Bu dönüşüm, </a:t>
            </a:r>
            <a:r>
              <a:rPr lang="tr-TR" smtClean="0">
                <a:solidFill>
                  <a:srgbClr val="FF0000"/>
                </a:solidFill>
              </a:rPr>
              <a:t>derleyici</a:t>
            </a:r>
            <a:r>
              <a:rPr lang="tr-TR" smtClean="0"/>
              <a:t> olarak adlandırılan yazılımlar(programlar) ile yapılır.</a:t>
            </a:r>
          </a:p>
        </p:txBody>
      </p:sp>
      <p:sp>
        <p:nvSpPr>
          <p:cNvPr id="14340" name="Rectangle 5"/>
          <p:cNvSpPr>
            <a:spLocks noChangeArrowheads="1"/>
          </p:cNvSpPr>
          <p:nvPr/>
        </p:nvSpPr>
        <p:spPr bwMode="auto">
          <a:xfrm>
            <a:off x="1714480" y="4000504"/>
            <a:ext cx="1371600" cy="914400"/>
          </a:xfrm>
          <a:prstGeom prst="rect">
            <a:avLst/>
          </a:prstGeom>
          <a:solidFill>
            <a:srgbClr val="FFFFFF"/>
          </a:solidFill>
          <a:ln w="9525">
            <a:solidFill>
              <a:srgbClr val="000000"/>
            </a:solidFill>
            <a:miter lim="800000"/>
            <a:headEnd/>
            <a:tailEnd/>
          </a:ln>
        </p:spPr>
        <p:txBody>
          <a:bodyPr/>
          <a:lstStyle/>
          <a:p>
            <a:pPr eaLnBrk="1" hangingPunct="1"/>
            <a:r>
              <a:rPr lang="tr-TR" sz="1200">
                <a:latin typeface="Times New Roman" pitchFamily="18" charset="0"/>
              </a:rPr>
              <a:t>Sembolik Dil ile yazılmış Kod</a:t>
            </a:r>
          </a:p>
          <a:p>
            <a:pPr eaLnBrk="1" hangingPunct="1"/>
            <a:endParaRPr lang="tr-TR" sz="1200">
              <a:latin typeface="Times New Roman" pitchFamily="18" charset="0"/>
            </a:endParaRPr>
          </a:p>
          <a:p>
            <a:pPr eaLnBrk="1" hangingPunct="1"/>
            <a:r>
              <a:rPr lang="tr-TR" sz="1200">
                <a:latin typeface="Times New Roman" pitchFamily="18" charset="0"/>
              </a:rPr>
              <a:t>KAYNAK KOD</a:t>
            </a:r>
            <a:endParaRPr lang="tr-TR">
              <a:latin typeface="Verdana" pitchFamily="34" charset="0"/>
            </a:endParaRPr>
          </a:p>
        </p:txBody>
      </p:sp>
      <p:sp>
        <p:nvSpPr>
          <p:cNvPr id="14341" name="Rectangle 6"/>
          <p:cNvSpPr>
            <a:spLocks noChangeArrowheads="1"/>
          </p:cNvSpPr>
          <p:nvPr/>
        </p:nvSpPr>
        <p:spPr bwMode="auto">
          <a:xfrm>
            <a:off x="3771880" y="3984629"/>
            <a:ext cx="914400" cy="1081088"/>
          </a:xfrm>
          <a:prstGeom prst="rect">
            <a:avLst/>
          </a:prstGeom>
          <a:solidFill>
            <a:srgbClr val="FFFFFF"/>
          </a:solidFill>
          <a:ln w="9525">
            <a:solidFill>
              <a:srgbClr val="000000"/>
            </a:solidFill>
            <a:miter lim="800000"/>
            <a:headEnd/>
            <a:tailEnd/>
          </a:ln>
        </p:spPr>
        <p:txBody>
          <a:bodyPr/>
          <a:lstStyle/>
          <a:p>
            <a:pPr eaLnBrk="1" hangingPunct="1"/>
            <a:r>
              <a:rPr lang="tr-TR" sz="1200" b="1">
                <a:latin typeface="Times New Roman" pitchFamily="18" charset="0"/>
              </a:rPr>
              <a:t>Derleyici</a:t>
            </a:r>
            <a:endParaRPr lang="tr-TR" b="1">
              <a:latin typeface="Verdana" pitchFamily="34" charset="0"/>
            </a:endParaRPr>
          </a:p>
          <a:p>
            <a:pPr eaLnBrk="1" hangingPunct="1"/>
            <a:endParaRPr lang="tr-TR" sz="1200" b="1">
              <a:latin typeface="Times New Roman" pitchFamily="18" charset="0"/>
            </a:endParaRPr>
          </a:p>
          <a:p>
            <a:pPr eaLnBrk="1" hangingPunct="1"/>
            <a:r>
              <a:rPr lang="tr-TR" sz="1200">
                <a:latin typeface="Times New Roman" pitchFamily="18" charset="0"/>
              </a:rPr>
              <a:t>(Pascal,</a:t>
            </a:r>
          </a:p>
          <a:p>
            <a:pPr eaLnBrk="1" hangingPunct="1"/>
            <a:r>
              <a:rPr lang="tr-TR" sz="1200">
                <a:latin typeface="Times New Roman" pitchFamily="18" charset="0"/>
              </a:rPr>
              <a:t> C, </a:t>
            </a:r>
          </a:p>
          <a:p>
            <a:pPr eaLnBrk="1" hangingPunct="1"/>
            <a:r>
              <a:rPr lang="tr-TR" sz="1200">
                <a:latin typeface="Times New Roman" pitchFamily="18" charset="0"/>
              </a:rPr>
              <a:t>Basic, ..)</a:t>
            </a:r>
          </a:p>
        </p:txBody>
      </p:sp>
      <p:sp>
        <p:nvSpPr>
          <p:cNvPr id="14342" name="Rectangle 7"/>
          <p:cNvSpPr>
            <a:spLocks noChangeArrowheads="1"/>
          </p:cNvSpPr>
          <p:nvPr/>
        </p:nvSpPr>
        <p:spPr bwMode="auto">
          <a:xfrm>
            <a:off x="5486380" y="4000504"/>
            <a:ext cx="1371600" cy="914400"/>
          </a:xfrm>
          <a:prstGeom prst="rect">
            <a:avLst/>
          </a:prstGeom>
          <a:solidFill>
            <a:srgbClr val="FFFFFF"/>
          </a:solidFill>
          <a:ln w="9525">
            <a:solidFill>
              <a:srgbClr val="000000"/>
            </a:solidFill>
            <a:miter lim="800000"/>
            <a:headEnd/>
            <a:tailEnd/>
          </a:ln>
        </p:spPr>
        <p:txBody>
          <a:bodyPr/>
          <a:lstStyle/>
          <a:p>
            <a:pPr eaLnBrk="1" hangingPunct="1"/>
            <a:r>
              <a:rPr lang="tr-TR" sz="1200">
                <a:latin typeface="Times New Roman" pitchFamily="18" charset="0"/>
              </a:rPr>
              <a:t>Makine kodu</a:t>
            </a:r>
          </a:p>
          <a:p>
            <a:pPr eaLnBrk="1" hangingPunct="1"/>
            <a:endParaRPr lang="tr-TR" sz="1200">
              <a:latin typeface="Times New Roman" pitchFamily="18" charset="0"/>
            </a:endParaRPr>
          </a:p>
          <a:p>
            <a:pPr eaLnBrk="1" hangingPunct="1"/>
            <a:r>
              <a:rPr lang="tr-TR" sz="1200">
                <a:latin typeface="Times New Roman" pitchFamily="18" charset="0"/>
              </a:rPr>
              <a:t>AMAÇ PROGRAM</a:t>
            </a:r>
            <a:endParaRPr lang="tr-TR">
              <a:latin typeface="Verdana" pitchFamily="34" charset="0"/>
            </a:endParaRPr>
          </a:p>
        </p:txBody>
      </p:sp>
      <p:sp>
        <p:nvSpPr>
          <p:cNvPr id="14343" name="AutoShape 8"/>
          <p:cNvSpPr>
            <a:spLocks noChangeArrowheads="1"/>
          </p:cNvSpPr>
          <p:nvPr/>
        </p:nvSpPr>
        <p:spPr bwMode="auto">
          <a:xfrm>
            <a:off x="3200380" y="4000504"/>
            <a:ext cx="342900" cy="342900"/>
          </a:xfrm>
          <a:prstGeom prst="rightArrow">
            <a:avLst>
              <a:gd name="adj1" fmla="val 50000"/>
              <a:gd name="adj2" fmla="val 25000"/>
            </a:avLst>
          </a:prstGeom>
          <a:solidFill>
            <a:srgbClr val="FFFFFF"/>
          </a:solidFill>
          <a:ln w="9525">
            <a:solidFill>
              <a:srgbClr val="000000"/>
            </a:solidFill>
            <a:miter lim="800000"/>
            <a:headEnd/>
            <a:tailEnd/>
          </a:ln>
        </p:spPr>
        <p:txBody>
          <a:bodyPr/>
          <a:lstStyle/>
          <a:p>
            <a:endParaRPr lang="en-US"/>
          </a:p>
        </p:txBody>
      </p:sp>
      <p:sp>
        <p:nvSpPr>
          <p:cNvPr id="14344" name="AutoShape 9"/>
          <p:cNvSpPr>
            <a:spLocks noChangeArrowheads="1"/>
          </p:cNvSpPr>
          <p:nvPr/>
        </p:nvSpPr>
        <p:spPr bwMode="auto">
          <a:xfrm>
            <a:off x="4914880" y="3984629"/>
            <a:ext cx="342900" cy="342900"/>
          </a:xfrm>
          <a:prstGeom prst="rightArrow">
            <a:avLst>
              <a:gd name="adj1" fmla="val 50000"/>
              <a:gd name="adj2" fmla="val 25000"/>
            </a:avLst>
          </a:prstGeom>
          <a:solidFill>
            <a:srgbClr val="FFFFFF"/>
          </a:solidFill>
          <a:ln w="9525">
            <a:solidFill>
              <a:srgbClr val="000000"/>
            </a:solid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Dizgiler - </a:t>
            </a:r>
            <a:r>
              <a:rPr lang="tr-TR" sz="4000" b="1" i="1" dirty="0" err="1" smtClean="0">
                <a:solidFill>
                  <a:schemeClr val="tx2">
                    <a:lumMod val="60000"/>
                    <a:lumOff val="40000"/>
                  </a:schemeClr>
                </a:solidFill>
              </a:rPr>
              <a:t>String</a:t>
            </a:r>
            <a:r>
              <a:rPr lang="tr-TR" sz="4000" b="1" i="1" dirty="0" smtClean="0">
                <a:solidFill>
                  <a:schemeClr val="tx2">
                    <a:lumMod val="60000"/>
                    <a:lumOff val="40000"/>
                  </a:schemeClr>
                </a:solidFill>
              </a:rPr>
              <a:t> Sınıfı</a:t>
            </a:r>
            <a:endParaRPr lang="tr-TR" sz="4000" b="1" i="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Tx/>
              <a:buChar char="-"/>
            </a:pPr>
            <a:r>
              <a:rPr lang="tr-TR" sz="2400" dirty="0" smtClean="0">
                <a:solidFill>
                  <a:schemeClr val="tx1"/>
                </a:solidFill>
              </a:rPr>
              <a:t> Daha önceki derslerde </a:t>
            </a:r>
            <a:r>
              <a:rPr lang="tr-TR" sz="2400" i="1" dirty="0" err="1" smtClean="0">
                <a:solidFill>
                  <a:schemeClr val="tx1"/>
                </a:solidFill>
              </a:rPr>
              <a:t>String</a:t>
            </a:r>
            <a:r>
              <a:rPr lang="tr-TR" sz="2400" dirty="0" smtClean="0">
                <a:solidFill>
                  <a:schemeClr val="tx1"/>
                </a:solidFill>
              </a:rPr>
              <a:t> veri türünden bahsetmiştik. </a:t>
            </a:r>
            <a:r>
              <a:rPr lang="tr-TR" sz="2400" i="1" dirty="0" err="1" smtClean="0">
                <a:solidFill>
                  <a:schemeClr val="tx1"/>
                </a:solidFill>
              </a:rPr>
              <a:t>String</a:t>
            </a:r>
            <a:r>
              <a:rPr lang="tr-TR" sz="2400" dirty="0" smtClean="0">
                <a:solidFill>
                  <a:schemeClr val="tx1"/>
                </a:solidFill>
              </a:rPr>
              <a:t> bir sınıftır ve </a:t>
            </a:r>
            <a:r>
              <a:rPr lang="tr-TR" sz="2400" dirty="0" err="1" smtClean="0">
                <a:solidFill>
                  <a:schemeClr val="tx1"/>
                </a:solidFill>
              </a:rPr>
              <a:t>double</a:t>
            </a: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char</a:t>
            </a:r>
            <a:r>
              <a:rPr lang="tr-TR" sz="2400" dirty="0" smtClean="0">
                <a:solidFill>
                  <a:schemeClr val="tx1"/>
                </a:solidFill>
              </a:rPr>
              <a:t>, </a:t>
            </a:r>
            <a:r>
              <a:rPr lang="tr-TR" sz="2400" dirty="0" err="1" smtClean="0">
                <a:solidFill>
                  <a:schemeClr val="tx1"/>
                </a:solidFill>
              </a:rPr>
              <a:t>boolean</a:t>
            </a:r>
            <a:r>
              <a:rPr lang="tr-TR" sz="2400" dirty="0" smtClean="0">
                <a:solidFill>
                  <a:schemeClr val="tx1"/>
                </a:solidFill>
              </a:rPr>
              <a:t> gibi temel veri türlerinden ayrılmaktadır. </a:t>
            </a:r>
          </a:p>
          <a:p>
            <a:pPr algn="l">
              <a:buFontTx/>
              <a:buChar char="-"/>
            </a:pPr>
            <a:r>
              <a:rPr lang="tr-TR" sz="2400" dirty="0" smtClean="0">
                <a:solidFill>
                  <a:schemeClr val="tx1"/>
                </a:solidFill>
              </a:rPr>
              <a:t> Temel veri türlerinden farklı olarak sınıfların kendilerine ait özellikleri ve metotları bulunmaktadır. Bu bölümde </a:t>
            </a:r>
            <a:r>
              <a:rPr lang="tr-TR" sz="2400" dirty="0" err="1" smtClean="0">
                <a:solidFill>
                  <a:schemeClr val="tx1"/>
                </a:solidFill>
              </a:rPr>
              <a:t>String</a:t>
            </a:r>
            <a:r>
              <a:rPr lang="tr-TR" sz="2400" dirty="0" smtClean="0">
                <a:solidFill>
                  <a:schemeClr val="tx1"/>
                </a:solidFill>
              </a:rPr>
              <a:t> sınıfını daha detaylı bir şekilde inceleyip </a:t>
            </a:r>
            <a:r>
              <a:rPr lang="tr-TR" sz="2400" i="1" dirty="0" err="1" smtClean="0">
                <a:solidFill>
                  <a:schemeClr val="tx1"/>
                </a:solidFill>
              </a:rPr>
              <a:t>String</a:t>
            </a:r>
            <a:r>
              <a:rPr lang="tr-TR" sz="2400" dirty="0" smtClean="0">
                <a:solidFill>
                  <a:schemeClr val="tx1"/>
                </a:solidFill>
              </a:rPr>
              <a:t> sınıfına ait metotlardan bahsedeceğiz.</a:t>
            </a:r>
            <a:endParaRPr lang="tr-TR" sz="2400" dirty="0">
              <a:solidFill>
                <a:schemeClr val="tx1"/>
              </a:solidFill>
            </a:endParaRP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457200" y="152400"/>
            <a:ext cx="8229600" cy="633394"/>
          </a:xfrm>
        </p:spPr>
        <p:txBody>
          <a:bodyPr/>
          <a:lstStyle/>
          <a:p>
            <a:r>
              <a:rPr kumimoji="0" lang="tr-TR" dirty="0" smtClean="0"/>
              <a:t>Dizgiler</a:t>
            </a:r>
            <a:endParaRPr kumimoji="0" lang="en-US" dirty="0"/>
          </a:p>
        </p:txBody>
      </p:sp>
      <p:sp>
        <p:nvSpPr>
          <p:cNvPr id="24580" name="Rectangle 3"/>
          <p:cNvSpPr>
            <a:spLocks noGrp="1" noChangeArrowheads="1"/>
          </p:cNvSpPr>
          <p:nvPr>
            <p:ph type="body" idx="1"/>
          </p:nvPr>
        </p:nvSpPr>
        <p:spPr>
          <a:xfrm>
            <a:off x="620713" y="1214422"/>
            <a:ext cx="7848600" cy="5086366"/>
          </a:xfrm>
        </p:spPr>
        <p:txBody>
          <a:bodyPr/>
          <a:lstStyle/>
          <a:p>
            <a:pPr marL="0" indent="0"/>
            <a:r>
              <a:rPr kumimoji="0" lang="en-US" b="1" dirty="0">
                <a:latin typeface="Courier New" charset="0"/>
              </a:rPr>
              <a:t>String</a:t>
            </a:r>
            <a:r>
              <a:rPr kumimoji="0" lang="en-US" dirty="0"/>
              <a:t> data type.  </a:t>
            </a:r>
            <a:r>
              <a:rPr kumimoji="0" lang="en-US" dirty="0">
                <a:solidFill>
                  <a:schemeClr val="tx1"/>
                </a:solidFill>
              </a:rPr>
              <a:t>Useful for program input and output.</a:t>
            </a:r>
          </a:p>
        </p:txBody>
      </p:sp>
      <p:pic>
        <p:nvPicPr>
          <p:cNvPr id="10" name="Picture 9" descr="Picture 3.png"/>
          <p:cNvPicPr>
            <a:picLocks noChangeAspect="1"/>
          </p:cNvPicPr>
          <p:nvPr/>
        </p:nvPicPr>
        <p:blipFill>
          <a:blip r:embed="rId3" cstate="print"/>
          <a:srcRect b="21779"/>
          <a:stretch>
            <a:fillRect/>
          </a:stretch>
        </p:blipFill>
        <p:spPr>
          <a:xfrm>
            <a:off x="1571604" y="2143116"/>
            <a:ext cx="5359481" cy="2786082"/>
          </a:xfrm>
          <a:prstGeom prst="rect">
            <a:avLst/>
          </a:prstGeom>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457200" y="152400"/>
            <a:ext cx="8229600" cy="633394"/>
          </a:xfrm>
        </p:spPr>
        <p:txBody>
          <a:bodyPr/>
          <a:lstStyle/>
          <a:p>
            <a:r>
              <a:rPr kumimoji="0" lang="tr-TR" dirty="0" smtClean="0"/>
              <a:t>Dizgiler</a:t>
            </a:r>
            <a:endParaRPr kumimoji="0" lang="en-US" dirty="0"/>
          </a:p>
        </p:txBody>
      </p:sp>
      <p:sp>
        <p:nvSpPr>
          <p:cNvPr id="24580" name="Rectangle 3"/>
          <p:cNvSpPr>
            <a:spLocks noGrp="1" noChangeArrowheads="1"/>
          </p:cNvSpPr>
          <p:nvPr>
            <p:ph type="body" idx="1"/>
          </p:nvPr>
        </p:nvSpPr>
        <p:spPr>
          <a:xfrm>
            <a:off x="620713" y="1214422"/>
            <a:ext cx="4308477" cy="5086366"/>
          </a:xfrm>
        </p:spPr>
        <p:txBody>
          <a:bodyPr/>
          <a:lstStyle/>
          <a:p>
            <a:pPr marL="0" indent="0"/>
            <a:r>
              <a:rPr kumimoji="0" lang="en-US" b="1" dirty="0">
                <a:latin typeface="Courier New" charset="0"/>
              </a:rPr>
              <a:t>String</a:t>
            </a:r>
            <a:r>
              <a:rPr kumimoji="0" lang="en-US" dirty="0"/>
              <a:t> data type.  </a:t>
            </a:r>
            <a:r>
              <a:rPr kumimoji="0" lang="en-US" dirty="0">
                <a:solidFill>
                  <a:schemeClr val="tx1"/>
                </a:solidFill>
              </a:rPr>
              <a:t>Useful for program input and output.</a:t>
            </a:r>
          </a:p>
        </p:txBody>
      </p:sp>
      <p:sp>
        <p:nvSpPr>
          <p:cNvPr id="24583" name="TextBox 6"/>
          <p:cNvSpPr txBox="1">
            <a:spLocks noChangeArrowheads="1"/>
          </p:cNvSpPr>
          <p:nvPr/>
        </p:nvSpPr>
        <p:spPr bwMode="auto">
          <a:xfrm>
            <a:off x="1357290" y="2643182"/>
            <a:ext cx="3500462" cy="954107"/>
          </a:xfrm>
          <a:prstGeom prst="rect">
            <a:avLst/>
          </a:prstGeom>
          <a:noFill/>
          <a:ln w="9525">
            <a:solidFill>
              <a:srgbClr val="FF0000"/>
            </a:solidFill>
            <a:miter lim="800000"/>
            <a:headEnd/>
            <a:tailEnd/>
          </a:ln>
        </p:spPr>
        <p:txBody>
          <a:bodyPr wrap="square">
            <a:prstTxWarp prst="textNoShape">
              <a:avLst/>
            </a:prstTxWarp>
            <a:spAutoFit/>
          </a:bodyPr>
          <a:lstStyle/>
          <a:p>
            <a:r>
              <a:rPr lang="en-US" sz="2800" dirty="0" smtClean="0"/>
              <a:t>Meaning </a:t>
            </a:r>
            <a:r>
              <a:rPr lang="en-US" sz="2800" dirty="0"/>
              <a:t>of characters depends on context.</a:t>
            </a:r>
          </a:p>
        </p:txBody>
      </p:sp>
      <p:pic>
        <p:nvPicPr>
          <p:cNvPr id="24584" name="Picture 7" descr="Screen shot 2010-01-23 at 12.13.02 AM.png"/>
          <p:cNvPicPr>
            <a:picLocks noChangeAspect="1"/>
          </p:cNvPicPr>
          <p:nvPr/>
        </p:nvPicPr>
        <p:blipFill>
          <a:blip r:embed="rId3"/>
          <a:srcRect/>
          <a:stretch>
            <a:fillRect/>
          </a:stretch>
        </p:blipFill>
        <p:spPr bwMode="auto">
          <a:xfrm>
            <a:off x="5286380" y="214290"/>
            <a:ext cx="3571900" cy="3935027"/>
          </a:xfrm>
          <a:prstGeom prst="rect">
            <a:avLst/>
          </a:prstGeom>
          <a:noFill/>
          <a:ln w="9525">
            <a:solidFill>
              <a:srgbClr val="FF0000"/>
            </a:solidFill>
            <a:miter lim="800000"/>
            <a:headEnd/>
            <a:tailEnd/>
          </a:ln>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a:xfrm>
            <a:off x="457200" y="152400"/>
            <a:ext cx="8229600" cy="633394"/>
          </a:xfrm>
        </p:spPr>
        <p:txBody>
          <a:bodyPr/>
          <a:lstStyle/>
          <a:p>
            <a:r>
              <a:rPr kumimoji="0" lang="tr-TR" dirty="0" smtClean="0"/>
              <a:t>Uygulama</a:t>
            </a:r>
            <a:endParaRPr kumimoji="0" lang="en-US" dirty="0"/>
          </a:p>
        </p:txBody>
      </p:sp>
      <p:pic>
        <p:nvPicPr>
          <p:cNvPr id="9" name="Picture 8" descr="Picture 4.png"/>
          <p:cNvPicPr>
            <a:picLocks noChangeAspect="1"/>
          </p:cNvPicPr>
          <p:nvPr/>
        </p:nvPicPr>
        <p:blipFill>
          <a:blip r:embed="rId3"/>
          <a:srcRect b="17951"/>
          <a:stretch>
            <a:fillRect/>
          </a:stretch>
        </p:blipFill>
        <p:spPr>
          <a:xfrm>
            <a:off x="571472" y="785794"/>
            <a:ext cx="7643866" cy="3185953"/>
          </a:xfrm>
          <a:prstGeom prst="rect">
            <a:avLst/>
          </a:prstGeom>
        </p:spPr>
      </p:pic>
      <p:grpSp>
        <p:nvGrpSpPr>
          <p:cNvPr id="2" name="13 Grup"/>
          <p:cNvGrpSpPr/>
          <p:nvPr/>
        </p:nvGrpSpPr>
        <p:grpSpPr>
          <a:xfrm>
            <a:off x="5572132" y="1428736"/>
            <a:ext cx="2857520" cy="3071834"/>
            <a:chOff x="7858148" y="5357826"/>
            <a:chExt cx="928694" cy="1071570"/>
          </a:xfrm>
        </p:grpSpPr>
        <p:sp>
          <p:nvSpPr>
            <p:cNvPr id="12" name="11 Yuvarlatılmış Dikdörtgen"/>
            <p:cNvSpPr/>
            <p:nvPr/>
          </p:nvSpPr>
          <p:spPr>
            <a:xfrm>
              <a:off x="7858148" y="5357826"/>
              <a:ext cx="928694" cy="1071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3" name="12 Resim" descr="soru.jpg"/>
            <p:cNvPicPr>
              <a:picLocks noChangeAspect="1"/>
            </p:cNvPicPr>
            <p:nvPr/>
          </p:nvPicPr>
          <p:blipFill>
            <a:blip r:embed="rId4"/>
            <a:stretch>
              <a:fillRect/>
            </a:stretch>
          </p:blipFill>
          <p:spPr>
            <a:xfrm>
              <a:off x="7955147" y="5572140"/>
              <a:ext cx="760257" cy="571504"/>
            </a:xfrm>
            <a:prstGeom prst="rect">
              <a:avLst/>
            </a:prstGeom>
            <a:ln>
              <a:noFill/>
            </a:ln>
            <a:effectLst>
              <a:outerShdw blurRad="190500" algn="tl" rotWithShape="0">
                <a:srgbClr val="000000">
                  <a:alpha val="70000"/>
                </a:srgbClr>
              </a:outerShdw>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Dizgiler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Tx/>
              <a:buChar char="-"/>
            </a:pPr>
            <a:r>
              <a:rPr lang="tr-TR" sz="2400" dirty="0" smtClean="0">
                <a:solidFill>
                  <a:schemeClr val="tx1"/>
                </a:solidFill>
              </a:rPr>
              <a:t>Esasında </a:t>
            </a:r>
            <a:r>
              <a:rPr lang="tr-TR" sz="2400" dirty="0" err="1" smtClean="0">
                <a:solidFill>
                  <a:schemeClr val="tx1"/>
                </a:solidFill>
              </a:rPr>
              <a:t>String</a:t>
            </a:r>
            <a:r>
              <a:rPr lang="tr-TR" sz="2400" dirty="0" smtClean="0">
                <a:solidFill>
                  <a:schemeClr val="tx1"/>
                </a:solidFill>
              </a:rPr>
              <a:t> </a:t>
            </a:r>
            <a:r>
              <a:rPr lang="tr-TR" sz="2400" b="1" dirty="0" smtClean="0">
                <a:solidFill>
                  <a:schemeClr val="tx1"/>
                </a:solidFill>
              </a:rPr>
              <a:t>sınıfından</a:t>
            </a:r>
            <a:r>
              <a:rPr lang="tr-TR" sz="2400" dirty="0" smtClean="0">
                <a:solidFill>
                  <a:schemeClr val="tx1"/>
                </a:solidFill>
              </a:rPr>
              <a:t> türetilen </a:t>
            </a:r>
            <a:r>
              <a:rPr lang="tr-TR" sz="2400" b="1" dirty="0" smtClean="0">
                <a:solidFill>
                  <a:schemeClr val="tx1"/>
                </a:solidFill>
              </a:rPr>
              <a:t>nesnelere</a:t>
            </a:r>
            <a:r>
              <a:rPr lang="tr-TR" sz="2400" dirty="0" smtClean="0">
                <a:solidFill>
                  <a:schemeClr val="tx1"/>
                </a:solidFill>
              </a:rPr>
              <a:t> atama yaparız:</a:t>
            </a:r>
          </a:p>
          <a:p>
            <a:pPr algn="l">
              <a:buFont typeface="Wingdings" pitchFamily="2" charset="2"/>
              <a:buChar char="§"/>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s = “Kitap”;</a:t>
            </a:r>
          </a:p>
          <a:p>
            <a:pPr algn="l">
              <a:buFont typeface="Wingdings" pitchFamily="2" charset="2"/>
              <a:buChar char="§"/>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s = “BİL 141 – Java”;</a:t>
            </a:r>
          </a:p>
          <a:p>
            <a:pPr algn="l">
              <a:buFont typeface="Wingdings" pitchFamily="2" charset="2"/>
              <a:buChar char="§"/>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s = “</a:t>
            </a:r>
            <a:r>
              <a:rPr lang="tr-TR" sz="2400" dirty="0" err="1" smtClean="0">
                <a:solidFill>
                  <a:schemeClr val="tx1"/>
                </a:solidFill>
              </a:rPr>
              <a:t>Se</a:t>
            </a:r>
            <a:r>
              <a:rPr lang="tr-TR" sz="2400" dirty="0" smtClean="0">
                <a:solidFill>
                  <a:schemeClr val="tx1"/>
                </a:solidFill>
              </a:rPr>
              <a:t>” + 7 + “en”;</a:t>
            </a:r>
          </a:p>
          <a:p>
            <a:pPr algn="l">
              <a:buFont typeface="Wingdings" pitchFamily="2" charset="2"/>
              <a:buChar char="§"/>
            </a:pPr>
            <a:endParaRPr lang="tr-TR" sz="2400" dirty="0" smtClean="0">
              <a:solidFill>
                <a:schemeClr val="tx1"/>
              </a:solidFill>
            </a:endParaRPr>
          </a:p>
          <a:p>
            <a:pPr algn="l"/>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nesnelerine atama işlemlerinde bazı özel karakterler bulunmaktadır. Bu karakterlerin bir </a:t>
            </a:r>
            <a:r>
              <a:rPr lang="tr-TR" sz="2400" dirty="0" err="1" smtClean="0">
                <a:solidFill>
                  <a:schemeClr val="tx1"/>
                </a:solidFill>
              </a:rPr>
              <a:t>String</a:t>
            </a:r>
            <a:r>
              <a:rPr lang="tr-TR" sz="2400" dirty="0" smtClean="0">
                <a:solidFill>
                  <a:schemeClr val="tx1"/>
                </a:solidFill>
              </a:rPr>
              <a:t> içerisinde görünebilmesini sağlamak için bu karakterlerin </a:t>
            </a:r>
            <a:r>
              <a:rPr lang="tr-TR" sz="2400" dirty="0" err="1" smtClean="0">
                <a:solidFill>
                  <a:schemeClr val="tx1"/>
                </a:solidFill>
              </a:rPr>
              <a:t>escape</a:t>
            </a:r>
            <a:r>
              <a:rPr lang="tr-TR" sz="2400" dirty="0" smtClean="0">
                <a:solidFill>
                  <a:schemeClr val="tx1"/>
                </a:solidFill>
              </a:rPr>
              <a:t> (çıkış) edilmesi gerekir.</a:t>
            </a:r>
            <a:endParaRPr lang="tr-TR" sz="2400" dirty="0">
              <a:solidFill>
                <a:schemeClr val="tx1"/>
              </a:solidFill>
            </a:endParaRP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Dizgiler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r>
              <a:rPr lang="tr-TR" sz="2800" dirty="0" smtClean="0">
                <a:solidFill>
                  <a:schemeClr val="tx1"/>
                </a:solidFill>
              </a:rPr>
              <a:t>- </a:t>
            </a:r>
            <a:r>
              <a:rPr lang="tr-TR" sz="2800" dirty="0" err="1" smtClean="0">
                <a:solidFill>
                  <a:schemeClr val="tx1"/>
                </a:solidFill>
              </a:rPr>
              <a:t>String</a:t>
            </a:r>
            <a:r>
              <a:rPr lang="tr-TR" sz="2800" dirty="0" smtClean="0">
                <a:solidFill>
                  <a:schemeClr val="tx1"/>
                </a:solidFill>
              </a:rPr>
              <a:t> nesnelerine atama işlemlerinde bazı özel karakterler bulunmaktadır. Bu karakterlerin bir </a:t>
            </a:r>
            <a:r>
              <a:rPr lang="tr-TR" sz="2800" dirty="0" err="1" smtClean="0">
                <a:solidFill>
                  <a:schemeClr val="tx1"/>
                </a:solidFill>
              </a:rPr>
              <a:t>String</a:t>
            </a:r>
            <a:r>
              <a:rPr lang="tr-TR" sz="2800" dirty="0" smtClean="0">
                <a:solidFill>
                  <a:schemeClr val="tx1"/>
                </a:solidFill>
              </a:rPr>
              <a:t> içerisinde görünebilmesini sağlamak için bu karakterlerin </a:t>
            </a:r>
            <a:r>
              <a:rPr lang="tr-TR" sz="2800" b="1" dirty="0" err="1" smtClean="0">
                <a:solidFill>
                  <a:schemeClr val="tx1"/>
                </a:solidFill>
              </a:rPr>
              <a:t>escape</a:t>
            </a:r>
            <a:r>
              <a:rPr lang="tr-TR" sz="2800" b="1" dirty="0" smtClean="0">
                <a:solidFill>
                  <a:schemeClr val="tx1"/>
                </a:solidFill>
              </a:rPr>
              <a:t> (çıkış) edilmesi </a:t>
            </a:r>
            <a:r>
              <a:rPr lang="tr-TR" sz="2800" dirty="0" smtClean="0">
                <a:solidFill>
                  <a:schemeClr val="tx1"/>
                </a:solidFill>
              </a:rPr>
              <a:t>gerekir.</a:t>
            </a:r>
            <a:endParaRPr lang="tr-TR" sz="2800" dirty="0">
              <a:solidFill>
                <a:schemeClr val="tx1"/>
              </a:solidFill>
            </a:endParaRP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Dizgiler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2257412" cy="4937760"/>
          </a:xfrm>
        </p:spPr>
        <p:txBody>
          <a:bodyPr>
            <a:normAutofit/>
          </a:bodyPr>
          <a:lstStyle/>
          <a:p>
            <a:pPr algn="l">
              <a:buFontTx/>
              <a:buChar char="-"/>
            </a:pPr>
            <a:r>
              <a:rPr lang="tr-TR" sz="2400" dirty="0" smtClean="0">
                <a:solidFill>
                  <a:schemeClr val="tx1"/>
                </a:solidFill>
              </a:rPr>
              <a:t> Bazı önemli </a:t>
            </a:r>
            <a:r>
              <a:rPr lang="tr-TR" sz="2400" dirty="0" err="1" smtClean="0">
                <a:solidFill>
                  <a:schemeClr val="tx1"/>
                </a:solidFill>
              </a:rPr>
              <a:t>escape</a:t>
            </a:r>
            <a:r>
              <a:rPr lang="tr-TR" sz="2400" dirty="0" smtClean="0">
                <a:solidFill>
                  <a:schemeClr val="tx1"/>
                </a:solidFill>
              </a:rPr>
              <a:t> karakterleri şunlardır. </a:t>
            </a:r>
          </a:p>
          <a:p>
            <a:pPr algn="l">
              <a:buFontTx/>
              <a:buChar char="-"/>
            </a:pPr>
            <a:r>
              <a:rPr lang="tr-TR" sz="2400" dirty="0" smtClean="0">
                <a:solidFill>
                  <a:schemeClr val="tx1"/>
                </a:solidFill>
              </a:rPr>
              <a:t>Bir </a:t>
            </a:r>
            <a:r>
              <a:rPr lang="tr-TR" sz="2400" dirty="0" err="1" smtClean="0">
                <a:solidFill>
                  <a:schemeClr val="tx1"/>
                </a:solidFill>
              </a:rPr>
              <a:t>escape</a:t>
            </a:r>
            <a:r>
              <a:rPr lang="tr-TR" sz="2400" dirty="0" smtClean="0">
                <a:solidFill>
                  <a:schemeClr val="tx1"/>
                </a:solidFill>
              </a:rPr>
              <a:t> karakterini  </a:t>
            </a:r>
            <a:br>
              <a:rPr lang="tr-TR" sz="2400" dirty="0" smtClean="0">
                <a:solidFill>
                  <a:schemeClr val="tx1"/>
                </a:solidFill>
              </a:rPr>
            </a:br>
            <a:r>
              <a:rPr lang="tr-TR" sz="2400" dirty="0" smtClean="0">
                <a:solidFill>
                  <a:schemeClr val="tx1"/>
                </a:solidFill>
              </a:rPr>
              <a:t>\ (</a:t>
            </a:r>
            <a:r>
              <a:rPr lang="tr-TR" sz="2400" dirty="0" err="1" smtClean="0">
                <a:solidFill>
                  <a:schemeClr val="tx1"/>
                </a:solidFill>
              </a:rPr>
              <a:t>backslash</a:t>
            </a:r>
            <a:r>
              <a:rPr lang="tr-TR" sz="2400" dirty="0" smtClean="0">
                <a:solidFill>
                  <a:schemeClr val="tx1"/>
                </a:solidFill>
              </a:rPr>
              <a:t>) karakteri ile beraber kullanmak gerekir.</a:t>
            </a:r>
          </a:p>
          <a:p>
            <a:pPr algn="l">
              <a:buFontTx/>
              <a:buChar char="-"/>
            </a:pPr>
            <a:endParaRPr lang="tr-TR" sz="2400" dirty="0" smtClean="0">
              <a:solidFill>
                <a:schemeClr val="tx1"/>
              </a:solidFill>
            </a:endParaRPr>
          </a:p>
          <a:p>
            <a:pPr algn="l"/>
            <a:endParaRPr lang="tr-TR" sz="2400" dirty="0">
              <a:solidFill>
                <a:schemeClr val="tx1"/>
              </a:solidFill>
            </a:endParaRPr>
          </a:p>
        </p:txBody>
      </p:sp>
      <p:graphicFrame>
        <p:nvGraphicFramePr>
          <p:cNvPr id="4" name="Table 3"/>
          <p:cNvGraphicFramePr>
            <a:graphicFrameLocks noGrp="1"/>
          </p:cNvGraphicFramePr>
          <p:nvPr/>
        </p:nvGraphicFramePr>
        <p:xfrm>
          <a:off x="2857488" y="285728"/>
          <a:ext cx="6096000" cy="4515174"/>
        </p:xfrm>
        <a:graphic>
          <a:graphicData uri="http://schemas.openxmlformats.org/drawingml/2006/table">
            <a:tbl>
              <a:tblPr firstRow="1" bandRow="1">
                <a:tableStyleId>{5C22544A-7EE6-4342-B048-85BDC9FD1C3A}</a:tableStyleId>
              </a:tblPr>
              <a:tblGrid>
                <a:gridCol w="1000132"/>
                <a:gridCol w="5095868"/>
              </a:tblGrid>
              <a:tr h="928694">
                <a:tc>
                  <a:txBody>
                    <a:bodyPr/>
                    <a:lstStyle/>
                    <a:p>
                      <a:pPr algn="ctr">
                        <a:lnSpc>
                          <a:spcPts val="2160"/>
                        </a:lnSpc>
                      </a:pPr>
                      <a:r>
                        <a:rPr lang="tr-TR" sz="4400" dirty="0" smtClean="0">
                          <a:solidFill>
                            <a:schemeClr val="tx1"/>
                          </a:solidFill>
                        </a:rPr>
                        <a:t>\t</a:t>
                      </a:r>
                      <a:endParaRPr lang="tr-TR" sz="4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tr-TR" sz="1800" b="0" dirty="0" err="1" smtClean="0">
                          <a:solidFill>
                            <a:schemeClr val="tx1"/>
                          </a:solidFill>
                        </a:rPr>
                        <a:t>String</a:t>
                      </a:r>
                      <a:r>
                        <a:rPr lang="tr-TR" sz="1800" b="0" dirty="0" smtClean="0">
                          <a:solidFill>
                            <a:schemeClr val="tx1"/>
                          </a:solidFill>
                        </a:rPr>
                        <a:t> içerisine bir </a:t>
                      </a:r>
                      <a:r>
                        <a:rPr lang="tr-TR" sz="1800" b="0" dirty="0" err="1" smtClean="0">
                          <a:solidFill>
                            <a:schemeClr val="tx1"/>
                          </a:solidFill>
                        </a:rPr>
                        <a:t>tab</a:t>
                      </a:r>
                      <a:r>
                        <a:rPr lang="tr-TR" sz="1800" b="0" dirty="0" smtClean="0">
                          <a:solidFill>
                            <a:schemeClr val="tx1"/>
                          </a:solidFill>
                        </a:rPr>
                        <a:t> karakteri yerleştirir</a:t>
                      </a:r>
                      <a:endParaRPr lang="tr-TR"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857256">
                <a:tc>
                  <a:txBody>
                    <a:bodyPr/>
                    <a:lstStyle/>
                    <a:p>
                      <a:pPr algn="ctr">
                        <a:lnSpc>
                          <a:spcPts val="2160"/>
                        </a:lnSpc>
                      </a:pPr>
                      <a:r>
                        <a:rPr lang="tr-TR" sz="4400" b="1" dirty="0" smtClean="0">
                          <a:solidFill>
                            <a:schemeClr val="tx1"/>
                          </a:solidFill>
                        </a:rPr>
                        <a:t>\n</a:t>
                      </a:r>
                      <a:endParaRPr lang="tr-TR" sz="4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ctr" rtl="0" eaLnBrk="1" latinLnBrk="0" hangingPunct="1"/>
                      <a:r>
                        <a:rPr kumimoji="0" lang="tr-TR" sz="1800" b="0" kern="1200" dirty="0" err="1" smtClean="0">
                          <a:solidFill>
                            <a:schemeClr val="tx1"/>
                          </a:solidFill>
                          <a:latin typeface="+mn-lt"/>
                          <a:ea typeface="+mn-ea"/>
                          <a:cs typeface="+mn-cs"/>
                        </a:rPr>
                        <a:t>String</a:t>
                      </a:r>
                      <a:r>
                        <a:rPr kumimoji="0" lang="tr-TR" sz="1800" b="0" kern="1200" dirty="0" smtClean="0">
                          <a:solidFill>
                            <a:schemeClr val="tx1"/>
                          </a:solidFill>
                          <a:latin typeface="+mn-lt"/>
                          <a:ea typeface="+mn-ea"/>
                          <a:cs typeface="+mn-cs"/>
                        </a:rPr>
                        <a:t> içerisine bir yeni satır ekler. Bu karakterin kullanıldığı bir </a:t>
                      </a:r>
                      <a:r>
                        <a:rPr kumimoji="0" lang="tr-TR" sz="1800" b="0" kern="1200" dirty="0" err="1" smtClean="0">
                          <a:solidFill>
                            <a:schemeClr val="tx1"/>
                          </a:solidFill>
                          <a:latin typeface="+mn-lt"/>
                          <a:ea typeface="+mn-ea"/>
                          <a:cs typeface="+mn-cs"/>
                        </a:rPr>
                        <a:t>String</a:t>
                      </a:r>
                      <a:r>
                        <a:rPr kumimoji="0" lang="tr-TR" sz="1800" b="0" kern="1200" dirty="0" smtClean="0">
                          <a:solidFill>
                            <a:schemeClr val="tx1"/>
                          </a:solidFill>
                          <a:latin typeface="+mn-lt"/>
                          <a:ea typeface="+mn-ea"/>
                          <a:cs typeface="+mn-cs"/>
                        </a:rPr>
                        <a:t> nesnesi ekrana yazdırıldığında bu karakterden sonra gelen karakterler bir alt satıra geçer.</a:t>
                      </a:r>
                      <a:endParaRPr kumimoji="0" lang="tr-TR" sz="18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algn="ctr">
                        <a:lnSpc>
                          <a:spcPts val="2160"/>
                        </a:lnSpc>
                      </a:pPr>
                      <a:r>
                        <a:rPr lang="tr-TR" sz="4400" b="1" dirty="0" smtClean="0">
                          <a:solidFill>
                            <a:schemeClr val="tx1"/>
                          </a:solidFill>
                        </a:rPr>
                        <a:t>\”</a:t>
                      </a:r>
                      <a:endParaRPr lang="tr-TR" sz="4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ctr" rtl="0" eaLnBrk="1" latinLnBrk="0" hangingPunct="1"/>
                      <a:r>
                        <a:rPr kumimoji="0" lang="tr-TR" sz="1800" b="0" kern="1200" dirty="0" smtClean="0">
                          <a:solidFill>
                            <a:schemeClr val="tx1"/>
                          </a:solidFill>
                          <a:latin typeface="+mn-lt"/>
                          <a:ea typeface="+mn-ea"/>
                          <a:cs typeface="+mn-cs"/>
                        </a:rPr>
                        <a:t>Çift tırnak karakteri </a:t>
                      </a:r>
                      <a:r>
                        <a:rPr kumimoji="0" lang="tr-TR" sz="1800" b="0" kern="1200" dirty="0" err="1" smtClean="0">
                          <a:solidFill>
                            <a:schemeClr val="tx1"/>
                          </a:solidFill>
                          <a:latin typeface="+mn-lt"/>
                          <a:ea typeface="+mn-ea"/>
                          <a:cs typeface="+mn-cs"/>
                        </a:rPr>
                        <a:t>String</a:t>
                      </a:r>
                      <a:r>
                        <a:rPr kumimoji="0" lang="tr-TR" sz="1800" b="0" kern="1200" dirty="0" smtClean="0">
                          <a:solidFill>
                            <a:schemeClr val="tx1"/>
                          </a:solidFill>
                          <a:latin typeface="+mn-lt"/>
                          <a:ea typeface="+mn-ea"/>
                          <a:cs typeface="+mn-cs"/>
                        </a:rPr>
                        <a:t> tanımlaması için kullanılmaktadır. Bu nedenle çift tırnak karakterinin </a:t>
                      </a:r>
                      <a:r>
                        <a:rPr kumimoji="0" lang="tr-TR" sz="1800" b="0" kern="1200" dirty="0" err="1" smtClean="0">
                          <a:solidFill>
                            <a:schemeClr val="tx1"/>
                          </a:solidFill>
                          <a:latin typeface="+mn-lt"/>
                          <a:ea typeface="+mn-ea"/>
                          <a:cs typeface="+mn-cs"/>
                        </a:rPr>
                        <a:t>String</a:t>
                      </a:r>
                      <a:r>
                        <a:rPr kumimoji="0" lang="tr-TR" sz="1800" b="0" kern="1200" dirty="0" smtClean="0">
                          <a:solidFill>
                            <a:schemeClr val="tx1"/>
                          </a:solidFill>
                          <a:latin typeface="+mn-lt"/>
                          <a:ea typeface="+mn-ea"/>
                          <a:cs typeface="+mn-cs"/>
                        </a:rPr>
                        <a:t> içerisinde yer alması isteniyorsa bu </a:t>
                      </a:r>
                      <a:r>
                        <a:rPr kumimoji="0" lang="tr-TR" sz="1800" b="0" kern="1200" dirty="0" err="1" smtClean="0">
                          <a:solidFill>
                            <a:schemeClr val="tx1"/>
                          </a:solidFill>
                          <a:latin typeface="+mn-lt"/>
                          <a:ea typeface="+mn-ea"/>
                          <a:cs typeface="+mn-cs"/>
                        </a:rPr>
                        <a:t>escape</a:t>
                      </a:r>
                      <a:r>
                        <a:rPr kumimoji="0" lang="tr-TR" sz="1800" b="0" kern="1200" dirty="0" smtClean="0">
                          <a:solidFill>
                            <a:schemeClr val="tx1"/>
                          </a:solidFill>
                          <a:latin typeface="+mn-lt"/>
                          <a:ea typeface="+mn-ea"/>
                          <a:cs typeface="+mn-cs"/>
                        </a:rPr>
                        <a:t> karakter kullanılmalıdır.</a:t>
                      </a:r>
                      <a:endParaRPr kumimoji="0" lang="tr-TR" sz="18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algn="ctr"/>
                      <a:r>
                        <a:rPr lang="tr-TR" sz="4400" b="1" dirty="0" smtClean="0"/>
                        <a:t>\\</a:t>
                      </a:r>
                      <a:endParaRPr lang="tr-TR" sz="4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ctr" rtl="0" eaLnBrk="1" latinLnBrk="0" hangingPunct="1">
                        <a:lnSpc>
                          <a:spcPts val="2160"/>
                        </a:lnSpc>
                      </a:pPr>
                      <a:r>
                        <a:rPr kumimoji="0" lang="tr-TR" sz="1800" b="0" kern="1200" dirty="0" err="1" smtClean="0">
                          <a:solidFill>
                            <a:schemeClr val="tx1"/>
                          </a:solidFill>
                          <a:latin typeface="+mn-lt"/>
                          <a:ea typeface="+mn-ea"/>
                          <a:cs typeface="+mn-cs"/>
                        </a:rPr>
                        <a:t>Backlash</a:t>
                      </a:r>
                      <a:r>
                        <a:rPr kumimoji="0" lang="tr-TR" sz="1800" b="0" kern="1200" dirty="0" smtClean="0">
                          <a:solidFill>
                            <a:schemeClr val="tx1"/>
                          </a:solidFill>
                          <a:latin typeface="+mn-lt"/>
                          <a:ea typeface="+mn-ea"/>
                          <a:cs typeface="+mn-cs"/>
                        </a:rPr>
                        <a:t> (\) karakteri de </a:t>
                      </a:r>
                      <a:r>
                        <a:rPr kumimoji="0" lang="tr-TR" sz="1800" b="0" kern="1200" dirty="0" err="1" smtClean="0">
                          <a:solidFill>
                            <a:schemeClr val="tx1"/>
                          </a:solidFill>
                          <a:latin typeface="+mn-lt"/>
                          <a:ea typeface="+mn-ea"/>
                          <a:cs typeface="+mn-cs"/>
                        </a:rPr>
                        <a:t>escape</a:t>
                      </a:r>
                      <a:r>
                        <a:rPr kumimoji="0" lang="tr-TR" sz="1800" b="0" kern="1200" dirty="0" smtClean="0">
                          <a:solidFill>
                            <a:schemeClr val="tx1"/>
                          </a:solidFill>
                          <a:latin typeface="+mn-lt"/>
                          <a:ea typeface="+mn-ea"/>
                          <a:cs typeface="+mn-cs"/>
                        </a:rPr>
                        <a:t> karakterleri tanımlamak için kullanıldığından eğer </a:t>
                      </a:r>
                      <a:r>
                        <a:rPr kumimoji="0" lang="tr-TR" sz="1800" b="0" kern="1200" dirty="0" err="1" smtClean="0">
                          <a:solidFill>
                            <a:schemeClr val="tx1"/>
                          </a:solidFill>
                          <a:latin typeface="+mn-lt"/>
                          <a:ea typeface="+mn-ea"/>
                          <a:cs typeface="+mn-cs"/>
                        </a:rPr>
                        <a:t>String</a:t>
                      </a:r>
                      <a:r>
                        <a:rPr kumimoji="0" lang="tr-TR" sz="1800" b="0" kern="1200" dirty="0" smtClean="0">
                          <a:solidFill>
                            <a:schemeClr val="tx1"/>
                          </a:solidFill>
                          <a:latin typeface="+mn-lt"/>
                          <a:ea typeface="+mn-ea"/>
                          <a:cs typeface="+mn-cs"/>
                        </a:rPr>
                        <a:t> içerisinde yer alması isteniyorsa </a:t>
                      </a:r>
                      <a:r>
                        <a:rPr kumimoji="0" lang="tr-TR" sz="1800" b="0" kern="1200" dirty="0" err="1" smtClean="0">
                          <a:solidFill>
                            <a:schemeClr val="tx1"/>
                          </a:solidFill>
                          <a:latin typeface="+mn-lt"/>
                          <a:ea typeface="+mn-ea"/>
                          <a:cs typeface="+mn-cs"/>
                        </a:rPr>
                        <a:t>escape</a:t>
                      </a:r>
                      <a:r>
                        <a:rPr kumimoji="0" lang="tr-TR" sz="1800" b="0" kern="1200" dirty="0" smtClean="0">
                          <a:solidFill>
                            <a:schemeClr val="tx1"/>
                          </a:solidFill>
                          <a:latin typeface="+mn-lt"/>
                          <a:ea typeface="+mn-ea"/>
                          <a:cs typeface="+mn-cs"/>
                        </a:rPr>
                        <a:t> karakter kullanılmalıdır.</a:t>
                      </a:r>
                      <a:endParaRPr kumimoji="0" lang="tr-TR" sz="18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String Sınıfı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buNone/>
            </a:pPr>
            <a:r>
              <a:rPr lang="tr-TR" sz="3200" dirty="0" err="1" smtClean="0">
                <a:solidFill>
                  <a:schemeClr val="tx1"/>
                </a:solidFill>
              </a:rPr>
              <a:t>String</a:t>
            </a:r>
            <a:r>
              <a:rPr lang="tr-TR" sz="3200" dirty="0" smtClean="0">
                <a:solidFill>
                  <a:schemeClr val="tx1"/>
                </a:solidFill>
              </a:rPr>
              <a:t> s = “</a:t>
            </a:r>
            <a:r>
              <a:rPr lang="tr-TR" sz="3200" dirty="0" err="1" smtClean="0">
                <a:solidFill>
                  <a:schemeClr val="tx1"/>
                </a:solidFill>
              </a:rPr>
              <a:t>Cikis</a:t>
            </a:r>
            <a:r>
              <a:rPr lang="tr-TR" sz="3200" dirty="0" smtClean="0">
                <a:solidFill>
                  <a:schemeClr val="tx1"/>
                </a:solidFill>
              </a:rPr>
              <a:t> karakterini ekranda</a:t>
            </a:r>
            <a:r>
              <a:rPr lang="tr-TR" sz="3200" dirty="0" smtClean="0"/>
              <a:t>” </a:t>
            </a:r>
            <a:br>
              <a:rPr lang="tr-TR" sz="3200" dirty="0" smtClean="0"/>
            </a:br>
            <a:r>
              <a:rPr lang="tr-TR" sz="3200" dirty="0" smtClean="0"/>
              <a:t>+ “ </a:t>
            </a:r>
            <a:r>
              <a:rPr lang="tr-TR" sz="3200" dirty="0" err="1" smtClean="0"/>
              <a:t>olusturmak</a:t>
            </a:r>
            <a:r>
              <a:rPr lang="tr-TR" sz="3200" dirty="0" smtClean="0"/>
              <a:t> </a:t>
            </a:r>
            <a:r>
              <a:rPr lang="tr-TR" sz="3200" dirty="0" err="1" smtClean="0">
                <a:solidFill>
                  <a:schemeClr val="tx1"/>
                </a:solidFill>
              </a:rPr>
              <a:t>icin</a:t>
            </a:r>
            <a:r>
              <a:rPr lang="tr-TR" sz="3200" dirty="0" smtClean="0">
                <a:solidFill>
                  <a:schemeClr val="tx1"/>
                </a:solidFill>
              </a:rPr>
              <a:t> \\ </a:t>
            </a:r>
            <a:r>
              <a:rPr lang="tr-TR" sz="3200" dirty="0" err="1" smtClean="0">
                <a:solidFill>
                  <a:schemeClr val="tx1"/>
                </a:solidFill>
              </a:rPr>
              <a:t>sembolu</a:t>
            </a:r>
            <a:r>
              <a:rPr lang="tr-TR" sz="3200" dirty="0" smtClean="0">
                <a:solidFill>
                  <a:schemeClr val="tx1"/>
                </a:solidFill>
              </a:rPr>
              <a:t> </a:t>
            </a:r>
            <a:r>
              <a:rPr lang="tr-TR" sz="3200" dirty="0" err="1" smtClean="0">
                <a:solidFill>
                  <a:schemeClr val="tx1"/>
                </a:solidFill>
              </a:rPr>
              <a:t>kullanilir</a:t>
            </a:r>
            <a:r>
              <a:rPr lang="tr-TR" sz="3200" dirty="0" smtClean="0">
                <a:solidFill>
                  <a:schemeClr val="tx1"/>
                </a:solidFill>
              </a:rPr>
              <a:t>.”;</a:t>
            </a:r>
          </a:p>
          <a:p>
            <a:pPr algn="l">
              <a:buNone/>
            </a:pPr>
            <a:r>
              <a:rPr lang="tr-TR" sz="3200" dirty="0" err="1" smtClean="0"/>
              <a:t>System</a:t>
            </a:r>
            <a:r>
              <a:rPr lang="tr-TR" sz="3200" dirty="0" smtClean="0"/>
              <a:t>.</a:t>
            </a:r>
            <a:r>
              <a:rPr lang="tr-TR" sz="3200" dirty="0" err="1" smtClean="0"/>
              <a:t>out</a:t>
            </a:r>
            <a:r>
              <a:rPr lang="tr-TR" sz="3200" dirty="0" smtClean="0"/>
              <a:t>.</a:t>
            </a:r>
            <a:r>
              <a:rPr lang="tr-TR" sz="3200" dirty="0" err="1" smtClean="0"/>
              <a:t>print</a:t>
            </a:r>
            <a:r>
              <a:rPr lang="tr-TR" sz="3200" dirty="0" smtClean="0"/>
              <a:t>(s);</a:t>
            </a:r>
          </a:p>
          <a:p>
            <a:pPr algn="l">
              <a:buFont typeface="Wingdings" pitchFamily="2" charset="2"/>
              <a:buChar char="Ø"/>
            </a:pPr>
            <a:r>
              <a:rPr lang="tr-TR" sz="2400" dirty="0" smtClean="0">
                <a:solidFill>
                  <a:schemeClr val="tx1"/>
                </a:solidFill>
              </a:rPr>
              <a:t> </a:t>
            </a:r>
            <a:r>
              <a:rPr lang="tr-TR" sz="2400" b="1" dirty="0" smtClean="0">
                <a:solidFill>
                  <a:schemeClr val="tx1"/>
                </a:solidFill>
              </a:rPr>
              <a:t>Çıktı: </a:t>
            </a:r>
          </a:p>
          <a:p>
            <a:r>
              <a:rPr lang="tr-TR" sz="2800" dirty="0" err="1" smtClean="0">
                <a:solidFill>
                  <a:srgbClr val="FF0000"/>
                </a:solidFill>
              </a:rPr>
              <a:t>Cikis</a:t>
            </a:r>
            <a:r>
              <a:rPr lang="tr-TR" sz="2800" dirty="0" smtClean="0">
                <a:solidFill>
                  <a:srgbClr val="FF0000"/>
                </a:solidFill>
              </a:rPr>
              <a:t> karakterini ekranda </a:t>
            </a:r>
            <a:r>
              <a:rPr lang="tr-TR" sz="2800" dirty="0" err="1" smtClean="0">
                <a:solidFill>
                  <a:srgbClr val="FF0000"/>
                </a:solidFill>
              </a:rPr>
              <a:t>olusturmak</a:t>
            </a:r>
            <a:r>
              <a:rPr lang="tr-TR" sz="2800" dirty="0" smtClean="0">
                <a:solidFill>
                  <a:srgbClr val="FF0000"/>
                </a:solidFill>
              </a:rPr>
              <a:t> </a:t>
            </a:r>
            <a:r>
              <a:rPr lang="tr-TR" sz="2800" dirty="0" err="1" smtClean="0">
                <a:solidFill>
                  <a:srgbClr val="FF0000"/>
                </a:solidFill>
              </a:rPr>
              <a:t>icin</a:t>
            </a:r>
            <a:r>
              <a:rPr lang="tr-TR" sz="2800" dirty="0" smtClean="0">
                <a:solidFill>
                  <a:srgbClr val="FF0000"/>
                </a:solidFill>
              </a:rPr>
              <a:t> \ </a:t>
            </a:r>
            <a:r>
              <a:rPr lang="tr-TR" sz="2800" dirty="0" err="1" smtClean="0">
                <a:solidFill>
                  <a:srgbClr val="FF0000"/>
                </a:solidFill>
              </a:rPr>
              <a:t>sembolu</a:t>
            </a:r>
            <a:r>
              <a:rPr lang="tr-TR" sz="2800" dirty="0" smtClean="0">
                <a:solidFill>
                  <a:srgbClr val="FF0000"/>
                </a:solidFill>
              </a:rPr>
              <a:t> </a:t>
            </a:r>
            <a:r>
              <a:rPr lang="tr-TR" sz="2800" dirty="0" err="1" smtClean="0">
                <a:solidFill>
                  <a:srgbClr val="FF0000"/>
                </a:solidFill>
              </a:rPr>
              <a:t>kullanilir</a:t>
            </a:r>
            <a:r>
              <a:rPr lang="tr-TR" sz="2800" dirty="0" smtClean="0">
                <a:solidFill>
                  <a:srgbClr val="FF0000"/>
                </a:solidFill>
              </a:rPr>
              <a:t>.</a:t>
            </a:r>
          </a:p>
          <a:p>
            <a:pPr algn="l">
              <a:buFontTx/>
              <a:buChar char="-"/>
            </a:pPr>
            <a:endParaRPr lang="tr-TR" sz="2400" dirty="0" smtClean="0">
              <a:solidFill>
                <a:schemeClr val="tx1"/>
              </a:solidFill>
            </a:endParaRPr>
          </a:p>
          <a:p>
            <a:pPr algn="l"/>
            <a:endParaRPr lang="tr-TR" sz="2400" dirty="0">
              <a:solidFill>
                <a:schemeClr val="tx1"/>
              </a:solidFill>
            </a:endParaRPr>
          </a:p>
        </p:txBody>
      </p:sp>
      <p:pic>
        <p:nvPicPr>
          <p:cNvPr id="3074" name="Picture 2" descr="C:\Documents and Settings\OguzH\Local Settings\Temporary Internet Files\Content.IE5\WO8I3UPU\question-marks[1].jpg"/>
          <p:cNvPicPr>
            <a:picLocks noChangeAspect="1" noChangeArrowheads="1"/>
          </p:cNvPicPr>
          <p:nvPr/>
        </p:nvPicPr>
        <p:blipFill>
          <a:blip r:embed="rId2" cstate="print"/>
          <a:srcRect/>
          <a:stretch>
            <a:fillRect/>
          </a:stretch>
        </p:blipFill>
        <p:spPr bwMode="auto">
          <a:xfrm>
            <a:off x="6357950" y="4500570"/>
            <a:ext cx="1428740" cy="107314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int’den</a:t>
            </a:r>
            <a:r>
              <a:rPr lang="tr-TR" dirty="0" smtClean="0"/>
              <a:t> </a:t>
            </a:r>
            <a:r>
              <a:rPr lang="tr-TR" dirty="0" err="1" smtClean="0"/>
              <a:t>String’e</a:t>
            </a:r>
            <a:r>
              <a:rPr lang="tr-TR" dirty="0" smtClean="0"/>
              <a:t> veri dönüşümü</a:t>
            </a:r>
            <a:endParaRPr lang="tr-TR" dirty="0"/>
          </a:p>
        </p:txBody>
      </p:sp>
      <p:sp>
        <p:nvSpPr>
          <p:cNvPr id="3" name="2 İçerik Yer Tutucusu"/>
          <p:cNvSpPr>
            <a:spLocks noGrp="1"/>
          </p:cNvSpPr>
          <p:nvPr>
            <p:ph sz="quarter" idx="1"/>
          </p:nvPr>
        </p:nvSpPr>
        <p:spPr/>
        <p:txBody>
          <a:bodyPr/>
          <a:lstStyle/>
          <a:p>
            <a:r>
              <a:rPr lang="tr-TR" dirty="0" smtClean="0"/>
              <a:t>Java’da tamsayıdan dizgiye dönüşüm çok kolaydır.</a:t>
            </a:r>
          </a:p>
          <a:p>
            <a:pPr lvl="1"/>
            <a:r>
              <a:rPr lang="tr-TR" sz="3600" dirty="0" err="1" smtClean="0"/>
              <a:t>int</a:t>
            </a:r>
            <a:r>
              <a:rPr lang="tr-TR" sz="3600" dirty="0" smtClean="0"/>
              <a:t> </a:t>
            </a:r>
            <a:r>
              <a:rPr lang="tr-TR" sz="3600" dirty="0" err="1" smtClean="0"/>
              <a:t>sayi</a:t>
            </a:r>
            <a:r>
              <a:rPr lang="tr-TR" sz="3600" dirty="0" smtClean="0"/>
              <a:t>;</a:t>
            </a:r>
          </a:p>
          <a:p>
            <a:pPr lvl="1"/>
            <a:r>
              <a:rPr lang="tr-TR" sz="3600" dirty="0" err="1" smtClean="0"/>
              <a:t>String</a:t>
            </a:r>
            <a:r>
              <a:rPr lang="tr-TR" sz="3600" dirty="0" smtClean="0"/>
              <a:t> dizgim= “”+ </a:t>
            </a:r>
            <a:r>
              <a:rPr lang="tr-TR" sz="3600" dirty="0" err="1" smtClean="0"/>
              <a:t>sayi</a:t>
            </a:r>
            <a:r>
              <a:rPr lang="tr-TR" sz="3600" dirty="0" smtClean="0"/>
              <a:t>;</a:t>
            </a:r>
          </a:p>
          <a:p>
            <a:pPr lvl="2"/>
            <a:r>
              <a:rPr lang="tr-TR" sz="3600" dirty="0" smtClean="0"/>
              <a:t>bu işi görmektedir.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heckerboard(across)">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String’den</a:t>
            </a:r>
            <a:r>
              <a:rPr lang="tr-TR" dirty="0" smtClean="0"/>
              <a:t> </a:t>
            </a:r>
            <a:r>
              <a:rPr lang="tr-TR" dirty="0" err="1" smtClean="0"/>
              <a:t>int’e</a:t>
            </a:r>
            <a:r>
              <a:rPr lang="tr-TR" dirty="0" smtClean="0"/>
              <a:t> veri dönüşümü</a:t>
            </a:r>
            <a:endParaRPr lang="tr-TR" dirty="0"/>
          </a:p>
        </p:txBody>
      </p:sp>
      <p:sp>
        <p:nvSpPr>
          <p:cNvPr id="3" name="2 İçerik Yer Tutucusu"/>
          <p:cNvSpPr>
            <a:spLocks noGrp="1"/>
          </p:cNvSpPr>
          <p:nvPr>
            <p:ph sz="quarter" idx="1"/>
          </p:nvPr>
        </p:nvSpPr>
        <p:spPr/>
        <p:txBody>
          <a:bodyPr/>
          <a:lstStyle/>
          <a:p>
            <a:r>
              <a:rPr lang="tr-TR" dirty="0" smtClean="0"/>
              <a:t>Dizgiyi tamsayıya dönüştürmek için ise iki çözüm vardır:</a:t>
            </a:r>
            <a:endParaRPr lang="tr-TR" dirty="0"/>
          </a:p>
        </p:txBody>
      </p:sp>
      <p:sp>
        <p:nvSpPr>
          <p:cNvPr id="4" name="3 Dikdörtgen"/>
          <p:cNvSpPr/>
          <p:nvPr/>
        </p:nvSpPr>
        <p:spPr>
          <a:xfrm>
            <a:off x="1571604" y="1928802"/>
            <a:ext cx="6715172" cy="157163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tr-TR" sz="3200" dirty="0" err="1" smtClean="0">
                <a:solidFill>
                  <a:schemeClr val="tx1"/>
                </a:solidFill>
              </a:rPr>
              <a:t>String</a:t>
            </a:r>
            <a:r>
              <a:rPr lang="tr-TR" sz="3200" dirty="0" smtClean="0">
                <a:solidFill>
                  <a:schemeClr val="tx1"/>
                </a:solidFill>
              </a:rPr>
              <a:t> </a:t>
            </a:r>
            <a:r>
              <a:rPr lang="tr-TR" sz="3200" dirty="0" err="1" smtClean="0">
                <a:solidFill>
                  <a:schemeClr val="tx1"/>
                </a:solidFill>
              </a:rPr>
              <a:t>sayim</a:t>
            </a:r>
            <a:r>
              <a:rPr lang="tr-TR" sz="3200" dirty="0" smtClean="0">
                <a:solidFill>
                  <a:schemeClr val="tx1"/>
                </a:solidFill>
              </a:rPr>
              <a:t> = “10”;</a:t>
            </a:r>
          </a:p>
          <a:p>
            <a:r>
              <a:rPr lang="tr-TR" sz="3200" dirty="0" err="1" smtClean="0">
                <a:solidFill>
                  <a:schemeClr val="tx1"/>
                </a:solidFill>
              </a:rPr>
              <a:t>int</a:t>
            </a:r>
            <a:r>
              <a:rPr lang="tr-TR" sz="3200" dirty="0" smtClean="0">
                <a:solidFill>
                  <a:schemeClr val="tx1"/>
                </a:solidFill>
              </a:rPr>
              <a:t> </a:t>
            </a:r>
            <a:r>
              <a:rPr lang="tr-TR" sz="3200" dirty="0" err="1" smtClean="0">
                <a:solidFill>
                  <a:schemeClr val="tx1"/>
                </a:solidFill>
              </a:rPr>
              <a:t>number</a:t>
            </a:r>
            <a:r>
              <a:rPr lang="tr-TR" sz="3200" dirty="0" smtClean="0">
                <a:solidFill>
                  <a:schemeClr val="tx1"/>
                </a:solidFill>
              </a:rPr>
              <a:t> = </a:t>
            </a:r>
            <a:r>
              <a:rPr lang="tr-TR" sz="3200" dirty="0" err="1" smtClean="0">
                <a:solidFill>
                  <a:schemeClr val="tx1"/>
                </a:solidFill>
              </a:rPr>
              <a:t>new</a:t>
            </a:r>
            <a:r>
              <a:rPr lang="tr-TR" sz="3200" dirty="0" smtClean="0">
                <a:solidFill>
                  <a:schemeClr val="tx1"/>
                </a:solidFill>
              </a:rPr>
              <a:t> </a:t>
            </a:r>
            <a:r>
              <a:rPr lang="tr-TR" sz="3200" dirty="0" err="1" smtClean="0">
                <a:solidFill>
                  <a:schemeClr val="tx1"/>
                </a:solidFill>
              </a:rPr>
              <a:t>Integer</a:t>
            </a:r>
            <a:r>
              <a:rPr lang="tr-TR" sz="3200" dirty="0" smtClean="0">
                <a:solidFill>
                  <a:schemeClr val="tx1"/>
                </a:solidFill>
              </a:rPr>
              <a:t>(</a:t>
            </a:r>
            <a:r>
              <a:rPr lang="tr-TR" sz="3200" dirty="0" err="1" smtClean="0">
                <a:solidFill>
                  <a:schemeClr val="tx1"/>
                </a:solidFill>
              </a:rPr>
              <a:t>sayim</a:t>
            </a:r>
            <a:r>
              <a:rPr lang="tr-TR" sz="3200" dirty="0" smtClean="0">
                <a:solidFill>
                  <a:schemeClr val="tx1"/>
                </a:solidFill>
              </a:rPr>
              <a:t>);</a:t>
            </a:r>
            <a:endParaRPr lang="tr-TR" sz="3200" dirty="0">
              <a:solidFill>
                <a:schemeClr val="tx1"/>
              </a:solidFill>
            </a:endParaRPr>
          </a:p>
        </p:txBody>
      </p:sp>
      <p:sp>
        <p:nvSpPr>
          <p:cNvPr id="5" name="4 Dikdörtgen"/>
          <p:cNvSpPr/>
          <p:nvPr/>
        </p:nvSpPr>
        <p:spPr>
          <a:xfrm>
            <a:off x="1571604" y="3571876"/>
            <a:ext cx="6715172" cy="157163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tr-TR" sz="3200" dirty="0" err="1" smtClean="0">
                <a:solidFill>
                  <a:schemeClr val="tx1"/>
                </a:solidFill>
              </a:rPr>
              <a:t>String</a:t>
            </a:r>
            <a:r>
              <a:rPr lang="tr-TR" sz="3200" dirty="0" smtClean="0">
                <a:solidFill>
                  <a:schemeClr val="tx1"/>
                </a:solidFill>
              </a:rPr>
              <a:t> </a:t>
            </a:r>
            <a:r>
              <a:rPr lang="tr-TR" sz="3200" dirty="0" err="1" smtClean="0">
                <a:solidFill>
                  <a:schemeClr val="tx1"/>
                </a:solidFill>
              </a:rPr>
              <a:t>sayim</a:t>
            </a:r>
            <a:r>
              <a:rPr lang="tr-TR" sz="3200" dirty="0" smtClean="0">
                <a:solidFill>
                  <a:schemeClr val="tx1"/>
                </a:solidFill>
              </a:rPr>
              <a:t> = “10”;</a:t>
            </a:r>
          </a:p>
          <a:p>
            <a:r>
              <a:rPr lang="tr-TR" sz="3200" dirty="0" err="1" smtClean="0">
                <a:solidFill>
                  <a:schemeClr val="tx1"/>
                </a:solidFill>
              </a:rPr>
              <a:t>int</a:t>
            </a:r>
            <a:r>
              <a:rPr lang="tr-TR" sz="3200" dirty="0" smtClean="0">
                <a:solidFill>
                  <a:schemeClr val="tx1"/>
                </a:solidFill>
              </a:rPr>
              <a:t> </a:t>
            </a:r>
            <a:r>
              <a:rPr lang="tr-TR" sz="3200" dirty="0" err="1" smtClean="0">
                <a:solidFill>
                  <a:schemeClr val="tx1"/>
                </a:solidFill>
              </a:rPr>
              <a:t>number</a:t>
            </a:r>
            <a:r>
              <a:rPr lang="tr-TR" sz="3200" dirty="0" smtClean="0">
                <a:solidFill>
                  <a:schemeClr val="tx1"/>
                </a:solidFill>
              </a:rPr>
              <a:t> = </a:t>
            </a:r>
            <a:r>
              <a:rPr lang="tr-TR" sz="3200" dirty="0" err="1" smtClean="0">
                <a:solidFill>
                  <a:schemeClr val="tx1"/>
                </a:solidFill>
              </a:rPr>
              <a:t>Integer</a:t>
            </a:r>
            <a:r>
              <a:rPr lang="tr-TR" sz="3200" dirty="0" smtClean="0">
                <a:solidFill>
                  <a:schemeClr val="tx1"/>
                </a:solidFill>
              </a:rPr>
              <a:t>.</a:t>
            </a:r>
            <a:r>
              <a:rPr lang="tr-TR" sz="3200" dirty="0" err="1" smtClean="0">
                <a:solidFill>
                  <a:schemeClr val="tx1"/>
                </a:solidFill>
              </a:rPr>
              <a:t>parseInt</a:t>
            </a:r>
            <a:r>
              <a:rPr lang="tr-TR" sz="3200" dirty="0" smtClean="0">
                <a:solidFill>
                  <a:schemeClr val="tx1"/>
                </a:solidFill>
              </a:rPr>
              <a:t>(</a:t>
            </a:r>
            <a:r>
              <a:rPr lang="tr-TR" sz="3200" dirty="0" err="1" smtClean="0">
                <a:solidFill>
                  <a:schemeClr val="tx1"/>
                </a:solidFill>
              </a:rPr>
              <a:t>sayim</a:t>
            </a:r>
            <a:r>
              <a:rPr lang="tr-TR" sz="3200" dirty="0" smtClean="0">
                <a:solidFill>
                  <a:schemeClr val="tx1"/>
                </a:solidFill>
              </a:rPr>
              <a:t>);</a:t>
            </a:r>
            <a:endParaRPr lang="tr-TR" sz="32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tr-TR" smtClean="0"/>
              <a:t>Bilgisayarın yaptığı işlemler</a:t>
            </a:r>
          </a:p>
        </p:txBody>
      </p:sp>
      <p:sp>
        <p:nvSpPr>
          <p:cNvPr id="15363" name="Rectangle 3"/>
          <p:cNvSpPr>
            <a:spLocks noGrp="1" noChangeArrowheads="1"/>
          </p:cNvSpPr>
          <p:nvPr>
            <p:ph sz="quarter" idx="1"/>
          </p:nvPr>
        </p:nvSpPr>
        <p:spPr/>
        <p:txBody>
          <a:bodyPr/>
          <a:lstStyle/>
          <a:p>
            <a:pPr eaLnBrk="1" hangingPunct="1"/>
            <a:r>
              <a:rPr lang="tr-TR" dirty="0" smtClean="0"/>
              <a:t>Aritmetiksel işlemler </a:t>
            </a:r>
          </a:p>
          <a:p>
            <a:pPr eaLnBrk="1" hangingPunct="1">
              <a:buFont typeface="Wingdings" pitchFamily="2" charset="2"/>
              <a:buNone/>
            </a:pPr>
            <a:r>
              <a:rPr lang="tr-TR" dirty="0" smtClean="0"/>
              <a:t>   </a:t>
            </a:r>
            <a:r>
              <a:rPr lang="tr-TR" dirty="0" smtClean="0">
                <a:solidFill>
                  <a:srgbClr val="003399"/>
                </a:solidFill>
              </a:rPr>
              <a:t>toplama, çıkarma, ..</a:t>
            </a:r>
          </a:p>
          <a:p>
            <a:pPr eaLnBrk="1" hangingPunct="1">
              <a:buFont typeface="Wingdings" pitchFamily="2" charset="2"/>
              <a:buNone/>
            </a:pPr>
            <a:endParaRPr lang="tr-TR" dirty="0" smtClean="0">
              <a:solidFill>
                <a:srgbClr val="003399"/>
              </a:solidFill>
            </a:endParaRPr>
          </a:p>
          <a:p>
            <a:pPr eaLnBrk="1" hangingPunct="1"/>
            <a:r>
              <a:rPr lang="tr-TR" dirty="0" smtClean="0"/>
              <a:t>Karşılaştırma işlemleri </a:t>
            </a:r>
          </a:p>
          <a:p>
            <a:pPr eaLnBrk="1" hangingPunct="1">
              <a:buNone/>
            </a:pPr>
            <a:r>
              <a:rPr lang="tr-TR" dirty="0" smtClean="0">
                <a:solidFill>
                  <a:srgbClr val="003399"/>
                </a:solidFill>
              </a:rPr>
              <a:t>	iki nesnenin kıyaslanması   </a:t>
            </a:r>
            <a:endParaRPr lang="tr-TR" u="sng" dirty="0" smtClean="0">
              <a:solidFill>
                <a:srgbClr val="003399"/>
              </a:solidFill>
            </a:endParaRPr>
          </a:p>
          <a:p>
            <a:pPr eaLnBrk="1" hangingPunct="1">
              <a:buFont typeface="Wingdings" pitchFamily="2" charset="2"/>
              <a:buNone/>
            </a:pPr>
            <a:endParaRPr lang="tr-TR" dirty="0" smtClean="0">
              <a:solidFill>
                <a:srgbClr val="003399"/>
              </a:solidFill>
            </a:endParaRPr>
          </a:p>
          <a:p>
            <a:pPr eaLnBrk="1" hangingPunct="1"/>
            <a:r>
              <a:rPr lang="tr-TR" dirty="0" smtClean="0"/>
              <a:t>Mantıksal işlemler</a:t>
            </a:r>
          </a:p>
          <a:p>
            <a:pPr eaLnBrk="1" hangingPunct="1">
              <a:buFont typeface="Wingdings" pitchFamily="2" charset="2"/>
              <a:buNone/>
            </a:pPr>
            <a:r>
              <a:rPr lang="tr-TR" dirty="0" smtClean="0">
                <a:solidFill>
                  <a:srgbClr val="003399"/>
                </a:solidFill>
              </a:rPr>
              <a:t>   ve, veya , değil</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Bunu biliyor muydunuz?</a:t>
            </a:r>
            <a:endParaRPr lang="en-US" dirty="0"/>
          </a:p>
        </p:txBody>
      </p:sp>
      <p:pic>
        <p:nvPicPr>
          <p:cNvPr id="4" name="Picture 3" descr="Charles_Babbage_-_1860.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283778" y="1701003"/>
            <a:ext cx="3403022" cy="4455957"/>
          </a:xfrm>
          <a:prstGeom prst="rect">
            <a:avLst/>
          </a:prstGeom>
        </p:spPr>
      </p:pic>
      <p:sp>
        <p:nvSpPr>
          <p:cNvPr id="61442" name="AutoShape 2" descr="data:image/jpeg;base64,/9j/4AAQSkZJRgABAQAAAQABAAD/2wCEAAkGBxITEBUSEhMQDxUVFRAVEBUWEBUPFRYVFRIWFhUXFRUYHCggGBolHRUVIjEhJSkrLi4uFx8zODMtNyguLisBCgoKDg0OGxAQGzclICU1MzctLTErKzctLy4rLS0vKy0rNzctListLTIrLS4tLS0tNy0tLTItNi0rLS0tLS0tLf/AABEIAMIBAwMBIgACEQEDEQH/xAAcAAEAAQUBAQAAAAAAAAAAAAAABAIDBQYHAQj/xABBEAACAgEBBAcGAwUHAwUAAAABAgADEQQFEiExE0FRYXGBkQYHIjKhsUJSchQjksHRM2KCk6Ky4TRD8ERzo7PC/8QAGQEBAAMBAQAAAAAAAAAAAAAAAAECAwQF/8QAIREBAAICAgMBAQEBAAAAAAAAAAECAxESMQQhUUFhcRT/2gAMAwEAAhEDEQA/AO4xE5f7wfbXXaTWdFUqV1hVKF6t8WZA3jne5AnHDEDqETjek97esX+102nt/Qz0fcvMxpvfDR/3dLqa+3cZLQP4ih+ktNLR3CItE9S6ZE0zSe9DZj4BusqJ6nos+rKpUeszei9qdDacV6vSufyi9N7+EnMqlmInisCMggjqI4z2AiIgIiICIiAiIgIiICIiAiIgIiICIiAiIgIiICIiAiIgJp3vS2H+06FnUZsoPSJ2lcYdfMcfFRNxnjKCMHiDwMD5gpOR4c5cBmW9sNjHRa56sYrY71XZuMeA8jkTGFZ6mC/Ojhy142UlQeYB8RmefsiHgVH2nsvVzWaxPcM+Ux080mhCHNT20HrNdhrPqJmtLtXaNYxVtDUj/wBzGp+tuZBoktJS2DHP4mMt4/Wa0/ttthMfHotQOvpKWRj/AJZUCZbT+8vWA4t2ejjrarVAHyRl/nNZqkmuYW8ajWM9m30e9PT8rtLtDT9rGgWJ5FGJ+kyWj95GyrOWrrrPWLUs0+P8xQJoyGXjUrfMqsO8BvvM58b5K/8A0fYdR0O1tPcM030XDq6O1LP9pMmzit/s/pH+bT0+SBf9uJcp2Xuf2N+s0+OQr1dqj+EsQZSfHstHkVdmicr0+0Nenya61h2W003ep3Q31m5ex+27L1eu/c6asgkopRXrfO44Uk4OQykZ5rnhkCZWx2r7lpXJW3qGxRESi5ERAREQEREBERAREQEREBERAREQEREDRfe3sLp9H0yjL0ZbvNZ+ceXA+U49p7Mr38jPpm2sMpVhkEEEdoPOfO3tHsk6PXWUH5Cc1ntU8V/p5To8bJxvr6xzV5V/xDxmXAICyoT1NOFcqkyppDWXVaRIyNRkyuY6h5NqaZytCWkkVmR6zLyyqV4SpZbUyoGQhU0vaHX/ALPcmo6kyt3fS+N8/wCEhX/wEdcsMZ6p6jK2ryjSazxnbqoM9mtew20N6g0Mcvp91Rk5JpIPQt6ApnrNZPXNlnnTGp1L0IncbgiIkJIiICIiAiIgIiICIiAiIgIiICIiAnPPfDsHpdMNSg+On58czWT/ACPH1nQ5a1NC2IyMMqwKsO0EYMD5u0tu8oPr4y+BG2NmtpNZZp2zgMdw9o5qfMTxTPYwZOdIl52WnG2laypTKMws0lSEyppNpeY6tpLqaZzC0MlW0koZj6nkpGlEpOZWplhXlxTIFRPGVKZaBnu9Am7N2j+z6hLycIPgv7OicjLH9DBWz2Bh1zqE5IePA8Qec3f2G2kbNP0THNlGKySclq8fun78qN0nrZGnJ5FPfJ04LeuLZIiJzOgiIgIiICIiAiIgIiICIiAiIgIiICIiBzT3y7B36k1aD4q8LZjnuk/CfI/ec0ot3lB7fv1z6O1+kW2p6nGVdWVh3ET5z12hbS6q3Tv+Fju9/YfMYnV4uTjfU/rDPTlXfxUWlSmWd6VAz0nEkoZLqeQK2khGlZgZCtpKreYxLJJrslJhbacGl1LZBSyXQ0rpKWrSteMiq8u1PGiVYsxJ2xNpfs+prtJwhxVf2bjkbrH9LYOepS8xrnM8fBBBGQQQR2gjiJW1OUaK34zt2aJrnsLtU3abcclrKCKrCebKBmtz27y4yfzBuybHPNmNTqXoRO43BERISREQEREBERAREQEREBERAREQEREBOWe+fYXBNag4rhLfD8BP28xOpyJtbQLfRZS4yrqVPdkcDA+cKmyAe2XJTZpGovs09nBkZh6f1GDLu7PWxZOdYl596cbae1y8rS2qz2as19Xl1LJDBlYeQJ62S6lsxyvLi2SuksmHlyuznMatsrN3ONITTdLjWTFHUADJIHeTgSLqNvVqMDNh7uA9T/LMra1a9ymK2t1DcPZna37Nq63JwlmKb/Bm/dOf0ucdgWxzOtz5e1227LAV+FVIIIAzkEYIJP8AxO7e7b2j/bNAju2baj0N5J4l1Awx/UpVvEkdU8/Natrbq7sNbVrqza4iJi1IiICIiAiIgIiICIiAiIgIiICIiAiIgcj982wylletrHPCW+I+UnxGR6TS6mDAEcjxnf8A2g2Uuq01lD8nUgHsb8J8jifPOmraqyzT2DDIzDHgcH+vnOnxr6tx+sc1dxtN3ZSwlQaemehtx6WCJ4DLjCRrtQq8yPDmfSJtEe5IiZ6Xg0rDTE27T/KPM/0kK7Us3Mk93Iek57+VSOvbWvj2nv0ztu0a16949g4/XlIOo2o5G8q7ingGxn0PKYlnma2htrVawbpWtaxu53a0qQFR8zOeOefDPlOW/k3t/G9cFY/rE3agscsS3icymit7Du1qznrwOA7yeQHeZkdNs2scWzee7NdQ8/mfyxMrplDEVj4uWKkHRAE9e6V3eHPLH1mDZj9BsHePxsXP5ayAo/VaeHoD4zbdnaJKh0YKbx3iKamr5jAy1x3lDHI+dskDh2S5Tp+iTf1DtpEDLwVWIbqVXsocM+T1ADnggzM0JqGTdpSzSU81tXNrMD+XTO56Pjj5gTjPwg8QEOy80kGxhUWH7uutrVJ5Di4Db5zj4huqM8R1w22tUg32uupTgApve7iTwywDLk8t0ep5CytqoWGlra5mbF9wXU1KGGQTZkMbWGCN0cuRK8Jj9SqIwe1hfcQQAN3pG48koar4Bx4ns+ZoGVr9sdeMnpmVRy6SlMnvOUBAx2nPcIT3m60chp7F6map13v04ceuMTWr68jet3K15hTioAf3yUAc/QdhxmY62w2fICF45YBQSc/hxjA7+vq7YG9r74bVJDaWmzHPdvasfVGkyn3zU/8Ac0l6/osSz03t3M5TagHw/Ef7nEcQe8YkO7h2Z6yBgeAgdz03vf2c3zDVU/qpDf8A1s0yWl95eyn5aoL+uq6r6ugE+cjPIH1Fpva7Z9hwmt0bHs/aa970zmZWnUI/FGR/0sG+0+RzKRWAcgAHqOMH1gfX8T5t93+uuO0dMp1GqSsWBrAt9oUqgLBSoOCpIVSOWGn0ijZGRA9iIgIiICIiAiIgJxr3xbFNOpTW1j4bPht/WB1+K/adlmI9q9jLq9JbQebLlD2OOKn1kxOhwVtQoAYsACMjJkK7ayj5QW7zwH9Zi9TUyOyMMMpKsOwg4IlktN7eTaevTGMFY7TL9e7c2wOwcP8AmRS0tM8u1UFhvEhF7TxJ8AOJmE2me2sREdKGeXadK7DPBF/Mx3R5dZ8pdUogyB/icbx8Qg5eJlN2pJOTkngcsOO6eRXPAZ5jMhKRTRWuDjpT1M/wpnuTm3nLj6gsQDlj+EfBgD+7Xn4e7IwZCQhs5cKSMAEZZh2Z7eA48DJVRwN3dqsAPHClVGe04J8vtAn1adiSbFO6MElCgKgct6wnIHhjzmY2XXY6AaZRYnWbaq93jz3FBXfbvOB3mYvQ6aviwu0x3eLIwyi448FDjdx2tmZXSK+pz0VOlXGQNQQSxPXuoUyP1E47jAy2lrp07qxXUpewYVr0GnuZvzbiVg9Gp4A4Kryyc8ZcbSvac6gV6YgnCLs+3DLxH7+9DhuGPhRwO3ekcpVpaw19FgY7qm2rXFrmJ6ukZq3bt3RyA5S7+yarUAMekGmOMad9WRY64zvWWBGPHgOjD4xnJOcQLd+tBG5pEqZBwa+gX11J2btdX9qe5WwOsyHaaqQXexLWPXat1d7cDhRklj1/CoHhzkvXaxKW6NKNWlpGa601Kms8eYQWEIuesp24zykDTWoP3upuZrcYzapoWscyEVlUf4sZOBxgWDS9nxWhkXgVqNr29+XZuf6cY8ZB2iRwGAzH5Rgf+ADtmS1+uXgEIsZvlAYEeJI5L3zDWA5IB3mPzvj6AdQ7B/yYEN16hxP4m7O4d0tsmOAk01gDAkewQINiyywkt1lh1gWDPMy4RLZEDevdJs7f1RsxwUBR58T/APmfQCDAE5h7ntmblAcji3xevEfTE6jAREQEREBERARE8MD2UPYBKLWMxOud8cIHHvfLstadWNQnBbwS3dYuM+owfIzQDW5AOOBGRjjwnZfa3Q9Om5bSbVGSvzAg4xlSOIP04ccznmr2Qte6gsKELgrYhUjBOPiXOeGDnA5474GrlT1y7U+P65mcr2HqGJKhL14Y6N0tI7fgB3vpMbq6DW27ZW1R/vK1f0IgRlfgAe3Jb4i57ueMf+ZlVYI5Yyc8Bx9cEfWV2VqG3ScHnzB9O2VCvwP0+8CVVpSRk5AHDgAPU9Zk3S3urBayrnrXo+Q72zhfSY6sHtYeBI+0naK5kGF3cdhXP2IgZWrQ2kixhVdj5VYtWinn8OA2T3kHykp9Str9GNHVbcuMuWR0rJ/M4+IEDqABPdMdfrLbMAncT8fRnDkdik4CDw498zezNbp60CBWqA5L0Zx4llyPrAu7P2XZS++Uq1bcRvPfYrIDjK1K6uAuerI6pD12srY2LptH0NgOLrq90he0qdO2/Y4/Lwxx7MSv9ts1bNXUxopHCx87t1ncg5ovfzPd1ytNob6EC0tQaxnCvQVPgHRh6lTAj6GvSoeGtfT2Pjfe3HSWEcgy6hCx7OHHA7p5r9dajitbab85IHRFSB+dmD4xw4DAJ6uvDV7WuJNJpoFmAci3pUUHkzqUU9uF68cxMcFWtdxOZ4u2ApYnmTgAekC3ad0EA7zE5sbgMny5CY+1vKSLTIdpgWnvYdf85ZOqbuM9skd4F06kdY+spNqnulgymBeJHaJ5pqd+xUH4mA9TxlqbD7C6HpNWvWF4+Z4D6Zgd49jNGK6FGMcBNjkPZdW7WB3SZAREQEREBERAREQKSspNQ7JciBYs0645CYLaXsrRb8yA+IE2SeEQOba/3bUN8uUPcZib/Y3W1jFWosI/Kx31/hbI+k68UlDUiBwXaOwL/wDv6LTX9rKhof8AiqK/aYkbO0qZDVazS57CmoUeThW/1T6Js0anmBIGq2HU/NFPlA4Fpti08Amrpfic9KLNM+CDjiQVPV+KG9n9Yo3lqa5fzVMmpB/yyTOv6/2D0z/gC+HD7TXdX7tt071NjIeog4Przgc2Oqett10KnsYFG9DJdO1E6wy/UTcdRsbalQ3Ra16/lsAvHhiwNMJqqyP+o2dQ3fULNKf/AIzu/wCmBDGoqfmUbsBA+xklbWHy2WL2fGWA8FbIHpIj6bQN163SE9q16pB6bj4nibCB/wCn12lfusd9G3hu2Lun+KBfQ7oIHMklmJyzE8yT1mR3aXLdi7RQZah7F/Mm7ev8VRP1mNbVkHDowI5jmfMdUC7YZFsMqOoU9ePHh95bsgWHlhpdeWmgWzKZUZ5A8nS/dNs7P7wjmeHgOA/nOaquTgTvXu62duVKOwAeggb7SuFEuTwT2AiIgIiICIiAiIgIiICIiAiIgJ5iexApKCUGkS7ECK+mEi3bNRuag+UykQNV1vspp7PmrX0E13X+7ilvkyvhOlFRKTUIHGbvd/qKjvUWMh7VJQ+qmRNSu1Kxu2H9pUfhurTUg+JsUt9Z21tPLFmjB5gHygcGu1tf/qNn1Z7ant0v+nLL9JGOk2c/y263Rt2tVXqUH+WVY+k7lqth1P8AMg9Jgtf7Cad/wgeHCByk+zW//Ya3QX55Cx20lh7t2xR/ukbV+ymurG8+kvI/NVjUL4/uy33m+6/3a/kY/eYN/ZDW0EmlnTvrdqj6qYGiW14bdOUYc1dSjekoNLdmfDj9pvdu1dpoN20nUL1rfSmoU+JZc/WYjaGsSwDOl0+ncfipVqR515IgYn2e0vSahBjkcny4/fHrPor2X027WvgJzLYFSW3I1dZqAAGC/SE9pzujGezHVOv7LrwggToiICIiAiIgIiICIiAiIgIiICIiAiIgIiICIiAiIgIiIHhWUmsSuIFhqJafS90mRAxF+zEbmoPlMXqfZSh+aD0m1ykoIGv7L9mq6zkDGJn60wMSoCewEREBERAREQEREBERAREQEREBERAREQEREBERAREQEREBERAREQEREBERAREQERED/9k="/>
          <p:cNvSpPr>
            <a:spLocks noChangeAspect="1" noChangeArrowheads="1"/>
          </p:cNvSpPr>
          <p:nvPr/>
        </p:nvSpPr>
        <p:spPr bwMode="auto">
          <a:xfrm>
            <a:off x="155575" y="-1600200"/>
            <a:ext cx="4448175" cy="33337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44" name="AutoShape 4" descr="data:image/jpeg;base64,/9j/4AAQSkZJRgABAQAAAQABAAD/2wCEAAkGBxITEBUSEhMQDxUVFRAVEBUWEBUPFRYVFRIWFhUXFRUYHCggGBolHRUVIjEhJSkrLi4uFx8zODMtNyguLisBCgoKDg0OGxAQGzclICU1MzctLTErKzctLy4rLS0vKy0rNzctListLTIrLS4tLS0tNy0tLTItNi0rLS0tLS0tLf/AABEIAMIBAwMBIgACEQEDEQH/xAAcAAEAAQUBAQAAAAAAAAAAAAAABAIDBQYHAQj/xABBEAACAgEBBAcGAwUHAwUAAAABAgADEQQFEiExE0FRYXGBkQYHIjKhsUJSchQjksHRM2KCk6Ky4TRD8ERzo7PC/8QAGQEBAAMBAQAAAAAAAAAAAAAAAAECAwQF/8QAIREBAAICAgMBAQEBAAAAAAAAAAECAxESMQQhUUFhcRT/2gAMAwEAAhEDEQA/AO4xE5f7wfbXXaTWdFUqV1hVKF6t8WZA3jne5AnHDEDqETjek97esX+102nt/Qz0fcvMxpvfDR/3dLqa+3cZLQP4ih+ktNLR3CItE9S6ZE0zSe9DZj4BusqJ6nos+rKpUeszei9qdDacV6vSufyi9N7+EnMqlmInisCMggjqI4z2AiIgIiICIiAiIgIiICIiAiIgIiICIiAiIgIiICIiAiIgJp3vS2H+06FnUZsoPSJ2lcYdfMcfFRNxnjKCMHiDwMD5gpOR4c5cBmW9sNjHRa56sYrY71XZuMeA8jkTGFZ6mC/Ojhy142UlQeYB8RmefsiHgVH2nsvVzWaxPcM+Ux080mhCHNT20HrNdhrPqJmtLtXaNYxVtDUj/wBzGp+tuZBoktJS2DHP4mMt4/Wa0/ttthMfHotQOvpKWRj/AJZUCZbT+8vWA4t2ejjrarVAHyRl/nNZqkmuYW8ajWM9m30e9PT8rtLtDT9rGgWJ5FGJ+kyWj95GyrOWrrrPWLUs0+P8xQJoyGXjUrfMqsO8BvvM58b5K/8A0fYdR0O1tPcM030XDq6O1LP9pMmzit/s/pH+bT0+SBf9uJcp2Xuf2N+s0+OQr1dqj+EsQZSfHstHkVdmicr0+0Nenya61h2W003ep3Q31m5ex+27L1eu/c6asgkopRXrfO44Uk4OQykZ5rnhkCZWx2r7lpXJW3qGxRESi5ERAREQEREBERAREQEREBERAREQEREDRfe3sLp9H0yjL0ZbvNZ+ceXA+U49p7Mr38jPpm2sMpVhkEEEdoPOfO3tHsk6PXWUH5Cc1ntU8V/p5To8bJxvr6xzV5V/xDxmXAICyoT1NOFcqkyppDWXVaRIyNRkyuY6h5NqaZytCWkkVmR6zLyyqV4SpZbUyoGQhU0vaHX/ALPcmo6kyt3fS+N8/wCEhX/wEdcsMZ6p6jK2ryjSazxnbqoM9mtew20N6g0Mcvp91Rk5JpIPQt6ApnrNZPXNlnnTGp1L0IncbgiIkJIiICIiAiIgIiICIiAiIgIiICIiAnPPfDsHpdMNSg+On58czWT/ACPH1nQ5a1NC2IyMMqwKsO0EYMD5u0tu8oPr4y+BG2NmtpNZZp2zgMdw9o5qfMTxTPYwZOdIl52WnG2laypTKMws0lSEyppNpeY6tpLqaZzC0MlW0koZj6nkpGlEpOZWplhXlxTIFRPGVKZaBnu9Am7N2j+z6hLycIPgv7OicjLH9DBWz2Bh1zqE5IePA8Qec3f2G2kbNP0THNlGKySclq8fun78qN0nrZGnJ5FPfJ04LeuLZIiJzOgiIgIiICIiAiIgIiICIiAiIgIiICIiBzT3y7B36k1aD4q8LZjnuk/CfI/ec0ot3lB7fv1z6O1+kW2p6nGVdWVh3ET5z12hbS6q3Tv+Fju9/YfMYnV4uTjfU/rDPTlXfxUWlSmWd6VAz0nEkoZLqeQK2khGlZgZCtpKreYxLJJrslJhbacGl1LZBSyXQ0rpKWrSteMiq8u1PGiVYsxJ2xNpfs+prtJwhxVf2bjkbrH9LYOepS8xrnM8fBBBGQQQR2gjiJW1OUaK34zt2aJrnsLtU3abcclrKCKrCebKBmtz27y4yfzBuybHPNmNTqXoRO43BERISREQEREBERAREQEREBERAREQEREBOWe+fYXBNag4rhLfD8BP28xOpyJtbQLfRZS4yrqVPdkcDA+cKmyAe2XJTZpGovs09nBkZh6f1GDLu7PWxZOdYl596cbae1y8rS2qz2as19Xl1LJDBlYeQJ62S6lsxyvLi2SuksmHlyuznMatsrN3ONITTdLjWTFHUADJIHeTgSLqNvVqMDNh7uA9T/LMra1a9ymK2t1DcPZna37Nq63JwlmKb/Bm/dOf0ucdgWxzOtz5e1227LAV+FVIIIAzkEYIJP8AxO7e7b2j/bNAju2baj0N5J4l1Awx/UpVvEkdU8/Natrbq7sNbVrqza4iJi1IiICIiAiIgIiICIiAiIgIiICIiAiIgcj982wylletrHPCW+I+UnxGR6TS6mDAEcjxnf8A2g2Uuq01lD8nUgHsb8J8jifPOmraqyzT2DDIzDHgcH+vnOnxr6tx+sc1dxtN3ZSwlQaemehtx6WCJ4DLjCRrtQq8yPDmfSJtEe5IiZ6Xg0rDTE27T/KPM/0kK7Us3Mk93Iek57+VSOvbWvj2nv0ztu0a16949g4/XlIOo2o5G8q7ingGxn0PKYlnma2htrVawbpWtaxu53a0qQFR8zOeOefDPlOW/k3t/G9cFY/rE3agscsS3icymit7Du1qznrwOA7yeQHeZkdNs2scWzee7NdQ8/mfyxMrplDEVj4uWKkHRAE9e6V3eHPLH1mDZj9BsHePxsXP5ayAo/VaeHoD4zbdnaJKh0YKbx3iKamr5jAy1x3lDHI+dskDh2S5Tp+iTf1DtpEDLwVWIbqVXsocM+T1ADnggzM0JqGTdpSzSU81tXNrMD+XTO56Pjj5gTjPwg8QEOy80kGxhUWH7uutrVJ5Di4Db5zj4huqM8R1w22tUg32uupTgApve7iTwywDLk8t0ep5CytqoWGlra5mbF9wXU1KGGQTZkMbWGCN0cuRK8Jj9SqIwe1hfcQQAN3pG48koar4Bx4ns+ZoGVr9sdeMnpmVRy6SlMnvOUBAx2nPcIT3m60chp7F6map13v04ceuMTWr68jet3K15hTioAf3yUAc/QdhxmY62w2fICF45YBQSc/hxjA7+vq7YG9r74bVJDaWmzHPdvasfVGkyn3zU/8Ac0l6/osSz03t3M5TagHw/Ef7nEcQe8YkO7h2Z6yBgeAgdz03vf2c3zDVU/qpDf8A1s0yWl95eyn5aoL+uq6r6ugE+cjPIH1Fpva7Z9hwmt0bHs/aa970zmZWnUI/FGR/0sG+0+RzKRWAcgAHqOMH1gfX8T5t93+uuO0dMp1GqSsWBrAt9oUqgLBSoOCpIVSOWGn0ijZGRA9iIgIiICIiAiIgJxr3xbFNOpTW1j4bPht/WB1+K/adlmI9q9jLq9JbQebLlD2OOKn1kxOhwVtQoAYsACMjJkK7ayj5QW7zwH9Zi9TUyOyMMMpKsOwg4IlktN7eTaevTGMFY7TL9e7c2wOwcP8AmRS0tM8u1UFhvEhF7TxJ8AOJmE2me2sREdKGeXadK7DPBF/Mx3R5dZ8pdUogyB/icbx8Qg5eJlN2pJOTkngcsOO6eRXPAZ5jMhKRTRWuDjpT1M/wpnuTm3nLj6gsQDlj+EfBgD+7Xn4e7IwZCQhs5cKSMAEZZh2Z7eA48DJVRwN3dqsAPHClVGe04J8vtAn1adiSbFO6MElCgKgct6wnIHhjzmY2XXY6AaZRYnWbaq93jz3FBXfbvOB3mYvQ6aviwu0x3eLIwyi448FDjdx2tmZXSK+pz0VOlXGQNQQSxPXuoUyP1E47jAy2lrp07qxXUpewYVr0GnuZvzbiVg9Gp4A4Kryyc8ZcbSvac6gV6YgnCLs+3DLxH7+9DhuGPhRwO3ekcpVpaw19FgY7qm2rXFrmJ6ukZq3bt3RyA5S7+yarUAMekGmOMad9WRY64zvWWBGPHgOjD4xnJOcQLd+tBG5pEqZBwa+gX11J2btdX9qe5WwOsyHaaqQXexLWPXat1d7cDhRklj1/CoHhzkvXaxKW6NKNWlpGa601Kms8eYQWEIuesp24zykDTWoP3upuZrcYzapoWscyEVlUf4sZOBxgWDS9nxWhkXgVqNr29+XZuf6cY8ZB2iRwGAzH5Rgf+ADtmS1+uXgEIsZvlAYEeJI5L3zDWA5IB3mPzvj6AdQ7B/yYEN16hxP4m7O4d0tsmOAk01gDAkewQINiyywkt1lh1gWDPMy4RLZEDevdJs7f1RsxwUBR58T/APmfQCDAE5h7ntmblAcji3xevEfTE6jAREQEREBERARE8MD2UPYBKLWMxOud8cIHHvfLstadWNQnBbwS3dYuM+owfIzQDW5AOOBGRjjwnZfa3Q9Om5bSbVGSvzAg4xlSOIP04ccznmr2Qte6gsKELgrYhUjBOPiXOeGDnA5474GrlT1y7U+P65mcr2HqGJKhL14Y6N0tI7fgB3vpMbq6DW27ZW1R/vK1f0IgRlfgAe3Jb4i57ueMf+ZlVYI5Yyc8Bx9cEfWV2VqG3ScHnzB9O2VCvwP0+8CVVpSRk5AHDgAPU9Zk3S3urBayrnrXo+Q72zhfSY6sHtYeBI+0naK5kGF3cdhXP2IgZWrQ2kixhVdj5VYtWinn8OA2T3kHykp9Str9GNHVbcuMuWR0rJ/M4+IEDqABPdMdfrLbMAncT8fRnDkdik4CDw498zezNbp60CBWqA5L0Zx4llyPrAu7P2XZS++Uq1bcRvPfYrIDjK1K6uAuerI6pD12srY2LptH0NgOLrq90he0qdO2/Y4/Lwxx7MSv9ts1bNXUxopHCx87t1ncg5ovfzPd1ytNob6EC0tQaxnCvQVPgHRh6lTAj6GvSoeGtfT2Pjfe3HSWEcgy6hCx7OHHA7p5r9dajitbab85IHRFSB+dmD4xw4DAJ6uvDV7WuJNJpoFmAci3pUUHkzqUU9uF68cxMcFWtdxOZ4u2ApYnmTgAekC3ad0EA7zE5sbgMny5CY+1vKSLTIdpgWnvYdf85ZOqbuM9skd4F06kdY+spNqnulgymBeJHaJ5pqd+xUH4mA9TxlqbD7C6HpNWvWF4+Z4D6Zgd49jNGK6FGMcBNjkPZdW7WB3SZAREQEREBERAREQKSspNQ7JciBYs0645CYLaXsrRb8yA+IE2SeEQOba/3bUN8uUPcZib/Y3W1jFWosI/Kx31/hbI+k68UlDUiBwXaOwL/wDv6LTX9rKhof8AiqK/aYkbO0qZDVazS57CmoUeThW/1T6Js0anmBIGq2HU/NFPlA4Fpti08Amrpfic9KLNM+CDjiQVPV+KG9n9Yo3lqa5fzVMmpB/yyTOv6/2D0z/gC+HD7TXdX7tt071NjIeog4Przgc2Oqett10KnsYFG9DJdO1E6wy/UTcdRsbalQ3Ra16/lsAvHhiwNMJqqyP+o2dQ3fULNKf/AIzu/wCmBDGoqfmUbsBA+xklbWHy2WL2fGWA8FbIHpIj6bQN163SE9q16pB6bj4nibCB/wCn12lfusd9G3hu2Lun+KBfQ7oIHMklmJyzE8yT1mR3aXLdi7RQZah7F/Mm7ev8VRP1mNbVkHDowI5jmfMdUC7YZFsMqOoU9ePHh95bsgWHlhpdeWmgWzKZUZ5A8nS/dNs7P7wjmeHgOA/nOaquTgTvXu62duVKOwAeggb7SuFEuTwT2AiIgIiICIiAiIgIiICIiAiIgJ5iexApKCUGkS7ECK+mEi3bNRuag+UykQNV1vspp7PmrX0E13X+7ilvkyvhOlFRKTUIHGbvd/qKjvUWMh7VJQ+qmRNSu1Kxu2H9pUfhurTUg+JsUt9Z21tPLFmjB5gHygcGu1tf/qNn1Z7ant0v+nLL9JGOk2c/y263Rt2tVXqUH+WVY+k7lqth1P8AMg9Jgtf7Cad/wgeHCByk+zW//Ya3QX55Cx20lh7t2xR/ukbV+ymurG8+kvI/NVjUL4/uy33m+6/3a/kY/eYN/ZDW0EmlnTvrdqj6qYGiW14bdOUYc1dSjekoNLdmfDj9pvdu1dpoN20nUL1rfSmoU+JZc/WYjaGsSwDOl0+ncfipVqR515IgYn2e0vSahBjkcny4/fHrPor2X027WvgJzLYFSW3I1dZqAAGC/SE9pzujGezHVOv7LrwggToiICIiAiIgIiICIiAiIgIiICIiAiIgIiICIiAiIgIiIHhWUmsSuIFhqJafS90mRAxF+zEbmoPlMXqfZSh+aD0m1ykoIGv7L9mq6zkDGJn60wMSoCewEREBERAREQEREBERAREQEREBERAREQEREBERAREQEREBERAREQEREBERAREQERED/9k="/>
          <p:cNvSpPr>
            <a:spLocks noChangeAspect="1" noChangeArrowheads="1"/>
          </p:cNvSpPr>
          <p:nvPr/>
        </p:nvSpPr>
        <p:spPr bwMode="auto">
          <a:xfrm>
            <a:off x="155575" y="-1600200"/>
            <a:ext cx="4448175" cy="33337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46" name="AutoShape 6" descr="https://cdn3.vox-cdn.com/thumbor/jGLnhh0oTpF0oU_zA2CAIaw3uLY=/cdn0.vox-cdn.com/uploads/chorus_asset/file/3916794/xps13-44.0.png"/>
          <p:cNvSpPr>
            <a:spLocks noChangeAspect="1" noChangeArrowheads="1"/>
          </p:cNvSpPr>
          <p:nvPr/>
        </p:nvSpPr>
        <p:spPr bwMode="auto">
          <a:xfrm>
            <a:off x="155575" y="-1600200"/>
            <a:ext cx="4448175" cy="33337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1448" name="AutoShape 8" descr="https://cdn3.vox-cdn.com/thumbor/jGLnhh0oTpF0oU_zA2CAIaw3uLY=/cdn0.vox-cdn.com/uploads/chorus_asset/file/3916794/xps13-44.0.png"/>
          <p:cNvSpPr>
            <a:spLocks noChangeAspect="1" noChangeArrowheads="1"/>
          </p:cNvSpPr>
          <p:nvPr/>
        </p:nvSpPr>
        <p:spPr bwMode="auto">
          <a:xfrm>
            <a:off x="155575" y="-1600200"/>
            <a:ext cx="4448175" cy="33337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 name="8 Resim" descr="xps13-44.0.png"/>
          <p:cNvPicPr>
            <a:picLocks noChangeAspect="1"/>
          </p:cNvPicPr>
          <p:nvPr/>
        </p:nvPicPr>
        <p:blipFill>
          <a:blip r:embed="rId4" cstate="print">
            <a:clrChange>
              <a:clrFrom>
                <a:srgbClr val="FFFFFF"/>
              </a:clrFrom>
              <a:clrTo>
                <a:srgbClr val="FFFFFF">
                  <a:alpha val="0"/>
                </a:srgbClr>
              </a:clrTo>
            </a:clrChange>
          </a:blip>
          <a:stretch>
            <a:fillRect/>
          </a:stretch>
        </p:blipFill>
        <p:spPr>
          <a:xfrm>
            <a:off x="3797878" y="3942624"/>
            <a:ext cx="2971800" cy="2733947"/>
          </a:xfrm>
          <a:prstGeom prst="rect">
            <a:avLst/>
          </a:prstGeom>
        </p:spPr>
      </p:pic>
      <p:pic>
        <p:nvPicPr>
          <p:cNvPr id="61450" name="Picture 10" descr="https://encrypted-tbn1.gstatic.com/images?q=tbn:ANd9GcQ3Pfql6ZYgxuPav0F2WiIOxkcVh8oSjrokQxPJLk1dThckmRCX8Q"/>
          <p:cNvPicPr>
            <a:picLocks noGrp="1" noChangeAspect="1" noChangeArrowheads="1"/>
          </p:cNvPicPr>
          <p:nvPr>
            <p:ph sz="quarter" idx="1"/>
          </p:nvPr>
        </p:nvPicPr>
        <p:blipFill>
          <a:blip r:embed="rId5">
            <a:clrChange>
              <a:clrFrom>
                <a:srgbClr val="FFFFFF"/>
              </a:clrFrom>
              <a:clrTo>
                <a:srgbClr val="FFFFFF">
                  <a:alpha val="0"/>
                </a:srgbClr>
              </a:clrTo>
            </a:clrChange>
          </a:blip>
          <a:srcRect/>
          <a:stretch>
            <a:fillRect/>
          </a:stretch>
        </p:blipFill>
        <p:spPr bwMode="auto">
          <a:xfrm>
            <a:off x="6484439" y="1591994"/>
            <a:ext cx="1574624" cy="1659434"/>
          </a:xfrm>
          <a:prstGeom prst="rect">
            <a:avLst/>
          </a:prstGeom>
          <a:noFill/>
        </p:spPr>
      </p:pic>
      <p:sp>
        <p:nvSpPr>
          <p:cNvPr id="11" name="10 Dikdörtgen"/>
          <p:cNvSpPr/>
          <p:nvPr/>
        </p:nvSpPr>
        <p:spPr>
          <a:xfrm>
            <a:off x="428596" y="1500174"/>
            <a:ext cx="4572000" cy="2769989"/>
          </a:xfrm>
          <a:prstGeom prst="rect">
            <a:avLst/>
          </a:prstGeom>
        </p:spPr>
        <p:txBody>
          <a:bodyPr>
            <a:spAutoFit/>
          </a:bodyPr>
          <a:lstStyle/>
          <a:p>
            <a:r>
              <a:rPr lang="en-US" sz="2000" dirty="0" smtClean="0"/>
              <a:t>Charles Babbage </a:t>
            </a:r>
            <a:endParaRPr lang="tr-TR" sz="2000" dirty="0" smtClean="0"/>
          </a:p>
          <a:p>
            <a:r>
              <a:rPr lang="tr-TR" sz="2000" dirty="0" smtClean="0"/>
              <a:t>Bilgisayarın babası olarak bilinir.</a:t>
            </a:r>
          </a:p>
          <a:p>
            <a:endParaRPr lang="tr-TR" sz="2000" dirty="0" smtClean="0"/>
          </a:p>
          <a:p>
            <a:r>
              <a:rPr lang="tr-TR" sz="2000" dirty="0" smtClean="0"/>
              <a:t>İlk otomatik mekanik bilgisayar fikrini önerdiği zaman</a:t>
            </a:r>
          </a:p>
          <a:p>
            <a:r>
              <a:rPr lang="tr-TR" sz="5400" dirty="0" smtClean="0">
                <a:solidFill>
                  <a:srgbClr val="FF0000"/>
                </a:solidFill>
              </a:rPr>
              <a:t>1</a:t>
            </a:r>
            <a:r>
              <a:rPr lang="tr-TR" sz="5400" dirty="0" smtClean="0">
                <a:solidFill>
                  <a:srgbClr val="002060"/>
                </a:solidFill>
              </a:rPr>
              <a:t>8</a:t>
            </a:r>
            <a:r>
              <a:rPr lang="tr-TR" sz="5400" dirty="0" smtClean="0">
                <a:solidFill>
                  <a:schemeClr val="tx2">
                    <a:lumMod val="60000"/>
                    <a:lumOff val="40000"/>
                  </a:schemeClr>
                </a:solidFill>
              </a:rPr>
              <a:t>3</a:t>
            </a:r>
            <a:r>
              <a:rPr lang="tr-TR" sz="5400" dirty="0" smtClean="0">
                <a:solidFill>
                  <a:srgbClr val="FF0000"/>
                </a:solidFill>
              </a:rPr>
              <a:t>7</a:t>
            </a:r>
          </a:p>
          <a:p>
            <a:r>
              <a:rPr lang="tr-TR" sz="2000" dirty="0" smtClean="0"/>
              <a:t>yılıydı.</a:t>
            </a:r>
          </a:p>
        </p:txBody>
      </p:sp>
    </p:spTree>
    <p:extLst>
      <p:ext uri="{BB962C8B-B14F-4D97-AF65-F5344CB8AC3E}">
        <p14:creationId xmlns="" xmlns:p14="http://schemas.microsoft.com/office/powerpoint/2010/main" val="4570343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animEffect transition="in" filter="box(in)">
                                      <p:cBhvr>
                                        <p:cTn id="7" dur="500"/>
                                        <p:tgtEl>
                                          <p:spTgt spid="11">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61450"/>
                                        </p:tgtEl>
                                        <p:attrNameLst>
                                          <p:attrName>style.visibility</p:attrName>
                                        </p:attrNameLst>
                                      </p:cBhvr>
                                      <p:to>
                                        <p:strVal val="visible"/>
                                      </p:to>
                                    </p:set>
                                    <p:animEffect transition="in" filter="diamond(in)">
                                      <p:cBhvr>
                                        <p:cTn id="18" dur="2000"/>
                                        <p:tgtEl>
                                          <p:spTgt spid="61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Dizgi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 typeface="Wingdings" pitchFamily="2" charset="2"/>
              <a:buChar char="§"/>
            </a:pPr>
            <a:r>
              <a:rPr lang="tr-TR" sz="2400" dirty="0" smtClean="0">
                <a:solidFill>
                  <a:schemeClr val="tx1"/>
                </a:solidFill>
              </a:rPr>
              <a:t> </a:t>
            </a:r>
            <a:r>
              <a:rPr lang="tr-TR" sz="2400" b="1" dirty="0" err="1" smtClean="0">
                <a:solidFill>
                  <a:schemeClr val="tx1"/>
                </a:solidFill>
              </a:rPr>
              <a:t>length</a:t>
            </a:r>
            <a:r>
              <a:rPr lang="tr-TR" sz="2400" b="1" dirty="0" smtClean="0">
                <a:solidFill>
                  <a:schemeClr val="tx1"/>
                </a:solidFill>
              </a:rPr>
              <a:t>()  </a:t>
            </a:r>
            <a:r>
              <a:rPr lang="tr-TR" sz="2400" dirty="0" smtClean="0">
                <a:solidFill>
                  <a:schemeClr val="tx1"/>
                </a:solidFill>
              </a:rPr>
              <a:t>:  Bir </a:t>
            </a:r>
            <a:r>
              <a:rPr lang="tr-TR" sz="2400" dirty="0" err="1" smtClean="0">
                <a:solidFill>
                  <a:schemeClr val="tx1"/>
                </a:solidFill>
              </a:rPr>
              <a:t>String</a:t>
            </a:r>
            <a:r>
              <a:rPr lang="tr-TR" sz="2400" dirty="0" smtClean="0">
                <a:solidFill>
                  <a:schemeClr val="tx1"/>
                </a:solidFill>
              </a:rPr>
              <a:t> nesnesinin uzunluğunu verir.</a:t>
            </a:r>
          </a:p>
          <a:p>
            <a:pPr algn="l">
              <a:buFont typeface="Wingdings" pitchFamily="2" charset="2"/>
              <a:buChar char="q"/>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s = “Ali topu tut.”;</a:t>
            </a:r>
          </a:p>
          <a:p>
            <a:r>
              <a:rPr lang="tr-TR" sz="2000" b="1" dirty="0" smtClean="0">
                <a:solidFill>
                  <a:schemeClr val="tx1"/>
                </a:solidFill>
              </a:rPr>
              <a:t>     </a:t>
            </a:r>
            <a:r>
              <a:rPr lang="tr-TR" sz="2800" b="1" dirty="0" err="1" smtClean="0">
                <a:solidFill>
                  <a:schemeClr val="tx1"/>
                </a:solidFill>
              </a:rPr>
              <a:t>System</a:t>
            </a:r>
            <a:r>
              <a:rPr lang="tr-TR" sz="2800" b="1" dirty="0" smtClean="0">
                <a:solidFill>
                  <a:schemeClr val="tx1"/>
                </a:solidFill>
              </a:rPr>
              <a:t>.</a:t>
            </a:r>
            <a:r>
              <a:rPr lang="tr-TR" sz="2800" b="1" dirty="0" err="1" smtClean="0">
                <a:solidFill>
                  <a:schemeClr val="tx1"/>
                </a:solidFill>
              </a:rPr>
              <a:t>out</a:t>
            </a:r>
            <a:r>
              <a:rPr lang="tr-TR" sz="2800" b="1" dirty="0" smtClean="0">
                <a:solidFill>
                  <a:schemeClr val="tx1"/>
                </a:solidFill>
              </a:rPr>
              <a:t>.</a:t>
            </a:r>
            <a:r>
              <a:rPr lang="tr-TR" sz="2800" b="1" dirty="0" err="1" smtClean="0">
                <a:solidFill>
                  <a:schemeClr val="tx1"/>
                </a:solidFill>
              </a:rPr>
              <a:t>print</a:t>
            </a:r>
            <a:r>
              <a:rPr lang="tr-TR" sz="2800" b="1" dirty="0" smtClean="0">
                <a:solidFill>
                  <a:schemeClr val="tx1"/>
                </a:solidFill>
              </a:rPr>
              <a:t>(“</a:t>
            </a:r>
            <a:r>
              <a:rPr lang="tr-TR" sz="2800" b="1" dirty="0" err="1" smtClean="0">
                <a:solidFill>
                  <a:schemeClr val="tx1"/>
                </a:solidFill>
              </a:rPr>
              <a:t>String</a:t>
            </a:r>
            <a:r>
              <a:rPr lang="tr-TR" sz="2800" b="1" dirty="0" smtClean="0">
                <a:solidFill>
                  <a:schemeClr val="tx1"/>
                </a:solidFill>
              </a:rPr>
              <a:t> nesnesinin uzunluğu: </a:t>
            </a:r>
            <a:r>
              <a:rPr lang="tr-TR" sz="2800" b="1" dirty="0" smtClean="0"/>
              <a:t>”</a:t>
            </a:r>
            <a:r>
              <a:rPr lang="tr-TR" sz="2800" b="1" dirty="0" smtClean="0">
                <a:solidFill>
                  <a:schemeClr val="tx1"/>
                </a:solidFill>
              </a:rPr>
              <a:t> </a:t>
            </a:r>
            <a:br>
              <a:rPr lang="tr-TR" sz="2800" b="1" dirty="0" smtClean="0">
                <a:solidFill>
                  <a:schemeClr val="tx1"/>
                </a:solidFill>
              </a:rPr>
            </a:br>
            <a:r>
              <a:rPr lang="tr-TR" sz="2800" b="1" dirty="0" smtClean="0">
                <a:solidFill>
                  <a:schemeClr val="tx1"/>
                </a:solidFill>
              </a:rPr>
              <a:t>+ s.</a:t>
            </a:r>
            <a:r>
              <a:rPr lang="tr-TR" sz="2800" b="1" dirty="0" err="1" smtClean="0">
                <a:solidFill>
                  <a:schemeClr val="tx1"/>
                </a:solidFill>
              </a:rPr>
              <a:t>length</a:t>
            </a:r>
            <a:r>
              <a:rPr lang="tr-TR" sz="2800" b="1" dirty="0" smtClean="0">
                <a:solidFill>
                  <a:schemeClr val="tx1"/>
                </a:solidFill>
              </a:rPr>
              <a:t>());</a:t>
            </a:r>
            <a:endParaRPr lang="tr-TR" sz="1800" b="1" dirty="0" smtClean="0">
              <a:solidFill>
                <a:schemeClr val="tx1"/>
              </a:solidFill>
            </a:endParaRPr>
          </a:p>
          <a:p>
            <a:pPr algn="l">
              <a:buNone/>
            </a:pPr>
            <a:r>
              <a:rPr lang="tr-TR" sz="2000" dirty="0" smtClean="0"/>
              <a:t>	ya da</a:t>
            </a:r>
          </a:p>
          <a:p>
            <a:pPr lvl="2">
              <a:buNone/>
            </a:pPr>
            <a:r>
              <a:rPr lang="tr-TR" sz="2800" b="1" dirty="0" err="1" smtClean="0"/>
              <a:t>System</a:t>
            </a:r>
            <a:r>
              <a:rPr lang="tr-TR" sz="2800" b="1" dirty="0" smtClean="0"/>
              <a:t>.</a:t>
            </a:r>
            <a:r>
              <a:rPr lang="tr-TR" sz="2800" b="1" dirty="0" err="1" smtClean="0"/>
              <a:t>out</a:t>
            </a:r>
            <a:r>
              <a:rPr lang="tr-TR" sz="2800" b="1" dirty="0" smtClean="0"/>
              <a:t>.</a:t>
            </a:r>
            <a:r>
              <a:rPr lang="tr-TR" sz="2800" b="1" dirty="0" err="1" smtClean="0"/>
              <a:t>print</a:t>
            </a:r>
            <a:r>
              <a:rPr lang="tr-TR" sz="2800" b="1" dirty="0" smtClean="0"/>
              <a:t>(“</a:t>
            </a:r>
            <a:r>
              <a:rPr lang="tr-TR" sz="2800" b="1" dirty="0" err="1" smtClean="0"/>
              <a:t>String</a:t>
            </a:r>
            <a:r>
              <a:rPr lang="tr-TR" sz="2800" b="1" dirty="0" smtClean="0"/>
              <a:t> nesnesinin uzunluğu: ” </a:t>
            </a:r>
            <a:br>
              <a:rPr lang="tr-TR" sz="2800" b="1" dirty="0" smtClean="0"/>
            </a:br>
            <a:r>
              <a:rPr lang="tr-TR" sz="2800" b="1" dirty="0" smtClean="0"/>
              <a:t>+ “Ali topu tut.”.</a:t>
            </a:r>
            <a:r>
              <a:rPr lang="tr-TR" sz="2800" b="1" dirty="0" err="1" smtClean="0"/>
              <a:t>length</a:t>
            </a:r>
            <a:r>
              <a:rPr lang="tr-TR" sz="2800" b="1" dirty="0" smtClean="0"/>
              <a:t>());</a:t>
            </a:r>
          </a:p>
          <a:p>
            <a:pPr algn="l">
              <a:buFont typeface="Wingdings" pitchFamily="2" charset="2"/>
              <a:buChar char="Ø"/>
            </a:pPr>
            <a:r>
              <a:rPr lang="tr-TR" sz="2400" dirty="0" smtClean="0">
                <a:solidFill>
                  <a:schemeClr val="tx1"/>
                </a:solidFill>
              </a:rPr>
              <a:t> Çıktı:</a:t>
            </a:r>
          </a:p>
          <a:p>
            <a:pPr algn="l"/>
            <a:r>
              <a:rPr lang="tr-TR" sz="2400" dirty="0" err="1" smtClean="0">
                <a:solidFill>
                  <a:schemeClr val="tx1"/>
                </a:solidFill>
              </a:rPr>
              <a:t>String</a:t>
            </a:r>
            <a:r>
              <a:rPr lang="tr-TR" sz="2400" dirty="0" smtClean="0">
                <a:solidFill>
                  <a:schemeClr val="tx1"/>
                </a:solidFill>
              </a:rPr>
              <a:t> nesnesinin uzunluğu: 13</a:t>
            </a: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heckerboard(across)">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checkerboard(across)">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String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 typeface="Wingdings" pitchFamily="2" charset="2"/>
              <a:buChar char="§"/>
            </a:pPr>
            <a:r>
              <a:rPr lang="tr-TR" sz="2400" dirty="0" smtClean="0">
                <a:solidFill>
                  <a:schemeClr val="tx1"/>
                </a:solidFill>
              </a:rPr>
              <a:t> </a:t>
            </a:r>
            <a:r>
              <a:rPr lang="tr-TR" sz="2400" b="1" dirty="0" err="1" smtClean="0">
                <a:solidFill>
                  <a:schemeClr val="tx1"/>
                </a:solidFill>
              </a:rPr>
              <a:t>compareTo</a:t>
            </a:r>
            <a:r>
              <a:rPr lang="tr-TR" sz="2400" b="1" dirty="0" smtClean="0">
                <a:solidFill>
                  <a:schemeClr val="tx1"/>
                </a:solidFill>
              </a:rPr>
              <a:t>(</a:t>
            </a:r>
            <a:r>
              <a:rPr lang="tr-TR" sz="2400" b="1" dirty="0" err="1" smtClean="0">
                <a:solidFill>
                  <a:schemeClr val="tx1"/>
                </a:solidFill>
              </a:rPr>
              <a:t>String</a:t>
            </a:r>
            <a:r>
              <a:rPr lang="tr-TR" sz="2400" b="1" dirty="0" smtClean="0">
                <a:solidFill>
                  <a:schemeClr val="tx1"/>
                </a:solidFill>
              </a:rPr>
              <a:t> s) </a:t>
            </a:r>
            <a:r>
              <a:rPr lang="tr-TR" sz="2400" dirty="0" smtClean="0">
                <a:solidFill>
                  <a:schemeClr val="tx1"/>
                </a:solidFill>
              </a:rPr>
              <a:t>:  Bir </a:t>
            </a:r>
            <a:r>
              <a:rPr lang="tr-TR" sz="2400" dirty="0" err="1" smtClean="0">
                <a:solidFill>
                  <a:schemeClr val="tx1"/>
                </a:solidFill>
              </a:rPr>
              <a:t>String</a:t>
            </a:r>
            <a:r>
              <a:rPr lang="tr-TR" sz="2400" dirty="0" smtClean="0">
                <a:solidFill>
                  <a:schemeClr val="tx1"/>
                </a:solidFill>
              </a:rPr>
              <a:t> nesnesi ile bir s </a:t>
            </a:r>
            <a:r>
              <a:rPr lang="tr-TR" sz="2400" dirty="0" err="1" smtClean="0">
                <a:solidFill>
                  <a:schemeClr val="tx1"/>
                </a:solidFill>
              </a:rPr>
              <a:t>Stringini</a:t>
            </a:r>
            <a:r>
              <a:rPr lang="tr-TR" sz="2400" dirty="0" smtClean="0">
                <a:solidFill>
                  <a:schemeClr val="tx1"/>
                </a:solidFill>
              </a:rPr>
              <a:t> alfabetik olarak karşılaştırır. Eğer </a:t>
            </a:r>
            <a:r>
              <a:rPr lang="tr-TR" sz="2400" dirty="0" err="1" smtClean="0">
                <a:solidFill>
                  <a:schemeClr val="tx1"/>
                </a:solidFill>
              </a:rPr>
              <a:t>String</a:t>
            </a:r>
            <a:r>
              <a:rPr lang="tr-TR" sz="2400" dirty="0" smtClean="0">
                <a:solidFill>
                  <a:schemeClr val="tx1"/>
                </a:solidFill>
              </a:rPr>
              <a:t>, s </a:t>
            </a:r>
            <a:r>
              <a:rPr lang="tr-TR" sz="2400" dirty="0" err="1" smtClean="0">
                <a:solidFill>
                  <a:schemeClr val="tx1"/>
                </a:solidFill>
              </a:rPr>
              <a:t>Stringinden</a:t>
            </a:r>
            <a:r>
              <a:rPr lang="tr-TR" sz="2400" dirty="0" smtClean="0">
                <a:solidFill>
                  <a:schemeClr val="tx1"/>
                </a:solidFill>
              </a:rPr>
              <a:t> büyükse</a:t>
            </a:r>
            <a:r>
              <a:rPr lang="tr-TR" sz="2200" dirty="0" smtClean="0">
                <a:solidFill>
                  <a:schemeClr val="tx1"/>
                </a:solidFill>
              </a:rPr>
              <a:t>(alfabetik olarak sonraysa) </a:t>
            </a:r>
            <a:r>
              <a:rPr lang="tr-TR" sz="2400" dirty="0" smtClean="0">
                <a:solidFill>
                  <a:schemeClr val="tx1"/>
                </a:solidFill>
              </a:rPr>
              <a:t> pozitif bir sayı döner. Eğer </a:t>
            </a:r>
            <a:r>
              <a:rPr lang="tr-TR" sz="2400" dirty="0" err="1" smtClean="0">
                <a:solidFill>
                  <a:schemeClr val="tx1"/>
                </a:solidFill>
              </a:rPr>
              <a:t>Stringler</a:t>
            </a:r>
            <a:r>
              <a:rPr lang="tr-TR" sz="2400" dirty="0" smtClean="0">
                <a:solidFill>
                  <a:schemeClr val="tx1"/>
                </a:solidFill>
              </a:rPr>
              <a:t> aynı ise 0 döner. Eğer </a:t>
            </a:r>
            <a:r>
              <a:rPr lang="tr-TR" sz="2400" dirty="0" err="1" smtClean="0">
                <a:solidFill>
                  <a:schemeClr val="tx1"/>
                </a:solidFill>
              </a:rPr>
              <a:t>String</a:t>
            </a:r>
            <a:r>
              <a:rPr lang="tr-TR" sz="2400" dirty="0" smtClean="0">
                <a:solidFill>
                  <a:schemeClr val="tx1"/>
                </a:solidFill>
              </a:rPr>
              <a:t>, s </a:t>
            </a:r>
            <a:r>
              <a:rPr lang="tr-TR" sz="2400" dirty="0" err="1" smtClean="0">
                <a:solidFill>
                  <a:schemeClr val="tx1"/>
                </a:solidFill>
              </a:rPr>
              <a:t>Stringinden</a:t>
            </a:r>
            <a:r>
              <a:rPr lang="tr-TR" sz="2400" dirty="0" smtClean="0">
                <a:solidFill>
                  <a:schemeClr val="tx1"/>
                </a:solidFill>
              </a:rPr>
              <a:t> küçükse negatif bir sayı döner.</a:t>
            </a:r>
          </a:p>
          <a:p>
            <a:pPr algn="l">
              <a:buFont typeface="Wingdings" pitchFamily="2" charset="2"/>
              <a:buChar char="§"/>
            </a:pPr>
            <a:r>
              <a:rPr lang="tr-TR" sz="2400" dirty="0" smtClean="0">
                <a:solidFill>
                  <a:schemeClr val="tx1"/>
                </a:solidFill>
              </a:rPr>
              <a:t>Sayının değeri iki dizginin uzaklığı ile ilgilidir .</a:t>
            </a:r>
          </a:p>
          <a:p>
            <a:pPr lvl="1">
              <a:buFont typeface="Wingdings" pitchFamily="2" charset="2"/>
              <a:buChar char="§"/>
            </a:pPr>
            <a:r>
              <a:rPr lang="tr-TR" sz="2100" dirty="0" smtClean="0">
                <a:solidFill>
                  <a:schemeClr val="tx1"/>
                </a:solidFill>
              </a:rPr>
              <a:t>Örn. “a” ve “c” +/-</a:t>
            </a:r>
            <a:r>
              <a:rPr lang="tr-TR" sz="2100" dirty="0" smtClean="0"/>
              <a:t>2</a:t>
            </a:r>
            <a:r>
              <a:rPr lang="tr-TR" sz="2100" dirty="0" smtClean="0">
                <a:solidFill>
                  <a:schemeClr val="tx1"/>
                </a:solidFill>
              </a:rPr>
              <a:t> uzaklıktadır ama biz bu değerle değil işareti ile ilgileniriz.</a:t>
            </a: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String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None/>
            </a:pPr>
            <a:r>
              <a:rPr lang="tr-TR" sz="2400" dirty="0" err="1" smtClean="0">
                <a:solidFill>
                  <a:schemeClr val="tx1"/>
                </a:solidFill>
              </a:rPr>
              <a:t>String</a:t>
            </a:r>
            <a:r>
              <a:rPr lang="tr-TR" sz="2400" dirty="0" smtClean="0">
                <a:solidFill>
                  <a:schemeClr val="tx1"/>
                </a:solidFill>
              </a:rPr>
              <a:t> s1 = “Ala”; </a:t>
            </a:r>
            <a:r>
              <a:rPr lang="tr-TR" sz="2400" dirty="0" err="1" smtClean="0">
                <a:solidFill>
                  <a:schemeClr val="tx1"/>
                </a:solidFill>
              </a:rPr>
              <a:t>String</a:t>
            </a:r>
            <a:r>
              <a:rPr lang="tr-TR" sz="2400" dirty="0" smtClean="0">
                <a:solidFill>
                  <a:schemeClr val="tx1"/>
                </a:solidFill>
              </a:rPr>
              <a:t> s2 = “</a:t>
            </a:r>
            <a:r>
              <a:rPr lang="tr-TR" sz="2400" dirty="0" err="1" smtClean="0">
                <a:solidFill>
                  <a:schemeClr val="tx1"/>
                </a:solidFill>
              </a:rPr>
              <a:t>Alc</a:t>
            </a: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s3 = “Ala”;</a:t>
            </a:r>
          </a:p>
          <a:p>
            <a:pPr algn="l"/>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(s1.</a:t>
            </a:r>
            <a:r>
              <a:rPr lang="tr-TR" sz="2400" dirty="0" err="1" smtClean="0">
                <a:solidFill>
                  <a:schemeClr val="tx1"/>
                </a:solidFill>
              </a:rPr>
              <a:t>compareTo</a:t>
            </a:r>
            <a:r>
              <a:rPr lang="tr-TR" sz="2400" dirty="0" smtClean="0">
                <a:solidFill>
                  <a:schemeClr val="tx1"/>
                </a:solidFill>
              </a:rPr>
              <a:t>(s2));</a:t>
            </a:r>
          </a:p>
          <a:p>
            <a:pPr algn="l"/>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(s1.</a:t>
            </a:r>
            <a:r>
              <a:rPr lang="tr-TR" sz="2400" dirty="0" err="1" smtClean="0">
                <a:solidFill>
                  <a:schemeClr val="tx1"/>
                </a:solidFill>
              </a:rPr>
              <a:t>compareTo</a:t>
            </a:r>
            <a:r>
              <a:rPr lang="tr-TR" sz="2400" dirty="0" smtClean="0">
                <a:solidFill>
                  <a:schemeClr val="tx1"/>
                </a:solidFill>
              </a:rPr>
              <a:t>(s3));</a:t>
            </a:r>
          </a:p>
          <a:p>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(s2.</a:t>
            </a:r>
            <a:r>
              <a:rPr lang="tr-TR" sz="2400" dirty="0" err="1" smtClean="0">
                <a:solidFill>
                  <a:schemeClr val="tx1"/>
                </a:solidFill>
              </a:rPr>
              <a:t>compareTo</a:t>
            </a:r>
            <a:r>
              <a:rPr lang="tr-TR" sz="2400" dirty="0" smtClean="0"/>
              <a:t>(“</a:t>
            </a:r>
            <a:r>
              <a:rPr lang="tr-TR" sz="2400" dirty="0" err="1" smtClean="0"/>
              <a:t>Alabalik</a:t>
            </a:r>
            <a:r>
              <a:rPr lang="tr-TR" sz="2400" dirty="0" smtClean="0"/>
              <a:t>”));</a:t>
            </a:r>
            <a:endParaRPr lang="tr-TR" sz="2400" dirty="0" smtClean="0">
              <a:solidFill>
                <a:schemeClr val="tx1"/>
              </a:solidFill>
            </a:endParaRPr>
          </a:p>
          <a:p>
            <a:pPr algn="l">
              <a:buFont typeface="Wingdings" pitchFamily="2" charset="2"/>
              <a:buChar char="Ø"/>
            </a:pPr>
            <a:r>
              <a:rPr lang="tr-TR" sz="2400" dirty="0" smtClean="0">
                <a:solidFill>
                  <a:schemeClr val="tx1"/>
                </a:solidFill>
              </a:rPr>
              <a:t> Çıktı:</a:t>
            </a:r>
          </a:p>
          <a:p>
            <a:pPr algn="l"/>
            <a:r>
              <a:rPr lang="tr-TR" sz="2400" dirty="0" smtClean="0">
                <a:solidFill>
                  <a:schemeClr val="tx1"/>
                </a:solidFill>
              </a:rPr>
              <a:t>-2</a:t>
            </a:r>
          </a:p>
          <a:p>
            <a:pPr algn="l"/>
            <a:r>
              <a:rPr lang="tr-TR" sz="2400" dirty="0" smtClean="0">
                <a:solidFill>
                  <a:schemeClr val="tx1"/>
                </a:solidFill>
              </a:rPr>
              <a:t>0</a:t>
            </a:r>
          </a:p>
          <a:p>
            <a:pPr algn="l"/>
            <a:r>
              <a:rPr lang="tr-TR" sz="2400" dirty="0" smtClean="0">
                <a:solidFill>
                  <a:schemeClr val="tx1"/>
                </a:solidFill>
              </a:rPr>
              <a:t>2</a:t>
            </a: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checkerboard(across)">
                                      <p:cBhvr>
                                        <p:cTn id="7" dur="500"/>
                                        <p:tgtEl>
                                          <p:spTgt spid="3">
                                            <p:txEl>
                                              <p:pRg st="6" end="6"/>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checkerboard(across)">
                                      <p:cBhvr>
                                        <p:cTn id="1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String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 typeface="Wingdings" pitchFamily="2" charset="2"/>
              <a:buChar char="§"/>
            </a:pPr>
            <a:r>
              <a:rPr lang="tr-TR" sz="2400" dirty="0" smtClean="0"/>
              <a:t>Sayıları sayi1==3 diye karşılaştırabiliriz ancak dizgileri metot kullanmadan karşılaştıramayız.  (== ile karşılaştırmak yanlış kullanımdır, kimi zamanlarda yanlış sonuç verebilir – </a:t>
            </a:r>
            <a:r>
              <a:rPr lang="tr-TR" sz="2300" i="1" dirty="0" smtClean="0"/>
              <a:t>değer yerine referans karşılaştırması yaptığı için</a:t>
            </a:r>
            <a:r>
              <a:rPr lang="tr-TR" sz="2400" dirty="0" smtClean="0"/>
              <a:t>)</a:t>
            </a:r>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sp>
        <p:nvSpPr>
          <p:cNvPr id="4" name="3 Simge &quot;Yok&quot;"/>
          <p:cNvSpPr/>
          <p:nvPr/>
        </p:nvSpPr>
        <p:spPr>
          <a:xfrm>
            <a:off x="2786050" y="2928934"/>
            <a:ext cx="2500330" cy="2428868"/>
          </a:xfrm>
          <a:prstGeom prst="noSmoking">
            <a:avLst>
              <a:gd name="adj" fmla="val 67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5" name="4 Metin kutusu"/>
          <p:cNvSpPr txBox="1"/>
          <p:nvPr/>
        </p:nvSpPr>
        <p:spPr>
          <a:xfrm>
            <a:off x="2928926" y="3857628"/>
            <a:ext cx="2227405" cy="523220"/>
          </a:xfrm>
          <a:prstGeom prst="rect">
            <a:avLst/>
          </a:prstGeom>
          <a:noFill/>
        </p:spPr>
        <p:txBody>
          <a:bodyPr wrap="none" rtlCol="0">
            <a:spAutoFit/>
          </a:bodyPr>
          <a:lstStyle/>
          <a:p>
            <a:r>
              <a:rPr lang="tr-TR" sz="2800" dirty="0" smtClean="0"/>
              <a:t>dizgi1==dizgi2</a:t>
            </a:r>
            <a:endParaRPr lang="tr-TR" sz="2800" dirty="0"/>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String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r>
              <a:rPr lang="tr-TR" sz="2400" dirty="0" smtClean="0">
                <a:solidFill>
                  <a:schemeClr val="tx1"/>
                </a:solidFill>
              </a:rPr>
              <a:t>Öyleyse dizgileri karşılaştırmak için nasıl bir yol izlenebilir?</a:t>
            </a:r>
          </a:p>
          <a:p>
            <a:pPr lvl="1"/>
            <a:r>
              <a:rPr lang="tr-TR" sz="3200" dirty="0" smtClean="0">
                <a:solidFill>
                  <a:schemeClr val="tx1"/>
                </a:solidFill>
              </a:rPr>
              <a:t>dizgi1.</a:t>
            </a:r>
            <a:r>
              <a:rPr lang="tr-TR" sz="3200" dirty="0" err="1" smtClean="0">
                <a:solidFill>
                  <a:schemeClr val="tx1"/>
                </a:solidFill>
              </a:rPr>
              <a:t>compareTo</a:t>
            </a:r>
            <a:r>
              <a:rPr lang="tr-TR" sz="3200" dirty="0" smtClean="0">
                <a:solidFill>
                  <a:schemeClr val="tx1"/>
                </a:solidFill>
              </a:rPr>
              <a:t>(dizgi2)==0 ifadesi iki dizgi aynı olduğunda ne değeri alır?</a:t>
            </a:r>
          </a:p>
          <a:p>
            <a:pPr lvl="2"/>
            <a:r>
              <a:rPr lang="tr-TR" sz="2900" dirty="0" err="1" smtClean="0">
                <a:solidFill>
                  <a:schemeClr val="tx1"/>
                </a:solidFill>
              </a:rPr>
              <a:t>true</a:t>
            </a:r>
            <a:endParaRPr lang="tr-TR" sz="29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sp>
        <p:nvSpPr>
          <p:cNvPr id="6" name="5 Simge &quot;Yok&quot;"/>
          <p:cNvSpPr/>
          <p:nvPr/>
        </p:nvSpPr>
        <p:spPr>
          <a:xfrm>
            <a:off x="2786050" y="2928934"/>
            <a:ext cx="2500330" cy="2428868"/>
          </a:xfrm>
          <a:prstGeom prst="noSmoking">
            <a:avLst>
              <a:gd name="adj" fmla="val 678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7" name="6 Metin kutusu"/>
          <p:cNvSpPr txBox="1"/>
          <p:nvPr/>
        </p:nvSpPr>
        <p:spPr>
          <a:xfrm>
            <a:off x="2928926" y="3857628"/>
            <a:ext cx="2227405" cy="523220"/>
          </a:xfrm>
          <a:prstGeom prst="rect">
            <a:avLst/>
          </a:prstGeom>
          <a:noFill/>
        </p:spPr>
        <p:txBody>
          <a:bodyPr wrap="none" rtlCol="0">
            <a:spAutoFit/>
          </a:bodyPr>
          <a:lstStyle/>
          <a:p>
            <a:r>
              <a:rPr lang="tr-TR" sz="2800" dirty="0" smtClean="0"/>
              <a:t>dizgi1==dizgi2</a:t>
            </a:r>
            <a:endParaRPr lang="tr-TR"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String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 typeface="Wingdings" pitchFamily="2" charset="2"/>
              <a:buChar char="§"/>
            </a:pPr>
            <a:r>
              <a:rPr lang="tr-TR" sz="2400" b="1" i="1" dirty="0" err="1" smtClean="0">
                <a:solidFill>
                  <a:srgbClr val="0000FF"/>
                </a:solidFill>
              </a:rPr>
              <a:t>compareTo’ya</a:t>
            </a:r>
            <a:r>
              <a:rPr lang="tr-TR" sz="2400" b="1" i="1" dirty="0" smtClean="0">
                <a:solidFill>
                  <a:srgbClr val="0000FF"/>
                </a:solidFill>
              </a:rPr>
              <a:t> ek olarak Java’nın getirdiği bir diğer kolaylık:</a:t>
            </a:r>
          </a:p>
          <a:p>
            <a:pPr algn="l">
              <a:buFont typeface="Wingdings" pitchFamily="2" charset="2"/>
              <a:buChar char="§"/>
            </a:pPr>
            <a:r>
              <a:rPr lang="tr-TR" sz="2400" b="1" dirty="0" err="1" smtClean="0">
                <a:solidFill>
                  <a:schemeClr val="tx1"/>
                </a:solidFill>
              </a:rPr>
              <a:t>equals</a:t>
            </a:r>
            <a:r>
              <a:rPr lang="tr-TR" sz="2400" b="1" dirty="0" smtClean="0">
                <a:solidFill>
                  <a:schemeClr val="tx1"/>
                </a:solidFill>
              </a:rPr>
              <a:t>(</a:t>
            </a:r>
            <a:r>
              <a:rPr lang="tr-TR" sz="2400" b="1" dirty="0" err="1" smtClean="0">
                <a:solidFill>
                  <a:schemeClr val="tx1"/>
                </a:solidFill>
              </a:rPr>
              <a:t>String</a:t>
            </a:r>
            <a:r>
              <a:rPr lang="tr-TR" sz="2400" b="1" dirty="0" smtClean="0">
                <a:solidFill>
                  <a:schemeClr val="tx1"/>
                </a:solidFill>
              </a:rPr>
              <a:t> s) </a:t>
            </a:r>
            <a:r>
              <a:rPr lang="tr-TR" sz="2400" dirty="0" smtClean="0">
                <a:solidFill>
                  <a:schemeClr val="tx1"/>
                </a:solidFill>
              </a:rPr>
              <a:t>:  Bir </a:t>
            </a:r>
            <a:r>
              <a:rPr lang="tr-TR" sz="2400" dirty="0" err="1" smtClean="0">
                <a:solidFill>
                  <a:schemeClr val="tx1"/>
                </a:solidFill>
              </a:rPr>
              <a:t>String</a:t>
            </a:r>
            <a:r>
              <a:rPr lang="tr-TR" sz="2400" dirty="0" smtClean="0">
                <a:solidFill>
                  <a:schemeClr val="tx1"/>
                </a:solidFill>
              </a:rPr>
              <a:t> nesnesi ile bir s </a:t>
            </a:r>
            <a:r>
              <a:rPr lang="tr-TR" sz="2400" dirty="0" err="1" smtClean="0">
                <a:solidFill>
                  <a:schemeClr val="tx1"/>
                </a:solidFill>
              </a:rPr>
              <a:t>Stringini</a:t>
            </a:r>
            <a:r>
              <a:rPr lang="tr-TR" sz="2400" dirty="0" smtClean="0">
                <a:solidFill>
                  <a:schemeClr val="tx1"/>
                </a:solidFill>
              </a:rPr>
              <a:t> karşılaştırır. Tamamen aynılarsa “</a:t>
            </a:r>
            <a:r>
              <a:rPr lang="tr-TR" sz="2400" dirty="0" err="1" smtClean="0">
                <a:solidFill>
                  <a:schemeClr val="tx1"/>
                </a:solidFill>
              </a:rPr>
              <a:t>true</a:t>
            </a:r>
            <a:r>
              <a:rPr lang="tr-TR" sz="2400" dirty="0" smtClean="0">
                <a:solidFill>
                  <a:schemeClr val="tx1"/>
                </a:solidFill>
              </a:rPr>
              <a:t>” değilse “</a:t>
            </a:r>
            <a:r>
              <a:rPr lang="tr-TR" sz="2400" dirty="0" err="1" smtClean="0">
                <a:solidFill>
                  <a:schemeClr val="tx1"/>
                </a:solidFill>
              </a:rPr>
              <a:t>false</a:t>
            </a:r>
            <a:r>
              <a:rPr lang="tr-TR" sz="2400" dirty="0" smtClean="0">
                <a:solidFill>
                  <a:schemeClr val="tx1"/>
                </a:solidFill>
              </a:rPr>
              <a:t>” döner.</a:t>
            </a:r>
          </a:p>
          <a:p>
            <a:pPr>
              <a:buFont typeface="Wingdings" pitchFamily="2" charset="2"/>
              <a:buChar char="§"/>
            </a:pPr>
            <a:r>
              <a:rPr lang="tr-TR" sz="2400" b="1" dirty="0" err="1" smtClean="0"/>
              <a:t>equalsIgnoreCase</a:t>
            </a:r>
            <a:r>
              <a:rPr lang="tr-TR" sz="2400" b="1" dirty="0" smtClean="0"/>
              <a:t>(</a:t>
            </a:r>
            <a:r>
              <a:rPr lang="tr-TR" sz="2400" b="1" dirty="0" err="1" smtClean="0"/>
              <a:t>String</a:t>
            </a:r>
            <a:r>
              <a:rPr lang="tr-TR" sz="2400" b="1" dirty="0" smtClean="0"/>
              <a:t> s) : </a:t>
            </a:r>
            <a:r>
              <a:rPr lang="tr-TR" sz="2400" dirty="0" smtClean="0"/>
              <a:t>Aynı işlemi küçük büyük harf ayrımı yapmaksızın yapar.</a:t>
            </a: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String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buNone/>
            </a:pPr>
            <a:r>
              <a:rPr lang="tr-TR" sz="2400" dirty="0" smtClean="0">
                <a:solidFill>
                  <a:schemeClr val="tx1"/>
                </a:solidFill>
              </a:rPr>
              <a:t>Örnek:</a:t>
            </a:r>
          </a:p>
          <a:p>
            <a:pPr>
              <a:buFont typeface="Wingdings" pitchFamily="2" charset="2"/>
              <a:buChar char="§"/>
            </a:pPr>
            <a:r>
              <a:rPr lang="tr-TR" sz="2400" dirty="0" smtClean="0"/>
              <a:t>“Ali”.</a:t>
            </a:r>
            <a:r>
              <a:rPr lang="tr-TR" sz="2400" dirty="0" err="1" smtClean="0"/>
              <a:t>equals</a:t>
            </a:r>
            <a:r>
              <a:rPr lang="tr-TR" sz="2400" dirty="0" smtClean="0"/>
              <a:t>(“ali”)     </a:t>
            </a:r>
          </a:p>
          <a:p>
            <a:pPr>
              <a:buFont typeface="Wingdings" pitchFamily="2" charset="2"/>
              <a:buChar char="§"/>
            </a:pPr>
            <a:r>
              <a:rPr lang="tr-TR" sz="2400" dirty="0" smtClean="0">
                <a:sym typeface="Wingdings" pitchFamily="2" charset="2"/>
              </a:rPr>
              <a:t> </a:t>
            </a:r>
            <a:r>
              <a:rPr lang="tr-TR" sz="2400" dirty="0" err="1" smtClean="0">
                <a:sym typeface="Wingdings" pitchFamily="2" charset="2"/>
              </a:rPr>
              <a:t>False</a:t>
            </a:r>
            <a:endParaRPr lang="tr-TR" sz="2400" dirty="0" smtClean="0">
              <a:sym typeface="Wingdings" pitchFamily="2" charset="2"/>
            </a:endParaRPr>
          </a:p>
          <a:p>
            <a:pPr>
              <a:buFont typeface="Wingdings" pitchFamily="2" charset="2"/>
              <a:buChar char="§"/>
            </a:pPr>
            <a:r>
              <a:rPr lang="tr-TR" sz="2400" dirty="0" smtClean="0"/>
              <a:t>“Ali”.</a:t>
            </a:r>
            <a:r>
              <a:rPr lang="tr-TR" sz="2400" dirty="0" err="1" smtClean="0"/>
              <a:t>equalsIgnoreCase</a:t>
            </a:r>
            <a:r>
              <a:rPr lang="tr-TR" sz="2400" dirty="0" smtClean="0"/>
              <a:t>(“ali”) </a:t>
            </a:r>
          </a:p>
          <a:p>
            <a:pPr>
              <a:buFont typeface="Wingdings" pitchFamily="2" charset="2"/>
              <a:buChar char="§"/>
            </a:pPr>
            <a:r>
              <a:rPr lang="tr-TR" sz="2400" dirty="0" smtClean="0">
                <a:sym typeface="Wingdings" pitchFamily="2" charset="2"/>
              </a:rPr>
              <a:t> </a:t>
            </a:r>
            <a:r>
              <a:rPr lang="tr-TR" sz="2400" dirty="0" err="1" smtClean="0">
                <a:sym typeface="Wingdings" pitchFamily="2" charset="2"/>
              </a:rPr>
              <a:t>True</a:t>
            </a:r>
            <a:endParaRPr lang="tr-TR" sz="2400" dirty="0" smtClean="0">
              <a:solidFill>
                <a:schemeClr val="tx1"/>
              </a:solidFill>
            </a:endParaRP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Dizgi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 typeface="Wingdings" pitchFamily="2" charset="2"/>
              <a:buChar char="§"/>
            </a:pPr>
            <a:r>
              <a:rPr lang="tr-TR" sz="2400" dirty="0" smtClean="0">
                <a:solidFill>
                  <a:schemeClr val="tx1"/>
                </a:solidFill>
              </a:rPr>
              <a:t> </a:t>
            </a:r>
            <a:r>
              <a:rPr lang="tr-TR" sz="2400" b="1" dirty="0" err="1" smtClean="0">
                <a:solidFill>
                  <a:schemeClr val="tx1"/>
                </a:solidFill>
              </a:rPr>
              <a:t>charAt</a:t>
            </a:r>
            <a:r>
              <a:rPr lang="tr-TR" sz="2400" b="1" dirty="0" smtClean="0">
                <a:solidFill>
                  <a:schemeClr val="tx1"/>
                </a:solidFill>
              </a:rPr>
              <a:t>(</a:t>
            </a:r>
            <a:r>
              <a:rPr lang="tr-TR" sz="2400" b="1" dirty="0" err="1" smtClean="0">
                <a:solidFill>
                  <a:schemeClr val="tx1"/>
                </a:solidFill>
              </a:rPr>
              <a:t>int</a:t>
            </a:r>
            <a:r>
              <a:rPr lang="tr-TR" sz="2400" b="1" dirty="0" smtClean="0">
                <a:solidFill>
                  <a:schemeClr val="tx1"/>
                </a:solidFill>
              </a:rPr>
              <a:t> n)  </a:t>
            </a:r>
            <a:r>
              <a:rPr lang="tr-TR" sz="2400" dirty="0" smtClean="0">
                <a:solidFill>
                  <a:schemeClr val="tx1"/>
                </a:solidFill>
              </a:rPr>
              <a:t>:  Bir </a:t>
            </a:r>
            <a:r>
              <a:rPr lang="tr-TR" sz="2400" dirty="0" err="1" smtClean="0">
                <a:solidFill>
                  <a:schemeClr val="tx1"/>
                </a:solidFill>
              </a:rPr>
              <a:t>String</a:t>
            </a:r>
            <a:r>
              <a:rPr lang="tr-TR" sz="2400" dirty="0" smtClean="0">
                <a:solidFill>
                  <a:schemeClr val="tx1"/>
                </a:solidFill>
              </a:rPr>
              <a:t> nesnesinin n indisinde yer alan karakteri verir. </a:t>
            </a:r>
            <a:r>
              <a:rPr lang="tr-TR" sz="2800" b="1" dirty="0" smtClean="0">
                <a:solidFill>
                  <a:srgbClr val="FF0000"/>
                </a:solidFill>
              </a:rPr>
              <a:t>DİZGİLERDE İNDİSLER 0’DAN BAŞLAR!</a:t>
            </a:r>
            <a:endParaRPr lang="tr-TR" sz="2400" b="1" dirty="0" smtClean="0">
              <a:solidFill>
                <a:srgbClr val="FF0000"/>
              </a:solidFill>
            </a:endParaRPr>
          </a:p>
          <a:p>
            <a:r>
              <a:rPr lang="tr-TR" sz="3200" dirty="0" err="1" smtClean="0"/>
              <a:t>String</a:t>
            </a:r>
            <a:r>
              <a:rPr lang="tr-TR" sz="3200" dirty="0" smtClean="0"/>
              <a:t> s = “Ali topu tut.”;</a:t>
            </a:r>
          </a:p>
          <a:p>
            <a:r>
              <a:rPr lang="tr-TR" sz="3200" dirty="0" err="1" smtClean="0">
                <a:solidFill>
                  <a:schemeClr val="tx1"/>
                </a:solidFill>
              </a:rPr>
              <a:t>char</a:t>
            </a:r>
            <a:r>
              <a:rPr lang="tr-TR" sz="3200" dirty="0" smtClean="0">
                <a:solidFill>
                  <a:schemeClr val="tx1"/>
                </a:solidFill>
              </a:rPr>
              <a:t> c = s.</a:t>
            </a:r>
            <a:r>
              <a:rPr lang="tr-TR" sz="3200" dirty="0" err="1" smtClean="0">
                <a:solidFill>
                  <a:schemeClr val="tx1"/>
                </a:solidFill>
              </a:rPr>
              <a:t>charAt</a:t>
            </a:r>
            <a:r>
              <a:rPr lang="tr-TR" sz="3200" dirty="0" smtClean="0">
                <a:solidFill>
                  <a:schemeClr val="tx1"/>
                </a:solidFill>
              </a:rPr>
              <a:t>(5);</a:t>
            </a:r>
          </a:p>
          <a:p>
            <a:r>
              <a:rPr lang="tr-TR" sz="3200" dirty="0" smtClean="0">
                <a:solidFill>
                  <a:schemeClr val="tx1"/>
                </a:solidFill>
              </a:rPr>
              <a:t> </a:t>
            </a:r>
            <a:r>
              <a:rPr lang="tr-TR" sz="3200" dirty="0" err="1" smtClean="0">
                <a:solidFill>
                  <a:schemeClr val="tx1"/>
                </a:solidFill>
              </a:rPr>
              <a:t>System</a:t>
            </a:r>
            <a:r>
              <a:rPr lang="tr-TR" sz="3200" dirty="0" smtClean="0">
                <a:solidFill>
                  <a:schemeClr val="tx1"/>
                </a:solidFill>
              </a:rPr>
              <a:t>.</a:t>
            </a:r>
            <a:r>
              <a:rPr lang="tr-TR" sz="3200" dirty="0" err="1" smtClean="0">
                <a:solidFill>
                  <a:schemeClr val="tx1"/>
                </a:solidFill>
              </a:rPr>
              <a:t>out</a:t>
            </a:r>
            <a:r>
              <a:rPr lang="tr-TR" sz="3200" dirty="0" smtClean="0">
                <a:solidFill>
                  <a:schemeClr val="tx1"/>
                </a:solidFill>
              </a:rPr>
              <a:t>.</a:t>
            </a:r>
            <a:r>
              <a:rPr lang="tr-TR" sz="3200" dirty="0" err="1" smtClean="0">
                <a:solidFill>
                  <a:schemeClr val="tx1"/>
                </a:solidFill>
              </a:rPr>
              <a:t>print</a:t>
            </a:r>
            <a:r>
              <a:rPr lang="tr-TR" sz="3200" dirty="0" smtClean="0">
                <a:solidFill>
                  <a:schemeClr val="tx1"/>
                </a:solidFill>
              </a:rPr>
              <a:t>(“</a:t>
            </a:r>
            <a:r>
              <a:rPr lang="tr-TR" sz="3200" dirty="0" err="1" smtClean="0">
                <a:solidFill>
                  <a:schemeClr val="tx1"/>
                </a:solidFill>
              </a:rPr>
              <a:t>String</a:t>
            </a:r>
            <a:r>
              <a:rPr lang="tr-TR" sz="3200" dirty="0" smtClean="0">
                <a:solidFill>
                  <a:schemeClr val="tx1"/>
                </a:solidFill>
              </a:rPr>
              <a:t> nesnesinde 5.</a:t>
            </a:r>
            <a:r>
              <a:rPr lang="tr-TR" sz="3200" dirty="0" smtClean="0"/>
              <a:t> ” </a:t>
            </a:r>
            <a:br>
              <a:rPr lang="tr-TR" sz="3200" dirty="0" smtClean="0"/>
            </a:br>
            <a:r>
              <a:rPr lang="tr-TR" sz="3200" dirty="0" smtClean="0"/>
              <a:t>+ “indisteki </a:t>
            </a:r>
            <a:r>
              <a:rPr lang="tr-TR" sz="3200" dirty="0" smtClean="0">
                <a:solidFill>
                  <a:schemeClr val="tx1"/>
                </a:solidFill>
              </a:rPr>
              <a:t>karakter</a:t>
            </a:r>
            <a:r>
              <a:rPr lang="tr-TR" sz="3200" dirty="0" smtClean="0"/>
              <a:t>:”  </a:t>
            </a:r>
            <a:r>
              <a:rPr lang="tr-TR" sz="3200" dirty="0" smtClean="0">
                <a:solidFill>
                  <a:schemeClr val="tx1"/>
                </a:solidFill>
              </a:rPr>
              <a:t>+ c);</a:t>
            </a:r>
          </a:p>
          <a:p>
            <a:pPr>
              <a:buNone/>
            </a:pPr>
            <a:endParaRPr lang="tr-TR" sz="2000" dirty="0" smtClean="0">
              <a:solidFill>
                <a:schemeClr val="tx1"/>
              </a:solidFill>
            </a:endParaRPr>
          </a:p>
          <a:p>
            <a:pPr algn="l">
              <a:buFont typeface="Wingdings" pitchFamily="2" charset="2"/>
              <a:buChar char="Ø"/>
            </a:pPr>
            <a:r>
              <a:rPr lang="tr-TR" sz="2400" dirty="0" smtClean="0">
                <a:solidFill>
                  <a:schemeClr val="tx1"/>
                </a:solidFill>
              </a:rPr>
              <a:t> Çıktı:</a:t>
            </a:r>
          </a:p>
          <a:p>
            <a:pPr algn="l"/>
            <a:r>
              <a:rPr lang="tr-TR" sz="2400" dirty="0" err="1" smtClean="0">
                <a:solidFill>
                  <a:schemeClr val="tx1"/>
                </a:solidFill>
              </a:rPr>
              <a:t>String</a:t>
            </a:r>
            <a:r>
              <a:rPr lang="tr-TR" sz="2400" dirty="0" smtClean="0">
                <a:solidFill>
                  <a:schemeClr val="tx1"/>
                </a:solidFill>
              </a:rPr>
              <a:t> nesnesinde 5. indisteki karakter: o</a:t>
            </a: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pic>
        <p:nvPicPr>
          <p:cNvPr id="5122" name="Picture 2" descr="C:\Documents and Settings\OguzH\Local Settings\Temporary Internet Files\Content.IE5\WO8I3UPU\question-marks[1].jpg"/>
          <p:cNvPicPr>
            <a:picLocks noChangeAspect="1" noChangeArrowheads="1"/>
          </p:cNvPicPr>
          <p:nvPr/>
        </p:nvPicPr>
        <p:blipFill>
          <a:blip r:embed="rId2" cstate="print"/>
          <a:srcRect/>
          <a:stretch>
            <a:fillRect/>
          </a:stretch>
        </p:blipFill>
        <p:spPr bwMode="auto">
          <a:xfrm>
            <a:off x="6643702" y="4500570"/>
            <a:ext cx="1430854" cy="1074730"/>
          </a:xfrm>
          <a:prstGeom prst="rect">
            <a:avLst/>
          </a:prstGeom>
          <a:noFill/>
        </p:spPr>
      </p:pic>
      <p:pic>
        <p:nvPicPr>
          <p:cNvPr id="5" name="4 Resim" descr="79e7c3ee59247c8ebd9be601ceee6e04_microsoft-clip-art-enables-be-careful-clipart_584-579.png"/>
          <p:cNvPicPr>
            <a:picLocks noChangeAspect="1"/>
          </p:cNvPicPr>
          <p:nvPr/>
        </p:nvPicPr>
        <p:blipFill>
          <a:blip r:embed="rId3" cstate="print"/>
          <a:stretch>
            <a:fillRect/>
          </a:stretch>
        </p:blipFill>
        <p:spPr>
          <a:xfrm>
            <a:off x="7143768" y="2000240"/>
            <a:ext cx="1428760" cy="141652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checkerboard(across)">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Dizgi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buFont typeface="Wingdings" pitchFamily="2" charset="2"/>
              <a:buChar char="§"/>
            </a:pPr>
            <a:r>
              <a:rPr lang="tr-TR" sz="2400" dirty="0" smtClean="0">
                <a:solidFill>
                  <a:schemeClr val="tx1"/>
                </a:solidFill>
              </a:rPr>
              <a:t> </a:t>
            </a:r>
            <a:r>
              <a:rPr lang="tr-TR" sz="2400" b="1" dirty="0" err="1" smtClean="0">
                <a:solidFill>
                  <a:schemeClr val="tx1"/>
                </a:solidFill>
              </a:rPr>
              <a:t>indexOf</a:t>
            </a:r>
            <a:r>
              <a:rPr lang="tr-TR" sz="2400" b="1" dirty="0" smtClean="0">
                <a:solidFill>
                  <a:schemeClr val="tx1"/>
                </a:solidFill>
              </a:rPr>
              <a:t>(</a:t>
            </a:r>
            <a:r>
              <a:rPr lang="tr-TR" sz="2400" b="1" dirty="0" err="1" smtClean="0">
                <a:solidFill>
                  <a:schemeClr val="tx1"/>
                </a:solidFill>
              </a:rPr>
              <a:t>String</a:t>
            </a:r>
            <a:r>
              <a:rPr lang="tr-TR" sz="2400" b="1" dirty="0" smtClean="0">
                <a:solidFill>
                  <a:schemeClr val="tx1"/>
                </a:solidFill>
              </a:rPr>
              <a:t> s ya da </a:t>
            </a:r>
            <a:r>
              <a:rPr lang="tr-TR" sz="2400" b="1" dirty="0" err="1" smtClean="0">
                <a:solidFill>
                  <a:schemeClr val="tx1"/>
                </a:solidFill>
              </a:rPr>
              <a:t>char</a:t>
            </a:r>
            <a:r>
              <a:rPr lang="tr-TR" sz="2400" b="1" dirty="0" smtClean="0">
                <a:solidFill>
                  <a:schemeClr val="tx1"/>
                </a:solidFill>
              </a:rPr>
              <a:t> c)  </a:t>
            </a:r>
            <a:r>
              <a:rPr lang="tr-TR" sz="2400" dirty="0" smtClean="0">
                <a:solidFill>
                  <a:schemeClr val="tx1"/>
                </a:solidFill>
              </a:rPr>
              <a:t>:  Bir </a:t>
            </a:r>
            <a:r>
              <a:rPr lang="tr-TR" sz="2400" i="1" dirty="0" err="1" smtClean="0">
                <a:solidFill>
                  <a:schemeClr val="tx1"/>
                </a:solidFill>
              </a:rPr>
              <a:t>String</a:t>
            </a:r>
            <a:r>
              <a:rPr lang="tr-TR" sz="2400" dirty="0" smtClean="0">
                <a:solidFill>
                  <a:schemeClr val="tx1"/>
                </a:solidFill>
              </a:rPr>
              <a:t> nesnesinde s dizgisini/c karakterini içeren ilk indisi verir. Eğer s nesnesi </a:t>
            </a:r>
            <a:r>
              <a:rPr lang="tr-TR" sz="2400" i="1" dirty="0" err="1" smtClean="0">
                <a:solidFill>
                  <a:schemeClr val="tx1"/>
                </a:solidFill>
              </a:rPr>
              <a:t>String</a:t>
            </a:r>
            <a:r>
              <a:rPr lang="tr-TR" sz="2400" dirty="0" smtClean="0">
                <a:solidFill>
                  <a:schemeClr val="tx1"/>
                </a:solidFill>
              </a:rPr>
              <a:t> içerisinde yer almıyorsa  -1  değeri döner. </a:t>
            </a:r>
          </a:p>
          <a:p>
            <a:pPr algn="l">
              <a:buFont typeface="Wingdings" pitchFamily="2" charset="2"/>
              <a:buChar char="q"/>
            </a:pPr>
            <a:r>
              <a:rPr lang="tr-TR" sz="3900" dirty="0" smtClean="0">
                <a:solidFill>
                  <a:schemeClr val="tx1"/>
                </a:solidFill>
              </a:rPr>
              <a:t> </a:t>
            </a:r>
            <a:r>
              <a:rPr lang="tr-TR" sz="3900" dirty="0" err="1" smtClean="0">
                <a:solidFill>
                  <a:schemeClr val="tx1"/>
                </a:solidFill>
              </a:rPr>
              <a:t>String</a:t>
            </a:r>
            <a:r>
              <a:rPr lang="tr-TR" sz="3900" dirty="0" smtClean="0">
                <a:solidFill>
                  <a:schemeClr val="tx1"/>
                </a:solidFill>
              </a:rPr>
              <a:t> s = “Ali topu tut.”;</a:t>
            </a:r>
          </a:p>
          <a:p>
            <a:pPr algn="l"/>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i1 = s.</a:t>
            </a:r>
            <a:r>
              <a:rPr lang="tr-TR" sz="2400" dirty="0" err="1" smtClean="0">
                <a:solidFill>
                  <a:schemeClr val="tx1"/>
                </a:solidFill>
              </a:rPr>
              <a:t>indexOf</a:t>
            </a:r>
            <a:r>
              <a:rPr lang="tr-TR" sz="2400" dirty="0" smtClean="0">
                <a:solidFill>
                  <a:schemeClr val="tx1"/>
                </a:solidFill>
              </a:rPr>
              <a:t>(“top”);</a:t>
            </a:r>
          </a:p>
          <a:p>
            <a:pPr algn="l"/>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i2 = s.</a:t>
            </a:r>
            <a:r>
              <a:rPr lang="tr-TR" sz="2400" dirty="0" err="1" smtClean="0">
                <a:solidFill>
                  <a:schemeClr val="tx1"/>
                </a:solidFill>
              </a:rPr>
              <a:t>indexOf</a:t>
            </a:r>
            <a:r>
              <a:rPr lang="tr-TR" sz="2400" dirty="0" smtClean="0">
                <a:solidFill>
                  <a:schemeClr val="tx1"/>
                </a:solidFill>
              </a:rPr>
              <a:t>(“tap”);</a:t>
            </a:r>
          </a:p>
          <a:p>
            <a:pPr algn="l"/>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i3 = s.</a:t>
            </a:r>
            <a:r>
              <a:rPr lang="tr-TR" sz="2400" dirty="0" err="1" smtClean="0">
                <a:solidFill>
                  <a:schemeClr val="tx1"/>
                </a:solidFill>
              </a:rPr>
              <a:t>indexOf</a:t>
            </a:r>
            <a:r>
              <a:rPr lang="tr-TR" sz="2400" dirty="0" smtClean="0">
                <a:solidFill>
                  <a:schemeClr val="tx1"/>
                </a:solidFill>
              </a:rPr>
              <a:t>(“a”);</a:t>
            </a:r>
          </a:p>
          <a:p>
            <a:pPr algn="l"/>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i4 = s.</a:t>
            </a:r>
            <a:r>
              <a:rPr lang="tr-TR" sz="2400" dirty="0" err="1" smtClean="0">
                <a:solidFill>
                  <a:schemeClr val="tx1"/>
                </a:solidFill>
              </a:rPr>
              <a:t>indexOf</a:t>
            </a:r>
            <a:r>
              <a:rPr lang="tr-TR" sz="2400" dirty="0" smtClean="0">
                <a:solidFill>
                  <a:schemeClr val="tx1"/>
                </a:solidFill>
              </a:rPr>
              <a:t>(‘t</a:t>
            </a:r>
            <a:r>
              <a:rPr lang="tr-TR" sz="2400" dirty="0" smtClean="0"/>
              <a:t>’</a:t>
            </a:r>
            <a:r>
              <a:rPr lang="tr-TR" sz="2400" dirty="0" smtClean="0">
                <a:solidFill>
                  <a:schemeClr val="tx1"/>
                </a:solidFill>
              </a:rPr>
              <a:t>);</a:t>
            </a:r>
          </a:p>
          <a:p>
            <a:pPr algn="l"/>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(i1 + “\n” + i2 + “\n” + i3 + “\n” + i4);</a:t>
            </a:r>
          </a:p>
          <a:p>
            <a:pPr algn="l">
              <a:buFont typeface="Wingdings" pitchFamily="2" charset="2"/>
              <a:buChar char="Ø"/>
            </a:pPr>
            <a:r>
              <a:rPr lang="tr-TR" sz="2400" dirty="0" smtClean="0">
                <a:solidFill>
                  <a:schemeClr val="tx1"/>
                </a:solidFill>
              </a:rPr>
              <a:t> Çıktı:</a:t>
            </a:r>
          </a:p>
          <a:p>
            <a:pPr algn="l"/>
            <a:r>
              <a:rPr lang="tr-TR" sz="2400" dirty="0" smtClean="0">
                <a:solidFill>
                  <a:schemeClr val="tx1"/>
                </a:solidFill>
              </a:rPr>
              <a:t>4</a:t>
            </a:r>
          </a:p>
          <a:p>
            <a:pPr algn="l"/>
            <a:r>
              <a:rPr lang="tr-TR" sz="2400" dirty="0" smtClean="0">
                <a:solidFill>
                  <a:schemeClr val="tx1"/>
                </a:solidFill>
              </a:rPr>
              <a:t>-1</a:t>
            </a:r>
          </a:p>
          <a:p>
            <a:pPr algn="l"/>
            <a:r>
              <a:rPr lang="tr-TR" sz="2400" dirty="0" smtClean="0">
                <a:solidFill>
                  <a:schemeClr val="tx1"/>
                </a:solidFill>
              </a:rPr>
              <a:t>-1</a:t>
            </a:r>
          </a:p>
          <a:p>
            <a:pPr algn="l"/>
            <a:r>
              <a:rPr lang="tr-TR" sz="2400" dirty="0" smtClean="0">
                <a:solidFill>
                  <a:schemeClr val="tx1"/>
                </a:solidFill>
              </a:rPr>
              <a:t>4</a:t>
            </a: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pic>
        <p:nvPicPr>
          <p:cNvPr id="5" name="4 Resim" descr="79e7c3ee59247c8ebd9be601ceee6e04_microsoft-clip-art-enables-be-careful-clipart_584-579.png"/>
          <p:cNvPicPr>
            <a:picLocks noChangeAspect="1"/>
          </p:cNvPicPr>
          <p:nvPr/>
        </p:nvPicPr>
        <p:blipFill>
          <a:blip r:embed="rId2" cstate="print"/>
          <a:stretch>
            <a:fillRect/>
          </a:stretch>
        </p:blipFill>
        <p:spPr>
          <a:xfrm>
            <a:off x="7429520" y="3643314"/>
            <a:ext cx="1428760" cy="1416527"/>
          </a:xfrm>
          <a:prstGeom prst="rect">
            <a:avLst/>
          </a:prstGeom>
        </p:spPr>
      </p:pic>
      <p:sp>
        <p:nvSpPr>
          <p:cNvPr id="6" name="5 Dikdörtgen"/>
          <p:cNvSpPr/>
          <p:nvPr/>
        </p:nvSpPr>
        <p:spPr>
          <a:xfrm>
            <a:off x="5715008" y="2214554"/>
            <a:ext cx="2714644"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tr-TR" sz="2800" b="1" dirty="0" smtClean="0">
                <a:solidFill>
                  <a:srgbClr val="FF0000"/>
                </a:solidFill>
              </a:rPr>
              <a:t>DİZGİLERDE İNDİSLER 0’DAN BAŞLAR!</a:t>
            </a:r>
            <a:endParaRPr lang="tr-TR"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checkerboard(across)">
                                      <p:cBhvr>
                                        <p:cTn id="7" dur="500"/>
                                        <p:tgtEl>
                                          <p:spTgt spid="3">
                                            <p:txEl>
                                              <p:pRg st="8" end="8"/>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checkerboard(across)">
                                      <p:cBhvr>
                                        <p:cTn id="10" dur="500"/>
                                        <p:tgtEl>
                                          <p:spTgt spid="3">
                                            <p:txEl>
                                              <p:pRg st="9" end="9"/>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13" dur="500"/>
                                        <p:tgtEl>
                                          <p:spTgt spid="3">
                                            <p:txEl>
                                              <p:pRg st="10" end="10"/>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1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tr-TR" dirty="0" smtClean="0"/>
              <a:t>Aritmetik işlemler</a:t>
            </a:r>
          </a:p>
        </p:txBody>
      </p:sp>
      <p:sp>
        <p:nvSpPr>
          <p:cNvPr id="16387" name="Rectangle 3"/>
          <p:cNvSpPr>
            <a:spLocks noGrp="1" noChangeArrowheads="1"/>
          </p:cNvSpPr>
          <p:nvPr>
            <p:ph sz="quarter" idx="1"/>
          </p:nvPr>
        </p:nvSpPr>
        <p:spPr/>
        <p:txBody>
          <a:bodyPr/>
          <a:lstStyle/>
          <a:p>
            <a:pPr eaLnBrk="1" hangingPunct="1"/>
            <a:r>
              <a:rPr lang="tr-TR" dirty="0" smtClean="0"/>
              <a:t>Toplama 	      a+b</a:t>
            </a:r>
          </a:p>
          <a:p>
            <a:pPr eaLnBrk="1" hangingPunct="1"/>
            <a:r>
              <a:rPr lang="tr-TR" dirty="0" smtClean="0"/>
              <a:t>Çıkarma	       a-b</a:t>
            </a:r>
          </a:p>
          <a:p>
            <a:pPr eaLnBrk="1" hangingPunct="1"/>
            <a:r>
              <a:rPr lang="tr-TR" dirty="0" smtClean="0"/>
              <a:t>Çarpma	       a*b</a:t>
            </a:r>
          </a:p>
          <a:p>
            <a:pPr eaLnBrk="1" hangingPunct="1"/>
            <a:r>
              <a:rPr lang="tr-TR" dirty="0" smtClean="0"/>
              <a:t>Bölme	       a/b</a:t>
            </a:r>
          </a:p>
          <a:p>
            <a:pPr eaLnBrk="1" hangingPunct="1"/>
            <a:r>
              <a:rPr lang="tr-TR" dirty="0" smtClean="0"/>
              <a:t>…</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String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 typeface="Wingdings" pitchFamily="2" charset="2"/>
              <a:buChar char="§"/>
            </a:pPr>
            <a:r>
              <a:rPr lang="tr-TR" sz="2400" dirty="0" smtClean="0">
                <a:solidFill>
                  <a:schemeClr val="tx1"/>
                </a:solidFill>
              </a:rPr>
              <a:t> </a:t>
            </a:r>
            <a:r>
              <a:rPr lang="tr-TR" sz="2400" b="1" dirty="0" err="1" smtClean="0">
                <a:solidFill>
                  <a:schemeClr val="tx1"/>
                </a:solidFill>
              </a:rPr>
              <a:t>trim</a:t>
            </a:r>
            <a:r>
              <a:rPr lang="tr-TR" sz="2400" b="1" dirty="0" smtClean="0">
                <a:solidFill>
                  <a:schemeClr val="tx1"/>
                </a:solidFill>
              </a:rPr>
              <a:t>() </a:t>
            </a:r>
            <a:r>
              <a:rPr lang="tr-TR" sz="2400" dirty="0" smtClean="0">
                <a:solidFill>
                  <a:schemeClr val="tx1"/>
                </a:solidFill>
              </a:rPr>
              <a:t>:  Bir </a:t>
            </a:r>
            <a:r>
              <a:rPr lang="tr-TR" sz="2400" dirty="0" err="1" smtClean="0">
                <a:solidFill>
                  <a:schemeClr val="tx1"/>
                </a:solidFill>
              </a:rPr>
              <a:t>String</a:t>
            </a:r>
            <a:r>
              <a:rPr lang="tr-TR" sz="2400" dirty="0" smtClean="0">
                <a:solidFill>
                  <a:schemeClr val="tx1"/>
                </a:solidFill>
              </a:rPr>
              <a:t> nesnesinin sağındaki ve solundaki boşlukları atarak yeni bir </a:t>
            </a:r>
            <a:r>
              <a:rPr lang="tr-TR" sz="2400" dirty="0" err="1" smtClean="0">
                <a:solidFill>
                  <a:schemeClr val="tx1"/>
                </a:solidFill>
              </a:rPr>
              <a:t>String</a:t>
            </a:r>
            <a:r>
              <a:rPr lang="tr-TR" sz="2400" dirty="0" smtClean="0">
                <a:solidFill>
                  <a:schemeClr val="tx1"/>
                </a:solidFill>
              </a:rPr>
              <a:t> nesnesi döndürür.</a:t>
            </a:r>
          </a:p>
          <a:p>
            <a:pPr algn="l">
              <a:buFont typeface="Wingdings" pitchFamily="2" charset="2"/>
              <a:buChar char="q"/>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s = “---Ali Veli----”; </a:t>
            </a:r>
            <a:r>
              <a:rPr lang="tr-TR" sz="1600" dirty="0" smtClean="0">
                <a:solidFill>
                  <a:schemeClr val="tx1"/>
                </a:solidFill>
              </a:rPr>
              <a:t>( - , boşluk yerine kullanılmıştır)</a:t>
            </a:r>
            <a:endParaRPr lang="tr-TR" sz="2400" dirty="0" smtClean="0">
              <a:solidFill>
                <a:schemeClr val="tx1"/>
              </a:solidFill>
            </a:endParaRPr>
          </a:p>
          <a:p>
            <a:pPr algn="l"/>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yeni = s.</a:t>
            </a:r>
            <a:r>
              <a:rPr lang="tr-TR" sz="2400" dirty="0" err="1" smtClean="0">
                <a:solidFill>
                  <a:schemeClr val="tx1"/>
                </a:solidFill>
              </a:rPr>
              <a:t>trim</a:t>
            </a:r>
            <a:r>
              <a:rPr lang="tr-TR" sz="2400" dirty="0" smtClean="0">
                <a:solidFill>
                  <a:schemeClr val="tx1"/>
                </a:solidFill>
              </a:rPr>
              <a:t>();</a:t>
            </a:r>
          </a:p>
          <a:p>
            <a:pPr algn="l"/>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 (s + “</a:t>
            </a:r>
            <a:r>
              <a:rPr lang="tr-TR" sz="2400" dirty="0" err="1" smtClean="0">
                <a:solidFill>
                  <a:schemeClr val="tx1"/>
                </a:solidFill>
              </a:rPr>
              <a:t>Nedemeli</a:t>
            </a:r>
            <a:r>
              <a:rPr lang="tr-TR" sz="2400" dirty="0" smtClean="0">
                <a:solidFill>
                  <a:schemeClr val="tx1"/>
                </a:solidFill>
              </a:rPr>
              <a:t>?”);</a:t>
            </a:r>
          </a:p>
          <a:p>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(yeni + </a:t>
            </a:r>
            <a:r>
              <a:rPr lang="tr-TR" sz="2400" dirty="0" smtClean="0"/>
              <a:t>“</a:t>
            </a:r>
            <a:r>
              <a:rPr lang="tr-TR" sz="2400" dirty="0" err="1" smtClean="0"/>
              <a:t>Nedememeli</a:t>
            </a:r>
            <a:r>
              <a:rPr lang="tr-TR" sz="2400" dirty="0" smtClean="0"/>
              <a:t>?”);</a:t>
            </a:r>
            <a:endParaRPr lang="tr-TR" sz="2400" dirty="0" smtClean="0">
              <a:solidFill>
                <a:schemeClr val="tx1"/>
              </a:solidFill>
            </a:endParaRPr>
          </a:p>
          <a:p>
            <a:pPr algn="l">
              <a:buFont typeface="Wingdings" pitchFamily="2" charset="2"/>
              <a:buChar char="Ø"/>
            </a:pPr>
            <a:r>
              <a:rPr lang="tr-TR" sz="2400" dirty="0" smtClean="0">
                <a:solidFill>
                  <a:schemeClr val="tx1"/>
                </a:solidFill>
              </a:rPr>
              <a:t> Çıktı:</a:t>
            </a:r>
          </a:p>
          <a:p>
            <a:pPr algn="l"/>
            <a:r>
              <a:rPr lang="tr-TR" sz="2400" dirty="0" smtClean="0">
                <a:solidFill>
                  <a:schemeClr val="tx1"/>
                </a:solidFill>
              </a:rPr>
              <a:t>---Ali Veli----</a:t>
            </a:r>
            <a:r>
              <a:rPr lang="tr-TR" sz="2400" dirty="0" err="1" smtClean="0">
                <a:solidFill>
                  <a:schemeClr val="tx1"/>
                </a:solidFill>
              </a:rPr>
              <a:t>Nedemeli</a:t>
            </a:r>
            <a:r>
              <a:rPr lang="tr-TR" sz="2400" dirty="0" smtClean="0">
                <a:solidFill>
                  <a:schemeClr val="tx1"/>
                </a:solidFill>
              </a:rPr>
              <a:t>?Ali </a:t>
            </a:r>
            <a:r>
              <a:rPr lang="tr-TR" sz="2400" dirty="0" err="1" smtClean="0">
                <a:solidFill>
                  <a:schemeClr val="tx1"/>
                </a:solidFill>
              </a:rPr>
              <a:t>Veli</a:t>
            </a:r>
            <a:r>
              <a:rPr lang="tr-TR" sz="2400" dirty="0" err="1" smtClean="0"/>
              <a:t>Nedememeli</a:t>
            </a:r>
            <a:r>
              <a:rPr lang="tr-TR" sz="2400" dirty="0" smtClean="0"/>
              <a:t>?</a:t>
            </a:r>
            <a:endParaRPr lang="tr-TR" sz="2400" dirty="0" smtClean="0">
              <a:solidFill>
                <a:schemeClr val="tx1"/>
              </a:solidFill>
            </a:endParaRP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pic>
        <p:nvPicPr>
          <p:cNvPr id="9218" name="Picture 2" descr="C:\Documents and Settings\OguzH\Local Settings\Temporary Internet Files\Content.IE5\WO8I3UPU\question-marks[1].jpg"/>
          <p:cNvPicPr>
            <a:picLocks noChangeAspect="1" noChangeArrowheads="1"/>
          </p:cNvPicPr>
          <p:nvPr/>
        </p:nvPicPr>
        <p:blipFill>
          <a:blip r:embed="rId2" cstate="print"/>
          <a:srcRect/>
          <a:stretch>
            <a:fillRect/>
          </a:stretch>
        </p:blipFill>
        <p:spPr bwMode="auto">
          <a:xfrm>
            <a:off x="6357950" y="4643446"/>
            <a:ext cx="1500601" cy="112711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checkerboard(across)">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String</a:t>
            </a:r>
            <a:r>
              <a:rPr lang="tr-TR" sz="4000" b="1" dirty="0" smtClean="0">
                <a:solidFill>
                  <a:schemeClr val="tx2">
                    <a:lumMod val="60000"/>
                    <a:lumOff val="40000"/>
                  </a:schemeClr>
                </a:solidFill>
              </a:rPr>
              <a:t>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 typeface="Wingdings" pitchFamily="2" charset="2"/>
              <a:buChar char="§"/>
            </a:pPr>
            <a:r>
              <a:rPr lang="tr-TR" sz="2400" dirty="0" smtClean="0">
                <a:solidFill>
                  <a:schemeClr val="tx1"/>
                </a:solidFill>
              </a:rPr>
              <a:t> </a:t>
            </a:r>
            <a:r>
              <a:rPr lang="tr-TR" sz="2400" b="1" dirty="0" err="1" smtClean="0">
                <a:solidFill>
                  <a:schemeClr val="tx1"/>
                </a:solidFill>
              </a:rPr>
              <a:t>toLowerCase</a:t>
            </a:r>
            <a:r>
              <a:rPr lang="tr-TR" sz="2400" b="1" dirty="0" smtClean="0">
                <a:solidFill>
                  <a:schemeClr val="tx1"/>
                </a:solidFill>
              </a:rPr>
              <a:t>() </a:t>
            </a:r>
            <a:r>
              <a:rPr lang="tr-TR" sz="2400" dirty="0" smtClean="0">
                <a:solidFill>
                  <a:schemeClr val="tx1"/>
                </a:solidFill>
              </a:rPr>
              <a:t>:  Bir </a:t>
            </a:r>
            <a:r>
              <a:rPr lang="tr-TR" sz="2400" dirty="0" err="1" smtClean="0">
                <a:solidFill>
                  <a:schemeClr val="tx1"/>
                </a:solidFill>
              </a:rPr>
              <a:t>String</a:t>
            </a:r>
            <a:r>
              <a:rPr lang="tr-TR" sz="2400" dirty="0" smtClean="0">
                <a:solidFill>
                  <a:schemeClr val="tx1"/>
                </a:solidFill>
              </a:rPr>
              <a:t> nesnesindeki tüm büyük harflerin küçük harflere dönüştüğü bir </a:t>
            </a:r>
            <a:r>
              <a:rPr lang="tr-TR" sz="2400" dirty="0" err="1" smtClean="0">
                <a:solidFill>
                  <a:schemeClr val="tx1"/>
                </a:solidFill>
              </a:rPr>
              <a:t>String</a:t>
            </a:r>
            <a:r>
              <a:rPr lang="tr-TR" sz="2400" dirty="0" smtClean="0">
                <a:solidFill>
                  <a:schemeClr val="tx1"/>
                </a:solidFill>
              </a:rPr>
              <a:t> nesnesi döndürür.</a:t>
            </a:r>
          </a:p>
          <a:p>
            <a:pPr algn="l">
              <a:buFont typeface="Wingdings" pitchFamily="2" charset="2"/>
              <a:buChar char="q"/>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s = “TOBB </a:t>
            </a:r>
            <a:r>
              <a:rPr lang="tr-TR" sz="2400" dirty="0" err="1" smtClean="0">
                <a:solidFill>
                  <a:schemeClr val="tx1"/>
                </a:solidFill>
              </a:rPr>
              <a:t>ETU’deyim</a:t>
            </a:r>
            <a:r>
              <a:rPr lang="tr-TR" sz="2400" dirty="0" smtClean="0">
                <a:solidFill>
                  <a:schemeClr val="tx1"/>
                </a:solidFill>
              </a:rPr>
              <a:t>.”;</a:t>
            </a:r>
          </a:p>
          <a:p>
            <a:pPr algn="l"/>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yeni = s.</a:t>
            </a:r>
            <a:r>
              <a:rPr lang="tr-TR" sz="2400" dirty="0" err="1" smtClean="0">
                <a:solidFill>
                  <a:schemeClr val="tx1"/>
                </a:solidFill>
              </a:rPr>
              <a:t>toLowerCase</a:t>
            </a:r>
            <a:r>
              <a:rPr lang="tr-TR" sz="2400" dirty="0" smtClean="0">
                <a:solidFill>
                  <a:schemeClr val="tx1"/>
                </a:solidFill>
              </a:rPr>
              <a:t>();</a:t>
            </a:r>
          </a:p>
          <a:p>
            <a:pPr algn="l"/>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(yeni);</a:t>
            </a:r>
          </a:p>
          <a:p>
            <a:pPr algn="l">
              <a:buFont typeface="Wingdings" pitchFamily="2" charset="2"/>
              <a:buChar char="Ø"/>
            </a:pPr>
            <a:r>
              <a:rPr lang="tr-TR" sz="2400" dirty="0" smtClean="0">
                <a:solidFill>
                  <a:schemeClr val="tx1"/>
                </a:solidFill>
              </a:rPr>
              <a:t> Çıktı:</a:t>
            </a:r>
          </a:p>
          <a:p>
            <a:pPr algn="l"/>
            <a:r>
              <a:rPr lang="tr-TR" sz="2400" dirty="0" err="1" smtClean="0">
                <a:solidFill>
                  <a:schemeClr val="tx1"/>
                </a:solidFill>
              </a:rPr>
              <a:t>tobb</a:t>
            </a:r>
            <a:r>
              <a:rPr lang="tr-TR" sz="2400" dirty="0" smtClean="0">
                <a:solidFill>
                  <a:schemeClr val="tx1"/>
                </a:solidFill>
              </a:rPr>
              <a:t> </a:t>
            </a:r>
            <a:r>
              <a:rPr lang="tr-TR" sz="2400" dirty="0" err="1" smtClean="0">
                <a:solidFill>
                  <a:schemeClr val="tx1"/>
                </a:solidFill>
              </a:rPr>
              <a:t>etu’deyim</a:t>
            </a:r>
            <a:r>
              <a:rPr lang="tr-TR" sz="2400" dirty="0" smtClean="0">
                <a:solidFill>
                  <a:schemeClr val="tx1"/>
                </a:solidFill>
              </a:rPr>
              <a:t>.</a:t>
            </a: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pic>
        <p:nvPicPr>
          <p:cNvPr id="5" name="4 Resim" descr="joe_dalton_old_show_style_by_mirinata-d8kksap.jpg"/>
          <p:cNvPicPr>
            <a:picLocks noChangeAspect="1"/>
          </p:cNvPicPr>
          <p:nvPr/>
        </p:nvPicPr>
        <p:blipFill>
          <a:blip r:embed="rId2" cstate="print"/>
          <a:stretch>
            <a:fillRect/>
          </a:stretch>
        </p:blipFill>
        <p:spPr>
          <a:xfrm>
            <a:off x="5643570" y="2364712"/>
            <a:ext cx="2071702" cy="2613051"/>
          </a:xfrm>
          <a:prstGeom prst="ellipse">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heckerboard(across)">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String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 typeface="Wingdings" pitchFamily="2" charset="2"/>
              <a:buChar char="§"/>
            </a:pPr>
            <a:r>
              <a:rPr lang="tr-TR" sz="2400" dirty="0" smtClean="0">
                <a:solidFill>
                  <a:schemeClr val="tx1"/>
                </a:solidFill>
              </a:rPr>
              <a:t> </a:t>
            </a:r>
            <a:r>
              <a:rPr lang="tr-TR" sz="2400" b="1" dirty="0" err="1" smtClean="0">
                <a:solidFill>
                  <a:schemeClr val="tx1"/>
                </a:solidFill>
              </a:rPr>
              <a:t>toUpperCase</a:t>
            </a:r>
            <a:r>
              <a:rPr lang="tr-TR" sz="2400" b="1" dirty="0" smtClean="0">
                <a:solidFill>
                  <a:schemeClr val="tx1"/>
                </a:solidFill>
              </a:rPr>
              <a:t>() </a:t>
            </a:r>
            <a:r>
              <a:rPr lang="tr-TR" sz="2400" dirty="0" smtClean="0">
                <a:solidFill>
                  <a:schemeClr val="tx1"/>
                </a:solidFill>
              </a:rPr>
              <a:t>:  Bir </a:t>
            </a:r>
            <a:r>
              <a:rPr lang="tr-TR" sz="2400" dirty="0" err="1" smtClean="0">
                <a:solidFill>
                  <a:schemeClr val="tx1"/>
                </a:solidFill>
              </a:rPr>
              <a:t>String</a:t>
            </a:r>
            <a:r>
              <a:rPr lang="tr-TR" sz="2400" dirty="0" smtClean="0">
                <a:solidFill>
                  <a:schemeClr val="tx1"/>
                </a:solidFill>
              </a:rPr>
              <a:t> nesnesindeki tüm küçük harflerin büyük harflere dönüştüğü bir </a:t>
            </a:r>
            <a:r>
              <a:rPr lang="tr-TR" sz="2400" dirty="0" err="1" smtClean="0">
                <a:solidFill>
                  <a:schemeClr val="tx1"/>
                </a:solidFill>
              </a:rPr>
              <a:t>String</a:t>
            </a:r>
            <a:r>
              <a:rPr lang="tr-TR" sz="2400" dirty="0" smtClean="0">
                <a:solidFill>
                  <a:schemeClr val="tx1"/>
                </a:solidFill>
              </a:rPr>
              <a:t> nesnesi döndürür.</a:t>
            </a:r>
          </a:p>
          <a:p>
            <a:pPr algn="l">
              <a:buFont typeface="Wingdings" pitchFamily="2" charset="2"/>
              <a:buChar char="q"/>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s = “</a:t>
            </a:r>
            <a:r>
              <a:rPr lang="tr-TR" sz="2400" dirty="0" err="1" smtClean="0">
                <a:solidFill>
                  <a:schemeClr val="tx1"/>
                </a:solidFill>
              </a:rPr>
              <a:t>Sinav</a:t>
            </a:r>
            <a:r>
              <a:rPr lang="tr-TR" sz="2400" dirty="0" smtClean="0">
                <a:solidFill>
                  <a:schemeClr val="tx1"/>
                </a:solidFill>
              </a:rPr>
              <a:t> </a:t>
            </a:r>
            <a:r>
              <a:rPr lang="tr-TR" sz="2400" dirty="0" err="1" smtClean="0">
                <a:solidFill>
                  <a:schemeClr val="tx1"/>
                </a:solidFill>
              </a:rPr>
              <a:t>yaklasiyor</a:t>
            </a:r>
            <a:r>
              <a:rPr lang="tr-TR" sz="2400" dirty="0" smtClean="0">
                <a:solidFill>
                  <a:schemeClr val="tx1"/>
                </a:solidFill>
              </a:rPr>
              <a:t>!!!”;</a:t>
            </a:r>
          </a:p>
          <a:p>
            <a:pPr algn="l"/>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yeni = s.</a:t>
            </a:r>
            <a:r>
              <a:rPr lang="tr-TR" sz="2400" dirty="0" err="1" smtClean="0">
                <a:solidFill>
                  <a:schemeClr val="tx1"/>
                </a:solidFill>
              </a:rPr>
              <a:t>toUpperCase</a:t>
            </a:r>
            <a:r>
              <a:rPr lang="tr-TR" sz="2400" dirty="0" smtClean="0">
                <a:solidFill>
                  <a:schemeClr val="tx1"/>
                </a:solidFill>
              </a:rPr>
              <a:t>();</a:t>
            </a:r>
          </a:p>
          <a:p>
            <a:pPr algn="l"/>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(yeni);</a:t>
            </a:r>
          </a:p>
          <a:p>
            <a:pPr algn="l">
              <a:buFont typeface="Wingdings" pitchFamily="2" charset="2"/>
              <a:buChar char="Ø"/>
            </a:pPr>
            <a:r>
              <a:rPr lang="tr-TR" sz="2400" dirty="0" smtClean="0">
                <a:solidFill>
                  <a:schemeClr val="tx1"/>
                </a:solidFill>
              </a:rPr>
              <a:t> Çıktı:</a:t>
            </a:r>
          </a:p>
          <a:p>
            <a:pPr algn="l"/>
            <a:r>
              <a:rPr lang="tr-TR" sz="2400" dirty="0" smtClean="0">
                <a:solidFill>
                  <a:schemeClr val="tx1"/>
                </a:solidFill>
              </a:rPr>
              <a:t>SINAV YAKLASIYOR!!!</a:t>
            </a: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pic>
        <p:nvPicPr>
          <p:cNvPr id="4" name="3 Resim" descr="daltonlar.jpg"/>
          <p:cNvPicPr>
            <a:picLocks noChangeAspect="1"/>
          </p:cNvPicPr>
          <p:nvPr/>
        </p:nvPicPr>
        <p:blipFill>
          <a:blip r:embed="rId2"/>
          <a:srcRect r="78417"/>
          <a:stretch>
            <a:fillRect/>
          </a:stretch>
        </p:blipFill>
        <p:spPr>
          <a:xfrm>
            <a:off x="5286380" y="2571744"/>
            <a:ext cx="1189815" cy="3833820"/>
          </a:xfrm>
          <a:prstGeom prst="rect">
            <a:avLst/>
          </a:prstGeom>
        </p:spPr>
      </p:pic>
      <p:sp>
        <p:nvSpPr>
          <p:cNvPr id="5" name="4 Oval Belirtme Çizgisi"/>
          <p:cNvSpPr/>
          <p:nvPr/>
        </p:nvSpPr>
        <p:spPr>
          <a:xfrm>
            <a:off x="6715140" y="2000240"/>
            <a:ext cx="2143140" cy="1571636"/>
          </a:xfrm>
          <a:prstGeom prst="wedgeEllipseCallout">
            <a:avLst>
              <a:gd name="adj1" fmla="val -67910"/>
              <a:gd name="adj2" fmla="val 1919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i="1" dirty="0" smtClean="0">
                <a:solidFill>
                  <a:schemeClr val="tx2"/>
                </a:solidFill>
              </a:rPr>
              <a:t>Sınav deyince heyecandan pantolonu ters giydim galiba.</a:t>
            </a:r>
            <a:endParaRPr lang="tr-TR" i="1" dirty="0">
              <a:solidFill>
                <a:schemeClr val="tx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heckerboard(across)">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String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 typeface="Wingdings" pitchFamily="2" charset="2"/>
              <a:buChar char="§"/>
            </a:pPr>
            <a:r>
              <a:rPr lang="tr-TR" sz="2400" dirty="0" smtClean="0">
                <a:solidFill>
                  <a:schemeClr val="tx1"/>
                </a:solidFill>
              </a:rPr>
              <a:t> </a:t>
            </a:r>
            <a:r>
              <a:rPr lang="tr-TR" sz="2400" b="1" dirty="0" err="1" smtClean="0">
                <a:solidFill>
                  <a:schemeClr val="tx1"/>
                </a:solidFill>
              </a:rPr>
              <a:t>substring</a:t>
            </a:r>
            <a:r>
              <a:rPr lang="tr-TR" sz="2400" b="1" dirty="0" smtClean="0">
                <a:solidFill>
                  <a:schemeClr val="tx1"/>
                </a:solidFill>
              </a:rPr>
              <a:t>(</a:t>
            </a:r>
            <a:r>
              <a:rPr lang="tr-TR" sz="2400" b="1" dirty="0" err="1" smtClean="0">
                <a:solidFill>
                  <a:schemeClr val="tx1"/>
                </a:solidFill>
              </a:rPr>
              <a:t>int</a:t>
            </a:r>
            <a:r>
              <a:rPr lang="tr-TR" sz="2400" b="1" dirty="0" smtClean="0">
                <a:solidFill>
                  <a:schemeClr val="tx1"/>
                </a:solidFill>
              </a:rPr>
              <a:t> n) </a:t>
            </a:r>
            <a:r>
              <a:rPr lang="tr-TR" sz="2400" dirty="0" smtClean="0">
                <a:solidFill>
                  <a:schemeClr val="tx1"/>
                </a:solidFill>
              </a:rPr>
              <a:t>:  Bir </a:t>
            </a:r>
            <a:r>
              <a:rPr lang="tr-TR" sz="2400" dirty="0" err="1" smtClean="0">
                <a:solidFill>
                  <a:schemeClr val="tx1"/>
                </a:solidFill>
              </a:rPr>
              <a:t>String</a:t>
            </a:r>
            <a:r>
              <a:rPr lang="tr-TR" sz="2400" dirty="0" smtClean="0">
                <a:solidFill>
                  <a:schemeClr val="tx1"/>
                </a:solidFill>
              </a:rPr>
              <a:t> nesnesinde n. indisten başlayarak </a:t>
            </a:r>
            <a:r>
              <a:rPr lang="tr-TR" sz="2400" dirty="0" err="1" smtClean="0">
                <a:solidFill>
                  <a:schemeClr val="tx1"/>
                </a:solidFill>
              </a:rPr>
              <a:t>String</a:t>
            </a:r>
            <a:r>
              <a:rPr lang="tr-TR" sz="2400" dirty="0" smtClean="0">
                <a:solidFill>
                  <a:schemeClr val="tx1"/>
                </a:solidFill>
              </a:rPr>
              <a:t> nesnesinin sonuna kadar olan </a:t>
            </a:r>
            <a:r>
              <a:rPr lang="tr-TR" sz="2400" dirty="0" err="1" smtClean="0">
                <a:solidFill>
                  <a:schemeClr val="tx1"/>
                </a:solidFill>
              </a:rPr>
              <a:t>String</a:t>
            </a:r>
            <a:r>
              <a:rPr lang="tr-TR" sz="2400" dirty="0" smtClean="0">
                <a:solidFill>
                  <a:schemeClr val="tx1"/>
                </a:solidFill>
              </a:rPr>
              <a:t> parçasını verir.</a:t>
            </a:r>
          </a:p>
          <a:p>
            <a:pPr algn="l">
              <a:buFont typeface="Wingdings" pitchFamily="2" charset="2"/>
              <a:buChar char="q"/>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s = “TOBB Ekonomi ve </a:t>
            </a:r>
            <a:r>
              <a:rPr lang="tr-TR" sz="2400" b="1" dirty="0" smtClean="0">
                <a:solidFill>
                  <a:schemeClr val="tx1"/>
                </a:solidFill>
              </a:rPr>
              <a:t>Teknoloji </a:t>
            </a:r>
            <a:r>
              <a:rPr lang="tr-TR" sz="2400" b="1" dirty="0" err="1" smtClean="0">
                <a:solidFill>
                  <a:schemeClr val="tx1"/>
                </a:solidFill>
              </a:rPr>
              <a:t>Universitesi</a:t>
            </a:r>
            <a:r>
              <a:rPr lang="tr-TR" sz="2400" dirty="0" smtClean="0">
                <a:solidFill>
                  <a:schemeClr val="tx1"/>
                </a:solidFill>
              </a:rPr>
              <a:t>”;</a:t>
            </a:r>
          </a:p>
          <a:p>
            <a:pPr algn="l"/>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yeni = s.</a:t>
            </a:r>
            <a:r>
              <a:rPr lang="tr-TR" sz="2400" dirty="0" err="1" smtClean="0">
                <a:solidFill>
                  <a:schemeClr val="tx1"/>
                </a:solidFill>
              </a:rPr>
              <a:t>substring</a:t>
            </a:r>
            <a:r>
              <a:rPr lang="tr-TR" sz="2400" dirty="0" smtClean="0">
                <a:solidFill>
                  <a:schemeClr val="tx1"/>
                </a:solidFill>
              </a:rPr>
              <a:t>(16);</a:t>
            </a:r>
          </a:p>
          <a:p>
            <a:pPr algn="l"/>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(yeni);</a:t>
            </a:r>
          </a:p>
          <a:p>
            <a:pPr algn="l">
              <a:buFont typeface="Wingdings" pitchFamily="2" charset="2"/>
              <a:buChar char="Ø"/>
            </a:pPr>
            <a:r>
              <a:rPr lang="tr-TR" sz="2400" dirty="0" smtClean="0">
                <a:solidFill>
                  <a:schemeClr val="tx1"/>
                </a:solidFill>
              </a:rPr>
              <a:t> Çıktı:</a:t>
            </a:r>
          </a:p>
          <a:p>
            <a:pPr algn="l"/>
            <a:r>
              <a:rPr lang="tr-TR" sz="2400" dirty="0" smtClean="0">
                <a:solidFill>
                  <a:schemeClr val="tx1"/>
                </a:solidFill>
              </a:rPr>
              <a:t>Teknoloji </a:t>
            </a:r>
            <a:r>
              <a:rPr lang="tr-TR" sz="2400" dirty="0" err="1" smtClean="0">
                <a:solidFill>
                  <a:schemeClr val="tx1"/>
                </a:solidFill>
              </a:rPr>
              <a:t>Universitesi</a:t>
            </a:r>
            <a:endParaRPr lang="tr-TR" sz="2400" dirty="0" smtClean="0">
              <a:solidFill>
                <a:schemeClr val="tx1"/>
              </a:solidFill>
            </a:endParaRP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pic>
        <p:nvPicPr>
          <p:cNvPr id="1026" name="Picture 2" descr="C:\Documents and Settings\OguzH\Local Settings\Temporary Internet Files\Content.IE5\3XDSEK53\scissors-clipart[1].jpg"/>
          <p:cNvPicPr>
            <a:picLocks noChangeAspect="1" noChangeArrowheads="1"/>
          </p:cNvPicPr>
          <p:nvPr/>
        </p:nvPicPr>
        <p:blipFill>
          <a:blip r:embed="rId2" cstate="print"/>
          <a:srcRect/>
          <a:stretch>
            <a:fillRect/>
          </a:stretch>
        </p:blipFill>
        <p:spPr bwMode="auto">
          <a:xfrm rot="2736342">
            <a:off x="5837681" y="3161070"/>
            <a:ext cx="2038253" cy="140023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heckerboard(across)">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Bunu biliyor musunuz? </a:t>
            </a:r>
            <a:r>
              <a:rPr lang="tr-TR" dirty="0" err="1" smtClean="0"/>
              <a:t>Bip</a:t>
            </a:r>
            <a:r>
              <a:rPr lang="tr-TR" dirty="0" smtClean="0"/>
              <a:t> sesi</a:t>
            </a:r>
            <a:endParaRPr lang="tr-TR" dirty="0"/>
          </a:p>
        </p:txBody>
      </p:sp>
      <p:sp>
        <p:nvSpPr>
          <p:cNvPr id="3" name="2 İçerik Yer Tutucusu"/>
          <p:cNvSpPr>
            <a:spLocks noGrp="1"/>
          </p:cNvSpPr>
          <p:nvPr>
            <p:ph sz="quarter" idx="1"/>
          </p:nvPr>
        </p:nvSpPr>
        <p:spPr>
          <a:xfrm>
            <a:off x="457200" y="1219200"/>
            <a:ext cx="7400948" cy="3924312"/>
          </a:xfrm>
        </p:spPr>
        <p:txBody>
          <a:bodyPr>
            <a:normAutofit/>
          </a:bodyPr>
          <a:lstStyle/>
          <a:p>
            <a:r>
              <a:rPr lang="tr-TR" sz="2400" dirty="0" err="1" smtClean="0"/>
              <a:t>java</a:t>
            </a:r>
            <a:r>
              <a:rPr lang="tr-TR" sz="2400" dirty="0" smtClean="0"/>
              <a:t>.</a:t>
            </a:r>
            <a:r>
              <a:rPr lang="tr-TR" sz="2400" dirty="0" err="1" smtClean="0"/>
              <a:t>awt</a:t>
            </a:r>
            <a:r>
              <a:rPr lang="tr-TR" sz="2400" dirty="0" smtClean="0"/>
              <a:t>.</a:t>
            </a:r>
            <a:r>
              <a:rPr lang="tr-TR" sz="2400" dirty="0" err="1" smtClean="0"/>
              <a:t>Toolkit</a:t>
            </a:r>
            <a:r>
              <a:rPr lang="tr-TR" sz="2400" dirty="0" smtClean="0"/>
              <a:t>.</a:t>
            </a:r>
            <a:r>
              <a:rPr lang="tr-TR" sz="2400" dirty="0" err="1" smtClean="0"/>
              <a:t>getDefaultToolkit</a:t>
            </a:r>
            <a:r>
              <a:rPr lang="tr-TR" sz="2400" dirty="0" smtClean="0"/>
              <a:t>().</a:t>
            </a:r>
            <a:r>
              <a:rPr lang="tr-TR" sz="2400" dirty="0" err="1" smtClean="0"/>
              <a:t>beep</a:t>
            </a:r>
            <a:r>
              <a:rPr lang="tr-TR" sz="2400" dirty="0" smtClean="0"/>
              <a:t>(); </a:t>
            </a:r>
            <a:r>
              <a:rPr lang="tr-TR" sz="2400" dirty="0" smtClean="0">
                <a:solidFill>
                  <a:schemeClr val="bg2">
                    <a:lumMod val="50000"/>
                  </a:schemeClr>
                </a:solidFill>
              </a:rPr>
              <a:t>// </a:t>
            </a:r>
            <a:r>
              <a:rPr lang="tr-TR" sz="2400" dirty="0" err="1" smtClean="0">
                <a:solidFill>
                  <a:schemeClr val="bg2">
                    <a:lumMod val="50000"/>
                  </a:schemeClr>
                </a:solidFill>
              </a:rPr>
              <a:t>bip</a:t>
            </a:r>
            <a:r>
              <a:rPr lang="tr-TR" sz="2400" dirty="0" smtClean="0">
                <a:solidFill>
                  <a:schemeClr val="bg2">
                    <a:lumMod val="50000"/>
                  </a:schemeClr>
                </a:solidFill>
              </a:rPr>
              <a:t> sesi</a:t>
            </a:r>
          </a:p>
          <a:p>
            <a:endParaRPr lang="tr-TR" dirty="0"/>
          </a:p>
        </p:txBody>
      </p:sp>
      <p:sp>
        <p:nvSpPr>
          <p:cNvPr id="2050" name="Sound"/>
          <p:cNvSpPr>
            <a:spLocks noEditPoints="1" noChangeArrowheads="1"/>
          </p:cNvSpPr>
          <p:nvPr/>
        </p:nvSpPr>
        <p:spPr bwMode="auto">
          <a:xfrm>
            <a:off x="7215206" y="1928802"/>
            <a:ext cx="1071570" cy="1095370"/>
          </a:xfrm>
          <a:custGeom>
            <a:avLst/>
            <a:gdLst>
              <a:gd name="T0" fmla="*/ 11164 w 21600"/>
              <a:gd name="T1" fmla="*/ 21159 h 21600"/>
              <a:gd name="T2" fmla="*/ 11164 w 21600"/>
              <a:gd name="T3" fmla="*/ 0 h 21600"/>
              <a:gd name="T4" fmla="*/ 0 w 21600"/>
              <a:gd name="T5" fmla="*/ 10800 h 21600"/>
              <a:gd name="T6" fmla="*/ 21600 w 21600"/>
              <a:gd name="T7" fmla="*/ 10800 h 21600"/>
              <a:gd name="T8" fmla="*/ 761 w 21600"/>
              <a:gd name="T9" fmla="*/ 22454 h 21600"/>
              <a:gd name="T10" fmla="*/ 21069 w 21600"/>
              <a:gd name="T11" fmla="*/ 28282 h 21600"/>
            </a:gdLst>
            <a:ahLst/>
            <a:cxnLst>
              <a:cxn ang="0">
                <a:pos x="T0" y="T1"/>
              </a:cxn>
              <a:cxn ang="0">
                <a:pos x="T2" y="T3"/>
              </a:cxn>
              <a:cxn ang="0">
                <a:pos x="T4" y="T5"/>
              </a:cxn>
              <a:cxn ang="0">
                <a:pos x="T6" y="T7"/>
              </a:cxn>
            </a:cxnLst>
            <a:rect l="T8" t="T9" r="T10" b="T11"/>
            <a:pathLst>
              <a:path w="21600" h="21600">
                <a:moveTo>
                  <a:pt x="0" y="7273"/>
                </a:moveTo>
                <a:lnTo>
                  <a:pt x="5824" y="7273"/>
                </a:lnTo>
                <a:lnTo>
                  <a:pt x="11164" y="0"/>
                </a:lnTo>
                <a:lnTo>
                  <a:pt x="11164" y="21159"/>
                </a:lnTo>
                <a:lnTo>
                  <a:pt x="5824" y="13885"/>
                </a:lnTo>
                <a:lnTo>
                  <a:pt x="0" y="13885"/>
                </a:lnTo>
                <a:lnTo>
                  <a:pt x="0" y="7273"/>
                </a:lnTo>
                <a:close/>
              </a:path>
              <a:path w="21600" h="21600">
                <a:moveTo>
                  <a:pt x="13024" y="7273"/>
                </a:moveTo>
                <a:lnTo>
                  <a:pt x="13591" y="6722"/>
                </a:lnTo>
                <a:lnTo>
                  <a:pt x="13833" y="7548"/>
                </a:lnTo>
                <a:lnTo>
                  <a:pt x="14076" y="8485"/>
                </a:lnTo>
                <a:lnTo>
                  <a:pt x="14157" y="9367"/>
                </a:lnTo>
                <a:lnTo>
                  <a:pt x="14197" y="10524"/>
                </a:lnTo>
                <a:lnTo>
                  <a:pt x="14197" y="11406"/>
                </a:lnTo>
                <a:lnTo>
                  <a:pt x="14116" y="12012"/>
                </a:lnTo>
                <a:lnTo>
                  <a:pt x="13995" y="12728"/>
                </a:lnTo>
                <a:lnTo>
                  <a:pt x="13833" y="13444"/>
                </a:lnTo>
                <a:lnTo>
                  <a:pt x="13712" y="14106"/>
                </a:lnTo>
                <a:lnTo>
                  <a:pt x="13591" y="14546"/>
                </a:lnTo>
                <a:lnTo>
                  <a:pt x="13065" y="13885"/>
                </a:lnTo>
                <a:lnTo>
                  <a:pt x="13307" y="12893"/>
                </a:lnTo>
                <a:lnTo>
                  <a:pt x="13469" y="11791"/>
                </a:lnTo>
                <a:lnTo>
                  <a:pt x="13550" y="10910"/>
                </a:lnTo>
                <a:lnTo>
                  <a:pt x="13591" y="10138"/>
                </a:lnTo>
                <a:lnTo>
                  <a:pt x="13469" y="9367"/>
                </a:lnTo>
                <a:lnTo>
                  <a:pt x="13388" y="8595"/>
                </a:lnTo>
                <a:lnTo>
                  <a:pt x="13267" y="7934"/>
                </a:lnTo>
                <a:lnTo>
                  <a:pt x="13024" y="7273"/>
                </a:lnTo>
                <a:close/>
              </a:path>
              <a:path w="21600" h="21600">
                <a:moveTo>
                  <a:pt x="16382" y="3967"/>
                </a:moveTo>
                <a:lnTo>
                  <a:pt x="16786" y="5179"/>
                </a:lnTo>
                <a:lnTo>
                  <a:pt x="17150" y="6612"/>
                </a:lnTo>
                <a:lnTo>
                  <a:pt x="17474" y="8651"/>
                </a:lnTo>
                <a:lnTo>
                  <a:pt x="17595" y="9753"/>
                </a:lnTo>
                <a:lnTo>
                  <a:pt x="17635" y="12012"/>
                </a:lnTo>
                <a:lnTo>
                  <a:pt x="17393" y="13665"/>
                </a:lnTo>
                <a:lnTo>
                  <a:pt x="17150" y="15208"/>
                </a:lnTo>
                <a:lnTo>
                  <a:pt x="16786" y="16310"/>
                </a:lnTo>
                <a:lnTo>
                  <a:pt x="16341" y="17687"/>
                </a:lnTo>
                <a:lnTo>
                  <a:pt x="15815" y="17081"/>
                </a:lnTo>
                <a:lnTo>
                  <a:pt x="16503" y="14602"/>
                </a:lnTo>
                <a:lnTo>
                  <a:pt x="16786" y="13169"/>
                </a:lnTo>
                <a:lnTo>
                  <a:pt x="16867" y="12012"/>
                </a:lnTo>
                <a:lnTo>
                  <a:pt x="16867" y="9642"/>
                </a:lnTo>
                <a:lnTo>
                  <a:pt x="16705" y="7989"/>
                </a:lnTo>
                <a:lnTo>
                  <a:pt x="16422" y="6612"/>
                </a:lnTo>
                <a:lnTo>
                  <a:pt x="16220" y="5675"/>
                </a:lnTo>
                <a:lnTo>
                  <a:pt x="15856" y="4518"/>
                </a:lnTo>
                <a:lnTo>
                  <a:pt x="16382" y="3967"/>
                </a:lnTo>
                <a:close/>
              </a:path>
              <a:path w="21600" h="21600">
                <a:moveTo>
                  <a:pt x="18889" y="1377"/>
                </a:moveTo>
                <a:lnTo>
                  <a:pt x="19415" y="826"/>
                </a:lnTo>
                <a:lnTo>
                  <a:pt x="20194" y="2576"/>
                </a:lnTo>
                <a:lnTo>
                  <a:pt x="20831" y="4683"/>
                </a:lnTo>
                <a:lnTo>
                  <a:pt x="21357" y="7204"/>
                </a:lnTo>
                <a:lnTo>
                  <a:pt x="21650" y="9450"/>
                </a:lnTo>
                <a:lnTo>
                  <a:pt x="21600" y="12301"/>
                </a:lnTo>
                <a:lnTo>
                  <a:pt x="21215" y="15938"/>
                </a:lnTo>
                <a:lnTo>
                  <a:pt x="20629" y="18348"/>
                </a:lnTo>
                <a:lnTo>
                  <a:pt x="19415" y="21655"/>
                </a:lnTo>
                <a:lnTo>
                  <a:pt x="18889" y="21159"/>
                </a:lnTo>
                <a:lnTo>
                  <a:pt x="19901" y="18404"/>
                </a:lnTo>
                <a:lnTo>
                  <a:pt x="20467" y="15593"/>
                </a:lnTo>
                <a:lnTo>
                  <a:pt x="20791" y="12342"/>
                </a:lnTo>
                <a:lnTo>
                  <a:pt x="20871" y="9532"/>
                </a:lnTo>
                <a:lnTo>
                  <a:pt x="20629" y="7411"/>
                </a:lnTo>
                <a:lnTo>
                  <a:pt x="20062" y="4628"/>
                </a:lnTo>
                <a:lnTo>
                  <a:pt x="19415" y="2810"/>
                </a:lnTo>
                <a:lnTo>
                  <a:pt x="18889" y="1377"/>
                </a:lnTo>
                <a:close/>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tr-TR"/>
          </a:p>
        </p:txBody>
      </p:sp>
      <p:sp>
        <p:nvSpPr>
          <p:cNvPr id="7" name="6 Yuvarlatılmış Çapraz Köşeli Dikdörtgen"/>
          <p:cNvSpPr/>
          <p:nvPr/>
        </p:nvSpPr>
        <p:spPr>
          <a:xfrm>
            <a:off x="1714480" y="2571744"/>
            <a:ext cx="5286412" cy="2643206"/>
          </a:xfrm>
          <a:prstGeom prst="round2Diag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tr-TR" sz="2000" dirty="0" smtClean="0">
                <a:solidFill>
                  <a:schemeClr val="tx1"/>
                </a:solidFill>
              </a:rPr>
              <a:t>EK BİLGİ:</a:t>
            </a:r>
          </a:p>
          <a:p>
            <a:r>
              <a:rPr lang="tr-TR" sz="2000" dirty="0" smtClean="0">
                <a:solidFill>
                  <a:schemeClr val="tx1"/>
                </a:solidFill>
              </a:rPr>
              <a:t>Java’da kütüphane eklemenin temel mantığı kısaltma yapmaya olanak tanımaktır. Kodun başına </a:t>
            </a:r>
          </a:p>
          <a:p>
            <a:r>
              <a:rPr lang="tr-TR" sz="2000" b="1" dirty="0" err="1" smtClean="0">
                <a:solidFill>
                  <a:schemeClr val="tx1"/>
                </a:solidFill>
              </a:rPr>
              <a:t>import</a:t>
            </a:r>
            <a:r>
              <a:rPr lang="tr-TR" sz="2000" b="1" dirty="0" smtClean="0">
                <a:solidFill>
                  <a:schemeClr val="tx1"/>
                </a:solidFill>
              </a:rPr>
              <a:t> </a:t>
            </a:r>
            <a:r>
              <a:rPr lang="tr-TR" sz="2000" b="1" dirty="0" err="1" smtClean="0">
                <a:solidFill>
                  <a:schemeClr val="tx1"/>
                </a:solidFill>
              </a:rPr>
              <a:t>java</a:t>
            </a:r>
            <a:r>
              <a:rPr lang="tr-TR" sz="2000" b="1" dirty="0" smtClean="0">
                <a:solidFill>
                  <a:schemeClr val="tx1"/>
                </a:solidFill>
              </a:rPr>
              <a:t>.</a:t>
            </a:r>
            <a:r>
              <a:rPr lang="tr-TR" sz="2000" b="1" dirty="0" err="1" smtClean="0">
                <a:solidFill>
                  <a:schemeClr val="tx1"/>
                </a:solidFill>
              </a:rPr>
              <a:t>awt</a:t>
            </a:r>
            <a:r>
              <a:rPr lang="tr-TR" sz="2000" b="1" dirty="0" smtClean="0">
                <a:solidFill>
                  <a:schemeClr val="tx1"/>
                </a:solidFill>
              </a:rPr>
              <a:t>.</a:t>
            </a:r>
            <a:r>
              <a:rPr lang="tr-TR" sz="2000" b="1" dirty="0" err="1" smtClean="0">
                <a:solidFill>
                  <a:schemeClr val="tx1"/>
                </a:solidFill>
              </a:rPr>
              <a:t>Toolkit</a:t>
            </a:r>
            <a:r>
              <a:rPr lang="tr-TR" sz="2000" b="1" dirty="0" smtClean="0">
                <a:solidFill>
                  <a:schemeClr val="tx1"/>
                </a:solidFill>
              </a:rPr>
              <a:t>;</a:t>
            </a:r>
          </a:p>
          <a:p>
            <a:r>
              <a:rPr lang="tr-TR" sz="2000" dirty="0" smtClean="0">
                <a:solidFill>
                  <a:schemeClr val="tx1"/>
                </a:solidFill>
              </a:rPr>
              <a:t>eklerseniz kodun içerisinde </a:t>
            </a:r>
          </a:p>
          <a:p>
            <a:r>
              <a:rPr lang="tr-TR" sz="2000" b="1" dirty="0" err="1" smtClean="0">
                <a:solidFill>
                  <a:schemeClr val="tx1"/>
                </a:solidFill>
              </a:rPr>
              <a:t>Toolkit</a:t>
            </a:r>
            <a:r>
              <a:rPr lang="tr-TR" sz="2000" b="1" dirty="0" smtClean="0">
                <a:solidFill>
                  <a:schemeClr val="tx1"/>
                </a:solidFill>
              </a:rPr>
              <a:t>.</a:t>
            </a:r>
            <a:r>
              <a:rPr lang="tr-TR" sz="2000" b="1" dirty="0" err="1" smtClean="0">
                <a:solidFill>
                  <a:schemeClr val="tx1"/>
                </a:solidFill>
              </a:rPr>
              <a:t>getDefaultToolkit</a:t>
            </a:r>
            <a:r>
              <a:rPr lang="tr-TR" sz="2000" b="1" dirty="0" smtClean="0">
                <a:solidFill>
                  <a:schemeClr val="tx1"/>
                </a:solidFill>
              </a:rPr>
              <a:t>().</a:t>
            </a:r>
            <a:r>
              <a:rPr lang="tr-TR" sz="2000" b="1" dirty="0" err="1" smtClean="0">
                <a:solidFill>
                  <a:schemeClr val="tx1"/>
                </a:solidFill>
              </a:rPr>
              <a:t>beep</a:t>
            </a:r>
            <a:r>
              <a:rPr lang="tr-TR" sz="2000" b="1" dirty="0" smtClean="0">
                <a:solidFill>
                  <a:schemeClr val="tx1"/>
                </a:solidFill>
              </a:rPr>
              <a:t>();</a:t>
            </a:r>
          </a:p>
          <a:p>
            <a:r>
              <a:rPr lang="tr-TR" sz="2000" dirty="0" smtClean="0">
                <a:solidFill>
                  <a:schemeClr val="tx1"/>
                </a:solidFill>
              </a:rPr>
              <a:t>kullanımına müsaade etmeye başlar.</a:t>
            </a:r>
            <a:endParaRPr lang="tr-TR" sz="2000" dirty="0">
              <a:solidFill>
                <a:schemeClr val="tx1"/>
              </a:solidFill>
            </a:endParaRPr>
          </a:p>
        </p:txBody>
      </p:sp>
      <p:sp>
        <p:nvSpPr>
          <p:cNvPr id="8" name="7 Metin kutusu"/>
          <p:cNvSpPr txBox="1"/>
          <p:nvPr/>
        </p:nvSpPr>
        <p:spPr>
          <a:xfrm>
            <a:off x="1000100" y="1928802"/>
            <a:ext cx="5988947" cy="461665"/>
          </a:xfrm>
          <a:prstGeom prst="rect">
            <a:avLst/>
          </a:prstGeom>
          <a:noFill/>
        </p:spPr>
        <p:txBody>
          <a:bodyPr wrap="none" rtlCol="0">
            <a:spAutoFit/>
          </a:bodyPr>
          <a:lstStyle/>
          <a:p>
            <a:r>
              <a:rPr lang="tr-TR" sz="2400" dirty="0" smtClean="0"/>
              <a:t>kullanarak kodlarınıza basitçe ses katabilirsiniz.</a:t>
            </a:r>
            <a:endParaRPr lang="tr-TR"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EK BİLGİ: ^ operatörü Java’da ne işe yarar?</a:t>
            </a:r>
            <a:endParaRPr lang="tr-TR" dirty="0"/>
          </a:p>
        </p:txBody>
      </p:sp>
      <p:sp>
        <p:nvSpPr>
          <p:cNvPr id="3" name="2 İçerik Yer Tutucusu"/>
          <p:cNvSpPr>
            <a:spLocks noGrp="1"/>
          </p:cNvSpPr>
          <p:nvPr>
            <p:ph sz="quarter" idx="1"/>
          </p:nvPr>
        </p:nvSpPr>
        <p:spPr/>
        <p:txBody>
          <a:bodyPr/>
          <a:lstStyle/>
          <a:p>
            <a:r>
              <a:rPr lang="tr-TR" dirty="0" smtClean="0"/>
              <a:t>Java’da üs alma anlamına gelmez. </a:t>
            </a:r>
            <a:r>
              <a:rPr lang="tr-TR" sz="1800" dirty="0" smtClean="0"/>
              <a:t>(matematiksel gösterimlerde üs anlamına gelebilse de) </a:t>
            </a:r>
            <a:endParaRPr lang="tr-TR" dirty="0" smtClean="0"/>
          </a:p>
          <a:p>
            <a:r>
              <a:rPr lang="tr-TR" dirty="0" smtClean="0"/>
              <a:t>Sayıları ikili sistemde düşünür ve XOR (dışlayıcı veya – veya gibi ama ‘1 XOR 1 = 0’ farkıyla) işlemine sokar. Sonucu tekrar onluk tabanda ifade eder. </a:t>
            </a:r>
          </a:p>
          <a:p>
            <a:r>
              <a:rPr lang="tr-TR" dirty="0" smtClean="0"/>
              <a:t>Örneğin </a:t>
            </a:r>
          </a:p>
          <a:p>
            <a:pPr lvl="1"/>
            <a:r>
              <a:rPr lang="tr-TR" dirty="0" smtClean="0"/>
              <a:t>1^0 =&gt; 1</a:t>
            </a:r>
          </a:p>
          <a:p>
            <a:pPr lvl="1"/>
            <a:r>
              <a:rPr lang="tr-TR" dirty="0" smtClean="0"/>
              <a:t>1^1 =&gt; 0</a:t>
            </a:r>
          </a:p>
          <a:p>
            <a:pPr lvl="1"/>
            <a:r>
              <a:rPr lang="tr-TR" dirty="0" smtClean="0"/>
              <a:t>0^0 =&gt; 0</a:t>
            </a:r>
          </a:p>
          <a:p>
            <a:pPr lvl="1"/>
            <a:r>
              <a:rPr lang="tr-TR" dirty="0" smtClean="0"/>
              <a:t>60^13 =&gt; (0011 1100) ^ (0000 1101) =&gt; (0011 0001) =&gt; 49</a:t>
            </a:r>
            <a:endParaRPr lang="tr-TR" dirty="0"/>
          </a:p>
        </p:txBody>
      </p:sp>
      <p:sp>
        <p:nvSpPr>
          <p:cNvPr id="4" name="3 Dikdörtgen"/>
          <p:cNvSpPr/>
          <p:nvPr/>
        </p:nvSpPr>
        <p:spPr>
          <a:xfrm>
            <a:off x="4286248" y="3571876"/>
            <a:ext cx="3643338" cy="8572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dirty="0" smtClean="0"/>
              <a:t>Bu slayttan sınavlarda sorumlu değilsiniz.</a:t>
            </a:r>
            <a:endParaRPr lang="tr-TR" sz="2400" dirty="0"/>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Ek bilgi: </a:t>
            </a:r>
            <a:r>
              <a:rPr lang="tr-TR" sz="4000" b="1" dirty="0" err="1" smtClean="0">
                <a:solidFill>
                  <a:schemeClr val="tx2">
                    <a:lumMod val="60000"/>
                    <a:lumOff val="40000"/>
                  </a:schemeClr>
                </a:solidFill>
              </a:rPr>
              <a:t>String</a:t>
            </a:r>
            <a:r>
              <a:rPr lang="tr-TR" sz="4000" b="1" dirty="0" smtClean="0">
                <a:solidFill>
                  <a:schemeClr val="tx2">
                    <a:lumMod val="60000"/>
                    <a:lumOff val="40000"/>
                  </a:schemeClr>
                </a:solidFill>
              </a:rPr>
              <a:t>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buFont typeface="Wingdings" pitchFamily="2" charset="2"/>
              <a:buChar char="§"/>
            </a:pPr>
            <a:r>
              <a:rPr lang="tr-TR" sz="2400" dirty="0" smtClean="0">
                <a:solidFill>
                  <a:schemeClr val="tx1"/>
                </a:solidFill>
              </a:rPr>
              <a:t> </a:t>
            </a:r>
            <a:r>
              <a:rPr lang="tr-TR" sz="2400" b="1" dirty="0" err="1" smtClean="0">
                <a:solidFill>
                  <a:schemeClr val="tx1"/>
                </a:solidFill>
              </a:rPr>
              <a:t>indexOf</a:t>
            </a:r>
            <a:r>
              <a:rPr lang="tr-TR" sz="2400" b="1" dirty="0" smtClean="0">
                <a:solidFill>
                  <a:schemeClr val="tx1"/>
                </a:solidFill>
              </a:rPr>
              <a:t>(</a:t>
            </a:r>
            <a:r>
              <a:rPr lang="tr-TR" sz="2400" b="1" dirty="0" err="1" smtClean="0">
                <a:solidFill>
                  <a:schemeClr val="tx1"/>
                </a:solidFill>
              </a:rPr>
              <a:t>String</a:t>
            </a:r>
            <a:r>
              <a:rPr lang="tr-TR" sz="2400" b="1" dirty="0" smtClean="0">
                <a:solidFill>
                  <a:schemeClr val="tx1"/>
                </a:solidFill>
              </a:rPr>
              <a:t> </a:t>
            </a:r>
            <a:r>
              <a:rPr lang="tr-TR" sz="2400" b="1" dirty="0" smtClean="0"/>
              <a:t>s ya da </a:t>
            </a:r>
            <a:r>
              <a:rPr lang="tr-TR" sz="2400" b="1" dirty="0" err="1" smtClean="0"/>
              <a:t>char</a:t>
            </a:r>
            <a:r>
              <a:rPr lang="tr-TR" sz="2400" b="1" dirty="0" smtClean="0"/>
              <a:t> c, </a:t>
            </a:r>
            <a:r>
              <a:rPr lang="tr-TR" sz="2400" b="1" dirty="0" err="1" smtClean="0">
                <a:solidFill>
                  <a:schemeClr val="tx1"/>
                </a:solidFill>
              </a:rPr>
              <a:t>int</a:t>
            </a:r>
            <a:r>
              <a:rPr lang="tr-TR" sz="2400" b="1" dirty="0" smtClean="0">
                <a:solidFill>
                  <a:schemeClr val="tx1"/>
                </a:solidFill>
              </a:rPr>
              <a:t> n)  </a:t>
            </a:r>
            <a:r>
              <a:rPr lang="tr-TR" sz="2400" dirty="0" smtClean="0">
                <a:solidFill>
                  <a:schemeClr val="tx1"/>
                </a:solidFill>
              </a:rPr>
              <a:t>:  Bir </a:t>
            </a:r>
            <a:r>
              <a:rPr lang="tr-TR" sz="2400" dirty="0" err="1" smtClean="0">
                <a:solidFill>
                  <a:schemeClr val="tx1"/>
                </a:solidFill>
              </a:rPr>
              <a:t>String</a:t>
            </a:r>
            <a:r>
              <a:rPr lang="tr-TR" sz="2400" dirty="0" smtClean="0">
                <a:solidFill>
                  <a:schemeClr val="tx1"/>
                </a:solidFill>
              </a:rPr>
              <a:t> nesnesinde n indisinden başlayarak s dizgisini ya da c karakterini içeren ilk indisi verir. Eğer s dizgisi ya da c karakteri </a:t>
            </a:r>
            <a:r>
              <a:rPr lang="tr-TR" sz="2400" dirty="0" err="1" smtClean="0">
                <a:solidFill>
                  <a:schemeClr val="tx1"/>
                </a:solidFill>
              </a:rPr>
              <a:t>String</a:t>
            </a:r>
            <a:r>
              <a:rPr lang="tr-TR" sz="2400" dirty="0" smtClean="0">
                <a:solidFill>
                  <a:schemeClr val="tx1"/>
                </a:solidFill>
              </a:rPr>
              <a:t> içerisinde yer almıyorsa  -1  değeri döner.</a:t>
            </a:r>
          </a:p>
          <a:p>
            <a:pPr algn="l">
              <a:buFont typeface="Wingdings" pitchFamily="2" charset="2"/>
              <a:buChar char="q"/>
            </a:pPr>
            <a:r>
              <a:rPr lang="tr-TR" sz="3600" dirty="0" smtClean="0">
                <a:solidFill>
                  <a:schemeClr val="tx1"/>
                </a:solidFill>
              </a:rPr>
              <a:t> </a:t>
            </a:r>
            <a:r>
              <a:rPr lang="tr-TR" sz="3600" dirty="0" err="1" smtClean="0">
                <a:solidFill>
                  <a:schemeClr val="tx1"/>
                </a:solidFill>
              </a:rPr>
              <a:t>String</a:t>
            </a:r>
            <a:r>
              <a:rPr lang="tr-TR" sz="3600" dirty="0" smtClean="0">
                <a:solidFill>
                  <a:schemeClr val="tx1"/>
                </a:solidFill>
              </a:rPr>
              <a:t> s = “Ali topu tut.”;</a:t>
            </a:r>
          </a:p>
          <a:p>
            <a:pPr algn="l"/>
            <a:r>
              <a:rPr lang="tr-TR" sz="2400" dirty="0" err="1" smtClean="0"/>
              <a:t>System</a:t>
            </a:r>
            <a:r>
              <a:rPr lang="tr-TR" sz="2400" dirty="0" smtClean="0"/>
              <a:t>.</a:t>
            </a:r>
            <a:r>
              <a:rPr lang="tr-TR" sz="2400" dirty="0" err="1" smtClean="0"/>
              <a:t>out</a:t>
            </a:r>
            <a:r>
              <a:rPr lang="tr-TR" sz="2400" dirty="0" smtClean="0"/>
              <a:t>.</a:t>
            </a:r>
            <a:r>
              <a:rPr lang="tr-TR" sz="2400" dirty="0" err="1" smtClean="0"/>
              <a:t>print</a:t>
            </a:r>
            <a:r>
              <a:rPr lang="tr-TR" sz="2400" dirty="0" smtClean="0"/>
              <a:t>(s.</a:t>
            </a:r>
            <a:r>
              <a:rPr lang="tr-TR" sz="2400" dirty="0" err="1" smtClean="0"/>
              <a:t>indexOf</a:t>
            </a:r>
            <a:r>
              <a:rPr lang="tr-TR" sz="2400" dirty="0" smtClean="0"/>
              <a:t>(“t”, 5));</a:t>
            </a:r>
            <a:endParaRPr lang="tr-TR" sz="2400" dirty="0" smtClean="0">
              <a:solidFill>
                <a:schemeClr val="tx1"/>
              </a:solidFill>
            </a:endParaRPr>
          </a:p>
          <a:p>
            <a:pPr algn="l">
              <a:buFont typeface="Wingdings" pitchFamily="2" charset="2"/>
              <a:buChar char="Ø"/>
            </a:pPr>
            <a:r>
              <a:rPr lang="tr-TR" sz="2400" dirty="0" smtClean="0">
                <a:solidFill>
                  <a:schemeClr val="tx1"/>
                </a:solidFill>
              </a:rPr>
              <a:t> Çıktı:</a:t>
            </a:r>
          </a:p>
          <a:p>
            <a:pPr algn="l"/>
            <a:r>
              <a:rPr lang="tr-TR" sz="2400" dirty="0" smtClean="0">
                <a:solidFill>
                  <a:schemeClr val="tx1"/>
                </a:solidFill>
              </a:rPr>
              <a:t>9</a:t>
            </a: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sp>
        <p:nvSpPr>
          <p:cNvPr id="4" name="3 Yuvarlatılmış Dikdörtgen"/>
          <p:cNvSpPr/>
          <p:nvPr/>
        </p:nvSpPr>
        <p:spPr>
          <a:xfrm>
            <a:off x="2571736" y="4714884"/>
            <a:ext cx="4214842" cy="14287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200" dirty="0" smtClean="0"/>
              <a:t>Sınavda sorumlu değilsiniz</a:t>
            </a:r>
            <a:r>
              <a:rPr lang="tr-TR" dirty="0" smtClean="0"/>
              <a:t>.</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heckerboard(across)">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Ek bilgi: </a:t>
            </a:r>
            <a:r>
              <a:rPr lang="tr-TR" sz="4000" b="1" dirty="0" err="1" smtClean="0">
                <a:solidFill>
                  <a:schemeClr val="tx2">
                    <a:lumMod val="60000"/>
                    <a:lumOff val="40000"/>
                  </a:schemeClr>
                </a:solidFill>
              </a:rPr>
              <a:t>String</a:t>
            </a:r>
            <a:r>
              <a:rPr lang="tr-TR" sz="4000" b="1" dirty="0" smtClean="0">
                <a:solidFill>
                  <a:schemeClr val="tx2">
                    <a:lumMod val="60000"/>
                    <a:lumOff val="40000"/>
                  </a:schemeClr>
                </a:solidFill>
              </a:rPr>
              <a:t>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l">
              <a:buFont typeface="Wingdings" pitchFamily="2" charset="2"/>
              <a:buChar char="§"/>
            </a:pPr>
            <a:r>
              <a:rPr lang="tr-TR" sz="2400" dirty="0" smtClean="0">
                <a:solidFill>
                  <a:schemeClr val="tx1"/>
                </a:solidFill>
              </a:rPr>
              <a:t> </a:t>
            </a:r>
            <a:r>
              <a:rPr lang="tr-TR" sz="2400" b="1" dirty="0" err="1" smtClean="0">
                <a:solidFill>
                  <a:schemeClr val="tx1"/>
                </a:solidFill>
              </a:rPr>
              <a:t>lastIndexOf</a:t>
            </a:r>
            <a:r>
              <a:rPr lang="tr-TR" sz="2400" b="1" dirty="0" smtClean="0">
                <a:solidFill>
                  <a:schemeClr val="tx1"/>
                </a:solidFill>
              </a:rPr>
              <a:t>(</a:t>
            </a:r>
            <a:r>
              <a:rPr lang="tr-TR" sz="2400" b="1" dirty="0" err="1" smtClean="0">
                <a:solidFill>
                  <a:schemeClr val="tx1"/>
                </a:solidFill>
              </a:rPr>
              <a:t>String</a:t>
            </a:r>
            <a:r>
              <a:rPr lang="tr-TR" sz="2400" b="1" dirty="0" smtClean="0">
                <a:solidFill>
                  <a:schemeClr val="tx1"/>
                </a:solidFill>
              </a:rPr>
              <a:t> s)  </a:t>
            </a:r>
            <a:r>
              <a:rPr lang="tr-TR" sz="2400" dirty="0" smtClean="0">
                <a:solidFill>
                  <a:schemeClr val="tx1"/>
                </a:solidFill>
              </a:rPr>
              <a:t>:  Bir </a:t>
            </a:r>
            <a:r>
              <a:rPr lang="tr-TR" sz="2400" dirty="0" err="1" smtClean="0">
                <a:solidFill>
                  <a:schemeClr val="tx1"/>
                </a:solidFill>
              </a:rPr>
              <a:t>String</a:t>
            </a:r>
            <a:r>
              <a:rPr lang="tr-TR" sz="2400" dirty="0" smtClean="0">
                <a:solidFill>
                  <a:schemeClr val="tx1"/>
                </a:solidFill>
              </a:rPr>
              <a:t> nesnesinde s dizgisini içeren son indisi verir. Eğer s nesnesi </a:t>
            </a:r>
            <a:r>
              <a:rPr lang="tr-TR" sz="2400" dirty="0" err="1" smtClean="0">
                <a:solidFill>
                  <a:schemeClr val="tx1"/>
                </a:solidFill>
              </a:rPr>
              <a:t>String</a:t>
            </a:r>
            <a:r>
              <a:rPr lang="tr-TR" sz="2400" dirty="0" smtClean="0">
                <a:solidFill>
                  <a:schemeClr val="tx1"/>
                </a:solidFill>
              </a:rPr>
              <a:t> içerisinde yer almıyorsa  -1  değeri döner.</a:t>
            </a:r>
          </a:p>
          <a:p>
            <a:pPr algn="l">
              <a:buFont typeface="Wingdings" pitchFamily="2" charset="2"/>
              <a:buChar char="q"/>
            </a:pPr>
            <a:r>
              <a:rPr lang="tr-TR" sz="3500" dirty="0" smtClean="0">
                <a:solidFill>
                  <a:schemeClr val="tx1"/>
                </a:solidFill>
              </a:rPr>
              <a:t> </a:t>
            </a:r>
            <a:r>
              <a:rPr lang="tr-TR" sz="3500" dirty="0" err="1" smtClean="0">
                <a:solidFill>
                  <a:schemeClr val="tx1"/>
                </a:solidFill>
              </a:rPr>
              <a:t>String</a:t>
            </a:r>
            <a:r>
              <a:rPr lang="tr-TR" sz="3500" dirty="0" smtClean="0">
                <a:solidFill>
                  <a:schemeClr val="tx1"/>
                </a:solidFill>
              </a:rPr>
              <a:t> s = “Ali topu tut. Ali </a:t>
            </a:r>
            <a:r>
              <a:rPr lang="tr-TR" sz="3500" b="1" dirty="0" smtClean="0">
                <a:solidFill>
                  <a:schemeClr val="tx2"/>
                </a:solidFill>
              </a:rPr>
              <a:t>top</a:t>
            </a:r>
            <a:r>
              <a:rPr lang="tr-TR" sz="3500" dirty="0" smtClean="0">
                <a:solidFill>
                  <a:schemeClr val="tx1"/>
                </a:solidFill>
              </a:rPr>
              <a:t>u </a:t>
            </a:r>
            <a:r>
              <a:rPr lang="tr-TR" sz="3500" b="1" dirty="0" smtClean="0">
                <a:solidFill>
                  <a:srgbClr val="FF0000"/>
                </a:solidFill>
              </a:rPr>
              <a:t>a</a:t>
            </a:r>
            <a:r>
              <a:rPr lang="tr-TR" sz="3500" b="1" dirty="0" smtClean="0">
                <a:solidFill>
                  <a:srgbClr val="0070C0"/>
                </a:solidFill>
              </a:rPr>
              <a:t>t</a:t>
            </a:r>
            <a:r>
              <a:rPr lang="tr-TR" sz="3500" dirty="0" smtClean="0">
                <a:solidFill>
                  <a:schemeClr val="tx1"/>
                </a:solidFill>
              </a:rPr>
              <a:t>.”;</a:t>
            </a:r>
          </a:p>
          <a:p>
            <a:pPr algn="l"/>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i1 = s.</a:t>
            </a:r>
            <a:r>
              <a:rPr lang="tr-TR" sz="2400" dirty="0" err="1" smtClean="0">
                <a:solidFill>
                  <a:schemeClr val="tx1"/>
                </a:solidFill>
              </a:rPr>
              <a:t>lastIndexOf</a:t>
            </a:r>
            <a:r>
              <a:rPr lang="tr-TR" sz="2400" dirty="0" smtClean="0">
                <a:solidFill>
                  <a:schemeClr val="tx1"/>
                </a:solidFill>
              </a:rPr>
              <a:t>(“top”);</a:t>
            </a:r>
          </a:p>
          <a:p>
            <a:pPr algn="l"/>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i2 = s.</a:t>
            </a:r>
            <a:r>
              <a:rPr lang="tr-TR" sz="2400" dirty="0" err="1" smtClean="0">
                <a:solidFill>
                  <a:schemeClr val="tx1"/>
                </a:solidFill>
              </a:rPr>
              <a:t>lastIndexOf</a:t>
            </a:r>
            <a:r>
              <a:rPr lang="tr-TR" sz="2400" dirty="0" smtClean="0">
                <a:solidFill>
                  <a:schemeClr val="tx1"/>
                </a:solidFill>
              </a:rPr>
              <a:t>(“tap”);</a:t>
            </a:r>
          </a:p>
          <a:p>
            <a:pPr algn="l"/>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i3 = s.</a:t>
            </a:r>
            <a:r>
              <a:rPr lang="tr-TR" sz="2400" dirty="0" err="1" smtClean="0">
                <a:solidFill>
                  <a:schemeClr val="tx1"/>
                </a:solidFill>
              </a:rPr>
              <a:t>lastIndexOf</a:t>
            </a:r>
            <a:r>
              <a:rPr lang="tr-TR" sz="2400" dirty="0" smtClean="0">
                <a:solidFill>
                  <a:schemeClr val="tx1"/>
                </a:solidFill>
              </a:rPr>
              <a:t>(“a”);</a:t>
            </a:r>
          </a:p>
          <a:p>
            <a:pPr algn="l"/>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i4 = s.</a:t>
            </a:r>
            <a:r>
              <a:rPr lang="tr-TR" sz="2400" dirty="0" err="1" smtClean="0">
                <a:solidFill>
                  <a:schemeClr val="tx1"/>
                </a:solidFill>
              </a:rPr>
              <a:t>lastIndexOf</a:t>
            </a:r>
            <a:r>
              <a:rPr lang="tr-TR" sz="2400" dirty="0" smtClean="0">
                <a:solidFill>
                  <a:schemeClr val="tx1"/>
                </a:solidFill>
              </a:rPr>
              <a:t>(“t”);</a:t>
            </a:r>
          </a:p>
          <a:p>
            <a:pPr algn="l"/>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(i1 + “\n” + i2 + “\n” + i3 + “\n” + i4);</a:t>
            </a:r>
          </a:p>
          <a:p>
            <a:pPr algn="l">
              <a:buFont typeface="Wingdings" pitchFamily="2" charset="2"/>
              <a:buChar char="Ø"/>
            </a:pPr>
            <a:r>
              <a:rPr lang="tr-TR" sz="2400" dirty="0" smtClean="0">
                <a:solidFill>
                  <a:schemeClr val="tx1"/>
                </a:solidFill>
              </a:rPr>
              <a:t> Çıktı:</a:t>
            </a:r>
          </a:p>
          <a:p>
            <a:pPr algn="l"/>
            <a:r>
              <a:rPr lang="tr-TR" sz="2400" dirty="0" smtClean="0">
                <a:solidFill>
                  <a:schemeClr val="tx1"/>
                </a:solidFill>
              </a:rPr>
              <a:t>18</a:t>
            </a:r>
          </a:p>
          <a:p>
            <a:pPr algn="l"/>
            <a:r>
              <a:rPr lang="tr-TR" sz="2400" dirty="0" smtClean="0">
                <a:solidFill>
                  <a:schemeClr val="tx1"/>
                </a:solidFill>
              </a:rPr>
              <a:t>-1</a:t>
            </a:r>
          </a:p>
          <a:p>
            <a:pPr algn="l"/>
            <a:r>
              <a:rPr lang="tr-TR" sz="2400" dirty="0" smtClean="0">
                <a:solidFill>
                  <a:schemeClr val="tx1"/>
                </a:solidFill>
              </a:rPr>
              <a:t>23</a:t>
            </a:r>
          </a:p>
          <a:p>
            <a:pPr algn="l"/>
            <a:r>
              <a:rPr lang="tr-TR" sz="2400" dirty="0" smtClean="0">
                <a:solidFill>
                  <a:schemeClr val="tx1"/>
                </a:solidFill>
              </a:rPr>
              <a:t>24</a:t>
            </a: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sp>
        <p:nvSpPr>
          <p:cNvPr id="4" name="3 Yuvarlatılmış Dikdörtgen"/>
          <p:cNvSpPr/>
          <p:nvPr/>
        </p:nvSpPr>
        <p:spPr>
          <a:xfrm>
            <a:off x="2571736" y="4714884"/>
            <a:ext cx="4214842" cy="14287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200" dirty="0" smtClean="0"/>
              <a:t>Sınavda sorumlu değilsiniz</a:t>
            </a:r>
            <a:r>
              <a:rPr lang="tr-TR" dirty="0" smtClean="0"/>
              <a:t>.</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checkerboard(across)">
                                      <p:cBhvr>
                                        <p:cTn id="7" dur="500"/>
                                        <p:tgtEl>
                                          <p:spTgt spid="3">
                                            <p:txEl>
                                              <p:pRg st="8" end="8"/>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checkerboard(across)">
                                      <p:cBhvr>
                                        <p:cTn id="10" dur="500"/>
                                        <p:tgtEl>
                                          <p:spTgt spid="3">
                                            <p:txEl>
                                              <p:pRg st="9" end="9"/>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13" dur="500"/>
                                        <p:tgtEl>
                                          <p:spTgt spid="3">
                                            <p:txEl>
                                              <p:pRg st="10" end="10"/>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1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Ek bilgi: </a:t>
            </a:r>
            <a:r>
              <a:rPr lang="tr-TR" sz="4000" b="1" dirty="0" err="1" smtClean="0">
                <a:solidFill>
                  <a:schemeClr val="tx2">
                    <a:lumMod val="60000"/>
                    <a:lumOff val="40000"/>
                  </a:schemeClr>
                </a:solidFill>
              </a:rPr>
              <a:t>String</a:t>
            </a:r>
            <a:r>
              <a:rPr lang="tr-TR" sz="4000" b="1" dirty="0" smtClean="0">
                <a:solidFill>
                  <a:schemeClr val="tx2">
                    <a:lumMod val="60000"/>
                    <a:lumOff val="40000"/>
                  </a:schemeClr>
                </a:solidFill>
              </a:rPr>
              <a:t>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 typeface="Wingdings" pitchFamily="2" charset="2"/>
              <a:buChar char="§"/>
            </a:pPr>
            <a:r>
              <a:rPr lang="tr-TR" sz="2400" dirty="0" smtClean="0">
                <a:solidFill>
                  <a:schemeClr val="tx1"/>
                </a:solidFill>
              </a:rPr>
              <a:t> </a:t>
            </a:r>
            <a:r>
              <a:rPr lang="tr-TR" sz="2400" b="1" dirty="0" err="1" smtClean="0">
                <a:solidFill>
                  <a:schemeClr val="tx1"/>
                </a:solidFill>
              </a:rPr>
              <a:t>substring</a:t>
            </a:r>
            <a:r>
              <a:rPr lang="tr-TR" sz="2400" b="1" dirty="0" smtClean="0">
                <a:solidFill>
                  <a:schemeClr val="tx1"/>
                </a:solidFill>
              </a:rPr>
              <a:t>(</a:t>
            </a:r>
            <a:r>
              <a:rPr lang="tr-TR" sz="2400" b="1" dirty="0" err="1" smtClean="0">
                <a:solidFill>
                  <a:schemeClr val="tx1"/>
                </a:solidFill>
              </a:rPr>
              <a:t>int</a:t>
            </a:r>
            <a:r>
              <a:rPr lang="tr-TR" sz="2400" b="1" dirty="0" smtClean="0">
                <a:solidFill>
                  <a:schemeClr val="tx1"/>
                </a:solidFill>
              </a:rPr>
              <a:t> n, </a:t>
            </a:r>
            <a:r>
              <a:rPr lang="tr-TR" sz="2400" b="1" dirty="0" err="1" smtClean="0">
                <a:solidFill>
                  <a:schemeClr val="tx1"/>
                </a:solidFill>
              </a:rPr>
              <a:t>int</a:t>
            </a:r>
            <a:r>
              <a:rPr lang="tr-TR" sz="2400" b="1" dirty="0" smtClean="0">
                <a:solidFill>
                  <a:schemeClr val="tx1"/>
                </a:solidFill>
              </a:rPr>
              <a:t> m) </a:t>
            </a:r>
            <a:r>
              <a:rPr lang="tr-TR" sz="2400" dirty="0" smtClean="0">
                <a:solidFill>
                  <a:schemeClr val="tx1"/>
                </a:solidFill>
              </a:rPr>
              <a:t>:  Bir </a:t>
            </a:r>
            <a:r>
              <a:rPr lang="tr-TR" sz="2400" dirty="0" err="1" smtClean="0">
                <a:solidFill>
                  <a:schemeClr val="tx1"/>
                </a:solidFill>
              </a:rPr>
              <a:t>String</a:t>
            </a:r>
            <a:r>
              <a:rPr lang="tr-TR" sz="2400" dirty="0" smtClean="0">
                <a:solidFill>
                  <a:schemeClr val="tx1"/>
                </a:solidFill>
              </a:rPr>
              <a:t> nesnesinde n. indisten başlayarak m. indise kadar olan (m. indis hariç) </a:t>
            </a:r>
            <a:r>
              <a:rPr lang="tr-TR" sz="2400" dirty="0" err="1" smtClean="0">
                <a:solidFill>
                  <a:schemeClr val="tx1"/>
                </a:solidFill>
              </a:rPr>
              <a:t>String</a:t>
            </a:r>
            <a:r>
              <a:rPr lang="tr-TR" sz="2400" dirty="0" smtClean="0">
                <a:solidFill>
                  <a:schemeClr val="tx1"/>
                </a:solidFill>
              </a:rPr>
              <a:t> parçasını verir.</a:t>
            </a:r>
          </a:p>
          <a:p>
            <a:pPr algn="l">
              <a:buFont typeface="Wingdings" pitchFamily="2" charset="2"/>
              <a:buChar char="q"/>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s = “TOBB Ekonomi ve </a:t>
            </a:r>
            <a:r>
              <a:rPr lang="tr-TR" sz="2400" b="1" dirty="0" smtClean="0">
                <a:solidFill>
                  <a:schemeClr val="tx1"/>
                </a:solidFill>
              </a:rPr>
              <a:t>Tekno</a:t>
            </a:r>
            <a:r>
              <a:rPr lang="tr-TR" sz="2400" dirty="0" smtClean="0">
                <a:solidFill>
                  <a:schemeClr val="tx1"/>
                </a:solidFill>
              </a:rPr>
              <a:t>loji Üniversitesi”;</a:t>
            </a:r>
          </a:p>
          <a:p>
            <a:pPr algn="l"/>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yeni = s.</a:t>
            </a:r>
            <a:r>
              <a:rPr lang="tr-TR" sz="2400" dirty="0" err="1" smtClean="0">
                <a:solidFill>
                  <a:schemeClr val="tx1"/>
                </a:solidFill>
              </a:rPr>
              <a:t>substring</a:t>
            </a:r>
            <a:r>
              <a:rPr lang="tr-TR" sz="2400" dirty="0" smtClean="0">
                <a:solidFill>
                  <a:schemeClr val="tx1"/>
                </a:solidFill>
              </a:rPr>
              <a:t>(16, 21);</a:t>
            </a:r>
          </a:p>
          <a:p>
            <a:pPr algn="l"/>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(yeni);</a:t>
            </a:r>
          </a:p>
          <a:p>
            <a:pPr algn="l">
              <a:buFont typeface="Wingdings" pitchFamily="2" charset="2"/>
              <a:buChar char="Ø"/>
            </a:pPr>
            <a:r>
              <a:rPr lang="tr-TR" sz="2400" dirty="0" smtClean="0">
                <a:solidFill>
                  <a:schemeClr val="tx1"/>
                </a:solidFill>
              </a:rPr>
              <a:t> Çıktı:</a:t>
            </a:r>
          </a:p>
          <a:p>
            <a:pPr algn="l"/>
            <a:r>
              <a:rPr lang="tr-TR" sz="2400" dirty="0" err="1" smtClean="0">
                <a:solidFill>
                  <a:schemeClr val="tx1"/>
                </a:solidFill>
              </a:rPr>
              <a:t>Tekno</a:t>
            </a:r>
            <a:endParaRPr lang="tr-TR" sz="2400" dirty="0" smtClean="0">
              <a:solidFill>
                <a:schemeClr val="tx1"/>
              </a:solidFill>
            </a:endParaRP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pic>
        <p:nvPicPr>
          <p:cNvPr id="5" name="Picture 2" descr="C:\Documents and Settings\OguzH\Local Settings\Temporary Internet Files\Content.IE5\3XDSEK53\scissors-clipart[1].jpg"/>
          <p:cNvPicPr>
            <a:picLocks noChangeAspect="1" noChangeArrowheads="1"/>
          </p:cNvPicPr>
          <p:nvPr/>
        </p:nvPicPr>
        <p:blipFill>
          <a:blip r:embed="rId2" cstate="print"/>
          <a:srcRect/>
          <a:stretch>
            <a:fillRect/>
          </a:stretch>
        </p:blipFill>
        <p:spPr bwMode="auto">
          <a:xfrm rot="2736342">
            <a:off x="6266309" y="3375384"/>
            <a:ext cx="2038253" cy="1400237"/>
          </a:xfrm>
          <a:prstGeom prst="rect">
            <a:avLst/>
          </a:prstGeom>
          <a:noFill/>
        </p:spPr>
      </p:pic>
      <p:sp>
        <p:nvSpPr>
          <p:cNvPr id="6" name="5 Yuvarlatılmış Dikdörtgen"/>
          <p:cNvSpPr/>
          <p:nvPr/>
        </p:nvSpPr>
        <p:spPr>
          <a:xfrm>
            <a:off x="2571736" y="4714884"/>
            <a:ext cx="4214842" cy="14287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200" dirty="0" smtClean="0"/>
              <a:t>Sınavda sorumlu değilsiniz</a:t>
            </a:r>
            <a:r>
              <a:rPr lang="tr-TR" dirty="0" smtClean="0"/>
              <a:t>.</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heckerboard(across)">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42910" y="5143512"/>
            <a:ext cx="8229600" cy="990600"/>
          </a:xfrm>
        </p:spPr>
        <p:txBody>
          <a:bodyPr/>
          <a:lstStyle/>
          <a:p>
            <a:r>
              <a:rPr lang="tr-TR" dirty="0" smtClean="0"/>
              <a:t>Uygulama: Kullanıcıyla iletişim</a:t>
            </a:r>
            <a:endParaRPr lang="tr-TR" dirty="0"/>
          </a:p>
        </p:txBody>
      </p:sp>
      <p:sp>
        <p:nvSpPr>
          <p:cNvPr id="3" name="2 İçerik Yer Tutucusu"/>
          <p:cNvSpPr>
            <a:spLocks noGrp="1"/>
          </p:cNvSpPr>
          <p:nvPr>
            <p:ph sz="quarter" idx="1"/>
          </p:nvPr>
        </p:nvSpPr>
        <p:spPr>
          <a:xfrm>
            <a:off x="357158" y="357166"/>
            <a:ext cx="8229600" cy="4937760"/>
          </a:xfrm>
        </p:spPr>
        <p:txBody>
          <a:bodyPr/>
          <a:lstStyle/>
          <a:p>
            <a:r>
              <a:rPr lang="tr-TR" dirty="0" smtClean="0"/>
              <a:t>Kullanıcıdan sırasıyla doğum yılını, ayını, gününü, tam ismini alıp, kullanıcının kaç yaşında olduğunu tam olarak küsuratlı olarak hesaplayan ve sonucu ekranda gösteren bir program yazın. Örnek çıktı:</a:t>
            </a:r>
          </a:p>
          <a:p>
            <a:pPr lvl="1"/>
            <a:r>
              <a:rPr lang="tr-TR" sz="2400" i="1" dirty="0" err="1" smtClean="0"/>
              <a:t>Dogum</a:t>
            </a:r>
            <a:r>
              <a:rPr lang="tr-TR" sz="2400" i="1" dirty="0" smtClean="0"/>
              <a:t> </a:t>
            </a:r>
            <a:r>
              <a:rPr lang="tr-TR" sz="2400" i="1" dirty="0" err="1" smtClean="0"/>
              <a:t>yiliniz</a:t>
            </a:r>
            <a:r>
              <a:rPr lang="tr-TR" sz="2400" i="1" dirty="0" smtClean="0"/>
              <a:t>: 1997</a:t>
            </a:r>
          </a:p>
          <a:p>
            <a:pPr lvl="1"/>
            <a:r>
              <a:rPr lang="tr-TR" sz="2400" i="1" dirty="0" err="1" smtClean="0"/>
              <a:t>Dogum</a:t>
            </a:r>
            <a:r>
              <a:rPr lang="tr-TR" sz="2400" i="1" dirty="0" smtClean="0"/>
              <a:t> ayiniz: …</a:t>
            </a:r>
          </a:p>
          <a:p>
            <a:pPr lvl="1"/>
            <a:r>
              <a:rPr lang="tr-TR" sz="2400" i="1" dirty="0" smtClean="0"/>
              <a:t>…</a:t>
            </a:r>
          </a:p>
          <a:p>
            <a:pPr lvl="1"/>
            <a:r>
              <a:rPr lang="tr-TR" sz="2400" i="1" dirty="0" smtClean="0"/>
              <a:t>Sayın Mehmet </a:t>
            </a:r>
            <a:r>
              <a:rPr lang="tr-TR" sz="2400" i="1" dirty="0" err="1" smtClean="0"/>
              <a:t>Javasever</a:t>
            </a:r>
            <a:r>
              <a:rPr lang="tr-TR" sz="2400" i="1" dirty="0" smtClean="0"/>
              <a:t>, sigorta sistemimize </a:t>
            </a:r>
            <a:r>
              <a:rPr lang="tr-TR" sz="2400" i="1" dirty="0" err="1" smtClean="0"/>
              <a:t>gore</a:t>
            </a:r>
            <a:r>
              <a:rPr lang="tr-TR" sz="2400" i="1" dirty="0" smtClean="0"/>
              <a:t> 19,72342322 </a:t>
            </a:r>
            <a:r>
              <a:rPr lang="tr-TR" sz="2400" i="1" dirty="0" err="1" smtClean="0"/>
              <a:t>yasindasiniz</a:t>
            </a:r>
            <a:r>
              <a:rPr lang="tr-TR" sz="2400" i="1" dirty="0" smtClean="0"/>
              <a:t>.</a:t>
            </a:r>
          </a:p>
          <a:p>
            <a:endParaRPr lang="tr-TR" dirty="0" smtClean="0"/>
          </a:p>
        </p:txBody>
      </p:sp>
      <p:pic>
        <p:nvPicPr>
          <p:cNvPr id="4" name="Picture 2" descr="C:\Documents and Settings\OguzH\Local Settings\Temporary Internet Files\Content.IE5\WO8I3UPU\question-marks[1].jpg"/>
          <p:cNvPicPr>
            <a:picLocks noChangeAspect="1" noChangeArrowheads="1"/>
          </p:cNvPicPr>
          <p:nvPr/>
        </p:nvPicPr>
        <p:blipFill>
          <a:blip r:embed="rId2" cstate="print"/>
          <a:srcRect/>
          <a:stretch>
            <a:fillRect/>
          </a:stretch>
        </p:blipFill>
        <p:spPr bwMode="auto">
          <a:xfrm>
            <a:off x="6643702" y="4929198"/>
            <a:ext cx="1500198" cy="1126815"/>
          </a:xfrm>
          <a:prstGeom prst="rect">
            <a:avLst/>
          </a:prstGeom>
          <a:noFill/>
        </p:spPr>
      </p:pic>
      <p:pic>
        <p:nvPicPr>
          <p:cNvPr id="5" name="4 Resim" descr="79e7c3ee59247c8ebd9be601ceee6e04_microsoft-clip-art-enables-be-careful-clipart_584-579.png"/>
          <p:cNvPicPr>
            <a:picLocks noChangeAspect="1"/>
          </p:cNvPicPr>
          <p:nvPr/>
        </p:nvPicPr>
        <p:blipFill>
          <a:blip r:embed="rId3" cstate="print"/>
          <a:stretch>
            <a:fillRect/>
          </a:stretch>
        </p:blipFill>
        <p:spPr>
          <a:xfrm>
            <a:off x="7643834" y="2143116"/>
            <a:ext cx="840050" cy="832858"/>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tr-TR" smtClean="0"/>
              <a:t>İşlem önceliği</a:t>
            </a:r>
          </a:p>
        </p:txBody>
      </p:sp>
      <p:sp>
        <p:nvSpPr>
          <p:cNvPr id="17411" name="Rectangle 3"/>
          <p:cNvSpPr>
            <a:spLocks noGrp="1" noChangeArrowheads="1"/>
          </p:cNvSpPr>
          <p:nvPr>
            <p:ph sz="quarter" idx="1"/>
          </p:nvPr>
        </p:nvSpPr>
        <p:spPr>
          <a:xfrm>
            <a:off x="457200" y="1600200"/>
            <a:ext cx="8229600" cy="4924425"/>
          </a:xfrm>
        </p:spPr>
        <p:txBody>
          <a:bodyPr/>
          <a:lstStyle/>
          <a:p>
            <a:pPr eaLnBrk="1" hangingPunct="1">
              <a:lnSpc>
                <a:spcPct val="90000"/>
              </a:lnSpc>
              <a:buFont typeface="Wingdings" pitchFamily="2" charset="2"/>
              <a:buNone/>
            </a:pPr>
            <a:r>
              <a:rPr lang="tr-TR" sz="2400" dirty="0" smtClean="0"/>
              <a:t>Matematiksel işlemler içeren kümenizin </a:t>
            </a:r>
          </a:p>
          <a:p>
            <a:pPr eaLnBrk="1" hangingPunct="1">
              <a:lnSpc>
                <a:spcPct val="90000"/>
              </a:lnSpc>
              <a:buFont typeface="Wingdings" pitchFamily="2" charset="2"/>
              <a:buNone/>
            </a:pPr>
            <a:r>
              <a:rPr lang="tr-TR" sz="2400" dirty="0" smtClean="0"/>
              <a:t>içindeki matematiksel işaretlerin bir işlem önceliği </a:t>
            </a:r>
          </a:p>
          <a:p>
            <a:pPr eaLnBrk="1" hangingPunct="1">
              <a:lnSpc>
                <a:spcPct val="90000"/>
              </a:lnSpc>
              <a:buFont typeface="Wingdings" pitchFamily="2" charset="2"/>
              <a:buNone/>
            </a:pPr>
            <a:r>
              <a:rPr lang="tr-TR" sz="2400" dirty="0" smtClean="0"/>
              <a:t>vardır. </a:t>
            </a:r>
          </a:p>
          <a:p>
            <a:pPr eaLnBrk="1" hangingPunct="1">
              <a:lnSpc>
                <a:spcPct val="90000"/>
              </a:lnSpc>
            </a:pPr>
            <a:r>
              <a:rPr lang="tr-TR" sz="2400" dirty="0" smtClean="0"/>
              <a:t>İşlem Önceliği Sırası</a:t>
            </a:r>
          </a:p>
          <a:p>
            <a:pPr eaLnBrk="1" hangingPunct="1">
              <a:lnSpc>
                <a:spcPct val="90000"/>
              </a:lnSpc>
              <a:buFont typeface="Wingdings" pitchFamily="2" charset="2"/>
              <a:buNone/>
            </a:pPr>
            <a:r>
              <a:rPr lang="tr-TR" sz="2400" dirty="0" smtClean="0"/>
              <a:t>   1. Parantezler 	(        ) </a:t>
            </a:r>
          </a:p>
          <a:p>
            <a:pPr eaLnBrk="1" hangingPunct="1">
              <a:lnSpc>
                <a:spcPct val="90000"/>
              </a:lnSpc>
              <a:buFont typeface="Wingdings" pitchFamily="2" charset="2"/>
              <a:buNone/>
            </a:pPr>
            <a:r>
              <a:rPr lang="tr-TR" sz="2400" dirty="0" smtClean="0"/>
              <a:t>   2. Çarpma ve bölme	a*b   veya   a/b</a:t>
            </a:r>
          </a:p>
          <a:p>
            <a:pPr eaLnBrk="1" hangingPunct="1">
              <a:lnSpc>
                <a:spcPct val="90000"/>
              </a:lnSpc>
              <a:buFont typeface="Wingdings" pitchFamily="2" charset="2"/>
              <a:buNone/>
            </a:pPr>
            <a:r>
              <a:rPr lang="tr-TR" sz="2400" dirty="0" smtClean="0"/>
              <a:t>   3. Toplama ve çıkarma	a+b   veya   a-b</a:t>
            </a:r>
          </a:p>
          <a:p>
            <a:pPr eaLnBrk="1" hangingPunct="1">
              <a:lnSpc>
                <a:spcPct val="90000"/>
              </a:lnSpc>
              <a:buFont typeface="Wingdings" pitchFamily="2" charset="2"/>
              <a:buNone/>
            </a:pPr>
            <a:r>
              <a:rPr lang="tr-TR" sz="2400" dirty="0" smtClean="0"/>
              <a:t>   </a:t>
            </a:r>
          </a:p>
          <a:p>
            <a:pPr eaLnBrk="1" hangingPunct="1">
              <a:lnSpc>
                <a:spcPct val="90000"/>
              </a:lnSpc>
            </a:pPr>
            <a:r>
              <a:rPr lang="tr-TR" sz="2400" dirty="0" smtClean="0"/>
              <a:t>Aynı önceliğe sahip işlemler yan yana bulunuyorsa işlem önceliği genelde soldan sağa doğrudur. X=2*3/6+2</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42910" y="5143512"/>
            <a:ext cx="8229600" cy="990600"/>
          </a:xfrm>
        </p:spPr>
        <p:txBody>
          <a:bodyPr/>
          <a:lstStyle/>
          <a:p>
            <a:r>
              <a:rPr lang="tr-TR" dirty="0" smtClean="0"/>
              <a:t>Uygulama: Kullanıcıyla iletişim</a:t>
            </a:r>
            <a:endParaRPr lang="tr-TR" dirty="0"/>
          </a:p>
        </p:txBody>
      </p:sp>
      <p:sp>
        <p:nvSpPr>
          <p:cNvPr id="3" name="2 İçerik Yer Tutucusu"/>
          <p:cNvSpPr>
            <a:spLocks noGrp="1"/>
          </p:cNvSpPr>
          <p:nvPr>
            <p:ph sz="quarter" idx="1"/>
          </p:nvPr>
        </p:nvSpPr>
        <p:spPr>
          <a:xfrm>
            <a:off x="357158" y="357166"/>
            <a:ext cx="8229600" cy="4937760"/>
          </a:xfrm>
        </p:spPr>
        <p:txBody>
          <a:bodyPr/>
          <a:lstStyle/>
          <a:p>
            <a:r>
              <a:rPr lang="tr-TR" dirty="0" smtClean="0"/>
              <a:t>Kullanıcıdan sırasıyla doğum yılını, ayını, gününü, tam ismini alıp, kullanıcının kaç yaşında olduğunu tam olarak küsuratlı olarak hesaplayan ve sonucu ekranda gösteren bir program yazın. Örnek çıktı:</a:t>
            </a:r>
          </a:p>
          <a:p>
            <a:pPr lvl="1"/>
            <a:r>
              <a:rPr lang="tr-TR" sz="2400" i="1" dirty="0" err="1" smtClean="0"/>
              <a:t>Dogum</a:t>
            </a:r>
            <a:r>
              <a:rPr lang="tr-TR" sz="2400" i="1" dirty="0" smtClean="0"/>
              <a:t> </a:t>
            </a:r>
            <a:r>
              <a:rPr lang="tr-TR" sz="2400" i="1" dirty="0" err="1" smtClean="0"/>
              <a:t>yiliniz</a:t>
            </a:r>
            <a:r>
              <a:rPr lang="tr-TR" sz="2400" i="1" dirty="0" smtClean="0"/>
              <a:t>: 1997</a:t>
            </a:r>
          </a:p>
          <a:p>
            <a:pPr lvl="1"/>
            <a:r>
              <a:rPr lang="tr-TR" sz="2400" i="1" dirty="0" err="1" smtClean="0"/>
              <a:t>Dogum</a:t>
            </a:r>
            <a:r>
              <a:rPr lang="tr-TR" sz="2400" i="1" dirty="0" smtClean="0"/>
              <a:t> ayiniz: …</a:t>
            </a:r>
          </a:p>
          <a:p>
            <a:pPr lvl="1"/>
            <a:r>
              <a:rPr lang="tr-TR" sz="2400" i="1" dirty="0" smtClean="0"/>
              <a:t>…</a:t>
            </a:r>
          </a:p>
          <a:p>
            <a:pPr lvl="1"/>
            <a:r>
              <a:rPr lang="tr-TR" sz="2400" i="1" dirty="0" smtClean="0"/>
              <a:t>Sayın Mehmet </a:t>
            </a:r>
            <a:r>
              <a:rPr lang="tr-TR" sz="2400" i="1" dirty="0" err="1" smtClean="0"/>
              <a:t>Javasever</a:t>
            </a:r>
            <a:r>
              <a:rPr lang="tr-TR" sz="2400" i="1" dirty="0" smtClean="0"/>
              <a:t>, sigorta sistemimize </a:t>
            </a:r>
            <a:r>
              <a:rPr lang="tr-TR" sz="2400" i="1" dirty="0" err="1" smtClean="0"/>
              <a:t>gore</a:t>
            </a:r>
            <a:r>
              <a:rPr lang="tr-TR" sz="2400" i="1" dirty="0" smtClean="0"/>
              <a:t> 19,72342322 </a:t>
            </a:r>
            <a:r>
              <a:rPr lang="tr-TR" sz="2400" i="1" dirty="0" err="1" smtClean="0"/>
              <a:t>yasindasiniz</a:t>
            </a:r>
            <a:r>
              <a:rPr lang="tr-TR" sz="2400" i="1" dirty="0" smtClean="0"/>
              <a:t>.</a:t>
            </a:r>
          </a:p>
          <a:p>
            <a:endParaRPr lang="tr-TR" dirty="0" smtClean="0"/>
          </a:p>
        </p:txBody>
      </p:sp>
      <p:pic>
        <p:nvPicPr>
          <p:cNvPr id="5" name="4 Resim" descr="79e7c3ee59247c8ebd9be601ceee6e04_microsoft-clip-art-enables-be-careful-clipart_584-579.png"/>
          <p:cNvPicPr>
            <a:picLocks noChangeAspect="1"/>
          </p:cNvPicPr>
          <p:nvPr/>
        </p:nvPicPr>
        <p:blipFill>
          <a:blip r:embed="rId2" cstate="print"/>
          <a:stretch>
            <a:fillRect/>
          </a:stretch>
        </p:blipFill>
        <p:spPr>
          <a:xfrm>
            <a:off x="7643834" y="2143116"/>
            <a:ext cx="840050" cy="832858"/>
          </a:xfrm>
          <a:prstGeom prst="rect">
            <a:avLst/>
          </a:prstGeom>
        </p:spPr>
      </p:pic>
      <p:pic>
        <p:nvPicPr>
          <p:cNvPr id="6" name="Picture 2" descr="C:\Program Files\Microsoft Office\MEDIA\CAGCAT10\j0195384.wmf"/>
          <p:cNvPicPr>
            <a:picLocks noChangeAspect="1" noChangeArrowheads="1"/>
          </p:cNvPicPr>
          <p:nvPr/>
        </p:nvPicPr>
        <p:blipFill>
          <a:blip r:embed="rId3"/>
          <a:srcRect/>
          <a:stretch>
            <a:fillRect/>
          </a:stretch>
        </p:blipFill>
        <p:spPr bwMode="auto">
          <a:xfrm>
            <a:off x="6500826" y="4214818"/>
            <a:ext cx="1795882" cy="1833372"/>
          </a:xfrm>
          <a:prstGeom prst="rect">
            <a:avLst/>
          </a:prstGeom>
          <a:noFill/>
        </p:spPr>
      </p:pic>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GEÇEN 3 HAFTADA NELER ÖĞRENDİK?</a:t>
            </a:r>
            <a:endParaRPr lang="en-US" dirty="0"/>
          </a:p>
        </p:txBody>
      </p:sp>
      <p:sp>
        <p:nvSpPr>
          <p:cNvPr id="3" name="2 İçerik Yer Tutucusu"/>
          <p:cNvSpPr>
            <a:spLocks noGrp="1"/>
          </p:cNvSpPr>
          <p:nvPr>
            <p:ph sz="quarter" idx="1"/>
          </p:nvPr>
        </p:nvSpPr>
        <p:spPr/>
        <p:txBody>
          <a:bodyPr/>
          <a:lstStyle/>
          <a:p>
            <a:r>
              <a:rPr lang="tr-TR" dirty="0" smtClean="0"/>
              <a:t>Programlama Dili Bilmenin Önemi</a:t>
            </a:r>
          </a:p>
          <a:p>
            <a:r>
              <a:rPr lang="tr-TR" dirty="0" smtClean="0"/>
              <a:t>Programlama Dillerine Ait Genel Özellikler</a:t>
            </a:r>
          </a:p>
          <a:p>
            <a:r>
              <a:rPr lang="tr-TR" dirty="0" smtClean="0"/>
              <a:t>Algoritma ve örnekleri</a:t>
            </a:r>
          </a:p>
          <a:p>
            <a:r>
              <a:rPr lang="tr-TR" dirty="0" smtClean="0"/>
              <a:t>Java’da Kod Yapısı</a:t>
            </a:r>
          </a:p>
          <a:p>
            <a:r>
              <a:rPr lang="tr-TR" dirty="0" smtClean="0"/>
              <a:t>Ekrana Yazı Yazdırma</a:t>
            </a:r>
          </a:p>
          <a:p>
            <a:r>
              <a:rPr lang="tr-TR" dirty="0" smtClean="0"/>
              <a:t>Veri Türleri</a:t>
            </a:r>
          </a:p>
          <a:p>
            <a:r>
              <a:rPr lang="tr-TR" dirty="0" smtClean="0"/>
              <a:t>Değişken İsimlendirme Kuralları</a:t>
            </a:r>
          </a:p>
          <a:p>
            <a:r>
              <a:rPr lang="tr-TR" dirty="0" smtClean="0"/>
              <a:t>Operatörler</a:t>
            </a:r>
          </a:p>
          <a:p>
            <a:r>
              <a:rPr lang="tr-TR" dirty="0" smtClean="0"/>
              <a:t>Klavyeden Giriş Okuma ve İncelikleri</a:t>
            </a:r>
          </a:p>
          <a:p>
            <a:pPr lvl="1"/>
            <a:endParaRPr lang="tr-TR" dirty="0" smtClean="0"/>
          </a:p>
          <a:p>
            <a:endParaRPr lang="tr-TR" dirty="0" smtClean="0"/>
          </a:p>
        </p:txBody>
      </p:sp>
      <p:sp>
        <p:nvSpPr>
          <p:cNvPr id="5" name="4 Yatay Kaydırma"/>
          <p:cNvSpPr/>
          <p:nvPr/>
        </p:nvSpPr>
        <p:spPr>
          <a:xfrm>
            <a:off x="5786446" y="2000240"/>
            <a:ext cx="2928958" cy="1428760"/>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b="1" dirty="0" smtClean="0">
                <a:solidFill>
                  <a:schemeClr val="tx2"/>
                </a:solidFill>
              </a:rPr>
              <a:t>1.ARASINAV</a:t>
            </a:r>
          </a:p>
          <a:p>
            <a:pPr algn="ctr"/>
            <a:r>
              <a:rPr lang="tr-TR" dirty="0" smtClean="0">
                <a:solidFill>
                  <a:schemeClr val="tx2"/>
                </a:solidFill>
              </a:rPr>
              <a:t>12 Şubat 2017</a:t>
            </a:r>
          </a:p>
          <a:p>
            <a:pPr algn="ctr"/>
            <a:r>
              <a:rPr lang="tr-TR" dirty="0" smtClean="0">
                <a:solidFill>
                  <a:schemeClr val="tx2"/>
                </a:solidFill>
              </a:rPr>
              <a:t>PAZAR</a:t>
            </a:r>
          </a:p>
          <a:p>
            <a:pPr algn="ctr"/>
            <a:r>
              <a:rPr lang="tr-TR" dirty="0" smtClean="0">
                <a:solidFill>
                  <a:schemeClr val="tx2"/>
                </a:solidFill>
              </a:rPr>
              <a:t>13:30-15:30</a:t>
            </a:r>
            <a:endParaRPr lang="tr-TR" dirty="0">
              <a:solidFill>
                <a:schemeClr val="tx2"/>
              </a:solidFill>
            </a:endParaRPr>
          </a:p>
        </p:txBody>
      </p:sp>
      <p:sp>
        <p:nvSpPr>
          <p:cNvPr id="6" name="5 Yatay Kaydırma"/>
          <p:cNvSpPr/>
          <p:nvPr/>
        </p:nvSpPr>
        <p:spPr>
          <a:xfrm>
            <a:off x="5786446" y="3500438"/>
            <a:ext cx="3000396" cy="1428760"/>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b="1" dirty="0" smtClean="0">
                <a:solidFill>
                  <a:schemeClr val="tx2"/>
                </a:solidFill>
              </a:rPr>
              <a:t>Sınav Konuları</a:t>
            </a:r>
            <a:br>
              <a:rPr lang="tr-TR" b="1" dirty="0" smtClean="0">
                <a:solidFill>
                  <a:schemeClr val="tx2"/>
                </a:solidFill>
              </a:rPr>
            </a:br>
            <a:r>
              <a:rPr lang="tr-TR" b="1" dirty="0" smtClean="0">
                <a:solidFill>
                  <a:schemeClr val="tx2"/>
                </a:solidFill>
              </a:rPr>
              <a:t>… - </a:t>
            </a:r>
            <a:r>
              <a:rPr lang="tr-TR" dirty="0" err="1" smtClean="0">
                <a:solidFill>
                  <a:schemeClr val="tx2"/>
                </a:solidFill>
              </a:rPr>
              <a:t>if</a:t>
            </a:r>
            <a:r>
              <a:rPr lang="tr-TR" dirty="0" smtClean="0">
                <a:solidFill>
                  <a:schemeClr val="tx2"/>
                </a:solidFill>
              </a:rPr>
              <a:t> else dahil</a:t>
            </a:r>
            <a:endParaRPr lang="tr-TR" dirty="0">
              <a:solidFill>
                <a:schemeClr val="tx2"/>
              </a:solidFill>
            </a:endParaRPr>
          </a:p>
        </p:txBody>
      </p:sp>
      <p:sp>
        <p:nvSpPr>
          <p:cNvPr id="7" name="6 Yatay Kaydırma"/>
          <p:cNvSpPr/>
          <p:nvPr/>
        </p:nvSpPr>
        <p:spPr>
          <a:xfrm>
            <a:off x="5786446" y="4929198"/>
            <a:ext cx="3000396" cy="1428760"/>
          </a:xfrm>
          <a:prstGeom prst="horizontalScroll">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b="1" dirty="0" smtClean="0">
                <a:solidFill>
                  <a:schemeClr val="tx2"/>
                </a:solidFill>
              </a:rPr>
              <a:t>Soru Tipi</a:t>
            </a:r>
          </a:p>
          <a:p>
            <a:pPr algn="ctr"/>
            <a:r>
              <a:rPr lang="tr-TR" dirty="0" smtClean="0">
                <a:solidFill>
                  <a:schemeClr val="tx2"/>
                </a:solidFill>
              </a:rPr>
              <a:t>Metinde Boşluk Doldurma</a:t>
            </a:r>
          </a:p>
          <a:p>
            <a:pPr algn="ctr"/>
            <a:r>
              <a:rPr lang="tr-TR" dirty="0" smtClean="0">
                <a:solidFill>
                  <a:schemeClr val="tx2"/>
                </a:solidFill>
              </a:rPr>
              <a:t>Kod Çıktısı Bulma</a:t>
            </a:r>
          </a:p>
          <a:p>
            <a:pPr algn="ctr"/>
            <a:r>
              <a:rPr lang="tr-TR" dirty="0" smtClean="0">
                <a:solidFill>
                  <a:schemeClr val="tx2"/>
                </a:solidFill>
              </a:rPr>
              <a:t>Kodda Eksikleri Doldurma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3">
                                            <p:txEl>
                                              <p:pRg st="0" end="0"/>
                                            </p:txEl>
                                          </p:spTgt>
                                        </p:tgtEl>
                                        <p:attrNameLst>
                                          <p:attrName>ppt_w</p:attrName>
                                        </p:attrNameLst>
                                      </p:cBhvr>
                                    </p:anim>
                                    <p:anim by="(#ppt_w*0.50)" calcmode="lin" valueType="num">
                                      <p:cBhvr>
                                        <p:cTn id="8" dur="250" decel="50000" autoRev="1" fill="hold">
                                          <p:stCondLst>
                                            <p:cond delay="0"/>
                                          </p:stCondLst>
                                        </p:cTn>
                                        <p:tgtEl>
                                          <p:spTgt spid="3">
                                            <p:txEl>
                                              <p:pRg st="0" end="0"/>
                                            </p:txEl>
                                          </p:spTgt>
                                        </p:tgtEl>
                                        <p:attrNameLst>
                                          <p:attrName>ppt_x</p:attrName>
                                        </p:attrNameLst>
                                      </p:cBhvr>
                                    </p:anim>
                                    <p:anim from="(-#ppt_h/2)" to="(#ppt_y)" calcmode="lin" valueType="num">
                                      <p:cBhvr>
                                        <p:cTn id="9" dur="500" fill="hold">
                                          <p:stCondLst>
                                            <p:cond delay="0"/>
                                          </p:stCondLst>
                                        </p:cTn>
                                        <p:tgtEl>
                                          <p:spTgt spid="3">
                                            <p:txEl>
                                              <p:pRg st="0" end="0"/>
                                            </p:txEl>
                                          </p:spTgt>
                                        </p:tgtEl>
                                        <p:attrNameLst>
                                          <p:attrName>ppt_y</p:attrName>
                                        </p:attrNameLst>
                                      </p:cBhvr>
                                    </p:anim>
                                    <p:animRot by="21600000">
                                      <p:cBhvr>
                                        <p:cTn id="10" dur="5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by="(-#ppt_w*2)" calcmode="lin" valueType="num">
                                      <p:cBhvr rctx="PPT">
                                        <p:cTn id="15" dur="250" autoRev="1" fill="hold">
                                          <p:stCondLst>
                                            <p:cond delay="0"/>
                                          </p:stCondLst>
                                        </p:cTn>
                                        <p:tgtEl>
                                          <p:spTgt spid="3">
                                            <p:txEl>
                                              <p:pRg st="1" end="1"/>
                                            </p:txEl>
                                          </p:spTgt>
                                        </p:tgtEl>
                                        <p:attrNameLst>
                                          <p:attrName>ppt_w</p:attrName>
                                        </p:attrNameLst>
                                      </p:cBhvr>
                                    </p:anim>
                                    <p:anim by="(#ppt_w*0.50)" calcmode="lin" valueType="num">
                                      <p:cBhvr>
                                        <p:cTn id="16" dur="250" decel="50000" autoRev="1" fill="hold">
                                          <p:stCondLst>
                                            <p:cond delay="0"/>
                                          </p:stCondLst>
                                        </p:cTn>
                                        <p:tgtEl>
                                          <p:spTgt spid="3">
                                            <p:txEl>
                                              <p:pRg st="1" end="1"/>
                                            </p:txEl>
                                          </p:spTgt>
                                        </p:tgtEl>
                                        <p:attrNameLst>
                                          <p:attrName>ppt_x</p:attrName>
                                        </p:attrNameLst>
                                      </p:cBhvr>
                                    </p:anim>
                                    <p:anim from="(-#ppt_h/2)" to="(#ppt_y)" calcmode="lin" valueType="num">
                                      <p:cBhvr>
                                        <p:cTn id="17" dur="500" fill="hold">
                                          <p:stCondLst>
                                            <p:cond delay="0"/>
                                          </p:stCondLst>
                                        </p:cTn>
                                        <p:tgtEl>
                                          <p:spTgt spid="3">
                                            <p:txEl>
                                              <p:pRg st="1" end="1"/>
                                            </p:txEl>
                                          </p:spTgt>
                                        </p:tgtEl>
                                        <p:attrNameLst>
                                          <p:attrName>ppt_y</p:attrName>
                                        </p:attrNameLst>
                                      </p:cBhvr>
                                    </p:anim>
                                    <p:animRot by="21600000">
                                      <p:cBhvr>
                                        <p:cTn id="18" dur="500" fill="hold">
                                          <p:stCondLst>
                                            <p:cond delay="0"/>
                                          </p:stCondLst>
                                        </p:cTn>
                                        <p:tgtEl>
                                          <p:spTgt spid="3">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nodeType="clickEffect">
                                  <p:stCondLst>
                                    <p:cond delay="0"/>
                                  </p:stCondLst>
                                  <p:iterate type="lt">
                                    <p:tmPct val="10000"/>
                                  </p:iterate>
                                  <p:childTnLst>
                                    <p:set>
                                      <p:cBhvr>
                                        <p:cTn id="22" dur="1" fill="hold">
                                          <p:stCondLst>
                                            <p:cond delay="0"/>
                                          </p:stCondLst>
                                        </p:cTn>
                                        <p:tgtEl>
                                          <p:spTgt spid="3">
                                            <p:txEl>
                                              <p:pRg st="2" end="2"/>
                                            </p:txEl>
                                          </p:spTgt>
                                        </p:tgtEl>
                                        <p:attrNameLst>
                                          <p:attrName>style.visibility</p:attrName>
                                        </p:attrNameLst>
                                      </p:cBhvr>
                                      <p:to>
                                        <p:strVal val="visible"/>
                                      </p:to>
                                    </p:set>
                                    <p:anim by="(-#ppt_w*2)" calcmode="lin" valueType="num">
                                      <p:cBhvr rctx="PPT">
                                        <p:cTn id="23" dur="250" autoRev="1" fill="hold">
                                          <p:stCondLst>
                                            <p:cond delay="0"/>
                                          </p:stCondLst>
                                        </p:cTn>
                                        <p:tgtEl>
                                          <p:spTgt spid="3">
                                            <p:txEl>
                                              <p:pRg st="2" end="2"/>
                                            </p:txEl>
                                          </p:spTgt>
                                        </p:tgtEl>
                                        <p:attrNameLst>
                                          <p:attrName>ppt_w</p:attrName>
                                        </p:attrNameLst>
                                      </p:cBhvr>
                                    </p:anim>
                                    <p:anim by="(#ppt_w*0.50)" calcmode="lin" valueType="num">
                                      <p:cBhvr>
                                        <p:cTn id="24" dur="250" decel="50000" autoRev="1" fill="hold">
                                          <p:stCondLst>
                                            <p:cond delay="0"/>
                                          </p:stCondLst>
                                        </p:cTn>
                                        <p:tgtEl>
                                          <p:spTgt spid="3">
                                            <p:txEl>
                                              <p:pRg st="2" end="2"/>
                                            </p:txEl>
                                          </p:spTgt>
                                        </p:tgtEl>
                                        <p:attrNameLst>
                                          <p:attrName>ppt_x</p:attrName>
                                        </p:attrNameLst>
                                      </p:cBhvr>
                                    </p:anim>
                                    <p:anim from="(-#ppt_h/2)" to="(#ppt_y)" calcmode="lin" valueType="num">
                                      <p:cBhvr>
                                        <p:cTn id="25" dur="500" fill="hold">
                                          <p:stCondLst>
                                            <p:cond delay="0"/>
                                          </p:stCondLst>
                                        </p:cTn>
                                        <p:tgtEl>
                                          <p:spTgt spid="3">
                                            <p:txEl>
                                              <p:pRg st="2" end="2"/>
                                            </p:txEl>
                                          </p:spTgt>
                                        </p:tgtEl>
                                        <p:attrNameLst>
                                          <p:attrName>ppt_y</p:attrName>
                                        </p:attrNameLst>
                                      </p:cBhvr>
                                    </p:anim>
                                    <p:animRot by="21600000">
                                      <p:cBhvr>
                                        <p:cTn id="26" dur="500" fill="hold">
                                          <p:stCondLst>
                                            <p:cond delay="0"/>
                                          </p:stCondLst>
                                        </p:cTn>
                                        <p:tgtEl>
                                          <p:spTgt spid="3">
                                            <p:txEl>
                                              <p:pRg st="2" end="2"/>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nodeType="clickEffect">
                                  <p:stCondLst>
                                    <p:cond delay="0"/>
                                  </p:stCondLst>
                                  <p:iterate type="lt">
                                    <p:tmPct val="10000"/>
                                  </p:iterate>
                                  <p:childTnLst>
                                    <p:set>
                                      <p:cBhvr>
                                        <p:cTn id="30" dur="1" fill="hold">
                                          <p:stCondLst>
                                            <p:cond delay="0"/>
                                          </p:stCondLst>
                                        </p:cTn>
                                        <p:tgtEl>
                                          <p:spTgt spid="3">
                                            <p:txEl>
                                              <p:pRg st="3" end="3"/>
                                            </p:txEl>
                                          </p:spTgt>
                                        </p:tgtEl>
                                        <p:attrNameLst>
                                          <p:attrName>style.visibility</p:attrName>
                                        </p:attrNameLst>
                                      </p:cBhvr>
                                      <p:to>
                                        <p:strVal val="visible"/>
                                      </p:to>
                                    </p:set>
                                    <p:anim by="(-#ppt_w*2)" calcmode="lin" valueType="num">
                                      <p:cBhvr rctx="PPT">
                                        <p:cTn id="31" dur="250" autoRev="1" fill="hold">
                                          <p:stCondLst>
                                            <p:cond delay="0"/>
                                          </p:stCondLst>
                                        </p:cTn>
                                        <p:tgtEl>
                                          <p:spTgt spid="3">
                                            <p:txEl>
                                              <p:pRg st="3" end="3"/>
                                            </p:txEl>
                                          </p:spTgt>
                                        </p:tgtEl>
                                        <p:attrNameLst>
                                          <p:attrName>ppt_w</p:attrName>
                                        </p:attrNameLst>
                                      </p:cBhvr>
                                    </p:anim>
                                    <p:anim by="(#ppt_w*0.50)" calcmode="lin" valueType="num">
                                      <p:cBhvr>
                                        <p:cTn id="32" dur="250" decel="50000" autoRev="1" fill="hold">
                                          <p:stCondLst>
                                            <p:cond delay="0"/>
                                          </p:stCondLst>
                                        </p:cTn>
                                        <p:tgtEl>
                                          <p:spTgt spid="3">
                                            <p:txEl>
                                              <p:pRg st="3" end="3"/>
                                            </p:txEl>
                                          </p:spTgt>
                                        </p:tgtEl>
                                        <p:attrNameLst>
                                          <p:attrName>ppt_x</p:attrName>
                                        </p:attrNameLst>
                                      </p:cBhvr>
                                    </p:anim>
                                    <p:anim from="(-#ppt_h/2)" to="(#ppt_y)" calcmode="lin" valueType="num">
                                      <p:cBhvr>
                                        <p:cTn id="33" dur="500" fill="hold">
                                          <p:stCondLst>
                                            <p:cond delay="0"/>
                                          </p:stCondLst>
                                        </p:cTn>
                                        <p:tgtEl>
                                          <p:spTgt spid="3">
                                            <p:txEl>
                                              <p:pRg st="3" end="3"/>
                                            </p:txEl>
                                          </p:spTgt>
                                        </p:tgtEl>
                                        <p:attrNameLst>
                                          <p:attrName>ppt_y</p:attrName>
                                        </p:attrNameLst>
                                      </p:cBhvr>
                                    </p:anim>
                                    <p:animRot by="21600000">
                                      <p:cBhvr>
                                        <p:cTn id="34" dur="500" fill="hold">
                                          <p:stCondLst>
                                            <p:cond delay="0"/>
                                          </p:stCondLst>
                                        </p:cTn>
                                        <p:tgtEl>
                                          <p:spTgt spid="3">
                                            <p:txEl>
                                              <p:pRg st="3" end="3"/>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nodeType="clickEffect">
                                  <p:stCondLst>
                                    <p:cond delay="0"/>
                                  </p:stCondLst>
                                  <p:iterate type="lt">
                                    <p:tmPct val="10000"/>
                                  </p:iterate>
                                  <p:childTnLst>
                                    <p:set>
                                      <p:cBhvr>
                                        <p:cTn id="38" dur="1" fill="hold">
                                          <p:stCondLst>
                                            <p:cond delay="0"/>
                                          </p:stCondLst>
                                        </p:cTn>
                                        <p:tgtEl>
                                          <p:spTgt spid="3">
                                            <p:txEl>
                                              <p:pRg st="4" end="4"/>
                                            </p:txEl>
                                          </p:spTgt>
                                        </p:tgtEl>
                                        <p:attrNameLst>
                                          <p:attrName>style.visibility</p:attrName>
                                        </p:attrNameLst>
                                      </p:cBhvr>
                                      <p:to>
                                        <p:strVal val="visible"/>
                                      </p:to>
                                    </p:set>
                                    <p:anim by="(-#ppt_w*2)" calcmode="lin" valueType="num">
                                      <p:cBhvr rctx="PPT">
                                        <p:cTn id="39" dur="250" autoRev="1" fill="hold">
                                          <p:stCondLst>
                                            <p:cond delay="0"/>
                                          </p:stCondLst>
                                        </p:cTn>
                                        <p:tgtEl>
                                          <p:spTgt spid="3">
                                            <p:txEl>
                                              <p:pRg st="4" end="4"/>
                                            </p:txEl>
                                          </p:spTgt>
                                        </p:tgtEl>
                                        <p:attrNameLst>
                                          <p:attrName>ppt_w</p:attrName>
                                        </p:attrNameLst>
                                      </p:cBhvr>
                                    </p:anim>
                                    <p:anim by="(#ppt_w*0.50)" calcmode="lin" valueType="num">
                                      <p:cBhvr>
                                        <p:cTn id="40" dur="250" decel="50000" autoRev="1" fill="hold">
                                          <p:stCondLst>
                                            <p:cond delay="0"/>
                                          </p:stCondLst>
                                        </p:cTn>
                                        <p:tgtEl>
                                          <p:spTgt spid="3">
                                            <p:txEl>
                                              <p:pRg st="4" end="4"/>
                                            </p:txEl>
                                          </p:spTgt>
                                        </p:tgtEl>
                                        <p:attrNameLst>
                                          <p:attrName>ppt_x</p:attrName>
                                        </p:attrNameLst>
                                      </p:cBhvr>
                                    </p:anim>
                                    <p:anim from="(-#ppt_h/2)" to="(#ppt_y)" calcmode="lin" valueType="num">
                                      <p:cBhvr>
                                        <p:cTn id="41" dur="500" fill="hold">
                                          <p:stCondLst>
                                            <p:cond delay="0"/>
                                          </p:stCondLst>
                                        </p:cTn>
                                        <p:tgtEl>
                                          <p:spTgt spid="3">
                                            <p:txEl>
                                              <p:pRg st="4" end="4"/>
                                            </p:txEl>
                                          </p:spTgt>
                                        </p:tgtEl>
                                        <p:attrNameLst>
                                          <p:attrName>ppt_y</p:attrName>
                                        </p:attrNameLst>
                                      </p:cBhvr>
                                    </p:anim>
                                    <p:animRot by="21600000">
                                      <p:cBhvr>
                                        <p:cTn id="42" dur="500" fill="hold">
                                          <p:stCondLst>
                                            <p:cond delay="0"/>
                                          </p:stCondLst>
                                        </p:cTn>
                                        <p:tgtEl>
                                          <p:spTgt spid="3">
                                            <p:txEl>
                                              <p:pRg st="4" end="4"/>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56" presetClass="entr" presetSubtype="0" fill="hold" nodeType="clickEffect">
                                  <p:stCondLst>
                                    <p:cond delay="0"/>
                                  </p:stCondLst>
                                  <p:iterate type="lt">
                                    <p:tmPct val="10000"/>
                                  </p:iterate>
                                  <p:childTnLst>
                                    <p:set>
                                      <p:cBhvr>
                                        <p:cTn id="46" dur="1" fill="hold">
                                          <p:stCondLst>
                                            <p:cond delay="0"/>
                                          </p:stCondLst>
                                        </p:cTn>
                                        <p:tgtEl>
                                          <p:spTgt spid="3">
                                            <p:txEl>
                                              <p:pRg st="5" end="5"/>
                                            </p:txEl>
                                          </p:spTgt>
                                        </p:tgtEl>
                                        <p:attrNameLst>
                                          <p:attrName>style.visibility</p:attrName>
                                        </p:attrNameLst>
                                      </p:cBhvr>
                                      <p:to>
                                        <p:strVal val="visible"/>
                                      </p:to>
                                    </p:set>
                                    <p:anim by="(-#ppt_w*2)" calcmode="lin" valueType="num">
                                      <p:cBhvr rctx="PPT">
                                        <p:cTn id="47" dur="250" autoRev="1" fill="hold">
                                          <p:stCondLst>
                                            <p:cond delay="0"/>
                                          </p:stCondLst>
                                        </p:cTn>
                                        <p:tgtEl>
                                          <p:spTgt spid="3">
                                            <p:txEl>
                                              <p:pRg st="5" end="5"/>
                                            </p:txEl>
                                          </p:spTgt>
                                        </p:tgtEl>
                                        <p:attrNameLst>
                                          <p:attrName>ppt_w</p:attrName>
                                        </p:attrNameLst>
                                      </p:cBhvr>
                                    </p:anim>
                                    <p:anim by="(#ppt_w*0.50)" calcmode="lin" valueType="num">
                                      <p:cBhvr>
                                        <p:cTn id="48" dur="250" decel="50000" autoRev="1" fill="hold">
                                          <p:stCondLst>
                                            <p:cond delay="0"/>
                                          </p:stCondLst>
                                        </p:cTn>
                                        <p:tgtEl>
                                          <p:spTgt spid="3">
                                            <p:txEl>
                                              <p:pRg st="5" end="5"/>
                                            </p:txEl>
                                          </p:spTgt>
                                        </p:tgtEl>
                                        <p:attrNameLst>
                                          <p:attrName>ppt_x</p:attrName>
                                        </p:attrNameLst>
                                      </p:cBhvr>
                                    </p:anim>
                                    <p:anim from="(-#ppt_h/2)" to="(#ppt_y)" calcmode="lin" valueType="num">
                                      <p:cBhvr>
                                        <p:cTn id="49" dur="500" fill="hold">
                                          <p:stCondLst>
                                            <p:cond delay="0"/>
                                          </p:stCondLst>
                                        </p:cTn>
                                        <p:tgtEl>
                                          <p:spTgt spid="3">
                                            <p:txEl>
                                              <p:pRg st="5" end="5"/>
                                            </p:txEl>
                                          </p:spTgt>
                                        </p:tgtEl>
                                        <p:attrNameLst>
                                          <p:attrName>ppt_y</p:attrName>
                                        </p:attrNameLst>
                                      </p:cBhvr>
                                    </p:anim>
                                    <p:animRot by="21600000">
                                      <p:cBhvr>
                                        <p:cTn id="50" dur="500" fill="hold">
                                          <p:stCondLst>
                                            <p:cond delay="0"/>
                                          </p:stCondLst>
                                        </p:cTn>
                                        <p:tgtEl>
                                          <p:spTgt spid="3">
                                            <p:txEl>
                                              <p:pRg st="5" end="5"/>
                                            </p:txEl>
                                          </p:spTgt>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56" presetClass="entr" presetSubtype="0" fill="hold" nodeType="clickEffect">
                                  <p:stCondLst>
                                    <p:cond delay="0"/>
                                  </p:stCondLst>
                                  <p:iterate type="lt">
                                    <p:tmPct val="10000"/>
                                  </p:iterate>
                                  <p:childTnLst>
                                    <p:set>
                                      <p:cBhvr>
                                        <p:cTn id="54" dur="1" fill="hold">
                                          <p:stCondLst>
                                            <p:cond delay="0"/>
                                          </p:stCondLst>
                                        </p:cTn>
                                        <p:tgtEl>
                                          <p:spTgt spid="3">
                                            <p:txEl>
                                              <p:pRg st="6" end="6"/>
                                            </p:txEl>
                                          </p:spTgt>
                                        </p:tgtEl>
                                        <p:attrNameLst>
                                          <p:attrName>style.visibility</p:attrName>
                                        </p:attrNameLst>
                                      </p:cBhvr>
                                      <p:to>
                                        <p:strVal val="visible"/>
                                      </p:to>
                                    </p:set>
                                    <p:anim by="(-#ppt_w*2)" calcmode="lin" valueType="num">
                                      <p:cBhvr rctx="PPT">
                                        <p:cTn id="55" dur="250" autoRev="1" fill="hold">
                                          <p:stCondLst>
                                            <p:cond delay="0"/>
                                          </p:stCondLst>
                                        </p:cTn>
                                        <p:tgtEl>
                                          <p:spTgt spid="3">
                                            <p:txEl>
                                              <p:pRg st="6" end="6"/>
                                            </p:txEl>
                                          </p:spTgt>
                                        </p:tgtEl>
                                        <p:attrNameLst>
                                          <p:attrName>ppt_w</p:attrName>
                                        </p:attrNameLst>
                                      </p:cBhvr>
                                    </p:anim>
                                    <p:anim by="(#ppt_w*0.50)" calcmode="lin" valueType="num">
                                      <p:cBhvr>
                                        <p:cTn id="56" dur="250" decel="50000" autoRev="1" fill="hold">
                                          <p:stCondLst>
                                            <p:cond delay="0"/>
                                          </p:stCondLst>
                                        </p:cTn>
                                        <p:tgtEl>
                                          <p:spTgt spid="3">
                                            <p:txEl>
                                              <p:pRg st="6" end="6"/>
                                            </p:txEl>
                                          </p:spTgt>
                                        </p:tgtEl>
                                        <p:attrNameLst>
                                          <p:attrName>ppt_x</p:attrName>
                                        </p:attrNameLst>
                                      </p:cBhvr>
                                    </p:anim>
                                    <p:anim from="(-#ppt_h/2)" to="(#ppt_y)" calcmode="lin" valueType="num">
                                      <p:cBhvr>
                                        <p:cTn id="57" dur="500" fill="hold">
                                          <p:stCondLst>
                                            <p:cond delay="0"/>
                                          </p:stCondLst>
                                        </p:cTn>
                                        <p:tgtEl>
                                          <p:spTgt spid="3">
                                            <p:txEl>
                                              <p:pRg st="6" end="6"/>
                                            </p:txEl>
                                          </p:spTgt>
                                        </p:tgtEl>
                                        <p:attrNameLst>
                                          <p:attrName>ppt_y</p:attrName>
                                        </p:attrNameLst>
                                      </p:cBhvr>
                                    </p:anim>
                                    <p:animRot by="21600000">
                                      <p:cBhvr>
                                        <p:cTn id="58" dur="500" fill="hold">
                                          <p:stCondLst>
                                            <p:cond delay="0"/>
                                          </p:stCondLst>
                                        </p:cTn>
                                        <p:tgtEl>
                                          <p:spTgt spid="3">
                                            <p:txEl>
                                              <p:pRg st="6" end="6"/>
                                            </p:txEl>
                                          </p:spTgt>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56" presetClass="entr" presetSubtype="0" fill="hold" nodeType="clickEffect">
                                  <p:stCondLst>
                                    <p:cond delay="0"/>
                                  </p:stCondLst>
                                  <p:iterate type="lt">
                                    <p:tmPct val="10000"/>
                                  </p:iterate>
                                  <p:childTnLst>
                                    <p:set>
                                      <p:cBhvr>
                                        <p:cTn id="62" dur="1" fill="hold">
                                          <p:stCondLst>
                                            <p:cond delay="0"/>
                                          </p:stCondLst>
                                        </p:cTn>
                                        <p:tgtEl>
                                          <p:spTgt spid="3">
                                            <p:txEl>
                                              <p:pRg st="7" end="7"/>
                                            </p:txEl>
                                          </p:spTgt>
                                        </p:tgtEl>
                                        <p:attrNameLst>
                                          <p:attrName>style.visibility</p:attrName>
                                        </p:attrNameLst>
                                      </p:cBhvr>
                                      <p:to>
                                        <p:strVal val="visible"/>
                                      </p:to>
                                    </p:set>
                                    <p:anim by="(-#ppt_w*2)" calcmode="lin" valueType="num">
                                      <p:cBhvr rctx="PPT">
                                        <p:cTn id="63" dur="250" autoRev="1" fill="hold">
                                          <p:stCondLst>
                                            <p:cond delay="0"/>
                                          </p:stCondLst>
                                        </p:cTn>
                                        <p:tgtEl>
                                          <p:spTgt spid="3">
                                            <p:txEl>
                                              <p:pRg st="7" end="7"/>
                                            </p:txEl>
                                          </p:spTgt>
                                        </p:tgtEl>
                                        <p:attrNameLst>
                                          <p:attrName>ppt_w</p:attrName>
                                        </p:attrNameLst>
                                      </p:cBhvr>
                                    </p:anim>
                                    <p:anim by="(#ppt_w*0.50)" calcmode="lin" valueType="num">
                                      <p:cBhvr>
                                        <p:cTn id="64" dur="250" decel="50000" autoRev="1" fill="hold">
                                          <p:stCondLst>
                                            <p:cond delay="0"/>
                                          </p:stCondLst>
                                        </p:cTn>
                                        <p:tgtEl>
                                          <p:spTgt spid="3">
                                            <p:txEl>
                                              <p:pRg st="7" end="7"/>
                                            </p:txEl>
                                          </p:spTgt>
                                        </p:tgtEl>
                                        <p:attrNameLst>
                                          <p:attrName>ppt_x</p:attrName>
                                        </p:attrNameLst>
                                      </p:cBhvr>
                                    </p:anim>
                                    <p:anim from="(-#ppt_h/2)" to="(#ppt_y)" calcmode="lin" valueType="num">
                                      <p:cBhvr>
                                        <p:cTn id="65" dur="500" fill="hold">
                                          <p:stCondLst>
                                            <p:cond delay="0"/>
                                          </p:stCondLst>
                                        </p:cTn>
                                        <p:tgtEl>
                                          <p:spTgt spid="3">
                                            <p:txEl>
                                              <p:pRg st="7" end="7"/>
                                            </p:txEl>
                                          </p:spTgt>
                                        </p:tgtEl>
                                        <p:attrNameLst>
                                          <p:attrName>ppt_y</p:attrName>
                                        </p:attrNameLst>
                                      </p:cBhvr>
                                    </p:anim>
                                    <p:animRot by="21600000">
                                      <p:cBhvr>
                                        <p:cTn id="66" dur="500" fill="hold">
                                          <p:stCondLst>
                                            <p:cond delay="0"/>
                                          </p:stCondLst>
                                        </p:cTn>
                                        <p:tgtEl>
                                          <p:spTgt spid="3">
                                            <p:txEl>
                                              <p:pRg st="7" end="7"/>
                                            </p:txEl>
                                          </p:spTgt>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56" presetClass="entr" presetSubtype="0" fill="hold" nodeType="clickEffect">
                                  <p:stCondLst>
                                    <p:cond delay="0"/>
                                  </p:stCondLst>
                                  <p:iterate type="lt">
                                    <p:tmPct val="10000"/>
                                  </p:iterate>
                                  <p:childTnLst>
                                    <p:set>
                                      <p:cBhvr>
                                        <p:cTn id="70" dur="1" fill="hold">
                                          <p:stCondLst>
                                            <p:cond delay="0"/>
                                          </p:stCondLst>
                                        </p:cTn>
                                        <p:tgtEl>
                                          <p:spTgt spid="3">
                                            <p:txEl>
                                              <p:pRg st="8" end="8"/>
                                            </p:txEl>
                                          </p:spTgt>
                                        </p:tgtEl>
                                        <p:attrNameLst>
                                          <p:attrName>style.visibility</p:attrName>
                                        </p:attrNameLst>
                                      </p:cBhvr>
                                      <p:to>
                                        <p:strVal val="visible"/>
                                      </p:to>
                                    </p:set>
                                    <p:anim by="(-#ppt_w*2)" calcmode="lin" valueType="num">
                                      <p:cBhvr rctx="PPT">
                                        <p:cTn id="71" dur="250" autoRev="1" fill="hold">
                                          <p:stCondLst>
                                            <p:cond delay="0"/>
                                          </p:stCondLst>
                                        </p:cTn>
                                        <p:tgtEl>
                                          <p:spTgt spid="3">
                                            <p:txEl>
                                              <p:pRg st="8" end="8"/>
                                            </p:txEl>
                                          </p:spTgt>
                                        </p:tgtEl>
                                        <p:attrNameLst>
                                          <p:attrName>ppt_w</p:attrName>
                                        </p:attrNameLst>
                                      </p:cBhvr>
                                    </p:anim>
                                    <p:anim by="(#ppt_w*0.50)" calcmode="lin" valueType="num">
                                      <p:cBhvr>
                                        <p:cTn id="72" dur="250" decel="50000" autoRev="1" fill="hold">
                                          <p:stCondLst>
                                            <p:cond delay="0"/>
                                          </p:stCondLst>
                                        </p:cTn>
                                        <p:tgtEl>
                                          <p:spTgt spid="3">
                                            <p:txEl>
                                              <p:pRg st="8" end="8"/>
                                            </p:txEl>
                                          </p:spTgt>
                                        </p:tgtEl>
                                        <p:attrNameLst>
                                          <p:attrName>ppt_x</p:attrName>
                                        </p:attrNameLst>
                                      </p:cBhvr>
                                    </p:anim>
                                    <p:anim from="(-#ppt_h/2)" to="(#ppt_y)" calcmode="lin" valueType="num">
                                      <p:cBhvr>
                                        <p:cTn id="73" dur="500" fill="hold">
                                          <p:stCondLst>
                                            <p:cond delay="0"/>
                                          </p:stCondLst>
                                        </p:cTn>
                                        <p:tgtEl>
                                          <p:spTgt spid="3">
                                            <p:txEl>
                                              <p:pRg st="8" end="8"/>
                                            </p:txEl>
                                          </p:spTgt>
                                        </p:tgtEl>
                                        <p:attrNameLst>
                                          <p:attrName>ppt_y</p:attrName>
                                        </p:attrNameLst>
                                      </p:cBhvr>
                                    </p:anim>
                                    <p:animRot by="21600000">
                                      <p:cBhvr>
                                        <p:cTn id="74" dur="500" fill="hold">
                                          <p:stCondLst>
                                            <p:cond delay="0"/>
                                          </p:stCondLst>
                                        </p:cTn>
                                        <p:tgtEl>
                                          <p:spTgt spid="3">
                                            <p:txEl>
                                              <p:pRg st="8" end="8"/>
                                            </p:txEl>
                                          </p:spTgt>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56" presetClass="entr" presetSubtype="0" fill="hold" grpId="0" nodeType="clickEffect">
                                  <p:stCondLst>
                                    <p:cond delay="0"/>
                                  </p:stCondLst>
                                  <p:iterate type="lt">
                                    <p:tmPct val="10000"/>
                                  </p:iterate>
                                  <p:childTnLst>
                                    <p:set>
                                      <p:cBhvr>
                                        <p:cTn id="78" dur="1" fill="hold">
                                          <p:stCondLst>
                                            <p:cond delay="0"/>
                                          </p:stCondLst>
                                        </p:cTn>
                                        <p:tgtEl>
                                          <p:spTgt spid="6"/>
                                        </p:tgtEl>
                                        <p:attrNameLst>
                                          <p:attrName>style.visibility</p:attrName>
                                        </p:attrNameLst>
                                      </p:cBhvr>
                                      <p:to>
                                        <p:strVal val="visible"/>
                                      </p:to>
                                    </p:set>
                                    <p:anim by="(-#ppt_w*2)" calcmode="lin" valueType="num">
                                      <p:cBhvr rctx="PPT">
                                        <p:cTn id="79" dur="500" autoRev="1" fill="hold">
                                          <p:stCondLst>
                                            <p:cond delay="0"/>
                                          </p:stCondLst>
                                        </p:cTn>
                                        <p:tgtEl>
                                          <p:spTgt spid="6"/>
                                        </p:tgtEl>
                                        <p:attrNameLst>
                                          <p:attrName>ppt_w</p:attrName>
                                        </p:attrNameLst>
                                      </p:cBhvr>
                                    </p:anim>
                                    <p:anim by="(#ppt_w*0.50)" calcmode="lin" valueType="num">
                                      <p:cBhvr>
                                        <p:cTn id="80" dur="500" decel="50000" autoRev="1" fill="hold">
                                          <p:stCondLst>
                                            <p:cond delay="0"/>
                                          </p:stCondLst>
                                        </p:cTn>
                                        <p:tgtEl>
                                          <p:spTgt spid="6"/>
                                        </p:tgtEl>
                                        <p:attrNameLst>
                                          <p:attrName>ppt_x</p:attrName>
                                        </p:attrNameLst>
                                      </p:cBhvr>
                                    </p:anim>
                                    <p:anim from="(-#ppt_h/2)" to="(#ppt_y)" calcmode="lin" valueType="num">
                                      <p:cBhvr>
                                        <p:cTn id="81" dur="1000" fill="hold">
                                          <p:stCondLst>
                                            <p:cond delay="0"/>
                                          </p:stCondLst>
                                        </p:cTn>
                                        <p:tgtEl>
                                          <p:spTgt spid="6"/>
                                        </p:tgtEl>
                                        <p:attrNameLst>
                                          <p:attrName>ppt_y</p:attrName>
                                        </p:attrNameLst>
                                      </p:cBhvr>
                                    </p:anim>
                                    <p:animRot by="21600000">
                                      <p:cBhvr>
                                        <p:cTn id="82" dur="1000" fill="hold">
                                          <p:stCondLst>
                                            <p:cond delay="0"/>
                                          </p:stCondLst>
                                        </p:cTn>
                                        <p:tgtEl>
                                          <p:spTgt spid="6"/>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56" presetClass="entr" presetSubtype="0" fill="hold" grpId="0" nodeType="clickEffect">
                                  <p:stCondLst>
                                    <p:cond delay="0"/>
                                  </p:stCondLst>
                                  <p:iterate type="lt">
                                    <p:tmPct val="10000"/>
                                  </p:iterate>
                                  <p:childTnLst>
                                    <p:set>
                                      <p:cBhvr>
                                        <p:cTn id="86" dur="1" fill="hold">
                                          <p:stCondLst>
                                            <p:cond delay="0"/>
                                          </p:stCondLst>
                                        </p:cTn>
                                        <p:tgtEl>
                                          <p:spTgt spid="7"/>
                                        </p:tgtEl>
                                        <p:attrNameLst>
                                          <p:attrName>style.visibility</p:attrName>
                                        </p:attrNameLst>
                                      </p:cBhvr>
                                      <p:to>
                                        <p:strVal val="visible"/>
                                      </p:to>
                                    </p:set>
                                    <p:anim by="(-#ppt_w*2)" calcmode="lin" valueType="num">
                                      <p:cBhvr rctx="PPT">
                                        <p:cTn id="87" dur="500" autoRev="1" fill="hold">
                                          <p:stCondLst>
                                            <p:cond delay="0"/>
                                          </p:stCondLst>
                                        </p:cTn>
                                        <p:tgtEl>
                                          <p:spTgt spid="7"/>
                                        </p:tgtEl>
                                        <p:attrNameLst>
                                          <p:attrName>ppt_w</p:attrName>
                                        </p:attrNameLst>
                                      </p:cBhvr>
                                    </p:anim>
                                    <p:anim by="(#ppt_w*0.50)" calcmode="lin" valueType="num">
                                      <p:cBhvr>
                                        <p:cTn id="88" dur="500" decel="50000" autoRev="1" fill="hold">
                                          <p:stCondLst>
                                            <p:cond delay="0"/>
                                          </p:stCondLst>
                                        </p:cTn>
                                        <p:tgtEl>
                                          <p:spTgt spid="7"/>
                                        </p:tgtEl>
                                        <p:attrNameLst>
                                          <p:attrName>ppt_x</p:attrName>
                                        </p:attrNameLst>
                                      </p:cBhvr>
                                    </p:anim>
                                    <p:anim from="(-#ppt_h/2)" to="(#ppt_y)" calcmode="lin" valueType="num">
                                      <p:cBhvr>
                                        <p:cTn id="89" dur="1000" fill="hold">
                                          <p:stCondLst>
                                            <p:cond delay="0"/>
                                          </p:stCondLst>
                                        </p:cTn>
                                        <p:tgtEl>
                                          <p:spTgt spid="7"/>
                                        </p:tgtEl>
                                        <p:attrNameLst>
                                          <p:attrName>ppt_y</p:attrName>
                                        </p:attrNameLst>
                                      </p:cBhvr>
                                    </p:anim>
                                    <p:animRot by="21600000">
                                      <p:cBhvr>
                                        <p:cTn id="90"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 HAFTA NELER VAR?</a:t>
            </a:r>
            <a:endParaRPr lang="tr-TR" dirty="0"/>
          </a:p>
        </p:txBody>
      </p:sp>
      <p:sp>
        <p:nvSpPr>
          <p:cNvPr id="3" name="2 İçerik Yer Tutucusu"/>
          <p:cNvSpPr>
            <a:spLocks noGrp="1"/>
          </p:cNvSpPr>
          <p:nvPr>
            <p:ph sz="quarter" idx="1"/>
          </p:nvPr>
        </p:nvSpPr>
        <p:spPr/>
        <p:txBody>
          <a:bodyPr/>
          <a:lstStyle/>
          <a:p>
            <a:r>
              <a:rPr lang="tr-TR" dirty="0" smtClean="0"/>
              <a:t>Hata Türleri</a:t>
            </a:r>
          </a:p>
          <a:p>
            <a:r>
              <a:rPr lang="tr-TR" dirty="0" smtClean="0"/>
              <a:t>Matematik Sınıfı Metotları</a:t>
            </a:r>
          </a:p>
          <a:p>
            <a:r>
              <a:rPr lang="tr-TR" dirty="0" smtClean="0"/>
              <a:t>Akışlar(giriş)</a:t>
            </a:r>
          </a:p>
          <a:p>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solidFill>
                  <a:schemeClr val="tx2">
                    <a:lumMod val="60000"/>
                    <a:lumOff val="40000"/>
                  </a:schemeClr>
                </a:solidFill>
              </a:rPr>
              <a:t>Hatırlatma: </a:t>
            </a:r>
            <a:br>
              <a:rPr lang="tr-TR" b="1" dirty="0" smtClean="0">
                <a:solidFill>
                  <a:schemeClr val="tx2">
                    <a:lumMod val="60000"/>
                    <a:lumOff val="40000"/>
                  </a:schemeClr>
                </a:solidFill>
              </a:rPr>
            </a:br>
            <a:r>
              <a:rPr lang="tr-TR" b="1" dirty="0" err="1" smtClean="0">
                <a:solidFill>
                  <a:schemeClr val="tx2">
                    <a:lumMod val="60000"/>
                    <a:lumOff val="40000"/>
                  </a:schemeClr>
                </a:solidFill>
              </a:rPr>
              <a:t>nextLine</a:t>
            </a:r>
            <a:r>
              <a:rPr lang="tr-TR" b="1" dirty="0" smtClean="0">
                <a:solidFill>
                  <a:schemeClr val="tx2">
                    <a:lumMod val="60000"/>
                    <a:lumOff val="40000"/>
                  </a:schemeClr>
                </a:solidFill>
              </a:rPr>
              <a:t>() kullanımında dikkat edilecek nokta</a:t>
            </a:r>
            <a:endParaRPr lang="tr-TR" b="1" dirty="0">
              <a:solidFill>
                <a:schemeClr val="tx2">
                  <a:lumMod val="60000"/>
                  <a:lumOff val="40000"/>
                </a:schemeClr>
              </a:solidFill>
            </a:endParaRPr>
          </a:p>
        </p:txBody>
      </p:sp>
      <p:sp>
        <p:nvSpPr>
          <p:cNvPr id="6" name="5 Metin kutusu"/>
          <p:cNvSpPr txBox="1"/>
          <p:nvPr/>
        </p:nvSpPr>
        <p:spPr>
          <a:xfrm>
            <a:off x="642910" y="1357298"/>
            <a:ext cx="8143932" cy="5078313"/>
          </a:xfrm>
          <a:prstGeom prst="rect">
            <a:avLst/>
          </a:prstGeom>
          <a:noFill/>
        </p:spPr>
        <p:txBody>
          <a:bodyPr wrap="square" rtlCol="0">
            <a:spAutoFit/>
          </a:bodyPr>
          <a:lstStyle/>
          <a:p>
            <a:r>
              <a:rPr lang="tr-TR" dirty="0" err="1" smtClean="0"/>
              <a:t>nextLine’ı</a:t>
            </a:r>
            <a:r>
              <a:rPr lang="tr-TR" dirty="0" smtClean="0"/>
              <a:t> kullanırken dikkat edilmesi gereken nokta:</a:t>
            </a:r>
          </a:p>
          <a:p>
            <a:r>
              <a:rPr lang="tr-TR" dirty="0" smtClean="0"/>
              <a:t>	…</a:t>
            </a:r>
          </a:p>
          <a:p>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(“Ad giriniz:”);</a:t>
            </a:r>
          </a:p>
          <a:p>
            <a:r>
              <a:rPr lang="tr-TR" dirty="0" smtClean="0"/>
              <a:t>	</a:t>
            </a:r>
            <a:r>
              <a:rPr lang="tr-TR" dirty="0" err="1" smtClean="0"/>
              <a:t>String</a:t>
            </a:r>
            <a:r>
              <a:rPr lang="tr-TR" dirty="0" smtClean="0"/>
              <a:t> ad = k.</a:t>
            </a:r>
            <a:r>
              <a:rPr lang="tr-TR" dirty="0" err="1" smtClean="0"/>
              <a:t>next</a:t>
            </a:r>
            <a:r>
              <a:rPr lang="tr-TR" dirty="0" smtClean="0"/>
              <a:t>();</a:t>
            </a:r>
          </a:p>
          <a:p>
            <a:r>
              <a:rPr lang="tr-TR" dirty="0" smtClean="0">
                <a:solidFill>
                  <a:srgbClr val="FF0000"/>
                </a:solidFill>
              </a:rPr>
              <a:t>//	k.</a:t>
            </a:r>
            <a:r>
              <a:rPr lang="tr-TR" dirty="0" err="1" smtClean="0">
                <a:solidFill>
                  <a:srgbClr val="FF0000"/>
                </a:solidFill>
              </a:rPr>
              <a:t>nextLine</a:t>
            </a:r>
            <a:r>
              <a:rPr lang="tr-TR" dirty="0" smtClean="0">
                <a:solidFill>
                  <a:srgbClr val="FF0000"/>
                </a:solidFill>
              </a:rPr>
              <a:t>();</a:t>
            </a:r>
          </a:p>
          <a:p>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(“Satir giriniz:”);</a:t>
            </a:r>
          </a:p>
          <a:p>
            <a:r>
              <a:rPr lang="tr-TR" dirty="0" smtClean="0"/>
              <a:t>	</a:t>
            </a:r>
            <a:r>
              <a:rPr lang="tr-TR" dirty="0" err="1" smtClean="0"/>
              <a:t>String</a:t>
            </a:r>
            <a:r>
              <a:rPr lang="tr-TR" dirty="0" smtClean="0"/>
              <a:t> satir = k.</a:t>
            </a:r>
            <a:r>
              <a:rPr lang="tr-TR" dirty="0" err="1" smtClean="0"/>
              <a:t>nextLine</a:t>
            </a:r>
            <a:r>
              <a:rPr lang="tr-TR" dirty="0" smtClean="0"/>
              <a:t>();</a:t>
            </a:r>
          </a:p>
          <a:p>
            <a:r>
              <a:rPr lang="tr-TR" dirty="0" smtClean="0"/>
              <a:t>	…</a:t>
            </a:r>
          </a:p>
          <a:p>
            <a:endParaRPr lang="tr-TR" dirty="0" smtClean="0"/>
          </a:p>
          <a:p>
            <a:r>
              <a:rPr lang="tr-TR" dirty="0" smtClean="0"/>
              <a:t>Ad olarak “Ali” girilip </a:t>
            </a:r>
            <a:r>
              <a:rPr lang="tr-TR" dirty="0" err="1" smtClean="0"/>
              <a:t>enter’a</a:t>
            </a:r>
            <a:r>
              <a:rPr lang="tr-TR" dirty="0" smtClean="0"/>
              <a:t> basıldığında,</a:t>
            </a:r>
          </a:p>
          <a:p>
            <a:r>
              <a:rPr lang="tr-TR" dirty="0" smtClean="0"/>
              <a:t>	A,l,i karakterleri “ad” değişkenine dizgi halinde taranır.</a:t>
            </a:r>
          </a:p>
          <a:p>
            <a:r>
              <a:rPr lang="tr-TR" dirty="0" smtClean="0"/>
              <a:t>	</a:t>
            </a:r>
            <a:r>
              <a:rPr lang="tr-TR" dirty="0" err="1" smtClean="0"/>
              <a:t>Enter</a:t>
            </a:r>
            <a:r>
              <a:rPr lang="tr-TR" dirty="0" smtClean="0"/>
              <a:t> karakteri tamponda bekler, sonra satir değişkenine kaydedilir. Bu durumda kod “satir” değişkenine girdi alınmasını beklemeden devam eder.</a:t>
            </a:r>
          </a:p>
          <a:p>
            <a:r>
              <a:rPr lang="tr-TR" dirty="0" smtClean="0"/>
              <a:t>Bunu önlemek için </a:t>
            </a:r>
            <a:r>
              <a:rPr lang="tr-TR" dirty="0" err="1" smtClean="0"/>
              <a:t>nextLine</a:t>
            </a:r>
            <a:r>
              <a:rPr lang="tr-TR" dirty="0" smtClean="0"/>
              <a:t> kullanımında gerekirse bir tane “</a:t>
            </a:r>
            <a:r>
              <a:rPr lang="tr-TR" dirty="0" err="1" smtClean="0"/>
              <a:t>enter’ı</a:t>
            </a:r>
            <a:r>
              <a:rPr lang="tr-TR" dirty="0" smtClean="0"/>
              <a:t> yok edecek </a:t>
            </a:r>
            <a:r>
              <a:rPr lang="tr-TR" dirty="0" err="1" smtClean="0"/>
              <a:t>nextLine</a:t>
            </a:r>
            <a:r>
              <a:rPr lang="tr-TR" dirty="0" smtClean="0"/>
              <a:t>() kodu </a:t>
            </a:r>
            <a:r>
              <a:rPr lang="tr-TR" dirty="0" smtClean="0">
                <a:solidFill>
                  <a:srgbClr val="FF0000"/>
                </a:solidFill>
              </a:rPr>
              <a:t>(kırmızı kısım) </a:t>
            </a:r>
            <a:r>
              <a:rPr lang="tr-TR" dirty="0" smtClean="0"/>
              <a:t>kullanılır.</a:t>
            </a:r>
          </a:p>
          <a:p>
            <a:r>
              <a:rPr lang="tr-TR" b="1" dirty="0" smtClean="0"/>
              <a:t>Java’da giriş tamponunu boşaltmak için özel bir kod yoktur. Tek satırlık boşaltmayı </a:t>
            </a:r>
            <a:r>
              <a:rPr lang="tr-TR" b="1" dirty="0" err="1" smtClean="0"/>
              <a:t>nextLine</a:t>
            </a:r>
            <a:r>
              <a:rPr lang="tr-TR" b="1" dirty="0" smtClean="0"/>
              <a:t>() yapabilmektedir. Birden fazla satırlık doluluk varsa, döngülerle tüm tampon bu şekilde boşaltılabilir.</a:t>
            </a:r>
            <a:endParaRPr lang="tr-TR"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checkerboard(across)">
                                      <p:cBhvr>
                                        <p:cTn id="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Java’da Hata Türleri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l">
              <a:spcBef>
                <a:spcPts val="0"/>
              </a:spcBef>
              <a:buFontTx/>
              <a:buChar char="-"/>
            </a:pPr>
            <a:r>
              <a:rPr lang="tr-TR" sz="2400" dirty="0" smtClean="0">
                <a:solidFill>
                  <a:schemeClr val="tx1"/>
                </a:solidFill>
              </a:rPr>
              <a:t> Java’da temel olarak 3 çeşit hata türü bulunmaktadır.</a:t>
            </a:r>
          </a:p>
          <a:p>
            <a:pPr algn="l">
              <a:spcBef>
                <a:spcPts val="0"/>
              </a:spcBef>
              <a:buFontTx/>
              <a:buChar char="-"/>
            </a:pPr>
            <a:endParaRPr lang="tr-TR" sz="2400" dirty="0" smtClean="0">
              <a:solidFill>
                <a:schemeClr val="tx1"/>
              </a:solidFill>
            </a:endParaRPr>
          </a:p>
          <a:p>
            <a:pPr algn="l">
              <a:spcBef>
                <a:spcPts val="0"/>
              </a:spcBef>
              <a:buFont typeface="Wingdings" pitchFamily="2" charset="2"/>
              <a:buChar char="§"/>
            </a:pPr>
            <a:r>
              <a:rPr lang="tr-TR" sz="2400" b="1" dirty="0" err="1" smtClean="0">
                <a:solidFill>
                  <a:schemeClr val="tx1"/>
                </a:solidFill>
              </a:rPr>
              <a:t>Sözdizim</a:t>
            </a:r>
            <a:r>
              <a:rPr lang="tr-TR" sz="2400" b="1" dirty="0" smtClean="0">
                <a:solidFill>
                  <a:schemeClr val="tx1"/>
                </a:solidFill>
              </a:rPr>
              <a:t> (</a:t>
            </a:r>
            <a:r>
              <a:rPr lang="tr-TR" sz="2400" b="1" dirty="0" err="1" smtClean="0">
                <a:solidFill>
                  <a:schemeClr val="tx1"/>
                </a:solidFill>
              </a:rPr>
              <a:t>Syntax</a:t>
            </a:r>
            <a:r>
              <a:rPr lang="tr-TR" sz="2400" b="1" dirty="0" smtClean="0">
                <a:solidFill>
                  <a:schemeClr val="tx1"/>
                </a:solidFill>
              </a:rPr>
              <a:t>) Hataları: </a:t>
            </a:r>
            <a:r>
              <a:rPr lang="tr-TR" sz="2400" dirty="0" smtClean="0">
                <a:solidFill>
                  <a:schemeClr val="tx1"/>
                </a:solidFill>
              </a:rPr>
              <a:t>Programcının kod yazma esnasında yaptığı yazım hatalarıdır.</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4 +;</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7.5;</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char</a:t>
            </a:r>
            <a:r>
              <a:rPr lang="tr-TR" sz="2400" dirty="0" smtClean="0">
                <a:solidFill>
                  <a:schemeClr val="tx1"/>
                </a:solidFill>
              </a:rPr>
              <a:t> x = “Ali”;</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x = “Merve”;</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7cuceler = 7;</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x = ‘Ahmet’;</a:t>
            </a:r>
          </a:p>
          <a:p>
            <a:pPr algn="l">
              <a:spcBef>
                <a:spcPts val="0"/>
              </a:spcBef>
              <a:buFont typeface="Wingdings" pitchFamily="2" charset="2"/>
              <a:buChar char="q"/>
            </a:pPr>
            <a:endParaRPr lang="tr-TR" sz="2400" dirty="0" smtClean="0">
              <a:solidFill>
                <a:schemeClr val="tx1"/>
              </a:solidFill>
            </a:endParaRPr>
          </a:p>
          <a:p>
            <a:pPr algn="l">
              <a:spcBef>
                <a:spcPts val="0"/>
              </a:spcBef>
              <a:buFont typeface="Wingdings" pitchFamily="2" charset="2"/>
              <a:buChar char="§"/>
            </a:pPr>
            <a:r>
              <a:rPr lang="tr-TR" sz="2400" dirty="0" smtClean="0">
                <a:solidFill>
                  <a:schemeClr val="tx1"/>
                </a:solidFill>
              </a:rPr>
              <a:t> Yukarıdaki örneklerin hepsi </a:t>
            </a:r>
            <a:r>
              <a:rPr lang="tr-TR" sz="2400" dirty="0" err="1" smtClean="0">
                <a:solidFill>
                  <a:schemeClr val="tx1"/>
                </a:solidFill>
              </a:rPr>
              <a:t>syntax</a:t>
            </a:r>
            <a:r>
              <a:rPr lang="tr-TR" sz="2400" dirty="0" smtClean="0">
                <a:solidFill>
                  <a:schemeClr val="tx1"/>
                </a:solidFill>
              </a:rPr>
              <a:t> hatası olarak adlandırılmaktadır. </a:t>
            </a:r>
            <a:r>
              <a:rPr lang="tr-TR" sz="2400" dirty="0" err="1" smtClean="0">
                <a:solidFill>
                  <a:schemeClr val="tx1"/>
                </a:solidFill>
              </a:rPr>
              <a:t>Syntax</a:t>
            </a:r>
            <a:r>
              <a:rPr lang="tr-TR" sz="2400" dirty="0" smtClean="0">
                <a:solidFill>
                  <a:schemeClr val="tx1"/>
                </a:solidFill>
              </a:rPr>
              <a:t> hataları derleyici (</a:t>
            </a:r>
            <a:r>
              <a:rPr lang="tr-TR" sz="2400" dirty="0" err="1" smtClean="0">
                <a:solidFill>
                  <a:schemeClr val="tx1"/>
                </a:solidFill>
              </a:rPr>
              <a:t>compiler</a:t>
            </a:r>
            <a:r>
              <a:rPr lang="tr-TR" sz="2400" dirty="0" smtClean="0">
                <a:solidFill>
                  <a:schemeClr val="tx1"/>
                </a:solidFill>
              </a:rPr>
              <a:t>) tarafından yakalanır ve programın çalıştırılmasına izin verilmez.</a:t>
            </a:r>
          </a:p>
          <a:p>
            <a:pPr algn="l">
              <a:spcBef>
                <a:spcPts val="0"/>
              </a:spcBef>
              <a:buNone/>
            </a:pPr>
            <a:r>
              <a:rPr lang="tr-TR" sz="2400" dirty="0" smtClean="0">
                <a:solidFill>
                  <a:schemeClr val="tx1"/>
                </a:solidFill>
              </a:rPr>
              <a:t>   </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heckerboard(across)">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heckerboard(across)">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Java’da Hata Türleri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l">
              <a:spcBef>
                <a:spcPts val="0"/>
              </a:spcBef>
              <a:buFontTx/>
              <a:buChar char="-"/>
            </a:pPr>
            <a:r>
              <a:rPr lang="tr-TR" sz="2400" dirty="0" smtClean="0">
                <a:solidFill>
                  <a:schemeClr val="tx1"/>
                </a:solidFill>
              </a:rPr>
              <a:t> Java’da temel olarak 3 çeşit hata türü bulunmaktadır.</a:t>
            </a:r>
          </a:p>
          <a:p>
            <a:pPr algn="l">
              <a:spcBef>
                <a:spcPts val="0"/>
              </a:spcBef>
              <a:buFontTx/>
              <a:buChar char="-"/>
            </a:pPr>
            <a:endParaRPr lang="tr-TR" sz="2400" dirty="0" smtClean="0">
              <a:solidFill>
                <a:schemeClr val="tx1"/>
              </a:solidFill>
            </a:endParaRPr>
          </a:p>
          <a:p>
            <a:pPr>
              <a:spcBef>
                <a:spcPts val="0"/>
              </a:spcBef>
              <a:buFont typeface="Wingdings" pitchFamily="2" charset="2"/>
              <a:buChar char="§"/>
            </a:pPr>
            <a:r>
              <a:rPr lang="tr-TR" sz="2400" dirty="0" smtClean="0">
                <a:solidFill>
                  <a:schemeClr val="tx1"/>
                </a:solidFill>
              </a:rPr>
              <a:t> </a:t>
            </a:r>
            <a:r>
              <a:rPr lang="tr-TR" sz="2400" b="1" dirty="0" smtClean="0">
                <a:solidFill>
                  <a:schemeClr val="tx1"/>
                </a:solidFill>
              </a:rPr>
              <a:t>Çalışma Zamanı</a:t>
            </a:r>
            <a:r>
              <a:rPr lang="tr-TR" sz="2400" b="1" dirty="0" smtClean="0"/>
              <a:t> (</a:t>
            </a:r>
            <a:r>
              <a:rPr lang="tr-TR" sz="2400" b="1" dirty="0" err="1" smtClean="0"/>
              <a:t>Run</a:t>
            </a:r>
            <a:r>
              <a:rPr lang="tr-TR" sz="2400" b="1" dirty="0" smtClean="0"/>
              <a:t>-time) </a:t>
            </a:r>
            <a:r>
              <a:rPr lang="tr-TR" sz="2400" b="1" dirty="0" smtClean="0">
                <a:solidFill>
                  <a:schemeClr val="tx1"/>
                </a:solidFill>
              </a:rPr>
              <a:t>hataları: </a:t>
            </a:r>
            <a:r>
              <a:rPr lang="tr-TR" sz="2400" dirty="0" smtClean="0">
                <a:solidFill>
                  <a:schemeClr val="tx1"/>
                </a:solidFill>
              </a:rPr>
              <a:t>Programın düzgün bir şekilde derlenip çalıştırıldıktan sonra görülen hatalardır.</a:t>
            </a:r>
          </a:p>
          <a:p>
            <a:pPr>
              <a:spcBef>
                <a:spcPts val="0"/>
              </a:spcBef>
            </a:pPr>
            <a:r>
              <a:rPr lang="tr-TR" sz="2400" dirty="0" smtClean="0"/>
              <a:t>     </a:t>
            </a:r>
            <a:r>
              <a:rPr lang="tr-TR" sz="2400" dirty="0" err="1" smtClean="0"/>
              <a:t>System</a:t>
            </a:r>
            <a:r>
              <a:rPr lang="tr-TR" sz="2400" dirty="0" smtClean="0"/>
              <a:t>.</a:t>
            </a:r>
            <a:r>
              <a:rPr lang="tr-TR" sz="2400" dirty="0" err="1" smtClean="0"/>
              <a:t>out</a:t>
            </a:r>
            <a:r>
              <a:rPr lang="tr-TR" sz="2400" dirty="0" smtClean="0"/>
              <a:t>.</a:t>
            </a:r>
            <a:r>
              <a:rPr lang="tr-TR" sz="2400" dirty="0" err="1" smtClean="0"/>
              <a:t>print</a:t>
            </a:r>
            <a:r>
              <a:rPr lang="tr-TR" sz="2400" dirty="0" smtClean="0"/>
              <a:t>(“Birinci </a:t>
            </a:r>
            <a:r>
              <a:rPr lang="tr-TR" sz="2400" dirty="0" err="1" smtClean="0"/>
              <a:t>sayiyi</a:t>
            </a:r>
            <a:r>
              <a:rPr lang="tr-TR" sz="2400" dirty="0" smtClean="0"/>
              <a:t> giriniz: “);</a:t>
            </a:r>
          </a:p>
          <a:p>
            <a:pPr algn="l">
              <a:spcBef>
                <a:spcPts val="0"/>
              </a:spcBef>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k.</a:t>
            </a:r>
            <a:r>
              <a:rPr lang="tr-TR" sz="2400" dirty="0" err="1" smtClean="0">
                <a:solidFill>
                  <a:schemeClr val="tx1"/>
                </a:solidFill>
              </a:rPr>
              <a:t>nextInt</a:t>
            </a:r>
            <a:r>
              <a:rPr lang="tr-TR" sz="2400" dirty="0" smtClean="0">
                <a:solidFill>
                  <a:schemeClr val="tx1"/>
                </a:solidFill>
              </a:rPr>
              <a:t>();</a:t>
            </a:r>
          </a:p>
          <a:p>
            <a:pPr algn="l">
              <a:spcBef>
                <a:spcPts val="0"/>
              </a:spcBef>
            </a:pPr>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(“İkinci </a:t>
            </a:r>
            <a:r>
              <a:rPr lang="tr-TR" sz="2400" dirty="0" err="1" smtClean="0">
                <a:solidFill>
                  <a:schemeClr val="tx1"/>
                </a:solidFill>
              </a:rPr>
              <a:t>sayiyi</a:t>
            </a:r>
            <a:r>
              <a:rPr lang="tr-TR" sz="2400" dirty="0" smtClean="0">
                <a:solidFill>
                  <a:schemeClr val="tx1"/>
                </a:solidFill>
              </a:rPr>
              <a:t> giriniz: “);</a:t>
            </a:r>
          </a:p>
          <a:p>
            <a:pPr algn="l">
              <a:spcBef>
                <a:spcPts val="0"/>
              </a:spcBef>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y = k.</a:t>
            </a:r>
            <a:r>
              <a:rPr lang="tr-TR" sz="2400" dirty="0" err="1" smtClean="0">
                <a:solidFill>
                  <a:schemeClr val="tx1"/>
                </a:solidFill>
              </a:rPr>
              <a:t>nextInt</a:t>
            </a:r>
            <a:r>
              <a:rPr lang="tr-TR" sz="2400" dirty="0" smtClean="0">
                <a:solidFill>
                  <a:schemeClr val="tx1"/>
                </a:solidFill>
              </a:rPr>
              <a:t>();</a:t>
            </a:r>
          </a:p>
          <a:p>
            <a:pPr algn="l">
              <a:spcBef>
                <a:spcPts val="0"/>
              </a:spcBef>
            </a:pPr>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(“Birinci sayının ikinci sayıya bölümü: “ +( x / y ));</a:t>
            </a:r>
          </a:p>
          <a:p>
            <a:pPr algn="l">
              <a:spcBef>
                <a:spcPts val="0"/>
              </a:spcBef>
            </a:pPr>
            <a:endParaRPr lang="tr-TR" sz="2400" dirty="0" smtClean="0">
              <a:solidFill>
                <a:schemeClr val="tx1"/>
              </a:solidFill>
            </a:endParaRPr>
          </a:p>
          <a:p>
            <a:pPr algn="l">
              <a:spcBef>
                <a:spcPts val="0"/>
              </a:spcBef>
              <a:buFontTx/>
              <a:buChar char="-"/>
            </a:pPr>
            <a:r>
              <a:rPr lang="tr-TR" sz="2400" dirty="0" smtClean="0">
                <a:solidFill>
                  <a:schemeClr val="tx1"/>
                </a:solidFill>
              </a:rPr>
              <a:t>Yukarıdaki örnekte bir </a:t>
            </a:r>
            <a:r>
              <a:rPr lang="tr-TR" sz="2400" dirty="0" err="1" smtClean="0">
                <a:solidFill>
                  <a:schemeClr val="tx1"/>
                </a:solidFill>
              </a:rPr>
              <a:t>sözdizim</a:t>
            </a:r>
            <a:r>
              <a:rPr lang="tr-TR" sz="2400" dirty="0" smtClean="0">
                <a:solidFill>
                  <a:schemeClr val="tx1"/>
                </a:solidFill>
              </a:rPr>
              <a:t> hatası bulunmamaktadır ve kod düzgün bir şekilde çalışacaktır. Ancak;</a:t>
            </a:r>
          </a:p>
          <a:p>
            <a:pPr algn="l">
              <a:spcBef>
                <a:spcPts val="0"/>
              </a:spcBef>
              <a:buFont typeface="Wingdings" pitchFamily="2" charset="2"/>
              <a:buChar char="q"/>
            </a:pPr>
            <a:r>
              <a:rPr lang="tr-TR" sz="2400" dirty="0" smtClean="0">
                <a:solidFill>
                  <a:schemeClr val="tx1"/>
                </a:solidFill>
              </a:rPr>
              <a:t> Kullanıcı konsoldan </a:t>
            </a:r>
            <a:r>
              <a:rPr lang="tr-TR" sz="2400" b="1" dirty="0" err="1" smtClean="0">
                <a:solidFill>
                  <a:schemeClr val="tx1"/>
                </a:solidFill>
              </a:rPr>
              <a:t>int</a:t>
            </a:r>
            <a:r>
              <a:rPr lang="tr-TR" sz="2400" b="1" dirty="0" smtClean="0">
                <a:solidFill>
                  <a:schemeClr val="tx1"/>
                </a:solidFill>
              </a:rPr>
              <a:t> türü dışında bir değişken girerse </a:t>
            </a:r>
            <a:r>
              <a:rPr lang="tr-TR" sz="2400" dirty="0" smtClean="0">
                <a:solidFill>
                  <a:schemeClr val="tx1"/>
                </a:solidFill>
              </a:rPr>
              <a:t>çalışma zamanı hatası oluşur.</a:t>
            </a:r>
          </a:p>
          <a:p>
            <a:pPr algn="l">
              <a:spcBef>
                <a:spcPts val="0"/>
              </a:spcBef>
              <a:buFont typeface="Wingdings" pitchFamily="2" charset="2"/>
              <a:buChar char="q"/>
            </a:pPr>
            <a:r>
              <a:rPr lang="tr-TR" sz="2400" dirty="0" smtClean="0">
                <a:solidFill>
                  <a:schemeClr val="tx1"/>
                </a:solidFill>
              </a:rPr>
              <a:t> Kullanıcı </a:t>
            </a:r>
            <a:r>
              <a:rPr lang="tr-TR" sz="2400" b="1" dirty="0" smtClean="0">
                <a:solidFill>
                  <a:schemeClr val="tx1"/>
                </a:solidFill>
              </a:rPr>
              <a:t>y değişkeni için 0 değerini girerse </a:t>
            </a:r>
            <a:r>
              <a:rPr lang="tr-TR" sz="2400" dirty="0" smtClean="0">
                <a:solidFill>
                  <a:schemeClr val="tx1"/>
                </a:solidFill>
              </a:rPr>
              <a:t>çalışma zamanı esnasında “sıfıra bölme hatası” oluşur.</a:t>
            </a:r>
          </a:p>
          <a:p>
            <a:pPr algn="l">
              <a:spcBef>
                <a:spcPts val="0"/>
              </a:spcBef>
              <a:buFont typeface="Wingdings" pitchFamily="2" charset="2"/>
              <a:buChar char="§"/>
            </a:pPr>
            <a:endParaRPr lang="tr-TR" sz="2400" dirty="0" smtClean="0">
              <a:solidFill>
                <a:schemeClr val="tx1"/>
              </a:solidFill>
            </a:endParaRPr>
          </a:p>
          <a:p>
            <a:pPr algn="l">
              <a:spcBef>
                <a:spcPts val="0"/>
              </a:spcBef>
            </a:pPr>
            <a:endParaRPr lang="tr-TR" sz="2400" dirty="0" smtClean="0">
              <a:solidFill>
                <a:schemeClr val="tx1"/>
              </a:solidFill>
            </a:endParaRPr>
          </a:p>
          <a:p>
            <a:pPr algn="l">
              <a:spcBef>
                <a:spcPts val="0"/>
              </a:spcBef>
            </a:pPr>
            <a:endParaRPr lang="tr-TR" sz="2400"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7" dur="500"/>
                                        <p:tgtEl>
                                          <p:spTgt spid="3">
                                            <p:txEl>
                                              <p:pRg st="10" end="1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1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Java’da Hata Türleri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7500" lnSpcReduction="20000"/>
          </a:bodyPr>
          <a:lstStyle/>
          <a:p>
            <a:pPr algn="l">
              <a:spcBef>
                <a:spcPts val="0"/>
              </a:spcBef>
              <a:buFontTx/>
              <a:buChar char="-"/>
            </a:pPr>
            <a:r>
              <a:rPr lang="tr-TR" dirty="0" smtClean="0">
                <a:solidFill>
                  <a:schemeClr val="tx1"/>
                </a:solidFill>
              </a:rPr>
              <a:t> Java’da temel olarak 3 çeşit hata türü bulunmaktadır.</a:t>
            </a:r>
          </a:p>
          <a:p>
            <a:pPr algn="l">
              <a:spcBef>
                <a:spcPts val="0"/>
              </a:spcBef>
              <a:buFontTx/>
              <a:buChar char="-"/>
            </a:pPr>
            <a:endParaRPr lang="tr-TR" dirty="0" smtClean="0">
              <a:solidFill>
                <a:schemeClr val="tx1"/>
              </a:solidFill>
            </a:endParaRPr>
          </a:p>
          <a:p>
            <a:pPr algn="l">
              <a:spcBef>
                <a:spcPts val="0"/>
              </a:spcBef>
              <a:buFont typeface="Wingdings" pitchFamily="2" charset="2"/>
              <a:buChar char="§"/>
            </a:pPr>
            <a:r>
              <a:rPr lang="tr-TR" dirty="0" smtClean="0">
                <a:solidFill>
                  <a:schemeClr val="tx1"/>
                </a:solidFill>
              </a:rPr>
              <a:t> </a:t>
            </a:r>
            <a:r>
              <a:rPr lang="tr-TR" b="1" dirty="0" smtClean="0">
                <a:solidFill>
                  <a:schemeClr val="tx1"/>
                </a:solidFill>
              </a:rPr>
              <a:t>Mantık (</a:t>
            </a:r>
            <a:r>
              <a:rPr lang="tr-TR" b="1" dirty="0" err="1" smtClean="0">
                <a:solidFill>
                  <a:schemeClr val="tx1"/>
                </a:solidFill>
              </a:rPr>
              <a:t>logical</a:t>
            </a:r>
            <a:r>
              <a:rPr lang="tr-TR" b="1" dirty="0" smtClean="0">
                <a:solidFill>
                  <a:schemeClr val="tx1"/>
                </a:solidFill>
              </a:rPr>
              <a:t>) hataları: </a:t>
            </a:r>
            <a:r>
              <a:rPr lang="tr-TR" dirty="0" smtClean="0">
                <a:solidFill>
                  <a:schemeClr val="tx1"/>
                </a:solidFill>
              </a:rPr>
              <a:t>Program düzgün bir şekilde derlenmiş, çalıştırılmış ve herhangi bir çalışma zamanı hatası alınmamıştır. Ancak, programdan beklenen işlemler doğru bir şekilde yapılamamaktadır.</a:t>
            </a:r>
          </a:p>
          <a:p>
            <a:pPr algn="l">
              <a:spcBef>
                <a:spcPts val="0"/>
              </a:spcBef>
              <a:buFont typeface="Wingdings" pitchFamily="2" charset="2"/>
              <a:buChar char="q"/>
            </a:pPr>
            <a:r>
              <a:rPr lang="tr-TR" dirty="0" smtClean="0">
                <a:solidFill>
                  <a:schemeClr val="tx1"/>
                </a:solidFill>
              </a:rPr>
              <a:t> </a:t>
            </a:r>
            <a:r>
              <a:rPr lang="tr-TR" dirty="0" err="1" smtClean="0">
                <a:solidFill>
                  <a:schemeClr val="tx1"/>
                </a:solidFill>
              </a:rPr>
              <a:t>int</a:t>
            </a:r>
            <a:r>
              <a:rPr lang="tr-TR" dirty="0" smtClean="0">
                <a:solidFill>
                  <a:schemeClr val="tx1"/>
                </a:solidFill>
              </a:rPr>
              <a:t> x = 7;</a:t>
            </a:r>
          </a:p>
          <a:p>
            <a:pPr algn="l">
              <a:spcBef>
                <a:spcPts val="0"/>
              </a:spcBef>
            </a:pPr>
            <a:r>
              <a:rPr lang="tr-TR" dirty="0" smtClean="0">
                <a:solidFill>
                  <a:schemeClr val="tx1"/>
                </a:solidFill>
              </a:rPr>
              <a:t>     </a:t>
            </a:r>
            <a:r>
              <a:rPr lang="tr-TR" dirty="0" err="1" smtClean="0">
                <a:solidFill>
                  <a:schemeClr val="tx1"/>
                </a:solidFill>
              </a:rPr>
              <a:t>int</a:t>
            </a:r>
            <a:r>
              <a:rPr lang="tr-TR" dirty="0" smtClean="0">
                <a:solidFill>
                  <a:schemeClr val="tx1"/>
                </a:solidFill>
              </a:rPr>
              <a:t> y = 3;</a:t>
            </a:r>
          </a:p>
          <a:p>
            <a:pPr algn="l">
              <a:spcBef>
                <a:spcPts val="0"/>
              </a:spcBef>
            </a:pPr>
            <a:r>
              <a:rPr lang="tr-TR" dirty="0" smtClean="0">
                <a:solidFill>
                  <a:schemeClr val="tx1"/>
                </a:solidFill>
              </a:rPr>
              <a:t>     </a:t>
            </a:r>
            <a:r>
              <a:rPr lang="tr-TR" dirty="0" err="1" smtClean="0">
                <a:solidFill>
                  <a:schemeClr val="tx1"/>
                </a:solidFill>
              </a:rPr>
              <a:t>System</a:t>
            </a:r>
            <a:r>
              <a:rPr lang="tr-TR" dirty="0" smtClean="0">
                <a:solidFill>
                  <a:schemeClr val="tx1"/>
                </a:solidFill>
              </a:rPr>
              <a:t>.</a:t>
            </a:r>
            <a:r>
              <a:rPr lang="tr-TR" dirty="0" err="1" smtClean="0">
                <a:solidFill>
                  <a:schemeClr val="tx1"/>
                </a:solidFill>
              </a:rPr>
              <a:t>out</a:t>
            </a:r>
            <a:r>
              <a:rPr lang="tr-TR" dirty="0" smtClean="0">
                <a:solidFill>
                  <a:schemeClr val="tx1"/>
                </a:solidFill>
              </a:rPr>
              <a:t>.</a:t>
            </a:r>
            <a:r>
              <a:rPr lang="tr-TR" dirty="0" err="1" smtClean="0">
                <a:solidFill>
                  <a:schemeClr val="tx1"/>
                </a:solidFill>
              </a:rPr>
              <a:t>print</a:t>
            </a:r>
            <a:r>
              <a:rPr lang="tr-TR" dirty="0" smtClean="0">
                <a:solidFill>
                  <a:schemeClr val="tx1"/>
                </a:solidFill>
              </a:rPr>
              <a:t>(“</a:t>
            </a:r>
            <a:r>
              <a:rPr lang="tr-TR" dirty="0" err="1" smtClean="0">
                <a:solidFill>
                  <a:schemeClr val="tx1"/>
                </a:solidFill>
              </a:rPr>
              <a:t>Bolme</a:t>
            </a:r>
            <a:r>
              <a:rPr lang="tr-TR" dirty="0" smtClean="0">
                <a:solidFill>
                  <a:schemeClr val="tx1"/>
                </a:solidFill>
              </a:rPr>
              <a:t> </a:t>
            </a:r>
            <a:r>
              <a:rPr lang="tr-TR" dirty="0" err="1" smtClean="0">
                <a:solidFill>
                  <a:schemeClr val="tx1"/>
                </a:solidFill>
              </a:rPr>
              <a:t>islemi</a:t>
            </a:r>
            <a:r>
              <a:rPr lang="tr-TR" dirty="0" smtClean="0">
                <a:solidFill>
                  <a:schemeClr val="tx1"/>
                </a:solidFill>
              </a:rPr>
              <a:t> </a:t>
            </a:r>
            <a:r>
              <a:rPr lang="tr-TR" dirty="0" err="1" smtClean="0">
                <a:solidFill>
                  <a:schemeClr val="tx1"/>
                </a:solidFill>
              </a:rPr>
              <a:t>kalani</a:t>
            </a:r>
            <a:r>
              <a:rPr lang="tr-TR" dirty="0" smtClean="0">
                <a:solidFill>
                  <a:schemeClr val="tx1"/>
                </a:solidFill>
              </a:rPr>
              <a:t>: “ +(x / y));</a:t>
            </a:r>
          </a:p>
          <a:p>
            <a:pPr algn="l">
              <a:spcBef>
                <a:spcPts val="0"/>
              </a:spcBef>
            </a:pPr>
            <a:endParaRPr lang="tr-TR" dirty="0" smtClean="0">
              <a:solidFill>
                <a:schemeClr val="tx1"/>
              </a:solidFill>
            </a:endParaRPr>
          </a:p>
          <a:p>
            <a:pPr algn="l">
              <a:spcBef>
                <a:spcPts val="0"/>
              </a:spcBef>
              <a:buFontTx/>
              <a:buChar char="-"/>
            </a:pPr>
            <a:r>
              <a:rPr lang="tr-TR" dirty="0" smtClean="0">
                <a:solidFill>
                  <a:schemeClr val="tx1"/>
                </a:solidFill>
              </a:rPr>
              <a:t> Yukarıdaki örnekte programcı bölme işlemi yapan bir kod yazmak istemiştir. Ancak, bölme işlemindeki </a:t>
            </a:r>
            <a:r>
              <a:rPr lang="tr-TR" b="1" dirty="0" smtClean="0">
                <a:solidFill>
                  <a:srgbClr val="FF0000"/>
                </a:solidFill>
              </a:rPr>
              <a:t>özel bir durumu kestiremediğinden </a:t>
            </a:r>
            <a:r>
              <a:rPr lang="tr-TR" dirty="0" smtClean="0">
                <a:solidFill>
                  <a:schemeClr val="tx1"/>
                </a:solidFill>
              </a:rPr>
              <a:t>bölme işlemi sonucu ekranda yanlış değer görülmektedir.</a:t>
            </a:r>
          </a:p>
          <a:p>
            <a:pPr algn="l">
              <a:spcBef>
                <a:spcPts val="0"/>
              </a:spcBef>
              <a:buFontTx/>
              <a:buChar char="-"/>
            </a:pPr>
            <a:endParaRPr lang="tr-TR" dirty="0" smtClean="0">
              <a:solidFill>
                <a:schemeClr val="tx1"/>
              </a:solidFill>
            </a:endParaRPr>
          </a:p>
          <a:p>
            <a:pPr algn="l">
              <a:spcBef>
                <a:spcPts val="0"/>
              </a:spcBef>
              <a:buFontTx/>
              <a:buChar char="-"/>
            </a:pPr>
            <a:r>
              <a:rPr lang="tr-TR" dirty="0" smtClean="0">
                <a:solidFill>
                  <a:schemeClr val="tx1"/>
                </a:solidFill>
              </a:rPr>
              <a:t> Mantık hataları </a:t>
            </a:r>
            <a:r>
              <a:rPr lang="tr-TR" b="1" dirty="0" smtClean="0">
                <a:solidFill>
                  <a:srgbClr val="FF0000"/>
                </a:solidFill>
              </a:rPr>
              <a:t>sıkça</a:t>
            </a:r>
            <a:r>
              <a:rPr lang="tr-TR" dirty="0" smtClean="0">
                <a:solidFill>
                  <a:schemeClr val="tx1"/>
                </a:solidFill>
              </a:rPr>
              <a:t> görülen hatalardır. Programcılar kodlarını düzgün bir şekilde derlemelerine ve bir </a:t>
            </a:r>
            <a:r>
              <a:rPr lang="tr-TR" b="1" dirty="0" smtClean="0">
                <a:solidFill>
                  <a:schemeClr val="tx1"/>
                </a:solidFill>
              </a:rPr>
              <a:t>çalışma zamanı hatası almamalarına rağmen </a:t>
            </a:r>
            <a:r>
              <a:rPr lang="tr-TR" dirty="0" smtClean="0">
                <a:solidFill>
                  <a:schemeClr val="tx1"/>
                </a:solidFill>
              </a:rPr>
              <a:t>kodlarının düzgün çalışmadığına sıkça şahit olurlar. Bu durumlarda programcının koda tekrar dönerek hatanın kaynağını bulması ve bu hatalı kodu yeniden düzenleyerek düzeltmesi gerekir.</a:t>
            </a:r>
          </a:p>
          <a:p>
            <a:pPr algn="l">
              <a:spcBef>
                <a:spcPts val="0"/>
              </a:spcBef>
              <a:buNone/>
            </a:pPr>
            <a:r>
              <a:rPr lang="tr-TR" sz="2400" dirty="0" smtClean="0">
                <a:solidFill>
                  <a:schemeClr val="tx1"/>
                </a:solidFill>
              </a:rPr>
              <a:t>  </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heckerboard(across)">
                                      <p:cBhvr>
                                        <p:cTn id="10" dur="500"/>
                                        <p:tgtEl>
                                          <p:spTgt spid="3">
                                            <p:txEl>
                                              <p:pRg st="4" end="4"/>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heckerboard(across)">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0"/>
            <a:ext cx="8229600" cy="990600"/>
          </a:xfrm>
        </p:spPr>
        <p:txBody>
          <a:bodyPr/>
          <a:lstStyle/>
          <a:p>
            <a:r>
              <a:rPr lang="tr-TR" dirty="0" smtClean="0"/>
              <a:t>Uygulama</a:t>
            </a:r>
            <a:endParaRPr lang="tr-TR" dirty="0"/>
          </a:p>
        </p:txBody>
      </p:sp>
      <p:sp>
        <p:nvSpPr>
          <p:cNvPr id="3" name="2 İçerik Yer Tutucusu"/>
          <p:cNvSpPr>
            <a:spLocks noGrp="1"/>
          </p:cNvSpPr>
          <p:nvPr>
            <p:ph sz="quarter" idx="1"/>
          </p:nvPr>
        </p:nvSpPr>
        <p:spPr/>
        <p:txBody>
          <a:bodyPr/>
          <a:lstStyle/>
          <a:p>
            <a:pPr>
              <a:buNone/>
            </a:pPr>
            <a:r>
              <a:rPr lang="tr-TR" dirty="0" smtClean="0"/>
              <a:t>Aşağıdaki hataları tanımlayınız:</a:t>
            </a:r>
            <a:br>
              <a:rPr lang="tr-TR" dirty="0" smtClean="0"/>
            </a:br>
            <a:r>
              <a:rPr lang="tr-TR" dirty="0" smtClean="0"/>
              <a:t>(</a:t>
            </a:r>
            <a:r>
              <a:rPr lang="tr-TR" dirty="0" err="1" smtClean="0"/>
              <a:t>Sözdizim</a:t>
            </a:r>
            <a:r>
              <a:rPr lang="tr-TR" dirty="0" smtClean="0"/>
              <a:t> hatası/ Çalışma zamanı hatası/ Mantık hatası)</a:t>
            </a:r>
          </a:p>
          <a:p>
            <a:r>
              <a:rPr lang="tr-TR" sz="2800" dirty="0" err="1" smtClean="0"/>
              <a:t>int</a:t>
            </a:r>
            <a:r>
              <a:rPr lang="tr-TR" sz="2800" dirty="0" smtClean="0"/>
              <a:t> y = k.</a:t>
            </a:r>
            <a:r>
              <a:rPr lang="tr-TR" sz="2800" dirty="0" err="1" smtClean="0"/>
              <a:t>nextInt</a:t>
            </a:r>
            <a:r>
              <a:rPr lang="tr-TR" sz="2800" dirty="0" smtClean="0"/>
              <a:t>();</a:t>
            </a:r>
          </a:p>
          <a:p>
            <a:pPr>
              <a:buNone/>
            </a:pPr>
            <a:r>
              <a:rPr lang="tr-TR" sz="2800" dirty="0" smtClean="0"/>
              <a:t>	</a:t>
            </a:r>
            <a:r>
              <a:rPr lang="tr-TR" sz="2800" dirty="0" err="1" smtClean="0"/>
              <a:t>System</a:t>
            </a:r>
            <a:r>
              <a:rPr lang="tr-TR" sz="2800" dirty="0" smtClean="0"/>
              <a:t>.</a:t>
            </a:r>
            <a:r>
              <a:rPr lang="tr-TR" sz="2800" dirty="0" err="1" smtClean="0"/>
              <a:t>out</a:t>
            </a:r>
            <a:r>
              <a:rPr lang="tr-TR" sz="2800" dirty="0" smtClean="0"/>
              <a:t>.</a:t>
            </a:r>
            <a:r>
              <a:rPr lang="tr-TR" sz="2800" dirty="0" err="1" smtClean="0"/>
              <a:t>println</a:t>
            </a:r>
            <a:r>
              <a:rPr lang="tr-TR" sz="2800" dirty="0" smtClean="0"/>
              <a:t>(5/y);</a:t>
            </a:r>
          </a:p>
          <a:p>
            <a:r>
              <a:rPr lang="tr-TR" sz="2800" dirty="0" smtClean="0"/>
              <a:t> </a:t>
            </a:r>
            <a:r>
              <a:rPr lang="tr-TR" sz="2800" dirty="0" err="1" smtClean="0"/>
              <a:t>String</a:t>
            </a:r>
            <a:r>
              <a:rPr lang="tr-TR" sz="2800" dirty="0" smtClean="0"/>
              <a:t> x = “durum”</a:t>
            </a:r>
          </a:p>
          <a:p>
            <a:r>
              <a:rPr lang="tr-TR" sz="2800" dirty="0" err="1" smtClean="0"/>
              <a:t>System</a:t>
            </a:r>
            <a:r>
              <a:rPr lang="tr-TR" sz="2800" dirty="0" smtClean="0"/>
              <a:t>.</a:t>
            </a:r>
            <a:r>
              <a:rPr lang="tr-TR" sz="2800" dirty="0" err="1" smtClean="0"/>
              <a:t>out</a:t>
            </a:r>
            <a:r>
              <a:rPr lang="tr-TR" sz="2800" dirty="0" smtClean="0"/>
              <a:t>.</a:t>
            </a:r>
            <a:r>
              <a:rPr lang="tr-TR" sz="2800" dirty="0" err="1" smtClean="0"/>
              <a:t>println</a:t>
            </a:r>
            <a:r>
              <a:rPr lang="tr-TR" sz="2800" dirty="0" smtClean="0"/>
              <a:t>(“</a:t>
            </a:r>
            <a:r>
              <a:rPr lang="tr-TR" sz="2800" dirty="0" err="1" smtClean="0"/>
              <a:t>Bolumden</a:t>
            </a:r>
            <a:r>
              <a:rPr lang="tr-TR" sz="2800" dirty="0" smtClean="0"/>
              <a:t> kalan:”+(a/b));</a:t>
            </a:r>
          </a:p>
          <a:p>
            <a:endParaRPr lang="tr-TR" dirty="0" smtClean="0"/>
          </a:p>
          <a:p>
            <a:endParaRPr lang="tr-TR" dirty="0"/>
          </a:p>
        </p:txBody>
      </p:sp>
      <p:pic>
        <p:nvPicPr>
          <p:cNvPr id="4" name="3 Resim" descr="soru.jpg"/>
          <p:cNvPicPr>
            <a:picLocks noChangeAspect="1"/>
          </p:cNvPicPr>
          <p:nvPr/>
        </p:nvPicPr>
        <p:blipFill>
          <a:blip r:embed="rId2"/>
          <a:stretch>
            <a:fillRect/>
          </a:stretch>
        </p:blipFill>
        <p:spPr>
          <a:xfrm>
            <a:off x="6858016" y="4572008"/>
            <a:ext cx="1767840" cy="1328928"/>
          </a:xfrm>
          <a:prstGeom prst="rect">
            <a:avLst/>
          </a:prstGeom>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Bunu biliyor muydunuz?</a:t>
            </a:r>
            <a:endParaRPr lang="tr-TR" dirty="0"/>
          </a:p>
        </p:txBody>
      </p:sp>
      <p:sp>
        <p:nvSpPr>
          <p:cNvPr id="3" name="2 İçerik Yer Tutucusu"/>
          <p:cNvSpPr>
            <a:spLocks noGrp="1"/>
          </p:cNvSpPr>
          <p:nvPr>
            <p:ph sz="quarter" idx="1"/>
          </p:nvPr>
        </p:nvSpPr>
        <p:spPr/>
        <p:txBody>
          <a:bodyPr/>
          <a:lstStyle/>
          <a:p>
            <a:r>
              <a:rPr lang="tr-TR" dirty="0" err="1" smtClean="0"/>
              <a:t>Android</a:t>
            </a:r>
            <a:r>
              <a:rPr lang="tr-TR" dirty="0" smtClean="0"/>
              <a:t> işletim sistemine sahip telefonların uygulamaları genelde Java ile yazılır.</a:t>
            </a:r>
          </a:p>
          <a:p>
            <a:r>
              <a:rPr lang="tr-TR" dirty="0" smtClean="0"/>
              <a:t>Java ile konsol haricinde de çıkış alabilmek (şekiller oluşturmak vs.) mümkündür.</a:t>
            </a:r>
            <a:endParaRPr lang="tr-TR" dirty="0"/>
          </a:p>
        </p:txBody>
      </p:sp>
      <p:pic>
        <p:nvPicPr>
          <p:cNvPr id="1028" name="Picture 4"/>
          <p:cNvPicPr>
            <a:picLocks noChangeAspect="1" noChangeArrowheads="1"/>
          </p:cNvPicPr>
          <p:nvPr/>
        </p:nvPicPr>
        <p:blipFill>
          <a:blip r:embed="rId2"/>
          <a:srcRect/>
          <a:stretch>
            <a:fillRect/>
          </a:stretch>
        </p:blipFill>
        <p:spPr bwMode="auto">
          <a:xfrm>
            <a:off x="1000100" y="3071810"/>
            <a:ext cx="3071834" cy="3108528"/>
          </a:xfrm>
          <a:prstGeom prst="rect">
            <a:avLst/>
          </a:prstGeom>
          <a:noFill/>
          <a:ln w="9525">
            <a:noFill/>
            <a:miter lim="800000"/>
            <a:headEnd/>
            <a:tailEnd/>
          </a:ln>
          <a:effectLst/>
        </p:spPr>
      </p:pic>
      <p:pic>
        <p:nvPicPr>
          <p:cNvPr id="5" name="4 Resim" descr="11924252_485156801658608_8128234004824528235_n.jpg"/>
          <p:cNvPicPr>
            <a:picLocks noChangeAspect="1"/>
          </p:cNvPicPr>
          <p:nvPr/>
        </p:nvPicPr>
        <p:blipFill>
          <a:blip r:embed="rId3"/>
          <a:stretch>
            <a:fillRect/>
          </a:stretch>
        </p:blipFill>
        <p:spPr>
          <a:xfrm>
            <a:off x="4643438" y="3429000"/>
            <a:ext cx="4071966" cy="23413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Math Sınıfı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Önceki derslerimizde </a:t>
            </a:r>
            <a:r>
              <a:rPr lang="tr-TR" sz="2400" b="1" dirty="0" smtClean="0">
                <a:solidFill>
                  <a:schemeClr val="tx1"/>
                </a:solidFill>
              </a:rPr>
              <a:t>temel işlemleri </a:t>
            </a:r>
            <a:r>
              <a:rPr lang="tr-TR" sz="2400" dirty="0" smtClean="0">
                <a:solidFill>
                  <a:schemeClr val="tx1"/>
                </a:solidFill>
              </a:rPr>
              <a:t>görmüştük. Temel işlemler toplama, çıkarma, çarpma, bölme, kalan gibi işlemlerden oluşuyordu. Ancak, problemlerin çözümünde daha karmaşık matematiksel işlemlere ihtiyaç duyabiliyoruz. </a:t>
            </a:r>
          </a:p>
          <a:p>
            <a:pPr algn="just">
              <a:buFontTx/>
              <a:buChar char="-"/>
            </a:pPr>
            <a:r>
              <a:rPr lang="tr-TR" sz="2400" dirty="0" smtClean="0">
                <a:solidFill>
                  <a:schemeClr val="tx1"/>
                </a:solidFill>
              </a:rPr>
              <a:t> Rastgele sayı üretme, karekök alma, üslü sayı hesaplama, sayı yuvarlama, sayı karşılaştırma gibi işlemleri daha kolay yapabilmek için Java’da </a:t>
            </a:r>
            <a:r>
              <a:rPr lang="tr-TR" sz="2400" dirty="0" err="1" smtClean="0">
                <a:solidFill>
                  <a:schemeClr val="tx1"/>
                </a:solidFill>
              </a:rPr>
              <a:t>Math</a:t>
            </a:r>
            <a:r>
              <a:rPr lang="tr-TR" sz="2400" dirty="0" smtClean="0">
                <a:solidFill>
                  <a:schemeClr val="tx1"/>
                </a:solidFill>
              </a:rPr>
              <a:t> sınıfı tanımlanmış ve bu sınıf içerisinde </a:t>
            </a:r>
            <a:r>
              <a:rPr lang="tr-TR" sz="2400" b="1" dirty="0" smtClean="0">
                <a:solidFill>
                  <a:schemeClr val="tx1"/>
                </a:solidFill>
              </a:rPr>
              <a:t>matematiksel işlemler için metotlar </a:t>
            </a:r>
            <a:r>
              <a:rPr lang="tr-TR" sz="2400" dirty="0" smtClean="0">
                <a:solidFill>
                  <a:schemeClr val="tx1"/>
                </a:solidFill>
              </a:rPr>
              <a:t>yazılmıştır.</a:t>
            </a:r>
            <a:endParaRPr lang="tr-TR" sz="2400" dirty="0">
              <a:solidFill>
                <a:schemeClr val="tx1"/>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Neden Programlama?</a:t>
            </a:r>
            <a:endParaRPr lang="tr-TR" dirty="0"/>
          </a:p>
        </p:txBody>
      </p:sp>
      <p:sp>
        <p:nvSpPr>
          <p:cNvPr id="3" name="2 İçerik Yer Tutucusu"/>
          <p:cNvSpPr>
            <a:spLocks noGrp="1"/>
          </p:cNvSpPr>
          <p:nvPr>
            <p:ph sz="quarter" idx="1"/>
          </p:nvPr>
        </p:nvSpPr>
        <p:spPr/>
        <p:txBody>
          <a:bodyPr/>
          <a:lstStyle/>
          <a:p>
            <a:r>
              <a:rPr lang="tr-TR" sz="2400" i="1" dirty="0" smtClean="0"/>
              <a:t>Mühendislikte ve Bilimde Programlamanın Önemi</a:t>
            </a:r>
            <a:br>
              <a:rPr lang="tr-TR" sz="2400" i="1" dirty="0" smtClean="0"/>
            </a:br>
            <a:r>
              <a:rPr lang="tr-TR" sz="2400" i="1" dirty="0" smtClean="0"/>
              <a:t>(robot örneği)</a:t>
            </a:r>
          </a:p>
          <a:p>
            <a:r>
              <a:rPr lang="tr-TR" sz="2400" i="1" dirty="0" smtClean="0"/>
              <a:t>Bilgisayar Programlama Okur Yazarlığı</a:t>
            </a:r>
          </a:p>
          <a:p>
            <a:endParaRPr lang="tr-TR" sz="2400" i="1" dirty="0" smtClean="0"/>
          </a:p>
          <a:p>
            <a:pPr>
              <a:buNone/>
            </a:pPr>
            <a:r>
              <a:rPr lang="tr-TR" sz="2400" dirty="0" smtClean="0">
                <a:latin typeface="Arial"/>
                <a:cs typeface="Arial"/>
              </a:rPr>
              <a:t>≈</a:t>
            </a:r>
            <a:r>
              <a:rPr lang="tr-TR" sz="2400" dirty="0" smtClean="0"/>
              <a:t>Bir ülkedeki herkesin kodlamayı öğrenmesi gerekir. Çünkü o insana </a:t>
            </a:r>
            <a:r>
              <a:rPr lang="tr-TR" sz="2400" i="1" dirty="0" smtClean="0"/>
              <a:t>düşünmeyi öğretir</a:t>
            </a:r>
            <a:r>
              <a:rPr lang="tr-TR" sz="2400" dirty="0" smtClean="0"/>
              <a:t>. </a:t>
            </a:r>
            <a:r>
              <a:rPr lang="tr-TR" sz="2400" i="1" dirty="0" err="1" smtClean="0"/>
              <a:t>Steve</a:t>
            </a:r>
            <a:r>
              <a:rPr lang="tr-TR" sz="2400" i="1" dirty="0" smtClean="0"/>
              <a:t> </a:t>
            </a:r>
            <a:r>
              <a:rPr lang="tr-TR" sz="2400" i="1" dirty="0" err="1" smtClean="0"/>
              <a:t>Jobs</a:t>
            </a:r>
            <a:endParaRPr lang="tr-TR" sz="2400" i="1" dirty="0" smtClean="0"/>
          </a:p>
          <a:p>
            <a:endParaRPr lang="tr-TR" sz="2000" i="1" dirty="0" smtClean="0">
              <a:solidFill>
                <a:srgbClr val="000066"/>
              </a:solidFill>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err="1" smtClean="0">
                <a:solidFill>
                  <a:schemeClr val="tx2">
                    <a:lumMod val="60000"/>
                    <a:lumOff val="40000"/>
                  </a:schemeClr>
                </a:solidFill>
              </a:rPr>
              <a:t>Math</a:t>
            </a:r>
            <a:r>
              <a:rPr lang="tr-TR" b="1" dirty="0" smtClean="0">
                <a:solidFill>
                  <a:schemeClr val="tx2">
                    <a:lumMod val="60000"/>
                    <a:lumOff val="40000"/>
                  </a:schemeClr>
                </a:solidFill>
              </a:rPr>
              <a:t>.</a:t>
            </a:r>
            <a:r>
              <a:rPr lang="tr-TR" b="1" dirty="0" err="1" smtClean="0">
                <a:solidFill>
                  <a:schemeClr val="tx2">
                    <a:lumMod val="60000"/>
                    <a:lumOff val="40000"/>
                  </a:schemeClr>
                </a:solidFill>
              </a:rPr>
              <a:t>pow</a:t>
            </a:r>
            <a:endParaRPr lang="tr-TR" dirty="0"/>
          </a:p>
        </p:txBody>
      </p:sp>
      <p:sp>
        <p:nvSpPr>
          <p:cNvPr id="3" name="2 İçerik Yer Tutucusu"/>
          <p:cNvSpPr>
            <a:spLocks noGrp="1"/>
          </p:cNvSpPr>
          <p:nvPr>
            <p:ph sz="quarter" idx="1"/>
          </p:nvPr>
        </p:nvSpPr>
        <p:spPr/>
        <p:txBody>
          <a:bodyPr/>
          <a:lstStyle/>
          <a:p>
            <a:r>
              <a:rPr lang="tr-TR" dirty="0" err="1" smtClean="0"/>
              <a:t>Math</a:t>
            </a:r>
            <a:r>
              <a:rPr lang="tr-TR" dirty="0" smtClean="0"/>
              <a:t>.</a:t>
            </a:r>
            <a:r>
              <a:rPr lang="tr-TR" dirty="0" err="1" smtClean="0"/>
              <a:t>pow</a:t>
            </a:r>
            <a:r>
              <a:rPr lang="tr-TR" dirty="0" smtClean="0"/>
              <a:t> (3, 2) </a:t>
            </a:r>
            <a:r>
              <a:rPr lang="tr-TR" dirty="0" smtClean="0">
                <a:sym typeface="Wingdings" pitchFamily="2" charset="2"/>
              </a:rPr>
              <a:t> 9.0</a:t>
            </a:r>
          </a:p>
          <a:p>
            <a:r>
              <a:rPr lang="tr-TR" dirty="0" err="1" smtClean="0">
                <a:sym typeface="Wingdings" pitchFamily="2" charset="2"/>
              </a:rPr>
              <a:t>Math</a:t>
            </a:r>
            <a:r>
              <a:rPr lang="tr-TR" dirty="0" smtClean="0">
                <a:sym typeface="Wingdings" pitchFamily="2" charset="2"/>
              </a:rPr>
              <a:t>.</a:t>
            </a:r>
            <a:r>
              <a:rPr lang="tr-TR" dirty="0" err="1" smtClean="0">
                <a:sym typeface="Wingdings" pitchFamily="2" charset="2"/>
              </a:rPr>
              <a:t>pow</a:t>
            </a:r>
            <a:r>
              <a:rPr lang="tr-TR" dirty="0" smtClean="0">
                <a:sym typeface="Wingdings" pitchFamily="2" charset="2"/>
              </a:rPr>
              <a:t> (x, 2)  x</a:t>
            </a:r>
            <a:r>
              <a:rPr lang="tr-TR" baseline="30000" dirty="0" smtClean="0">
                <a:sym typeface="Wingdings" pitchFamily="2" charset="2"/>
              </a:rPr>
              <a:t>2</a:t>
            </a:r>
          </a:p>
          <a:p>
            <a:pPr algn="ctr">
              <a:buNone/>
            </a:pPr>
            <a:r>
              <a:rPr lang="tr-TR" dirty="0" smtClean="0">
                <a:sym typeface="Wingdings" pitchFamily="2" charset="2"/>
              </a:rPr>
              <a:t>şeklinde kullanılır.</a:t>
            </a:r>
          </a:p>
          <a:p>
            <a:pPr algn="ctr">
              <a:buNone/>
            </a:pPr>
            <a:endParaRPr lang="tr-TR" dirty="0" smtClean="0">
              <a:sym typeface="Wingdings" pitchFamily="2" charset="2"/>
            </a:endParaRPr>
          </a:p>
          <a:p>
            <a:pPr>
              <a:buNone/>
            </a:pPr>
            <a:r>
              <a:rPr lang="tr-TR" dirty="0" err="1" smtClean="0">
                <a:sym typeface="Wingdings" pitchFamily="2" charset="2"/>
              </a:rPr>
              <a:t>Math</a:t>
            </a:r>
            <a:r>
              <a:rPr lang="tr-TR" dirty="0" smtClean="0">
                <a:sym typeface="Wingdings" pitchFamily="2" charset="2"/>
              </a:rPr>
              <a:t>, </a:t>
            </a:r>
            <a:r>
              <a:rPr lang="tr-TR" dirty="0" err="1" smtClean="0">
                <a:sym typeface="Wingdings" pitchFamily="2" charset="2"/>
              </a:rPr>
              <a:t>java</a:t>
            </a:r>
            <a:r>
              <a:rPr lang="tr-TR" dirty="0" smtClean="0">
                <a:sym typeface="Wingdings" pitchFamily="2" charset="2"/>
              </a:rPr>
              <a:t>.</a:t>
            </a:r>
            <a:r>
              <a:rPr lang="tr-TR" dirty="0" err="1" smtClean="0">
                <a:sym typeface="Wingdings" pitchFamily="2" charset="2"/>
              </a:rPr>
              <a:t>lang</a:t>
            </a:r>
            <a:r>
              <a:rPr lang="tr-TR" dirty="0" smtClean="0">
                <a:sym typeface="Wingdings" pitchFamily="2" charset="2"/>
              </a:rPr>
              <a:t> paketi içerisinde olduğu için ve bu paket otomatik olarak ekli (</a:t>
            </a:r>
            <a:r>
              <a:rPr lang="tr-TR" dirty="0" err="1" smtClean="0">
                <a:sym typeface="Wingdings" pitchFamily="2" charset="2"/>
              </a:rPr>
              <a:t>imported</a:t>
            </a:r>
            <a:r>
              <a:rPr lang="tr-TR" dirty="0" smtClean="0">
                <a:sym typeface="Wingdings" pitchFamily="2" charset="2"/>
              </a:rPr>
              <a:t>) olduğu için</a:t>
            </a:r>
          </a:p>
          <a:p>
            <a:pPr>
              <a:buNone/>
            </a:pPr>
            <a:r>
              <a:rPr lang="tr-TR" dirty="0" smtClean="0">
                <a:sym typeface="Wingdings" pitchFamily="2" charset="2"/>
              </a:rPr>
              <a:t>baş kısma ayrıca </a:t>
            </a:r>
          </a:p>
          <a:p>
            <a:pPr lvl="1">
              <a:buNone/>
            </a:pPr>
            <a:r>
              <a:rPr lang="tr-TR" dirty="0" err="1" smtClean="0">
                <a:solidFill>
                  <a:srgbClr val="FF0000"/>
                </a:solidFill>
                <a:sym typeface="Wingdings" pitchFamily="2" charset="2"/>
              </a:rPr>
              <a:t>import</a:t>
            </a:r>
            <a:r>
              <a:rPr lang="tr-TR" dirty="0" smtClean="0">
                <a:solidFill>
                  <a:srgbClr val="FF0000"/>
                </a:solidFill>
                <a:sym typeface="Wingdings" pitchFamily="2" charset="2"/>
              </a:rPr>
              <a:t> </a:t>
            </a:r>
            <a:r>
              <a:rPr lang="tr-TR" dirty="0" err="1" smtClean="0">
                <a:solidFill>
                  <a:srgbClr val="FF0000"/>
                </a:solidFill>
                <a:sym typeface="Wingdings" pitchFamily="2" charset="2"/>
              </a:rPr>
              <a:t>java</a:t>
            </a:r>
            <a:r>
              <a:rPr lang="tr-TR" dirty="0" smtClean="0">
                <a:solidFill>
                  <a:srgbClr val="FF0000"/>
                </a:solidFill>
                <a:sym typeface="Wingdings" pitchFamily="2" charset="2"/>
              </a:rPr>
              <a:t>.</a:t>
            </a:r>
            <a:r>
              <a:rPr lang="tr-TR" dirty="0" err="1" smtClean="0">
                <a:solidFill>
                  <a:srgbClr val="FF0000"/>
                </a:solidFill>
                <a:sym typeface="Wingdings" pitchFamily="2" charset="2"/>
              </a:rPr>
              <a:t>lang</a:t>
            </a:r>
            <a:r>
              <a:rPr lang="tr-TR" dirty="0" smtClean="0">
                <a:solidFill>
                  <a:srgbClr val="FF0000"/>
                </a:solidFill>
                <a:sym typeface="Wingdings" pitchFamily="2" charset="2"/>
              </a:rPr>
              <a:t>.</a:t>
            </a:r>
            <a:r>
              <a:rPr lang="tr-TR" dirty="0" err="1" smtClean="0">
                <a:solidFill>
                  <a:srgbClr val="FF0000"/>
                </a:solidFill>
                <a:sym typeface="Wingdings" pitchFamily="2" charset="2"/>
              </a:rPr>
              <a:t>Math</a:t>
            </a:r>
            <a:r>
              <a:rPr lang="tr-TR" dirty="0" smtClean="0">
                <a:solidFill>
                  <a:srgbClr val="FF0000"/>
                </a:solidFill>
                <a:sym typeface="Wingdings" pitchFamily="2" charset="2"/>
              </a:rPr>
              <a:t>;</a:t>
            </a:r>
          </a:p>
          <a:p>
            <a:pPr>
              <a:buNone/>
            </a:pPr>
            <a:r>
              <a:rPr lang="tr-TR" dirty="0" smtClean="0">
                <a:sym typeface="Wingdings" pitchFamily="2" charset="2"/>
              </a:rPr>
              <a:t>yazmaya gerek </a:t>
            </a:r>
            <a:r>
              <a:rPr lang="tr-TR" b="1" dirty="0" smtClean="0">
                <a:sym typeface="Wingdings" pitchFamily="2" charset="2"/>
              </a:rPr>
              <a:t>yoktur</a:t>
            </a:r>
            <a:r>
              <a:rPr lang="tr-TR" dirty="0" smtClean="0">
                <a:sym typeface="Wingdings" pitchFamily="2" charset="2"/>
              </a:rPr>
              <a:t>.</a:t>
            </a:r>
          </a:p>
        </p:txBody>
      </p:sp>
      <p:pic>
        <p:nvPicPr>
          <p:cNvPr id="4" name="Picture 2" descr="C:\Program Files\Microsoft Office\MEDIA\CAGCAT10\j0195384.wmf"/>
          <p:cNvPicPr>
            <a:picLocks noChangeAspect="1" noChangeArrowheads="1"/>
          </p:cNvPicPr>
          <p:nvPr/>
        </p:nvPicPr>
        <p:blipFill>
          <a:blip r:embed="rId2"/>
          <a:srcRect/>
          <a:stretch>
            <a:fillRect/>
          </a:stretch>
        </p:blipFill>
        <p:spPr bwMode="auto">
          <a:xfrm>
            <a:off x="6500826" y="4214818"/>
            <a:ext cx="1795882" cy="1833372"/>
          </a:xfrm>
          <a:prstGeom prst="rect">
            <a:avLst/>
          </a:prstGeom>
          <a:noFill/>
        </p:spPr>
      </p:pic>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Mat.</a:t>
            </a:r>
            <a:r>
              <a:rPr lang="tr-TR" sz="4000" b="1" dirty="0" err="1" smtClean="0">
                <a:solidFill>
                  <a:schemeClr val="tx2">
                    <a:lumMod val="60000"/>
                    <a:lumOff val="40000"/>
                  </a:schemeClr>
                </a:solidFill>
              </a:rPr>
              <a:t>pow</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10000"/>
          </a:bodyPr>
          <a:lstStyle/>
          <a:p>
            <a:pPr algn="just">
              <a:buFontTx/>
              <a:buChar char="-"/>
            </a:pPr>
            <a:r>
              <a:rPr lang="tr-TR" sz="3000" dirty="0" smtClean="0">
                <a:solidFill>
                  <a:schemeClr val="tx1"/>
                </a:solidFill>
              </a:rPr>
              <a:t> </a:t>
            </a:r>
            <a:r>
              <a:rPr lang="tr-TR" sz="3000" dirty="0" err="1" smtClean="0"/>
              <a:t>double</a:t>
            </a:r>
            <a:r>
              <a:rPr lang="tr-TR" sz="3000" b="1" dirty="0" smtClean="0"/>
              <a:t>  </a:t>
            </a:r>
            <a:r>
              <a:rPr lang="tr-TR" sz="3000" b="1" dirty="0" err="1" smtClean="0"/>
              <a:t>Math</a:t>
            </a:r>
            <a:r>
              <a:rPr lang="tr-TR" sz="3000" b="1" dirty="0" smtClean="0"/>
              <a:t>.</a:t>
            </a:r>
            <a:r>
              <a:rPr lang="tr-TR" sz="3000" b="1" dirty="0" err="1" smtClean="0"/>
              <a:t>pow</a:t>
            </a:r>
            <a:r>
              <a:rPr lang="tr-TR" sz="3000" b="1" dirty="0" smtClean="0"/>
              <a:t>(</a:t>
            </a:r>
            <a:r>
              <a:rPr lang="tr-TR" sz="3000" dirty="0" err="1" smtClean="0"/>
              <a:t>double</a:t>
            </a:r>
            <a:r>
              <a:rPr lang="tr-TR" sz="3000" dirty="0" smtClean="0"/>
              <a:t>,</a:t>
            </a:r>
            <a:r>
              <a:rPr lang="tr-TR" sz="3000" dirty="0" err="1" smtClean="0"/>
              <a:t>double</a:t>
            </a:r>
            <a:r>
              <a:rPr lang="tr-TR" sz="3000" b="1" dirty="0" smtClean="0">
                <a:solidFill>
                  <a:schemeClr val="tx1"/>
                </a:solidFill>
              </a:rPr>
              <a:t>)</a:t>
            </a:r>
            <a:endParaRPr lang="tr-TR" sz="3000" dirty="0" smtClean="0">
              <a:solidFill>
                <a:schemeClr val="tx1"/>
              </a:solidFill>
            </a:endParaRPr>
          </a:p>
          <a:p>
            <a:pPr algn="just"/>
            <a:r>
              <a:rPr lang="tr-TR" sz="2400" b="1" dirty="0" smtClean="0">
                <a:solidFill>
                  <a:schemeClr val="tx1"/>
                </a:solidFill>
              </a:rPr>
              <a:t>  </a:t>
            </a:r>
            <a:r>
              <a:rPr lang="tr-TR" sz="2400" dirty="0" smtClean="0">
                <a:solidFill>
                  <a:schemeClr val="tx1"/>
                </a:solidFill>
              </a:rPr>
              <a:t>İngilizce “</a:t>
            </a:r>
            <a:r>
              <a:rPr lang="tr-TR" sz="2400" dirty="0" err="1" smtClean="0">
                <a:solidFill>
                  <a:schemeClr val="tx1"/>
                </a:solidFill>
              </a:rPr>
              <a:t>power</a:t>
            </a:r>
            <a:r>
              <a:rPr lang="tr-TR" sz="2400" dirty="0" smtClean="0">
                <a:solidFill>
                  <a:schemeClr val="tx1"/>
                </a:solidFill>
              </a:rPr>
              <a:t>” kelimesinin kısaltması ile isimlendirilmiştir. Girilen ilk parametrenin ikinci parametre kadar üssünü alıp döndürür.</a:t>
            </a: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a:t>
            </a:r>
          </a:p>
          <a:p>
            <a:pPr algn="just"/>
            <a:r>
              <a:rPr lang="tr-TR" sz="2400" b="1" dirty="0" smtClean="0">
                <a:solidFill>
                  <a:schemeClr val="tx1"/>
                </a:solidFill>
              </a:rPr>
              <a:t>   </a:t>
            </a:r>
            <a:r>
              <a:rPr lang="tr-TR" sz="2400" dirty="0" err="1" smtClean="0">
                <a:solidFill>
                  <a:schemeClr val="tx1"/>
                </a:solidFill>
              </a:rPr>
              <a:t>double</a:t>
            </a:r>
            <a:r>
              <a:rPr lang="tr-TR" sz="2400" dirty="0" smtClean="0">
                <a:solidFill>
                  <a:schemeClr val="tx1"/>
                </a:solidFill>
              </a:rPr>
              <a:t> deger1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pow</a:t>
            </a:r>
            <a:r>
              <a:rPr lang="tr-TR" sz="2400" dirty="0" smtClean="0">
                <a:solidFill>
                  <a:schemeClr val="tx1"/>
                </a:solidFill>
              </a:rPr>
              <a:t>(2, 3);</a:t>
            </a:r>
          </a:p>
          <a:p>
            <a:pPr algn="just"/>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deger2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pow</a:t>
            </a:r>
            <a:r>
              <a:rPr lang="tr-TR" sz="2400" dirty="0" smtClean="0">
                <a:solidFill>
                  <a:schemeClr val="tx1"/>
                </a:solidFill>
              </a:rPr>
              <a:t>(1.5, 2);</a:t>
            </a:r>
          </a:p>
          <a:p>
            <a:pPr algn="just"/>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deger3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pow</a:t>
            </a:r>
            <a:r>
              <a:rPr lang="tr-TR" sz="2400" dirty="0" smtClean="0">
                <a:solidFill>
                  <a:schemeClr val="tx1"/>
                </a:solidFill>
              </a:rPr>
              <a:t>(4, 0.5);</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(deger1 +”\n” + deger2 + “\n” + deger3);</a:t>
            </a: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p>
          <a:p>
            <a:pPr algn="just">
              <a:buFont typeface="Wingdings" pitchFamily="2" charset="2"/>
              <a:buChar char="§"/>
            </a:pPr>
            <a:r>
              <a:rPr lang="tr-TR" sz="2400" dirty="0" smtClean="0">
                <a:solidFill>
                  <a:schemeClr val="tx1"/>
                </a:solidFill>
              </a:rPr>
              <a:t> </a:t>
            </a:r>
            <a:r>
              <a:rPr lang="tr-TR" sz="2400" b="1" dirty="0" smtClean="0">
                <a:solidFill>
                  <a:schemeClr val="tx1"/>
                </a:solidFill>
              </a:rPr>
              <a:t>Hatalı Örnekler:</a:t>
            </a:r>
          </a:p>
          <a:p>
            <a:pPr algn="just"/>
            <a:r>
              <a:rPr lang="tr-TR" sz="2400" b="1" dirty="0" smtClean="0">
                <a:solidFill>
                  <a:schemeClr val="tx1"/>
                </a:solidFill>
              </a:rPr>
              <a:t>   </a:t>
            </a:r>
            <a:r>
              <a:rPr lang="tr-TR" sz="2400" dirty="0" err="1" smtClean="0">
                <a:solidFill>
                  <a:schemeClr val="tx1"/>
                </a:solidFill>
              </a:rPr>
              <a:t>int</a:t>
            </a:r>
            <a:r>
              <a:rPr lang="tr-TR" sz="2400" dirty="0" smtClean="0">
                <a:solidFill>
                  <a:schemeClr val="tx1"/>
                </a:solidFill>
              </a:rPr>
              <a:t> x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pow</a:t>
            </a:r>
            <a:r>
              <a:rPr lang="tr-TR" sz="2400" dirty="0" smtClean="0">
                <a:solidFill>
                  <a:schemeClr val="tx1"/>
                </a:solidFill>
              </a:rPr>
              <a:t>(4, 2) ;  </a:t>
            </a:r>
          </a:p>
          <a:p>
            <a:r>
              <a:rPr lang="tr-TR" sz="2400" dirty="0" smtClean="0">
                <a:solidFill>
                  <a:schemeClr val="tx1"/>
                </a:solidFill>
              </a:rPr>
              <a:t>//</a:t>
            </a:r>
            <a:r>
              <a:rPr lang="tr-TR" sz="2400" dirty="0" err="1" smtClean="0">
                <a:solidFill>
                  <a:schemeClr val="tx1"/>
                </a:solidFill>
              </a:rPr>
              <a:t>pow</a:t>
            </a:r>
            <a:r>
              <a:rPr lang="tr-TR" sz="2400" dirty="0" smtClean="0">
                <a:solidFill>
                  <a:schemeClr val="tx1"/>
                </a:solidFill>
              </a:rPr>
              <a:t> metodu her zaman </a:t>
            </a:r>
            <a:r>
              <a:rPr lang="tr-TR" sz="2400" dirty="0" err="1" smtClean="0">
                <a:solidFill>
                  <a:schemeClr val="tx1"/>
                </a:solidFill>
              </a:rPr>
              <a:t>double</a:t>
            </a:r>
            <a:r>
              <a:rPr lang="tr-TR" sz="2400" dirty="0" smtClean="0">
                <a:solidFill>
                  <a:schemeClr val="tx1"/>
                </a:solidFill>
              </a:rPr>
              <a:t> değer döner, </a:t>
            </a:r>
            <a:r>
              <a:rPr lang="tr-TR" sz="2400" dirty="0" err="1" smtClean="0">
                <a:solidFill>
                  <a:schemeClr val="tx1"/>
                </a:solidFill>
              </a:rPr>
              <a:t>int</a:t>
            </a:r>
            <a:r>
              <a:rPr lang="tr-TR" sz="2400" dirty="0" smtClean="0">
                <a:solidFill>
                  <a:schemeClr val="tx1"/>
                </a:solidFill>
              </a:rPr>
              <a:t> değişkene atanamaz</a:t>
            </a:r>
          </a:p>
        </p:txBody>
      </p:sp>
      <p:sp>
        <p:nvSpPr>
          <p:cNvPr id="4" name="3 Katlanmış Nesne"/>
          <p:cNvSpPr/>
          <p:nvPr/>
        </p:nvSpPr>
        <p:spPr>
          <a:xfrm>
            <a:off x="6143636" y="2357430"/>
            <a:ext cx="2286016" cy="1432500"/>
          </a:xfrm>
          <a:prstGeom prst="foldedCorner">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Font typeface="Wingdings" pitchFamily="2" charset="2"/>
              <a:buChar char="§"/>
            </a:pPr>
            <a:r>
              <a:rPr lang="tr-TR" b="1" dirty="0" smtClean="0"/>
              <a:t>Çıktı:</a:t>
            </a:r>
          </a:p>
          <a:p>
            <a:pPr algn="just"/>
            <a:r>
              <a:rPr lang="tr-TR" dirty="0" smtClean="0"/>
              <a:t>8.0</a:t>
            </a:r>
          </a:p>
          <a:p>
            <a:pPr algn="just"/>
            <a:r>
              <a:rPr lang="tr-TR" dirty="0" smtClean="0"/>
              <a:t>2.25</a:t>
            </a:r>
          </a:p>
          <a:p>
            <a:pPr algn="just"/>
            <a:r>
              <a:rPr lang="tr-TR" dirty="0" smtClean="0"/>
              <a:t>2.0</a:t>
            </a:r>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Math Sınıfı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a:t>
            </a:r>
            <a:r>
              <a:rPr lang="tr-TR" sz="2400" dirty="0" err="1" smtClean="0">
                <a:solidFill>
                  <a:schemeClr val="tx1"/>
                </a:solidFill>
              </a:rPr>
              <a:t>Math</a:t>
            </a:r>
            <a:r>
              <a:rPr lang="tr-TR" sz="2400" dirty="0" smtClean="0">
                <a:solidFill>
                  <a:schemeClr val="tx1"/>
                </a:solidFill>
              </a:rPr>
              <a:t> sınıfındaki metotlar </a:t>
            </a:r>
            <a:r>
              <a:rPr lang="tr-TR" sz="2400" b="1" dirty="0" err="1" smtClean="0">
                <a:solidFill>
                  <a:srgbClr val="002060"/>
                </a:solidFill>
              </a:rPr>
              <a:t>static</a:t>
            </a:r>
            <a:r>
              <a:rPr lang="tr-TR" sz="2400" b="1" dirty="0" smtClean="0">
                <a:solidFill>
                  <a:srgbClr val="002060"/>
                </a:solidFill>
              </a:rPr>
              <a:t> olarak </a:t>
            </a:r>
            <a:r>
              <a:rPr lang="tr-TR" sz="2400" dirty="0" smtClean="0">
                <a:solidFill>
                  <a:schemeClr val="tx1"/>
                </a:solidFill>
              </a:rPr>
              <a:t>tanımlanmıştır ve </a:t>
            </a:r>
            <a:r>
              <a:rPr lang="tr-TR" sz="2400" b="1" dirty="0" smtClean="0">
                <a:solidFill>
                  <a:srgbClr val="002060"/>
                </a:solidFill>
              </a:rPr>
              <a:t>herhangi bir nesneye ihtiyaç duyulmaksızın </a:t>
            </a:r>
            <a:r>
              <a:rPr lang="tr-TR" sz="2400" dirty="0" smtClean="0">
                <a:solidFill>
                  <a:schemeClr val="tx1"/>
                </a:solidFill>
              </a:rPr>
              <a:t>direk olarak </a:t>
            </a:r>
            <a:r>
              <a:rPr lang="tr-TR" sz="2400" dirty="0" err="1" smtClean="0">
                <a:solidFill>
                  <a:schemeClr val="tx1"/>
                </a:solidFill>
              </a:rPr>
              <a:t>Math</a:t>
            </a:r>
            <a:r>
              <a:rPr lang="tr-TR" sz="2400" dirty="0" smtClean="0">
                <a:solidFill>
                  <a:schemeClr val="tx1"/>
                </a:solidFill>
              </a:rPr>
              <a:t> sınıfı üzerinden çağırılmaktadır.</a:t>
            </a:r>
          </a:p>
          <a:p>
            <a:pPr algn="just">
              <a:buFontTx/>
              <a:buChar char="-"/>
            </a:pPr>
            <a:r>
              <a:rPr lang="tr-TR" sz="2400" dirty="0" smtClean="0">
                <a:solidFill>
                  <a:schemeClr val="tx1"/>
                </a:solidFill>
              </a:rPr>
              <a:t> Daha önceki derslerde veri türlerinin ve tür dönüşümlerinin öneminden bahsetmiştik. </a:t>
            </a:r>
            <a:r>
              <a:rPr lang="tr-TR" sz="2400" dirty="0" err="1" smtClean="0">
                <a:solidFill>
                  <a:schemeClr val="tx1"/>
                </a:solidFill>
              </a:rPr>
              <a:t>Math</a:t>
            </a:r>
            <a:r>
              <a:rPr lang="tr-TR" sz="2400" dirty="0" smtClean="0">
                <a:solidFill>
                  <a:schemeClr val="tx1"/>
                </a:solidFill>
              </a:rPr>
              <a:t> sınıfına ait metotları kullanırken metotlara </a:t>
            </a:r>
            <a:r>
              <a:rPr lang="tr-TR" sz="2400" b="1" dirty="0" smtClean="0">
                <a:solidFill>
                  <a:srgbClr val="002060"/>
                </a:solidFill>
              </a:rPr>
              <a:t>gönderilen parametrelerin türlerine ve metotların döndürdüğü veri türüne</a:t>
            </a:r>
            <a:r>
              <a:rPr lang="tr-TR" sz="2400" dirty="0" smtClean="0">
                <a:solidFill>
                  <a:srgbClr val="002060"/>
                </a:solidFill>
              </a:rPr>
              <a:t> </a:t>
            </a:r>
            <a:r>
              <a:rPr lang="tr-TR" sz="2400" u="sng" dirty="0" smtClean="0">
                <a:solidFill>
                  <a:schemeClr val="tx1"/>
                </a:solidFill>
              </a:rPr>
              <a:t>dikkat etmek gerekir</a:t>
            </a:r>
            <a:r>
              <a:rPr lang="tr-TR" sz="2400" dirty="0" smtClean="0">
                <a:solidFill>
                  <a:schemeClr val="tx1"/>
                </a:solidFill>
              </a:rPr>
              <a:t>. </a:t>
            </a:r>
          </a:p>
          <a:p>
            <a:pPr algn="just">
              <a:buFontTx/>
              <a:buChar char="-"/>
            </a:pPr>
            <a:r>
              <a:rPr lang="tr-TR" sz="2400" dirty="0" smtClean="0">
                <a:solidFill>
                  <a:schemeClr val="tx1"/>
                </a:solidFill>
              </a:rPr>
              <a:t> Bu ders kapsamında öğreneceğimiz bazı </a:t>
            </a:r>
            <a:r>
              <a:rPr lang="tr-TR" sz="2400" dirty="0" err="1" smtClean="0">
                <a:solidFill>
                  <a:schemeClr val="tx1"/>
                </a:solidFill>
              </a:rPr>
              <a:t>Math</a:t>
            </a:r>
            <a:r>
              <a:rPr lang="tr-TR" sz="2400" dirty="0" smtClean="0">
                <a:solidFill>
                  <a:schemeClr val="tx1"/>
                </a:solidFill>
              </a:rPr>
              <a:t> sınıfı metotlarına göz atalım.</a:t>
            </a:r>
            <a:endParaRPr lang="tr-TR" sz="2400" dirty="0">
              <a:solidFill>
                <a:schemeClr val="tx1"/>
              </a:solidFill>
            </a:endParaRPr>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a:noFill/>
        </p:spPr>
        <p:txBody>
          <a:bodyPr/>
          <a:lstStyle/>
          <a:p>
            <a:fld id="{2225D834-78C0-854C-A3F5-36A268AA6CFC}" type="slidenum">
              <a:rPr lang="en-US" smtClean="0"/>
              <a:pPr/>
              <a:t>173</a:t>
            </a:fld>
            <a:endParaRPr lang="en-US" sz="1400" smtClean="0"/>
          </a:p>
        </p:txBody>
      </p:sp>
      <p:sp>
        <p:nvSpPr>
          <p:cNvPr id="38915" name="Rectangle 2"/>
          <p:cNvSpPr>
            <a:spLocks noGrp="1" noChangeArrowheads="1"/>
          </p:cNvSpPr>
          <p:nvPr>
            <p:ph type="title"/>
          </p:nvPr>
        </p:nvSpPr>
        <p:spPr>
          <a:xfrm>
            <a:off x="457200" y="152400"/>
            <a:ext cx="8229600" cy="633394"/>
          </a:xfrm>
        </p:spPr>
        <p:txBody>
          <a:bodyPr/>
          <a:lstStyle/>
          <a:p>
            <a:r>
              <a:rPr lang="tr-TR" dirty="0" err="1" smtClean="0"/>
              <a:t>Math</a:t>
            </a:r>
            <a:r>
              <a:rPr lang="tr-TR" dirty="0" smtClean="0"/>
              <a:t> kütüphanesinden bazı metotlar</a:t>
            </a:r>
            <a:endParaRPr lang="en-US" dirty="0"/>
          </a:p>
        </p:txBody>
      </p:sp>
      <p:pic>
        <p:nvPicPr>
          <p:cNvPr id="5" name="Picture 4" descr="Picture 10.png"/>
          <p:cNvPicPr>
            <a:picLocks noChangeAspect="1"/>
          </p:cNvPicPr>
          <p:nvPr/>
        </p:nvPicPr>
        <p:blipFill>
          <a:blip r:embed="rId3"/>
          <a:srcRect b="10789"/>
          <a:stretch>
            <a:fillRect/>
          </a:stretch>
        </p:blipFill>
        <p:spPr>
          <a:xfrm>
            <a:off x="1665527" y="849586"/>
            <a:ext cx="6032534" cy="5255173"/>
          </a:xfrm>
          <a:prstGeom prst="rect">
            <a:avLst/>
          </a:prstGeom>
        </p:spPr>
      </p:pic>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Math</a:t>
            </a:r>
            <a:r>
              <a:rPr lang="tr-TR" sz="4000" b="1" dirty="0" smtClean="0">
                <a:solidFill>
                  <a:schemeClr val="tx2">
                    <a:lumMod val="60000"/>
                    <a:lumOff val="40000"/>
                  </a:schemeClr>
                </a:solidFill>
              </a:rPr>
              <a:t>.</a:t>
            </a:r>
            <a:r>
              <a:rPr lang="tr-TR" sz="4000" b="1" dirty="0" err="1" smtClean="0">
                <a:solidFill>
                  <a:schemeClr val="tx2">
                    <a:lumMod val="60000"/>
                    <a:lumOff val="40000"/>
                  </a:schemeClr>
                </a:solidFill>
              </a:rPr>
              <a:t>random</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20000"/>
          </a:bodyPr>
          <a:lstStyle/>
          <a:p>
            <a:pPr algn="just">
              <a:buFontTx/>
              <a:buChar char="-"/>
            </a:pPr>
            <a:r>
              <a:rPr lang="tr-TR" sz="2400" dirty="0" err="1" smtClean="0"/>
              <a:t>double</a:t>
            </a:r>
            <a:r>
              <a:rPr lang="tr-TR" sz="2400" dirty="0" smtClean="0">
                <a:solidFill>
                  <a:schemeClr val="tx1"/>
                </a:solidFill>
              </a:rPr>
              <a:t> </a:t>
            </a:r>
            <a:r>
              <a:rPr lang="tr-TR" sz="2400" b="1" dirty="0" err="1" smtClean="0">
                <a:solidFill>
                  <a:schemeClr val="tx1"/>
                </a:solidFill>
              </a:rPr>
              <a:t>Math</a:t>
            </a:r>
            <a:r>
              <a:rPr lang="tr-TR" sz="2400" b="1" dirty="0" smtClean="0">
                <a:solidFill>
                  <a:schemeClr val="tx1"/>
                </a:solidFill>
              </a:rPr>
              <a:t>.</a:t>
            </a:r>
            <a:r>
              <a:rPr lang="tr-TR" sz="2400" b="1" dirty="0" err="1" smtClean="0">
                <a:solidFill>
                  <a:schemeClr val="tx1"/>
                </a:solidFill>
              </a:rPr>
              <a:t>random</a:t>
            </a:r>
            <a:r>
              <a:rPr lang="tr-TR" sz="2400" b="1" dirty="0" smtClean="0">
                <a:solidFill>
                  <a:schemeClr val="tx1"/>
                </a:solidFill>
              </a:rPr>
              <a:t>( )</a:t>
            </a:r>
          </a:p>
          <a:p>
            <a:pPr algn="just"/>
            <a:r>
              <a:rPr lang="tr-TR" sz="2400" b="1" dirty="0" smtClean="0">
                <a:solidFill>
                  <a:schemeClr val="tx1"/>
                </a:solidFill>
              </a:rPr>
              <a:t>  </a:t>
            </a:r>
            <a:r>
              <a:rPr lang="tr-TR" sz="2400" dirty="0" smtClean="0">
                <a:solidFill>
                  <a:schemeClr val="tx1"/>
                </a:solidFill>
              </a:rPr>
              <a:t> Çağırıldığında </a:t>
            </a:r>
            <a:r>
              <a:rPr lang="tr-TR" sz="2400" b="1" dirty="0" smtClean="0">
                <a:solidFill>
                  <a:schemeClr val="tx1"/>
                </a:solidFill>
              </a:rPr>
              <a:t>0.0 ile 0.999… </a:t>
            </a:r>
            <a:r>
              <a:rPr lang="tr-TR" sz="2400" dirty="0" smtClean="0">
                <a:solidFill>
                  <a:schemeClr val="tx1"/>
                </a:solidFill>
              </a:rPr>
              <a:t>arasında rastgele bir </a:t>
            </a:r>
            <a:r>
              <a:rPr lang="tr-TR" sz="2400" dirty="0" err="1" smtClean="0">
                <a:solidFill>
                  <a:schemeClr val="tx1"/>
                </a:solidFill>
              </a:rPr>
              <a:t>double</a:t>
            </a:r>
            <a:r>
              <a:rPr lang="tr-TR" sz="2400" dirty="0" smtClean="0">
                <a:solidFill>
                  <a:schemeClr val="tx1"/>
                </a:solidFill>
              </a:rPr>
              <a:t> değer döndürür. Dönen değer </a:t>
            </a:r>
            <a:r>
              <a:rPr lang="tr-TR" sz="2400" dirty="0" err="1" smtClean="0">
                <a:solidFill>
                  <a:schemeClr val="tx1"/>
                </a:solidFill>
              </a:rPr>
              <a:t>double</a:t>
            </a:r>
            <a:r>
              <a:rPr lang="tr-TR" sz="2400" dirty="0" smtClean="0">
                <a:solidFill>
                  <a:schemeClr val="tx1"/>
                </a:solidFill>
              </a:rPr>
              <a:t> olduğu için rastgele tam sayı üretilmek istendiği durumlarda tür dönüşümünün yapılması gerekir.</a:t>
            </a: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a:t>
            </a:r>
          </a:p>
          <a:p>
            <a:pPr algn="just"/>
            <a:r>
              <a:rPr lang="tr-TR" sz="2400" b="1" dirty="0" smtClean="0">
                <a:solidFill>
                  <a:schemeClr val="tx1"/>
                </a:solidFill>
              </a:rPr>
              <a:t>   </a:t>
            </a: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zarDegeri</a:t>
            </a:r>
            <a:r>
              <a:rPr lang="tr-TR" sz="2400" dirty="0" smtClean="0">
                <a:solidFill>
                  <a:schemeClr val="tx1"/>
                </a:solidFill>
              </a:rPr>
              <a:t> = (</a:t>
            </a:r>
            <a:r>
              <a:rPr lang="tr-TR" sz="2400" dirty="0" err="1" smtClean="0">
                <a:solidFill>
                  <a:schemeClr val="tx1"/>
                </a:solidFill>
              </a:rPr>
              <a:t>int</a:t>
            </a:r>
            <a:r>
              <a:rPr lang="tr-TR" sz="2400" dirty="0" smtClean="0">
                <a:solidFill>
                  <a:schemeClr val="tx1"/>
                </a:solidFill>
              </a:rPr>
              <a:t>)(</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random</a:t>
            </a:r>
            <a:r>
              <a:rPr lang="tr-TR" sz="2400" dirty="0" smtClean="0">
                <a:solidFill>
                  <a:schemeClr val="tx1"/>
                </a:solidFill>
              </a:rPr>
              <a:t>()*6 + 1);</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(“Gelen zar değeri: “ + </a:t>
            </a:r>
            <a:r>
              <a:rPr lang="tr-TR" sz="2400" dirty="0" err="1" smtClean="0">
                <a:solidFill>
                  <a:schemeClr val="tx1"/>
                </a:solidFill>
              </a:rPr>
              <a:t>zarDegeri</a:t>
            </a:r>
            <a:r>
              <a:rPr lang="tr-TR" sz="2400" dirty="0" smtClean="0">
                <a:solidFill>
                  <a:schemeClr val="tx1"/>
                </a:solidFill>
              </a:rPr>
              <a:t>);</a:t>
            </a: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Yukarıdaki kod parçası 1 ile 6 arasında bir sayı üretmektedir. Yani bir zar simülasyonudur.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random</a:t>
            </a:r>
            <a:r>
              <a:rPr lang="tr-TR" sz="2400" dirty="0" smtClean="0">
                <a:solidFill>
                  <a:schemeClr val="tx1"/>
                </a:solidFill>
              </a:rPr>
              <a:t>() 0.0 ile 0.999… arası bir sayı üretmektedir. Bu sayı 6 ile çarpıldığında üretilen sayı 0.0 ile 5.999… arasında olacaktır. Bu sayıya 1 eklendiğinde sayı 1.0 ile 6.999… arasında olacaktır. Bu sayı </a:t>
            </a:r>
            <a:r>
              <a:rPr lang="tr-TR" sz="2400" dirty="0" err="1" smtClean="0">
                <a:solidFill>
                  <a:schemeClr val="tx1"/>
                </a:solidFill>
              </a:rPr>
              <a:t>int</a:t>
            </a:r>
            <a:r>
              <a:rPr lang="tr-TR" sz="2400" dirty="0" smtClean="0">
                <a:solidFill>
                  <a:schemeClr val="tx1"/>
                </a:solidFill>
              </a:rPr>
              <a:t> türüne dönüştürüldüğünde ise sayımız 1 ile 6 arasına gelecektir. Bu sayede bir zara ait olan 1 - 6 arasındaki sayılardan bir tanesini rastgele üretmiş oluruz.</a:t>
            </a:r>
            <a:endParaRPr lang="tr-TR" sz="2400" dirty="0">
              <a:solidFill>
                <a:schemeClr val="tx1"/>
              </a:solidFill>
            </a:endParaRPr>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Math</a:t>
            </a:r>
            <a:r>
              <a:rPr lang="tr-TR" sz="4000" b="1" dirty="0" smtClean="0">
                <a:solidFill>
                  <a:schemeClr val="tx2">
                    <a:lumMod val="60000"/>
                    <a:lumOff val="40000"/>
                  </a:schemeClr>
                </a:solidFill>
              </a:rPr>
              <a:t>.</a:t>
            </a:r>
            <a:r>
              <a:rPr lang="tr-TR" sz="4000" b="1" dirty="0" err="1" smtClean="0">
                <a:solidFill>
                  <a:schemeClr val="tx2">
                    <a:lumMod val="60000"/>
                    <a:lumOff val="40000"/>
                  </a:schemeClr>
                </a:solidFill>
              </a:rPr>
              <a:t>random</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20000"/>
          </a:bodyPr>
          <a:lstStyle/>
          <a:p>
            <a:pPr algn="just">
              <a:buFontTx/>
              <a:buChar char="-"/>
            </a:pPr>
            <a:r>
              <a:rPr lang="tr-TR" sz="2400" dirty="0" err="1" smtClean="0"/>
              <a:t>double</a:t>
            </a:r>
            <a:r>
              <a:rPr lang="tr-TR" sz="2400" dirty="0" smtClean="0"/>
              <a:t> </a:t>
            </a:r>
            <a:r>
              <a:rPr lang="tr-TR" sz="2400" b="1" dirty="0" err="1" smtClean="0"/>
              <a:t>Math</a:t>
            </a:r>
            <a:r>
              <a:rPr lang="tr-TR" sz="2400" b="1" dirty="0" smtClean="0"/>
              <a:t>.</a:t>
            </a:r>
            <a:r>
              <a:rPr lang="tr-TR" sz="2400" b="1" dirty="0" err="1" smtClean="0"/>
              <a:t>random</a:t>
            </a:r>
            <a:r>
              <a:rPr lang="tr-TR" sz="2400" b="1" dirty="0" smtClean="0"/>
              <a:t>( )</a:t>
            </a:r>
          </a:p>
          <a:p>
            <a:pPr algn="just"/>
            <a:r>
              <a:rPr lang="tr-TR" sz="2400" b="1" dirty="0" smtClean="0">
                <a:solidFill>
                  <a:schemeClr val="tx1"/>
                </a:solidFill>
              </a:rPr>
              <a:t>  </a:t>
            </a:r>
            <a:r>
              <a:rPr lang="tr-TR" sz="2400" dirty="0" smtClean="0">
                <a:solidFill>
                  <a:schemeClr val="tx1"/>
                </a:solidFill>
              </a:rPr>
              <a:t>Bir problemi çözerken çok farklı sayı aralıklarında, farklı frekanslarda, daha karmaşık sayılar üretmemiz istenebilir. Bir başka örneğe bakalım.</a:t>
            </a: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a:t>
            </a:r>
          </a:p>
          <a:p>
            <a:pPr algn="just"/>
            <a:r>
              <a:rPr lang="tr-TR" sz="2400" b="1" dirty="0" smtClean="0">
                <a:solidFill>
                  <a:schemeClr val="tx1"/>
                </a:solidFill>
              </a:rPr>
              <a:t>   </a:t>
            </a: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deger</a:t>
            </a:r>
            <a:r>
              <a:rPr lang="tr-TR" sz="2400" dirty="0" smtClean="0">
                <a:solidFill>
                  <a:schemeClr val="tx1"/>
                </a:solidFill>
              </a:rPr>
              <a:t> = (</a:t>
            </a:r>
            <a:r>
              <a:rPr lang="tr-TR" sz="2400" b="1" dirty="0" smtClean="0">
                <a:solidFill>
                  <a:schemeClr val="tx1"/>
                </a:solidFill>
              </a:rPr>
              <a:t>(</a:t>
            </a:r>
            <a:r>
              <a:rPr lang="tr-TR" sz="2400" b="1" dirty="0" err="1" smtClean="0">
                <a:solidFill>
                  <a:schemeClr val="tx1"/>
                </a:solidFill>
              </a:rPr>
              <a:t>int</a:t>
            </a:r>
            <a:r>
              <a:rPr lang="tr-TR" sz="2400" b="1" dirty="0" smtClean="0">
                <a:solidFill>
                  <a:schemeClr val="tx1"/>
                </a:solidFill>
              </a:rPr>
              <a:t>)</a:t>
            </a:r>
            <a:r>
              <a:rPr lang="tr-TR" sz="2400" dirty="0" smtClean="0">
                <a:solidFill>
                  <a:schemeClr val="tx1"/>
                </a:solidFill>
              </a:rPr>
              <a:t>(</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random</a:t>
            </a:r>
            <a:r>
              <a:rPr lang="tr-TR" sz="2400" dirty="0" smtClean="0">
                <a:solidFill>
                  <a:schemeClr val="tx1"/>
                </a:solidFill>
              </a:rPr>
              <a:t>()*20 + 1))*5;</a:t>
            </a:r>
          </a:p>
          <a:p>
            <a:pPr algn="just"/>
            <a:r>
              <a:rPr lang="tr-TR" sz="2400" dirty="0" smtClean="0"/>
              <a:t>// ya da = </a:t>
            </a:r>
            <a:r>
              <a:rPr lang="tr-TR" sz="2400" b="1" dirty="0" smtClean="0"/>
              <a:t>(</a:t>
            </a:r>
            <a:r>
              <a:rPr lang="tr-TR" sz="2400" b="1" dirty="0" err="1" smtClean="0"/>
              <a:t>int</a:t>
            </a:r>
            <a:r>
              <a:rPr lang="tr-TR" sz="2400" b="1" dirty="0" smtClean="0"/>
              <a:t>)</a:t>
            </a:r>
            <a:r>
              <a:rPr lang="tr-TR" sz="2400" dirty="0" smtClean="0"/>
              <a:t>(</a:t>
            </a:r>
            <a:r>
              <a:rPr lang="tr-TR" sz="2400" dirty="0" err="1" smtClean="0"/>
              <a:t>Math</a:t>
            </a:r>
            <a:r>
              <a:rPr lang="tr-TR" sz="2400" dirty="0" smtClean="0"/>
              <a:t>.</a:t>
            </a:r>
            <a:r>
              <a:rPr lang="tr-TR" sz="2400" dirty="0" err="1" smtClean="0"/>
              <a:t>random</a:t>
            </a:r>
            <a:r>
              <a:rPr lang="tr-TR" sz="2400" dirty="0" smtClean="0"/>
              <a:t>()*20 + 1)*5</a:t>
            </a:r>
            <a:endParaRPr lang="tr-TR" sz="2400" dirty="0" smtClean="0">
              <a:solidFill>
                <a:schemeClr val="tx1"/>
              </a:solidFill>
            </a:endParaRPr>
          </a:p>
          <a:p>
            <a:pPr algn="just"/>
            <a:r>
              <a:rPr lang="tr-TR" sz="2400" b="1"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a:t>
            </a:r>
            <a:r>
              <a:rPr lang="tr-TR" sz="2400" dirty="0" err="1" smtClean="0">
                <a:solidFill>
                  <a:schemeClr val="tx1"/>
                </a:solidFill>
              </a:rPr>
              <a:t>Uretilen</a:t>
            </a:r>
            <a:r>
              <a:rPr lang="tr-TR" sz="2400" dirty="0" smtClean="0">
                <a:solidFill>
                  <a:schemeClr val="tx1"/>
                </a:solidFill>
              </a:rPr>
              <a:t> </a:t>
            </a:r>
            <a:r>
              <a:rPr lang="tr-TR" sz="2400" dirty="0" err="1" smtClean="0">
                <a:solidFill>
                  <a:schemeClr val="tx1"/>
                </a:solidFill>
              </a:rPr>
              <a:t>sayi</a:t>
            </a:r>
            <a:r>
              <a:rPr lang="tr-TR" sz="2400" dirty="0" smtClean="0">
                <a:solidFill>
                  <a:schemeClr val="tx1"/>
                </a:solidFill>
              </a:rPr>
              <a:t>: “ + </a:t>
            </a:r>
            <a:r>
              <a:rPr lang="tr-TR" sz="2400" dirty="0" err="1" smtClean="0">
                <a:solidFill>
                  <a:schemeClr val="tx1"/>
                </a:solidFill>
              </a:rPr>
              <a:t>deger</a:t>
            </a:r>
            <a:r>
              <a:rPr lang="tr-TR" sz="2400" dirty="0" smtClean="0">
                <a:solidFill>
                  <a:schemeClr val="tx1"/>
                </a:solidFill>
              </a:rPr>
              <a:t>);</a:t>
            </a: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Yukarıdaki örnekte üretilebilecek olan sayıları </a:t>
            </a:r>
            <a:r>
              <a:rPr lang="tr-TR" sz="2400" b="1" dirty="0" smtClean="0">
                <a:solidFill>
                  <a:schemeClr val="tx1"/>
                </a:solidFill>
              </a:rPr>
              <a:t>ifade ediniz</a:t>
            </a:r>
            <a:r>
              <a:rPr lang="tr-TR" sz="2400" dirty="0" smtClean="0">
                <a:solidFill>
                  <a:schemeClr val="tx1"/>
                </a:solidFill>
              </a:rPr>
              <a:t>?</a:t>
            </a:r>
          </a:p>
          <a:p>
            <a:pPr algn="just">
              <a:buFont typeface="Wingdings" pitchFamily="2" charset="2"/>
              <a:buChar char="Ø"/>
            </a:pPr>
            <a:r>
              <a:rPr lang="tr-TR" sz="2400" dirty="0" smtClean="0">
                <a:solidFill>
                  <a:schemeClr val="tx1"/>
                </a:solidFill>
              </a:rPr>
              <a:t>5 ile 100 arasında olup sayılar 5’in katları şeklindedir. Yani üretilen sayı kümesi {5, 10, 15, 20, …, 90, 95, 100}’dür. </a:t>
            </a:r>
          </a:p>
          <a:p>
            <a:pPr algn="just">
              <a:buFont typeface="Wingdings" pitchFamily="2" charset="2"/>
              <a:buChar char="Ø"/>
            </a:pPr>
            <a:r>
              <a:rPr lang="tr-TR" sz="2400" dirty="0" smtClean="0">
                <a:solidFill>
                  <a:schemeClr val="tx1"/>
                </a:solidFill>
              </a:rPr>
              <a:t>5 ile 100 arasında sayı üretmek isteyen birisi öncelikle üretebileceği kaç tane farklı sayı olduğunu hesaplamalı: ((100 – 5) / 5) + 1) = 20. Daha sonra üretilecek sayının kaçtan başladığına göre üretilecek sayı aralığı belirlenmeli. Bizim örneğimizde 1-20 arasında sayı üretilmelidir (sayı kümemiz {30,35,40, …, 190, 195, 200} olsaydı?). Son olarak ise üretilen sayı 5 ile çarpılmalıdır. </a:t>
            </a:r>
            <a:endParaRPr lang="tr-TR" sz="2400" dirty="0">
              <a:solidFill>
                <a:schemeClr val="tx1"/>
              </a:solidFill>
            </a:endParaRPr>
          </a:p>
        </p:txBody>
      </p:sp>
      <p:pic>
        <p:nvPicPr>
          <p:cNvPr id="4" name="3 Resim" descr="soru.jpg"/>
          <p:cNvPicPr>
            <a:picLocks noChangeAspect="1"/>
          </p:cNvPicPr>
          <p:nvPr/>
        </p:nvPicPr>
        <p:blipFill>
          <a:blip r:embed="rId2"/>
          <a:stretch>
            <a:fillRect/>
          </a:stretch>
        </p:blipFill>
        <p:spPr>
          <a:xfrm>
            <a:off x="6500826" y="2285992"/>
            <a:ext cx="1767840" cy="132892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checkerboard(across)">
                                      <p:cBhvr>
                                        <p:cTn id="7" dur="500"/>
                                        <p:tgtEl>
                                          <p:spTgt spid="3">
                                            <p:txEl>
                                              <p:pRg st="8" end="8"/>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checkerboard(across)">
                                      <p:cBhvr>
                                        <p:cTn id="1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Rastgelelik </a:t>
            </a:r>
            <a:r>
              <a:rPr lang="tr-TR" dirty="0" err="1" smtClean="0"/>
              <a:t>hk</a:t>
            </a:r>
            <a:r>
              <a:rPr lang="tr-TR" dirty="0" smtClean="0"/>
              <a:t>.</a:t>
            </a:r>
            <a:endParaRPr lang="tr-TR" dirty="0"/>
          </a:p>
        </p:txBody>
      </p:sp>
      <p:sp>
        <p:nvSpPr>
          <p:cNvPr id="3" name="2 İçerik Yer Tutucusu"/>
          <p:cNvSpPr>
            <a:spLocks noGrp="1"/>
          </p:cNvSpPr>
          <p:nvPr>
            <p:ph sz="quarter" idx="1"/>
          </p:nvPr>
        </p:nvSpPr>
        <p:spPr/>
        <p:txBody>
          <a:bodyPr/>
          <a:lstStyle/>
          <a:p>
            <a:r>
              <a:rPr lang="tr-TR" dirty="0" smtClean="0"/>
              <a:t>Bütün rastgele sayı üretme algoritmaları aslında</a:t>
            </a:r>
          </a:p>
          <a:p>
            <a:pPr lvl="1"/>
            <a:r>
              <a:rPr lang="tr-TR" dirty="0" smtClean="0"/>
              <a:t>“sözde rastgele” </a:t>
            </a:r>
            <a:r>
              <a:rPr lang="tr-TR" dirty="0" err="1" smtClean="0"/>
              <a:t>dir</a:t>
            </a:r>
            <a:r>
              <a:rPr lang="tr-TR" dirty="0" smtClean="0"/>
              <a:t>.</a:t>
            </a:r>
          </a:p>
          <a:p>
            <a:r>
              <a:rPr lang="tr-TR" dirty="0" smtClean="0"/>
              <a:t>Yeterince rastgele olup olmadığını bilmek zordur.</a:t>
            </a:r>
          </a:p>
        </p:txBody>
      </p:sp>
      <p:pic>
        <p:nvPicPr>
          <p:cNvPr id="4" name="Picture 4" descr="dilbert-prng"/>
          <p:cNvPicPr>
            <a:picLocks noChangeAspect="1" noChangeArrowheads="1"/>
          </p:cNvPicPr>
          <p:nvPr/>
        </p:nvPicPr>
        <p:blipFill>
          <a:blip r:embed="rId2"/>
          <a:srcRect/>
          <a:stretch>
            <a:fillRect/>
          </a:stretch>
        </p:blipFill>
        <p:spPr bwMode="auto">
          <a:xfrm>
            <a:off x="1500166" y="2786058"/>
            <a:ext cx="5784850" cy="18446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p:txBody>
          <a:bodyPr>
            <a:normAutofit/>
          </a:bodyPr>
          <a:lstStyle/>
          <a:p>
            <a:pPr algn="just">
              <a:buFontTx/>
              <a:buChar char="-"/>
            </a:pPr>
            <a:r>
              <a:rPr lang="tr-TR" sz="2400" dirty="0" err="1" smtClean="0"/>
              <a:t>double</a:t>
            </a:r>
            <a:r>
              <a:rPr lang="tr-TR" sz="2400" dirty="0" smtClean="0"/>
              <a:t>/</a:t>
            </a:r>
            <a:r>
              <a:rPr lang="tr-TR" sz="2400" dirty="0" err="1" smtClean="0"/>
              <a:t>float</a:t>
            </a:r>
            <a:r>
              <a:rPr lang="tr-TR" sz="2400" dirty="0" smtClean="0"/>
              <a:t>/</a:t>
            </a:r>
            <a:r>
              <a:rPr lang="tr-TR" sz="2400" dirty="0" err="1" smtClean="0"/>
              <a:t>int</a:t>
            </a:r>
            <a:r>
              <a:rPr lang="tr-TR" sz="2400" dirty="0" smtClean="0"/>
              <a:t>/</a:t>
            </a:r>
            <a:r>
              <a:rPr lang="tr-TR" sz="2400" dirty="0" err="1" smtClean="0"/>
              <a:t>long</a:t>
            </a:r>
            <a:r>
              <a:rPr lang="tr-TR" sz="2400" b="1" dirty="0" smtClean="0"/>
              <a:t> </a:t>
            </a:r>
            <a:r>
              <a:rPr lang="tr-TR" sz="2400" dirty="0" smtClean="0">
                <a:solidFill>
                  <a:schemeClr val="tx1"/>
                </a:solidFill>
              </a:rPr>
              <a:t> </a:t>
            </a:r>
            <a:r>
              <a:rPr lang="tr-TR" sz="2400" b="1" dirty="0" err="1" smtClean="0">
                <a:solidFill>
                  <a:schemeClr val="tx1"/>
                </a:solidFill>
              </a:rPr>
              <a:t>Math</a:t>
            </a:r>
            <a:r>
              <a:rPr lang="tr-TR" sz="2400" b="1" dirty="0" smtClean="0">
                <a:solidFill>
                  <a:schemeClr val="tx1"/>
                </a:solidFill>
              </a:rPr>
              <a:t>.</a:t>
            </a:r>
            <a:r>
              <a:rPr lang="tr-TR" sz="2400" b="1" dirty="0" err="1" smtClean="0">
                <a:solidFill>
                  <a:schemeClr val="tx1"/>
                </a:solidFill>
              </a:rPr>
              <a:t>abs</a:t>
            </a:r>
            <a:r>
              <a:rPr lang="tr-TR" sz="2400" b="1" dirty="0" smtClean="0">
                <a:solidFill>
                  <a:schemeClr val="tx1"/>
                </a:solidFill>
              </a:rPr>
              <a:t>(</a:t>
            </a:r>
            <a:r>
              <a:rPr lang="tr-TR" sz="2400" dirty="0" err="1" smtClean="0">
                <a:solidFill>
                  <a:schemeClr val="tx1"/>
                </a:solidFill>
              </a:rPr>
              <a:t>double</a:t>
            </a:r>
            <a:r>
              <a:rPr lang="tr-TR" sz="2400" dirty="0" smtClean="0">
                <a:solidFill>
                  <a:schemeClr val="tx1"/>
                </a:solidFill>
              </a:rPr>
              <a:t>/</a:t>
            </a:r>
            <a:r>
              <a:rPr lang="tr-TR" sz="2400" dirty="0" err="1" smtClean="0">
                <a:solidFill>
                  <a:schemeClr val="tx1"/>
                </a:solidFill>
              </a:rPr>
              <a:t>float</a:t>
            </a:r>
            <a:r>
              <a:rPr lang="tr-TR" sz="2400" dirty="0" smtClean="0">
                <a:solidFill>
                  <a:schemeClr val="tx1"/>
                </a:solidFill>
              </a:rPr>
              <a:t>/</a:t>
            </a:r>
            <a:r>
              <a:rPr lang="tr-TR" sz="2400" dirty="0" err="1" smtClean="0">
                <a:solidFill>
                  <a:schemeClr val="tx1"/>
                </a:solidFill>
              </a:rPr>
              <a:t>int</a:t>
            </a:r>
            <a:r>
              <a:rPr lang="tr-TR" sz="2400" dirty="0" smtClean="0">
                <a:solidFill>
                  <a:schemeClr val="tx1"/>
                </a:solidFill>
              </a:rPr>
              <a:t>/</a:t>
            </a:r>
            <a:r>
              <a:rPr lang="tr-TR" sz="2400" dirty="0" err="1" smtClean="0">
                <a:solidFill>
                  <a:schemeClr val="tx1"/>
                </a:solidFill>
              </a:rPr>
              <a:t>long</a:t>
            </a:r>
            <a:r>
              <a:rPr lang="tr-TR" sz="2400" b="1" dirty="0" smtClean="0">
                <a:solidFill>
                  <a:schemeClr val="tx1"/>
                </a:solidFill>
              </a:rPr>
              <a:t>) </a:t>
            </a:r>
          </a:p>
          <a:p>
            <a:pPr algn="just">
              <a:buFontTx/>
              <a:buChar char="-"/>
            </a:pPr>
            <a:r>
              <a:rPr lang="tr-TR" sz="2400" b="1" dirty="0" smtClean="0">
                <a:solidFill>
                  <a:schemeClr val="tx1"/>
                </a:solidFill>
              </a:rPr>
              <a:t>Örnek:</a:t>
            </a:r>
          </a:p>
          <a:p>
            <a:pPr algn="just"/>
            <a:r>
              <a:rPr lang="tr-TR" sz="2000" b="1" dirty="0" smtClean="0">
                <a:solidFill>
                  <a:schemeClr val="tx1"/>
                </a:solidFill>
              </a:rPr>
              <a:t>   </a:t>
            </a:r>
            <a:r>
              <a:rPr lang="tr-TR" sz="2000" dirty="0" smtClean="0">
                <a:solidFill>
                  <a:schemeClr val="tx1"/>
                </a:solidFill>
              </a:rPr>
              <a:t>_____ deger1 = </a:t>
            </a:r>
            <a:r>
              <a:rPr lang="tr-TR" sz="2000" dirty="0" err="1" smtClean="0">
                <a:solidFill>
                  <a:schemeClr val="tx1"/>
                </a:solidFill>
              </a:rPr>
              <a:t>Math</a:t>
            </a:r>
            <a:r>
              <a:rPr lang="tr-TR" sz="2000" dirty="0" smtClean="0">
                <a:solidFill>
                  <a:schemeClr val="tx1"/>
                </a:solidFill>
              </a:rPr>
              <a:t>.</a:t>
            </a:r>
            <a:r>
              <a:rPr lang="tr-TR" sz="2000" dirty="0" err="1" smtClean="0">
                <a:solidFill>
                  <a:schemeClr val="tx1"/>
                </a:solidFill>
              </a:rPr>
              <a:t>abs</a:t>
            </a:r>
            <a:r>
              <a:rPr lang="tr-TR" sz="2000" dirty="0" smtClean="0">
                <a:solidFill>
                  <a:schemeClr val="tx1"/>
                </a:solidFill>
              </a:rPr>
              <a:t>(7);</a:t>
            </a:r>
          </a:p>
          <a:p>
            <a:pPr algn="just"/>
            <a:r>
              <a:rPr lang="tr-TR" sz="2000" dirty="0" smtClean="0">
                <a:solidFill>
                  <a:schemeClr val="tx1"/>
                </a:solidFill>
              </a:rPr>
              <a:t>   ____ deger2 = </a:t>
            </a:r>
            <a:r>
              <a:rPr lang="tr-TR" sz="2000" dirty="0" err="1" smtClean="0">
                <a:solidFill>
                  <a:schemeClr val="tx1"/>
                </a:solidFill>
              </a:rPr>
              <a:t>Math</a:t>
            </a:r>
            <a:r>
              <a:rPr lang="tr-TR" sz="2000" dirty="0" smtClean="0">
                <a:solidFill>
                  <a:schemeClr val="tx1"/>
                </a:solidFill>
              </a:rPr>
              <a:t>.</a:t>
            </a:r>
            <a:r>
              <a:rPr lang="tr-TR" sz="2000" dirty="0" err="1" smtClean="0">
                <a:solidFill>
                  <a:schemeClr val="tx1"/>
                </a:solidFill>
              </a:rPr>
              <a:t>abs</a:t>
            </a:r>
            <a:r>
              <a:rPr lang="tr-TR" sz="2000" dirty="0" smtClean="0">
                <a:solidFill>
                  <a:schemeClr val="tx1"/>
                </a:solidFill>
              </a:rPr>
              <a:t>(-3);</a:t>
            </a:r>
          </a:p>
          <a:p>
            <a:pPr algn="just"/>
            <a:r>
              <a:rPr lang="tr-TR" sz="2000" dirty="0" smtClean="0">
                <a:solidFill>
                  <a:schemeClr val="tx1"/>
                </a:solidFill>
              </a:rPr>
              <a:t>   </a:t>
            </a:r>
            <a:r>
              <a:rPr lang="tr-TR" sz="2000" dirty="0" err="1" smtClean="0">
                <a:solidFill>
                  <a:schemeClr val="tx1"/>
                </a:solidFill>
              </a:rPr>
              <a:t>double</a:t>
            </a:r>
            <a:r>
              <a:rPr lang="tr-TR" sz="2000" dirty="0" smtClean="0">
                <a:solidFill>
                  <a:schemeClr val="tx1"/>
                </a:solidFill>
              </a:rPr>
              <a:t> deger3 = </a:t>
            </a:r>
            <a:r>
              <a:rPr lang="tr-TR" sz="2000" dirty="0" err="1" smtClean="0">
                <a:solidFill>
                  <a:schemeClr val="tx1"/>
                </a:solidFill>
              </a:rPr>
              <a:t>Math</a:t>
            </a:r>
            <a:r>
              <a:rPr lang="tr-TR" sz="2000" dirty="0" smtClean="0">
                <a:solidFill>
                  <a:schemeClr val="tx1"/>
                </a:solidFill>
              </a:rPr>
              <a:t>.</a:t>
            </a:r>
            <a:r>
              <a:rPr lang="tr-TR" sz="2000" dirty="0" err="1" smtClean="0">
                <a:solidFill>
                  <a:schemeClr val="tx1"/>
                </a:solidFill>
              </a:rPr>
              <a:t>abs</a:t>
            </a:r>
            <a:r>
              <a:rPr lang="tr-TR" sz="2000" dirty="0" smtClean="0">
                <a:solidFill>
                  <a:schemeClr val="tx1"/>
                </a:solidFill>
              </a:rPr>
              <a:t>(-4);</a:t>
            </a:r>
          </a:p>
          <a:p>
            <a:pPr algn="just"/>
            <a:r>
              <a:rPr lang="tr-TR" sz="2000" dirty="0" smtClean="0">
                <a:solidFill>
                  <a:schemeClr val="tx1"/>
                </a:solidFill>
              </a:rPr>
              <a:t>   _____deger4 = </a:t>
            </a:r>
            <a:r>
              <a:rPr lang="tr-TR" sz="2000" dirty="0" err="1" smtClean="0">
                <a:solidFill>
                  <a:schemeClr val="tx1"/>
                </a:solidFill>
              </a:rPr>
              <a:t>Math</a:t>
            </a:r>
            <a:r>
              <a:rPr lang="tr-TR" sz="2000" dirty="0" smtClean="0">
                <a:solidFill>
                  <a:schemeClr val="tx1"/>
                </a:solidFill>
              </a:rPr>
              <a:t>.</a:t>
            </a:r>
            <a:r>
              <a:rPr lang="tr-TR" sz="2000" dirty="0" err="1" smtClean="0">
                <a:solidFill>
                  <a:schemeClr val="tx1"/>
                </a:solidFill>
              </a:rPr>
              <a:t>abs</a:t>
            </a:r>
            <a:r>
              <a:rPr lang="tr-TR" sz="2000" dirty="0" smtClean="0">
                <a:solidFill>
                  <a:schemeClr val="tx1"/>
                </a:solidFill>
              </a:rPr>
              <a:t>(7.2);</a:t>
            </a:r>
          </a:p>
          <a:p>
            <a:pPr algn="just"/>
            <a:r>
              <a:rPr lang="tr-TR" sz="2000" dirty="0" smtClean="0">
                <a:solidFill>
                  <a:schemeClr val="tx1"/>
                </a:solidFill>
              </a:rPr>
              <a:t>   </a:t>
            </a:r>
            <a:r>
              <a:rPr lang="tr-TR" sz="2000" dirty="0" err="1" smtClean="0">
                <a:solidFill>
                  <a:schemeClr val="tx1"/>
                </a:solidFill>
              </a:rPr>
              <a:t>System</a:t>
            </a:r>
            <a:r>
              <a:rPr lang="tr-TR" sz="2000" dirty="0" smtClean="0">
                <a:solidFill>
                  <a:schemeClr val="tx1"/>
                </a:solidFill>
              </a:rPr>
              <a:t>.</a:t>
            </a:r>
            <a:r>
              <a:rPr lang="tr-TR" sz="2000" dirty="0" err="1" smtClean="0">
                <a:solidFill>
                  <a:schemeClr val="tx1"/>
                </a:solidFill>
              </a:rPr>
              <a:t>out</a:t>
            </a:r>
            <a:r>
              <a:rPr lang="tr-TR" sz="2000" dirty="0" smtClean="0">
                <a:solidFill>
                  <a:schemeClr val="tx1"/>
                </a:solidFill>
              </a:rPr>
              <a:t>.</a:t>
            </a:r>
            <a:r>
              <a:rPr lang="tr-TR" sz="2000" dirty="0" err="1" smtClean="0">
                <a:solidFill>
                  <a:schemeClr val="tx1"/>
                </a:solidFill>
              </a:rPr>
              <a:t>println</a:t>
            </a:r>
            <a:r>
              <a:rPr lang="tr-TR" sz="2000" dirty="0" smtClean="0">
                <a:solidFill>
                  <a:schemeClr val="tx1"/>
                </a:solidFill>
              </a:rPr>
              <a:t>(deger1 + deger2 + “\n” + deger3 + “\n” + deger4);</a:t>
            </a:r>
          </a:p>
          <a:p>
            <a:pPr algn="just">
              <a:buFontTx/>
              <a:buChar char="-"/>
            </a:pPr>
            <a:endParaRPr lang="tr-TR" sz="1600" dirty="0" smtClean="0"/>
          </a:p>
          <a:p>
            <a:pPr algn="just">
              <a:buFontTx/>
              <a:buChar char="-"/>
            </a:pPr>
            <a:r>
              <a:rPr lang="tr-TR" sz="1600" dirty="0" smtClean="0"/>
              <a:t>Girilen parametrenin türüne göre döner, yalnızca </a:t>
            </a:r>
            <a:r>
              <a:rPr lang="tr-TR" sz="1600" dirty="0" err="1" smtClean="0"/>
              <a:t>float</a:t>
            </a:r>
            <a:r>
              <a:rPr lang="tr-TR" sz="1600" dirty="0" smtClean="0"/>
              <a:t>, </a:t>
            </a:r>
            <a:r>
              <a:rPr lang="tr-TR" sz="1600" dirty="0" err="1" smtClean="0"/>
              <a:t>double</a:t>
            </a:r>
            <a:r>
              <a:rPr lang="tr-TR" sz="1600" dirty="0" smtClean="0"/>
              <a:t>, </a:t>
            </a:r>
            <a:r>
              <a:rPr lang="tr-TR" sz="1600" dirty="0" err="1" smtClean="0"/>
              <a:t>int</a:t>
            </a:r>
            <a:r>
              <a:rPr lang="tr-TR" sz="1600" dirty="0" smtClean="0"/>
              <a:t> ve </a:t>
            </a:r>
            <a:r>
              <a:rPr lang="tr-TR" sz="1600" dirty="0" err="1" smtClean="0"/>
              <a:t>long</a:t>
            </a:r>
            <a:r>
              <a:rPr lang="tr-TR" sz="1600" dirty="0" smtClean="0"/>
              <a:t> kullanılabilir</a:t>
            </a:r>
          </a:p>
          <a:p>
            <a:pPr algn="just"/>
            <a:r>
              <a:rPr lang="tr-TR" sz="1600" dirty="0" smtClean="0"/>
              <a:t>İngilizce “</a:t>
            </a:r>
            <a:r>
              <a:rPr lang="tr-TR" sz="1600" dirty="0" err="1" smtClean="0"/>
              <a:t>absolute</a:t>
            </a:r>
            <a:r>
              <a:rPr lang="tr-TR" sz="1600" dirty="0" smtClean="0"/>
              <a:t>” kelimesinin kısaltması olarak isimlendirilmiştir ve girilen parametrenin mutlak değerini döndürür.</a:t>
            </a:r>
          </a:p>
          <a:p>
            <a:pPr algn="just"/>
            <a:endParaRPr lang="tr-TR" sz="2400" dirty="0" smtClean="0">
              <a:solidFill>
                <a:schemeClr val="tx1"/>
              </a:solidFill>
            </a:endParaRPr>
          </a:p>
          <a:p>
            <a:pPr algn="just">
              <a:buFont typeface="Wingdings" pitchFamily="2" charset="2"/>
              <a:buChar char="§"/>
            </a:pPr>
            <a:endParaRPr lang="tr-TR" sz="2400" dirty="0" smtClean="0">
              <a:solidFill>
                <a:schemeClr val="tx1"/>
              </a:solidFill>
            </a:endParaRPr>
          </a:p>
        </p:txBody>
      </p:sp>
      <p:sp>
        <p:nvSpPr>
          <p:cNvPr id="5" name="4 Dikdörtgen"/>
          <p:cNvSpPr/>
          <p:nvPr/>
        </p:nvSpPr>
        <p:spPr>
          <a:xfrm>
            <a:off x="5715008" y="1928802"/>
            <a:ext cx="2571768" cy="1600438"/>
          </a:xfrm>
          <a:prstGeom prst="rect">
            <a:avLst/>
          </a:prstGeom>
        </p:spPr>
        <p:txBody>
          <a:bodyPr wrap="square">
            <a:spAutoFit/>
          </a:bodyPr>
          <a:lstStyle/>
          <a:p>
            <a:pPr algn="just"/>
            <a:r>
              <a:rPr lang="tr-TR" sz="1400" dirty="0" err="1" smtClean="0"/>
              <a:t>int</a:t>
            </a:r>
            <a:r>
              <a:rPr lang="tr-TR" sz="1400" dirty="0" smtClean="0"/>
              <a:t>/</a:t>
            </a:r>
            <a:r>
              <a:rPr lang="tr-TR" sz="1400" dirty="0" err="1" smtClean="0"/>
              <a:t>double</a:t>
            </a:r>
            <a:endParaRPr lang="tr-TR" sz="1400" dirty="0" smtClean="0"/>
          </a:p>
          <a:p>
            <a:pPr algn="just"/>
            <a:r>
              <a:rPr lang="tr-TR" sz="1400" dirty="0" err="1" smtClean="0"/>
              <a:t>int</a:t>
            </a:r>
            <a:r>
              <a:rPr lang="tr-TR" sz="1400" dirty="0" smtClean="0"/>
              <a:t>/</a:t>
            </a:r>
            <a:r>
              <a:rPr lang="tr-TR" sz="1400" dirty="0" err="1" smtClean="0"/>
              <a:t>double</a:t>
            </a:r>
            <a:endParaRPr lang="tr-TR" sz="1400" dirty="0" smtClean="0"/>
          </a:p>
          <a:p>
            <a:pPr algn="just"/>
            <a:r>
              <a:rPr lang="tr-TR" sz="1400" dirty="0" err="1" smtClean="0"/>
              <a:t>double</a:t>
            </a:r>
            <a:r>
              <a:rPr lang="tr-TR" sz="1400" dirty="0" smtClean="0"/>
              <a:t> </a:t>
            </a:r>
          </a:p>
          <a:p>
            <a:pPr algn="just">
              <a:buFont typeface="Wingdings" pitchFamily="2" charset="2"/>
              <a:buChar char="§"/>
            </a:pPr>
            <a:r>
              <a:rPr lang="tr-TR" sz="1400" b="1" dirty="0" smtClean="0"/>
              <a:t>Çıktı:</a:t>
            </a:r>
          </a:p>
          <a:p>
            <a:pPr algn="just"/>
            <a:r>
              <a:rPr lang="tr-TR" sz="1400" dirty="0" smtClean="0"/>
              <a:t>   10 / 10.0</a:t>
            </a:r>
          </a:p>
          <a:p>
            <a:pPr algn="just"/>
            <a:r>
              <a:rPr lang="tr-TR" sz="1400" dirty="0" smtClean="0"/>
              <a:t>   4.0</a:t>
            </a:r>
          </a:p>
          <a:p>
            <a:pPr algn="just"/>
            <a:r>
              <a:rPr lang="tr-TR" sz="1400" dirty="0" smtClean="0"/>
              <a:t>   7.2</a:t>
            </a:r>
          </a:p>
        </p:txBody>
      </p:sp>
      <p:pic>
        <p:nvPicPr>
          <p:cNvPr id="4" name="3 Resim" descr="soru.jpg"/>
          <p:cNvPicPr>
            <a:picLocks noChangeAspect="1"/>
          </p:cNvPicPr>
          <p:nvPr/>
        </p:nvPicPr>
        <p:blipFill>
          <a:blip r:embed="rId2"/>
          <a:stretch>
            <a:fillRect/>
          </a:stretch>
        </p:blipFill>
        <p:spPr>
          <a:xfrm>
            <a:off x="7429520" y="5072074"/>
            <a:ext cx="1428760" cy="1074034"/>
          </a:xfrm>
          <a:prstGeom prst="rect">
            <a:avLst/>
          </a:prstGeom>
        </p:spPr>
      </p:pic>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Math</a:t>
            </a:r>
            <a:r>
              <a:rPr lang="tr-TR" sz="4000" b="1" dirty="0" smtClean="0">
                <a:solidFill>
                  <a:schemeClr val="tx2">
                    <a:lumMod val="60000"/>
                    <a:lumOff val="40000"/>
                  </a:schemeClr>
                </a:solidFill>
              </a:rPr>
              <a:t>.</a:t>
            </a:r>
            <a:r>
              <a:rPr lang="tr-TR" sz="4000" b="1" dirty="0" err="1" smtClean="0">
                <a:solidFill>
                  <a:schemeClr val="tx2">
                    <a:lumMod val="60000"/>
                    <a:lumOff val="40000"/>
                  </a:schemeClr>
                </a:solidFill>
              </a:rPr>
              <a:t>abs</a:t>
            </a:r>
            <a:endParaRPr lang="tr-TR" sz="4000" b="1" dirty="0">
              <a:solidFill>
                <a:schemeClr val="tx2">
                  <a:lumMod val="60000"/>
                  <a:lumOff val="4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Math</a:t>
            </a:r>
            <a:r>
              <a:rPr lang="tr-TR" sz="4000" b="1" dirty="0" smtClean="0">
                <a:solidFill>
                  <a:schemeClr val="tx2">
                    <a:lumMod val="60000"/>
                    <a:lumOff val="40000"/>
                  </a:schemeClr>
                </a:solidFill>
              </a:rPr>
              <a:t>.</a:t>
            </a:r>
            <a:r>
              <a:rPr lang="tr-TR" sz="4000" b="1" dirty="0" err="1" smtClean="0">
                <a:solidFill>
                  <a:schemeClr val="tx2">
                    <a:lumMod val="60000"/>
                    <a:lumOff val="40000"/>
                  </a:schemeClr>
                </a:solidFill>
              </a:rPr>
              <a:t>abs</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400" dirty="0" smtClean="0">
                <a:solidFill>
                  <a:schemeClr val="tx1"/>
                </a:solidFill>
              </a:rPr>
              <a:t> </a:t>
            </a:r>
            <a:r>
              <a:rPr lang="tr-TR" sz="2400" b="1" dirty="0" smtClean="0">
                <a:solidFill>
                  <a:schemeClr val="tx1"/>
                </a:solidFill>
              </a:rPr>
              <a:t>Hatalı </a:t>
            </a:r>
            <a:r>
              <a:rPr lang="tr-TR" sz="2400" b="1" dirty="0" err="1" smtClean="0"/>
              <a:t>Math</a:t>
            </a:r>
            <a:r>
              <a:rPr lang="tr-TR" sz="2400" b="1" dirty="0" smtClean="0"/>
              <a:t>.</a:t>
            </a:r>
            <a:r>
              <a:rPr lang="tr-TR" sz="2400" b="1" dirty="0" err="1" smtClean="0"/>
              <a:t>abs</a:t>
            </a:r>
            <a:r>
              <a:rPr lang="tr-TR" sz="2400" b="1" dirty="0" smtClean="0"/>
              <a:t> Örneği</a:t>
            </a:r>
            <a:endParaRPr lang="tr-TR" sz="2400" b="1" dirty="0" smtClean="0">
              <a:solidFill>
                <a:schemeClr val="tx1"/>
              </a:solidFill>
            </a:endParaRPr>
          </a:p>
          <a:p>
            <a:pPr lvl="1" algn="just"/>
            <a:r>
              <a:rPr lang="tr-TR" sz="2000" b="1" dirty="0" smtClean="0">
                <a:solidFill>
                  <a:schemeClr val="tx1"/>
                </a:solidFill>
              </a:rPr>
              <a:t>   </a:t>
            </a:r>
            <a:r>
              <a:rPr lang="tr-TR" sz="2000" dirty="0" err="1" smtClean="0">
                <a:solidFill>
                  <a:schemeClr val="tx1"/>
                </a:solidFill>
              </a:rPr>
              <a:t>int</a:t>
            </a:r>
            <a:r>
              <a:rPr lang="tr-TR" sz="2000" dirty="0" smtClean="0">
                <a:solidFill>
                  <a:schemeClr val="tx1"/>
                </a:solidFill>
              </a:rPr>
              <a:t> x = </a:t>
            </a:r>
            <a:r>
              <a:rPr lang="tr-TR" sz="2000" dirty="0" err="1" smtClean="0">
                <a:solidFill>
                  <a:schemeClr val="tx1"/>
                </a:solidFill>
              </a:rPr>
              <a:t>Math</a:t>
            </a:r>
            <a:r>
              <a:rPr lang="tr-TR" sz="2000" dirty="0" smtClean="0">
                <a:solidFill>
                  <a:schemeClr val="tx1"/>
                </a:solidFill>
              </a:rPr>
              <a:t>.</a:t>
            </a:r>
            <a:r>
              <a:rPr lang="tr-TR" sz="2000" dirty="0" err="1" smtClean="0">
                <a:solidFill>
                  <a:schemeClr val="tx1"/>
                </a:solidFill>
              </a:rPr>
              <a:t>abs</a:t>
            </a:r>
            <a:r>
              <a:rPr lang="tr-TR" sz="2000" dirty="0" smtClean="0">
                <a:solidFill>
                  <a:schemeClr val="tx1"/>
                </a:solidFill>
              </a:rPr>
              <a:t>(-7.3) ;  </a:t>
            </a:r>
          </a:p>
          <a:p>
            <a:pPr lvl="1" algn="just">
              <a:buNone/>
            </a:pPr>
            <a:r>
              <a:rPr lang="tr-TR" sz="1800" dirty="0" smtClean="0">
                <a:solidFill>
                  <a:schemeClr val="tx1"/>
                </a:solidFill>
              </a:rPr>
              <a:t>//sonuç </a:t>
            </a:r>
            <a:r>
              <a:rPr lang="tr-TR" sz="1800" dirty="0" err="1" smtClean="0">
                <a:solidFill>
                  <a:schemeClr val="tx1"/>
                </a:solidFill>
              </a:rPr>
              <a:t>double</a:t>
            </a:r>
            <a:r>
              <a:rPr lang="tr-TR" sz="1800" dirty="0" smtClean="0">
                <a:solidFill>
                  <a:schemeClr val="tx1"/>
                </a:solidFill>
              </a:rPr>
              <a:t> döner, </a:t>
            </a:r>
            <a:r>
              <a:rPr lang="tr-TR" sz="1800" dirty="0" err="1" smtClean="0">
                <a:solidFill>
                  <a:schemeClr val="tx1"/>
                </a:solidFill>
              </a:rPr>
              <a:t>int</a:t>
            </a:r>
            <a:r>
              <a:rPr lang="tr-TR" sz="1800" dirty="0" smtClean="0">
                <a:solidFill>
                  <a:schemeClr val="tx1"/>
                </a:solidFill>
              </a:rPr>
              <a:t> değişkene atanamaz</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Math</a:t>
            </a:r>
            <a:r>
              <a:rPr lang="tr-TR" sz="4000" b="1" dirty="0" smtClean="0">
                <a:solidFill>
                  <a:schemeClr val="tx2">
                    <a:lumMod val="60000"/>
                    <a:lumOff val="40000"/>
                  </a:schemeClr>
                </a:solidFill>
              </a:rPr>
              <a:t>.</a:t>
            </a:r>
            <a:r>
              <a:rPr lang="tr-TR" sz="4000" b="1" dirty="0" err="1" smtClean="0">
                <a:solidFill>
                  <a:schemeClr val="tx2">
                    <a:lumMod val="60000"/>
                    <a:lumOff val="40000"/>
                  </a:schemeClr>
                </a:solidFill>
              </a:rPr>
              <a:t>round</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algn="just">
              <a:buFontTx/>
              <a:buChar char="-"/>
            </a:pPr>
            <a:r>
              <a:rPr lang="tr-TR" sz="2400" dirty="0" err="1" smtClean="0"/>
              <a:t>long</a:t>
            </a:r>
            <a:r>
              <a:rPr lang="tr-TR" sz="2400" dirty="0" smtClean="0">
                <a:solidFill>
                  <a:schemeClr val="tx1"/>
                </a:solidFill>
              </a:rPr>
              <a:t> </a:t>
            </a:r>
            <a:r>
              <a:rPr lang="tr-TR" sz="2400" b="1" dirty="0" err="1" smtClean="0">
                <a:solidFill>
                  <a:schemeClr val="tx1"/>
                </a:solidFill>
              </a:rPr>
              <a:t>Math</a:t>
            </a:r>
            <a:r>
              <a:rPr lang="tr-TR" sz="2400" b="1" dirty="0" smtClean="0">
                <a:solidFill>
                  <a:schemeClr val="tx1"/>
                </a:solidFill>
              </a:rPr>
              <a:t>.</a:t>
            </a:r>
            <a:r>
              <a:rPr lang="tr-TR" sz="2400" b="1" dirty="0" err="1" smtClean="0">
                <a:solidFill>
                  <a:schemeClr val="tx1"/>
                </a:solidFill>
              </a:rPr>
              <a:t>round</a:t>
            </a:r>
            <a:r>
              <a:rPr lang="tr-TR" sz="2400" b="1" dirty="0" smtClean="0">
                <a:solidFill>
                  <a:schemeClr val="tx1"/>
                </a:solidFill>
              </a:rPr>
              <a:t>(</a:t>
            </a:r>
            <a:r>
              <a:rPr lang="tr-TR" sz="2400" dirty="0" err="1" smtClean="0">
                <a:solidFill>
                  <a:schemeClr val="tx1"/>
                </a:solidFill>
              </a:rPr>
              <a:t>double</a:t>
            </a:r>
            <a:r>
              <a:rPr lang="tr-TR" sz="2400" b="1" dirty="0" smtClean="0">
                <a:solidFill>
                  <a:schemeClr val="tx1"/>
                </a:solidFill>
              </a:rPr>
              <a:t>) </a:t>
            </a:r>
            <a:r>
              <a:rPr lang="tr-TR" sz="2400" dirty="0" smtClean="0">
                <a:solidFill>
                  <a:schemeClr val="tx1"/>
                </a:solidFill>
              </a:rPr>
              <a:t>veya</a:t>
            </a:r>
            <a:r>
              <a:rPr lang="tr-TR" sz="2400" b="1" dirty="0" smtClean="0"/>
              <a:t>  </a:t>
            </a:r>
            <a:r>
              <a:rPr lang="tr-TR" sz="2400" dirty="0" err="1" smtClean="0"/>
              <a:t>int</a:t>
            </a:r>
            <a:r>
              <a:rPr lang="tr-TR" sz="2400" b="1" dirty="0" smtClean="0"/>
              <a:t>  </a:t>
            </a:r>
            <a:r>
              <a:rPr lang="tr-TR" sz="2400" b="1" dirty="0" err="1" smtClean="0"/>
              <a:t>Math</a:t>
            </a:r>
            <a:r>
              <a:rPr lang="tr-TR" sz="2400" b="1" dirty="0" smtClean="0"/>
              <a:t>.</a:t>
            </a:r>
            <a:r>
              <a:rPr lang="tr-TR" sz="2400" b="1" dirty="0" err="1" smtClean="0"/>
              <a:t>round</a:t>
            </a:r>
            <a:r>
              <a:rPr lang="tr-TR" sz="2400" b="1" dirty="0" smtClean="0"/>
              <a:t>(</a:t>
            </a:r>
            <a:r>
              <a:rPr lang="tr-TR" sz="2400" dirty="0" err="1" smtClean="0"/>
              <a:t>float</a:t>
            </a:r>
            <a:r>
              <a:rPr lang="tr-TR" sz="2400" b="1" dirty="0" smtClean="0">
                <a:solidFill>
                  <a:schemeClr val="tx1"/>
                </a:solidFill>
              </a:rPr>
              <a:t>)</a:t>
            </a:r>
            <a:endParaRPr lang="tr-TR" sz="2400" dirty="0" smtClean="0">
              <a:solidFill>
                <a:schemeClr val="tx1"/>
              </a:solidFill>
            </a:endParaRPr>
          </a:p>
          <a:p>
            <a:pPr algn="just"/>
            <a:r>
              <a:rPr lang="tr-TR" sz="2400" b="1" dirty="0" smtClean="0">
                <a:solidFill>
                  <a:schemeClr val="tx1"/>
                </a:solidFill>
              </a:rPr>
              <a:t>  </a:t>
            </a:r>
            <a:r>
              <a:rPr lang="tr-TR" sz="2400" dirty="0" smtClean="0">
                <a:solidFill>
                  <a:schemeClr val="tx1"/>
                </a:solidFill>
              </a:rPr>
              <a:t>Girilen parametreyi en yakın tam sayıya yuvarlar. Eğer girilen parametre iki tam sayıya da eşit uzaklıktaysa büyük olan sayıya yuvarlama yapılır. </a:t>
            </a:r>
            <a:r>
              <a:rPr lang="tr-TR" sz="2400" dirty="0" err="1" smtClean="0">
                <a:solidFill>
                  <a:schemeClr val="tx1"/>
                </a:solidFill>
              </a:rPr>
              <a:t>Ceil</a:t>
            </a:r>
            <a:r>
              <a:rPr lang="tr-TR" sz="2400" dirty="0" smtClean="0">
                <a:solidFill>
                  <a:schemeClr val="tx1"/>
                </a:solidFill>
              </a:rPr>
              <a:t> ve </a:t>
            </a:r>
            <a:r>
              <a:rPr lang="tr-TR" sz="2400" dirty="0" err="1" smtClean="0">
                <a:solidFill>
                  <a:schemeClr val="tx1"/>
                </a:solidFill>
              </a:rPr>
              <a:t>floor</a:t>
            </a:r>
            <a:r>
              <a:rPr lang="tr-TR" sz="2400" dirty="0" smtClean="0">
                <a:solidFill>
                  <a:schemeClr val="tx1"/>
                </a:solidFill>
              </a:rPr>
              <a:t> metotlarının aksine </a:t>
            </a:r>
            <a:r>
              <a:rPr lang="tr-TR" sz="2400" dirty="0" err="1" smtClean="0">
                <a:solidFill>
                  <a:schemeClr val="tx1"/>
                </a:solidFill>
              </a:rPr>
              <a:t>round</a:t>
            </a:r>
            <a:r>
              <a:rPr lang="tr-TR" sz="2400" dirty="0" smtClean="0">
                <a:solidFill>
                  <a:schemeClr val="tx1"/>
                </a:solidFill>
              </a:rPr>
              <a:t> metodu girilen parametre </a:t>
            </a:r>
            <a:r>
              <a:rPr lang="tr-TR" sz="2400" b="1" dirty="0" err="1" smtClean="0">
                <a:solidFill>
                  <a:schemeClr val="tx1"/>
                </a:solidFill>
              </a:rPr>
              <a:t>double</a:t>
            </a:r>
            <a:r>
              <a:rPr lang="tr-TR" sz="2400" b="1" dirty="0" smtClean="0">
                <a:solidFill>
                  <a:schemeClr val="tx1"/>
                </a:solidFill>
              </a:rPr>
              <a:t> olduğunda </a:t>
            </a:r>
            <a:r>
              <a:rPr lang="tr-TR" sz="2400" b="1" u="sng" dirty="0" err="1" smtClean="0">
                <a:solidFill>
                  <a:schemeClr val="tx1"/>
                </a:solidFill>
              </a:rPr>
              <a:t>long</a:t>
            </a:r>
            <a:r>
              <a:rPr lang="tr-TR" sz="2400" dirty="0" smtClean="0">
                <a:solidFill>
                  <a:schemeClr val="tx1"/>
                </a:solidFill>
              </a:rPr>
              <a:t>, </a:t>
            </a:r>
            <a:r>
              <a:rPr lang="tr-TR" sz="2400" dirty="0" err="1" smtClean="0">
                <a:solidFill>
                  <a:schemeClr val="tx1"/>
                </a:solidFill>
              </a:rPr>
              <a:t>float</a:t>
            </a:r>
            <a:r>
              <a:rPr lang="tr-TR" sz="2400" dirty="0" smtClean="0">
                <a:solidFill>
                  <a:schemeClr val="tx1"/>
                </a:solidFill>
              </a:rPr>
              <a:t> olduğunda </a:t>
            </a:r>
            <a:r>
              <a:rPr lang="tr-TR" sz="2400" dirty="0" err="1" smtClean="0">
                <a:solidFill>
                  <a:schemeClr val="tx1"/>
                </a:solidFill>
              </a:rPr>
              <a:t>int</a:t>
            </a:r>
            <a:r>
              <a:rPr lang="tr-TR" sz="2400" dirty="0" smtClean="0">
                <a:solidFill>
                  <a:schemeClr val="tx1"/>
                </a:solidFill>
              </a:rPr>
              <a:t> türünde bir değer döner.</a:t>
            </a: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a:t>
            </a:r>
          </a:p>
          <a:p>
            <a:pPr algn="just"/>
            <a:r>
              <a:rPr lang="tr-TR" sz="2400" b="1" dirty="0" smtClean="0">
                <a:solidFill>
                  <a:schemeClr val="tx1"/>
                </a:solidFill>
              </a:rPr>
              <a:t>   </a:t>
            </a:r>
            <a:r>
              <a:rPr lang="tr-TR" sz="2400" dirty="0" err="1" smtClean="0">
                <a:solidFill>
                  <a:schemeClr val="tx1"/>
                </a:solidFill>
              </a:rPr>
              <a:t>long</a:t>
            </a:r>
            <a:r>
              <a:rPr lang="tr-TR" sz="2400" dirty="0" smtClean="0">
                <a:solidFill>
                  <a:schemeClr val="tx1"/>
                </a:solidFill>
              </a:rPr>
              <a:t> deger1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round</a:t>
            </a:r>
            <a:r>
              <a:rPr lang="tr-TR" sz="2400" dirty="0" smtClean="0">
                <a:solidFill>
                  <a:schemeClr val="tx1"/>
                </a:solidFill>
              </a:rPr>
              <a:t>(7.2);</a:t>
            </a:r>
          </a:p>
          <a:p>
            <a:pPr algn="just"/>
            <a:r>
              <a:rPr lang="tr-TR" sz="2400" dirty="0" smtClean="0">
                <a:solidFill>
                  <a:schemeClr val="tx1"/>
                </a:solidFill>
              </a:rPr>
              <a:t>   </a:t>
            </a:r>
            <a:r>
              <a:rPr lang="tr-TR" sz="2400" dirty="0" err="1" smtClean="0">
                <a:solidFill>
                  <a:schemeClr val="tx1"/>
                </a:solidFill>
              </a:rPr>
              <a:t>long</a:t>
            </a:r>
            <a:r>
              <a:rPr lang="tr-TR" sz="2400" dirty="0" smtClean="0">
                <a:solidFill>
                  <a:schemeClr val="tx1"/>
                </a:solidFill>
              </a:rPr>
              <a:t> deger2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round</a:t>
            </a:r>
            <a:r>
              <a:rPr lang="tr-TR" sz="2400" dirty="0" smtClean="0">
                <a:solidFill>
                  <a:schemeClr val="tx1"/>
                </a:solidFill>
              </a:rPr>
              <a:t>(-3.5);</a:t>
            </a:r>
          </a:p>
          <a:p>
            <a:pPr algn="just"/>
            <a:r>
              <a:rPr lang="tr-TR" sz="2400" dirty="0" smtClean="0">
                <a:solidFill>
                  <a:schemeClr val="tx1"/>
                </a:solidFill>
              </a:rPr>
              <a:t>   </a:t>
            </a:r>
            <a:r>
              <a:rPr lang="tr-TR" sz="2400" dirty="0" err="1" smtClean="0">
                <a:solidFill>
                  <a:schemeClr val="tx1"/>
                </a:solidFill>
              </a:rPr>
              <a:t>long</a:t>
            </a:r>
            <a:r>
              <a:rPr lang="tr-TR" sz="2400" dirty="0" smtClean="0">
                <a:solidFill>
                  <a:schemeClr val="tx1"/>
                </a:solidFill>
              </a:rPr>
              <a:t> deger3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round</a:t>
            </a:r>
            <a:r>
              <a:rPr lang="tr-TR" sz="2400" dirty="0" smtClean="0">
                <a:solidFill>
                  <a:schemeClr val="tx1"/>
                </a:solidFill>
              </a:rPr>
              <a:t>(-4.0);</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deger4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round</a:t>
            </a:r>
            <a:r>
              <a:rPr lang="tr-TR" sz="2400" dirty="0" smtClean="0">
                <a:solidFill>
                  <a:schemeClr val="tx1"/>
                </a:solidFill>
              </a:rPr>
              <a:t>(</a:t>
            </a:r>
            <a:r>
              <a:rPr lang="tr-TR" b="1" dirty="0" smtClean="0">
                <a:solidFill>
                  <a:schemeClr val="tx1"/>
                </a:solidFill>
              </a:rPr>
              <a:t>7.5f</a:t>
            </a:r>
            <a:r>
              <a:rPr lang="tr-TR" sz="2400" dirty="0" smtClean="0">
                <a:solidFill>
                  <a:schemeClr val="tx1"/>
                </a:solidFill>
              </a:rPr>
              <a:t>);</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(deger1 +”/n” + deger2 + “/n” + deger3 + “/n” + deger4);</a:t>
            </a:r>
          </a:p>
          <a:p>
            <a:pPr algn="just"/>
            <a:endParaRPr lang="tr-TR" sz="2400" dirty="0" smtClean="0">
              <a:solidFill>
                <a:schemeClr val="tx1"/>
              </a:solidFill>
            </a:endParaRP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Hatalı Örnekler:</a:t>
            </a:r>
          </a:p>
          <a:p>
            <a:pPr algn="just"/>
            <a:r>
              <a:rPr lang="tr-TR" sz="2400" b="1" dirty="0" smtClean="0">
                <a:solidFill>
                  <a:schemeClr val="tx1"/>
                </a:solidFill>
              </a:rPr>
              <a:t>   </a:t>
            </a:r>
            <a:r>
              <a:rPr lang="tr-TR" sz="2400" dirty="0" err="1" smtClean="0">
                <a:solidFill>
                  <a:schemeClr val="tx1"/>
                </a:solidFill>
              </a:rPr>
              <a:t>int</a:t>
            </a:r>
            <a:r>
              <a:rPr lang="tr-TR" sz="2400" dirty="0" smtClean="0">
                <a:solidFill>
                  <a:schemeClr val="tx1"/>
                </a:solidFill>
              </a:rPr>
              <a:t> x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round</a:t>
            </a:r>
            <a:r>
              <a:rPr lang="tr-TR" sz="2400" dirty="0" smtClean="0">
                <a:solidFill>
                  <a:schemeClr val="tx1"/>
                </a:solidFill>
              </a:rPr>
              <a:t>(6.7) ;  //sonuç </a:t>
            </a:r>
            <a:r>
              <a:rPr lang="tr-TR" sz="2400" dirty="0" err="1" smtClean="0">
                <a:solidFill>
                  <a:schemeClr val="tx1"/>
                </a:solidFill>
              </a:rPr>
              <a:t>long</a:t>
            </a:r>
            <a:r>
              <a:rPr lang="tr-TR" sz="2400" dirty="0" smtClean="0">
                <a:solidFill>
                  <a:schemeClr val="tx1"/>
                </a:solidFill>
              </a:rPr>
              <a:t> döner, </a:t>
            </a:r>
            <a:r>
              <a:rPr lang="tr-TR" sz="2400" dirty="0" err="1" smtClean="0">
                <a:solidFill>
                  <a:schemeClr val="tx1"/>
                </a:solidFill>
              </a:rPr>
              <a:t>int</a:t>
            </a:r>
            <a:r>
              <a:rPr lang="tr-TR" sz="2400" dirty="0" smtClean="0">
                <a:solidFill>
                  <a:schemeClr val="tx1"/>
                </a:solidFill>
              </a:rPr>
              <a:t> değişkene atanamaz</a:t>
            </a:r>
          </a:p>
          <a:p>
            <a:pPr algn="just"/>
            <a:r>
              <a:rPr lang="tr-TR" sz="2400" dirty="0" smtClean="0"/>
              <a:t>// ondalıklı sayılar </a:t>
            </a:r>
            <a:r>
              <a:rPr lang="tr-TR" sz="2400" i="1" dirty="0" smtClean="0"/>
              <a:t>varsayılan</a:t>
            </a:r>
            <a:r>
              <a:rPr lang="tr-TR" sz="2400" dirty="0" smtClean="0"/>
              <a:t> olarak </a:t>
            </a:r>
            <a:r>
              <a:rPr lang="tr-TR" sz="2400" dirty="0" err="1" smtClean="0"/>
              <a:t>double’dır</a:t>
            </a:r>
            <a:r>
              <a:rPr lang="tr-TR" sz="2400" dirty="0" smtClean="0"/>
              <a:t>.</a:t>
            </a:r>
            <a:endParaRPr lang="tr-TR" sz="2400" dirty="0" smtClean="0">
              <a:solidFill>
                <a:schemeClr val="tx1"/>
              </a:solidFill>
            </a:endParaRPr>
          </a:p>
          <a:p>
            <a:pPr algn="just"/>
            <a:r>
              <a:rPr lang="tr-TR" sz="2400" b="1" dirty="0" smtClean="0"/>
              <a:t> </a:t>
            </a:r>
            <a:r>
              <a:rPr lang="tr-TR" sz="2400" dirty="0" err="1" smtClean="0"/>
              <a:t>int</a:t>
            </a:r>
            <a:r>
              <a:rPr lang="tr-TR" sz="2400" dirty="0" smtClean="0"/>
              <a:t> x = (</a:t>
            </a:r>
            <a:r>
              <a:rPr lang="tr-TR" sz="2400" dirty="0" err="1" smtClean="0"/>
              <a:t>int</a:t>
            </a:r>
            <a:r>
              <a:rPr lang="tr-TR" sz="2400" dirty="0" smtClean="0"/>
              <a:t>) </a:t>
            </a:r>
            <a:r>
              <a:rPr lang="tr-TR" sz="2400" dirty="0" err="1" smtClean="0"/>
              <a:t>Math</a:t>
            </a:r>
            <a:r>
              <a:rPr lang="tr-TR" sz="2400" dirty="0" smtClean="0"/>
              <a:t>.</a:t>
            </a:r>
            <a:r>
              <a:rPr lang="tr-TR" sz="2400" dirty="0" err="1" smtClean="0"/>
              <a:t>round</a:t>
            </a:r>
            <a:r>
              <a:rPr lang="tr-TR" sz="2400" dirty="0" smtClean="0"/>
              <a:t>(6.7) ;  //mümkün</a:t>
            </a:r>
            <a:endParaRPr lang="tr-TR" sz="2400" dirty="0" smtClean="0">
              <a:solidFill>
                <a:schemeClr val="tx1"/>
              </a:solidFill>
            </a:endParaRPr>
          </a:p>
          <a:p>
            <a:pPr algn="just"/>
            <a:endParaRPr lang="tr-TR" sz="2400" dirty="0" smtClean="0">
              <a:solidFill>
                <a:schemeClr val="tx1"/>
              </a:solidFill>
            </a:endParaRPr>
          </a:p>
        </p:txBody>
      </p:sp>
      <p:sp>
        <p:nvSpPr>
          <p:cNvPr id="4" name="3 Dikdörtgen"/>
          <p:cNvSpPr/>
          <p:nvPr/>
        </p:nvSpPr>
        <p:spPr>
          <a:xfrm>
            <a:off x="5072066" y="2714620"/>
            <a:ext cx="2071702" cy="646331"/>
          </a:xfrm>
          <a:prstGeom prst="rect">
            <a:avLst/>
          </a:prstGeom>
        </p:spPr>
        <p:txBody>
          <a:bodyPr wrap="square">
            <a:spAutoFit/>
          </a:bodyPr>
          <a:lstStyle/>
          <a:p>
            <a:pPr algn="just">
              <a:buFont typeface="Wingdings" pitchFamily="2" charset="2"/>
              <a:buChar char="§"/>
            </a:pPr>
            <a:r>
              <a:rPr lang="tr-TR" dirty="0" smtClean="0"/>
              <a:t> </a:t>
            </a:r>
            <a:r>
              <a:rPr lang="tr-TR" b="1" dirty="0" smtClean="0"/>
              <a:t>Çıktı:</a:t>
            </a:r>
          </a:p>
          <a:p>
            <a:pPr algn="just"/>
            <a:r>
              <a:rPr lang="tr-TR" dirty="0" smtClean="0"/>
              <a:t>   7/n-3/n-4/n8</a:t>
            </a:r>
          </a:p>
        </p:txBody>
      </p:sp>
      <p:sp>
        <p:nvSpPr>
          <p:cNvPr id="6" name="5 5-Nokta Yıldız"/>
          <p:cNvSpPr/>
          <p:nvPr/>
        </p:nvSpPr>
        <p:spPr>
          <a:xfrm>
            <a:off x="7072330" y="5072074"/>
            <a:ext cx="1428760" cy="1214422"/>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cxnSp>
        <p:nvCxnSpPr>
          <p:cNvPr id="8" name="7 Düz Ok Bağlayıcısı"/>
          <p:cNvCxnSpPr/>
          <p:nvPr/>
        </p:nvCxnSpPr>
        <p:spPr>
          <a:xfrm rot="10800000">
            <a:off x="5857884" y="5572140"/>
            <a:ext cx="1428760" cy="21431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9" name="8 Resim" descr="soru.jpg"/>
          <p:cNvPicPr>
            <a:picLocks noChangeAspect="1"/>
          </p:cNvPicPr>
          <p:nvPr/>
        </p:nvPicPr>
        <p:blipFill>
          <a:blip r:embed="rId2"/>
          <a:stretch>
            <a:fillRect/>
          </a:stretch>
        </p:blipFill>
        <p:spPr>
          <a:xfrm>
            <a:off x="5072066" y="2357430"/>
            <a:ext cx="2143140" cy="1611050"/>
          </a:xfrm>
          <a:prstGeom prst="rect">
            <a:avLst/>
          </a:prstGeom>
        </p:spPr>
      </p:pic>
      <p:cxnSp>
        <p:nvCxnSpPr>
          <p:cNvPr id="11" name="10 Düz Ok Bağlayıcısı"/>
          <p:cNvCxnSpPr>
            <a:endCxn id="12" idx="1"/>
          </p:cNvCxnSpPr>
          <p:nvPr/>
        </p:nvCxnSpPr>
        <p:spPr>
          <a:xfrm flipV="1">
            <a:off x="3571868" y="3655456"/>
            <a:ext cx="714380" cy="2021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11 Metin kutusu"/>
          <p:cNvSpPr txBox="1"/>
          <p:nvPr/>
        </p:nvSpPr>
        <p:spPr>
          <a:xfrm>
            <a:off x="4286248" y="3286124"/>
            <a:ext cx="1857388" cy="738664"/>
          </a:xfrm>
          <a:prstGeom prst="rect">
            <a:avLst/>
          </a:prstGeom>
          <a:noFill/>
        </p:spPr>
        <p:txBody>
          <a:bodyPr wrap="square" rtlCol="0">
            <a:spAutoFit/>
          </a:bodyPr>
          <a:lstStyle/>
          <a:p>
            <a:r>
              <a:rPr lang="tr-TR" sz="1400" dirty="0" smtClean="0"/>
              <a:t>f harfi sayının derleyici tarafından </a:t>
            </a:r>
            <a:r>
              <a:rPr lang="tr-TR" sz="1400" dirty="0" err="1" smtClean="0"/>
              <a:t>float</a:t>
            </a:r>
            <a:r>
              <a:rPr lang="tr-TR" sz="1400" dirty="0" smtClean="0"/>
              <a:t> olarak algılanmasını sağlar.</a:t>
            </a:r>
            <a:endParaRPr lang="tr-TR"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pPr eaLnBrk="1" hangingPunct="1"/>
            <a:r>
              <a:rPr lang="tr-TR" sz="4000" smtClean="0">
                <a:solidFill>
                  <a:srgbClr val="003399"/>
                </a:solidFill>
              </a:rPr>
              <a:t>matematiksel ifadelerin</a:t>
            </a:r>
            <a:r>
              <a:rPr lang="tr-TR" sz="4000" smtClean="0"/>
              <a:t> </a:t>
            </a:r>
            <a:br>
              <a:rPr lang="tr-TR" sz="4000" smtClean="0"/>
            </a:br>
            <a:r>
              <a:rPr lang="tr-TR" sz="4000" smtClean="0">
                <a:solidFill>
                  <a:srgbClr val="FF0000"/>
                </a:solidFill>
              </a:rPr>
              <a:t>bilgisayar kodları</a:t>
            </a:r>
            <a:r>
              <a:rPr lang="tr-TR" sz="4000" smtClean="0"/>
              <a:t>?</a:t>
            </a:r>
          </a:p>
        </p:txBody>
      </p:sp>
      <p:sp>
        <p:nvSpPr>
          <p:cNvPr id="18435" name="Rectangle 3"/>
          <p:cNvSpPr>
            <a:spLocks noGrp="1" noChangeArrowheads="1"/>
          </p:cNvSpPr>
          <p:nvPr>
            <p:ph sz="quarter" idx="1"/>
          </p:nvPr>
        </p:nvSpPr>
        <p:spPr>
          <a:xfrm>
            <a:off x="457200" y="1600200"/>
            <a:ext cx="8229600" cy="4924425"/>
          </a:xfrm>
        </p:spPr>
        <p:txBody>
          <a:bodyPr/>
          <a:lstStyle/>
          <a:p>
            <a:pPr eaLnBrk="1" hangingPunct="1"/>
            <a:endParaRPr lang="tr-TR" smtClean="0"/>
          </a:p>
          <a:p>
            <a:pPr eaLnBrk="1" hangingPunct="1"/>
            <a:endParaRPr lang="tr-TR" smtClean="0"/>
          </a:p>
          <a:p>
            <a:pPr eaLnBrk="1" hangingPunct="1"/>
            <a:endParaRPr lang="tr-TR" smtClean="0"/>
          </a:p>
          <a:p>
            <a:pPr eaLnBrk="1" hangingPunct="1"/>
            <a:endParaRPr lang="tr-TR" smtClean="0"/>
          </a:p>
          <a:p>
            <a:pPr eaLnBrk="1" hangingPunct="1"/>
            <a:endParaRPr lang="tr-TR" smtClean="0"/>
          </a:p>
          <a:p>
            <a:pPr eaLnBrk="1" hangingPunct="1">
              <a:buFont typeface="Wingdings" pitchFamily="2" charset="2"/>
              <a:buNone/>
            </a:pPr>
            <a:r>
              <a:rPr lang="tr-TR" smtClean="0"/>
              <a:t>  </a:t>
            </a:r>
          </a:p>
          <a:p>
            <a:pPr eaLnBrk="1" hangingPunct="1">
              <a:buFont typeface="Wingdings" pitchFamily="2" charset="2"/>
              <a:buNone/>
            </a:pPr>
            <a:r>
              <a:rPr lang="tr-TR" smtClean="0"/>
              <a:t> </a:t>
            </a:r>
          </a:p>
          <a:p>
            <a:pPr eaLnBrk="1" hangingPunct="1"/>
            <a:endParaRPr lang="tr-TR" smtClean="0"/>
          </a:p>
        </p:txBody>
      </p:sp>
      <p:pic>
        <p:nvPicPr>
          <p:cNvPr id="141316" name="Picture 4"/>
          <p:cNvPicPr>
            <a:picLocks noChangeAspect="1" noChangeArrowheads="1"/>
          </p:cNvPicPr>
          <p:nvPr/>
        </p:nvPicPr>
        <p:blipFill>
          <a:blip r:embed="rId2"/>
          <a:srcRect/>
          <a:stretch>
            <a:fillRect/>
          </a:stretch>
        </p:blipFill>
        <p:spPr bwMode="auto">
          <a:xfrm>
            <a:off x="755650" y="3357563"/>
            <a:ext cx="2232025" cy="706437"/>
          </a:xfrm>
          <a:prstGeom prst="rect">
            <a:avLst/>
          </a:prstGeom>
          <a:noFill/>
          <a:ln w="9525">
            <a:noFill/>
            <a:miter lim="800000"/>
            <a:headEnd/>
            <a:tailEnd/>
          </a:ln>
        </p:spPr>
      </p:pic>
      <p:pic>
        <p:nvPicPr>
          <p:cNvPr id="141317" name="Picture 5"/>
          <p:cNvPicPr>
            <a:picLocks noChangeAspect="1" noChangeArrowheads="1"/>
          </p:cNvPicPr>
          <p:nvPr/>
        </p:nvPicPr>
        <p:blipFill>
          <a:blip r:embed="rId3"/>
          <a:srcRect/>
          <a:stretch>
            <a:fillRect/>
          </a:stretch>
        </p:blipFill>
        <p:spPr bwMode="auto">
          <a:xfrm>
            <a:off x="900113" y="4581525"/>
            <a:ext cx="2305050" cy="774700"/>
          </a:xfrm>
          <a:prstGeom prst="rect">
            <a:avLst/>
          </a:prstGeom>
          <a:noFill/>
          <a:ln w="9525">
            <a:noFill/>
            <a:miter lim="800000"/>
            <a:headEnd/>
            <a:tailEnd/>
          </a:ln>
        </p:spPr>
      </p:pic>
      <p:pic>
        <p:nvPicPr>
          <p:cNvPr id="141318" name="Picture 6"/>
          <p:cNvPicPr>
            <a:picLocks noChangeAspect="1" noChangeArrowheads="1"/>
          </p:cNvPicPr>
          <p:nvPr/>
        </p:nvPicPr>
        <p:blipFill>
          <a:blip r:embed="rId4"/>
          <a:srcRect/>
          <a:stretch>
            <a:fillRect/>
          </a:stretch>
        </p:blipFill>
        <p:spPr bwMode="auto">
          <a:xfrm>
            <a:off x="827088" y="5589588"/>
            <a:ext cx="3025775" cy="927100"/>
          </a:xfrm>
          <a:prstGeom prst="rect">
            <a:avLst/>
          </a:prstGeom>
          <a:noFill/>
          <a:ln w="9525">
            <a:noFill/>
            <a:miter lim="800000"/>
            <a:headEnd/>
            <a:tailEnd/>
          </a:ln>
        </p:spPr>
      </p:pic>
      <p:pic>
        <p:nvPicPr>
          <p:cNvPr id="141319" name="Picture 7"/>
          <p:cNvPicPr>
            <a:picLocks noChangeAspect="1" noChangeArrowheads="1"/>
          </p:cNvPicPr>
          <p:nvPr/>
        </p:nvPicPr>
        <p:blipFill>
          <a:blip r:embed="rId5"/>
          <a:srcRect/>
          <a:stretch>
            <a:fillRect/>
          </a:stretch>
        </p:blipFill>
        <p:spPr bwMode="auto">
          <a:xfrm>
            <a:off x="3995738" y="1557338"/>
            <a:ext cx="4895850" cy="3024187"/>
          </a:xfrm>
          <a:prstGeom prst="rect">
            <a:avLst/>
          </a:prstGeom>
          <a:noFill/>
          <a:ln w="9525">
            <a:noFill/>
            <a:miter lim="800000"/>
            <a:headEnd/>
            <a:tailEnd/>
          </a:ln>
        </p:spPr>
      </p:pic>
      <p:pic>
        <p:nvPicPr>
          <p:cNvPr id="18440" name="Picture 8"/>
          <p:cNvPicPr>
            <a:picLocks noChangeAspect="1" noChangeArrowheads="1"/>
          </p:cNvPicPr>
          <p:nvPr/>
        </p:nvPicPr>
        <p:blipFill>
          <a:blip r:embed="rId6"/>
          <a:srcRect/>
          <a:stretch>
            <a:fillRect/>
          </a:stretch>
        </p:blipFill>
        <p:spPr bwMode="auto">
          <a:xfrm>
            <a:off x="900113" y="1844675"/>
            <a:ext cx="1871662" cy="342900"/>
          </a:xfrm>
          <a:prstGeom prst="rect">
            <a:avLst/>
          </a:prstGeom>
          <a:noFill/>
          <a:ln w="9525">
            <a:noFill/>
            <a:miter lim="800000"/>
            <a:headEnd/>
            <a:tailEnd/>
          </a:ln>
        </p:spPr>
      </p:pic>
      <p:pic>
        <p:nvPicPr>
          <p:cNvPr id="141321" name="Picture 9"/>
          <p:cNvPicPr>
            <a:picLocks noChangeAspect="1" noChangeArrowheads="1"/>
          </p:cNvPicPr>
          <p:nvPr/>
        </p:nvPicPr>
        <p:blipFill>
          <a:blip r:embed="rId7"/>
          <a:srcRect/>
          <a:stretch>
            <a:fillRect/>
          </a:stretch>
        </p:blipFill>
        <p:spPr bwMode="auto">
          <a:xfrm>
            <a:off x="900113" y="2565400"/>
            <a:ext cx="1441450" cy="409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blinds(horizontal)">
                                      <p:cBhvr>
                                        <p:cTn id="7" dur="500"/>
                                        <p:tgtEl>
                                          <p:spTgt spid="1413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1316"/>
                                        </p:tgtEl>
                                        <p:attrNameLst>
                                          <p:attrName>style.visibility</p:attrName>
                                        </p:attrNameLst>
                                      </p:cBhvr>
                                      <p:to>
                                        <p:strVal val="visible"/>
                                      </p:to>
                                    </p:set>
                                    <p:animEffect transition="in" filter="blinds(horizontal)">
                                      <p:cBhvr>
                                        <p:cTn id="12" dur="500"/>
                                        <p:tgtEl>
                                          <p:spTgt spid="1413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1317"/>
                                        </p:tgtEl>
                                        <p:attrNameLst>
                                          <p:attrName>style.visibility</p:attrName>
                                        </p:attrNameLst>
                                      </p:cBhvr>
                                      <p:to>
                                        <p:strVal val="visible"/>
                                      </p:to>
                                    </p:set>
                                    <p:animEffect transition="in" filter="blinds(horizontal)">
                                      <p:cBhvr>
                                        <p:cTn id="17" dur="500"/>
                                        <p:tgtEl>
                                          <p:spTgt spid="1413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1318"/>
                                        </p:tgtEl>
                                        <p:attrNameLst>
                                          <p:attrName>style.visibility</p:attrName>
                                        </p:attrNameLst>
                                      </p:cBhvr>
                                      <p:to>
                                        <p:strVal val="visible"/>
                                      </p:to>
                                    </p:set>
                                    <p:animEffect transition="in" filter="blinds(horizontal)">
                                      <p:cBhvr>
                                        <p:cTn id="22" dur="500"/>
                                        <p:tgtEl>
                                          <p:spTgt spid="1413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1319"/>
                                        </p:tgtEl>
                                        <p:attrNameLst>
                                          <p:attrName>style.visibility</p:attrName>
                                        </p:attrNameLst>
                                      </p:cBhvr>
                                      <p:to>
                                        <p:strVal val="visible"/>
                                      </p:to>
                                    </p:set>
                                    <p:animEffect transition="in" filter="blinds(horizontal)">
                                      <p:cBhvr>
                                        <p:cTn id="27" dur="5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Bir değer yuvarlama yöntemi: veri türü dönüşümü</a:t>
            </a:r>
            <a:endParaRPr lang="tr-TR" dirty="0"/>
          </a:p>
        </p:txBody>
      </p:sp>
      <p:sp>
        <p:nvSpPr>
          <p:cNvPr id="3" name="2 İçerik Yer Tutucusu"/>
          <p:cNvSpPr>
            <a:spLocks noGrp="1"/>
          </p:cNvSpPr>
          <p:nvPr>
            <p:ph sz="quarter" idx="1"/>
          </p:nvPr>
        </p:nvSpPr>
        <p:spPr/>
        <p:txBody>
          <a:bodyPr>
            <a:normAutofit fontScale="92500" lnSpcReduction="10000"/>
          </a:bodyPr>
          <a:lstStyle/>
          <a:p>
            <a:r>
              <a:rPr lang="tr-TR" sz="2800" b="1" dirty="0" smtClean="0"/>
              <a:t>Aşağı yuvarlama için</a:t>
            </a:r>
            <a:endParaRPr lang="tr-TR" sz="2800" dirty="0" smtClean="0"/>
          </a:p>
          <a:p>
            <a:pPr lvl="1"/>
            <a:r>
              <a:rPr lang="tr-TR" dirty="0" err="1" smtClean="0"/>
              <a:t>double</a:t>
            </a:r>
            <a:r>
              <a:rPr lang="tr-TR" dirty="0" smtClean="0"/>
              <a:t> </a:t>
            </a:r>
            <a:r>
              <a:rPr lang="tr-TR" dirty="0" err="1" smtClean="0"/>
              <a:t>sayi</a:t>
            </a:r>
            <a:r>
              <a:rPr lang="tr-TR" dirty="0" smtClean="0"/>
              <a:t> = 6.12;</a:t>
            </a:r>
          </a:p>
          <a:p>
            <a:pPr lvl="1"/>
            <a:r>
              <a:rPr lang="tr-TR" dirty="0" err="1" smtClean="0"/>
              <a:t>int</a:t>
            </a:r>
            <a:r>
              <a:rPr lang="tr-TR" dirty="0" smtClean="0"/>
              <a:t> </a:t>
            </a:r>
            <a:r>
              <a:rPr lang="tr-TR" dirty="0" err="1" smtClean="0"/>
              <a:t>yuvarlanmis</a:t>
            </a:r>
            <a:r>
              <a:rPr lang="tr-TR" dirty="0" smtClean="0"/>
              <a:t>_</a:t>
            </a:r>
            <a:r>
              <a:rPr lang="tr-TR" dirty="0" err="1" smtClean="0"/>
              <a:t>sayi</a:t>
            </a:r>
            <a:r>
              <a:rPr lang="tr-TR" dirty="0" smtClean="0"/>
              <a:t> = (</a:t>
            </a:r>
            <a:r>
              <a:rPr lang="tr-TR" dirty="0" err="1" smtClean="0"/>
              <a:t>int</a:t>
            </a:r>
            <a:r>
              <a:rPr lang="tr-TR" dirty="0" smtClean="0"/>
              <a:t>) </a:t>
            </a:r>
            <a:r>
              <a:rPr lang="tr-TR" dirty="0" err="1" smtClean="0"/>
              <a:t>sayi</a:t>
            </a:r>
            <a:r>
              <a:rPr lang="tr-TR" dirty="0" smtClean="0"/>
              <a:t>; </a:t>
            </a:r>
          </a:p>
          <a:p>
            <a:pPr lvl="1"/>
            <a:r>
              <a:rPr lang="tr-TR" sz="2800" dirty="0" smtClean="0">
                <a:solidFill>
                  <a:schemeClr val="tx1"/>
                </a:solidFill>
              </a:rPr>
              <a:t>yapılabilir.</a:t>
            </a:r>
          </a:p>
          <a:p>
            <a:r>
              <a:rPr lang="tr-TR" sz="2800" b="1" dirty="0" smtClean="0"/>
              <a:t>Yukarı yuvarlama için</a:t>
            </a:r>
            <a:endParaRPr lang="tr-TR" sz="2800" dirty="0" smtClean="0"/>
          </a:p>
          <a:p>
            <a:pPr lvl="1"/>
            <a:r>
              <a:rPr lang="tr-TR" dirty="0" err="1" smtClean="0"/>
              <a:t>double</a:t>
            </a:r>
            <a:r>
              <a:rPr lang="tr-TR" dirty="0" smtClean="0"/>
              <a:t> </a:t>
            </a:r>
            <a:r>
              <a:rPr lang="tr-TR" dirty="0" err="1" smtClean="0"/>
              <a:t>sayi</a:t>
            </a:r>
            <a:r>
              <a:rPr lang="tr-TR" dirty="0" smtClean="0"/>
              <a:t> = 6.12;</a:t>
            </a:r>
          </a:p>
          <a:p>
            <a:pPr lvl="1"/>
            <a:r>
              <a:rPr lang="tr-TR" dirty="0" err="1" smtClean="0"/>
              <a:t>int</a:t>
            </a:r>
            <a:r>
              <a:rPr lang="tr-TR" dirty="0" smtClean="0"/>
              <a:t> </a:t>
            </a:r>
            <a:r>
              <a:rPr lang="tr-TR" dirty="0" err="1" smtClean="0"/>
              <a:t>yuvarlanmis</a:t>
            </a:r>
            <a:r>
              <a:rPr lang="tr-TR" dirty="0" smtClean="0"/>
              <a:t>_</a:t>
            </a:r>
            <a:r>
              <a:rPr lang="tr-TR" dirty="0" err="1" smtClean="0"/>
              <a:t>sayi</a:t>
            </a:r>
            <a:r>
              <a:rPr lang="tr-TR" dirty="0" smtClean="0"/>
              <a:t> = (</a:t>
            </a:r>
            <a:r>
              <a:rPr lang="tr-TR" dirty="0" err="1" smtClean="0"/>
              <a:t>int</a:t>
            </a:r>
            <a:r>
              <a:rPr lang="tr-TR" dirty="0" smtClean="0"/>
              <a:t>) (</a:t>
            </a:r>
            <a:r>
              <a:rPr lang="tr-TR" dirty="0" err="1" smtClean="0"/>
              <a:t>sayi</a:t>
            </a:r>
            <a:r>
              <a:rPr lang="tr-TR" dirty="0" smtClean="0"/>
              <a:t>+1) ; </a:t>
            </a:r>
          </a:p>
          <a:p>
            <a:pPr lvl="1"/>
            <a:r>
              <a:rPr lang="tr-TR" sz="2800" dirty="0" smtClean="0">
                <a:solidFill>
                  <a:schemeClr val="tx1"/>
                </a:solidFill>
              </a:rPr>
              <a:t>yapılabilir.</a:t>
            </a:r>
          </a:p>
          <a:p>
            <a:r>
              <a:rPr lang="tr-TR" sz="2800" b="1" dirty="0" smtClean="0"/>
              <a:t>Normal(</a:t>
            </a:r>
            <a:r>
              <a:rPr lang="tr-TR" sz="2800" b="1" dirty="0" err="1" smtClean="0"/>
              <a:t>Math</a:t>
            </a:r>
            <a:r>
              <a:rPr lang="tr-TR" sz="2800" b="1" dirty="0" smtClean="0"/>
              <a:t>.</a:t>
            </a:r>
            <a:r>
              <a:rPr lang="tr-TR" sz="2800" b="1" dirty="0" err="1" smtClean="0"/>
              <a:t>round</a:t>
            </a:r>
            <a:r>
              <a:rPr lang="tr-TR" sz="2800" b="1" dirty="0" smtClean="0"/>
              <a:t>) yuvarlama için</a:t>
            </a:r>
            <a:endParaRPr lang="tr-TR" sz="2800" dirty="0" smtClean="0"/>
          </a:p>
          <a:p>
            <a:pPr lvl="1"/>
            <a:r>
              <a:rPr lang="tr-TR" dirty="0" err="1" smtClean="0"/>
              <a:t>double</a:t>
            </a:r>
            <a:r>
              <a:rPr lang="tr-TR" dirty="0" smtClean="0"/>
              <a:t> </a:t>
            </a:r>
            <a:r>
              <a:rPr lang="tr-TR" dirty="0" err="1" smtClean="0"/>
              <a:t>sayi</a:t>
            </a:r>
            <a:r>
              <a:rPr lang="tr-TR" dirty="0" smtClean="0"/>
              <a:t> = 6.62;</a:t>
            </a:r>
          </a:p>
          <a:p>
            <a:pPr lvl="1"/>
            <a:r>
              <a:rPr lang="tr-TR" dirty="0" err="1" smtClean="0"/>
              <a:t>int</a:t>
            </a:r>
            <a:r>
              <a:rPr lang="tr-TR" dirty="0" smtClean="0"/>
              <a:t> </a:t>
            </a:r>
            <a:r>
              <a:rPr lang="tr-TR" dirty="0" err="1" smtClean="0"/>
              <a:t>yuvarlanmis</a:t>
            </a:r>
            <a:r>
              <a:rPr lang="tr-TR" dirty="0" smtClean="0"/>
              <a:t>_</a:t>
            </a:r>
            <a:r>
              <a:rPr lang="tr-TR" dirty="0" err="1" smtClean="0"/>
              <a:t>sayi</a:t>
            </a:r>
            <a:r>
              <a:rPr lang="tr-TR" dirty="0" smtClean="0"/>
              <a:t> = (</a:t>
            </a:r>
            <a:r>
              <a:rPr lang="tr-TR" dirty="0" err="1" smtClean="0"/>
              <a:t>int</a:t>
            </a:r>
            <a:r>
              <a:rPr lang="tr-TR" dirty="0" smtClean="0"/>
              <a:t>) (</a:t>
            </a:r>
            <a:r>
              <a:rPr lang="tr-TR" dirty="0" err="1" smtClean="0"/>
              <a:t>sayi</a:t>
            </a:r>
            <a:r>
              <a:rPr lang="tr-TR" dirty="0" smtClean="0"/>
              <a:t>+0.5) ; </a:t>
            </a:r>
          </a:p>
          <a:p>
            <a:pPr lvl="1"/>
            <a:r>
              <a:rPr lang="tr-TR" sz="2800" dirty="0" smtClean="0">
                <a:solidFill>
                  <a:schemeClr val="tx1"/>
                </a:solidFill>
              </a:rPr>
              <a:t>yapılabilir.</a:t>
            </a:r>
          </a:p>
          <a:p>
            <a:endParaRPr lang="tr-TR" sz="2800" b="1" dirty="0" smtClean="0"/>
          </a:p>
        </p:txBody>
      </p:sp>
      <p:pic>
        <p:nvPicPr>
          <p:cNvPr id="4" name="3 Resim" descr="soru.jpg"/>
          <p:cNvPicPr>
            <a:picLocks noChangeAspect="1"/>
          </p:cNvPicPr>
          <p:nvPr/>
        </p:nvPicPr>
        <p:blipFill>
          <a:blip r:embed="rId2"/>
          <a:stretch>
            <a:fillRect/>
          </a:stretch>
        </p:blipFill>
        <p:spPr>
          <a:xfrm>
            <a:off x="5786446" y="2428868"/>
            <a:ext cx="2286016" cy="17184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checkerboard(across)">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Ek bilgi: </a:t>
            </a:r>
            <a:r>
              <a:rPr lang="tr-TR" sz="4000" b="1" dirty="0" err="1" smtClean="0">
                <a:solidFill>
                  <a:schemeClr val="tx2">
                    <a:lumMod val="60000"/>
                    <a:lumOff val="40000"/>
                  </a:schemeClr>
                </a:solidFill>
              </a:rPr>
              <a:t>Math</a:t>
            </a:r>
            <a:r>
              <a:rPr lang="tr-TR" sz="4000" b="1" dirty="0" smtClean="0">
                <a:solidFill>
                  <a:schemeClr val="tx2">
                    <a:lumMod val="60000"/>
                    <a:lumOff val="40000"/>
                  </a:schemeClr>
                </a:solidFill>
              </a:rPr>
              <a:t>.</a:t>
            </a:r>
            <a:r>
              <a:rPr lang="tr-TR" sz="4000" b="1" dirty="0" err="1" smtClean="0">
                <a:solidFill>
                  <a:schemeClr val="tx2">
                    <a:lumMod val="60000"/>
                    <a:lumOff val="40000"/>
                  </a:schemeClr>
                </a:solidFill>
              </a:rPr>
              <a:t>ceil</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20000"/>
          </a:bodyPr>
          <a:lstStyle/>
          <a:p>
            <a:pPr algn="just">
              <a:buFontTx/>
              <a:buChar char="-"/>
            </a:pPr>
            <a:r>
              <a:rPr lang="tr-TR" sz="2400" dirty="0" smtClean="0">
                <a:solidFill>
                  <a:schemeClr val="tx1"/>
                </a:solidFill>
              </a:rPr>
              <a:t> </a:t>
            </a:r>
            <a:r>
              <a:rPr lang="tr-TR" sz="2400" dirty="0" err="1" smtClean="0"/>
              <a:t>double</a:t>
            </a:r>
            <a:r>
              <a:rPr lang="tr-TR" sz="2400" b="1" dirty="0" smtClean="0"/>
              <a:t>  </a:t>
            </a:r>
            <a:r>
              <a:rPr lang="tr-TR" sz="2400" b="1" dirty="0" err="1" smtClean="0"/>
              <a:t>Math</a:t>
            </a:r>
            <a:r>
              <a:rPr lang="tr-TR" sz="2400" b="1" dirty="0" smtClean="0"/>
              <a:t>.</a:t>
            </a:r>
            <a:r>
              <a:rPr lang="tr-TR" sz="2400" b="1" dirty="0" err="1" smtClean="0"/>
              <a:t>ceil</a:t>
            </a:r>
            <a:r>
              <a:rPr lang="tr-TR" sz="2400" b="1" dirty="0" smtClean="0"/>
              <a:t>(</a:t>
            </a:r>
            <a:r>
              <a:rPr lang="tr-TR" sz="2400" dirty="0" err="1" smtClean="0"/>
              <a:t>double</a:t>
            </a:r>
            <a:r>
              <a:rPr lang="tr-TR" sz="2400" b="1" dirty="0" smtClean="0">
                <a:solidFill>
                  <a:schemeClr val="tx1"/>
                </a:solidFill>
              </a:rPr>
              <a:t>) </a:t>
            </a:r>
            <a:endParaRPr lang="tr-TR" sz="2400" dirty="0" smtClean="0">
              <a:solidFill>
                <a:schemeClr val="tx1"/>
              </a:solidFill>
            </a:endParaRPr>
          </a:p>
          <a:p>
            <a:pPr algn="just"/>
            <a:r>
              <a:rPr lang="tr-TR" sz="2400" b="1" dirty="0" smtClean="0">
                <a:solidFill>
                  <a:schemeClr val="tx1"/>
                </a:solidFill>
              </a:rPr>
              <a:t>  </a:t>
            </a:r>
            <a:r>
              <a:rPr lang="tr-TR" sz="2400" dirty="0" smtClean="0">
                <a:solidFill>
                  <a:schemeClr val="tx1"/>
                </a:solidFill>
              </a:rPr>
              <a:t>İngilizce “</a:t>
            </a:r>
            <a:r>
              <a:rPr lang="tr-TR" sz="2400" i="1" dirty="0" err="1" smtClean="0">
                <a:solidFill>
                  <a:schemeClr val="tx1"/>
                </a:solidFill>
              </a:rPr>
              <a:t>ceiling</a:t>
            </a:r>
            <a:r>
              <a:rPr lang="tr-TR" sz="2400" dirty="0" smtClean="0">
                <a:solidFill>
                  <a:schemeClr val="tx1"/>
                </a:solidFill>
              </a:rPr>
              <a:t>” kelimesinin kısaltması olarak isimlendirilmiştir ve girilen parametreyi yukarı doğru yuvarlar. Girilen parametre bir tam sayı ise parametrede bir yuvarlama  yapılmaz.</a:t>
            </a: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a:t>
            </a:r>
          </a:p>
          <a:p>
            <a:pPr algn="just"/>
            <a:r>
              <a:rPr lang="tr-TR" sz="2100" b="1" dirty="0" smtClean="0">
                <a:solidFill>
                  <a:schemeClr val="tx1"/>
                </a:solidFill>
              </a:rPr>
              <a:t>   </a:t>
            </a:r>
            <a:r>
              <a:rPr lang="tr-TR" sz="2100" dirty="0" err="1" smtClean="0">
                <a:solidFill>
                  <a:schemeClr val="tx1"/>
                </a:solidFill>
              </a:rPr>
              <a:t>double</a:t>
            </a:r>
            <a:r>
              <a:rPr lang="tr-TR" sz="2100" dirty="0" smtClean="0">
                <a:solidFill>
                  <a:schemeClr val="tx1"/>
                </a:solidFill>
              </a:rPr>
              <a:t> deger1 = </a:t>
            </a:r>
            <a:r>
              <a:rPr lang="tr-TR" sz="2100" dirty="0" err="1" smtClean="0">
                <a:solidFill>
                  <a:schemeClr val="tx1"/>
                </a:solidFill>
              </a:rPr>
              <a:t>Math</a:t>
            </a:r>
            <a:r>
              <a:rPr lang="tr-TR" sz="2100" dirty="0" smtClean="0">
                <a:solidFill>
                  <a:schemeClr val="tx1"/>
                </a:solidFill>
              </a:rPr>
              <a:t>.</a:t>
            </a:r>
            <a:r>
              <a:rPr lang="tr-TR" sz="2100" dirty="0" err="1" smtClean="0">
                <a:solidFill>
                  <a:schemeClr val="tx1"/>
                </a:solidFill>
              </a:rPr>
              <a:t>ceil</a:t>
            </a:r>
            <a:r>
              <a:rPr lang="tr-TR" sz="2100" dirty="0" smtClean="0">
                <a:solidFill>
                  <a:schemeClr val="tx1"/>
                </a:solidFill>
              </a:rPr>
              <a:t>(7.2);</a:t>
            </a:r>
          </a:p>
          <a:p>
            <a:pPr algn="just"/>
            <a:r>
              <a:rPr lang="tr-TR" sz="2100" dirty="0" smtClean="0">
                <a:solidFill>
                  <a:schemeClr val="tx1"/>
                </a:solidFill>
              </a:rPr>
              <a:t>   </a:t>
            </a:r>
            <a:r>
              <a:rPr lang="tr-TR" sz="2100" dirty="0" err="1" smtClean="0">
                <a:solidFill>
                  <a:schemeClr val="tx1"/>
                </a:solidFill>
              </a:rPr>
              <a:t>double</a:t>
            </a:r>
            <a:r>
              <a:rPr lang="tr-TR" sz="2100" dirty="0" smtClean="0">
                <a:solidFill>
                  <a:schemeClr val="tx1"/>
                </a:solidFill>
              </a:rPr>
              <a:t> deger2 = </a:t>
            </a:r>
            <a:r>
              <a:rPr lang="tr-TR" sz="2100" dirty="0" err="1" smtClean="0">
                <a:solidFill>
                  <a:schemeClr val="tx1"/>
                </a:solidFill>
              </a:rPr>
              <a:t>Math</a:t>
            </a:r>
            <a:r>
              <a:rPr lang="tr-TR" sz="2100" dirty="0" smtClean="0">
                <a:solidFill>
                  <a:schemeClr val="tx1"/>
                </a:solidFill>
              </a:rPr>
              <a:t>.</a:t>
            </a:r>
            <a:r>
              <a:rPr lang="tr-TR" sz="2100" dirty="0" err="1" smtClean="0">
                <a:solidFill>
                  <a:schemeClr val="tx1"/>
                </a:solidFill>
              </a:rPr>
              <a:t>ceil</a:t>
            </a:r>
            <a:r>
              <a:rPr lang="tr-TR" sz="2100" dirty="0" smtClean="0">
                <a:solidFill>
                  <a:schemeClr val="tx1"/>
                </a:solidFill>
              </a:rPr>
              <a:t>(-3.7);</a:t>
            </a:r>
          </a:p>
          <a:p>
            <a:pPr algn="just"/>
            <a:r>
              <a:rPr lang="tr-TR" sz="2100" dirty="0" smtClean="0">
                <a:solidFill>
                  <a:schemeClr val="tx1"/>
                </a:solidFill>
              </a:rPr>
              <a:t>   </a:t>
            </a:r>
            <a:r>
              <a:rPr lang="tr-TR" sz="2100" dirty="0" err="1" smtClean="0">
                <a:solidFill>
                  <a:schemeClr val="tx1"/>
                </a:solidFill>
              </a:rPr>
              <a:t>double</a:t>
            </a:r>
            <a:r>
              <a:rPr lang="tr-TR" sz="2100" dirty="0" smtClean="0">
                <a:solidFill>
                  <a:schemeClr val="tx1"/>
                </a:solidFill>
              </a:rPr>
              <a:t> deger3 = </a:t>
            </a:r>
            <a:r>
              <a:rPr lang="tr-TR" sz="2100" dirty="0" err="1" smtClean="0">
                <a:solidFill>
                  <a:schemeClr val="tx1"/>
                </a:solidFill>
              </a:rPr>
              <a:t>Math</a:t>
            </a:r>
            <a:r>
              <a:rPr lang="tr-TR" sz="2100" dirty="0" smtClean="0">
                <a:solidFill>
                  <a:schemeClr val="tx1"/>
                </a:solidFill>
              </a:rPr>
              <a:t>.</a:t>
            </a:r>
            <a:r>
              <a:rPr lang="tr-TR" sz="2100" dirty="0" err="1" smtClean="0">
                <a:solidFill>
                  <a:schemeClr val="tx1"/>
                </a:solidFill>
              </a:rPr>
              <a:t>ceil</a:t>
            </a:r>
            <a:r>
              <a:rPr lang="tr-TR" sz="2100" dirty="0" smtClean="0">
                <a:solidFill>
                  <a:schemeClr val="tx1"/>
                </a:solidFill>
              </a:rPr>
              <a:t>(-4.0);</a:t>
            </a:r>
          </a:p>
          <a:p>
            <a:pPr algn="just"/>
            <a:r>
              <a:rPr lang="tr-TR" sz="2100" dirty="0" smtClean="0">
                <a:solidFill>
                  <a:schemeClr val="tx1"/>
                </a:solidFill>
              </a:rPr>
              <a:t>   </a:t>
            </a:r>
            <a:r>
              <a:rPr lang="tr-TR" sz="2100" dirty="0" err="1" smtClean="0">
                <a:solidFill>
                  <a:schemeClr val="tx1"/>
                </a:solidFill>
              </a:rPr>
              <a:t>double</a:t>
            </a:r>
            <a:r>
              <a:rPr lang="tr-TR" sz="2100" dirty="0" smtClean="0">
                <a:solidFill>
                  <a:schemeClr val="tx1"/>
                </a:solidFill>
              </a:rPr>
              <a:t> deger4 = </a:t>
            </a:r>
            <a:r>
              <a:rPr lang="tr-TR" sz="2100" dirty="0" err="1" smtClean="0">
                <a:solidFill>
                  <a:schemeClr val="tx1"/>
                </a:solidFill>
              </a:rPr>
              <a:t>Math</a:t>
            </a:r>
            <a:r>
              <a:rPr lang="tr-TR" sz="2100" dirty="0" smtClean="0">
                <a:solidFill>
                  <a:schemeClr val="tx1"/>
                </a:solidFill>
              </a:rPr>
              <a:t>.</a:t>
            </a:r>
            <a:r>
              <a:rPr lang="tr-TR" sz="2100" dirty="0" err="1" smtClean="0">
                <a:solidFill>
                  <a:schemeClr val="tx1"/>
                </a:solidFill>
              </a:rPr>
              <a:t>ceil</a:t>
            </a:r>
            <a:r>
              <a:rPr lang="tr-TR" sz="2100" dirty="0" smtClean="0">
                <a:solidFill>
                  <a:schemeClr val="tx1"/>
                </a:solidFill>
              </a:rPr>
              <a:t>(6);</a:t>
            </a:r>
          </a:p>
          <a:p>
            <a:pPr algn="just"/>
            <a:r>
              <a:rPr lang="tr-TR" sz="2100" dirty="0" smtClean="0">
                <a:solidFill>
                  <a:schemeClr val="tx1"/>
                </a:solidFill>
              </a:rPr>
              <a:t>   </a:t>
            </a:r>
            <a:r>
              <a:rPr lang="tr-TR" sz="2100" dirty="0" err="1" smtClean="0">
                <a:solidFill>
                  <a:schemeClr val="tx1"/>
                </a:solidFill>
              </a:rPr>
              <a:t>System</a:t>
            </a:r>
            <a:r>
              <a:rPr lang="tr-TR" sz="2100" dirty="0" smtClean="0">
                <a:solidFill>
                  <a:schemeClr val="tx1"/>
                </a:solidFill>
              </a:rPr>
              <a:t>.</a:t>
            </a:r>
            <a:r>
              <a:rPr lang="tr-TR" sz="2100" dirty="0" err="1" smtClean="0">
                <a:solidFill>
                  <a:schemeClr val="tx1"/>
                </a:solidFill>
              </a:rPr>
              <a:t>out</a:t>
            </a:r>
            <a:r>
              <a:rPr lang="tr-TR" sz="2100" dirty="0" smtClean="0">
                <a:solidFill>
                  <a:schemeClr val="tx1"/>
                </a:solidFill>
              </a:rPr>
              <a:t>.</a:t>
            </a:r>
            <a:r>
              <a:rPr lang="tr-TR" sz="2100" dirty="0" err="1" smtClean="0">
                <a:solidFill>
                  <a:schemeClr val="tx1"/>
                </a:solidFill>
              </a:rPr>
              <a:t>println</a:t>
            </a:r>
            <a:r>
              <a:rPr lang="tr-TR" sz="2100" dirty="0" smtClean="0">
                <a:solidFill>
                  <a:schemeClr val="tx1"/>
                </a:solidFill>
              </a:rPr>
              <a:t>(deger1 +”\n” + deger2 + “\n” + deger3 + “</a:t>
            </a:r>
            <a:r>
              <a:rPr lang="tr-TR" sz="2100" dirty="0" smtClean="0">
                <a:solidFill>
                  <a:schemeClr val="tx1"/>
                </a:solidFill>
                <a:sym typeface="Wingdings" pitchFamily="2" charset="2"/>
              </a:rPr>
              <a:t>:)</a:t>
            </a:r>
            <a:r>
              <a:rPr lang="tr-TR" sz="2100" dirty="0" smtClean="0">
                <a:solidFill>
                  <a:schemeClr val="tx1"/>
                </a:solidFill>
              </a:rPr>
              <a:t>\n” + deger4);</a:t>
            </a: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p>
          <a:p>
            <a:pPr algn="just">
              <a:buFont typeface="Wingdings" pitchFamily="2" charset="2"/>
              <a:buChar char="§"/>
            </a:pPr>
            <a:r>
              <a:rPr lang="tr-TR" sz="2400" dirty="0" smtClean="0">
                <a:solidFill>
                  <a:schemeClr val="tx1"/>
                </a:solidFill>
              </a:rPr>
              <a:t> </a:t>
            </a:r>
            <a:r>
              <a:rPr lang="tr-TR" sz="2400" b="1" dirty="0" smtClean="0">
                <a:solidFill>
                  <a:schemeClr val="tx1"/>
                </a:solidFill>
              </a:rPr>
              <a:t>Hatalı Örnekler:</a:t>
            </a:r>
          </a:p>
          <a:p>
            <a:pPr algn="just"/>
            <a:r>
              <a:rPr lang="tr-TR" sz="2400" b="1" dirty="0" smtClean="0">
                <a:solidFill>
                  <a:schemeClr val="tx1"/>
                </a:solidFill>
              </a:rPr>
              <a:t>   </a:t>
            </a:r>
            <a:r>
              <a:rPr lang="tr-TR" sz="2400" dirty="0" err="1" smtClean="0">
                <a:solidFill>
                  <a:schemeClr val="tx1"/>
                </a:solidFill>
              </a:rPr>
              <a:t>int</a:t>
            </a:r>
            <a:r>
              <a:rPr lang="tr-TR" sz="2400" dirty="0" smtClean="0">
                <a:solidFill>
                  <a:schemeClr val="tx1"/>
                </a:solidFill>
              </a:rPr>
              <a:t> x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ceil</a:t>
            </a:r>
            <a:r>
              <a:rPr lang="tr-TR" sz="2400" dirty="0" smtClean="0">
                <a:solidFill>
                  <a:schemeClr val="tx1"/>
                </a:solidFill>
              </a:rPr>
              <a:t>(6.7) ;  //sonuç </a:t>
            </a:r>
            <a:r>
              <a:rPr lang="tr-TR" sz="2400" dirty="0" err="1" smtClean="0">
                <a:solidFill>
                  <a:schemeClr val="tx1"/>
                </a:solidFill>
              </a:rPr>
              <a:t>double</a:t>
            </a:r>
            <a:r>
              <a:rPr lang="tr-TR" sz="2400" dirty="0" smtClean="0">
                <a:solidFill>
                  <a:schemeClr val="tx1"/>
                </a:solidFill>
              </a:rPr>
              <a:t> döner, </a:t>
            </a:r>
            <a:r>
              <a:rPr lang="tr-TR" sz="2400" dirty="0" err="1" smtClean="0">
                <a:solidFill>
                  <a:schemeClr val="tx1"/>
                </a:solidFill>
              </a:rPr>
              <a:t>int</a:t>
            </a:r>
            <a:r>
              <a:rPr lang="tr-TR" sz="2400" dirty="0" smtClean="0">
                <a:solidFill>
                  <a:schemeClr val="tx1"/>
                </a:solidFill>
              </a:rPr>
              <a:t> değişkene atanamaz</a:t>
            </a:r>
          </a:p>
          <a:p>
            <a:pPr algn="just"/>
            <a:r>
              <a:rPr lang="tr-TR" sz="2400" b="1" dirty="0" smtClean="0"/>
              <a:t> </a:t>
            </a:r>
            <a:r>
              <a:rPr lang="tr-TR" sz="2400" dirty="0" err="1" smtClean="0"/>
              <a:t>int</a:t>
            </a:r>
            <a:r>
              <a:rPr lang="tr-TR" sz="2400" dirty="0" smtClean="0"/>
              <a:t> x = (</a:t>
            </a:r>
            <a:r>
              <a:rPr lang="tr-TR" sz="2400" dirty="0" err="1" smtClean="0"/>
              <a:t>int</a:t>
            </a:r>
            <a:r>
              <a:rPr lang="tr-TR" sz="2400" dirty="0" smtClean="0"/>
              <a:t>) </a:t>
            </a:r>
            <a:r>
              <a:rPr lang="tr-TR" sz="2400" dirty="0" err="1" smtClean="0"/>
              <a:t>Math</a:t>
            </a:r>
            <a:r>
              <a:rPr lang="tr-TR" sz="2400" dirty="0" smtClean="0"/>
              <a:t>.</a:t>
            </a:r>
            <a:r>
              <a:rPr lang="tr-TR" sz="2400" dirty="0" err="1" smtClean="0"/>
              <a:t>ceil</a:t>
            </a:r>
            <a:r>
              <a:rPr lang="tr-TR" sz="2400" dirty="0" smtClean="0"/>
              <a:t>(6.7) ;  //mümkün</a:t>
            </a:r>
            <a:endParaRPr lang="tr-TR" sz="2400" dirty="0" smtClean="0">
              <a:solidFill>
                <a:schemeClr val="tx1"/>
              </a:solidFill>
            </a:endParaRPr>
          </a:p>
          <a:p>
            <a:pPr algn="just"/>
            <a:endParaRPr lang="tr-TR" sz="2400" dirty="0" smtClean="0">
              <a:solidFill>
                <a:schemeClr val="tx1"/>
              </a:solidFill>
            </a:endParaRPr>
          </a:p>
        </p:txBody>
      </p:sp>
      <p:sp>
        <p:nvSpPr>
          <p:cNvPr id="4" name="3 Dikdörtgen"/>
          <p:cNvSpPr/>
          <p:nvPr/>
        </p:nvSpPr>
        <p:spPr>
          <a:xfrm>
            <a:off x="5643570" y="2500306"/>
            <a:ext cx="1500198" cy="1477328"/>
          </a:xfrm>
          <a:prstGeom prst="rect">
            <a:avLst/>
          </a:prstGeom>
        </p:spPr>
        <p:txBody>
          <a:bodyPr wrap="square">
            <a:spAutoFit/>
          </a:bodyPr>
          <a:lstStyle/>
          <a:p>
            <a:pPr algn="just">
              <a:buFont typeface="Wingdings" pitchFamily="2" charset="2"/>
              <a:buChar char="§"/>
            </a:pPr>
            <a:r>
              <a:rPr lang="tr-TR" b="1" dirty="0" smtClean="0"/>
              <a:t>Çıktı:</a:t>
            </a:r>
          </a:p>
          <a:p>
            <a:pPr algn="just"/>
            <a:r>
              <a:rPr lang="tr-TR" dirty="0" smtClean="0"/>
              <a:t>   8.0</a:t>
            </a:r>
          </a:p>
          <a:p>
            <a:pPr algn="just"/>
            <a:r>
              <a:rPr lang="tr-TR" dirty="0" smtClean="0"/>
              <a:t>   -3.0</a:t>
            </a:r>
          </a:p>
          <a:p>
            <a:pPr algn="just"/>
            <a:r>
              <a:rPr lang="tr-TR" dirty="0" smtClean="0"/>
              <a:t>   -4.0</a:t>
            </a:r>
            <a:r>
              <a:rPr lang="tr-TR" dirty="0" smtClean="0">
                <a:sym typeface="Wingdings" pitchFamily="2" charset="2"/>
              </a:rPr>
              <a:t>:)</a:t>
            </a:r>
            <a:endParaRPr lang="tr-TR" dirty="0" smtClean="0"/>
          </a:p>
          <a:p>
            <a:pPr algn="just"/>
            <a:r>
              <a:rPr lang="tr-TR" dirty="0" smtClean="0"/>
              <a:t>   6.0</a:t>
            </a:r>
          </a:p>
        </p:txBody>
      </p:sp>
      <p:sp>
        <p:nvSpPr>
          <p:cNvPr id="6" name="5 Yuvarlatılmış Dikdörtgen"/>
          <p:cNvSpPr/>
          <p:nvPr/>
        </p:nvSpPr>
        <p:spPr>
          <a:xfrm>
            <a:off x="6072198" y="214290"/>
            <a:ext cx="2857488" cy="7143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dirty="0" smtClean="0"/>
              <a:t>Sınavda sorumlu değilsiniz</a:t>
            </a:r>
            <a:r>
              <a:rPr lang="tr-TR" sz="1400" dirty="0" smtClean="0"/>
              <a:t>.</a:t>
            </a:r>
            <a:endParaRPr lang="tr-TR" sz="1400" dirty="0"/>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Ek bilgi: </a:t>
            </a:r>
            <a:r>
              <a:rPr lang="tr-TR" sz="4000" b="1" dirty="0" err="1" smtClean="0">
                <a:solidFill>
                  <a:schemeClr val="tx2">
                    <a:lumMod val="60000"/>
                    <a:lumOff val="40000"/>
                  </a:schemeClr>
                </a:solidFill>
              </a:rPr>
              <a:t>Math</a:t>
            </a:r>
            <a:r>
              <a:rPr lang="tr-TR" sz="4000" b="1" dirty="0" smtClean="0">
                <a:solidFill>
                  <a:schemeClr val="tx2">
                    <a:lumMod val="60000"/>
                    <a:lumOff val="40000"/>
                  </a:schemeClr>
                </a:solidFill>
              </a:rPr>
              <a:t>.</a:t>
            </a:r>
            <a:r>
              <a:rPr lang="tr-TR" sz="4000" b="1" dirty="0" err="1" smtClean="0">
                <a:solidFill>
                  <a:schemeClr val="tx2">
                    <a:lumMod val="60000"/>
                    <a:lumOff val="40000"/>
                  </a:schemeClr>
                </a:solidFill>
              </a:rPr>
              <a:t>floor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algn="just">
              <a:buFontTx/>
              <a:buChar char="-"/>
            </a:pPr>
            <a:r>
              <a:rPr lang="tr-TR" sz="2400" dirty="0" smtClean="0">
                <a:solidFill>
                  <a:schemeClr val="tx1"/>
                </a:solidFill>
              </a:rPr>
              <a:t> </a:t>
            </a:r>
            <a:r>
              <a:rPr lang="tr-TR" sz="2400" dirty="0" err="1" smtClean="0"/>
              <a:t>double</a:t>
            </a:r>
            <a:r>
              <a:rPr lang="tr-TR" sz="2400" b="1" dirty="0" smtClean="0"/>
              <a:t> </a:t>
            </a:r>
            <a:r>
              <a:rPr lang="tr-TR" sz="2400" b="1" dirty="0" err="1" smtClean="0"/>
              <a:t>Math</a:t>
            </a:r>
            <a:r>
              <a:rPr lang="tr-TR" sz="2400" b="1" dirty="0" smtClean="0"/>
              <a:t>.</a:t>
            </a:r>
            <a:r>
              <a:rPr lang="tr-TR" sz="2400" b="1" dirty="0" err="1" smtClean="0"/>
              <a:t>floor</a:t>
            </a:r>
            <a:r>
              <a:rPr lang="tr-TR" sz="2400" b="1" dirty="0" smtClean="0"/>
              <a:t>(</a:t>
            </a:r>
            <a:r>
              <a:rPr lang="tr-TR" sz="2400" dirty="0" err="1" smtClean="0"/>
              <a:t>double</a:t>
            </a:r>
            <a:r>
              <a:rPr lang="tr-TR" sz="2400" b="1" dirty="0" smtClean="0">
                <a:solidFill>
                  <a:schemeClr val="tx1"/>
                </a:solidFill>
              </a:rPr>
              <a:t>) </a:t>
            </a:r>
            <a:endParaRPr lang="tr-TR" sz="2400" dirty="0" smtClean="0">
              <a:solidFill>
                <a:schemeClr val="tx1"/>
              </a:solidFill>
            </a:endParaRPr>
          </a:p>
          <a:p>
            <a:pPr algn="just"/>
            <a:r>
              <a:rPr lang="tr-TR" sz="2400" b="1" dirty="0" smtClean="0">
                <a:solidFill>
                  <a:schemeClr val="tx1"/>
                </a:solidFill>
              </a:rPr>
              <a:t>  </a:t>
            </a:r>
            <a:r>
              <a:rPr lang="tr-TR" sz="2400" dirty="0" smtClean="0">
                <a:solidFill>
                  <a:schemeClr val="tx1"/>
                </a:solidFill>
              </a:rPr>
              <a:t>Girilen parametreyi aşağı yuvarlar. Eğer girilen parametre bir tam sayı ise bir yuvarlama işlemi yapılmaz.</a:t>
            </a: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a:t>
            </a:r>
          </a:p>
          <a:p>
            <a:pPr algn="just"/>
            <a:r>
              <a:rPr lang="tr-TR" sz="2400" b="1" dirty="0" smtClean="0">
                <a:solidFill>
                  <a:schemeClr val="tx1"/>
                </a:solidFill>
              </a:rPr>
              <a:t>   </a:t>
            </a:r>
            <a:r>
              <a:rPr lang="tr-TR" sz="2400" dirty="0" err="1" smtClean="0">
                <a:solidFill>
                  <a:schemeClr val="tx1"/>
                </a:solidFill>
              </a:rPr>
              <a:t>double</a:t>
            </a:r>
            <a:r>
              <a:rPr lang="tr-TR" sz="2400" dirty="0" smtClean="0">
                <a:solidFill>
                  <a:schemeClr val="tx1"/>
                </a:solidFill>
              </a:rPr>
              <a:t> deger1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floor</a:t>
            </a:r>
            <a:r>
              <a:rPr lang="tr-TR" sz="2400" dirty="0" smtClean="0">
                <a:solidFill>
                  <a:schemeClr val="tx1"/>
                </a:solidFill>
              </a:rPr>
              <a:t>(7.2);</a:t>
            </a:r>
          </a:p>
          <a:p>
            <a:pPr algn="just"/>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deger2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floor</a:t>
            </a:r>
            <a:r>
              <a:rPr lang="tr-TR" sz="2400" dirty="0" smtClean="0">
                <a:solidFill>
                  <a:schemeClr val="tx1"/>
                </a:solidFill>
              </a:rPr>
              <a:t>(-3.7);</a:t>
            </a:r>
          </a:p>
          <a:p>
            <a:pPr algn="just"/>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deger3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floor</a:t>
            </a:r>
            <a:r>
              <a:rPr lang="tr-TR" sz="2400" dirty="0" smtClean="0">
                <a:solidFill>
                  <a:schemeClr val="tx1"/>
                </a:solidFill>
              </a:rPr>
              <a:t>(-4.0);</a:t>
            </a:r>
          </a:p>
          <a:p>
            <a:pPr algn="just"/>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deger4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floor</a:t>
            </a:r>
            <a:r>
              <a:rPr lang="tr-TR" sz="2400" dirty="0" smtClean="0">
                <a:solidFill>
                  <a:schemeClr val="tx1"/>
                </a:solidFill>
              </a:rPr>
              <a:t>(6);</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(deger1 +”\n” + deger2 + “\n” + deger3 + “\n:0 ” + deger4);</a:t>
            </a:r>
          </a:p>
          <a:p>
            <a:pPr algn="just"/>
            <a:endParaRPr lang="tr-TR" sz="2400" dirty="0" smtClean="0">
              <a:solidFill>
                <a:schemeClr val="tx1"/>
              </a:solidFill>
            </a:endParaRP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Hatalı Örnekler:</a:t>
            </a:r>
          </a:p>
          <a:p>
            <a:pPr algn="just"/>
            <a:r>
              <a:rPr lang="tr-TR" sz="2400" b="1" dirty="0" smtClean="0">
                <a:solidFill>
                  <a:schemeClr val="tx1"/>
                </a:solidFill>
              </a:rPr>
              <a:t>   </a:t>
            </a:r>
            <a:r>
              <a:rPr lang="tr-TR" sz="2400" dirty="0" err="1" smtClean="0">
                <a:solidFill>
                  <a:schemeClr val="tx1"/>
                </a:solidFill>
              </a:rPr>
              <a:t>int</a:t>
            </a:r>
            <a:r>
              <a:rPr lang="tr-TR" sz="2400" dirty="0" smtClean="0">
                <a:solidFill>
                  <a:schemeClr val="tx1"/>
                </a:solidFill>
              </a:rPr>
              <a:t> x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floor</a:t>
            </a:r>
            <a:r>
              <a:rPr lang="tr-TR" sz="2400" dirty="0" smtClean="0">
                <a:solidFill>
                  <a:schemeClr val="tx1"/>
                </a:solidFill>
              </a:rPr>
              <a:t>(6.7) ;  //sonuç </a:t>
            </a:r>
            <a:r>
              <a:rPr lang="tr-TR" sz="2400" dirty="0" err="1" smtClean="0">
                <a:solidFill>
                  <a:schemeClr val="tx1"/>
                </a:solidFill>
              </a:rPr>
              <a:t>double</a:t>
            </a:r>
            <a:r>
              <a:rPr lang="tr-TR" sz="2400" dirty="0" smtClean="0">
                <a:solidFill>
                  <a:schemeClr val="tx1"/>
                </a:solidFill>
              </a:rPr>
              <a:t> döner, </a:t>
            </a:r>
            <a:r>
              <a:rPr lang="tr-TR" sz="2400" dirty="0" err="1" smtClean="0">
                <a:solidFill>
                  <a:schemeClr val="tx1"/>
                </a:solidFill>
              </a:rPr>
              <a:t>int</a:t>
            </a:r>
            <a:r>
              <a:rPr lang="tr-TR" sz="2400" dirty="0" smtClean="0">
                <a:solidFill>
                  <a:schemeClr val="tx1"/>
                </a:solidFill>
              </a:rPr>
              <a:t> değişkene atanamaz</a:t>
            </a:r>
          </a:p>
          <a:p>
            <a:pPr algn="just"/>
            <a:r>
              <a:rPr lang="tr-TR" sz="2400" b="1" dirty="0" smtClean="0"/>
              <a:t>   </a:t>
            </a:r>
            <a:r>
              <a:rPr lang="tr-TR" sz="2400" dirty="0" err="1" smtClean="0"/>
              <a:t>int</a:t>
            </a:r>
            <a:r>
              <a:rPr lang="tr-TR" sz="2400" dirty="0" smtClean="0"/>
              <a:t> x = </a:t>
            </a:r>
            <a:r>
              <a:rPr lang="tr-TR" sz="2400" dirty="0" err="1" smtClean="0"/>
              <a:t>Math</a:t>
            </a:r>
            <a:r>
              <a:rPr lang="tr-TR" sz="2400" dirty="0" smtClean="0"/>
              <a:t>.</a:t>
            </a:r>
            <a:r>
              <a:rPr lang="tr-TR" sz="2400" dirty="0" err="1" smtClean="0"/>
              <a:t>floor</a:t>
            </a:r>
            <a:r>
              <a:rPr lang="tr-TR" sz="2400" dirty="0" smtClean="0"/>
              <a:t>(5) ;  //sonuç </a:t>
            </a:r>
            <a:r>
              <a:rPr lang="tr-TR" sz="2400" dirty="0" err="1" smtClean="0"/>
              <a:t>double</a:t>
            </a:r>
            <a:r>
              <a:rPr lang="tr-TR" sz="2400" dirty="0" smtClean="0"/>
              <a:t> döner, </a:t>
            </a:r>
            <a:r>
              <a:rPr lang="tr-TR" sz="2400" dirty="0" err="1" smtClean="0"/>
              <a:t>int</a:t>
            </a:r>
            <a:r>
              <a:rPr lang="tr-TR" sz="2400" dirty="0" smtClean="0"/>
              <a:t> değişkene atanamaz</a:t>
            </a:r>
          </a:p>
          <a:p>
            <a:pPr algn="just"/>
            <a:r>
              <a:rPr lang="tr-TR" sz="2400" b="1" dirty="0" smtClean="0"/>
              <a:t>   </a:t>
            </a:r>
            <a:r>
              <a:rPr lang="tr-TR" sz="2400" dirty="0" err="1" smtClean="0"/>
              <a:t>int</a:t>
            </a:r>
            <a:r>
              <a:rPr lang="tr-TR" sz="2400" dirty="0" smtClean="0"/>
              <a:t> x = (</a:t>
            </a:r>
            <a:r>
              <a:rPr lang="tr-TR" sz="2400" dirty="0" err="1" smtClean="0"/>
              <a:t>int</a:t>
            </a:r>
            <a:r>
              <a:rPr lang="tr-TR" sz="2400" dirty="0" smtClean="0"/>
              <a:t>) </a:t>
            </a:r>
            <a:r>
              <a:rPr lang="tr-TR" sz="2400" dirty="0" err="1" smtClean="0"/>
              <a:t>Math</a:t>
            </a:r>
            <a:r>
              <a:rPr lang="tr-TR" sz="2400" dirty="0" smtClean="0"/>
              <a:t>.</a:t>
            </a:r>
            <a:r>
              <a:rPr lang="tr-TR" sz="2400" dirty="0" err="1" smtClean="0"/>
              <a:t>floor</a:t>
            </a:r>
            <a:r>
              <a:rPr lang="tr-TR" sz="2400" dirty="0" smtClean="0"/>
              <a:t>(5) ;  //mümkün</a:t>
            </a:r>
            <a:endParaRPr lang="tr-TR" sz="2400" dirty="0" smtClean="0">
              <a:solidFill>
                <a:schemeClr val="tx1"/>
              </a:solidFill>
            </a:endParaRPr>
          </a:p>
        </p:txBody>
      </p:sp>
      <p:sp>
        <p:nvSpPr>
          <p:cNvPr id="4" name="3 Dikdörtgen"/>
          <p:cNvSpPr/>
          <p:nvPr/>
        </p:nvSpPr>
        <p:spPr>
          <a:xfrm>
            <a:off x="6572264" y="2357430"/>
            <a:ext cx="1500198" cy="1477328"/>
          </a:xfrm>
          <a:prstGeom prst="rect">
            <a:avLst/>
          </a:prstGeom>
        </p:spPr>
        <p:txBody>
          <a:bodyPr wrap="square">
            <a:spAutoFit/>
          </a:bodyPr>
          <a:lstStyle/>
          <a:p>
            <a:pPr algn="just">
              <a:buFont typeface="Wingdings" pitchFamily="2" charset="2"/>
              <a:buChar char="§"/>
            </a:pPr>
            <a:r>
              <a:rPr lang="tr-TR" dirty="0" smtClean="0"/>
              <a:t> </a:t>
            </a:r>
            <a:r>
              <a:rPr lang="tr-TR" b="1" dirty="0" smtClean="0"/>
              <a:t>Çıktı:</a:t>
            </a:r>
          </a:p>
          <a:p>
            <a:pPr algn="just"/>
            <a:r>
              <a:rPr lang="tr-TR" dirty="0" smtClean="0"/>
              <a:t>   7.0</a:t>
            </a:r>
          </a:p>
          <a:p>
            <a:pPr algn="just"/>
            <a:r>
              <a:rPr lang="tr-TR" dirty="0" smtClean="0"/>
              <a:t>   -4.0</a:t>
            </a:r>
          </a:p>
          <a:p>
            <a:pPr algn="just"/>
            <a:r>
              <a:rPr lang="tr-TR" dirty="0" smtClean="0"/>
              <a:t>   -4.0</a:t>
            </a:r>
          </a:p>
          <a:p>
            <a:pPr algn="just"/>
            <a:r>
              <a:rPr lang="tr-TR" dirty="0" smtClean="0"/>
              <a:t>   :0 6.0</a:t>
            </a:r>
          </a:p>
        </p:txBody>
      </p:sp>
      <p:sp>
        <p:nvSpPr>
          <p:cNvPr id="5" name="4 Yuvarlatılmış Dikdörtgen"/>
          <p:cNvSpPr/>
          <p:nvPr/>
        </p:nvSpPr>
        <p:spPr>
          <a:xfrm>
            <a:off x="6072198" y="214290"/>
            <a:ext cx="2857488" cy="7143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dirty="0" smtClean="0"/>
              <a:t>Sınavda sorumlu değilsiniz</a:t>
            </a:r>
            <a:r>
              <a:rPr lang="tr-TR" sz="1400" dirty="0" smtClean="0"/>
              <a:t>.</a:t>
            </a:r>
            <a:endParaRPr lang="tr-TR" sz="1400" dirty="0"/>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Math</a:t>
            </a:r>
            <a:r>
              <a:rPr lang="tr-TR" sz="4000" b="1" dirty="0" smtClean="0">
                <a:solidFill>
                  <a:schemeClr val="tx2">
                    <a:lumMod val="60000"/>
                    <a:lumOff val="40000"/>
                  </a:schemeClr>
                </a:solidFill>
              </a:rPr>
              <a:t>.</a:t>
            </a:r>
            <a:r>
              <a:rPr lang="tr-TR" sz="4000" b="1" dirty="0" err="1" smtClean="0">
                <a:solidFill>
                  <a:schemeClr val="tx2">
                    <a:lumMod val="60000"/>
                    <a:lumOff val="40000"/>
                  </a:schemeClr>
                </a:solidFill>
              </a:rPr>
              <a:t>min</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7500" lnSpcReduction="20000"/>
          </a:bodyPr>
          <a:lstStyle/>
          <a:p>
            <a:pPr algn="just">
              <a:buFontTx/>
              <a:buChar char="-"/>
            </a:pPr>
            <a:r>
              <a:rPr lang="tr-TR" sz="3100" dirty="0" err="1" smtClean="0"/>
              <a:t>double</a:t>
            </a:r>
            <a:r>
              <a:rPr lang="tr-TR" sz="3100" dirty="0" smtClean="0"/>
              <a:t>/</a:t>
            </a:r>
            <a:r>
              <a:rPr lang="tr-TR" sz="3100" dirty="0" err="1" smtClean="0"/>
              <a:t>float</a:t>
            </a:r>
            <a:r>
              <a:rPr lang="tr-TR" sz="3100" dirty="0" smtClean="0"/>
              <a:t>/</a:t>
            </a:r>
            <a:r>
              <a:rPr lang="tr-TR" sz="3100" dirty="0" err="1" smtClean="0"/>
              <a:t>int</a:t>
            </a:r>
            <a:r>
              <a:rPr lang="tr-TR" sz="3100" dirty="0" smtClean="0"/>
              <a:t>/</a:t>
            </a:r>
            <a:r>
              <a:rPr lang="tr-TR" sz="3100" dirty="0" err="1" smtClean="0"/>
              <a:t>long</a:t>
            </a:r>
            <a:r>
              <a:rPr lang="tr-TR" sz="3100" b="1" dirty="0" smtClean="0"/>
              <a:t> </a:t>
            </a:r>
            <a:r>
              <a:rPr lang="tr-TR" sz="3100" dirty="0" smtClean="0"/>
              <a:t> </a:t>
            </a:r>
            <a:r>
              <a:rPr lang="tr-TR" sz="3100" b="1" dirty="0" err="1" smtClean="0"/>
              <a:t>Math</a:t>
            </a:r>
            <a:r>
              <a:rPr lang="tr-TR" sz="3100" b="1" dirty="0" smtClean="0"/>
              <a:t>.</a:t>
            </a:r>
            <a:r>
              <a:rPr lang="tr-TR" sz="3100" b="1" dirty="0" err="1" smtClean="0"/>
              <a:t>min</a:t>
            </a:r>
            <a:r>
              <a:rPr lang="tr-TR" sz="3100" b="1" dirty="0" smtClean="0"/>
              <a:t>(</a:t>
            </a:r>
            <a:r>
              <a:rPr lang="tr-TR" sz="3100" dirty="0" err="1" smtClean="0"/>
              <a:t>double</a:t>
            </a:r>
            <a:r>
              <a:rPr lang="tr-TR" sz="3100" dirty="0" smtClean="0"/>
              <a:t>/</a:t>
            </a:r>
            <a:r>
              <a:rPr lang="tr-TR" sz="3100" dirty="0" err="1" smtClean="0"/>
              <a:t>float</a:t>
            </a:r>
            <a:r>
              <a:rPr lang="tr-TR" sz="3100" dirty="0" smtClean="0"/>
              <a:t>/</a:t>
            </a:r>
            <a:r>
              <a:rPr lang="tr-TR" sz="3100" dirty="0" err="1" smtClean="0"/>
              <a:t>int</a:t>
            </a:r>
            <a:r>
              <a:rPr lang="tr-TR" sz="3100" dirty="0" smtClean="0"/>
              <a:t>/</a:t>
            </a:r>
            <a:r>
              <a:rPr lang="tr-TR" sz="3100" dirty="0" err="1" smtClean="0"/>
              <a:t>long</a:t>
            </a:r>
            <a:r>
              <a:rPr lang="tr-TR" sz="3100" dirty="0" smtClean="0"/>
              <a:t>, aynısı</a:t>
            </a:r>
            <a:r>
              <a:rPr lang="tr-TR" sz="3100" b="1" dirty="0" smtClean="0"/>
              <a:t>) </a:t>
            </a:r>
          </a:p>
          <a:p>
            <a:pPr algn="just">
              <a:buFontTx/>
              <a:buChar char="-"/>
            </a:pPr>
            <a:r>
              <a:rPr lang="tr-TR" sz="2400" dirty="0" smtClean="0"/>
              <a:t>K</a:t>
            </a:r>
            <a:r>
              <a:rPr lang="tr-TR" sz="2400" dirty="0" smtClean="0">
                <a:solidFill>
                  <a:schemeClr val="tx1"/>
                </a:solidFill>
              </a:rPr>
              <a:t>arşılaştırılan veri türlerinden biri diğerinden daha büyük ise ötekini büyük olana çeviri. (</a:t>
            </a:r>
            <a:r>
              <a:rPr lang="tr-TR" sz="2400" dirty="0" err="1" smtClean="0">
                <a:solidFill>
                  <a:schemeClr val="tx1"/>
                </a:solidFill>
              </a:rPr>
              <a:t>double</a:t>
            </a:r>
            <a:r>
              <a:rPr lang="tr-TR" sz="2400" dirty="0" smtClean="0">
                <a:solidFill>
                  <a:schemeClr val="tx1"/>
                </a:solidFill>
              </a:rPr>
              <a:t> ve </a:t>
            </a:r>
            <a:r>
              <a:rPr lang="tr-TR" sz="2400" dirty="0" err="1" smtClean="0">
                <a:solidFill>
                  <a:schemeClr val="tx1"/>
                </a:solidFill>
              </a:rPr>
              <a:t>int</a:t>
            </a:r>
            <a:r>
              <a:rPr lang="tr-TR" sz="2400" dirty="0" smtClean="0">
                <a:solidFill>
                  <a:schemeClr val="tx1"/>
                </a:solidFill>
              </a:rPr>
              <a:t> girdi varsa; </a:t>
            </a:r>
            <a:r>
              <a:rPr lang="tr-TR" sz="2400" dirty="0" err="1" smtClean="0">
                <a:solidFill>
                  <a:schemeClr val="tx1"/>
                </a:solidFill>
              </a:rPr>
              <a:t>int</a:t>
            </a:r>
            <a:r>
              <a:rPr lang="tr-TR" sz="2400" dirty="0" smtClean="0">
                <a:solidFill>
                  <a:schemeClr val="tx1"/>
                </a:solidFill>
              </a:rPr>
              <a:t> olan </a:t>
            </a:r>
            <a:r>
              <a:rPr lang="tr-TR" sz="2400" dirty="0" err="1" smtClean="0">
                <a:solidFill>
                  <a:schemeClr val="tx1"/>
                </a:solidFill>
              </a:rPr>
              <a:t>double’a</a:t>
            </a:r>
            <a:r>
              <a:rPr lang="tr-TR" sz="2400" dirty="0" smtClean="0">
                <a:solidFill>
                  <a:schemeClr val="tx1"/>
                </a:solidFill>
              </a:rPr>
              <a:t> örtülü dönüşüm yaşar)</a:t>
            </a:r>
          </a:p>
          <a:p>
            <a:pPr algn="just"/>
            <a:r>
              <a:rPr lang="tr-TR" sz="2400" b="1" dirty="0" smtClean="0">
                <a:solidFill>
                  <a:schemeClr val="tx1"/>
                </a:solidFill>
              </a:rPr>
              <a:t>  </a:t>
            </a:r>
            <a:r>
              <a:rPr lang="tr-TR" sz="2400" dirty="0" smtClean="0">
                <a:solidFill>
                  <a:schemeClr val="tx1"/>
                </a:solidFill>
              </a:rPr>
              <a:t>Girilen iki parametreden küçük olanını döner.</a:t>
            </a: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a:t>
            </a:r>
          </a:p>
          <a:p>
            <a:pPr algn="just"/>
            <a:r>
              <a:rPr lang="tr-TR" sz="2400" b="1" dirty="0" smtClean="0">
                <a:solidFill>
                  <a:schemeClr val="tx1"/>
                </a:solidFill>
              </a:rPr>
              <a:t>   </a:t>
            </a:r>
            <a:r>
              <a:rPr lang="tr-TR" sz="2400" dirty="0" err="1" smtClean="0">
                <a:solidFill>
                  <a:schemeClr val="tx1"/>
                </a:solidFill>
              </a:rPr>
              <a:t>int</a:t>
            </a:r>
            <a:r>
              <a:rPr lang="tr-TR" sz="2400" dirty="0" smtClean="0">
                <a:solidFill>
                  <a:schemeClr val="tx1"/>
                </a:solidFill>
              </a:rPr>
              <a:t> deger1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min</a:t>
            </a:r>
            <a:r>
              <a:rPr lang="tr-TR" sz="2400" dirty="0" smtClean="0">
                <a:solidFill>
                  <a:schemeClr val="tx1"/>
                </a:solidFill>
              </a:rPr>
              <a:t>(5, 9);</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deger2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min</a:t>
            </a:r>
            <a:r>
              <a:rPr lang="tr-TR" sz="2400" dirty="0" smtClean="0">
                <a:solidFill>
                  <a:schemeClr val="tx1"/>
                </a:solidFill>
              </a:rPr>
              <a:t>(-3, -2);</a:t>
            </a:r>
          </a:p>
          <a:p>
            <a:pPr algn="just"/>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deger3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min</a:t>
            </a:r>
            <a:r>
              <a:rPr lang="tr-TR" sz="2400" dirty="0" smtClean="0">
                <a:solidFill>
                  <a:schemeClr val="tx1"/>
                </a:solidFill>
              </a:rPr>
              <a:t>(7.8, 6.3);</a:t>
            </a:r>
          </a:p>
          <a:p>
            <a:pPr algn="just"/>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deger4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min</a:t>
            </a:r>
            <a:r>
              <a:rPr lang="tr-TR" sz="2400" dirty="0" smtClean="0">
                <a:solidFill>
                  <a:schemeClr val="tx1"/>
                </a:solidFill>
              </a:rPr>
              <a:t>(8.3, 7);</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(deger1 +”\n” + deger2 + “\n” + deger3 + “\n” + deger4);</a:t>
            </a:r>
          </a:p>
          <a:p>
            <a:pPr algn="just">
              <a:buNone/>
            </a:pPr>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Hatalı Örnekler:</a:t>
            </a:r>
          </a:p>
          <a:p>
            <a:pPr algn="just"/>
            <a:r>
              <a:rPr lang="tr-TR" sz="2400" b="1" dirty="0" smtClean="0">
                <a:solidFill>
                  <a:schemeClr val="tx1"/>
                </a:solidFill>
              </a:rPr>
              <a:t>   </a:t>
            </a:r>
            <a:r>
              <a:rPr lang="tr-TR" sz="2400" dirty="0" err="1" smtClean="0">
                <a:solidFill>
                  <a:schemeClr val="tx1"/>
                </a:solidFill>
              </a:rPr>
              <a:t>int</a:t>
            </a:r>
            <a:r>
              <a:rPr lang="tr-TR" sz="2400" dirty="0" smtClean="0">
                <a:solidFill>
                  <a:schemeClr val="tx1"/>
                </a:solidFill>
              </a:rPr>
              <a:t> x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min</a:t>
            </a:r>
            <a:r>
              <a:rPr lang="tr-TR" sz="2400" dirty="0" smtClean="0">
                <a:solidFill>
                  <a:schemeClr val="tx1"/>
                </a:solidFill>
              </a:rPr>
              <a:t>(7, 8.4) ;  </a:t>
            </a:r>
            <a:endParaRPr lang="tr-TR" sz="2400" dirty="0" smtClean="0"/>
          </a:p>
          <a:p>
            <a:pPr algn="just"/>
            <a:r>
              <a:rPr lang="tr-TR" sz="2400" dirty="0" smtClean="0">
                <a:solidFill>
                  <a:schemeClr val="tx1"/>
                </a:solidFill>
              </a:rPr>
              <a:t>/*parametrelerden büyük olan tür </a:t>
            </a:r>
            <a:r>
              <a:rPr lang="tr-TR" sz="2400" dirty="0" err="1" smtClean="0">
                <a:solidFill>
                  <a:schemeClr val="tx1"/>
                </a:solidFill>
              </a:rPr>
              <a:t>double</a:t>
            </a:r>
            <a:r>
              <a:rPr lang="tr-TR" sz="2400" dirty="0" smtClean="0">
                <a:solidFill>
                  <a:schemeClr val="tx1"/>
                </a:solidFill>
              </a:rPr>
              <a:t> olduğundan </a:t>
            </a:r>
            <a:r>
              <a:rPr lang="tr-TR" sz="2400" dirty="0" err="1" smtClean="0">
                <a:solidFill>
                  <a:schemeClr val="tx1"/>
                </a:solidFill>
              </a:rPr>
              <a:t>double</a:t>
            </a:r>
            <a:r>
              <a:rPr lang="tr-TR" sz="2400" dirty="0" smtClean="0">
                <a:solidFill>
                  <a:schemeClr val="tx1"/>
                </a:solidFill>
              </a:rPr>
              <a:t> türünde bir değer döner, </a:t>
            </a:r>
            <a:r>
              <a:rPr lang="tr-TR" sz="2400" dirty="0" err="1" smtClean="0">
                <a:solidFill>
                  <a:schemeClr val="tx1"/>
                </a:solidFill>
              </a:rPr>
              <a:t>int</a:t>
            </a:r>
            <a:r>
              <a:rPr lang="tr-TR" sz="2400" dirty="0" smtClean="0">
                <a:solidFill>
                  <a:schemeClr val="tx1"/>
                </a:solidFill>
              </a:rPr>
              <a:t> değişkene atanamaz */</a:t>
            </a:r>
          </a:p>
        </p:txBody>
      </p:sp>
      <p:sp>
        <p:nvSpPr>
          <p:cNvPr id="4" name="3 Katlanmış Nesne"/>
          <p:cNvSpPr/>
          <p:nvPr/>
        </p:nvSpPr>
        <p:spPr>
          <a:xfrm>
            <a:off x="6715140" y="2143116"/>
            <a:ext cx="1285884" cy="1691640"/>
          </a:xfrm>
          <a:prstGeom prst="foldedCorner">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Font typeface="Wingdings" pitchFamily="2" charset="2"/>
              <a:buChar char="§"/>
            </a:pPr>
            <a:r>
              <a:rPr lang="tr-TR" dirty="0" smtClean="0"/>
              <a:t> </a:t>
            </a:r>
            <a:r>
              <a:rPr lang="tr-TR" b="1" dirty="0" smtClean="0"/>
              <a:t>Çıktı:</a:t>
            </a:r>
          </a:p>
          <a:p>
            <a:pPr algn="just"/>
            <a:r>
              <a:rPr lang="tr-TR" dirty="0" smtClean="0"/>
              <a:t>   5</a:t>
            </a:r>
          </a:p>
          <a:p>
            <a:pPr algn="just"/>
            <a:r>
              <a:rPr lang="tr-TR" dirty="0" smtClean="0"/>
              <a:t>   -3</a:t>
            </a:r>
          </a:p>
          <a:p>
            <a:pPr algn="just"/>
            <a:r>
              <a:rPr lang="tr-TR" dirty="0" smtClean="0"/>
              <a:t>   6.3</a:t>
            </a:r>
          </a:p>
          <a:p>
            <a:pPr algn="just"/>
            <a:r>
              <a:rPr lang="tr-TR" dirty="0" smtClean="0"/>
              <a:t>   7.0</a:t>
            </a:r>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Math</a:t>
            </a:r>
            <a:r>
              <a:rPr lang="tr-TR" sz="4000" b="1" dirty="0" smtClean="0">
                <a:solidFill>
                  <a:schemeClr val="tx2">
                    <a:lumMod val="60000"/>
                    <a:lumOff val="40000"/>
                  </a:schemeClr>
                </a:solidFill>
              </a:rPr>
              <a:t>.</a:t>
            </a:r>
            <a:r>
              <a:rPr lang="tr-TR" sz="4000" b="1" dirty="0" err="1" smtClean="0">
                <a:solidFill>
                  <a:schemeClr val="tx2">
                    <a:lumMod val="60000"/>
                    <a:lumOff val="40000"/>
                  </a:schemeClr>
                </a:solidFill>
              </a:rPr>
              <a:t>max</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algn="just">
              <a:buFontTx/>
              <a:buChar char="-"/>
            </a:pPr>
            <a:r>
              <a:rPr lang="tr-TR" sz="3100" dirty="0" err="1" smtClean="0"/>
              <a:t>double</a:t>
            </a:r>
            <a:r>
              <a:rPr lang="tr-TR" sz="3100" dirty="0" smtClean="0"/>
              <a:t>/</a:t>
            </a:r>
            <a:r>
              <a:rPr lang="tr-TR" sz="3100" dirty="0" err="1" smtClean="0"/>
              <a:t>float</a:t>
            </a:r>
            <a:r>
              <a:rPr lang="tr-TR" sz="3100" dirty="0" smtClean="0"/>
              <a:t>/</a:t>
            </a:r>
            <a:r>
              <a:rPr lang="tr-TR" sz="3100" dirty="0" err="1" smtClean="0"/>
              <a:t>int</a:t>
            </a:r>
            <a:r>
              <a:rPr lang="tr-TR" sz="3100" dirty="0" smtClean="0"/>
              <a:t>/</a:t>
            </a:r>
            <a:r>
              <a:rPr lang="tr-TR" sz="3100" dirty="0" err="1" smtClean="0"/>
              <a:t>long</a:t>
            </a:r>
            <a:r>
              <a:rPr lang="tr-TR" sz="3100" b="1" dirty="0" smtClean="0"/>
              <a:t> </a:t>
            </a:r>
            <a:r>
              <a:rPr lang="tr-TR" sz="3100" dirty="0" smtClean="0"/>
              <a:t> </a:t>
            </a:r>
            <a:r>
              <a:rPr lang="tr-TR" sz="3100" b="1" dirty="0" err="1" smtClean="0"/>
              <a:t>Math</a:t>
            </a:r>
            <a:r>
              <a:rPr lang="tr-TR" sz="3100" b="1" dirty="0" smtClean="0"/>
              <a:t>.</a:t>
            </a:r>
            <a:r>
              <a:rPr lang="tr-TR" sz="3100" b="1" dirty="0" err="1" smtClean="0"/>
              <a:t>max</a:t>
            </a:r>
            <a:r>
              <a:rPr lang="tr-TR" sz="3100" b="1" dirty="0" smtClean="0"/>
              <a:t> (</a:t>
            </a:r>
            <a:r>
              <a:rPr lang="tr-TR" sz="3100" dirty="0" err="1" smtClean="0"/>
              <a:t>double</a:t>
            </a:r>
            <a:r>
              <a:rPr lang="tr-TR" sz="3100" dirty="0" smtClean="0"/>
              <a:t>/</a:t>
            </a:r>
            <a:r>
              <a:rPr lang="tr-TR" sz="3100" dirty="0" err="1" smtClean="0"/>
              <a:t>float</a:t>
            </a:r>
            <a:r>
              <a:rPr lang="tr-TR" sz="3100" dirty="0" smtClean="0"/>
              <a:t>/</a:t>
            </a:r>
            <a:r>
              <a:rPr lang="tr-TR" sz="3100" dirty="0" err="1" smtClean="0"/>
              <a:t>int</a:t>
            </a:r>
            <a:r>
              <a:rPr lang="tr-TR" sz="3100" dirty="0" smtClean="0"/>
              <a:t>/</a:t>
            </a:r>
            <a:r>
              <a:rPr lang="tr-TR" sz="3100" dirty="0" err="1" smtClean="0"/>
              <a:t>long</a:t>
            </a:r>
            <a:r>
              <a:rPr lang="tr-TR" sz="3100" dirty="0" smtClean="0"/>
              <a:t>, aynısı</a:t>
            </a:r>
            <a:r>
              <a:rPr lang="tr-TR" sz="3100" b="1" dirty="0" smtClean="0"/>
              <a:t>) </a:t>
            </a:r>
          </a:p>
          <a:p>
            <a:pPr algn="just">
              <a:buFontTx/>
              <a:buChar char="-"/>
            </a:pPr>
            <a:r>
              <a:rPr lang="tr-TR" sz="2400" dirty="0" smtClean="0"/>
              <a:t>Karşılaştırılan veri türlerinden biri diğerinden daha büyük ise ötekini büyük olana çeviri. (</a:t>
            </a:r>
            <a:r>
              <a:rPr lang="tr-TR" sz="2400" dirty="0" err="1" smtClean="0"/>
              <a:t>double</a:t>
            </a:r>
            <a:r>
              <a:rPr lang="tr-TR" sz="2400" dirty="0" smtClean="0"/>
              <a:t> ve </a:t>
            </a:r>
            <a:r>
              <a:rPr lang="tr-TR" sz="2400" dirty="0" err="1" smtClean="0"/>
              <a:t>int</a:t>
            </a:r>
            <a:r>
              <a:rPr lang="tr-TR" sz="2400" dirty="0" smtClean="0"/>
              <a:t> girdi varsa; </a:t>
            </a:r>
            <a:r>
              <a:rPr lang="tr-TR" sz="2400" dirty="0" err="1" smtClean="0"/>
              <a:t>int</a:t>
            </a:r>
            <a:r>
              <a:rPr lang="tr-TR" sz="2400" dirty="0" smtClean="0"/>
              <a:t> olan </a:t>
            </a:r>
            <a:r>
              <a:rPr lang="tr-TR" sz="2400" dirty="0" err="1" smtClean="0"/>
              <a:t>double’a</a:t>
            </a:r>
            <a:r>
              <a:rPr lang="tr-TR" sz="2400" dirty="0" smtClean="0"/>
              <a:t> örtülü dönüşüm yaşar)</a:t>
            </a:r>
          </a:p>
          <a:p>
            <a:pPr algn="just"/>
            <a:r>
              <a:rPr lang="tr-TR" sz="2400" b="1" dirty="0" smtClean="0">
                <a:solidFill>
                  <a:schemeClr val="tx1"/>
                </a:solidFill>
              </a:rPr>
              <a:t>  </a:t>
            </a:r>
            <a:r>
              <a:rPr lang="tr-TR" sz="2400" dirty="0" smtClean="0">
                <a:solidFill>
                  <a:schemeClr val="tx1"/>
                </a:solidFill>
              </a:rPr>
              <a:t>Girilen iki parametreden büyük olanını döner.</a:t>
            </a: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a:t>
            </a:r>
          </a:p>
          <a:p>
            <a:pPr algn="just"/>
            <a:r>
              <a:rPr lang="tr-TR" sz="2400" b="1" dirty="0" smtClean="0">
                <a:solidFill>
                  <a:schemeClr val="tx1"/>
                </a:solidFill>
              </a:rPr>
              <a:t>   </a:t>
            </a:r>
            <a:r>
              <a:rPr lang="tr-TR" sz="2400" dirty="0" err="1" smtClean="0">
                <a:solidFill>
                  <a:schemeClr val="tx1"/>
                </a:solidFill>
              </a:rPr>
              <a:t>int</a:t>
            </a:r>
            <a:r>
              <a:rPr lang="tr-TR" sz="2400" dirty="0" smtClean="0">
                <a:solidFill>
                  <a:schemeClr val="tx1"/>
                </a:solidFill>
              </a:rPr>
              <a:t> deger1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max</a:t>
            </a:r>
            <a:r>
              <a:rPr lang="tr-TR" sz="2400" dirty="0" smtClean="0">
                <a:solidFill>
                  <a:schemeClr val="tx1"/>
                </a:solidFill>
              </a:rPr>
              <a:t>(5, 9);</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deger2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max</a:t>
            </a:r>
            <a:r>
              <a:rPr lang="tr-TR" sz="2400" dirty="0" smtClean="0">
                <a:solidFill>
                  <a:schemeClr val="tx1"/>
                </a:solidFill>
              </a:rPr>
              <a:t>(-3, -2);</a:t>
            </a:r>
          </a:p>
          <a:p>
            <a:pPr algn="just"/>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deger3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max</a:t>
            </a:r>
            <a:r>
              <a:rPr lang="tr-TR" sz="2400" dirty="0" smtClean="0">
                <a:solidFill>
                  <a:schemeClr val="tx1"/>
                </a:solidFill>
              </a:rPr>
              <a:t>(7.8, 6.3);</a:t>
            </a:r>
          </a:p>
          <a:p>
            <a:pPr algn="just"/>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deger4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max</a:t>
            </a:r>
            <a:r>
              <a:rPr lang="tr-TR" sz="2400" dirty="0" smtClean="0">
                <a:solidFill>
                  <a:schemeClr val="tx1"/>
                </a:solidFill>
              </a:rPr>
              <a:t>(8.3, 7);</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(deger1 +”\n” + deger2 + “\n” + deger3 + “\n” + deger4);</a:t>
            </a:r>
          </a:p>
          <a:p>
            <a:pPr algn="just"/>
            <a:endParaRPr lang="tr-TR" sz="2400" dirty="0" smtClean="0">
              <a:solidFill>
                <a:schemeClr val="tx1"/>
              </a:solidFill>
            </a:endParaRP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Hatalı Örnekler:</a:t>
            </a:r>
          </a:p>
          <a:p>
            <a:pPr algn="just"/>
            <a:r>
              <a:rPr lang="tr-TR" sz="2400" b="1" dirty="0" smtClean="0">
                <a:solidFill>
                  <a:schemeClr val="tx1"/>
                </a:solidFill>
              </a:rPr>
              <a:t>   </a:t>
            </a:r>
            <a:r>
              <a:rPr lang="tr-TR" sz="2400" dirty="0" err="1" smtClean="0">
                <a:solidFill>
                  <a:schemeClr val="tx1"/>
                </a:solidFill>
              </a:rPr>
              <a:t>int</a:t>
            </a:r>
            <a:r>
              <a:rPr lang="tr-TR" sz="2400" dirty="0" smtClean="0">
                <a:solidFill>
                  <a:schemeClr val="tx1"/>
                </a:solidFill>
              </a:rPr>
              <a:t> x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max</a:t>
            </a:r>
            <a:r>
              <a:rPr lang="tr-TR" sz="2400" dirty="0" smtClean="0">
                <a:solidFill>
                  <a:schemeClr val="tx1"/>
                </a:solidFill>
              </a:rPr>
              <a:t>(7, 8.4) ;  </a:t>
            </a:r>
          </a:p>
          <a:p>
            <a:pPr algn="just"/>
            <a:r>
              <a:rPr lang="tr-TR" sz="2400" dirty="0" smtClean="0"/>
              <a:t>/*parametrelerden büyük olan tür </a:t>
            </a:r>
            <a:r>
              <a:rPr lang="tr-TR" sz="2400" dirty="0" err="1" smtClean="0"/>
              <a:t>double</a:t>
            </a:r>
            <a:r>
              <a:rPr lang="tr-TR" sz="2400" dirty="0" smtClean="0"/>
              <a:t> olduğundan </a:t>
            </a:r>
            <a:r>
              <a:rPr lang="tr-TR" sz="2400" dirty="0" err="1" smtClean="0"/>
              <a:t>double</a:t>
            </a:r>
            <a:r>
              <a:rPr lang="tr-TR" sz="2400" dirty="0" smtClean="0"/>
              <a:t> türünde bir değer döner, </a:t>
            </a:r>
            <a:r>
              <a:rPr lang="tr-TR" sz="2400" dirty="0" err="1" smtClean="0"/>
              <a:t>int</a:t>
            </a:r>
            <a:r>
              <a:rPr lang="tr-TR" sz="2400" dirty="0" smtClean="0"/>
              <a:t> değişkene atanamaz */</a:t>
            </a:r>
          </a:p>
        </p:txBody>
      </p:sp>
      <p:sp>
        <p:nvSpPr>
          <p:cNvPr id="4" name="3 Katlanmış Nesne"/>
          <p:cNvSpPr/>
          <p:nvPr/>
        </p:nvSpPr>
        <p:spPr>
          <a:xfrm>
            <a:off x="6143636" y="2143116"/>
            <a:ext cx="1428760" cy="1705928"/>
          </a:xfrm>
          <a:prstGeom prst="foldedCorner">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Font typeface="Wingdings" pitchFamily="2" charset="2"/>
              <a:buChar char="§"/>
            </a:pPr>
            <a:r>
              <a:rPr lang="tr-TR" dirty="0" smtClean="0"/>
              <a:t> </a:t>
            </a:r>
            <a:r>
              <a:rPr lang="tr-TR" b="1" dirty="0" smtClean="0"/>
              <a:t>Çıktı:</a:t>
            </a:r>
          </a:p>
          <a:p>
            <a:pPr algn="just"/>
            <a:r>
              <a:rPr lang="tr-TR" dirty="0" smtClean="0"/>
              <a:t>   9</a:t>
            </a:r>
          </a:p>
          <a:p>
            <a:pPr algn="just"/>
            <a:r>
              <a:rPr lang="tr-TR" dirty="0" smtClean="0"/>
              <a:t>   -2</a:t>
            </a:r>
          </a:p>
          <a:p>
            <a:pPr algn="just"/>
            <a:r>
              <a:rPr lang="tr-TR" dirty="0" smtClean="0"/>
              <a:t>   7.8</a:t>
            </a:r>
          </a:p>
          <a:p>
            <a:pPr algn="just"/>
            <a:r>
              <a:rPr lang="tr-TR" dirty="0" smtClean="0"/>
              <a:t>   8.3</a:t>
            </a: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Math</a:t>
            </a:r>
            <a:r>
              <a:rPr lang="tr-TR" sz="4000" b="1" dirty="0" smtClean="0">
                <a:solidFill>
                  <a:schemeClr val="tx2">
                    <a:lumMod val="60000"/>
                    <a:lumOff val="40000"/>
                  </a:schemeClr>
                </a:solidFill>
              </a:rPr>
              <a:t>.</a:t>
            </a:r>
            <a:r>
              <a:rPr lang="tr-TR" sz="4000" b="1" dirty="0" err="1" smtClean="0">
                <a:solidFill>
                  <a:schemeClr val="tx2">
                    <a:lumMod val="60000"/>
                    <a:lumOff val="40000"/>
                  </a:schemeClr>
                </a:solidFill>
              </a:rPr>
              <a:t>sqrt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20000"/>
          </a:bodyPr>
          <a:lstStyle/>
          <a:p>
            <a:pPr algn="just">
              <a:buFontTx/>
              <a:buChar char="-"/>
            </a:pPr>
            <a:r>
              <a:rPr lang="tr-TR" sz="3000" dirty="0" err="1" smtClean="0"/>
              <a:t>double</a:t>
            </a:r>
            <a:r>
              <a:rPr lang="tr-TR" sz="3000" dirty="0" smtClean="0">
                <a:solidFill>
                  <a:schemeClr val="tx1"/>
                </a:solidFill>
              </a:rPr>
              <a:t> </a:t>
            </a:r>
            <a:r>
              <a:rPr lang="tr-TR" sz="3000" b="1" dirty="0" err="1" smtClean="0">
                <a:solidFill>
                  <a:schemeClr val="tx1"/>
                </a:solidFill>
              </a:rPr>
              <a:t>Math</a:t>
            </a:r>
            <a:r>
              <a:rPr lang="tr-TR" sz="3000" b="1" dirty="0" smtClean="0">
                <a:solidFill>
                  <a:schemeClr val="tx1"/>
                </a:solidFill>
              </a:rPr>
              <a:t>.</a:t>
            </a:r>
            <a:r>
              <a:rPr lang="tr-TR" sz="3000" b="1" dirty="0" err="1" smtClean="0">
                <a:solidFill>
                  <a:schemeClr val="tx1"/>
                </a:solidFill>
              </a:rPr>
              <a:t>sqrt</a:t>
            </a:r>
            <a:r>
              <a:rPr lang="tr-TR" sz="3000" b="1" dirty="0" smtClean="0">
                <a:solidFill>
                  <a:schemeClr val="tx1"/>
                </a:solidFill>
              </a:rPr>
              <a:t>(</a:t>
            </a:r>
            <a:r>
              <a:rPr lang="tr-TR" sz="3000" dirty="0" err="1" smtClean="0">
                <a:solidFill>
                  <a:schemeClr val="tx1"/>
                </a:solidFill>
              </a:rPr>
              <a:t>double</a:t>
            </a:r>
            <a:r>
              <a:rPr lang="tr-TR" sz="3000" b="1" dirty="0" smtClean="0">
                <a:solidFill>
                  <a:schemeClr val="tx1"/>
                </a:solidFill>
              </a:rPr>
              <a:t>)</a:t>
            </a:r>
            <a:endParaRPr lang="tr-TR" sz="3000" dirty="0" smtClean="0">
              <a:solidFill>
                <a:schemeClr val="tx1"/>
              </a:solidFill>
            </a:endParaRPr>
          </a:p>
          <a:p>
            <a:pPr algn="just"/>
            <a:r>
              <a:rPr lang="tr-TR" sz="2400" b="1" dirty="0" smtClean="0">
                <a:solidFill>
                  <a:schemeClr val="tx1"/>
                </a:solidFill>
              </a:rPr>
              <a:t>  </a:t>
            </a:r>
            <a:r>
              <a:rPr lang="tr-TR" sz="2400" dirty="0" smtClean="0">
                <a:solidFill>
                  <a:schemeClr val="tx1"/>
                </a:solidFill>
              </a:rPr>
              <a:t>İngilizce “</a:t>
            </a:r>
            <a:r>
              <a:rPr lang="tr-TR" sz="2400" dirty="0" err="1" smtClean="0">
                <a:solidFill>
                  <a:schemeClr val="tx1"/>
                </a:solidFill>
              </a:rPr>
              <a:t>square</a:t>
            </a:r>
            <a:r>
              <a:rPr lang="tr-TR" sz="2400" dirty="0" smtClean="0">
                <a:solidFill>
                  <a:schemeClr val="tx1"/>
                </a:solidFill>
              </a:rPr>
              <a:t> </a:t>
            </a:r>
            <a:r>
              <a:rPr lang="tr-TR" sz="2400" dirty="0" err="1" smtClean="0">
                <a:solidFill>
                  <a:schemeClr val="tx1"/>
                </a:solidFill>
              </a:rPr>
              <a:t>root</a:t>
            </a:r>
            <a:r>
              <a:rPr lang="tr-TR" sz="2400" dirty="0" smtClean="0">
                <a:solidFill>
                  <a:schemeClr val="tx1"/>
                </a:solidFill>
              </a:rPr>
              <a:t>” kelimesinin kısaltması ile isimlendirilmiştir. Girilen parametrenin karekökünü döndürür.</a:t>
            </a: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a:t>
            </a:r>
          </a:p>
          <a:p>
            <a:pPr algn="just"/>
            <a:r>
              <a:rPr lang="tr-TR" sz="2400" b="1" dirty="0" smtClean="0">
                <a:solidFill>
                  <a:schemeClr val="tx1"/>
                </a:solidFill>
              </a:rPr>
              <a:t>   </a:t>
            </a:r>
            <a:r>
              <a:rPr lang="tr-TR" sz="2400" dirty="0" err="1" smtClean="0">
                <a:solidFill>
                  <a:schemeClr val="tx1"/>
                </a:solidFill>
              </a:rPr>
              <a:t>double</a:t>
            </a:r>
            <a:r>
              <a:rPr lang="tr-TR" sz="2400" dirty="0" smtClean="0">
                <a:solidFill>
                  <a:schemeClr val="tx1"/>
                </a:solidFill>
              </a:rPr>
              <a:t> deger1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sqrt</a:t>
            </a:r>
            <a:r>
              <a:rPr lang="tr-TR" sz="2400" dirty="0" smtClean="0">
                <a:solidFill>
                  <a:schemeClr val="tx1"/>
                </a:solidFill>
              </a:rPr>
              <a:t>(2);</a:t>
            </a:r>
          </a:p>
          <a:p>
            <a:pPr algn="just"/>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deger2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sqrt</a:t>
            </a:r>
            <a:r>
              <a:rPr lang="tr-TR" sz="2400" dirty="0" smtClean="0">
                <a:solidFill>
                  <a:schemeClr val="tx1"/>
                </a:solidFill>
              </a:rPr>
              <a:t>(8.999);</a:t>
            </a:r>
          </a:p>
          <a:p>
            <a:pPr algn="just"/>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deger3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sqrt</a:t>
            </a:r>
            <a:r>
              <a:rPr lang="tr-TR" sz="2400" dirty="0" smtClean="0">
                <a:solidFill>
                  <a:schemeClr val="tx1"/>
                </a:solidFill>
              </a:rPr>
              <a:t>(-1);</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(deger1 +”\n” + deger2 + “\n” + deger3);</a:t>
            </a:r>
          </a:p>
          <a:p>
            <a:pPr algn="just"/>
            <a:endParaRPr lang="tr-TR" sz="2400" dirty="0" smtClean="0">
              <a:solidFill>
                <a:schemeClr val="tx1"/>
              </a:solidFill>
            </a:endParaRP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Hatalı Örnekler:</a:t>
            </a:r>
          </a:p>
          <a:p>
            <a:pPr algn="just"/>
            <a:r>
              <a:rPr lang="tr-TR" sz="2400" b="1" dirty="0" smtClean="0">
                <a:solidFill>
                  <a:schemeClr val="tx1"/>
                </a:solidFill>
              </a:rPr>
              <a:t>   </a:t>
            </a:r>
            <a:r>
              <a:rPr lang="tr-TR" sz="2400" dirty="0" err="1" smtClean="0">
                <a:solidFill>
                  <a:schemeClr val="tx1"/>
                </a:solidFill>
              </a:rPr>
              <a:t>int</a:t>
            </a:r>
            <a:r>
              <a:rPr lang="tr-TR" sz="2400" dirty="0" smtClean="0">
                <a:solidFill>
                  <a:schemeClr val="tx1"/>
                </a:solidFill>
              </a:rPr>
              <a:t> x =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sqrt</a:t>
            </a:r>
            <a:r>
              <a:rPr lang="tr-TR" sz="2400" dirty="0" smtClean="0">
                <a:solidFill>
                  <a:schemeClr val="tx1"/>
                </a:solidFill>
              </a:rPr>
              <a:t>(9) ;  </a:t>
            </a:r>
          </a:p>
          <a:p>
            <a:pPr algn="just"/>
            <a:r>
              <a:rPr lang="tr-TR" sz="2400" dirty="0" smtClean="0">
                <a:solidFill>
                  <a:schemeClr val="tx1"/>
                </a:solidFill>
              </a:rPr>
              <a:t>//</a:t>
            </a:r>
            <a:r>
              <a:rPr lang="tr-TR" sz="2400" dirty="0" err="1" smtClean="0">
                <a:solidFill>
                  <a:schemeClr val="tx1"/>
                </a:solidFill>
              </a:rPr>
              <a:t>sqrt</a:t>
            </a:r>
            <a:r>
              <a:rPr lang="tr-TR" sz="2400" dirty="0" smtClean="0">
                <a:solidFill>
                  <a:schemeClr val="tx1"/>
                </a:solidFill>
              </a:rPr>
              <a:t> metodu her zaman </a:t>
            </a:r>
            <a:r>
              <a:rPr lang="tr-TR" sz="2400" dirty="0" err="1" smtClean="0">
                <a:solidFill>
                  <a:schemeClr val="tx1"/>
                </a:solidFill>
              </a:rPr>
              <a:t>double</a:t>
            </a:r>
            <a:r>
              <a:rPr lang="tr-TR" sz="2400" dirty="0" smtClean="0">
                <a:solidFill>
                  <a:schemeClr val="tx1"/>
                </a:solidFill>
              </a:rPr>
              <a:t> değer döner, </a:t>
            </a:r>
            <a:r>
              <a:rPr lang="tr-TR" sz="2400" dirty="0" err="1" smtClean="0">
                <a:solidFill>
                  <a:schemeClr val="tx1"/>
                </a:solidFill>
              </a:rPr>
              <a:t>int</a:t>
            </a:r>
            <a:r>
              <a:rPr lang="tr-TR" sz="2400" dirty="0" smtClean="0">
                <a:solidFill>
                  <a:schemeClr val="tx1"/>
                </a:solidFill>
              </a:rPr>
              <a:t>     		         //değişkene atanamaz</a:t>
            </a:r>
          </a:p>
        </p:txBody>
      </p:sp>
      <p:sp>
        <p:nvSpPr>
          <p:cNvPr id="4" name="3 Katlanmış Nesne"/>
          <p:cNvSpPr/>
          <p:nvPr/>
        </p:nvSpPr>
        <p:spPr>
          <a:xfrm>
            <a:off x="5929322" y="2285992"/>
            <a:ext cx="2500330" cy="1432500"/>
          </a:xfrm>
          <a:prstGeom prst="foldedCorner">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Font typeface="Wingdings" pitchFamily="2" charset="2"/>
              <a:buChar char="§"/>
            </a:pPr>
            <a:r>
              <a:rPr lang="tr-TR" dirty="0" smtClean="0"/>
              <a:t> </a:t>
            </a:r>
            <a:r>
              <a:rPr lang="tr-TR" b="1" dirty="0" smtClean="0"/>
              <a:t>Çıktı:</a:t>
            </a:r>
          </a:p>
          <a:p>
            <a:pPr algn="just"/>
            <a:r>
              <a:rPr lang="tr-TR" dirty="0" smtClean="0"/>
              <a:t>1.4142135623730951</a:t>
            </a:r>
          </a:p>
          <a:p>
            <a:pPr algn="just"/>
            <a:r>
              <a:rPr lang="tr-TR" dirty="0" smtClean="0"/>
              <a:t>2.9998333287034464 </a:t>
            </a:r>
          </a:p>
          <a:p>
            <a:pPr algn="just"/>
            <a:r>
              <a:rPr lang="tr-TR" dirty="0" err="1" smtClean="0"/>
              <a:t>NaN</a:t>
            </a:r>
            <a:endParaRPr lang="tr-TR" dirty="0" smtClean="0"/>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Kök bulan makine</a:t>
            </a:r>
            <a:endParaRPr lang="tr-TR" dirty="0"/>
          </a:p>
        </p:txBody>
      </p:sp>
      <p:sp>
        <p:nvSpPr>
          <p:cNvPr id="3" name="2 İçerik Yer Tutucusu"/>
          <p:cNvSpPr>
            <a:spLocks noGrp="1"/>
          </p:cNvSpPr>
          <p:nvPr>
            <p:ph sz="quarter" idx="1"/>
          </p:nvPr>
        </p:nvSpPr>
        <p:spPr/>
        <p:txBody>
          <a:bodyPr/>
          <a:lstStyle/>
          <a:p>
            <a:r>
              <a:rPr lang="tr-TR" dirty="0" smtClean="0"/>
              <a:t>a</a:t>
            </a:r>
            <a:r>
              <a:rPr lang="en-US" dirty="0" smtClean="0"/>
              <a:t>x</a:t>
            </a:r>
            <a:r>
              <a:rPr lang="en-US" baseline="30000" dirty="0" smtClean="0"/>
              <a:t>2</a:t>
            </a:r>
            <a:r>
              <a:rPr lang="en-US" dirty="0" smtClean="0"/>
              <a:t> + </a:t>
            </a:r>
            <a:r>
              <a:rPr lang="en-US" dirty="0" err="1" smtClean="0"/>
              <a:t>bx</a:t>
            </a:r>
            <a:r>
              <a:rPr lang="en-US" dirty="0" smtClean="0"/>
              <a:t> + c = 0.</a:t>
            </a:r>
            <a:endParaRPr lang="tr-TR" dirty="0" smtClean="0"/>
          </a:p>
          <a:p>
            <a:r>
              <a:rPr lang="tr-TR" dirty="0" smtClean="0"/>
              <a:t>Kodun içinde a, b ve c değerlerini 3, 13 ve 10 olarak tanımlayın.</a:t>
            </a:r>
          </a:p>
          <a:p>
            <a:r>
              <a:rPr lang="tr-TR" dirty="0" smtClean="0"/>
              <a:t>Kodunuz x sonuçlarını bulsun ve ekrana yazdırsın.</a:t>
            </a:r>
          </a:p>
          <a:p>
            <a:r>
              <a:rPr lang="tr-TR" dirty="0" smtClean="0"/>
              <a:t>En az bir </a:t>
            </a:r>
            <a:r>
              <a:rPr lang="tr-TR" dirty="0" err="1" smtClean="0"/>
              <a:t>Math</a:t>
            </a:r>
            <a:r>
              <a:rPr lang="tr-TR" dirty="0" smtClean="0"/>
              <a:t>.</a:t>
            </a:r>
            <a:r>
              <a:rPr lang="tr-TR" dirty="0" err="1" smtClean="0"/>
              <a:t>pow</a:t>
            </a:r>
            <a:r>
              <a:rPr lang="tr-TR" dirty="0" smtClean="0"/>
              <a:t> kullanmak zorunludur.</a:t>
            </a:r>
            <a:endParaRPr lang="tr-TR" dirty="0"/>
          </a:p>
        </p:txBody>
      </p:sp>
      <p:grpSp>
        <p:nvGrpSpPr>
          <p:cNvPr id="4" name="8 Grup"/>
          <p:cNvGrpSpPr/>
          <p:nvPr/>
        </p:nvGrpSpPr>
        <p:grpSpPr>
          <a:xfrm>
            <a:off x="3500430" y="3429000"/>
            <a:ext cx="4572032" cy="2714644"/>
            <a:chOff x="3643306" y="2285992"/>
            <a:chExt cx="5286412" cy="3214710"/>
          </a:xfrm>
        </p:grpSpPr>
        <p:sp>
          <p:nvSpPr>
            <p:cNvPr id="8" name="7 Bulut Belirtme Çizgisi"/>
            <p:cNvSpPr/>
            <p:nvPr/>
          </p:nvSpPr>
          <p:spPr>
            <a:xfrm>
              <a:off x="3643306" y="2285992"/>
              <a:ext cx="5286412" cy="3214710"/>
            </a:xfrm>
            <a:prstGeom prst="cloudCallout">
              <a:avLst>
                <a:gd name="adj1" fmla="val -62251"/>
                <a:gd name="adj2" fmla="val 4405"/>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pic>
          <p:nvPicPr>
            <p:cNvPr id="55298" name="Picture 2" descr="x =( -b + or - (square root (b^2 -4ac))/2a"/>
            <p:cNvPicPr>
              <a:picLocks noChangeAspect="1" noChangeArrowheads="1"/>
            </p:cNvPicPr>
            <p:nvPr/>
          </p:nvPicPr>
          <p:blipFill>
            <a:blip r:embed="rId2"/>
            <a:srcRect/>
            <a:stretch>
              <a:fillRect/>
            </a:stretch>
          </p:blipFill>
          <p:spPr bwMode="auto">
            <a:xfrm>
              <a:off x="4214810" y="3071810"/>
              <a:ext cx="4200355" cy="1357322"/>
            </a:xfrm>
            <a:prstGeom prst="rect">
              <a:avLst/>
            </a:prstGeom>
            <a:noFill/>
          </p:spPr>
        </p:pic>
      </p:grpSp>
      <p:pic>
        <p:nvPicPr>
          <p:cNvPr id="10" name="9 Resim" descr="soru.jpg"/>
          <p:cNvPicPr>
            <a:picLocks noChangeAspect="1"/>
          </p:cNvPicPr>
          <p:nvPr/>
        </p:nvPicPr>
        <p:blipFill>
          <a:blip r:embed="rId3"/>
          <a:stretch>
            <a:fillRect/>
          </a:stretch>
        </p:blipFill>
        <p:spPr>
          <a:xfrm>
            <a:off x="571472" y="3643314"/>
            <a:ext cx="1767840" cy="1328928"/>
          </a:xfrm>
          <a:prstGeom prst="rect">
            <a:avLst/>
          </a:prstGeom>
        </p:spPr>
      </p:pic>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Bunu biliyor muydunuz?</a:t>
            </a:r>
            <a:endParaRPr lang="en-US" dirty="0"/>
          </a:p>
        </p:txBody>
      </p:sp>
      <p:sp>
        <p:nvSpPr>
          <p:cNvPr id="3" name="Content Placeholder 2"/>
          <p:cNvSpPr>
            <a:spLocks noGrp="1"/>
          </p:cNvSpPr>
          <p:nvPr>
            <p:ph sz="quarter" idx="1"/>
          </p:nvPr>
        </p:nvSpPr>
        <p:spPr/>
        <p:txBody>
          <a:bodyPr/>
          <a:lstStyle/>
          <a:p>
            <a:r>
              <a:rPr lang="en-US" dirty="0" smtClean="0"/>
              <a:t>The first large-scale electronic digital computer:</a:t>
            </a:r>
          </a:p>
          <a:p>
            <a:endParaRPr lang="en-US" dirty="0"/>
          </a:p>
          <a:p>
            <a:pPr marL="0" indent="0">
              <a:buNone/>
            </a:pPr>
            <a:r>
              <a:rPr lang="en-US" sz="2000" smtClean="0"/>
              <a:t>University </a:t>
            </a:r>
            <a:r>
              <a:rPr lang="en-US" sz="2000" dirty="0" smtClean="0"/>
              <a:t>of </a:t>
            </a:r>
          </a:p>
          <a:p>
            <a:pPr marL="0" indent="0">
              <a:buNone/>
            </a:pPr>
            <a:r>
              <a:rPr lang="en-US" sz="2000" smtClean="0"/>
              <a:t>Pennsylvania </a:t>
            </a:r>
            <a:r>
              <a:rPr lang="tr-TR" sz="2000" smtClean="0"/>
              <a:t>in</a:t>
            </a:r>
          </a:p>
          <a:p>
            <a:pPr marL="0" indent="0">
              <a:buNone/>
            </a:pPr>
            <a:r>
              <a:rPr lang="en-US" sz="2800" b="1" smtClean="0"/>
              <a:t>1946</a:t>
            </a:r>
            <a:r>
              <a:rPr lang="en-US" sz="2000" smtClean="0"/>
              <a:t>.</a:t>
            </a:r>
            <a:endParaRPr lang="en-US" sz="2000" dirty="0" smtClean="0"/>
          </a:p>
          <a:p>
            <a:pPr marL="0" indent="0">
              <a:buNone/>
            </a:pPr>
            <a:r>
              <a:rPr lang="en-US" sz="2000" dirty="0" smtClean="0"/>
              <a:t>It </a:t>
            </a:r>
            <a:r>
              <a:rPr lang="en-US" sz="2000" smtClean="0"/>
              <a:t>weighted </a:t>
            </a:r>
            <a:endParaRPr lang="tr-TR" sz="2000" smtClean="0"/>
          </a:p>
          <a:p>
            <a:pPr marL="0" indent="0">
              <a:buNone/>
            </a:pPr>
            <a:r>
              <a:rPr lang="en-US" sz="2800" b="1" smtClean="0"/>
              <a:t>30 tons </a:t>
            </a:r>
            <a:endParaRPr lang="tr-TR" sz="2800" b="1" smtClean="0"/>
          </a:p>
          <a:p>
            <a:pPr marL="0" indent="0">
              <a:buNone/>
            </a:pPr>
            <a:r>
              <a:rPr lang="en-US" sz="2000" smtClean="0"/>
              <a:t>And</a:t>
            </a:r>
            <a:r>
              <a:rPr lang="tr-TR" sz="2000" smtClean="0"/>
              <a:t> </a:t>
            </a:r>
            <a:r>
              <a:rPr lang="en-US" sz="2000" smtClean="0"/>
              <a:t>took up </a:t>
            </a:r>
            <a:endParaRPr lang="tr-TR" sz="2000" smtClean="0"/>
          </a:p>
          <a:p>
            <a:pPr marL="0" indent="0">
              <a:buNone/>
            </a:pPr>
            <a:r>
              <a:rPr lang="en-US" sz="2800" b="1" smtClean="0"/>
              <a:t>167 </a:t>
            </a:r>
            <a:r>
              <a:rPr lang="en-US" sz="2800" b="1" dirty="0" smtClean="0"/>
              <a:t>m</a:t>
            </a:r>
            <a:r>
              <a:rPr lang="en-US" sz="2800" b="1" baseline="30000" dirty="0" smtClean="0"/>
              <a:t>2</a:t>
            </a:r>
            <a:r>
              <a:rPr lang="en-US" sz="2800" b="1" dirty="0" smtClean="0"/>
              <a:t> </a:t>
            </a:r>
            <a:r>
              <a:rPr lang="en-US" sz="2000" dirty="0" smtClean="0"/>
              <a:t>.</a:t>
            </a:r>
            <a:endParaRPr lang="en-US" sz="2000" baseline="30000" dirty="0"/>
          </a:p>
          <a:p>
            <a:endParaRPr lang="en-US" dirty="0" smtClean="0"/>
          </a:p>
          <a:p>
            <a:endParaRPr lang="en-US" dirty="0"/>
          </a:p>
          <a:p>
            <a:pPr marL="0" indent="0">
              <a:buNone/>
            </a:pPr>
            <a:endParaRPr lang="en-US" sz="2000" dirty="0" smtClean="0"/>
          </a:p>
          <a:p>
            <a:pPr marL="0" indent="0">
              <a:buNone/>
            </a:pPr>
            <a:endParaRPr lang="en-US" sz="2000" dirty="0"/>
          </a:p>
          <a:p>
            <a:pPr marL="0" indent="0">
              <a:buNone/>
            </a:pPr>
            <a:endParaRPr lang="en-US" sz="2000" dirty="0" smtClean="0"/>
          </a:p>
          <a:p>
            <a:pPr marL="0" indent="0">
              <a:buNone/>
            </a:pPr>
            <a:endParaRPr lang="en-US" sz="2000" dirty="0"/>
          </a:p>
        </p:txBody>
      </p:sp>
      <p:pic>
        <p:nvPicPr>
          <p:cNvPr id="5" name="Picture 4" descr="Eniac.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27763" y="2413001"/>
            <a:ext cx="4260273" cy="32556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xmlns="" val="3266148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box(in)">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box(in)">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Koda yorum eklemek</a:t>
            </a:r>
            <a:endParaRPr lang="tr-TR" dirty="0"/>
          </a:p>
        </p:txBody>
      </p:sp>
      <p:sp>
        <p:nvSpPr>
          <p:cNvPr id="3" name="2 İçerik Yer Tutucusu"/>
          <p:cNvSpPr>
            <a:spLocks noGrp="1"/>
          </p:cNvSpPr>
          <p:nvPr>
            <p:ph sz="quarter" idx="1"/>
          </p:nvPr>
        </p:nvSpPr>
        <p:spPr/>
        <p:txBody>
          <a:bodyPr>
            <a:normAutofit fontScale="77500" lnSpcReduction="20000"/>
          </a:bodyPr>
          <a:lstStyle/>
          <a:p>
            <a:r>
              <a:rPr lang="tr-TR" dirty="0" smtClean="0"/>
              <a:t>//    </a:t>
            </a:r>
            <a:r>
              <a:rPr lang="tr-TR" u="sng" dirty="0" smtClean="0"/>
              <a:t>-&gt; ilgili satırı yorum yapar.</a:t>
            </a:r>
          </a:p>
          <a:p>
            <a:endParaRPr lang="tr-TR" dirty="0" smtClean="0"/>
          </a:p>
          <a:p>
            <a:r>
              <a:rPr lang="tr-TR" dirty="0" smtClean="0"/>
              <a:t>/*	</a:t>
            </a:r>
            <a:r>
              <a:rPr lang="tr-TR" u="sng" dirty="0" smtClean="0"/>
              <a:t>-&gt; Yorum kısmı başlangıç</a:t>
            </a:r>
          </a:p>
          <a:p>
            <a:r>
              <a:rPr lang="tr-TR" dirty="0" smtClean="0"/>
              <a:t>*/	</a:t>
            </a:r>
            <a:r>
              <a:rPr lang="tr-TR" u="sng" dirty="0" smtClean="0"/>
              <a:t>-&gt; Yorum kısmı son</a:t>
            </a:r>
          </a:p>
          <a:p>
            <a:endParaRPr lang="tr-TR" dirty="0" smtClean="0"/>
          </a:p>
          <a:p>
            <a:r>
              <a:rPr lang="tr-TR" dirty="0" smtClean="0"/>
              <a:t>Yukarıdaki ifadeleri kullanarak </a:t>
            </a:r>
          </a:p>
          <a:p>
            <a:r>
              <a:rPr lang="tr-TR" dirty="0" smtClean="0"/>
              <a:t>// </a:t>
            </a:r>
            <a:r>
              <a:rPr lang="tr-TR" dirty="0" smtClean="0">
                <a:solidFill>
                  <a:schemeClr val="bg2">
                    <a:lumMod val="50000"/>
                  </a:schemeClr>
                </a:solidFill>
              </a:rPr>
              <a:t>isterseniz tek satırı yorum yapabilirsiniz.</a:t>
            </a:r>
          </a:p>
          <a:p>
            <a:endParaRPr lang="tr-TR" dirty="0" smtClean="0"/>
          </a:p>
          <a:p>
            <a:r>
              <a:rPr lang="tr-TR" dirty="0" smtClean="0"/>
              <a:t>/* </a:t>
            </a:r>
            <a:r>
              <a:rPr lang="tr-TR" dirty="0" smtClean="0">
                <a:solidFill>
                  <a:schemeClr val="bg2">
                    <a:lumMod val="50000"/>
                  </a:schemeClr>
                </a:solidFill>
              </a:rPr>
              <a:t>ya da </a:t>
            </a:r>
          </a:p>
          <a:p>
            <a:pPr>
              <a:buNone/>
            </a:pPr>
            <a:r>
              <a:rPr lang="tr-TR" dirty="0" smtClean="0">
                <a:solidFill>
                  <a:schemeClr val="bg2">
                    <a:lumMod val="50000"/>
                  </a:schemeClr>
                </a:solidFill>
              </a:rPr>
              <a:t>	birçok satırı yorum</a:t>
            </a:r>
          </a:p>
          <a:p>
            <a:pPr>
              <a:buNone/>
            </a:pPr>
            <a:r>
              <a:rPr lang="tr-TR" dirty="0" smtClean="0">
                <a:solidFill>
                  <a:schemeClr val="bg2">
                    <a:lumMod val="50000"/>
                  </a:schemeClr>
                </a:solidFill>
              </a:rPr>
              <a:t>	yapabilirsiniz.</a:t>
            </a:r>
          </a:p>
          <a:p>
            <a:pPr>
              <a:buNone/>
            </a:pPr>
            <a:r>
              <a:rPr lang="tr-TR" dirty="0" smtClean="0"/>
              <a:t>	*/</a:t>
            </a:r>
          </a:p>
          <a:p>
            <a:pPr>
              <a:buNone/>
            </a:pPr>
            <a:endParaRPr lang="tr-TR" dirty="0" smtClean="0"/>
          </a:p>
          <a:p>
            <a:pPr>
              <a:buNone/>
            </a:pPr>
            <a:r>
              <a:rPr lang="tr-TR" dirty="0" smtClean="0"/>
              <a:t>Derleyici bu satırları kod harici sayar ve derleme yaparken değerlendirmeye almaz.</a:t>
            </a:r>
          </a:p>
          <a:p>
            <a:endParaRPr lang="tr-TR" dirty="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Netbeans</a:t>
            </a:r>
            <a:r>
              <a:rPr lang="tr-TR" dirty="0" smtClean="0"/>
              <a:t> </a:t>
            </a:r>
            <a:r>
              <a:rPr lang="tr-TR" dirty="0" err="1" smtClean="0"/>
              <a:t>Hk</a:t>
            </a:r>
            <a:r>
              <a:rPr lang="tr-TR" dirty="0" smtClean="0"/>
              <a:t>.</a:t>
            </a:r>
            <a:endParaRPr lang="tr-TR" dirty="0"/>
          </a:p>
        </p:txBody>
      </p:sp>
      <p:sp>
        <p:nvSpPr>
          <p:cNvPr id="3" name="2 İçerik Yer Tutucusu"/>
          <p:cNvSpPr>
            <a:spLocks noGrp="1"/>
          </p:cNvSpPr>
          <p:nvPr>
            <p:ph sz="quarter" idx="1"/>
          </p:nvPr>
        </p:nvSpPr>
        <p:spPr/>
        <p:txBody>
          <a:bodyPr/>
          <a:lstStyle/>
          <a:p>
            <a:r>
              <a:rPr lang="tr-TR" dirty="0" smtClean="0"/>
              <a:t>Proje açıldığında .</a:t>
            </a:r>
            <a:r>
              <a:rPr lang="tr-TR" dirty="0" err="1" smtClean="0"/>
              <a:t>java</a:t>
            </a:r>
            <a:r>
              <a:rPr lang="tr-TR" dirty="0" smtClean="0"/>
              <a:t> dosyası nereye konur?</a:t>
            </a:r>
          </a:p>
          <a:p>
            <a:r>
              <a:rPr lang="tr-TR" dirty="0" smtClean="0"/>
              <a:t>Bu dosya nasıl “Birlikte Aç” ile açılıp kontrol edilir.</a:t>
            </a:r>
            <a:endParaRPr lang="tr-TR" dirty="0"/>
          </a:p>
        </p:txBody>
      </p:sp>
      <p:pic>
        <p:nvPicPr>
          <p:cNvPr id="4" name="Picture 2" descr="C:\Program Files\Microsoft Office\MEDIA\CAGCAT10\j0195384.wmf"/>
          <p:cNvPicPr>
            <a:picLocks noChangeAspect="1" noChangeArrowheads="1"/>
          </p:cNvPicPr>
          <p:nvPr/>
        </p:nvPicPr>
        <p:blipFill>
          <a:blip r:embed="rId2"/>
          <a:srcRect/>
          <a:stretch>
            <a:fillRect/>
          </a:stretch>
        </p:blipFill>
        <p:spPr bwMode="auto">
          <a:xfrm>
            <a:off x="6500826" y="4214818"/>
            <a:ext cx="1795882" cy="183337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tr-TR" smtClean="0"/>
              <a:t>Örnek</a:t>
            </a:r>
          </a:p>
        </p:txBody>
      </p:sp>
      <p:sp>
        <p:nvSpPr>
          <p:cNvPr id="19459" name="Rectangle 3"/>
          <p:cNvSpPr>
            <a:spLocks noGrp="1" noChangeArrowheads="1"/>
          </p:cNvSpPr>
          <p:nvPr>
            <p:ph sz="quarter" idx="1"/>
          </p:nvPr>
        </p:nvSpPr>
        <p:spPr/>
        <p:txBody>
          <a:bodyPr/>
          <a:lstStyle/>
          <a:p>
            <a:pPr eaLnBrk="1" hangingPunct="1"/>
            <a:r>
              <a:rPr lang="tr-TR" smtClean="0"/>
              <a:t>a=4,  b=6,  c=8, d=10  değerleri için bilgisayar dilinde kodlanmış notasyonların sonuçlarını bulunuz.</a:t>
            </a:r>
          </a:p>
          <a:p>
            <a:pPr eaLnBrk="1" hangingPunct="1"/>
            <a:endParaRPr lang="tr-TR" smtClean="0"/>
          </a:p>
          <a:p>
            <a:pPr eaLnBrk="1" hangingPunct="1"/>
            <a:r>
              <a:rPr lang="tr-TR" sz="2400" b="1" smtClean="0">
                <a:latin typeface="Courier New" pitchFamily="49" charset="0"/>
              </a:rPr>
              <a:t>a*b/(c-b)+b	                   (?)</a:t>
            </a:r>
          </a:p>
          <a:p>
            <a:pPr eaLnBrk="1" hangingPunct="1"/>
            <a:endParaRPr lang="tr-TR" sz="2400" b="1" smtClean="0">
              <a:latin typeface="Courier New" pitchFamily="49" charset="0"/>
            </a:endParaRPr>
          </a:p>
          <a:p>
            <a:pPr eaLnBrk="1" hangingPunct="1"/>
            <a:r>
              <a:rPr lang="tr-TR" sz="2400" b="1" smtClean="0">
                <a:latin typeface="Courier New" pitchFamily="49" charset="0"/>
              </a:rPr>
              <a:t>c*d/a*d+b+c*d/a	                  (?)</a:t>
            </a:r>
          </a:p>
          <a:p>
            <a:pPr eaLnBrk="1" hangingPunct="1"/>
            <a:endParaRPr lang="tr-TR" sz="2400" b="1" smtClean="0">
              <a:latin typeface="Courier New" pitchFamily="49" charset="0"/>
            </a:endParaRPr>
          </a:p>
          <a:p>
            <a:pPr eaLnBrk="1" hangingPunct="1"/>
            <a:r>
              <a:rPr lang="tr-TR" sz="2400" b="1" smtClean="0">
                <a:latin typeface="Courier New" pitchFamily="49" charset="0"/>
              </a:rPr>
              <a:t>c*d/a*d+(b+c)*d/a	                  (?)</a:t>
            </a:r>
          </a:p>
        </p:txBody>
      </p:sp>
      <p:pic>
        <p:nvPicPr>
          <p:cNvPr id="4" name="3 Resim" descr="soru.jpg"/>
          <p:cNvPicPr>
            <a:picLocks noChangeAspect="1"/>
          </p:cNvPicPr>
          <p:nvPr/>
        </p:nvPicPr>
        <p:blipFill>
          <a:blip r:embed="rId2"/>
          <a:stretch>
            <a:fillRect/>
          </a:stretch>
        </p:blipFill>
        <p:spPr>
          <a:xfrm>
            <a:off x="5286380" y="4786322"/>
            <a:ext cx="1767840" cy="1328928"/>
          </a:xfrm>
          <a:prstGeom prst="rect">
            <a:avLst/>
          </a:prstGeom>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0"/>
          </p:nvPr>
        </p:nvSpPr>
        <p:spPr>
          <a:noFill/>
        </p:spPr>
        <p:txBody>
          <a:bodyPr/>
          <a:lstStyle/>
          <a:p>
            <a:fld id="{642C3DA2-A01E-334C-9CC5-69F846491E92}" type="slidenum">
              <a:rPr lang="en-US" smtClean="0"/>
              <a:pPr/>
              <a:t>190</a:t>
            </a:fld>
            <a:endParaRPr lang="en-US" sz="1400" dirty="0" smtClean="0"/>
          </a:p>
        </p:txBody>
      </p:sp>
      <p:sp>
        <p:nvSpPr>
          <p:cNvPr id="84995" name="Rectangle 2"/>
          <p:cNvSpPr>
            <a:spLocks noGrp="1" noChangeArrowheads="1"/>
          </p:cNvSpPr>
          <p:nvPr>
            <p:ph type="title"/>
          </p:nvPr>
        </p:nvSpPr>
        <p:spPr/>
        <p:txBody>
          <a:bodyPr/>
          <a:lstStyle/>
          <a:p>
            <a:r>
              <a:rPr kumimoji="0" lang="en-US">
                <a:ea typeface="ＭＳ Ｐゴシック" charset="-128"/>
                <a:cs typeface="ＭＳ Ｐゴシック" charset="-128"/>
              </a:rPr>
              <a:t>Control Flow Summary</a:t>
            </a:r>
          </a:p>
        </p:txBody>
      </p:sp>
      <p:sp>
        <p:nvSpPr>
          <p:cNvPr id="84996" name="Rectangle 3"/>
          <p:cNvSpPr>
            <a:spLocks noGrp="1" noChangeArrowheads="1"/>
          </p:cNvSpPr>
          <p:nvPr>
            <p:ph type="body" idx="1"/>
          </p:nvPr>
        </p:nvSpPr>
        <p:spPr/>
        <p:txBody>
          <a:bodyPr/>
          <a:lstStyle/>
          <a:p>
            <a:pPr marL="0" indent="0"/>
            <a:r>
              <a:rPr kumimoji="0" lang="en-US" dirty="0">
                <a:ea typeface="ＭＳ Ｐゴシック" charset="-128"/>
                <a:cs typeface="ＭＳ Ｐゴシック" charset="-128"/>
              </a:rPr>
              <a:t>Control flow.</a:t>
            </a:r>
          </a:p>
          <a:p>
            <a:pPr lvl="1"/>
            <a:r>
              <a:rPr kumimoji="0" lang="en-US" dirty="0"/>
              <a:t>Sequence of statements that are actually executed in a program.</a:t>
            </a:r>
          </a:p>
          <a:p>
            <a:pPr lvl="1"/>
            <a:r>
              <a:rPr kumimoji="0" lang="en-US" dirty="0"/>
              <a:t>Conditionals and loops:  </a:t>
            </a:r>
            <a:r>
              <a:rPr kumimoji="0" lang="en-US" dirty="0" smtClean="0"/>
              <a:t>enable </a:t>
            </a:r>
            <a:r>
              <a:rPr kumimoji="0" lang="en-US" dirty="0"/>
              <a:t>us to choreograph the control flow.</a:t>
            </a: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p:txBody>
      </p:sp>
      <p:sp>
        <p:nvSpPr>
          <p:cNvPr id="84997" name="Rectangle 4"/>
          <p:cNvSpPr>
            <a:spLocks noChangeArrowheads="1"/>
          </p:cNvSpPr>
          <p:nvPr/>
        </p:nvSpPr>
        <p:spPr bwMode="auto">
          <a:xfrm>
            <a:off x="1725613" y="3186113"/>
            <a:ext cx="1849437"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a:t>straight-line</a:t>
            </a:r>
            <a:br>
              <a:rPr kumimoji="1" lang="en-US" sz="1400"/>
            </a:br>
            <a:r>
              <a:rPr kumimoji="1" lang="en-US" sz="1400"/>
              <a:t>programs</a:t>
            </a:r>
            <a:endParaRPr kumimoji="1" lang="en-US" sz="1400">
              <a:latin typeface="Courier New" charset="0"/>
            </a:endParaRPr>
          </a:p>
        </p:txBody>
      </p:sp>
      <p:sp>
        <p:nvSpPr>
          <p:cNvPr id="84998" name="Rectangle 5"/>
          <p:cNvSpPr>
            <a:spLocks noChangeArrowheads="1"/>
          </p:cNvSpPr>
          <p:nvPr/>
        </p:nvSpPr>
        <p:spPr bwMode="auto">
          <a:xfrm>
            <a:off x="3575050" y="3186113"/>
            <a:ext cx="2635250"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dirty="0"/>
              <a:t>all statements are</a:t>
            </a:r>
            <a:br>
              <a:rPr kumimoji="1" lang="en-US" sz="1400" dirty="0"/>
            </a:br>
            <a:r>
              <a:rPr kumimoji="1" lang="en-US" sz="1400" dirty="0"/>
              <a:t>executed in the </a:t>
            </a:r>
            <a:r>
              <a:rPr kumimoji="1" lang="en-US" sz="1400" b="1" dirty="0"/>
              <a:t>order</a:t>
            </a:r>
            <a:r>
              <a:rPr kumimoji="1" lang="en-US" sz="1400" dirty="0"/>
              <a:t> given</a:t>
            </a:r>
          </a:p>
        </p:txBody>
      </p:sp>
      <p:sp>
        <p:nvSpPr>
          <p:cNvPr id="84999" name="Rectangle 6"/>
          <p:cNvSpPr>
            <a:spLocks noChangeArrowheads="1"/>
          </p:cNvSpPr>
          <p:nvPr/>
        </p:nvSpPr>
        <p:spPr bwMode="auto">
          <a:xfrm>
            <a:off x="6210300" y="3186113"/>
            <a:ext cx="1327150"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endParaRPr kumimoji="1" lang="en-US" sz="1400">
              <a:latin typeface="Courier New" charset="0"/>
            </a:endParaRPr>
          </a:p>
        </p:txBody>
      </p:sp>
      <p:sp>
        <p:nvSpPr>
          <p:cNvPr id="85000" name="Rectangle 7"/>
          <p:cNvSpPr>
            <a:spLocks noChangeArrowheads="1"/>
          </p:cNvSpPr>
          <p:nvPr/>
        </p:nvSpPr>
        <p:spPr bwMode="auto">
          <a:xfrm>
            <a:off x="1725613" y="3849688"/>
            <a:ext cx="1849437"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t>conditionals</a:t>
            </a:r>
          </a:p>
        </p:txBody>
      </p:sp>
      <p:sp>
        <p:nvSpPr>
          <p:cNvPr id="85001" name="Rectangle 8"/>
          <p:cNvSpPr>
            <a:spLocks noChangeArrowheads="1"/>
          </p:cNvSpPr>
          <p:nvPr/>
        </p:nvSpPr>
        <p:spPr bwMode="auto">
          <a:xfrm>
            <a:off x="3575050" y="3849688"/>
            <a:ext cx="2635250"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dirty="0"/>
              <a:t>certain statements are</a:t>
            </a:r>
            <a:br>
              <a:rPr kumimoji="1" lang="en-US" sz="1400" dirty="0"/>
            </a:br>
            <a:r>
              <a:rPr kumimoji="1" lang="en-US" sz="1400" dirty="0"/>
              <a:t>executed </a:t>
            </a:r>
            <a:r>
              <a:rPr kumimoji="1" lang="en-US" sz="1400" b="1" dirty="0"/>
              <a:t>depending</a:t>
            </a:r>
            <a:r>
              <a:rPr kumimoji="1" lang="en-US" sz="1400" dirty="0"/>
              <a:t> on the</a:t>
            </a:r>
            <a:br>
              <a:rPr kumimoji="1" lang="en-US" sz="1400" dirty="0"/>
            </a:br>
            <a:r>
              <a:rPr kumimoji="1" lang="en-US" sz="1400" dirty="0"/>
              <a:t>values of certain variables</a:t>
            </a:r>
          </a:p>
        </p:txBody>
      </p:sp>
      <p:sp>
        <p:nvSpPr>
          <p:cNvPr id="85002" name="Rectangle 9"/>
          <p:cNvSpPr>
            <a:spLocks noChangeArrowheads="1"/>
          </p:cNvSpPr>
          <p:nvPr/>
        </p:nvSpPr>
        <p:spPr bwMode="auto">
          <a:xfrm>
            <a:off x="6210300" y="3849688"/>
            <a:ext cx="1327150"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b="1" dirty="0">
                <a:latin typeface="Courier New" charset="0"/>
              </a:rPr>
              <a:t>if</a:t>
            </a:r>
          </a:p>
          <a:p>
            <a:pPr algn="ctr">
              <a:lnSpc>
                <a:spcPct val="110000"/>
              </a:lnSpc>
              <a:buFont typeface="Monotype Sorts" charset="2"/>
              <a:buNone/>
            </a:pPr>
            <a:r>
              <a:rPr kumimoji="1" lang="en-US" sz="1400" b="1" dirty="0" smtClean="0">
                <a:latin typeface="Courier New" charset="0"/>
              </a:rPr>
              <a:t>if-else</a:t>
            </a:r>
            <a:r>
              <a:rPr kumimoji="1" lang="tr-TR" sz="1400" b="1" dirty="0" smtClean="0">
                <a:latin typeface="Courier New" charset="0"/>
              </a:rPr>
              <a:t/>
            </a:r>
            <a:br>
              <a:rPr kumimoji="1" lang="tr-TR" sz="1400" b="1" dirty="0" smtClean="0">
                <a:latin typeface="Courier New" charset="0"/>
              </a:rPr>
            </a:br>
            <a:r>
              <a:rPr kumimoji="1" lang="tr-TR" sz="1400" b="1" dirty="0" err="1" smtClean="0">
                <a:latin typeface="Courier New" charset="0"/>
              </a:rPr>
              <a:t>switch</a:t>
            </a:r>
            <a:endParaRPr kumimoji="1" lang="en-US" sz="1400" b="1" dirty="0">
              <a:latin typeface="Courier New" charset="0"/>
            </a:endParaRPr>
          </a:p>
        </p:txBody>
      </p:sp>
      <p:sp>
        <p:nvSpPr>
          <p:cNvPr id="85003" name="Rectangle 10"/>
          <p:cNvSpPr>
            <a:spLocks noChangeArrowheads="1"/>
          </p:cNvSpPr>
          <p:nvPr/>
        </p:nvSpPr>
        <p:spPr bwMode="auto">
          <a:xfrm>
            <a:off x="1725613" y="4692650"/>
            <a:ext cx="1849437" cy="84455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t>loops</a:t>
            </a:r>
          </a:p>
        </p:txBody>
      </p:sp>
      <p:sp>
        <p:nvSpPr>
          <p:cNvPr id="85004" name="Rectangle 11"/>
          <p:cNvSpPr>
            <a:spLocks noChangeArrowheads="1"/>
          </p:cNvSpPr>
          <p:nvPr/>
        </p:nvSpPr>
        <p:spPr bwMode="auto">
          <a:xfrm>
            <a:off x="3575050" y="4692650"/>
            <a:ext cx="2635250" cy="84455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dirty="0"/>
              <a:t>certain statements are</a:t>
            </a:r>
            <a:br>
              <a:rPr kumimoji="1" lang="en-US" sz="1400" dirty="0"/>
            </a:br>
            <a:r>
              <a:rPr kumimoji="1" lang="en-US" sz="1400" dirty="0"/>
              <a:t>executed </a:t>
            </a:r>
            <a:r>
              <a:rPr kumimoji="1" lang="en-US" sz="1400" b="1" dirty="0"/>
              <a:t>repeatedly</a:t>
            </a:r>
            <a:r>
              <a:rPr kumimoji="1" lang="en-US" sz="1400" dirty="0"/>
              <a:t> until</a:t>
            </a:r>
            <a:br>
              <a:rPr kumimoji="1" lang="en-US" sz="1400" dirty="0"/>
            </a:br>
            <a:r>
              <a:rPr kumimoji="1" lang="en-US" sz="1400" dirty="0"/>
              <a:t>certain conditions are met</a:t>
            </a:r>
          </a:p>
        </p:txBody>
      </p:sp>
      <p:sp>
        <p:nvSpPr>
          <p:cNvPr id="85005" name="Rectangle 12"/>
          <p:cNvSpPr>
            <a:spLocks noChangeArrowheads="1"/>
          </p:cNvSpPr>
          <p:nvPr/>
        </p:nvSpPr>
        <p:spPr bwMode="auto">
          <a:xfrm>
            <a:off x="6210300" y="4692650"/>
            <a:ext cx="1327150" cy="84455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b="1" dirty="0">
                <a:latin typeface="Courier New" charset="0"/>
              </a:rPr>
              <a:t>while</a:t>
            </a:r>
          </a:p>
          <a:p>
            <a:pPr algn="ctr">
              <a:lnSpc>
                <a:spcPct val="110000"/>
              </a:lnSpc>
              <a:buFont typeface="Monotype Sorts" charset="2"/>
              <a:buNone/>
            </a:pPr>
            <a:r>
              <a:rPr kumimoji="1" lang="en-US" sz="1400" b="1" dirty="0">
                <a:latin typeface="Courier New" charset="0"/>
              </a:rPr>
              <a:t>for</a:t>
            </a:r>
          </a:p>
          <a:p>
            <a:pPr algn="ctr">
              <a:lnSpc>
                <a:spcPct val="110000"/>
              </a:lnSpc>
              <a:buFont typeface="Monotype Sorts" charset="2"/>
              <a:buNone/>
            </a:pPr>
            <a:r>
              <a:rPr kumimoji="1" lang="en-US" sz="1400" b="1" dirty="0">
                <a:latin typeface="Courier New" charset="0"/>
              </a:rPr>
              <a:t>do-while</a:t>
            </a:r>
          </a:p>
        </p:txBody>
      </p:sp>
      <p:sp>
        <p:nvSpPr>
          <p:cNvPr id="85006" name="Rectangle 13"/>
          <p:cNvSpPr>
            <a:spLocks noChangeArrowheads="1"/>
          </p:cNvSpPr>
          <p:nvPr/>
        </p:nvSpPr>
        <p:spPr bwMode="auto">
          <a:xfrm>
            <a:off x="1725613" y="2719388"/>
            <a:ext cx="1849437"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dirty="0">
                <a:solidFill>
                  <a:schemeClr val="bg1"/>
                </a:solidFill>
              </a:rPr>
              <a:t>Control Flow</a:t>
            </a:r>
          </a:p>
        </p:txBody>
      </p:sp>
      <p:sp>
        <p:nvSpPr>
          <p:cNvPr id="85007" name="Rectangle 14"/>
          <p:cNvSpPr>
            <a:spLocks noChangeArrowheads="1"/>
          </p:cNvSpPr>
          <p:nvPr/>
        </p:nvSpPr>
        <p:spPr bwMode="auto">
          <a:xfrm>
            <a:off x="3575050" y="2719388"/>
            <a:ext cx="2635250"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solidFill>
                  <a:schemeClr val="bg1"/>
                </a:solidFill>
              </a:rPr>
              <a:t>Description</a:t>
            </a:r>
          </a:p>
        </p:txBody>
      </p:sp>
      <p:sp>
        <p:nvSpPr>
          <p:cNvPr id="85008" name="Rectangle 15"/>
          <p:cNvSpPr>
            <a:spLocks noChangeArrowheads="1"/>
          </p:cNvSpPr>
          <p:nvPr/>
        </p:nvSpPr>
        <p:spPr bwMode="auto">
          <a:xfrm>
            <a:off x="6210300" y="2719388"/>
            <a:ext cx="1327150"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solidFill>
                  <a:schemeClr val="bg1"/>
                </a:solidFill>
              </a:rPr>
              <a:t>Examples</a:t>
            </a:r>
          </a:p>
        </p:txBody>
      </p:sp>
      <p:pic>
        <p:nvPicPr>
          <p:cNvPr id="18" name="17 Resim" descr="avatar___chibi_katara_by_katta2-d4kgzl0.png"/>
          <p:cNvPicPr>
            <a:picLocks noChangeAspect="1"/>
          </p:cNvPicPr>
          <p:nvPr/>
        </p:nvPicPr>
        <p:blipFill>
          <a:blip r:embed="rId3"/>
          <a:stretch>
            <a:fillRect/>
          </a:stretch>
        </p:blipFill>
        <p:spPr>
          <a:xfrm>
            <a:off x="285720" y="2928934"/>
            <a:ext cx="1838325" cy="1905000"/>
          </a:xfrm>
          <a:prstGeom prst="rect">
            <a:avLst/>
          </a:prstGeom>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tr-TR" dirty="0" smtClean="0"/>
              <a:t>Kullanım şekli</a:t>
            </a:r>
            <a:endParaRPr lang="en-US" dirty="0"/>
          </a:p>
        </p:txBody>
      </p:sp>
      <p:sp>
        <p:nvSpPr>
          <p:cNvPr id="25604" name="Text Box 4"/>
          <p:cNvSpPr txBox="1">
            <a:spLocks noChangeArrowheads="1"/>
          </p:cNvSpPr>
          <p:nvPr/>
        </p:nvSpPr>
        <p:spPr bwMode="auto">
          <a:xfrm>
            <a:off x="428596" y="1714488"/>
            <a:ext cx="3357586" cy="16158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dirty="0"/>
              <a:t>if ( age &gt;= 18 )</a:t>
            </a:r>
          </a:p>
          <a:p>
            <a:pPr>
              <a:spcBef>
                <a:spcPct val="50000"/>
              </a:spcBef>
            </a:pPr>
            <a:r>
              <a:rPr lang="en-US" dirty="0"/>
              <a:t>{</a:t>
            </a:r>
          </a:p>
          <a:p>
            <a:pPr>
              <a:spcBef>
                <a:spcPct val="50000"/>
              </a:spcBef>
            </a:pPr>
            <a:r>
              <a:rPr lang="en-US" dirty="0"/>
              <a:t>    </a:t>
            </a:r>
            <a:r>
              <a:rPr lang="tr-TR" dirty="0" err="1" smtClean="0"/>
              <a:t>System</a:t>
            </a:r>
            <a:r>
              <a:rPr lang="tr-TR" dirty="0" smtClean="0"/>
              <a:t>.</a:t>
            </a:r>
            <a:r>
              <a:rPr lang="tr-TR" dirty="0" err="1" smtClean="0"/>
              <a:t>out</a:t>
            </a:r>
            <a:r>
              <a:rPr lang="tr-TR" dirty="0" smtClean="0"/>
              <a:t>.</a:t>
            </a:r>
            <a:r>
              <a:rPr lang="tr-TR" dirty="0" err="1" smtClean="0"/>
              <a:t>println</a:t>
            </a:r>
            <a:r>
              <a:rPr lang="en-US" dirty="0" smtClean="0"/>
              <a:t>(</a:t>
            </a:r>
            <a:r>
              <a:rPr lang="ja-JP" altLang="en-US" dirty="0">
                <a:latin typeface="Arial"/>
              </a:rPr>
              <a:t>“</a:t>
            </a:r>
            <a:r>
              <a:rPr lang="en-US" dirty="0" smtClean="0"/>
              <a:t>Vote!</a:t>
            </a:r>
            <a:r>
              <a:rPr lang="ja-JP" altLang="en-US" dirty="0" smtClean="0">
                <a:latin typeface="Arial"/>
              </a:rPr>
              <a:t>”</a:t>
            </a:r>
            <a:r>
              <a:rPr lang="en-US" dirty="0"/>
              <a:t>) ;</a:t>
            </a:r>
          </a:p>
          <a:p>
            <a:pPr>
              <a:spcBef>
                <a:spcPct val="50000"/>
              </a:spcBef>
            </a:pPr>
            <a:r>
              <a:rPr lang="en-US" dirty="0"/>
              <a:t>}</a:t>
            </a:r>
          </a:p>
        </p:txBody>
      </p:sp>
      <p:sp>
        <p:nvSpPr>
          <p:cNvPr id="25605" name="Text Box 5"/>
          <p:cNvSpPr txBox="1">
            <a:spLocks noChangeArrowheads="1"/>
          </p:cNvSpPr>
          <p:nvPr/>
        </p:nvSpPr>
        <p:spPr bwMode="auto">
          <a:xfrm>
            <a:off x="4143372" y="1643050"/>
            <a:ext cx="4714876" cy="3277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dirty="0"/>
              <a:t>if ( age &gt;= 18 )</a:t>
            </a:r>
          </a:p>
          <a:p>
            <a:pPr>
              <a:spcBef>
                <a:spcPct val="50000"/>
              </a:spcBef>
            </a:pPr>
            <a:r>
              <a:rPr lang="en-US" dirty="0"/>
              <a:t>{</a:t>
            </a:r>
          </a:p>
          <a:p>
            <a:pPr>
              <a:spcBef>
                <a:spcPct val="50000"/>
              </a:spcBef>
            </a:pPr>
            <a:r>
              <a:rPr lang="en-US" dirty="0"/>
              <a:t> </a:t>
            </a:r>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en-US" dirty="0" smtClean="0"/>
              <a:t>(</a:t>
            </a:r>
            <a:r>
              <a:rPr lang="ja-JP" altLang="en-US" dirty="0" smtClean="0">
                <a:latin typeface="Arial"/>
              </a:rPr>
              <a:t>“</a:t>
            </a:r>
            <a:r>
              <a:rPr lang="en-US" dirty="0" smtClean="0"/>
              <a:t>Vote!</a:t>
            </a:r>
            <a:r>
              <a:rPr lang="ja-JP" altLang="en-US" dirty="0" smtClean="0">
                <a:latin typeface="Arial"/>
              </a:rPr>
              <a:t>”</a:t>
            </a:r>
            <a:r>
              <a:rPr lang="en-US" dirty="0" smtClean="0"/>
              <a:t>) ;</a:t>
            </a:r>
            <a:endParaRPr lang="en-US" dirty="0"/>
          </a:p>
          <a:p>
            <a:pPr>
              <a:spcBef>
                <a:spcPct val="50000"/>
              </a:spcBef>
            </a:pPr>
            <a:r>
              <a:rPr lang="en-US" dirty="0"/>
              <a:t>}</a:t>
            </a:r>
          </a:p>
          <a:p>
            <a:pPr>
              <a:spcBef>
                <a:spcPct val="50000"/>
              </a:spcBef>
            </a:pPr>
            <a:r>
              <a:rPr lang="en-US" dirty="0"/>
              <a:t>else</a:t>
            </a:r>
          </a:p>
          <a:p>
            <a:pPr>
              <a:spcBef>
                <a:spcPct val="50000"/>
              </a:spcBef>
            </a:pPr>
            <a:r>
              <a:rPr lang="en-US" dirty="0"/>
              <a:t>{</a:t>
            </a:r>
          </a:p>
          <a:p>
            <a:pPr>
              <a:spcBef>
                <a:spcPct val="50000"/>
              </a:spcBef>
            </a:pPr>
            <a:r>
              <a:rPr lang="en-US" dirty="0"/>
              <a:t> </a:t>
            </a:r>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en-US" dirty="0" smtClean="0"/>
              <a:t>(</a:t>
            </a:r>
            <a:r>
              <a:rPr lang="ja-JP" altLang="en-US" dirty="0" smtClean="0">
                <a:latin typeface="Arial"/>
              </a:rPr>
              <a:t>“ </a:t>
            </a:r>
            <a:r>
              <a:rPr lang="en-US" dirty="0" smtClean="0"/>
              <a:t>Maybe </a:t>
            </a:r>
            <a:r>
              <a:rPr lang="en-US" dirty="0"/>
              <a:t>next time!\n</a:t>
            </a:r>
            <a:r>
              <a:rPr lang="ja-JP" altLang="en-US" dirty="0">
                <a:latin typeface="Arial"/>
              </a:rPr>
              <a:t>”</a:t>
            </a:r>
            <a:r>
              <a:rPr lang="en-US" dirty="0" smtClean="0"/>
              <a:t>);</a:t>
            </a:r>
            <a:endParaRPr lang="en-US" dirty="0"/>
          </a:p>
          <a:p>
            <a:pPr>
              <a:spcBef>
                <a:spcPct val="50000"/>
              </a:spcBef>
            </a:pPr>
            <a:r>
              <a:rPr lang="en-US" dirty="0"/>
              <a:t>}</a:t>
            </a:r>
          </a:p>
        </p:txBody>
      </p:sp>
    </p:spTree>
    <p:extLst>
      <p:ext uri="{BB962C8B-B14F-4D97-AF65-F5344CB8AC3E}">
        <p14:creationId xmlns:p14="http://schemas.microsoft.com/office/powerpoint/2010/main" xmlns="" val="17761332"/>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idx="1"/>
          </p:nvPr>
        </p:nvSpPr>
        <p:spPr>
          <a:noFill/>
          <a:ln/>
        </p:spPr>
        <p:txBody>
          <a:bodyPr>
            <a:normAutofit/>
          </a:bodyPr>
          <a:lstStyle/>
          <a:p>
            <a:pPr>
              <a:spcBef>
                <a:spcPct val="100000"/>
              </a:spcBef>
            </a:pPr>
            <a:endParaRPr lang="tr-TR" dirty="0" smtClean="0"/>
          </a:p>
          <a:p>
            <a:pPr>
              <a:spcBef>
                <a:spcPct val="100000"/>
              </a:spcBef>
            </a:pPr>
            <a:endParaRPr lang="tr-TR" dirty="0" smtClean="0"/>
          </a:p>
          <a:p>
            <a:pPr>
              <a:spcBef>
                <a:spcPct val="100000"/>
              </a:spcBef>
            </a:pPr>
            <a:endParaRPr lang="tr-TR" dirty="0" smtClean="0"/>
          </a:p>
          <a:p>
            <a:pPr>
              <a:spcBef>
                <a:spcPct val="100000"/>
              </a:spcBef>
            </a:pPr>
            <a:endParaRPr lang="en-US" dirty="0"/>
          </a:p>
        </p:txBody>
      </p:sp>
      <p:pic>
        <p:nvPicPr>
          <p:cNvPr id="1030" name="Picture 6" descr="http://www.drchrisstephens.com/wp-content/uploads/2010/12/True-and-False-Sign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71736" y="1928802"/>
            <a:ext cx="4516123" cy="3001968"/>
          </a:xfrm>
          <a:prstGeom prst="rect">
            <a:avLst/>
          </a:prstGeom>
          <a:noFill/>
          <a:extLst>
            <a:ext uri="{909E8E84-426E-40DD-AFC4-6F175D3DCCD1}">
              <a14:hiddenFill xmlns="" xmlns:a14="http://schemas.microsoft.com/office/drawing/2010/main">
                <a:solidFill>
                  <a:srgbClr val="FFFFFF"/>
                </a:solidFill>
              </a14:hiddenFill>
            </a:ext>
          </a:extLst>
        </p:spPr>
      </p:pic>
      <p:sp>
        <p:nvSpPr>
          <p:cNvPr id="8194" name="Rectangle 2"/>
          <p:cNvSpPr>
            <a:spLocks noGrp="1" noChangeArrowheads="1"/>
          </p:cNvSpPr>
          <p:nvPr>
            <p:ph type="title"/>
          </p:nvPr>
        </p:nvSpPr>
        <p:spPr>
          <a:xfrm>
            <a:off x="609600" y="228600"/>
            <a:ext cx="8153400" cy="685800"/>
          </a:xfrm>
          <a:noFill/>
          <a:ln/>
        </p:spPr>
        <p:txBody>
          <a:bodyPr>
            <a:normAutofit/>
          </a:bodyPr>
          <a:lstStyle/>
          <a:p>
            <a:r>
              <a:rPr lang="tr-TR" dirty="0" smtClean="0"/>
              <a:t>KOŞUL YAPILARI</a:t>
            </a:r>
            <a:endParaRPr lang="en-US" dirty="0"/>
          </a:p>
        </p:txBody>
      </p:sp>
    </p:spTree>
    <p:extLst>
      <p:ext uri="{BB962C8B-B14F-4D97-AF65-F5344CB8AC3E}">
        <p14:creationId xmlns="" xmlns:p14="http://schemas.microsoft.com/office/powerpoint/2010/main" val="2499279996"/>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Önce koşul kısmına değinelim…</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a:t>
            </a:r>
            <a:r>
              <a:rPr lang="tr-TR" sz="2400" b="1" dirty="0" smtClean="0">
                <a:solidFill>
                  <a:schemeClr val="tx1"/>
                </a:solidFill>
              </a:rPr>
              <a:t>Önerme:  </a:t>
            </a:r>
            <a:r>
              <a:rPr lang="tr-TR" sz="2400" dirty="0" smtClean="0">
                <a:solidFill>
                  <a:schemeClr val="tx1"/>
                </a:solidFill>
              </a:rPr>
              <a:t>Değeri doğru (</a:t>
            </a:r>
            <a:r>
              <a:rPr lang="tr-TR" sz="2400" dirty="0" err="1" smtClean="0">
                <a:solidFill>
                  <a:schemeClr val="tx1"/>
                </a:solidFill>
              </a:rPr>
              <a:t>true</a:t>
            </a:r>
            <a:r>
              <a:rPr lang="tr-TR" sz="2400" dirty="0" smtClean="0">
                <a:solidFill>
                  <a:schemeClr val="tx1"/>
                </a:solidFill>
              </a:rPr>
              <a:t>) ya da yanlış (</a:t>
            </a:r>
            <a:r>
              <a:rPr lang="tr-TR" sz="2400" dirty="0" err="1" smtClean="0">
                <a:solidFill>
                  <a:schemeClr val="tx1"/>
                </a:solidFill>
              </a:rPr>
              <a:t>false</a:t>
            </a:r>
            <a:r>
              <a:rPr lang="tr-TR" sz="2400" dirty="0" smtClean="0">
                <a:solidFill>
                  <a:schemeClr val="tx1"/>
                </a:solidFill>
              </a:rPr>
              <a:t>) olan ifadelere önerme denir.</a:t>
            </a:r>
          </a:p>
          <a:p>
            <a:pPr algn="just">
              <a:buFontTx/>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Örnekler:</a:t>
            </a:r>
          </a:p>
          <a:p>
            <a:pPr algn="just">
              <a:buFont typeface="Wingdings" pitchFamily="2" charset="2"/>
              <a:buChar char="Ø"/>
            </a:pPr>
            <a:r>
              <a:rPr lang="tr-TR" sz="2000" b="1" dirty="0" smtClean="0">
                <a:solidFill>
                  <a:schemeClr val="tx1"/>
                </a:solidFill>
              </a:rPr>
              <a:t> </a:t>
            </a:r>
            <a:r>
              <a:rPr lang="tr-TR" sz="2000" b="1" i="1" dirty="0" smtClean="0"/>
              <a:t>7 &lt; 3 </a:t>
            </a:r>
          </a:p>
          <a:p>
            <a:pPr lvl="1" algn="just">
              <a:buFont typeface="Wingdings" pitchFamily="2" charset="2"/>
              <a:buChar char="Ø"/>
            </a:pPr>
            <a:r>
              <a:rPr lang="tr-TR" sz="2000" b="1" i="1" dirty="0" smtClean="0"/>
              <a:t>(değeri yanlış olan bir önerme)</a:t>
            </a:r>
          </a:p>
          <a:p>
            <a:pPr algn="just">
              <a:buFont typeface="Wingdings" pitchFamily="2" charset="2"/>
              <a:buChar char="Ø"/>
            </a:pPr>
            <a:r>
              <a:rPr lang="tr-TR" sz="2000" b="1" i="1" dirty="0" smtClean="0"/>
              <a:t> 3 ==4 </a:t>
            </a:r>
          </a:p>
          <a:p>
            <a:pPr lvl="1" algn="just">
              <a:buFont typeface="Wingdings" pitchFamily="2" charset="2"/>
              <a:buChar char="Ø"/>
            </a:pPr>
            <a:r>
              <a:rPr lang="tr-TR" sz="2000" b="1" i="1" dirty="0" smtClean="0"/>
              <a:t>(değeri yanlış olan bir önerme)</a:t>
            </a:r>
          </a:p>
          <a:p>
            <a:pPr algn="just">
              <a:buFont typeface="Wingdings" pitchFamily="2" charset="2"/>
              <a:buChar char="Ø"/>
            </a:pPr>
            <a:r>
              <a:rPr lang="tr-TR" sz="2000" dirty="0" smtClean="0">
                <a:solidFill>
                  <a:schemeClr val="tx1"/>
                </a:solidFill>
              </a:rPr>
              <a:t>Java dersimi seviyorum. </a:t>
            </a:r>
          </a:p>
          <a:p>
            <a:pPr lvl="1" algn="just">
              <a:buFont typeface="Wingdings" pitchFamily="2" charset="2"/>
              <a:buChar char="Ø"/>
            </a:pPr>
            <a:r>
              <a:rPr lang="tr-TR" sz="2000" dirty="0" smtClean="0">
                <a:solidFill>
                  <a:schemeClr val="tx1"/>
                </a:solidFill>
              </a:rPr>
              <a:t>(değeri çok </a:t>
            </a:r>
            <a:r>
              <a:rPr lang="tr-TR" sz="2000" i="1" dirty="0" smtClean="0">
                <a:solidFill>
                  <a:schemeClr val="tx1"/>
                </a:solidFill>
              </a:rPr>
              <a:t>doğru</a:t>
            </a:r>
            <a:r>
              <a:rPr lang="tr-TR" sz="2000" dirty="0" smtClean="0">
                <a:solidFill>
                  <a:schemeClr val="tx1"/>
                </a:solidFill>
              </a:rPr>
              <a:t> olan önerme</a:t>
            </a:r>
            <a:r>
              <a:rPr lang="tr-TR" sz="2000" dirty="0" smtClean="0">
                <a:solidFill>
                  <a:schemeClr val="tx1"/>
                </a:solidFill>
                <a:sym typeface="Wingdings" pitchFamily="2" charset="2"/>
              </a:rPr>
              <a:t></a:t>
            </a:r>
            <a:r>
              <a:rPr lang="tr-TR" sz="2000" dirty="0" smtClean="0">
                <a:solidFill>
                  <a:schemeClr val="tx1"/>
                </a:solidFill>
              </a:rPr>
              <a:t>)</a:t>
            </a:r>
          </a:p>
        </p:txBody>
      </p:sp>
      <p:sp>
        <p:nvSpPr>
          <p:cNvPr id="4" name="3 Dikdörtgen"/>
          <p:cNvSpPr/>
          <p:nvPr/>
        </p:nvSpPr>
        <p:spPr>
          <a:xfrm>
            <a:off x="4929190" y="2928934"/>
            <a:ext cx="3786214" cy="1323439"/>
          </a:xfrm>
          <a:prstGeom prst="rect">
            <a:avLst/>
          </a:prstGeom>
        </p:spPr>
        <p:txBody>
          <a:bodyPr wrap="square">
            <a:spAutoFit/>
          </a:bodyPr>
          <a:lstStyle/>
          <a:p>
            <a:pPr algn="just">
              <a:buFont typeface="Wingdings" pitchFamily="2" charset="2"/>
              <a:buChar char="Ø"/>
            </a:pPr>
            <a:r>
              <a:rPr lang="tr-TR" sz="2000" dirty="0" smtClean="0"/>
              <a:t> Derse geç kalsam da olur. </a:t>
            </a:r>
          </a:p>
          <a:p>
            <a:pPr lvl="1" algn="just">
              <a:buFont typeface="Wingdings" pitchFamily="2" charset="2"/>
              <a:buChar char="Ø"/>
            </a:pPr>
            <a:r>
              <a:rPr lang="tr-TR" sz="2000" dirty="0" smtClean="0"/>
              <a:t>(hiç önerme!</a:t>
            </a:r>
            <a:r>
              <a:rPr lang="tr-TR" sz="2000" i="1" dirty="0" smtClean="0">
                <a:sym typeface="Wingdings" pitchFamily="2" charset="2"/>
              </a:rPr>
              <a:t></a:t>
            </a:r>
            <a:r>
              <a:rPr lang="tr-TR" sz="2000" i="1" dirty="0" smtClean="0"/>
              <a:t>)</a:t>
            </a:r>
          </a:p>
          <a:p>
            <a:pPr algn="just">
              <a:buFont typeface="Wingdings" pitchFamily="2" charset="2"/>
              <a:buChar char="Ø"/>
            </a:pPr>
            <a:r>
              <a:rPr lang="tr-TR" sz="2000" i="1" dirty="0" err="1" smtClean="0"/>
              <a:t>Lablar</a:t>
            </a:r>
            <a:r>
              <a:rPr lang="tr-TR" sz="2000" i="1" dirty="0" smtClean="0"/>
              <a:t> başladı mı? </a:t>
            </a:r>
          </a:p>
          <a:p>
            <a:pPr lvl="1" algn="just">
              <a:buFont typeface="Wingdings" pitchFamily="2" charset="2"/>
              <a:buChar char="Ø"/>
            </a:pPr>
            <a:r>
              <a:rPr lang="tr-TR" sz="2000" i="1" dirty="0" smtClean="0"/>
              <a:t>(önerme değildir)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heckerboard(across)">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heckerboard(across)">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checkerboard(across)">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checkerboard(across)">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checkerboard(across)">
                                      <p:cBhvr>
                                        <p:cTn id="47" dur="500"/>
                                        <p:tgtEl>
                                          <p:spTgt spid="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checkerboard(across)">
                                      <p:cBhvr>
                                        <p:cTn id="5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Mantık Operatörlerimiz</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000" dirty="0" smtClean="0">
                <a:solidFill>
                  <a:schemeClr val="tx1"/>
                </a:solidFill>
              </a:rPr>
              <a:t> </a:t>
            </a:r>
            <a:r>
              <a:rPr lang="tr-TR" sz="2000" b="1" dirty="0" smtClean="0">
                <a:solidFill>
                  <a:schemeClr val="tx1"/>
                </a:solidFill>
              </a:rPr>
              <a:t>Operatör Öncelikleri: </a:t>
            </a:r>
            <a:r>
              <a:rPr lang="tr-TR" sz="2000" dirty="0" smtClean="0">
                <a:solidFill>
                  <a:schemeClr val="tx1"/>
                </a:solidFill>
              </a:rPr>
              <a:t>Mantık operatörlerinde öncelik sırası </a:t>
            </a:r>
          </a:p>
          <a:p>
            <a:pPr algn="just">
              <a:buNone/>
            </a:pPr>
            <a:r>
              <a:rPr lang="tr-TR" sz="2000" dirty="0" smtClean="0"/>
              <a:t>	</a:t>
            </a:r>
            <a:r>
              <a:rPr lang="tr-TR" sz="2000" dirty="0" smtClean="0">
                <a:solidFill>
                  <a:schemeClr val="tx1"/>
                </a:solidFill>
              </a:rPr>
              <a:t>NOT ( ! )  &gt;  AND ( &amp;&amp; )  &gt;  VEYA ( || ) şeklindedir.</a:t>
            </a:r>
          </a:p>
          <a:p>
            <a:pPr algn="just">
              <a:buNone/>
            </a:pPr>
            <a:r>
              <a:rPr lang="tr-TR" sz="2000" b="1" dirty="0" smtClean="0">
                <a:solidFill>
                  <a:schemeClr val="tx1"/>
                </a:solidFill>
              </a:rPr>
              <a:t>Bazı Mantıksal İşleçler:</a:t>
            </a:r>
          </a:p>
          <a:p>
            <a:pPr algn="just"/>
            <a:endParaRPr lang="tr-TR" sz="2400" b="1" dirty="0" smtClean="0">
              <a:solidFill>
                <a:schemeClr val="tx1"/>
              </a:solidFill>
            </a:endParaRPr>
          </a:p>
        </p:txBody>
      </p:sp>
      <p:graphicFrame>
        <p:nvGraphicFramePr>
          <p:cNvPr id="5" name="Table 4"/>
          <p:cNvGraphicFramePr>
            <a:graphicFrameLocks noGrp="1"/>
          </p:cNvGraphicFramePr>
          <p:nvPr/>
        </p:nvGraphicFramePr>
        <p:xfrm>
          <a:off x="1785918" y="2357430"/>
          <a:ext cx="6096000" cy="3708400"/>
        </p:xfrm>
        <a:graphic>
          <a:graphicData uri="http://schemas.openxmlformats.org/drawingml/2006/table">
            <a:tbl>
              <a:tblPr firstRow="1" bandRow="1">
                <a:tableStyleId>{5C22544A-7EE6-4342-B048-85BDC9FD1C3A}</a:tableStyleId>
              </a:tblPr>
              <a:tblGrid>
                <a:gridCol w="2304256"/>
                <a:gridCol w="3791744"/>
              </a:tblGrid>
              <a:tr h="370840">
                <a:tc>
                  <a:txBody>
                    <a:bodyPr/>
                    <a:lstStyle/>
                    <a:p>
                      <a:pPr algn="ctr"/>
                      <a:r>
                        <a:rPr lang="tr-TR" dirty="0" smtClean="0"/>
                        <a:t>Java’daki Sembol</a:t>
                      </a:r>
                      <a:endParaRPr lang="tr-TR"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tr-TR" smtClean="0"/>
                        <a:t>Anlamı</a:t>
                      </a:r>
                      <a:endParaRPr lang="tr-TR">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70840">
                <a:tc>
                  <a:txBody>
                    <a:bodyPr/>
                    <a:lstStyle/>
                    <a:p>
                      <a:pPr algn="ctr"/>
                      <a:r>
                        <a:rPr lang="tr-TR" sz="1400" smtClean="0"/>
                        <a:t>!</a:t>
                      </a:r>
                      <a:endParaRPr lang="tr-TR" sz="140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tr-TR" sz="1400" smtClean="0"/>
                        <a:t>Değil</a:t>
                      </a:r>
                      <a:r>
                        <a:rPr lang="tr-TR" sz="1400" baseline="0" smtClean="0"/>
                        <a:t> (Not)</a:t>
                      </a:r>
                      <a:endParaRPr lang="tr-TR" sz="1400">
                        <a:solidFill>
                          <a:schemeClr val="tx1"/>
                        </a:solidFill>
                      </a:endParaRPr>
                    </a:p>
                  </a:txBody>
                  <a:tcPr>
                    <a:lnR w="12700" cap="flat" cmpd="sng" algn="ctr">
                      <a:solidFill>
                        <a:schemeClr val="tx1"/>
                      </a:solidFill>
                      <a:prstDash val="solid"/>
                      <a:round/>
                      <a:headEnd type="none" w="med" len="med"/>
                      <a:tailEnd type="none" w="med" len="med"/>
                    </a:lnR>
                  </a:tcPr>
                </a:tc>
              </a:tr>
              <a:tr h="370840">
                <a:tc>
                  <a:txBody>
                    <a:bodyPr/>
                    <a:lstStyle/>
                    <a:p>
                      <a:pPr algn="ctr"/>
                      <a:r>
                        <a:rPr lang="tr-TR" sz="1400" smtClean="0"/>
                        <a:t>&amp;&amp; </a:t>
                      </a:r>
                      <a:endParaRPr lang="tr-TR" sz="140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tr-TR" sz="1400" smtClean="0"/>
                        <a:t>Ve (And)</a:t>
                      </a:r>
                      <a:endParaRPr lang="tr-TR" sz="1400">
                        <a:solidFill>
                          <a:schemeClr val="tx1"/>
                        </a:solidFill>
                      </a:endParaRPr>
                    </a:p>
                  </a:txBody>
                  <a:tcPr>
                    <a:lnR w="12700" cap="flat" cmpd="sng" algn="ctr">
                      <a:solidFill>
                        <a:schemeClr val="tx1"/>
                      </a:solidFill>
                      <a:prstDash val="solid"/>
                      <a:round/>
                      <a:headEnd type="none" w="med" len="med"/>
                      <a:tailEnd type="none" w="med" len="med"/>
                    </a:lnR>
                  </a:tcPr>
                </a:tc>
              </a:tr>
              <a:tr h="370840">
                <a:tc>
                  <a:txBody>
                    <a:bodyPr/>
                    <a:lstStyle/>
                    <a:p>
                      <a:pPr algn="ctr"/>
                      <a:r>
                        <a:rPr lang="tr-TR" sz="1400" smtClean="0"/>
                        <a:t>||</a:t>
                      </a:r>
                      <a:endParaRPr lang="tr-TR" sz="140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tr-TR" sz="1400" smtClean="0"/>
                        <a:t>Veya (Or)</a:t>
                      </a:r>
                      <a:endParaRPr lang="tr-TR" sz="1400">
                        <a:solidFill>
                          <a:schemeClr val="tx1"/>
                        </a:solidFill>
                      </a:endParaRPr>
                    </a:p>
                  </a:txBody>
                  <a:tcPr>
                    <a:lnR w="12700" cap="flat" cmpd="sng" algn="ctr">
                      <a:solidFill>
                        <a:schemeClr val="tx1"/>
                      </a:solidFill>
                      <a:prstDash val="solid"/>
                      <a:round/>
                      <a:headEnd type="none" w="med" len="med"/>
                      <a:tailEnd type="none" w="med" len="med"/>
                    </a:lnR>
                  </a:tcPr>
                </a:tc>
              </a:tr>
              <a:tr h="370840">
                <a:tc>
                  <a:txBody>
                    <a:bodyPr/>
                    <a:lstStyle/>
                    <a:p>
                      <a:pPr algn="ctr"/>
                      <a:r>
                        <a:rPr lang="tr-TR" sz="1400" smtClean="0"/>
                        <a:t>&lt;</a:t>
                      </a:r>
                      <a:endParaRPr lang="tr-TR" sz="140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tr-TR" sz="1400" smtClean="0"/>
                        <a:t>Küçüktür (Less than)</a:t>
                      </a:r>
                      <a:endParaRPr lang="tr-TR" sz="1400">
                        <a:solidFill>
                          <a:schemeClr val="tx1"/>
                        </a:solidFill>
                      </a:endParaRPr>
                    </a:p>
                  </a:txBody>
                  <a:tcPr>
                    <a:lnR w="12700" cap="flat" cmpd="sng" algn="ctr">
                      <a:solidFill>
                        <a:schemeClr val="tx1"/>
                      </a:solidFill>
                      <a:prstDash val="solid"/>
                      <a:round/>
                      <a:headEnd type="none" w="med" len="med"/>
                      <a:tailEnd type="none" w="med" len="med"/>
                    </a:lnR>
                  </a:tcPr>
                </a:tc>
              </a:tr>
              <a:tr h="370840">
                <a:tc>
                  <a:txBody>
                    <a:bodyPr/>
                    <a:lstStyle/>
                    <a:p>
                      <a:pPr algn="ctr"/>
                      <a:r>
                        <a:rPr lang="tr-TR" sz="1400" smtClean="0"/>
                        <a:t>&gt;</a:t>
                      </a:r>
                      <a:endParaRPr lang="tr-TR" sz="140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tr-TR" sz="1400" smtClean="0"/>
                        <a:t>Büyüktür</a:t>
                      </a:r>
                      <a:r>
                        <a:rPr lang="tr-TR" sz="1400" baseline="0" smtClean="0"/>
                        <a:t> (Greater than)</a:t>
                      </a:r>
                      <a:endParaRPr lang="tr-TR" sz="1400">
                        <a:solidFill>
                          <a:schemeClr val="tx1"/>
                        </a:solidFill>
                      </a:endParaRPr>
                    </a:p>
                  </a:txBody>
                  <a:tcPr>
                    <a:lnR w="12700" cap="flat" cmpd="sng" algn="ctr">
                      <a:solidFill>
                        <a:schemeClr val="tx1"/>
                      </a:solidFill>
                      <a:prstDash val="solid"/>
                      <a:round/>
                      <a:headEnd type="none" w="med" len="med"/>
                      <a:tailEnd type="none" w="med" len="med"/>
                    </a:lnR>
                  </a:tcPr>
                </a:tc>
              </a:tr>
              <a:tr h="370840">
                <a:tc>
                  <a:txBody>
                    <a:bodyPr/>
                    <a:lstStyle/>
                    <a:p>
                      <a:pPr algn="ctr"/>
                      <a:r>
                        <a:rPr lang="tr-TR" sz="1400" smtClean="0"/>
                        <a:t>==</a:t>
                      </a:r>
                      <a:endParaRPr lang="tr-TR" sz="140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tr-TR" sz="1400" dirty="0" smtClean="0"/>
                        <a:t>Eşittir (</a:t>
                      </a:r>
                      <a:r>
                        <a:rPr lang="tr-TR" sz="1400" dirty="0" err="1" smtClean="0"/>
                        <a:t>Equals</a:t>
                      </a:r>
                      <a:r>
                        <a:rPr lang="tr-TR" sz="1400" dirty="0" smtClean="0"/>
                        <a:t> </a:t>
                      </a:r>
                      <a:r>
                        <a:rPr lang="tr-TR" sz="1400" dirty="0" err="1" smtClean="0"/>
                        <a:t>to</a:t>
                      </a:r>
                      <a:r>
                        <a:rPr lang="tr-TR" sz="1400" dirty="0" smtClean="0"/>
                        <a:t>)</a:t>
                      </a:r>
                      <a:endParaRPr lang="tr-TR" sz="1400" dirty="0">
                        <a:solidFill>
                          <a:schemeClr val="tx1"/>
                        </a:solidFill>
                      </a:endParaRPr>
                    </a:p>
                  </a:txBody>
                  <a:tcPr>
                    <a:lnR w="12700" cap="flat" cmpd="sng" algn="ctr">
                      <a:solidFill>
                        <a:schemeClr val="tx1"/>
                      </a:solidFill>
                      <a:prstDash val="solid"/>
                      <a:round/>
                      <a:headEnd type="none" w="med" len="med"/>
                      <a:tailEnd type="none" w="med" len="med"/>
                    </a:lnR>
                  </a:tcPr>
                </a:tc>
              </a:tr>
              <a:tr h="370840">
                <a:tc>
                  <a:txBody>
                    <a:bodyPr/>
                    <a:lstStyle/>
                    <a:p>
                      <a:pPr algn="ctr"/>
                      <a:r>
                        <a:rPr lang="tr-TR" sz="1400" smtClean="0"/>
                        <a:t>!=</a:t>
                      </a:r>
                      <a:endParaRPr lang="tr-TR" sz="140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tr-TR" sz="1400" dirty="0" smtClean="0"/>
                        <a:t>Eşit değildir (Not </a:t>
                      </a:r>
                      <a:r>
                        <a:rPr lang="tr-TR" sz="1400" dirty="0" err="1" smtClean="0"/>
                        <a:t>equals</a:t>
                      </a:r>
                      <a:r>
                        <a:rPr lang="tr-TR" sz="1400" dirty="0" smtClean="0"/>
                        <a:t> </a:t>
                      </a:r>
                      <a:r>
                        <a:rPr lang="tr-TR" sz="1400" dirty="0" err="1" smtClean="0"/>
                        <a:t>to</a:t>
                      </a:r>
                      <a:r>
                        <a:rPr lang="tr-TR" sz="1400" dirty="0" smtClean="0"/>
                        <a:t>)</a:t>
                      </a:r>
                      <a:endParaRPr lang="tr-TR" sz="1400" dirty="0">
                        <a:solidFill>
                          <a:schemeClr val="tx1"/>
                        </a:solidFill>
                      </a:endParaRPr>
                    </a:p>
                  </a:txBody>
                  <a:tcPr>
                    <a:lnR w="12700" cap="flat" cmpd="sng" algn="ctr">
                      <a:solidFill>
                        <a:schemeClr val="tx1"/>
                      </a:solidFill>
                      <a:prstDash val="solid"/>
                      <a:round/>
                      <a:headEnd type="none" w="med" len="med"/>
                      <a:tailEnd type="none" w="med" len="med"/>
                    </a:lnR>
                  </a:tcPr>
                </a:tc>
              </a:tr>
              <a:tr h="370840">
                <a:tc>
                  <a:txBody>
                    <a:bodyPr/>
                    <a:lstStyle/>
                    <a:p>
                      <a:pPr algn="ctr"/>
                      <a:r>
                        <a:rPr lang="tr-TR" sz="1400" smtClean="0"/>
                        <a:t>&lt;=</a:t>
                      </a:r>
                      <a:endParaRPr lang="tr-TR" sz="1400">
                        <a:solidFill>
                          <a:schemeClr val="tx1"/>
                        </a:solidFill>
                      </a:endParaRPr>
                    </a:p>
                  </a:txBody>
                  <a:tcPr>
                    <a:lnL w="12700" cap="flat" cmpd="sng" algn="ctr">
                      <a:solidFill>
                        <a:schemeClr val="tx1"/>
                      </a:solidFill>
                      <a:prstDash val="solid"/>
                      <a:round/>
                      <a:headEnd type="none" w="med" len="med"/>
                      <a:tailEnd type="none" w="med" len="med"/>
                    </a:lnL>
                  </a:tcPr>
                </a:tc>
                <a:tc>
                  <a:txBody>
                    <a:bodyPr/>
                    <a:lstStyle/>
                    <a:p>
                      <a:pPr algn="ctr"/>
                      <a:r>
                        <a:rPr lang="tr-TR" sz="1400" dirty="0" smtClean="0"/>
                        <a:t>Küçük eşittir (</a:t>
                      </a:r>
                      <a:r>
                        <a:rPr lang="tr-TR" sz="1400" dirty="0" err="1" smtClean="0"/>
                        <a:t>Less</a:t>
                      </a:r>
                      <a:r>
                        <a:rPr lang="tr-TR" sz="1400" dirty="0" smtClean="0"/>
                        <a:t> </a:t>
                      </a:r>
                      <a:r>
                        <a:rPr lang="tr-TR" sz="1400" dirty="0" err="1" smtClean="0"/>
                        <a:t>than</a:t>
                      </a:r>
                      <a:r>
                        <a:rPr lang="tr-TR" sz="1400" dirty="0" smtClean="0"/>
                        <a:t> </a:t>
                      </a:r>
                      <a:r>
                        <a:rPr lang="tr-TR" sz="1400" dirty="0" err="1" smtClean="0"/>
                        <a:t>or</a:t>
                      </a:r>
                      <a:r>
                        <a:rPr lang="tr-TR" sz="1400" dirty="0" smtClean="0"/>
                        <a:t> </a:t>
                      </a:r>
                      <a:r>
                        <a:rPr lang="tr-TR" sz="1400" dirty="0" err="1" smtClean="0"/>
                        <a:t>equals</a:t>
                      </a:r>
                      <a:r>
                        <a:rPr lang="tr-TR" sz="1400" dirty="0" smtClean="0"/>
                        <a:t> </a:t>
                      </a:r>
                      <a:r>
                        <a:rPr lang="tr-TR" sz="1400" dirty="0" err="1" smtClean="0"/>
                        <a:t>to</a:t>
                      </a:r>
                      <a:r>
                        <a:rPr lang="tr-TR" sz="1400" dirty="0" smtClean="0"/>
                        <a:t>)</a:t>
                      </a:r>
                      <a:endParaRPr lang="tr-TR" sz="1400" dirty="0">
                        <a:solidFill>
                          <a:schemeClr val="tx1"/>
                        </a:solidFill>
                      </a:endParaRPr>
                    </a:p>
                  </a:txBody>
                  <a:tcPr>
                    <a:lnR w="12700" cap="flat" cmpd="sng" algn="ctr">
                      <a:solidFill>
                        <a:schemeClr val="tx1"/>
                      </a:solidFill>
                      <a:prstDash val="solid"/>
                      <a:round/>
                      <a:headEnd type="none" w="med" len="med"/>
                      <a:tailEnd type="none" w="med" len="med"/>
                    </a:lnR>
                  </a:tcPr>
                </a:tc>
              </a:tr>
              <a:tr h="370840">
                <a:tc>
                  <a:txBody>
                    <a:bodyPr/>
                    <a:lstStyle/>
                    <a:p>
                      <a:pPr algn="ctr"/>
                      <a:r>
                        <a:rPr lang="tr-TR" sz="1400" smtClean="0"/>
                        <a:t>&gt;=</a:t>
                      </a:r>
                      <a:endParaRPr lang="tr-TR" sz="1400">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tr-TR" sz="1400" dirty="0" smtClean="0"/>
                        <a:t>Büyük Eşittir (</a:t>
                      </a:r>
                      <a:r>
                        <a:rPr lang="tr-TR" sz="1400" dirty="0" err="1" smtClean="0"/>
                        <a:t>Greater</a:t>
                      </a:r>
                      <a:r>
                        <a:rPr lang="tr-TR" sz="1400" dirty="0" smtClean="0"/>
                        <a:t> </a:t>
                      </a:r>
                      <a:r>
                        <a:rPr lang="tr-TR" sz="1400" dirty="0" err="1" smtClean="0"/>
                        <a:t>than</a:t>
                      </a:r>
                      <a:r>
                        <a:rPr lang="tr-TR" sz="1400" dirty="0" smtClean="0"/>
                        <a:t> </a:t>
                      </a:r>
                      <a:r>
                        <a:rPr lang="tr-TR" sz="1400" dirty="0" err="1" smtClean="0"/>
                        <a:t>or</a:t>
                      </a:r>
                      <a:r>
                        <a:rPr lang="tr-TR" sz="1400" dirty="0" smtClean="0"/>
                        <a:t> </a:t>
                      </a:r>
                      <a:r>
                        <a:rPr lang="tr-TR" sz="1400" dirty="0" err="1" smtClean="0"/>
                        <a:t>equals</a:t>
                      </a:r>
                      <a:r>
                        <a:rPr lang="tr-TR" sz="1400" dirty="0" smtClean="0"/>
                        <a:t> </a:t>
                      </a:r>
                      <a:r>
                        <a:rPr lang="tr-TR" sz="1400" dirty="0" err="1" smtClean="0"/>
                        <a:t>to</a:t>
                      </a:r>
                      <a:r>
                        <a:rPr lang="tr-TR" sz="1400" dirty="0" smtClean="0"/>
                        <a:t>)</a:t>
                      </a:r>
                      <a:endParaRPr lang="tr-TR" sz="14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Öncelik sırası ve tekli ve/veya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r>
              <a:rPr lang="tr-TR" sz="2400" dirty="0" smtClean="0">
                <a:solidFill>
                  <a:schemeClr val="tx1"/>
                </a:solidFill>
              </a:rPr>
              <a:t>Java dilinde </a:t>
            </a:r>
            <a:r>
              <a:rPr lang="tr-TR" sz="2400" b="1" dirty="0" err="1" smtClean="0">
                <a:solidFill>
                  <a:schemeClr val="tx1"/>
                </a:solidFill>
              </a:rPr>
              <a:t>VE’nin</a:t>
            </a:r>
            <a:r>
              <a:rPr lang="tr-TR" sz="2400" b="1" dirty="0" smtClean="0">
                <a:solidFill>
                  <a:schemeClr val="tx1"/>
                </a:solidFill>
              </a:rPr>
              <a:t> önceliği </a:t>
            </a:r>
            <a:r>
              <a:rPr lang="tr-TR" sz="2400" b="1" dirty="0" err="1" smtClean="0">
                <a:solidFill>
                  <a:schemeClr val="tx1"/>
                </a:solidFill>
              </a:rPr>
              <a:t>VEYA’dan</a:t>
            </a:r>
            <a:r>
              <a:rPr lang="tr-TR" sz="2400" b="1" dirty="0" smtClean="0">
                <a:solidFill>
                  <a:schemeClr val="tx1"/>
                </a:solidFill>
              </a:rPr>
              <a:t> daha fazladır</a:t>
            </a:r>
            <a:r>
              <a:rPr lang="tr-TR" sz="2400" dirty="0" smtClean="0">
                <a:solidFill>
                  <a:schemeClr val="tx1"/>
                </a:solidFill>
              </a:rPr>
              <a:t>. Bu nedenle önce VE işlemleri yapılır ,sonra </a:t>
            </a:r>
            <a:r>
              <a:rPr lang="tr-TR" sz="2400" dirty="0" err="1" smtClean="0">
                <a:solidFill>
                  <a:schemeClr val="tx1"/>
                </a:solidFill>
              </a:rPr>
              <a:t>VEYA’lara</a:t>
            </a:r>
            <a:r>
              <a:rPr lang="tr-TR" sz="2400" dirty="0" smtClean="0">
                <a:solidFill>
                  <a:schemeClr val="tx1"/>
                </a:solidFill>
              </a:rPr>
              <a:t> geçilir. (Hatırlatıcı: Mantıkta VE çarpmaya benzer, VEYA toplamaya)</a:t>
            </a:r>
          </a:p>
          <a:p>
            <a:pPr algn="just"/>
            <a:r>
              <a:rPr lang="tr-TR" sz="2400" dirty="0" smtClean="0"/>
              <a:t>Java’da (başka bir amaçla da olsa) tek başına &amp;,| operatörleri de kullanılır(yani yanlışlıkla kullanırsanız </a:t>
            </a:r>
            <a:r>
              <a:rPr lang="tr-TR" sz="2400" b="1" dirty="0" smtClean="0"/>
              <a:t>derleyici hata vermez</a:t>
            </a:r>
            <a:r>
              <a:rPr lang="tr-TR" sz="2400" dirty="0" smtClean="0"/>
              <a:t>):</a:t>
            </a:r>
          </a:p>
          <a:p>
            <a:pPr lvl="1" algn="just"/>
            <a:r>
              <a:rPr lang="tr-TR" sz="2100" b="1" dirty="0" smtClean="0"/>
              <a:t>bitli değerler üzerinde işlem yapmak </a:t>
            </a:r>
            <a:r>
              <a:rPr lang="tr-TR" sz="2100" dirty="0" smtClean="0"/>
              <a:t>için (10001 &amp; 00011  -&gt; 00001)</a:t>
            </a:r>
          </a:p>
          <a:p>
            <a:pPr lvl="1" algn="just"/>
            <a:r>
              <a:rPr lang="tr-TR" sz="2100" dirty="0" err="1" smtClean="0"/>
              <a:t>Boelean</a:t>
            </a:r>
            <a:r>
              <a:rPr lang="tr-TR" sz="2100" dirty="0" smtClean="0"/>
              <a:t> ifadelerinde </a:t>
            </a:r>
            <a:r>
              <a:rPr lang="tr-TR" sz="2100" b="1" dirty="0" smtClean="0"/>
              <a:t>kısa devre özelliksiz işlem yapmak için</a:t>
            </a:r>
          </a:p>
          <a:p>
            <a:pPr algn="just"/>
            <a:endParaRPr lang="tr-TR" sz="2400" b="1" dirty="0" smtClean="0">
              <a:solidFill>
                <a:schemeClr val="tx1"/>
              </a:solidFill>
            </a:endParaRPr>
          </a:p>
          <a:p>
            <a:pPr algn="just"/>
            <a:endParaRPr lang="tr-TR" sz="2400" b="1"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Kısa Devre Hakkında </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r>
              <a:rPr lang="tr-TR" sz="2400" b="1" dirty="0" smtClean="0">
                <a:solidFill>
                  <a:schemeClr val="tx1"/>
                </a:solidFill>
              </a:rPr>
              <a:t>   </a:t>
            </a:r>
            <a:r>
              <a:rPr lang="tr-TR" sz="2400" dirty="0" smtClean="0">
                <a:solidFill>
                  <a:schemeClr val="tx1"/>
                </a:solidFill>
              </a:rPr>
              <a:t>Java programlama dilinde </a:t>
            </a:r>
            <a:r>
              <a:rPr lang="tr-TR" sz="2400" b="1" i="1" dirty="0" smtClean="0">
                <a:solidFill>
                  <a:schemeClr val="tx1"/>
                </a:solidFill>
              </a:rPr>
              <a:t>kısa devre </a:t>
            </a:r>
            <a:r>
              <a:rPr lang="tr-TR" sz="2400" dirty="0" smtClean="0">
                <a:solidFill>
                  <a:schemeClr val="tx1"/>
                </a:solidFill>
              </a:rPr>
              <a:t>(</a:t>
            </a:r>
            <a:r>
              <a:rPr lang="tr-TR" sz="2400" dirty="0" err="1" smtClean="0">
                <a:solidFill>
                  <a:schemeClr val="tx1"/>
                </a:solidFill>
              </a:rPr>
              <a:t>short</a:t>
            </a:r>
            <a:r>
              <a:rPr lang="tr-TR" sz="2400" dirty="0" smtClean="0">
                <a:solidFill>
                  <a:schemeClr val="tx1"/>
                </a:solidFill>
              </a:rPr>
              <a:t>-</a:t>
            </a:r>
            <a:r>
              <a:rPr lang="tr-TR" sz="2400" dirty="0" err="1" smtClean="0">
                <a:solidFill>
                  <a:schemeClr val="tx1"/>
                </a:solidFill>
              </a:rPr>
              <a:t>circuit</a:t>
            </a:r>
            <a:r>
              <a:rPr lang="tr-TR" sz="2400" dirty="0" smtClean="0">
                <a:solidFill>
                  <a:schemeClr val="tx1"/>
                </a:solidFill>
              </a:rPr>
              <a:t>) yapısı bulunmaktadır. Kısa devre yapısı </a:t>
            </a:r>
            <a:r>
              <a:rPr lang="tr-TR" sz="2400" b="1" i="1" dirty="0" smtClean="0">
                <a:solidFill>
                  <a:schemeClr val="tx1"/>
                </a:solidFill>
              </a:rPr>
              <a:t>OR</a:t>
            </a:r>
            <a:r>
              <a:rPr lang="tr-TR" sz="2400" dirty="0" smtClean="0">
                <a:solidFill>
                  <a:schemeClr val="tx1"/>
                </a:solidFill>
              </a:rPr>
              <a:t> ( || ) ve </a:t>
            </a:r>
            <a:r>
              <a:rPr lang="tr-TR" sz="2400" b="1" i="1" dirty="0" smtClean="0">
                <a:solidFill>
                  <a:schemeClr val="tx1"/>
                </a:solidFill>
              </a:rPr>
              <a:t>AND</a:t>
            </a:r>
            <a:r>
              <a:rPr lang="tr-TR" sz="2400" dirty="0" smtClean="0">
                <a:solidFill>
                  <a:schemeClr val="tx1"/>
                </a:solidFill>
              </a:rPr>
              <a:t> ( &amp;&amp; ) mantıksal operatörleri için tanımlanmıştır. Buna göre, </a:t>
            </a:r>
            <a:r>
              <a:rPr lang="tr-TR" sz="2400" b="1" i="1" dirty="0" smtClean="0">
                <a:solidFill>
                  <a:schemeClr val="tx1"/>
                </a:solidFill>
              </a:rPr>
              <a:t>OR</a:t>
            </a:r>
            <a:r>
              <a:rPr lang="tr-TR" sz="2400" dirty="0" smtClean="0">
                <a:solidFill>
                  <a:schemeClr val="tx1"/>
                </a:solidFill>
              </a:rPr>
              <a:t> operatöründe ilk ifade </a:t>
            </a:r>
            <a:r>
              <a:rPr lang="tr-TR" sz="2400" b="1" i="1" dirty="0" err="1" smtClean="0">
                <a:solidFill>
                  <a:schemeClr val="tx1"/>
                </a:solidFill>
              </a:rPr>
              <a:t>true</a:t>
            </a:r>
            <a:r>
              <a:rPr lang="tr-TR" sz="2400" b="1" i="1" dirty="0" smtClean="0">
                <a:solidFill>
                  <a:schemeClr val="tx1"/>
                </a:solidFill>
              </a:rPr>
              <a:t> </a:t>
            </a:r>
            <a:r>
              <a:rPr lang="tr-TR" sz="2400" dirty="0" smtClean="0">
                <a:solidFill>
                  <a:schemeClr val="tx1"/>
                </a:solidFill>
              </a:rPr>
              <a:t>değerini alırsa ikinci ifade çalıştırılmaz ve sonuç </a:t>
            </a:r>
            <a:r>
              <a:rPr lang="tr-TR" sz="2400" b="1" i="1" dirty="0" err="1" smtClean="0">
                <a:solidFill>
                  <a:schemeClr val="tx1"/>
                </a:solidFill>
              </a:rPr>
              <a:t>true</a:t>
            </a:r>
            <a:r>
              <a:rPr lang="tr-TR" sz="2400" dirty="0" smtClean="0">
                <a:solidFill>
                  <a:schemeClr val="tx1"/>
                </a:solidFill>
              </a:rPr>
              <a:t> döner. Benzer şekilde </a:t>
            </a:r>
            <a:r>
              <a:rPr lang="tr-TR" sz="2400" b="1" i="1" dirty="0" smtClean="0">
                <a:solidFill>
                  <a:schemeClr val="tx1"/>
                </a:solidFill>
              </a:rPr>
              <a:t>AND </a:t>
            </a:r>
            <a:r>
              <a:rPr lang="tr-TR" sz="2400" dirty="0" smtClean="0">
                <a:solidFill>
                  <a:schemeClr val="tx1"/>
                </a:solidFill>
              </a:rPr>
              <a:t>operatöründe ilk işleç </a:t>
            </a:r>
            <a:r>
              <a:rPr lang="tr-TR" sz="2400" b="1" i="1" dirty="0" err="1" smtClean="0">
                <a:solidFill>
                  <a:schemeClr val="tx1"/>
                </a:solidFill>
              </a:rPr>
              <a:t>false</a:t>
            </a:r>
            <a:r>
              <a:rPr lang="tr-TR" sz="2400" dirty="0" smtClean="0">
                <a:solidFill>
                  <a:schemeClr val="tx1"/>
                </a:solidFill>
              </a:rPr>
              <a:t> değerini alırsa ikinci işleç çalıştırılmaz ve sonuç </a:t>
            </a:r>
            <a:r>
              <a:rPr lang="tr-TR" sz="2400" b="1" i="1" dirty="0" err="1" smtClean="0">
                <a:solidFill>
                  <a:schemeClr val="tx1"/>
                </a:solidFill>
              </a:rPr>
              <a:t>false</a:t>
            </a:r>
            <a:r>
              <a:rPr lang="tr-TR" sz="2400" dirty="0" smtClean="0">
                <a:solidFill>
                  <a:schemeClr val="tx1"/>
                </a:solidFill>
              </a:rPr>
              <a:t> döner.</a:t>
            </a:r>
          </a:p>
          <a:p>
            <a:pPr algn="just"/>
            <a:r>
              <a:rPr lang="tr-TR" sz="2400" dirty="0" smtClean="0"/>
              <a:t>Örn. </a:t>
            </a:r>
            <a:r>
              <a:rPr lang="tr-TR" sz="2400" b="1" i="1" dirty="0" err="1" smtClean="0">
                <a:solidFill>
                  <a:schemeClr val="tx1"/>
                </a:solidFill>
              </a:rPr>
              <a:t>if</a:t>
            </a:r>
            <a:r>
              <a:rPr lang="tr-TR" sz="2400" b="1" i="1" dirty="0" smtClean="0">
                <a:solidFill>
                  <a:schemeClr val="tx1"/>
                </a:solidFill>
              </a:rPr>
              <a:t>( payda!=0 &amp;&amp; pay/payda&gt;10) </a:t>
            </a:r>
          </a:p>
          <a:p>
            <a:pPr algn="just">
              <a:buNone/>
            </a:pPr>
            <a:r>
              <a:rPr lang="tr-TR" sz="2400" b="1" i="1" dirty="0" smtClean="0">
                <a:solidFill>
                  <a:schemeClr val="tx1"/>
                </a:solidFill>
              </a:rPr>
              <a:t>	</a:t>
            </a:r>
            <a:r>
              <a:rPr lang="tr-TR" sz="2400" dirty="0" smtClean="0">
                <a:solidFill>
                  <a:schemeClr val="tx1"/>
                </a:solidFill>
              </a:rPr>
              <a:t>kodunda çalışma zamanı hatası vermesi önlenmiş olur.</a:t>
            </a:r>
          </a:p>
          <a:p>
            <a:pPr algn="just">
              <a:buNone/>
            </a:pPr>
            <a:endParaRPr lang="tr-TR" sz="2400" dirty="0" smtClean="0">
              <a:solidFill>
                <a:schemeClr val="tx1"/>
              </a:solidFill>
            </a:endParaRPr>
          </a:p>
          <a:p>
            <a:pPr algn="just"/>
            <a:r>
              <a:rPr lang="tr-TR" sz="2400" b="1" i="1" dirty="0" smtClean="0">
                <a:solidFill>
                  <a:schemeClr val="tx1"/>
                </a:solidFill>
              </a:rPr>
              <a:t>   </a:t>
            </a:r>
            <a:r>
              <a:rPr lang="tr-TR" sz="2400" b="1" i="1" dirty="0" smtClean="0"/>
              <a:t> </a:t>
            </a:r>
            <a:r>
              <a:rPr lang="tr-TR" sz="2400" dirty="0" smtClean="0"/>
              <a:t>Kısa devre yapısı büyük programlarda önem kazanır. İlgili operatörlerin işleçlerinden bir tanesi çalışma zamanı büyük olan bir fonksiyon ise veya işleçlerden bir tanesi çok yüksek olasılıkla aynı değeri alıyorsa kısa devre yapısının avantajı kullanılarak mantıksal operatörlerin daha kısa sürede çalışması sağlanabilir.</a:t>
            </a:r>
            <a:endParaRPr lang="tr-TR" sz="2400" b="1" dirty="0" smtClean="0">
              <a:solidFill>
                <a:schemeClr val="tx1"/>
              </a:solidFill>
            </a:endParaRPr>
          </a:p>
          <a:p>
            <a:pPr algn="just"/>
            <a:endParaRPr lang="tr-TR" sz="2400" b="1" dirty="0" smtClean="0">
              <a:solidFill>
                <a:schemeClr val="tx1"/>
              </a:solidFill>
            </a:endParaRPr>
          </a:p>
        </p:txBody>
      </p:sp>
      <p:cxnSp>
        <p:nvCxnSpPr>
          <p:cNvPr id="5" name="4 Düz Ok Bağlayıcısı"/>
          <p:cNvCxnSpPr/>
          <p:nvPr/>
        </p:nvCxnSpPr>
        <p:spPr>
          <a:xfrm rot="5400000" flipH="1" flipV="1">
            <a:off x="-35735" y="3393297"/>
            <a:ext cx="500066" cy="42859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p:spPr>
        <p:txBody>
          <a:bodyPr/>
          <a:lstStyle/>
          <a:p>
            <a:fld id="{C228A7A1-3F77-3A44-A5C4-93F79BD5304F}" type="slidenum">
              <a:rPr lang="en-US" sz="1050" smtClean="0"/>
              <a:pPr/>
              <a:t>197</a:t>
            </a:fld>
            <a:endParaRPr lang="en-US" sz="1050" smtClean="0"/>
          </a:p>
        </p:txBody>
      </p:sp>
      <p:sp>
        <p:nvSpPr>
          <p:cNvPr id="21507" name="Rectangle 2"/>
          <p:cNvSpPr>
            <a:spLocks noGrp="1" noChangeArrowheads="1"/>
          </p:cNvSpPr>
          <p:nvPr>
            <p:ph type="title"/>
          </p:nvPr>
        </p:nvSpPr>
        <p:spPr/>
        <p:txBody>
          <a:bodyPr>
            <a:normAutofit/>
          </a:bodyPr>
          <a:lstStyle/>
          <a:p>
            <a:r>
              <a:rPr kumimoji="0" lang="tr-TR" sz="2800" dirty="0" smtClean="0">
                <a:ea typeface="ＭＳ Ｐゴシック" charset="-128"/>
                <a:cs typeface="ＭＳ Ｐゴシック" charset="-128"/>
              </a:rPr>
              <a:t>Kod Akışının Kontrolü Mantıksal Koşullarla Yapılır</a:t>
            </a:r>
            <a:endParaRPr kumimoji="0" lang="en-US" sz="2800" dirty="0">
              <a:ea typeface="ＭＳ Ｐゴシック" charset="-128"/>
              <a:cs typeface="ＭＳ Ｐゴシック" charset="-128"/>
            </a:endParaRPr>
          </a:p>
        </p:txBody>
      </p:sp>
      <p:sp>
        <p:nvSpPr>
          <p:cNvPr id="21508" name="Rectangle 3"/>
          <p:cNvSpPr>
            <a:spLocks noGrp="1" noChangeArrowheads="1"/>
          </p:cNvSpPr>
          <p:nvPr>
            <p:ph type="body" idx="1"/>
          </p:nvPr>
        </p:nvSpPr>
        <p:spPr>
          <a:xfrm>
            <a:off x="457200" y="1219200"/>
            <a:ext cx="3971924" cy="4937760"/>
          </a:xfrm>
        </p:spPr>
        <p:txBody>
          <a:bodyPr>
            <a:normAutofit/>
          </a:bodyPr>
          <a:lstStyle/>
          <a:p>
            <a:pPr marL="0" indent="0"/>
            <a:r>
              <a:rPr kumimoji="0" lang="en-US" sz="2000" dirty="0">
                <a:ea typeface="ＭＳ Ｐゴシック" charset="-128"/>
                <a:cs typeface="ＭＳ Ｐゴシック" charset="-128"/>
              </a:rPr>
              <a:t>Control flow.</a:t>
            </a:r>
          </a:p>
          <a:p>
            <a:pPr lvl="1"/>
            <a:r>
              <a:rPr kumimoji="0" lang="en-US" sz="1800" dirty="0"/>
              <a:t>Sequence of statements that are actually executed in a program.</a:t>
            </a:r>
          </a:p>
          <a:p>
            <a:pPr lvl="1"/>
            <a:r>
              <a:rPr kumimoji="0" lang="en-US" sz="1800" b="1" dirty="0"/>
              <a:t>Conditionals and </a:t>
            </a:r>
            <a:r>
              <a:rPr kumimoji="0" lang="en-US" sz="1800" b="1" dirty="0" smtClean="0"/>
              <a:t>loops</a:t>
            </a:r>
            <a:r>
              <a:rPr kumimoji="0" lang="en-US" sz="1800" dirty="0" smtClean="0"/>
              <a:t>: </a:t>
            </a:r>
            <a:r>
              <a:rPr kumimoji="0" lang="en-US" sz="1800" dirty="0"/>
              <a:t>enable us to choreograph control flow.</a:t>
            </a:r>
          </a:p>
        </p:txBody>
      </p:sp>
      <p:cxnSp>
        <p:nvCxnSpPr>
          <p:cNvPr id="21509" name="AutoShape 4"/>
          <p:cNvCxnSpPr>
            <a:cxnSpLocks noChangeShapeType="1"/>
            <a:stCxn id="21510" idx="2"/>
            <a:endCxn id="21515" idx="0"/>
          </p:cNvCxnSpPr>
          <p:nvPr/>
        </p:nvCxnSpPr>
        <p:spPr bwMode="auto">
          <a:xfrm>
            <a:off x="2165349" y="4244415"/>
            <a:ext cx="0" cy="468312"/>
          </a:xfrm>
          <a:prstGeom prst="straightConnector1">
            <a:avLst/>
          </a:prstGeom>
          <a:noFill/>
          <a:ln w="9525">
            <a:solidFill>
              <a:schemeClr val="tx1"/>
            </a:solidFill>
            <a:round/>
            <a:headEnd/>
            <a:tailEnd type="triangle" w="sm" len="sm"/>
          </a:ln>
        </p:spPr>
      </p:cxnSp>
      <p:sp>
        <p:nvSpPr>
          <p:cNvPr id="21510" name="AutoShape 5"/>
          <p:cNvSpPr>
            <a:spLocks noChangeArrowheads="1"/>
          </p:cNvSpPr>
          <p:nvPr/>
        </p:nvSpPr>
        <p:spPr bwMode="auto">
          <a:xfrm>
            <a:off x="1563686" y="3926915"/>
            <a:ext cx="1201738" cy="317500"/>
          </a:xfrm>
          <a:prstGeom prst="flowChartProcess">
            <a:avLst/>
          </a:prstGeom>
          <a:solidFill>
            <a:srgbClr val="FFFF00"/>
          </a:solidFill>
          <a:ln w="9525">
            <a:solidFill>
              <a:schemeClr val="tx1"/>
            </a:solidFill>
            <a:miter lim="800000"/>
            <a:headEnd/>
            <a:tailEnd/>
          </a:ln>
        </p:spPr>
        <p:txBody>
          <a:bodyPr wrap="none" lIns="91429" tIns="45714" rIns="91429" bIns="45714" anchor="ctr">
            <a:prstTxWarp prst="textNoShape">
              <a:avLst/>
            </a:prstTxWarp>
          </a:bodyPr>
          <a:lstStyle/>
          <a:p>
            <a:pPr algn="ctr"/>
            <a:r>
              <a:rPr lang="en-US" sz="1200">
                <a:latin typeface="Lucida Sans Italic" pitchFamily="32" charset="0"/>
              </a:rPr>
              <a:t>statement 2</a:t>
            </a:r>
            <a:endParaRPr lang="en-US" sz="1200"/>
          </a:p>
        </p:txBody>
      </p:sp>
      <p:cxnSp>
        <p:nvCxnSpPr>
          <p:cNvPr id="21511" name="AutoShape 6"/>
          <p:cNvCxnSpPr>
            <a:cxnSpLocks noChangeShapeType="1"/>
            <a:stCxn id="21512" idx="2"/>
            <a:endCxn id="21510" idx="0"/>
          </p:cNvCxnSpPr>
          <p:nvPr/>
        </p:nvCxnSpPr>
        <p:spPr bwMode="auto">
          <a:xfrm>
            <a:off x="2165349" y="3493527"/>
            <a:ext cx="0" cy="433388"/>
          </a:xfrm>
          <a:prstGeom prst="straightConnector1">
            <a:avLst/>
          </a:prstGeom>
          <a:noFill/>
          <a:ln w="9525">
            <a:solidFill>
              <a:schemeClr val="tx1"/>
            </a:solidFill>
            <a:round/>
            <a:headEnd/>
            <a:tailEnd type="triangle" w="sm" len="sm"/>
          </a:ln>
        </p:spPr>
      </p:cxnSp>
      <p:sp>
        <p:nvSpPr>
          <p:cNvPr id="21512" name="AutoShape 7"/>
          <p:cNvSpPr>
            <a:spLocks noChangeArrowheads="1"/>
          </p:cNvSpPr>
          <p:nvPr/>
        </p:nvSpPr>
        <p:spPr bwMode="auto">
          <a:xfrm>
            <a:off x="1563686" y="3176027"/>
            <a:ext cx="1201738" cy="317500"/>
          </a:xfrm>
          <a:prstGeom prst="flowChartProcess">
            <a:avLst/>
          </a:prstGeom>
          <a:solidFill>
            <a:srgbClr val="FFFF00"/>
          </a:solidFill>
          <a:ln w="9525">
            <a:solidFill>
              <a:schemeClr val="tx1"/>
            </a:solidFill>
            <a:miter lim="800000"/>
            <a:headEnd/>
            <a:tailEnd/>
          </a:ln>
        </p:spPr>
        <p:txBody>
          <a:bodyPr wrap="none" lIns="91429" tIns="45714" rIns="91429" bIns="45714" anchor="ctr">
            <a:prstTxWarp prst="textNoShape">
              <a:avLst/>
            </a:prstTxWarp>
          </a:bodyPr>
          <a:lstStyle/>
          <a:p>
            <a:pPr algn="ctr"/>
            <a:r>
              <a:rPr lang="en-US" sz="1200" dirty="0">
                <a:latin typeface="Lucida Sans Italic" pitchFamily="32" charset="0"/>
              </a:rPr>
              <a:t>statement 1</a:t>
            </a:r>
          </a:p>
        </p:txBody>
      </p:sp>
      <p:sp>
        <p:nvSpPr>
          <p:cNvPr id="21515" name="AutoShape 10"/>
          <p:cNvSpPr>
            <a:spLocks noChangeArrowheads="1"/>
          </p:cNvSpPr>
          <p:nvPr/>
        </p:nvSpPr>
        <p:spPr bwMode="auto">
          <a:xfrm>
            <a:off x="1563686" y="4712727"/>
            <a:ext cx="1201738" cy="315913"/>
          </a:xfrm>
          <a:prstGeom prst="flowChartProcess">
            <a:avLst/>
          </a:prstGeom>
          <a:solidFill>
            <a:srgbClr val="FFFF00"/>
          </a:solidFill>
          <a:ln w="9525">
            <a:solidFill>
              <a:schemeClr val="tx1"/>
            </a:solidFill>
            <a:miter lim="800000"/>
            <a:headEnd/>
            <a:tailEnd/>
          </a:ln>
        </p:spPr>
        <p:txBody>
          <a:bodyPr wrap="none" lIns="91429" tIns="45714" rIns="91429" bIns="45714" anchor="ctr">
            <a:prstTxWarp prst="textNoShape">
              <a:avLst/>
            </a:prstTxWarp>
          </a:bodyPr>
          <a:lstStyle/>
          <a:p>
            <a:pPr algn="ctr"/>
            <a:r>
              <a:rPr lang="en-US" sz="1200" dirty="0">
                <a:latin typeface="Lucida Sans Italic" pitchFamily="32" charset="0"/>
              </a:rPr>
              <a:t>statement 3</a:t>
            </a:r>
          </a:p>
        </p:txBody>
      </p:sp>
      <p:sp>
        <p:nvSpPr>
          <p:cNvPr id="21516" name="AutoShape 11"/>
          <p:cNvSpPr>
            <a:spLocks noChangeArrowheads="1"/>
          </p:cNvSpPr>
          <p:nvPr/>
        </p:nvSpPr>
        <p:spPr bwMode="auto">
          <a:xfrm>
            <a:off x="5518178" y="3097198"/>
            <a:ext cx="1058862" cy="650875"/>
          </a:xfrm>
          <a:prstGeom prst="flowChartDecision">
            <a:avLst/>
          </a:prstGeom>
          <a:solidFill>
            <a:srgbClr val="FFFF00"/>
          </a:solidFill>
          <a:ln w="9525">
            <a:solidFill>
              <a:schemeClr val="tx1"/>
            </a:solidFill>
            <a:miter lim="800000"/>
            <a:headEnd/>
            <a:tailEnd/>
          </a:ln>
        </p:spPr>
        <p:txBody>
          <a:bodyPr wrap="none" lIns="91429" tIns="45714" rIns="91429" bIns="45714" anchor="ctr">
            <a:prstTxWarp prst="textNoShape">
              <a:avLst/>
            </a:prstTxWarp>
          </a:bodyPr>
          <a:lstStyle/>
          <a:p>
            <a:pPr algn="ctr"/>
            <a:r>
              <a:rPr lang="en-US" sz="1200">
                <a:latin typeface="Lucida Sans Italic" pitchFamily="32" charset="0"/>
              </a:rPr>
              <a:t>boolean 2</a:t>
            </a:r>
          </a:p>
        </p:txBody>
      </p:sp>
      <p:cxnSp>
        <p:nvCxnSpPr>
          <p:cNvPr id="21517" name="AutoShape 12"/>
          <p:cNvCxnSpPr>
            <a:cxnSpLocks noChangeShapeType="1"/>
            <a:stCxn id="21525" idx="2"/>
            <a:endCxn id="21516" idx="0"/>
          </p:cNvCxnSpPr>
          <p:nvPr/>
        </p:nvCxnSpPr>
        <p:spPr bwMode="auto">
          <a:xfrm>
            <a:off x="6045228" y="2079611"/>
            <a:ext cx="3175" cy="1017587"/>
          </a:xfrm>
          <a:prstGeom prst="straightConnector1">
            <a:avLst/>
          </a:prstGeom>
          <a:noFill/>
          <a:ln w="9525">
            <a:solidFill>
              <a:schemeClr val="tx1"/>
            </a:solidFill>
            <a:round/>
            <a:headEnd/>
            <a:tailEnd type="triangle" w="sm" len="sm"/>
          </a:ln>
        </p:spPr>
      </p:cxnSp>
      <p:cxnSp>
        <p:nvCxnSpPr>
          <p:cNvPr id="21518" name="AutoShape 13"/>
          <p:cNvCxnSpPr>
            <a:cxnSpLocks noChangeShapeType="1"/>
            <a:stCxn id="21516" idx="3"/>
            <a:endCxn id="21524" idx="1"/>
          </p:cNvCxnSpPr>
          <p:nvPr/>
        </p:nvCxnSpPr>
        <p:spPr bwMode="auto">
          <a:xfrm>
            <a:off x="6577040" y="3422636"/>
            <a:ext cx="987425" cy="7937"/>
          </a:xfrm>
          <a:prstGeom prst="straightConnector1">
            <a:avLst/>
          </a:prstGeom>
          <a:noFill/>
          <a:ln w="9525">
            <a:solidFill>
              <a:schemeClr val="tx1"/>
            </a:solidFill>
            <a:round/>
            <a:headEnd/>
            <a:tailEnd type="triangle" w="sm" len="sm"/>
          </a:ln>
        </p:spPr>
      </p:cxnSp>
      <p:cxnSp>
        <p:nvCxnSpPr>
          <p:cNvPr id="21519" name="AutoShape 14"/>
          <p:cNvCxnSpPr>
            <a:cxnSpLocks noChangeShapeType="1"/>
            <a:stCxn id="21524" idx="0"/>
            <a:endCxn id="21523" idx="6"/>
          </p:cNvCxnSpPr>
          <p:nvPr/>
        </p:nvCxnSpPr>
        <p:spPr bwMode="auto">
          <a:xfrm rot="5400000" flipH="1">
            <a:off x="6770715" y="1973248"/>
            <a:ext cx="581025" cy="2016125"/>
          </a:xfrm>
          <a:prstGeom prst="bentConnector2">
            <a:avLst/>
          </a:prstGeom>
          <a:noFill/>
          <a:ln w="9525">
            <a:solidFill>
              <a:schemeClr val="tx1"/>
            </a:solidFill>
            <a:miter lim="800000"/>
            <a:headEnd/>
            <a:tailEnd type="triangle" w="sm" len="sm"/>
          </a:ln>
        </p:spPr>
      </p:cxnSp>
      <p:sp>
        <p:nvSpPr>
          <p:cNvPr id="21520" name="Text Box 15"/>
          <p:cNvSpPr txBox="1">
            <a:spLocks noChangeArrowheads="1"/>
          </p:cNvSpPr>
          <p:nvPr/>
        </p:nvSpPr>
        <p:spPr bwMode="auto">
          <a:xfrm>
            <a:off x="6767540" y="3165461"/>
            <a:ext cx="445933" cy="276987"/>
          </a:xfrm>
          <a:prstGeom prst="rect">
            <a:avLst/>
          </a:prstGeom>
          <a:solidFill>
            <a:srgbClr val="FFFF00"/>
          </a:solidFill>
          <a:ln w="9525">
            <a:noFill/>
            <a:miter lim="800000"/>
            <a:headEnd/>
            <a:tailEnd/>
          </a:ln>
        </p:spPr>
        <p:txBody>
          <a:bodyPr wrap="none" lIns="91429" tIns="45714" rIns="91429" bIns="45714" anchor="ctr">
            <a:prstTxWarp prst="textNoShape">
              <a:avLst/>
            </a:prstTxWarp>
            <a:spAutoFit/>
          </a:bodyPr>
          <a:lstStyle/>
          <a:p>
            <a:pPr algn="ctr">
              <a:spcBef>
                <a:spcPct val="50000"/>
              </a:spcBef>
            </a:pPr>
            <a:r>
              <a:rPr lang="en-US" sz="1200"/>
              <a:t>true</a:t>
            </a:r>
          </a:p>
        </p:txBody>
      </p:sp>
      <p:sp>
        <p:nvSpPr>
          <p:cNvPr id="21521" name="Text Box 16"/>
          <p:cNvSpPr txBox="1">
            <a:spLocks noChangeArrowheads="1"/>
          </p:cNvSpPr>
          <p:nvPr/>
        </p:nvSpPr>
        <p:spPr bwMode="auto">
          <a:xfrm>
            <a:off x="6059515" y="3876661"/>
            <a:ext cx="474980" cy="276987"/>
          </a:xfrm>
          <a:prstGeom prst="rect">
            <a:avLst/>
          </a:prstGeom>
          <a:solidFill>
            <a:srgbClr val="FFFF00"/>
          </a:solidFill>
          <a:ln w="9525">
            <a:noFill/>
            <a:miter lim="800000"/>
            <a:headEnd/>
            <a:tailEnd/>
          </a:ln>
        </p:spPr>
        <p:txBody>
          <a:bodyPr wrap="none" lIns="91429" tIns="45714" rIns="91429" bIns="45714" anchor="ctr">
            <a:prstTxWarp prst="textNoShape">
              <a:avLst/>
            </a:prstTxWarp>
            <a:spAutoFit/>
          </a:bodyPr>
          <a:lstStyle/>
          <a:p>
            <a:pPr algn="ctr">
              <a:spcBef>
                <a:spcPct val="50000"/>
              </a:spcBef>
            </a:pPr>
            <a:r>
              <a:rPr lang="en-US" sz="1200"/>
              <a:t>false</a:t>
            </a:r>
          </a:p>
        </p:txBody>
      </p:sp>
      <p:cxnSp>
        <p:nvCxnSpPr>
          <p:cNvPr id="21522" name="AutoShape 17"/>
          <p:cNvCxnSpPr>
            <a:cxnSpLocks noChangeShapeType="1"/>
            <a:stCxn id="21516" idx="2"/>
            <a:endCxn id="21526" idx="0"/>
          </p:cNvCxnSpPr>
          <p:nvPr/>
        </p:nvCxnSpPr>
        <p:spPr bwMode="auto">
          <a:xfrm>
            <a:off x="6048403" y="3748073"/>
            <a:ext cx="1587" cy="820738"/>
          </a:xfrm>
          <a:prstGeom prst="straightConnector1">
            <a:avLst/>
          </a:prstGeom>
          <a:noFill/>
          <a:ln w="9525">
            <a:solidFill>
              <a:schemeClr val="tx1"/>
            </a:solidFill>
            <a:round/>
            <a:headEnd/>
            <a:tailEnd type="triangle" w="sm" len="sm"/>
          </a:ln>
        </p:spPr>
      </p:cxnSp>
      <p:sp>
        <p:nvSpPr>
          <p:cNvPr id="21523" name="AutoShape 18"/>
          <p:cNvSpPr>
            <a:spLocks noChangeArrowheads="1"/>
          </p:cNvSpPr>
          <p:nvPr/>
        </p:nvSpPr>
        <p:spPr bwMode="auto">
          <a:xfrm>
            <a:off x="5834090" y="2579673"/>
            <a:ext cx="219075" cy="220663"/>
          </a:xfrm>
          <a:prstGeom prst="flowChartConnector">
            <a:avLst/>
          </a:prstGeom>
          <a:solidFill>
            <a:srgbClr val="FFFF00"/>
          </a:solidFill>
          <a:ln w="9525">
            <a:noFill/>
            <a:round/>
            <a:headEnd/>
            <a:tailEnd/>
          </a:ln>
        </p:spPr>
        <p:txBody>
          <a:bodyPr wrap="none" anchor="ctr">
            <a:prstTxWarp prst="textNoShape">
              <a:avLst/>
            </a:prstTxWarp>
          </a:bodyPr>
          <a:lstStyle/>
          <a:p>
            <a:endParaRPr lang="en-US" sz="1200"/>
          </a:p>
        </p:txBody>
      </p:sp>
      <p:sp>
        <p:nvSpPr>
          <p:cNvPr id="21524" name="AutoShape 19"/>
          <p:cNvSpPr>
            <a:spLocks noChangeArrowheads="1"/>
          </p:cNvSpPr>
          <p:nvPr/>
        </p:nvSpPr>
        <p:spPr bwMode="auto">
          <a:xfrm>
            <a:off x="7564465" y="3271823"/>
            <a:ext cx="1008063" cy="317500"/>
          </a:xfrm>
          <a:prstGeom prst="flowChartProcess">
            <a:avLst/>
          </a:prstGeom>
          <a:solidFill>
            <a:srgbClr val="FFFF00"/>
          </a:solidFill>
          <a:ln w="9525">
            <a:solidFill>
              <a:schemeClr val="tx1"/>
            </a:solidFill>
            <a:miter lim="800000"/>
            <a:headEnd/>
            <a:tailEnd/>
          </a:ln>
        </p:spPr>
        <p:txBody>
          <a:bodyPr wrap="none" lIns="91429" tIns="45714" rIns="91429" bIns="45714" anchor="ctr">
            <a:prstTxWarp prst="textNoShape">
              <a:avLst/>
            </a:prstTxWarp>
          </a:bodyPr>
          <a:lstStyle/>
          <a:p>
            <a:pPr algn="ctr"/>
            <a:r>
              <a:rPr lang="en-US" sz="1200">
                <a:latin typeface="Lucida Sans Italic" pitchFamily="32" charset="0"/>
              </a:rPr>
              <a:t>statement 2</a:t>
            </a:r>
          </a:p>
        </p:txBody>
      </p:sp>
      <p:sp>
        <p:nvSpPr>
          <p:cNvPr id="21525" name="AutoShape 20"/>
          <p:cNvSpPr>
            <a:spLocks noChangeArrowheads="1"/>
          </p:cNvSpPr>
          <p:nvPr/>
        </p:nvSpPr>
        <p:spPr bwMode="auto">
          <a:xfrm>
            <a:off x="5515003" y="1428736"/>
            <a:ext cx="1058862" cy="650875"/>
          </a:xfrm>
          <a:prstGeom prst="flowChartDecision">
            <a:avLst/>
          </a:prstGeom>
          <a:solidFill>
            <a:srgbClr val="FFFF00"/>
          </a:solidFill>
          <a:ln w="9525">
            <a:solidFill>
              <a:schemeClr val="tx1"/>
            </a:solidFill>
            <a:miter lim="800000"/>
            <a:headEnd/>
            <a:tailEnd/>
          </a:ln>
        </p:spPr>
        <p:txBody>
          <a:bodyPr wrap="none" lIns="91429" tIns="45714" rIns="91429" bIns="45714" anchor="ctr">
            <a:prstTxWarp prst="textNoShape">
              <a:avLst/>
            </a:prstTxWarp>
          </a:bodyPr>
          <a:lstStyle/>
          <a:p>
            <a:pPr algn="ctr"/>
            <a:r>
              <a:rPr lang="en-US" sz="1200">
                <a:latin typeface="Lucida Sans Italic" pitchFamily="32" charset="0"/>
              </a:rPr>
              <a:t>boolean 1</a:t>
            </a:r>
          </a:p>
        </p:txBody>
      </p:sp>
      <p:sp>
        <p:nvSpPr>
          <p:cNvPr id="21526" name="AutoShape 21"/>
          <p:cNvSpPr>
            <a:spLocks noChangeArrowheads="1"/>
          </p:cNvSpPr>
          <p:nvPr/>
        </p:nvSpPr>
        <p:spPr bwMode="auto">
          <a:xfrm>
            <a:off x="5545165" y="4568811"/>
            <a:ext cx="1008063" cy="315912"/>
          </a:xfrm>
          <a:prstGeom prst="flowChartProcess">
            <a:avLst/>
          </a:prstGeom>
          <a:solidFill>
            <a:srgbClr val="FFFF00"/>
          </a:solidFill>
          <a:ln w="9525">
            <a:solidFill>
              <a:schemeClr val="tx1"/>
            </a:solidFill>
            <a:miter lim="800000"/>
            <a:headEnd/>
            <a:tailEnd/>
          </a:ln>
        </p:spPr>
        <p:txBody>
          <a:bodyPr wrap="none" lIns="91429" tIns="45714" rIns="91429" bIns="45714" anchor="ctr">
            <a:prstTxWarp prst="textNoShape">
              <a:avLst/>
            </a:prstTxWarp>
          </a:bodyPr>
          <a:lstStyle/>
          <a:p>
            <a:pPr algn="ctr"/>
            <a:r>
              <a:rPr lang="en-US" sz="1200">
                <a:latin typeface="Lucida Sans Italic" pitchFamily="32" charset="0"/>
              </a:rPr>
              <a:t>statement 3</a:t>
            </a:r>
          </a:p>
        </p:txBody>
      </p:sp>
      <p:sp>
        <p:nvSpPr>
          <p:cNvPr id="21527" name="Text Box 22"/>
          <p:cNvSpPr txBox="1">
            <a:spLocks noChangeArrowheads="1"/>
          </p:cNvSpPr>
          <p:nvPr/>
        </p:nvSpPr>
        <p:spPr bwMode="auto">
          <a:xfrm>
            <a:off x="6073803" y="2170098"/>
            <a:ext cx="474980" cy="276987"/>
          </a:xfrm>
          <a:prstGeom prst="rect">
            <a:avLst/>
          </a:prstGeom>
          <a:solidFill>
            <a:srgbClr val="FFFF00"/>
          </a:solidFill>
          <a:ln w="9525">
            <a:noFill/>
            <a:miter lim="800000"/>
            <a:headEnd/>
            <a:tailEnd/>
          </a:ln>
        </p:spPr>
        <p:txBody>
          <a:bodyPr wrap="none" lIns="91429" tIns="45714" rIns="91429" bIns="45714" anchor="ctr">
            <a:prstTxWarp prst="textNoShape">
              <a:avLst/>
            </a:prstTxWarp>
            <a:spAutoFit/>
          </a:bodyPr>
          <a:lstStyle/>
          <a:p>
            <a:pPr algn="ctr">
              <a:spcBef>
                <a:spcPct val="50000"/>
              </a:spcBef>
            </a:pPr>
            <a:r>
              <a:rPr lang="en-US" sz="1200"/>
              <a:t>false</a:t>
            </a:r>
          </a:p>
        </p:txBody>
      </p:sp>
      <p:cxnSp>
        <p:nvCxnSpPr>
          <p:cNvPr id="21528" name="AutoShape 23"/>
          <p:cNvCxnSpPr>
            <a:cxnSpLocks noChangeShapeType="1"/>
            <a:stCxn id="21525" idx="1"/>
          </p:cNvCxnSpPr>
          <p:nvPr/>
        </p:nvCxnSpPr>
        <p:spPr bwMode="auto">
          <a:xfrm rot="10800000" flipV="1">
            <a:off x="4910165" y="1754173"/>
            <a:ext cx="604838" cy="1168400"/>
          </a:xfrm>
          <a:prstGeom prst="bentConnector2">
            <a:avLst/>
          </a:prstGeom>
          <a:noFill/>
          <a:ln w="9525">
            <a:solidFill>
              <a:schemeClr val="tx1"/>
            </a:solidFill>
            <a:miter lim="800000"/>
            <a:headEnd/>
            <a:tailEnd type="triangle" w="sm" len="sm"/>
          </a:ln>
        </p:spPr>
      </p:cxnSp>
      <p:sp>
        <p:nvSpPr>
          <p:cNvPr id="21529" name="AutoShape 24"/>
          <p:cNvSpPr>
            <a:spLocks noChangeArrowheads="1"/>
          </p:cNvSpPr>
          <p:nvPr/>
        </p:nvSpPr>
        <p:spPr bwMode="auto">
          <a:xfrm>
            <a:off x="4405340" y="3068631"/>
            <a:ext cx="1008063" cy="317500"/>
          </a:xfrm>
          <a:prstGeom prst="flowChartProcess">
            <a:avLst/>
          </a:prstGeom>
          <a:solidFill>
            <a:srgbClr val="FFFF00"/>
          </a:solidFill>
          <a:ln w="9525">
            <a:solidFill>
              <a:schemeClr val="tx1"/>
            </a:solidFill>
            <a:miter lim="800000"/>
            <a:headEnd/>
            <a:tailEnd/>
          </a:ln>
        </p:spPr>
        <p:txBody>
          <a:bodyPr wrap="none" lIns="91429" tIns="45714" rIns="91429" bIns="45714" anchor="ctr">
            <a:prstTxWarp prst="textNoShape">
              <a:avLst/>
            </a:prstTxWarp>
          </a:bodyPr>
          <a:lstStyle/>
          <a:p>
            <a:pPr algn="ctr"/>
            <a:r>
              <a:rPr lang="en-US" sz="1200">
                <a:latin typeface="Lucida Sans Italic" pitchFamily="32" charset="0"/>
              </a:rPr>
              <a:t>statement 1</a:t>
            </a:r>
          </a:p>
        </p:txBody>
      </p:sp>
      <p:cxnSp>
        <p:nvCxnSpPr>
          <p:cNvPr id="21530" name="AutoShape 25"/>
          <p:cNvCxnSpPr>
            <a:cxnSpLocks noChangeShapeType="1"/>
            <a:endCxn id="21526" idx="1"/>
          </p:cNvCxnSpPr>
          <p:nvPr/>
        </p:nvCxnSpPr>
        <p:spPr bwMode="auto">
          <a:xfrm rot="16200000" flipH="1">
            <a:off x="4483921" y="3666317"/>
            <a:ext cx="1487488" cy="635000"/>
          </a:xfrm>
          <a:prstGeom prst="bentConnector2">
            <a:avLst/>
          </a:prstGeom>
          <a:noFill/>
          <a:ln w="9525">
            <a:solidFill>
              <a:schemeClr val="tx1"/>
            </a:solidFill>
            <a:miter lim="800000"/>
            <a:headEnd/>
            <a:tailEnd type="triangle" w="sm" len="sm"/>
          </a:ln>
        </p:spPr>
      </p:cxnSp>
      <p:sp>
        <p:nvSpPr>
          <p:cNvPr id="21531" name="Text Box 26"/>
          <p:cNvSpPr txBox="1">
            <a:spLocks noChangeArrowheads="1"/>
          </p:cNvSpPr>
          <p:nvPr/>
        </p:nvSpPr>
        <p:spPr bwMode="auto">
          <a:xfrm>
            <a:off x="4918103" y="2160573"/>
            <a:ext cx="445933" cy="276987"/>
          </a:xfrm>
          <a:prstGeom prst="rect">
            <a:avLst/>
          </a:prstGeom>
          <a:solidFill>
            <a:srgbClr val="FFFF00"/>
          </a:solidFill>
          <a:ln w="9525">
            <a:noFill/>
            <a:miter lim="800000"/>
            <a:headEnd/>
            <a:tailEnd/>
          </a:ln>
        </p:spPr>
        <p:txBody>
          <a:bodyPr wrap="none" lIns="91429" tIns="45714" rIns="91429" bIns="45714" anchor="ctr">
            <a:prstTxWarp prst="textNoShape">
              <a:avLst/>
            </a:prstTxWarp>
            <a:spAutoFit/>
          </a:bodyPr>
          <a:lstStyle/>
          <a:p>
            <a:pPr algn="ctr">
              <a:spcBef>
                <a:spcPct val="50000"/>
              </a:spcBef>
            </a:pPr>
            <a:r>
              <a:rPr lang="en-US" sz="1200"/>
              <a:t>true</a:t>
            </a:r>
          </a:p>
        </p:txBody>
      </p:sp>
      <p:sp>
        <p:nvSpPr>
          <p:cNvPr id="21532" name="Text Box 27"/>
          <p:cNvSpPr txBox="1">
            <a:spLocks noChangeArrowheads="1"/>
          </p:cNvSpPr>
          <p:nvPr/>
        </p:nvSpPr>
        <p:spPr bwMode="auto">
          <a:xfrm>
            <a:off x="785786" y="5150887"/>
            <a:ext cx="2917825" cy="349815"/>
          </a:xfrm>
          <a:prstGeom prst="rect">
            <a:avLst/>
          </a:prstGeom>
          <a:noFill/>
          <a:ln w="15875">
            <a:noFill/>
            <a:miter lim="800000"/>
            <a:headEnd/>
            <a:tailEnd/>
          </a:ln>
        </p:spPr>
        <p:txBody>
          <a:bodyPr lIns="102590" tIns="51296" rIns="102590" bIns="51296">
            <a:prstTxWarp prst="textNoShape">
              <a:avLst/>
            </a:prstTxWarp>
            <a:spAutoFit/>
          </a:bodyPr>
          <a:lstStyle/>
          <a:p>
            <a:pPr algn="ctr" defTabSz="1019175">
              <a:spcBef>
                <a:spcPct val="50000"/>
              </a:spcBef>
            </a:pPr>
            <a:r>
              <a:rPr kumimoji="1" lang="en-US" sz="1600" dirty="0">
                <a:solidFill>
                  <a:srgbClr val="800000"/>
                </a:solidFill>
              </a:rPr>
              <a:t>straight-line control flow</a:t>
            </a:r>
          </a:p>
        </p:txBody>
      </p:sp>
      <p:sp>
        <p:nvSpPr>
          <p:cNvPr id="21533" name="Text Box 28"/>
          <p:cNvSpPr txBox="1">
            <a:spLocks noChangeArrowheads="1"/>
          </p:cNvSpPr>
          <p:nvPr/>
        </p:nvSpPr>
        <p:spPr bwMode="auto">
          <a:xfrm>
            <a:off x="4497415" y="5157781"/>
            <a:ext cx="3903663" cy="349815"/>
          </a:xfrm>
          <a:prstGeom prst="rect">
            <a:avLst/>
          </a:prstGeom>
          <a:noFill/>
          <a:ln w="15875">
            <a:noFill/>
            <a:miter lim="800000"/>
            <a:headEnd/>
            <a:tailEnd/>
          </a:ln>
        </p:spPr>
        <p:txBody>
          <a:bodyPr lIns="102590" tIns="51296" rIns="102590" bIns="51296">
            <a:prstTxWarp prst="textNoShape">
              <a:avLst/>
            </a:prstTxWarp>
            <a:spAutoFit/>
          </a:bodyPr>
          <a:lstStyle/>
          <a:p>
            <a:pPr algn="ctr" defTabSz="1019175">
              <a:spcBef>
                <a:spcPct val="50000"/>
              </a:spcBef>
            </a:pPr>
            <a:r>
              <a:rPr kumimoji="1" lang="en-US" sz="1600" dirty="0">
                <a:solidFill>
                  <a:srgbClr val="800000"/>
                </a:solidFill>
              </a:rPr>
              <a:t>control flow with conditionals and loops</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Karar Verme Yapıları - IF</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algn="just">
              <a:buFontTx/>
              <a:buChar char="-"/>
            </a:pPr>
            <a:r>
              <a:rPr lang="tr-TR" dirty="0" smtClean="0">
                <a:solidFill>
                  <a:schemeClr val="tx1"/>
                </a:solidFill>
              </a:rPr>
              <a:t> </a:t>
            </a:r>
            <a:r>
              <a:rPr lang="tr-TR" dirty="0" err="1" smtClean="0">
                <a:solidFill>
                  <a:schemeClr val="tx1"/>
                </a:solidFill>
              </a:rPr>
              <a:t>if</a:t>
            </a:r>
            <a:r>
              <a:rPr lang="tr-TR" dirty="0" smtClean="0">
                <a:solidFill>
                  <a:schemeClr val="tx1"/>
                </a:solidFill>
              </a:rPr>
              <a:t> yapısı içerisinde mutlaka değeri -bir </a:t>
            </a:r>
            <a:r>
              <a:rPr lang="tr-TR" dirty="0" err="1" smtClean="0">
                <a:solidFill>
                  <a:schemeClr val="tx1"/>
                </a:solidFill>
              </a:rPr>
              <a:t>boolean</a:t>
            </a:r>
            <a:r>
              <a:rPr lang="tr-TR" dirty="0" smtClean="0">
                <a:solidFill>
                  <a:schemeClr val="tx1"/>
                </a:solidFill>
              </a:rPr>
              <a:t> değişkenin alabileceği- </a:t>
            </a:r>
            <a:r>
              <a:rPr lang="tr-TR" dirty="0" err="1" smtClean="0">
                <a:solidFill>
                  <a:schemeClr val="tx1"/>
                </a:solidFill>
              </a:rPr>
              <a:t>true</a:t>
            </a:r>
            <a:r>
              <a:rPr lang="tr-TR" dirty="0" smtClean="0">
                <a:solidFill>
                  <a:schemeClr val="tx1"/>
                </a:solidFill>
              </a:rPr>
              <a:t> veya </a:t>
            </a:r>
            <a:r>
              <a:rPr lang="tr-TR" dirty="0" err="1" smtClean="0">
                <a:solidFill>
                  <a:schemeClr val="tx1"/>
                </a:solidFill>
              </a:rPr>
              <a:t>false</a:t>
            </a:r>
            <a:r>
              <a:rPr lang="tr-TR" dirty="0" smtClean="0">
                <a:solidFill>
                  <a:schemeClr val="tx1"/>
                </a:solidFill>
              </a:rPr>
              <a:t> değeri taşıyan bir ifade olmalıdır. Bazı örneklere bakalım.</a:t>
            </a:r>
          </a:p>
          <a:p>
            <a:pPr algn="just">
              <a:buFontTx/>
              <a:buChar char="-"/>
            </a:pPr>
            <a:endParaRPr lang="tr-TR" dirty="0" smtClean="0">
              <a:solidFill>
                <a:schemeClr val="tx1"/>
              </a:solidFill>
            </a:endParaRPr>
          </a:p>
          <a:p>
            <a:pPr algn="just">
              <a:buFont typeface="Wingdings" pitchFamily="2" charset="2"/>
              <a:buChar char="§"/>
            </a:pPr>
            <a:r>
              <a:rPr lang="tr-TR" dirty="0" smtClean="0">
                <a:solidFill>
                  <a:schemeClr val="tx1"/>
                </a:solidFill>
              </a:rPr>
              <a:t> </a:t>
            </a:r>
            <a:r>
              <a:rPr lang="tr-TR" dirty="0" err="1" smtClean="0">
                <a:solidFill>
                  <a:schemeClr val="tx1"/>
                </a:solidFill>
              </a:rPr>
              <a:t>if</a:t>
            </a:r>
            <a:r>
              <a:rPr lang="tr-TR" dirty="0" smtClean="0">
                <a:solidFill>
                  <a:schemeClr val="tx1"/>
                </a:solidFill>
              </a:rPr>
              <a:t>(</a:t>
            </a:r>
            <a:r>
              <a:rPr lang="tr-TR" dirty="0" err="1" smtClean="0">
                <a:solidFill>
                  <a:schemeClr val="tx1"/>
                </a:solidFill>
              </a:rPr>
              <a:t>true</a:t>
            </a:r>
            <a:r>
              <a:rPr lang="tr-TR" dirty="0" smtClean="0">
                <a:solidFill>
                  <a:schemeClr val="tx1"/>
                </a:solidFill>
              </a:rPr>
              <a:t>){ … }  </a:t>
            </a:r>
          </a:p>
          <a:p>
            <a:pPr algn="just">
              <a:buFont typeface="Wingdings" pitchFamily="2" charset="2"/>
              <a:buChar char="Ø"/>
            </a:pPr>
            <a:r>
              <a:rPr lang="tr-TR" dirty="0" smtClean="0">
                <a:solidFill>
                  <a:schemeClr val="tx1"/>
                </a:solidFill>
              </a:rPr>
              <a:t> Doğru bir kullanımdır. </a:t>
            </a:r>
            <a:r>
              <a:rPr lang="tr-TR" dirty="0" err="1" smtClean="0">
                <a:solidFill>
                  <a:schemeClr val="tx1"/>
                </a:solidFill>
              </a:rPr>
              <a:t>If</a:t>
            </a:r>
            <a:r>
              <a:rPr lang="tr-TR" dirty="0" smtClean="0">
                <a:solidFill>
                  <a:schemeClr val="tx1"/>
                </a:solidFill>
              </a:rPr>
              <a:t> içerisindeki önerme her zaman </a:t>
            </a:r>
            <a:r>
              <a:rPr lang="tr-TR" dirty="0" err="1" smtClean="0">
                <a:solidFill>
                  <a:schemeClr val="tx1"/>
                </a:solidFill>
              </a:rPr>
              <a:t>true</a:t>
            </a:r>
            <a:r>
              <a:rPr lang="tr-TR" dirty="0" smtClean="0">
                <a:solidFill>
                  <a:schemeClr val="tx1"/>
                </a:solidFill>
              </a:rPr>
              <a:t> olduğundan bu </a:t>
            </a:r>
            <a:r>
              <a:rPr lang="tr-TR" dirty="0" err="1" smtClean="0">
                <a:solidFill>
                  <a:schemeClr val="tx1"/>
                </a:solidFill>
              </a:rPr>
              <a:t>if</a:t>
            </a:r>
            <a:r>
              <a:rPr lang="tr-TR" dirty="0" smtClean="0">
                <a:solidFill>
                  <a:schemeClr val="tx1"/>
                </a:solidFill>
              </a:rPr>
              <a:t> bloğu her zaman çalıştırılır.</a:t>
            </a:r>
          </a:p>
          <a:p>
            <a:pPr algn="just"/>
            <a:endParaRPr lang="tr-TR" dirty="0" smtClean="0">
              <a:solidFill>
                <a:schemeClr val="tx1"/>
              </a:solidFill>
            </a:endParaRPr>
          </a:p>
          <a:p>
            <a:pPr algn="just">
              <a:buFont typeface="Wingdings" pitchFamily="2" charset="2"/>
              <a:buChar char="§"/>
            </a:pPr>
            <a:r>
              <a:rPr lang="tr-TR" dirty="0" smtClean="0">
                <a:solidFill>
                  <a:schemeClr val="tx1"/>
                </a:solidFill>
              </a:rPr>
              <a:t> </a:t>
            </a:r>
            <a:r>
              <a:rPr lang="tr-TR" dirty="0" err="1" smtClean="0">
                <a:solidFill>
                  <a:schemeClr val="tx1"/>
                </a:solidFill>
              </a:rPr>
              <a:t>if</a:t>
            </a:r>
            <a:r>
              <a:rPr lang="tr-TR" dirty="0" smtClean="0">
                <a:solidFill>
                  <a:schemeClr val="tx1"/>
                </a:solidFill>
              </a:rPr>
              <a:t>(</a:t>
            </a:r>
            <a:r>
              <a:rPr lang="tr-TR" dirty="0" err="1" smtClean="0">
                <a:solidFill>
                  <a:schemeClr val="tx1"/>
                </a:solidFill>
              </a:rPr>
              <a:t>false</a:t>
            </a:r>
            <a:r>
              <a:rPr lang="tr-TR" dirty="0" smtClean="0">
                <a:solidFill>
                  <a:schemeClr val="tx1"/>
                </a:solidFill>
              </a:rPr>
              <a:t> &amp;&amp; </a:t>
            </a:r>
            <a:r>
              <a:rPr lang="tr-TR" dirty="0" err="1" smtClean="0">
                <a:solidFill>
                  <a:schemeClr val="tx1"/>
                </a:solidFill>
              </a:rPr>
              <a:t>true</a:t>
            </a:r>
            <a:r>
              <a:rPr lang="tr-TR" dirty="0" smtClean="0">
                <a:solidFill>
                  <a:schemeClr val="tx1"/>
                </a:solidFill>
              </a:rPr>
              <a:t>){ … }   </a:t>
            </a:r>
          </a:p>
          <a:p>
            <a:pPr algn="just">
              <a:buFont typeface="Wingdings" pitchFamily="2" charset="2"/>
              <a:buChar char="Ø"/>
            </a:pPr>
            <a:r>
              <a:rPr lang="tr-TR" dirty="0" smtClean="0">
                <a:solidFill>
                  <a:schemeClr val="tx1"/>
                </a:solidFill>
              </a:rPr>
              <a:t> Bu kullanım bir derleme hatası vermez, doğru bir kullanımdır. Ancak </a:t>
            </a:r>
            <a:r>
              <a:rPr lang="tr-TR" dirty="0" err="1" smtClean="0">
                <a:solidFill>
                  <a:schemeClr val="tx1"/>
                </a:solidFill>
              </a:rPr>
              <a:t>if</a:t>
            </a:r>
            <a:r>
              <a:rPr lang="tr-TR" dirty="0" smtClean="0">
                <a:solidFill>
                  <a:schemeClr val="tx1"/>
                </a:solidFill>
              </a:rPr>
              <a:t> içerisindeki mantıksal işlem her zaman “</a:t>
            </a:r>
            <a:r>
              <a:rPr lang="tr-TR" b="1" i="1" dirty="0" err="1" smtClean="0">
                <a:solidFill>
                  <a:schemeClr val="tx1"/>
                </a:solidFill>
              </a:rPr>
              <a:t>false</a:t>
            </a:r>
            <a:r>
              <a:rPr lang="tr-TR" dirty="0" smtClean="0">
                <a:solidFill>
                  <a:schemeClr val="tx1"/>
                </a:solidFill>
              </a:rPr>
              <a:t>” değeri vereceğinden </a:t>
            </a:r>
            <a:r>
              <a:rPr lang="tr-TR" dirty="0" err="1" smtClean="0">
                <a:solidFill>
                  <a:schemeClr val="tx1"/>
                </a:solidFill>
              </a:rPr>
              <a:t>if</a:t>
            </a:r>
            <a:r>
              <a:rPr lang="tr-TR" dirty="0" smtClean="0">
                <a:solidFill>
                  <a:schemeClr val="tx1"/>
                </a:solidFill>
              </a:rPr>
              <a:t> bloğuna hiçbir zaman girilmez.</a:t>
            </a:r>
          </a:p>
          <a:p>
            <a:pPr algn="just"/>
            <a:endParaRPr lang="tr-TR" dirty="0" smtClean="0">
              <a:solidFill>
                <a:schemeClr val="tx1"/>
              </a:solidFill>
            </a:endParaRPr>
          </a:p>
          <a:p>
            <a:pPr algn="just">
              <a:buFont typeface="Wingdings" pitchFamily="2" charset="2"/>
              <a:buChar char="§"/>
            </a:pPr>
            <a:r>
              <a:rPr lang="tr-TR" dirty="0" smtClean="0">
                <a:solidFill>
                  <a:schemeClr val="tx1"/>
                </a:solidFill>
              </a:rPr>
              <a:t> </a:t>
            </a:r>
            <a:r>
              <a:rPr lang="tr-TR" dirty="0" err="1" smtClean="0">
                <a:solidFill>
                  <a:schemeClr val="tx1"/>
                </a:solidFill>
              </a:rPr>
              <a:t>if</a:t>
            </a:r>
            <a:r>
              <a:rPr lang="tr-TR" dirty="0" smtClean="0">
                <a:solidFill>
                  <a:schemeClr val="tx1"/>
                </a:solidFill>
              </a:rPr>
              <a:t>(7 != 4 || </a:t>
            </a:r>
            <a:r>
              <a:rPr lang="tr-TR" dirty="0" err="1" smtClean="0">
                <a:solidFill>
                  <a:srgbClr val="0070C0"/>
                </a:solidFill>
              </a:rPr>
              <a:t>false</a:t>
            </a:r>
            <a:r>
              <a:rPr lang="tr-TR" dirty="0" smtClean="0">
                <a:solidFill>
                  <a:srgbClr val="0070C0"/>
                </a:solidFill>
              </a:rPr>
              <a:t> &amp;&amp; !(4 &lt;= 4)</a:t>
            </a:r>
            <a:r>
              <a:rPr lang="tr-TR" dirty="0" smtClean="0">
                <a:solidFill>
                  <a:schemeClr val="tx1"/>
                </a:solidFill>
              </a:rPr>
              <a:t>){ … }   </a:t>
            </a:r>
          </a:p>
          <a:p>
            <a:pPr algn="just">
              <a:buFont typeface="Wingdings" pitchFamily="2" charset="2"/>
              <a:buChar char="Ø"/>
            </a:pPr>
            <a:r>
              <a:rPr lang="tr-TR" dirty="0" smtClean="0">
                <a:solidFill>
                  <a:schemeClr val="tx1"/>
                </a:solidFill>
              </a:rPr>
              <a:t> </a:t>
            </a:r>
            <a:r>
              <a:rPr lang="tr-TR" dirty="0" err="1" smtClean="0">
                <a:solidFill>
                  <a:schemeClr val="tx1"/>
                </a:solidFill>
              </a:rPr>
              <a:t>if</a:t>
            </a:r>
            <a:r>
              <a:rPr lang="tr-TR" dirty="0" smtClean="0">
                <a:solidFill>
                  <a:schemeClr val="tx1"/>
                </a:solidFill>
              </a:rPr>
              <a:t> içerisindeki “!=“, “||”, “&amp;&amp;” ve “!” mantıksal operatörlerdir. “7 != 4”, “</a:t>
            </a:r>
            <a:r>
              <a:rPr lang="tr-TR" dirty="0" err="1" smtClean="0">
                <a:solidFill>
                  <a:schemeClr val="tx1"/>
                </a:solidFill>
              </a:rPr>
              <a:t>false</a:t>
            </a:r>
            <a:r>
              <a:rPr lang="tr-TR" dirty="0" smtClean="0">
                <a:solidFill>
                  <a:schemeClr val="tx1"/>
                </a:solidFill>
              </a:rPr>
              <a:t>” ve “4 &lt;= 4” ifadeleri ise birer önermedir. Dolayısıyla </a:t>
            </a:r>
            <a:r>
              <a:rPr lang="tr-TR" dirty="0" err="1" smtClean="0">
                <a:solidFill>
                  <a:schemeClr val="tx1"/>
                </a:solidFill>
              </a:rPr>
              <a:t>if</a:t>
            </a:r>
            <a:r>
              <a:rPr lang="tr-TR" dirty="0" smtClean="0">
                <a:solidFill>
                  <a:schemeClr val="tx1"/>
                </a:solidFill>
              </a:rPr>
              <a:t> içerisindeki ifade, değeri “</a:t>
            </a:r>
            <a:r>
              <a:rPr lang="tr-TR" dirty="0" err="1" smtClean="0">
                <a:solidFill>
                  <a:schemeClr val="tx1"/>
                </a:solidFill>
              </a:rPr>
              <a:t>true</a:t>
            </a:r>
            <a:r>
              <a:rPr lang="tr-TR" dirty="0" smtClean="0">
                <a:solidFill>
                  <a:schemeClr val="tx1"/>
                </a:solidFill>
              </a:rPr>
              <a:t>” veya “</a:t>
            </a:r>
            <a:r>
              <a:rPr lang="tr-TR" dirty="0" err="1" smtClean="0">
                <a:solidFill>
                  <a:schemeClr val="tx1"/>
                </a:solidFill>
              </a:rPr>
              <a:t>false</a:t>
            </a:r>
            <a:r>
              <a:rPr lang="tr-TR" dirty="0" smtClean="0">
                <a:solidFill>
                  <a:schemeClr val="tx1"/>
                </a:solidFill>
              </a:rPr>
              <a:t>” olan bir mantıksal sonuç üretecektir. Dolayısıyla bu kod doğru bir kullanımdır. </a:t>
            </a:r>
            <a:r>
              <a:rPr lang="tr-TR" dirty="0" err="1" smtClean="0">
                <a:solidFill>
                  <a:schemeClr val="tx1"/>
                </a:solidFill>
              </a:rPr>
              <a:t>if</a:t>
            </a:r>
            <a:r>
              <a:rPr lang="tr-TR" dirty="0" smtClean="0">
                <a:solidFill>
                  <a:schemeClr val="tx1"/>
                </a:solidFill>
              </a:rPr>
              <a:t> içerisindeki ifadenin sonucu ise “</a:t>
            </a:r>
            <a:r>
              <a:rPr lang="tr-TR" b="1" i="1" dirty="0" err="1" smtClean="0">
                <a:solidFill>
                  <a:schemeClr val="tx1"/>
                </a:solidFill>
              </a:rPr>
              <a:t>true</a:t>
            </a:r>
            <a:r>
              <a:rPr lang="tr-TR" dirty="0" smtClean="0">
                <a:solidFill>
                  <a:schemeClr val="tx1"/>
                </a:solidFill>
              </a:rPr>
              <a:t>” olur (neden </a:t>
            </a:r>
            <a:r>
              <a:rPr lang="tr-TR" dirty="0" err="1" smtClean="0">
                <a:solidFill>
                  <a:schemeClr val="tx1"/>
                </a:solidFill>
              </a:rPr>
              <a:t>true</a:t>
            </a:r>
            <a:r>
              <a:rPr lang="tr-TR" dirty="0" smtClean="0">
                <a:solidFill>
                  <a:schemeClr val="tx1"/>
                </a:solidFill>
              </a:rPr>
              <a:t> oldu?).</a:t>
            </a:r>
          </a:p>
          <a:p>
            <a:pPr algn="just">
              <a:buFont typeface="Wingdings" pitchFamily="2" charset="2"/>
              <a:buChar char="§"/>
            </a:pPr>
            <a:endParaRPr lang="tr-TR" sz="2400" dirty="0" smtClean="0">
              <a:solidFill>
                <a:schemeClr val="tx1"/>
              </a:solidFill>
            </a:endParaRPr>
          </a:p>
          <a:p>
            <a:pPr algn="just">
              <a:buFont typeface="Wingdings" pitchFamily="2" charset="2"/>
              <a:buChar char="§"/>
            </a:pPr>
            <a:endParaRPr lang="tr-TR" sz="2400" dirty="0" smtClean="0">
              <a:solidFill>
                <a:schemeClr val="tx1"/>
              </a:solidFill>
            </a:endParaRPr>
          </a:p>
          <a:p>
            <a:pPr algn="just"/>
            <a:endParaRPr lang="tr-TR" sz="2400" b="1"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checkerboard(across)">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checkerboard(across)">
                                      <p:cBhvr>
                                        <p:cTn id="1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ages.clipartpanda.com/computer-clipart-KineaoEpT.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921375" y="2131893"/>
            <a:ext cx="2105025" cy="214832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rapezoid 2"/>
          <p:cNvSpPr/>
          <p:nvPr/>
        </p:nvSpPr>
        <p:spPr>
          <a:xfrm rot="4654330">
            <a:off x="516190" y="1073073"/>
            <a:ext cx="5719500" cy="6385046"/>
          </a:xfrm>
          <a:prstGeom prst="trapezoid">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674" name="Rectangle 2"/>
          <p:cNvSpPr>
            <a:spLocks noGrp="1" noChangeArrowheads="1"/>
          </p:cNvSpPr>
          <p:nvPr>
            <p:ph type="title"/>
          </p:nvPr>
        </p:nvSpPr>
        <p:spPr>
          <a:xfrm>
            <a:off x="457200" y="-428652"/>
            <a:ext cx="8229600" cy="990600"/>
          </a:xfrm>
          <a:noFill/>
          <a:ln/>
        </p:spPr>
        <p:txBody>
          <a:bodyPr/>
          <a:lstStyle/>
          <a:p>
            <a:r>
              <a:rPr lang="tr-TR" dirty="0" smtClean="0"/>
              <a:t>Uygulama</a:t>
            </a:r>
            <a:endParaRPr lang="en-US" dirty="0"/>
          </a:p>
        </p:txBody>
      </p:sp>
      <p:sp>
        <p:nvSpPr>
          <p:cNvPr id="28675" name="Rectangle 3"/>
          <p:cNvSpPr>
            <a:spLocks noGrp="1" noChangeArrowheads="1"/>
          </p:cNvSpPr>
          <p:nvPr>
            <p:ph idx="1"/>
          </p:nvPr>
        </p:nvSpPr>
        <p:spPr>
          <a:xfrm>
            <a:off x="457200" y="638148"/>
            <a:ext cx="8229600" cy="4937760"/>
          </a:xfrm>
          <a:noFill/>
          <a:ln/>
        </p:spPr>
        <p:txBody>
          <a:bodyPr>
            <a:normAutofit/>
          </a:bodyPr>
          <a:lstStyle/>
          <a:p>
            <a:pPr>
              <a:buFontTx/>
              <a:buNone/>
            </a:pPr>
            <a:r>
              <a:rPr lang="en-US" sz="2800" dirty="0"/>
              <a:t>Given</a:t>
            </a:r>
          </a:p>
          <a:p>
            <a:pPr>
              <a:buFontTx/>
              <a:buNone/>
            </a:pPr>
            <a:r>
              <a:rPr lang="en-US" sz="2800" dirty="0"/>
              <a:t>	</a:t>
            </a:r>
            <a:r>
              <a:rPr lang="en-US" sz="2800" dirty="0" err="1"/>
              <a:t>int</a:t>
            </a:r>
            <a:r>
              <a:rPr lang="en-US" sz="2800" dirty="0"/>
              <a:t> a = 5, b = 7, c = 17 ;</a:t>
            </a:r>
          </a:p>
          <a:p>
            <a:pPr>
              <a:buFontTx/>
              <a:buNone/>
            </a:pPr>
            <a:r>
              <a:rPr lang="en-US" sz="2800" dirty="0" smtClean="0"/>
              <a:t>evaluate </a:t>
            </a:r>
            <a:r>
              <a:rPr lang="en-US" sz="2800" dirty="0"/>
              <a:t>each expression as True or False.</a:t>
            </a:r>
          </a:p>
          <a:p>
            <a:pPr>
              <a:buFontTx/>
              <a:buNone/>
            </a:pPr>
            <a:r>
              <a:rPr lang="en-US" sz="2800" dirty="0" smtClean="0"/>
              <a:t>1</a:t>
            </a:r>
            <a:r>
              <a:rPr lang="en-US" sz="2800" dirty="0"/>
              <a:t>. c / b == 2</a:t>
            </a:r>
          </a:p>
          <a:p>
            <a:pPr>
              <a:buFontTx/>
              <a:buNone/>
            </a:pPr>
            <a:r>
              <a:rPr lang="en-US" sz="2800" dirty="0"/>
              <a:t>2. c % b &lt;= a % b</a:t>
            </a:r>
          </a:p>
          <a:p>
            <a:pPr>
              <a:buFontTx/>
              <a:buNone/>
            </a:pPr>
            <a:r>
              <a:rPr lang="en-US" sz="2800" dirty="0"/>
              <a:t>3. b + c / a != c - a</a:t>
            </a:r>
          </a:p>
          <a:p>
            <a:pPr>
              <a:buFontTx/>
              <a:buNone/>
            </a:pPr>
            <a:r>
              <a:rPr lang="en-US" sz="2800" dirty="0"/>
              <a:t>4. (b </a:t>
            </a:r>
            <a:r>
              <a:rPr lang="tr-TR" sz="2800" dirty="0" smtClean="0"/>
              <a:t>&lt;</a:t>
            </a:r>
            <a:r>
              <a:rPr lang="en-US" sz="2800" dirty="0" smtClean="0"/>
              <a:t> </a:t>
            </a:r>
            <a:r>
              <a:rPr lang="en-US" sz="2800" dirty="0"/>
              <a:t>c) &amp;&amp; (c == 7)</a:t>
            </a:r>
          </a:p>
          <a:p>
            <a:pPr>
              <a:buFontTx/>
              <a:buNone/>
            </a:pPr>
            <a:r>
              <a:rPr lang="en-US" sz="2800" dirty="0"/>
              <a:t>5. (</a:t>
            </a:r>
            <a:r>
              <a:rPr lang="en-US" sz="2800" dirty="0" smtClean="0"/>
              <a:t>c+1-b==</a:t>
            </a:r>
            <a:r>
              <a:rPr lang="tr-TR" sz="2800" dirty="0" smtClean="0"/>
              <a:t>11</a:t>
            </a:r>
            <a:r>
              <a:rPr lang="en-US" sz="2800" dirty="0" smtClean="0"/>
              <a:t>) </a:t>
            </a:r>
            <a:r>
              <a:rPr lang="en-US" sz="2800" dirty="0"/>
              <a:t>|| (</a:t>
            </a:r>
            <a:r>
              <a:rPr lang="en-US" sz="2800" dirty="0" smtClean="0"/>
              <a:t>b</a:t>
            </a:r>
            <a:r>
              <a:rPr lang="tr-TR" sz="2800" dirty="0" smtClean="0"/>
              <a:t>*c-a/c+(c-2/a)*a)</a:t>
            </a:r>
            <a:r>
              <a:rPr lang="en-US" sz="2800" dirty="0" smtClean="0"/>
              <a:t> =</a:t>
            </a:r>
            <a:r>
              <a:rPr lang="tr-TR" sz="2800" dirty="0" smtClean="0"/>
              <a:t>=</a:t>
            </a:r>
            <a:r>
              <a:rPr lang="en-US" sz="2800" dirty="0" smtClean="0"/>
              <a:t> </a:t>
            </a:r>
            <a:r>
              <a:rPr lang="en-US" sz="2800" dirty="0"/>
              <a:t>5)</a:t>
            </a:r>
          </a:p>
        </p:txBody>
      </p:sp>
      <p:sp>
        <p:nvSpPr>
          <p:cNvPr id="5" name="Oval 4"/>
          <p:cNvSpPr/>
          <p:nvPr/>
        </p:nvSpPr>
        <p:spPr>
          <a:xfrm>
            <a:off x="6505575" y="2400273"/>
            <a:ext cx="238125" cy="276225"/>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cxnSp>
        <p:nvCxnSpPr>
          <p:cNvPr id="6" name="Straight Connector 5"/>
          <p:cNvCxnSpPr>
            <a:endCxn id="7" idx="2"/>
          </p:cNvCxnSpPr>
          <p:nvPr/>
        </p:nvCxnSpPr>
        <p:spPr>
          <a:xfrm>
            <a:off x="6743700" y="2611252"/>
            <a:ext cx="111124" cy="2190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6854824" y="2466949"/>
            <a:ext cx="307976" cy="332422"/>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tr-TR"/>
          </a:p>
        </p:txBody>
      </p:sp>
      <p:sp>
        <p:nvSpPr>
          <p:cNvPr id="2" name="Cloud Callout 1"/>
          <p:cNvSpPr/>
          <p:nvPr/>
        </p:nvSpPr>
        <p:spPr>
          <a:xfrm>
            <a:off x="6799262" y="-28602"/>
            <a:ext cx="2030413" cy="2160495"/>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err="1" smtClean="0"/>
              <a:t>True</a:t>
            </a:r>
            <a:endParaRPr lang="tr-TR" dirty="0" smtClean="0"/>
          </a:p>
          <a:p>
            <a:pPr algn="ctr"/>
            <a:r>
              <a:rPr lang="tr-TR" dirty="0" err="1" smtClean="0"/>
              <a:t>True</a:t>
            </a:r>
            <a:endParaRPr lang="tr-TR" dirty="0" smtClean="0"/>
          </a:p>
          <a:p>
            <a:pPr algn="ctr"/>
            <a:r>
              <a:rPr lang="tr-TR" dirty="0" err="1" smtClean="0"/>
              <a:t>True</a:t>
            </a:r>
            <a:endParaRPr lang="tr-TR" dirty="0" smtClean="0"/>
          </a:p>
          <a:p>
            <a:pPr algn="ctr"/>
            <a:r>
              <a:rPr lang="tr-TR" dirty="0" err="1" smtClean="0"/>
              <a:t>False</a:t>
            </a:r>
            <a:endParaRPr lang="tr-TR" dirty="0" smtClean="0"/>
          </a:p>
          <a:p>
            <a:pPr algn="ctr"/>
            <a:r>
              <a:rPr lang="tr-TR" dirty="0" err="1" smtClean="0"/>
              <a:t>True</a:t>
            </a:r>
            <a:endParaRPr lang="tr-TR" dirty="0"/>
          </a:p>
        </p:txBody>
      </p:sp>
      <p:pic>
        <p:nvPicPr>
          <p:cNvPr id="10" name="9 Resim" descr="soru.jpg"/>
          <p:cNvPicPr>
            <a:picLocks noChangeAspect="1"/>
          </p:cNvPicPr>
          <p:nvPr/>
        </p:nvPicPr>
        <p:blipFill>
          <a:blip r:embed="rId3"/>
          <a:stretch>
            <a:fillRect/>
          </a:stretch>
        </p:blipFill>
        <p:spPr>
          <a:xfrm>
            <a:off x="4643438" y="357166"/>
            <a:ext cx="1643074" cy="1235138"/>
          </a:xfrm>
          <a:prstGeom prst="rect">
            <a:avLst/>
          </a:prstGeom>
        </p:spPr>
      </p:pic>
    </p:spTree>
    <p:extLst>
      <p:ext uri="{BB962C8B-B14F-4D97-AF65-F5344CB8AC3E}">
        <p14:creationId xmlns="" xmlns:p14="http://schemas.microsoft.com/office/powerpoint/2010/main" val="254698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smtClean="0"/>
              <a:t>Kaynaklar</a:t>
            </a:r>
            <a:endParaRPr lang="tr-TR" dirty="0"/>
          </a:p>
        </p:txBody>
      </p:sp>
      <p:sp>
        <p:nvSpPr>
          <p:cNvPr id="3" name="Alt Başlık 2"/>
          <p:cNvSpPr>
            <a:spLocks noGrp="1"/>
          </p:cNvSpPr>
          <p:nvPr>
            <p:ph sz="quarter" idx="1"/>
          </p:nvPr>
        </p:nvSpPr>
        <p:spPr/>
        <p:txBody>
          <a:bodyPr/>
          <a:lstStyle/>
          <a:p>
            <a:pPr algn="l">
              <a:spcBef>
                <a:spcPts val="0"/>
              </a:spcBef>
            </a:pPr>
            <a:r>
              <a:rPr lang="tr-TR" b="1" dirty="0" smtClean="0">
                <a:solidFill>
                  <a:schemeClr val="tx1"/>
                </a:solidFill>
              </a:rPr>
              <a:t>Ders Kitabı: </a:t>
            </a:r>
            <a:endParaRPr lang="tr-TR" dirty="0" smtClean="0">
              <a:solidFill>
                <a:schemeClr val="tx1"/>
              </a:solidFill>
            </a:endParaRPr>
          </a:p>
          <a:p>
            <a:pPr algn="l">
              <a:spcBef>
                <a:spcPts val="0"/>
              </a:spcBef>
            </a:pPr>
            <a:r>
              <a:rPr lang="tr-TR" dirty="0" smtClean="0">
                <a:solidFill>
                  <a:schemeClr val="tx1"/>
                </a:solidFill>
              </a:rPr>
              <a:t>Java, Bilgisayar Programlamaya Giriş</a:t>
            </a:r>
          </a:p>
          <a:p>
            <a:pPr lvl="1">
              <a:spcBef>
                <a:spcPts val="0"/>
              </a:spcBef>
            </a:pPr>
            <a:r>
              <a:rPr lang="tr-TR" dirty="0" smtClean="0">
                <a:solidFill>
                  <a:schemeClr val="tx1"/>
                </a:solidFill>
              </a:rPr>
              <a:t>Ali Yazıcı, Erdoğan Doğdu, A. Murat </a:t>
            </a:r>
            <a:r>
              <a:rPr lang="tr-TR" dirty="0" err="1" smtClean="0">
                <a:solidFill>
                  <a:schemeClr val="tx1"/>
                </a:solidFill>
              </a:rPr>
              <a:t>Özbayoğlu</a:t>
            </a:r>
            <a:r>
              <a:rPr lang="tr-TR" dirty="0" smtClean="0">
                <a:solidFill>
                  <a:schemeClr val="tx1"/>
                </a:solidFill>
              </a:rPr>
              <a:t>, Oğuz Ergin, Murat Erten</a:t>
            </a:r>
          </a:p>
          <a:p>
            <a:pPr lvl="1">
              <a:spcBef>
                <a:spcPts val="0"/>
              </a:spcBef>
            </a:pPr>
            <a:r>
              <a:rPr lang="tr-TR" dirty="0" smtClean="0">
                <a:solidFill>
                  <a:schemeClr val="tx1"/>
                </a:solidFill>
              </a:rPr>
              <a:t>Yaklaşık 30 </a:t>
            </a:r>
            <a:r>
              <a:rPr lang="tr-TR" dirty="0" err="1" smtClean="0">
                <a:solidFill>
                  <a:schemeClr val="tx1"/>
                </a:solidFill>
              </a:rPr>
              <a:t>Tl</a:t>
            </a:r>
            <a:r>
              <a:rPr lang="tr-TR" dirty="0" smtClean="0">
                <a:solidFill>
                  <a:schemeClr val="tx1"/>
                </a:solidFill>
              </a:rPr>
              <a:t> (internetten satın alınabilir)</a:t>
            </a:r>
          </a:p>
          <a:p>
            <a:pPr algn="l">
              <a:spcBef>
                <a:spcPts val="0"/>
              </a:spcBef>
              <a:buNone/>
            </a:pPr>
            <a:endParaRPr lang="tr-TR" b="1" dirty="0" smtClean="0">
              <a:solidFill>
                <a:schemeClr val="tx1"/>
              </a:solidFill>
            </a:endParaRPr>
          </a:p>
        </p:txBody>
      </p:sp>
      <p:pic>
        <p:nvPicPr>
          <p:cNvPr id="35842" name="Picture 2" descr="Java - Bilgisayar Programlamaya Giri&amp;scedil;"/>
          <p:cNvPicPr>
            <a:picLocks noChangeAspect="1" noChangeArrowheads="1"/>
          </p:cNvPicPr>
          <p:nvPr/>
        </p:nvPicPr>
        <p:blipFill>
          <a:blip r:embed="rId2"/>
          <a:srcRect/>
          <a:stretch>
            <a:fillRect/>
          </a:stretch>
        </p:blipFill>
        <p:spPr bwMode="auto">
          <a:xfrm>
            <a:off x="3643306" y="3429000"/>
            <a:ext cx="1714500" cy="222885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tr-TR" smtClean="0"/>
              <a:t>Örnek-2</a:t>
            </a:r>
          </a:p>
        </p:txBody>
      </p:sp>
      <p:sp>
        <p:nvSpPr>
          <p:cNvPr id="20483" name="Rectangle 3"/>
          <p:cNvSpPr>
            <a:spLocks noGrp="1" noChangeArrowheads="1"/>
          </p:cNvSpPr>
          <p:nvPr>
            <p:ph sz="quarter" idx="1"/>
          </p:nvPr>
        </p:nvSpPr>
        <p:spPr>
          <a:xfrm>
            <a:off x="457200" y="1600200"/>
            <a:ext cx="8229600" cy="4997450"/>
          </a:xfrm>
        </p:spPr>
        <p:txBody>
          <a:bodyPr/>
          <a:lstStyle/>
          <a:p>
            <a:pPr eaLnBrk="1" hangingPunct="1"/>
            <a:r>
              <a:rPr lang="tr-TR" sz="2400" b="1" dirty="0" smtClean="0">
                <a:latin typeface="Courier New" pitchFamily="49" charset="0"/>
              </a:rPr>
              <a:t>a=1, b=2, c=3, d=4, e=-2	</a:t>
            </a:r>
          </a:p>
          <a:p>
            <a:pPr eaLnBrk="1" hangingPunct="1"/>
            <a:endParaRPr lang="tr-TR" sz="2400" b="1" dirty="0" smtClean="0">
              <a:latin typeface="Courier New" pitchFamily="49" charset="0"/>
            </a:endParaRPr>
          </a:p>
          <a:p>
            <a:pPr eaLnBrk="1" hangingPunct="1"/>
            <a:r>
              <a:rPr lang="tr-TR" sz="2400" b="1" dirty="0" smtClean="0">
                <a:latin typeface="Courier New" pitchFamily="49" charset="0"/>
              </a:rPr>
              <a:t>a+d/b+d+2*a*b*c/d+e			 ?	</a:t>
            </a:r>
          </a:p>
          <a:p>
            <a:pPr eaLnBrk="1" hangingPunct="1"/>
            <a:endParaRPr lang="tr-TR" sz="2400" b="1" dirty="0" smtClean="0">
              <a:latin typeface="Courier New" pitchFamily="49" charset="0"/>
            </a:endParaRPr>
          </a:p>
          <a:p>
            <a:pPr eaLnBrk="1" hangingPunct="1"/>
            <a:r>
              <a:rPr lang="tr-TR" sz="2400" b="1" dirty="0" smtClean="0">
                <a:latin typeface="Courier New" pitchFamily="49" charset="0"/>
              </a:rPr>
              <a:t>(a+b)/c+d+2*a*b*c/(d+e)		 ?</a:t>
            </a:r>
          </a:p>
          <a:p>
            <a:pPr eaLnBrk="1" hangingPunct="1"/>
            <a:endParaRPr lang="tr-TR" sz="2400" b="1" dirty="0" smtClean="0">
              <a:latin typeface="Courier New" pitchFamily="49" charset="0"/>
            </a:endParaRPr>
          </a:p>
          <a:p>
            <a:pPr eaLnBrk="1" hangingPunct="1"/>
            <a:r>
              <a:rPr lang="tr-TR" sz="2400" b="1" dirty="0" smtClean="0">
                <a:latin typeface="Courier New" pitchFamily="49" charset="0"/>
              </a:rPr>
              <a:t>a+b/(c+d)+2*a*b*c/d+e	 		?</a:t>
            </a:r>
          </a:p>
          <a:p>
            <a:pPr eaLnBrk="1" hangingPunct="1"/>
            <a:endParaRPr lang="tr-TR" sz="2400" b="1" dirty="0" smtClean="0">
              <a:latin typeface="Courier New" pitchFamily="49" charset="0"/>
            </a:endParaRPr>
          </a:p>
          <a:p>
            <a:pPr eaLnBrk="1" hangingPunct="1"/>
            <a:r>
              <a:rPr lang="tr-TR" sz="2400" b="1" dirty="0" smtClean="0">
                <a:latin typeface="Courier New" pitchFamily="49" charset="0"/>
              </a:rPr>
              <a:t>(a+b)/(c+d)+2*a*b*c/(d+e)	       ?</a:t>
            </a:r>
          </a:p>
        </p:txBody>
      </p:sp>
      <p:pic>
        <p:nvPicPr>
          <p:cNvPr id="4" name="3 Resim" descr="soru.jpg"/>
          <p:cNvPicPr>
            <a:picLocks noChangeAspect="1"/>
          </p:cNvPicPr>
          <p:nvPr/>
        </p:nvPicPr>
        <p:blipFill>
          <a:blip r:embed="rId2"/>
          <a:stretch>
            <a:fillRect/>
          </a:stretch>
        </p:blipFill>
        <p:spPr>
          <a:xfrm>
            <a:off x="7072330" y="1214422"/>
            <a:ext cx="1767840" cy="1328928"/>
          </a:xfrm>
          <a:prstGeom prst="rect">
            <a:avLst/>
          </a:prstGeom>
        </p:spPr>
      </p:pic>
      <p:cxnSp>
        <p:nvCxnSpPr>
          <p:cNvPr id="6" name="5 Düz Ok Bağlayıcısı"/>
          <p:cNvCxnSpPr/>
          <p:nvPr/>
        </p:nvCxnSpPr>
        <p:spPr>
          <a:xfrm rot="10800000" flipV="1">
            <a:off x="4500562" y="1785926"/>
            <a:ext cx="2643206" cy="78581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7 Düz Ok Bağlayıcısı"/>
          <p:cNvCxnSpPr/>
          <p:nvPr/>
        </p:nvCxnSpPr>
        <p:spPr>
          <a:xfrm rot="5400000">
            <a:off x="5036347" y="2536025"/>
            <a:ext cx="2928958" cy="22860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Yuvarlatılmış Dikdörtgen"/>
          <p:cNvSpPr/>
          <p:nvPr/>
        </p:nvSpPr>
        <p:spPr bwMode="auto">
          <a:xfrm>
            <a:off x="2786050" y="2214554"/>
            <a:ext cx="3714776" cy="3571900"/>
          </a:xfrm>
          <a:prstGeom prst="roundRect">
            <a:avLst/>
          </a:prstGeom>
          <a:ln>
            <a:headEnd type="none" w="med" len="med"/>
            <a:tailEnd type="triangle" w="sm" len="sm"/>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200" b="0" i="0" u="none" strike="noStrike" cap="none" normalizeH="0" baseline="0">
              <a:ln>
                <a:noFill/>
              </a:ln>
              <a:solidFill>
                <a:schemeClr val="tx1"/>
              </a:solidFill>
              <a:effectLst/>
              <a:latin typeface="Comic Sans MS" charset="0"/>
              <a:ea typeface="ＭＳ Ｐゴシック" charset="-128"/>
              <a:cs typeface="ＭＳ Ｐゴシック" charset="-128"/>
            </a:endParaRPr>
          </a:p>
        </p:txBody>
      </p:sp>
      <p:sp>
        <p:nvSpPr>
          <p:cNvPr id="27651" name="Rectangle 2"/>
          <p:cNvSpPr>
            <a:spLocks noGrp="1" noChangeArrowheads="1"/>
          </p:cNvSpPr>
          <p:nvPr>
            <p:ph type="title"/>
          </p:nvPr>
        </p:nvSpPr>
        <p:spPr/>
        <p:txBody>
          <a:bodyPr/>
          <a:lstStyle/>
          <a:p>
            <a:r>
              <a:rPr kumimoji="0" lang="en-US">
                <a:ea typeface="ＭＳ Ｐゴシック" charset="-128"/>
                <a:cs typeface="ＭＳ Ｐゴシック" charset="-128"/>
              </a:rPr>
              <a:t>If Statement</a:t>
            </a:r>
          </a:p>
        </p:txBody>
      </p:sp>
      <p:sp>
        <p:nvSpPr>
          <p:cNvPr id="27652" name="Rectangle 3"/>
          <p:cNvSpPr>
            <a:spLocks noGrp="1" noChangeArrowheads="1"/>
          </p:cNvSpPr>
          <p:nvPr>
            <p:ph type="body" idx="1"/>
          </p:nvPr>
        </p:nvSpPr>
        <p:spPr/>
        <p:txBody>
          <a:bodyPr/>
          <a:lstStyle/>
          <a:p>
            <a:pPr marL="0" indent="0"/>
            <a:r>
              <a:rPr kumimoji="0" lang="en-US" dirty="0">
                <a:ea typeface="ＭＳ Ｐゴシック" charset="-128"/>
                <a:cs typeface="ＭＳ Ｐゴシック" charset="-128"/>
              </a:rPr>
              <a:t>The </a:t>
            </a:r>
            <a:r>
              <a:rPr kumimoji="0" lang="en-US" sz="1600" b="1" dirty="0">
                <a:latin typeface="Courier New" charset="0"/>
                <a:ea typeface="ＭＳ Ｐゴシック" charset="-128"/>
                <a:cs typeface="ＭＳ Ｐゴシック" charset="-128"/>
              </a:rPr>
              <a:t>if</a:t>
            </a:r>
            <a:r>
              <a:rPr kumimoji="0" lang="en-US" dirty="0">
                <a:ea typeface="ＭＳ Ｐゴシック" charset="-128"/>
                <a:cs typeface="ＭＳ Ｐゴシック" charset="-128"/>
              </a:rPr>
              <a:t> statement.  </a:t>
            </a:r>
            <a:r>
              <a:rPr kumimoji="0" lang="en-US" dirty="0">
                <a:solidFill>
                  <a:schemeClr val="tx1"/>
                </a:solidFill>
                <a:ea typeface="ＭＳ Ｐゴシック" charset="-128"/>
                <a:cs typeface="ＭＳ Ｐゴシック" charset="-128"/>
              </a:rPr>
              <a:t>A common branching structure.</a:t>
            </a:r>
          </a:p>
          <a:p>
            <a:pPr lvl="1"/>
            <a:r>
              <a:rPr kumimoji="0" lang="en-US" dirty="0"/>
              <a:t>Evaluate a </a:t>
            </a:r>
            <a:r>
              <a:rPr kumimoji="0" lang="en-US" sz="1600" b="1" dirty="0" err="1" smtClean="0">
                <a:latin typeface="Courier New" charset="0"/>
              </a:rPr>
              <a:t>boolean</a:t>
            </a:r>
            <a:r>
              <a:rPr kumimoji="0" lang="tr-TR" sz="1600" b="1" dirty="0" smtClean="0">
                <a:latin typeface="Courier New" charset="0"/>
              </a:rPr>
              <a:t> </a:t>
            </a:r>
            <a:r>
              <a:rPr kumimoji="0" lang="en-US" dirty="0" smtClean="0"/>
              <a:t>expression</a:t>
            </a:r>
            <a:r>
              <a:rPr kumimoji="0" lang="en-US" dirty="0"/>
              <a:t>.</a:t>
            </a:r>
          </a:p>
          <a:p>
            <a:pPr lvl="1"/>
            <a:r>
              <a:rPr kumimoji="0" lang="en-US" dirty="0"/>
              <a:t>If </a:t>
            </a:r>
            <a:r>
              <a:rPr kumimoji="0" lang="en-US" sz="1600" b="1" dirty="0">
                <a:latin typeface="Courier New" charset="0"/>
              </a:rPr>
              <a:t>true</a:t>
            </a:r>
            <a:r>
              <a:rPr kumimoji="0" lang="en-US" dirty="0"/>
              <a:t>, execute some statements.</a:t>
            </a:r>
          </a:p>
          <a:p>
            <a:pPr lvl="1"/>
            <a:r>
              <a:rPr kumimoji="0" lang="en-US" dirty="0"/>
              <a:t>If </a:t>
            </a:r>
            <a:r>
              <a:rPr kumimoji="0" lang="en-US" sz="1600" b="1" dirty="0">
                <a:latin typeface="Courier New" charset="0"/>
              </a:rPr>
              <a:t>false</a:t>
            </a:r>
            <a:r>
              <a:rPr kumimoji="0" lang="en-US" dirty="0"/>
              <a:t>, execute other statements.</a:t>
            </a:r>
          </a:p>
        </p:txBody>
      </p:sp>
      <p:sp>
        <p:nvSpPr>
          <p:cNvPr id="27653" name="Rectangle 4"/>
          <p:cNvSpPr>
            <a:spLocks noChangeArrowheads="1"/>
          </p:cNvSpPr>
          <p:nvPr/>
        </p:nvSpPr>
        <p:spPr bwMode="auto">
          <a:xfrm>
            <a:off x="744538" y="2176463"/>
            <a:ext cx="88900" cy="88900"/>
          </a:xfrm>
          <a:prstGeom prst="rect">
            <a:avLst/>
          </a:prstGeom>
          <a:noFill/>
          <a:ln w="15875">
            <a:noFill/>
            <a:miter lim="800000"/>
            <a:headEnd/>
            <a:tailEnd/>
          </a:ln>
        </p:spPr>
        <p:txBody>
          <a:bodyPr wrap="none" lIns="92075" tIns="46038" rIns="92075" bIns="46038" anchor="ctr">
            <a:prstTxWarp prst="textNoShape">
              <a:avLst/>
            </a:prstTxWarp>
          </a:bodyPr>
          <a:lstStyle/>
          <a:p>
            <a:endParaRPr lang="en-US"/>
          </a:p>
        </p:txBody>
      </p:sp>
      <p:pic>
        <p:nvPicPr>
          <p:cNvPr id="9" name="Picture 8" descr="Screen shot 2010-06-26 at 8.14.00 AM.png"/>
          <p:cNvPicPr>
            <a:picLocks noChangeAspect="1"/>
          </p:cNvPicPr>
          <p:nvPr/>
        </p:nvPicPr>
        <p:blipFill>
          <a:blip r:embed="rId3" cstate="print"/>
          <a:stretch>
            <a:fillRect/>
          </a:stretch>
        </p:blipFill>
        <p:spPr>
          <a:xfrm>
            <a:off x="3214678" y="2857496"/>
            <a:ext cx="2851150" cy="2289175"/>
          </a:xfrm>
          <a:prstGeom prst="rect">
            <a:avLst/>
          </a:prstGeom>
          <a:ln>
            <a:solidFill>
              <a:srgbClr val="0000FF"/>
            </a:solidFill>
          </a:ln>
        </p:spPr>
      </p:pic>
      <p:pic>
        <p:nvPicPr>
          <p:cNvPr id="10" name="Picture 9" descr="Screen shot 2010-06-26 at 8.14.13 AM.png"/>
          <p:cNvPicPr>
            <a:picLocks noChangeAspect="1"/>
          </p:cNvPicPr>
          <p:nvPr/>
        </p:nvPicPr>
        <p:blipFill>
          <a:blip r:embed="rId4" cstate="print"/>
          <a:stretch>
            <a:fillRect/>
          </a:stretch>
        </p:blipFill>
        <p:spPr>
          <a:xfrm>
            <a:off x="6572264" y="3143248"/>
            <a:ext cx="2214578" cy="1439248"/>
          </a:xfrm>
          <a:prstGeom prst="rect">
            <a:avLst/>
          </a:prstGeom>
        </p:spPr>
      </p:pic>
      <p:pic>
        <p:nvPicPr>
          <p:cNvPr id="11" name="Picture 10" descr="Screen shot 2010-06-26 at 8.14.54 AM.png"/>
          <p:cNvPicPr>
            <a:picLocks noChangeAspect="1"/>
          </p:cNvPicPr>
          <p:nvPr/>
        </p:nvPicPr>
        <p:blipFill>
          <a:blip r:embed="rId5" cstate="print"/>
          <a:srcRect/>
          <a:stretch>
            <a:fillRect/>
          </a:stretch>
        </p:blipFill>
        <p:spPr>
          <a:xfrm>
            <a:off x="357158" y="3357562"/>
            <a:ext cx="1791331" cy="1384370"/>
          </a:xfrm>
          <a:prstGeom prst="rect">
            <a:avLst/>
          </a:prstGeom>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pPr algn="l"/>
            <a:r>
              <a:rPr kumimoji="0" lang="en-US" sz="2800" dirty="0">
                <a:ea typeface="ＭＳ Ｐゴシック" charset="-128"/>
                <a:cs typeface="ＭＳ Ｐゴシック" charset="-128"/>
              </a:rPr>
              <a:t>If </a:t>
            </a:r>
            <a:r>
              <a:rPr kumimoji="0" lang="tr-TR" sz="2800" dirty="0" smtClean="0">
                <a:ea typeface="ＭＳ Ｐゴシック" charset="-128"/>
                <a:cs typeface="ＭＳ Ｐゴシック" charset="-128"/>
              </a:rPr>
              <a:t>Else </a:t>
            </a:r>
            <a:r>
              <a:rPr kumimoji="0" lang="en-US" sz="2800" dirty="0" smtClean="0">
                <a:ea typeface="ＭＳ Ｐゴシック" charset="-128"/>
                <a:cs typeface="ＭＳ Ｐゴシック" charset="-128"/>
              </a:rPr>
              <a:t>Statement</a:t>
            </a:r>
            <a:endParaRPr kumimoji="0" lang="en-US" sz="2800" dirty="0">
              <a:ea typeface="ＭＳ Ｐゴシック" charset="-128"/>
              <a:cs typeface="ＭＳ Ｐゴシック" charset="-128"/>
            </a:endParaRPr>
          </a:p>
        </p:txBody>
      </p:sp>
      <p:sp>
        <p:nvSpPr>
          <p:cNvPr id="25604" name="Rectangle 3"/>
          <p:cNvSpPr>
            <a:spLocks noGrp="1" noChangeArrowheads="1"/>
          </p:cNvSpPr>
          <p:nvPr>
            <p:ph type="body" idx="1"/>
          </p:nvPr>
        </p:nvSpPr>
        <p:spPr/>
        <p:txBody>
          <a:bodyPr/>
          <a:lstStyle/>
          <a:p>
            <a:pPr marL="0" indent="0"/>
            <a:r>
              <a:rPr kumimoji="0" lang="en-US" sz="2000" dirty="0">
                <a:latin typeface="Calibri" pitchFamily="34" charset="0"/>
                <a:ea typeface="ＭＳ Ｐゴシック" charset="-128"/>
                <a:cs typeface="ＭＳ Ｐゴシック" charset="-128"/>
              </a:rPr>
              <a:t>The </a:t>
            </a:r>
            <a:r>
              <a:rPr kumimoji="0" lang="en-US" sz="2000" b="1" dirty="0" smtClean="0">
                <a:latin typeface="Calibri" pitchFamily="34" charset="0"/>
                <a:ea typeface="ＭＳ Ｐゴシック" charset="-128"/>
                <a:cs typeface="ＭＳ Ｐゴシック" charset="-128"/>
              </a:rPr>
              <a:t>if</a:t>
            </a:r>
            <a:r>
              <a:rPr kumimoji="0" lang="tr-TR" sz="2000" b="1" dirty="0" smtClean="0">
                <a:latin typeface="Calibri" pitchFamily="34" charset="0"/>
                <a:ea typeface="ＭＳ Ｐゴシック" charset="-128"/>
                <a:cs typeface="ＭＳ Ｐゴシック" charset="-128"/>
              </a:rPr>
              <a:t> else</a:t>
            </a:r>
            <a:r>
              <a:rPr kumimoji="0" lang="en-US" sz="2000" dirty="0" smtClean="0">
                <a:latin typeface="Calibri" pitchFamily="34" charset="0"/>
                <a:ea typeface="ＭＳ Ｐゴシック" charset="-128"/>
                <a:cs typeface="ＭＳ Ｐゴシック" charset="-128"/>
              </a:rPr>
              <a:t> </a:t>
            </a:r>
            <a:r>
              <a:rPr kumimoji="0" lang="en-US" sz="2000" dirty="0">
                <a:latin typeface="Calibri" pitchFamily="34" charset="0"/>
                <a:ea typeface="ＭＳ Ｐゴシック" charset="-128"/>
                <a:cs typeface="ＭＳ Ｐゴシック" charset="-128"/>
              </a:rPr>
              <a:t>statement.  </a:t>
            </a:r>
            <a:r>
              <a:rPr kumimoji="0" lang="en-US" sz="2000" dirty="0">
                <a:solidFill>
                  <a:schemeClr val="tx1"/>
                </a:solidFill>
                <a:latin typeface="Calibri" pitchFamily="34" charset="0"/>
                <a:ea typeface="ＭＳ Ｐゴシック" charset="-128"/>
                <a:cs typeface="ＭＳ Ｐゴシック" charset="-128"/>
              </a:rPr>
              <a:t>A common branching structure.</a:t>
            </a:r>
          </a:p>
          <a:p>
            <a:pPr lvl="1"/>
            <a:r>
              <a:rPr kumimoji="0" lang="en-US" sz="2000" dirty="0">
                <a:latin typeface="Calibri" pitchFamily="34" charset="0"/>
              </a:rPr>
              <a:t>Evaluate a </a:t>
            </a:r>
            <a:r>
              <a:rPr kumimoji="0" lang="en-US" sz="2000" b="1" dirty="0" err="1" smtClean="0">
                <a:latin typeface="Calibri" pitchFamily="34" charset="0"/>
              </a:rPr>
              <a:t>boolean</a:t>
            </a:r>
            <a:r>
              <a:rPr kumimoji="0" lang="tr-TR" sz="2000" b="1" dirty="0" smtClean="0">
                <a:latin typeface="Calibri" pitchFamily="34" charset="0"/>
              </a:rPr>
              <a:t> </a:t>
            </a:r>
            <a:r>
              <a:rPr kumimoji="0" lang="en-US" sz="2000" dirty="0" smtClean="0">
                <a:latin typeface="Calibri" pitchFamily="34" charset="0"/>
              </a:rPr>
              <a:t>expression</a:t>
            </a:r>
            <a:r>
              <a:rPr kumimoji="0" lang="en-US" sz="2000" dirty="0">
                <a:latin typeface="Calibri" pitchFamily="34" charset="0"/>
              </a:rPr>
              <a:t>.</a:t>
            </a:r>
          </a:p>
          <a:p>
            <a:pPr lvl="1"/>
            <a:r>
              <a:rPr kumimoji="0" lang="en-US" sz="2000" dirty="0">
                <a:latin typeface="Calibri" pitchFamily="34" charset="0"/>
              </a:rPr>
              <a:t>If </a:t>
            </a:r>
            <a:r>
              <a:rPr kumimoji="0" lang="en-US" sz="2000" b="1" dirty="0">
                <a:latin typeface="Calibri" pitchFamily="34" charset="0"/>
              </a:rPr>
              <a:t>true</a:t>
            </a:r>
            <a:r>
              <a:rPr kumimoji="0" lang="en-US" sz="2000" dirty="0">
                <a:latin typeface="Calibri" pitchFamily="34" charset="0"/>
              </a:rPr>
              <a:t>, execute some statements.</a:t>
            </a:r>
          </a:p>
          <a:p>
            <a:pPr lvl="1"/>
            <a:r>
              <a:rPr kumimoji="0" lang="en-US" sz="2000" dirty="0">
                <a:latin typeface="Calibri" pitchFamily="34" charset="0"/>
              </a:rPr>
              <a:t>If </a:t>
            </a:r>
            <a:r>
              <a:rPr kumimoji="0" lang="en-US" sz="2000" b="1" dirty="0">
                <a:latin typeface="Calibri" pitchFamily="34" charset="0"/>
              </a:rPr>
              <a:t>false</a:t>
            </a:r>
            <a:r>
              <a:rPr kumimoji="0" lang="en-US" sz="2000" dirty="0">
                <a:latin typeface="Calibri" pitchFamily="34" charset="0"/>
              </a:rPr>
              <a:t>, execute other statements.</a:t>
            </a:r>
          </a:p>
        </p:txBody>
      </p:sp>
      <p:sp>
        <p:nvSpPr>
          <p:cNvPr id="25605" name="Rectangle 26"/>
          <p:cNvSpPr>
            <a:spLocks noChangeArrowheads="1"/>
          </p:cNvSpPr>
          <p:nvPr/>
        </p:nvSpPr>
        <p:spPr bwMode="auto">
          <a:xfrm>
            <a:off x="1079500" y="2987674"/>
            <a:ext cx="4421194" cy="2215991"/>
          </a:xfrm>
          <a:prstGeom prst="rect">
            <a:avLst/>
          </a:prstGeom>
          <a:solidFill>
            <a:schemeClr val="tx2"/>
          </a:solidFill>
          <a:ln w="15875">
            <a:noFill/>
            <a:miter lim="800000"/>
            <a:headEnd/>
            <a:tailEnd/>
          </a:ln>
        </p:spPr>
        <p:txBody>
          <a:bodyPr wrap="square" lIns="182880" tIns="182880" rIns="182880" bIns="182880">
            <a:prstTxWarp prst="textNoShape">
              <a:avLst/>
            </a:prstTxWarp>
            <a:spAutoFit/>
          </a:bodyPr>
          <a:lstStyle/>
          <a:p>
            <a:r>
              <a:rPr lang="en-US" sz="2000" b="1" dirty="0">
                <a:solidFill>
                  <a:srgbClr val="0000FF"/>
                </a:solidFill>
                <a:latin typeface="Courier New" charset="0"/>
              </a:rPr>
              <a:t>if </a:t>
            </a:r>
            <a:r>
              <a:rPr lang="en-US" sz="2000" b="1" dirty="0">
                <a:solidFill>
                  <a:srgbClr val="9A1900"/>
                </a:solidFill>
                <a:latin typeface="Courier New" charset="0"/>
              </a:rPr>
              <a:t>(</a:t>
            </a:r>
            <a:r>
              <a:rPr lang="en-US" sz="2000" dirty="0" err="1">
                <a:solidFill>
                  <a:schemeClr val="bg2"/>
                </a:solidFill>
                <a:latin typeface="Lucida Sans Italic" pitchFamily="32" charset="0"/>
              </a:rPr>
              <a:t>boolean</a:t>
            </a:r>
            <a:r>
              <a:rPr lang="en-US" sz="2000" dirty="0">
                <a:solidFill>
                  <a:schemeClr val="bg2"/>
                </a:solidFill>
                <a:latin typeface="Lucida Sans Italic" pitchFamily="32" charset="0"/>
              </a:rPr>
              <a:t> expression</a:t>
            </a:r>
            <a:r>
              <a:rPr lang="en-US" sz="2000" b="1" dirty="0">
                <a:solidFill>
                  <a:srgbClr val="9A1900"/>
                </a:solidFill>
                <a:latin typeface="Courier New" charset="0"/>
              </a:rPr>
              <a:t>) </a:t>
            </a:r>
            <a:r>
              <a:rPr lang="en-US" sz="2000" b="1" dirty="0">
                <a:solidFill>
                  <a:schemeClr val="bg2"/>
                </a:solidFill>
                <a:latin typeface="Courier New" charset="0"/>
              </a:rPr>
              <a:t>{</a:t>
            </a:r>
            <a:endParaRPr lang="en-US" sz="2000" b="1" dirty="0">
              <a:solidFill>
                <a:srgbClr val="000000"/>
              </a:solidFill>
              <a:latin typeface="Courier New" charset="0"/>
            </a:endParaRPr>
          </a:p>
          <a:p>
            <a:r>
              <a:rPr lang="en-US" sz="2000" dirty="0">
                <a:solidFill>
                  <a:schemeClr val="bg2"/>
                </a:solidFill>
                <a:latin typeface="Lucida Sans Italic" pitchFamily="32" charset="0"/>
              </a:rPr>
              <a:t>statement </a:t>
            </a:r>
            <a:r>
              <a:rPr lang="en-US" sz="2000" dirty="0" smtClean="0">
                <a:solidFill>
                  <a:schemeClr val="bg2"/>
                </a:solidFill>
                <a:latin typeface="Lucida Sans Italic" pitchFamily="32" charset="0"/>
              </a:rPr>
              <a:t>T</a:t>
            </a:r>
            <a:r>
              <a:rPr lang="tr-TR" sz="2000" dirty="0" err="1" smtClean="0">
                <a:solidFill>
                  <a:schemeClr val="bg2"/>
                </a:solidFill>
                <a:latin typeface="Lucida Sans Italic" pitchFamily="32" charset="0"/>
              </a:rPr>
              <a:t>rue</a:t>
            </a:r>
            <a:r>
              <a:rPr lang="en-US" sz="2000" b="1" dirty="0" smtClean="0">
                <a:solidFill>
                  <a:schemeClr val="bg2"/>
                </a:solidFill>
                <a:latin typeface="Courier New" charset="0"/>
              </a:rPr>
              <a:t>;</a:t>
            </a:r>
            <a:endParaRPr lang="en-US" sz="2000" b="1" dirty="0">
              <a:solidFill>
                <a:schemeClr val="bg2"/>
              </a:solidFill>
              <a:latin typeface="Courier New" charset="0"/>
            </a:endParaRPr>
          </a:p>
          <a:p>
            <a:r>
              <a:rPr lang="en-US" sz="2000" b="1" dirty="0">
                <a:solidFill>
                  <a:schemeClr val="bg2"/>
                </a:solidFill>
                <a:latin typeface="Courier New" charset="0"/>
              </a:rPr>
              <a:t>}</a:t>
            </a:r>
          </a:p>
          <a:p>
            <a:r>
              <a:rPr lang="en-US" sz="2000" b="1" dirty="0">
                <a:solidFill>
                  <a:srgbClr val="0000FF"/>
                </a:solidFill>
                <a:latin typeface="Courier New" charset="0"/>
              </a:rPr>
              <a:t>else </a:t>
            </a:r>
            <a:r>
              <a:rPr lang="en-US" sz="2000" b="1" dirty="0">
                <a:solidFill>
                  <a:schemeClr val="bg2"/>
                </a:solidFill>
                <a:latin typeface="Courier New" charset="0"/>
              </a:rPr>
              <a:t>{</a:t>
            </a:r>
            <a:endParaRPr lang="en-US" sz="2000" b="1" dirty="0">
              <a:solidFill>
                <a:srgbClr val="000000"/>
              </a:solidFill>
              <a:latin typeface="Courier New" charset="0"/>
            </a:endParaRPr>
          </a:p>
          <a:p>
            <a:r>
              <a:rPr lang="en-US" sz="2000" dirty="0">
                <a:solidFill>
                  <a:schemeClr val="bg2"/>
                </a:solidFill>
                <a:latin typeface="Lucida Sans Italic" pitchFamily="32" charset="0"/>
              </a:rPr>
              <a:t>statement </a:t>
            </a:r>
            <a:r>
              <a:rPr lang="en-US" sz="2000" dirty="0" smtClean="0">
                <a:solidFill>
                  <a:schemeClr val="bg2"/>
                </a:solidFill>
                <a:latin typeface="Lucida Sans Italic" pitchFamily="32" charset="0"/>
              </a:rPr>
              <a:t>F</a:t>
            </a:r>
            <a:r>
              <a:rPr lang="tr-TR" sz="2000" dirty="0" err="1" smtClean="0">
                <a:solidFill>
                  <a:schemeClr val="bg2"/>
                </a:solidFill>
                <a:latin typeface="Lucida Sans Italic" pitchFamily="32" charset="0"/>
              </a:rPr>
              <a:t>alse</a:t>
            </a:r>
            <a:r>
              <a:rPr lang="en-US" sz="2000" b="1" dirty="0" smtClean="0">
                <a:solidFill>
                  <a:schemeClr val="bg2"/>
                </a:solidFill>
                <a:latin typeface="Courier New" charset="0"/>
              </a:rPr>
              <a:t>;</a:t>
            </a:r>
            <a:endParaRPr lang="en-US" sz="2000" b="1" dirty="0">
              <a:solidFill>
                <a:schemeClr val="bg2"/>
              </a:solidFill>
              <a:latin typeface="Courier New" charset="0"/>
            </a:endParaRPr>
          </a:p>
          <a:p>
            <a:r>
              <a:rPr lang="en-US" sz="2000" b="1" dirty="0">
                <a:solidFill>
                  <a:schemeClr val="bg2"/>
                </a:solidFill>
                <a:latin typeface="Courier New" charset="0"/>
              </a:rPr>
              <a:t>}</a:t>
            </a:r>
          </a:p>
        </p:txBody>
      </p:sp>
      <p:sp>
        <p:nvSpPr>
          <p:cNvPr id="25606" name="Text Box 41"/>
          <p:cNvSpPr txBox="1">
            <a:spLocks noChangeArrowheads="1"/>
          </p:cNvSpPr>
          <p:nvPr/>
        </p:nvSpPr>
        <p:spPr bwMode="auto">
          <a:xfrm>
            <a:off x="3357554" y="3857628"/>
            <a:ext cx="2127581" cy="596036"/>
          </a:xfrm>
          <a:prstGeom prst="rect">
            <a:avLst/>
          </a:prstGeom>
          <a:noFill/>
          <a:ln w="15875">
            <a:noFill/>
            <a:miter lim="800000"/>
            <a:headEnd/>
            <a:tailEnd/>
          </a:ln>
        </p:spPr>
        <p:txBody>
          <a:bodyPr wrap="none" lIns="102590" tIns="51296" rIns="102590" bIns="51296">
            <a:prstTxWarp prst="textNoShape">
              <a:avLst/>
            </a:prstTxWarp>
            <a:spAutoFit/>
          </a:bodyPr>
          <a:lstStyle/>
          <a:p>
            <a:r>
              <a:rPr lang="en-US" sz="1600" dirty="0">
                <a:solidFill>
                  <a:schemeClr val="hlink"/>
                </a:solidFill>
              </a:rPr>
              <a:t>can be any sequence</a:t>
            </a:r>
            <a:br>
              <a:rPr lang="en-US" sz="1600" dirty="0">
                <a:solidFill>
                  <a:schemeClr val="hlink"/>
                </a:solidFill>
              </a:rPr>
            </a:br>
            <a:r>
              <a:rPr lang="en-US" sz="1600" dirty="0">
                <a:solidFill>
                  <a:schemeClr val="hlink"/>
                </a:solidFill>
              </a:rPr>
              <a:t>of statements</a:t>
            </a:r>
          </a:p>
        </p:txBody>
      </p:sp>
      <p:sp>
        <p:nvSpPr>
          <p:cNvPr id="25607" name="Line 42"/>
          <p:cNvSpPr>
            <a:spLocks noChangeShapeType="1"/>
          </p:cNvSpPr>
          <p:nvPr/>
        </p:nvSpPr>
        <p:spPr bwMode="auto">
          <a:xfrm flipH="1" flipV="1">
            <a:off x="3286116" y="3786190"/>
            <a:ext cx="177800" cy="103187"/>
          </a:xfrm>
          <a:prstGeom prst="line">
            <a:avLst/>
          </a:prstGeom>
          <a:noFill/>
          <a:ln w="9525">
            <a:solidFill>
              <a:schemeClr val="tx1"/>
            </a:solidFill>
            <a:round/>
            <a:headEnd/>
            <a:tailEnd type="triangle" w="sm" len="sm"/>
          </a:ln>
        </p:spPr>
        <p:txBody>
          <a:bodyPr wrap="none" lIns="92075" tIns="46038" rIns="92075" bIns="46038" anchor="ctr">
            <a:prstTxWarp prst="textNoShape">
              <a:avLst/>
            </a:prstTxWarp>
          </a:bodyPr>
          <a:lstStyle/>
          <a:p>
            <a:endParaRPr lang="en-US" sz="1000"/>
          </a:p>
        </p:txBody>
      </p:sp>
      <p:sp>
        <p:nvSpPr>
          <p:cNvPr id="25608" name="Line 43"/>
          <p:cNvSpPr>
            <a:spLocks noChangeShapeType="1"/>
          </p:cNvSpPr>
          <p:nvPr/>
        </p:nvSpPr>
        <p:spPr bwMode="auto">
          <a:xfrm flipH="1">
            <a:off x="3357554" y="4429132"/>
            <a:ext cx="200025" cy="98425"/>
          </a:xfrm>
          <a:prstGeom prst="line">
            <a:avLst/>
          </a:prstGeom>
          <a:noFill/>
          <a:ln w="9525">
            <a:solidFill>
              <a:schemeClr val="tx1"/>
            </a:solidFill>
            <a:round/>
            <a:headEnd/>
            <a:tailEnd type="triangle" w="sm" len="sm"/>
          </a:ln>
        </p:spPr>
        <p:txBody>
          <a:bodyPr wrap="none" lIns="92075" tIns="46038" rIns="92075" bIns="46038" anchor="ctr">
            <a:prstTxWarp prst="textNoShape">
              <a:avLst/>
            </a:prstTxWarp>
          </a:bodyPr>
          <a:lstStyle/>
          <a:p>
            <a:endParaRPr lang="en-US" sz="1000"/>
          </a:p>
        </p:txBody>
      </p:sp>
      <p:sp>
        <p:nvSpPr>
          <p:cNvPr id="25609" name="AutoShape 46"/>
          <p:cNvSpPr>
            <a:spLocks noChangeArrowheads="1"/>
          </p:cNvSpPr>
          <p:nvPr/>
        </p:nvSpPr>
        <p:spPr bwMode="auto">
          <a:xfrm>
            <a:off x="5972175" y="4591050"/>
            <a:ext cx="1104900" cy="341313"/>
          </a:xfrm>
          <a:prstGeom prst="flowChartProcess">
            <a:avLst/>
          </a:prstGeom>
          <a:solidFill>
            <a:schemeClr val="tx2"/>
          </a:solidFill>
          <a:ln w="9525">
            <a:noFill/>
            <a:miter lim="800000"/>
            <a:headEnd/>
            <a:tailEnd/>
          </a:ln>
        </p:spPr>
        <p:txBody>
          <a:bodyPr wrap="none" lIns="91429" tIns="45714" rIns="91429" bIns="45714" anchor="ctr">
            <a:prstTxWarp prst="textNoShape">
              <a:avLst/>
            </a:prstTxWarp>
          </a:bodyPr>
          <a:lstStyle/>
          <a:p>
            <a:pPr algn="ctr"/>
            <a:r>
              <a:rPr lang="en-US" sz="1000" dirty="0">
                <a:solidFill>
                  <a:schemeClr val="bg2"/>
                </a:solidFill>
                <a:latin typeface="Lucida Sans Italic" pitchFamily="32" charset="0"/>
              </a:rPr>
              <a:t>statement </a:t>
            </a:r>
            <a:r>
              <a:rPr lang="en-US" sz="1000" dirty="0" smtClean="0">
                <a:solidFill>
                  <a:schemeClr val="bg2"/>
                </a:solidFill>
                <a:latin typeface="Lucida Sans Italic" pitchFamily="32" charset="0"/>
              </a:rPr>
              <a:t>T</a:t>
            </a:r>
            <a:r>
              <a:rPr lang="tr-TR" sz="1000" dirty="0" err="1" smtClean="0">
                <a:solidFill>
                  <a:schemeClr val="bg2"/>
                </a:solidFill>
                <a:latin typeface="Lucida Sans Italic" pitchFamily="32" charset="0"/>
              </a:rPr>
              <a:t>rue</a:t>
            </a:r>
            <a:endParaRPr lang="en-US" sz="1000" dirty="0">
              <a:solidFill>
                <a:schemeClr val="bg2"/>
              </a:solidFill>
            </a:endParaRPr>
          </a:p>
        </p:txBody>
      </p:sp>
      <p:cxnSp>
        <p:nvCxnSpPr>
          <p:cNvPr id="25610" name="AutoShape 47"/>
          <p:cNvCxnSpPr>
            <a:cxnSpLocks noChangeShapeType="1"/>
            <a:stCxn id="25613" idx="4"/>
            <a:endCxn id="25615" idx="0"/>
          </p:cNvCxnSpPr>
          <p:nvPr/>
        </p:nvCxnSpPr>
        <p:spPr bwMode="auto">
          <a:xfrm>
            <a:off x="7364413" y="2379663"/>
            <a:ext cx="1587" cy="736600"/>
          </a:xfrm>
          <a:prstGeom prst="straightConnector1">
            <a:avLst/>
          </a:prstGeom>
          <a:noFill/>
          <a:ln w="9525">
            <a:solidFill>
              <a:schemeClr val="tx1"/>
            </a:solidFill>
            <a:round/>
            <a:headEnd/>
            <a:tailEnd type="triangle" w="sm" len="sm"/>
          </a:ln>
        </p:spPr>
      </p:cxnSp>
      <p:sp>
        <p:nvSpPr>
          <p:cNvPr id="25611" name="Text Box 50"/>
          <p:cNvSpPr txBox="1">
            <a:spLocks noChangeArrowheads="1"/>
          </p:cNvSpPr>
          <p:nvPr/>
        </p:nvSpPr>
        <p:spPr bwMode="auto">
          <a:xfrm>
            <a:off x="6643688" y="3851275"/>
            <a:ext cx="444330" cy="246209"/>
          </a:xfrm>
          <a:prstGeom prst="rect">
            <a:avLst/>
          </a:prstGeom>
          <a:noFill/>
          <a:ln w="9525">
            <a:noFill/>
            <a:miter lim="800000"/>
            <a:headEnd/>
            <a:tailEnd/>
          </a:ln>
        </p:spPr>
        <p:txBody>
          <a:bodyPr wrap="none" lIns="91429" tIns="45714" rIns="91429" bIns="45714" anchor="ctr">
            <a:prstTxWarp prst="textNoShape">
              <a:avLst/>
            </a:prstTxWarp>
            <a:spAutoFit/>
          </a:bodyPr>
          <a:lstStyle/>
          <a:p>
            <a:pPr algn="ctr"/>
            <a:r>
              <a:rPr lang="en-US" sz="1000">
                <a:solidFill>
                  <a:srgbClr val="003399"/>
                </a:solidFill>
              </a:rPr>
              <a:t>true</a:t>
            </a:r>
          </a:p>
        </p:txBody>
      </p:sp>
      <p:sp>
        <p:nvSpPr>
          <p:cNvPr id="25612" name="Text Box 51"/>
          <p:cNvSpPr txBox="1">
            <a:spLocks noChangeArrowheads="1"/>
          </p:cNvSpPr>
          <p:nvPr/>
        </p:nvSpPr>
        <p:spPr bwMode="auto">
          <a:xfrm>
            <a:off x="7561263" y="3832225"/>
            <a:ext cx="484406" cy="246209"/>
          </a:xfrm>
          <a:prstGeom prst="rect">
            <a:avLst/>
          </a:prstGeom>
          <a:noFill/>
          <a:ln w="9525">
            <a:noFill/>
            <a:miter lim="800000"/>
            <a:headEnd/>
            <a:tailEnd/>
          </a:ln>
        </p:spPr>
        <p:txBody>
          <a:bodyPr wrap="none" lIns="91429" tIns="45714" rIns="91429" bIns="45714" anchor="ctr">
            <a:prstTxWarp prst="textNoShape">
              <a:avLst/>
            </a:prstTxWarp>
            <a:spAutoFit/>
          </a:bodyPr>
          <a:lstStyle/>
          <a:p>
            <a:pPr algn="ctr"/>
            <a:r>
              <a:rPr lang="en-US" sz="1000">
                <a:solidFill>
                  <a:srgbClr val="003399"/>
                </a:solidFill>
              </a:rPr>
              <a:t>false</a:t>
            </a:r>
          </a:p>
        </p:txBody>
      </p:sp>
      <p:sp>
        <p:nvSpPr>
          <p:cNvPr id="25613" name="AutoShape 53"/>
          <p:cNvSpPr>
            <a:spLocks noChangeArrowheads="1"/>
          </p:cNvSpPr>
          <p:nvPr/>
        </p:nvSpPr>
        <p:spPr bwMode="auto">
          <a:xfrm>
            <a:off x="7250113" y="2151063"/>
            <a:ext cx="227012" cy="228600"/>
          </a:xfrm>
          <a:prstGeom prst="flowChartConnector">
            <a:avLst/>
          </a:prstGeom>
          <a:solidFill>
            <a:schemeClr val="tx2"/>
          </a:solidFill>
          <a:ln w="9525">
            <a:noFill/>
            <a:round/>
            <a:headEnd/>
            <a:tailEnd/>
          </a:ln>
        </p:spPr>
        <p:txBody>
          <a:bodyPr wrap="none" anchor="ctr">
            <a:prstTxWarp prst="textNoShape">
              <a:avLst/>
            </a:prstTxWarp>
          </a:bodyPr>
          <a:lstStyle/>
          <a:p>
            <a:endParaRPr lang="en-US" sz="1000"/>
          </a:p>
        </p:txBody>
      </p:sp>
      <p:sp>
        <p:nvSpPr>
          <p:cNvPr id="25614" name="AutoShape 54"/>
          <p:cNvSpPr>
            <a:spLocks noChangeArrowheads="1"/>
          </p:cNvSpPr>
          <p:nvPr/>
        </p:nvSpPr>
        <p:spPr bwMode="auto">
          <a:xfrm>
            <a:off x="7253288" y="5634038"/>
            <a:ext cx="227012" cy="228600"/>
          </a:xfrm>
          <a:prstGeom prst="flowChartConnector">
            <a:avLst/>
          </a:prstGeom>
          <a:solidFill>
            <a:schemeClr val="tx2"/>
          </a:solidFill>
          <a:ln w="9525">
            <a:noFill/>
            <a:round/>
            <a:headEnd/>
            <a:tailEnd/>
          </a:ln>
        </p:spPr>
        <p:txBody>
          <a:bodyPr wrap="none" anchor="ctr">
            <a:prstTxWarp prst="textNoShape">
              <a:avLst/>
            </a:prstTxWarp>
          </a:bodyPr>
          <a:lstStyle/>
          <a:p>
            <a:endParaRPr lang="en-US" sz="1000"/>
          </a:p>
        </p:txBody>
      </p:sp>
      <p:sp>
        <p:nvSpPr>
          <p:cNvPr id="25615" name="Oval 56"/>
          <p:cNvSpPr>
            <a:spLocks noChangeArrowheads="1"/>
          </p:cNvSpPr>
          <p:nvPr/>
        </p:nvSpPr>
        <p:spPr bwMode="auto">
          <a:xfrm>
            <a:off x="6483350" y="3116263"/>
            <a:ext cx="1765300" cy="466725"/>
          </a:xfrm>
          <a:prstGeom prst="ellipse">
            <a:avLst/>
          </a:prstGeom>
          <a:solidFill>
            <a:schemeClr val="tx2"/>
          </a:solidFill>
          <a:ln w="9525">
            <a:noFill/>
            <a:round/>
            <a:headEnd/>
            <a:tailEnd type="none" w="sm" len="sm"/>
          </a:ln>
        </p:spPr>
        <p:txBody>
          <a:bodyPr wrap="none" anchor="ctr">
            <a:prstTxWarp prst="textNoShape">
              <a:avLst/>
            </a:prstTxWarp>
          </a:bodyPr>
          <a:lstStyle/>
          <a:p>
            <a:pPr algn="ctr"/>
            <a:r>
              <a:rPr lang="en-US" sz="1000">
                <a:latin typeface="Lucida Sans Italic" pitchFamily="32" charset="0"/>
              </a:rPr>
              <a:t>boolean expression</a:t>
            </a:r>
          </a:p>
        </p:txBody>
      </p:sp>
      <p:sp>
        <p:nvSpPr>
          <p:cNvPr id="25616" name="AutoShape 57"/>
          <p:cNvSpPr>
            <a:spLocks noChangeArrowheads="1"/>
          </p:cNvSpPr>
          <p:nvPr/>
        </p:nvSpPr>
        <p:spPr bwMode="auto">
          <a:xfrm>
            <a:off x="7737475" y="4587875"/>
            <a:ext cx="1104900" cy="341313"/>
          </a:xfrm>
          <a:prstGeom prst="flowChartProcess">
            <a:avLst/>
          </a:prstGeom>
          <a:solidFill>
            <a:schemeClr val="tx2"/>
          </a:solidFill>
          <a:ln w="9525">
            <a:noFill/>
            <a:miter lim="800000"/>
            <a:headEnd/>
            <a:tailEnd/>
          </a:ln>
        </p:spPr>
        <p:txBody>
          <a:bodyPr wrap="none" lIns="91429" tIns="45714" rIns="91429" bIns="45714" anchor="ctr">
            <a:prstTxWarp prst="textNoShape">
              <a:avLst/>
            </a:prstTxWarp>
          </a:bodyPr>
          <a:lstStyle/>
          <a:p>
            <a:pPr algn="ctr"/>
            <a:r>
              <a:rPr lang="en-US" sz="1000" dirty="0">
                <a:solidFill>
                  <a:schemeClr val="bg2"/>
                </a:solidFill>
                <a:latin typeface="Lucida Sans Italic" pitchFamily="32" charset="0"/>
              </a:rPr>
              <a:t>statement </a:t>
            </a:r>
            <a:r>
              <a:rPr lang="en-US" sz="1000" dirty="0" smtClean="0">
                <a:solidFill>
                  <a:schemeClr val="bg2"/>
                </a:solidFill>
                <a:latin typeface="Lucida Sans Italic" pitchFamily="32" charset="0"/>
              </a:rPr>
              <a:t>F</a:t>
            </a:r>
            <a:r>
              <a:rPr lang="tr-TR" sz="1000" dirty="0" err="1" smtClean="0">
                <a:solidFill>
                  <a:schemeClr val="bg2"/>
                </a:solidFill>
                <a:latin typeface="Lucida Sans Italic" pitchFamily="32" charset="0"/>
              </a:rPr>
              <a:t>alse</a:t>
            </a:r>
            <a:endParaRPr lang="en-US" sz="1000" dirty="0">
              <a:solidFill>
                <a:schemeClr val="bg2"/>
              </a:solidFill>
            </a:endParaRPr>
          </a:p>
        </p:txBody>
      </p:sp>
      <p:cxnSp>
        <p:nvCxnSpPr>
          <p:cNvPr id="25617" name="AutoShape 58"/>
          <p:cNvCxnSpPr>
            <a:cxnSpLocks noChangeShapeType="1"/>
            <a:stCxn id="25615" idx="4"/>
            <a:endCxn id="25616" idx="0"/>
          </p:cNvCxnSpPr>
          <p:nvPr/>
        </p:nvCxnSpPr>
        <p:spPr bwMode="auto">
          <a:xfrm rot="16200000" flipH="1">
            <a:off x="7325519" y="3623469"/>
            <a:ext cx="1004887" cy="923925"/>
          </a:xfrm>
          <a:prstGeom prst="bentConnector3">
            <a:avLst>
              <a:gd name="adj1" fmla="val 49921"/>
            </a:avLst>
          </a:prstGeom>
          <a:noFill/>
          <a:ln w="9525">
            <a:solidFill>
              <a:schemeClr val="tx1"/>
            </a:solidFill>
            <a:miter lim="800000"/>
            <a:headEnd/>
            <a:tailEnd type="triangle" w="sm" len="sm"/>
          </a:ln>
        </p:spPr>
      </p:cxnSp>
      <p:cxnSp>
        <p:nvCxnSpPr>
          <p:cNvPr id="25618" name="AutoShape 59"/>
          <p:cNvCxnSpPr>
            <a:cxnSpLocks noChangeShapeType="1"/>
            <a:stCxn id="25616" idx="2"/>
            <a:endCxn id="25614" idx="7"/>
          </p:cNvCxnSpPr>
          <p:nvPr/>
        </p:nvCxnSpPr>
        <p:spPr bwMode="auto">
          <a:xfrm rot="5400000">
            <a:off x="7499350" y="4876801"/>
            <a:ext cx="738187" cy="842962"/>
          </a:xfrm>
          <a:prstGeom prst="bentConnector3">
            <a:avLst>
              <a:gd name="adj1" fmla="val 47741"/>
            </a:avLst>
          </a:prstGeom>
          <a:noFill/>
          <a:ln w="9525">
            <a:solidFill>
              <a:schemeClr val="tx1"/>
            </a:solidFill>
            <a:miter lim="800000"/>
            <a:headEnd/>
            <a:tailEnd type="triangle" w="sm" len="sm"/>
          </a:ln>
        </p:spPr>
      </p:cxnSp>
      <p:cxnSp>
        <p:nvCxnSpPr>
          <p:cNvPr id="25619" name="AutoShape 60"/>
          <p:cNvCxnSpPr>
            <a:cxnSpLocks noChangeShapeType="1"/>
            <a:stCxn id="25609" idx="2"/>
            <a:endCxn id="25614" idx="1"/>
          </p:cNvCxnSpPr>
          <p:nvPr/>
        </p:nvCxnSpPr>
        <p:spPr bwMode="auto">
          <a:xfrm rot="16200000" flipH="1">
            <a:off x="6538119" y="4918869"/>
            <a:ext cx="735012" cy="762000"/>
          </a:xfrm>
          <a:prstGeom prst="bentConnector3">
            <a:avLst>
              <a:gd name="adj1" fmla="val 47731"/>
            </a:avLst>
          </a:prstGeom>
          <a:noFill/>
          <a:ln w="9525">
            <a:solidFill>
              <a:schemeClr val="tx1"/>
            </a:solidFill>
            <a:miter lim="800000"/>
            <a:headEnd/>
            <a:tailEnd type="triangle" w="sm" len="sm"/>
          </a:ln>
        </p:spPr>
      </p:cxnSp>
      <p:cxnSp>
        <p:nvCxnSpPr>
          <p:cNvPr id="25620" name="AutoShape 61"/>
          <p:cNvCxnSpPr>
            <a:cxnSpLocks noChangeShapeType="1"/>
            <a:stCxn id="25615" idx="4"/>
            <a:endCxn id="25609" idx="0"/>
          </p:cNvCxnSpPr>
          <p:nvPr/>
        </p:nvCxnSpPr>
        <p:spPr bwMode="auto">
          <a:xfrm rot="5400000">
            <a:off x="6441282" y="3666331"/>
            <a:ext cx="1008062" cy="841375"/>
          </a:xfrm>
          <a:prstGeom prst="bentConnector3">
            <a:avLst>
              <a:gd name="adj1" fmla="val 49921"/>
            </a:avLst>
          </a:prstGeom>
          <a:noFill/>
          <a:ln w="9525">
            <a:solidFill>
              <a:schemeClr val="tx1"/>
            </a:solidFill>
            <a:miter lim="800000"/>
            <a:headEnd/>
            <a:tailEnd type="triangle" w="sm" len="sm"/>
          </a:ln>
        </p:spPr>
      </p:cxnSp>
      <p:cxnSp>
        <p:nvCxnSpPr>
          <p:cNvPr id="21" name="20 Düz Ok Bağlayıcısı"/>
          <p:cNvCxnSpPr/>
          <p:nvPr/>
        </p:nvCxnSpPr>
        <p:spPr bwMode="auto">
          <a:xfrm rot="5400000" flipH="1" flipV="1">
            <a:off x="285720" y="571480"/>
            <a:ext cx="500066" cy="500066"/>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Karar Verme Yapıları - IF</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 typeface="Wingdings" pitchFamily="2" charset="2"/>
              <a:buChar char="§"/>
            </a:pPr>
            <a:r>
              <a:rPr lang="tr-TR" sz="2400" dirty="0" smtClean="0">
                <a:solidFill>
                  <a:schemeClr val="tx1"/>
                </a:solidFill>
              </a:rPr>
              <a:t> </a:t>
            </a:r>
            <a:r>
              <a:rPr lang="tr-TR" sz="2400" b="1" dirty="0" smtClean="0">
                <a:solidFill>
                  <a:schemeClr val="tx1"/>
                </a:solidFill>
              </a:rPr>
              <a:t>IF Karar Verme Yapısı: </a:t>
            </a:r>
            <a:r>
              <a:rPr lang="tr-TR" sz="2400" dirty="0" smtClean="0">
                <a:solidFill>
                  <a:schemeClr val="tx1"/>
                </a:solidFill>
              </a:rPr>
              <a:t>Programın farklı noktalara dallanması için kullanılan temel karar verme yapısıdır. IF yapısında bir önerme bulunur ve bu önerme </a:t>
            </a:r>
            <a:r>
              <a:rPr lang="tr-TR" sz="2400" dirty="0" err="1" smtClean="0">
                <a:solidFill>
                  <a:schemeClr val="tx1"/>
                </a:solidFill>
              </a:rPr>
              <a:t>true</a:t>
            </a:r>
            <a:r>
              <a:rPr lang="tr-TR" sz="2400" dirty="0" smtClean="0">
                <a:solidFill>
                  <a:schemeClr val="tx1"/>
                </a:solidFill>
              </a:rPr>
              <a:t> ise IF bloğu çalıştırılır, </a:t>
            </a:r>
            <a:r>
              <a:rPr lang="tr-TR" sz="2400" dirty="0" err="1" smtClean="0">
                <a:solidFill>
                  <a:schemeClr val="tx1"/>
                </a:solidFill>
              </a:rPr>
              <a:t>false</a:t>
            </a:r>
            <a:r>
              <a:rPr lang="tr-TR" sz="2400" dirty="0" smtClean="0">
                <a:solidFill>
                  <a:schemeClr val="tx1"/>
                </a:solidFill>
              </a:rPr>
              <a:t> ise IF bloğu çalıştırılmaz.</a:t>
            </a:r>
          </a:p>
          <a:p>
            <a:pPr algn="just">
              <a:buFont typeface="Wingdings" pitchFamily="2" charset="2"/>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Örnekler:</a:t>
            </a:r>
          </a:p>
          <a:p>
            <a:pPr algn="just">
              <a:buFont typeface="Wingdings" pitchFamily="2" charset="2"/>
              <a:buChar char="Ø"/>
            </a:pPr>
            <a:r>
              <a:rPr lang="tr-TR" sz="2400" b="1" dirty="0" smtClean="0">
                <a:solidFill>
                  <a:schemeClr val="tx1"/>
                </a:solidFill>
              </a:rPr>
              <a:t> </a:t>
            </a:r>
            <a:r>
              <a:rPr lang="tr-TR" sz="2400" dirty="0" err="1" smtClean="0">
                <a:solidFill>
                  <a:schemeClr val="tx1"/>
                </a:solidFill>
              </a:rPr>
              <a:t>if</a:t>
            </a:r>
            <a:r>
              <a:rPr lang="tr-TR" sz="2400" dirty="0" smtClean="0">
                <a:solidFill>
                  <a:schemeClr val="tx1"/>
                </a:solidFill>
              </a:rPr>
              <a:t>(3 &lt; 7)</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(“3 sayısı 7 sayısından küçüktür.”);</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a:t>
            </a: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random</a:t>
            </a:r>
            <a:r>
              <a:rPr lang="tr-TR" sz="2400" dirty="0" smtClean="0">
                <a:solidFill>
                  <a:schemeClr val="tx1"/>
                </a:solidFill>
              </a:rPr>
              <a:t>()*6 + 1);</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y = (</a:t>
            </a: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Math</a:t>
            </a:r>
            <a:r>
              <a:rPr lang="tr-TR" sz="2400" dirty="0" smtClean="0">
                <a:solidFill>
                  <a:schemeClr val="tx1"/>
                </a:solidFill>
              </a:rPr>
              <a:t>.</a:t>
            </a:r>
            <a:r>
              <a:rPr lang="tr-TR" sz="2400" dirty="0" err="1" smtClean="0">
                <a:solidFill>
                  <a:schemeClr val="tx1"/>
                </a:solidFill>
              </a:rPr>
              <a:t>random</a:t>
            </a:r>
            <a:r>
              <a:rPr lang="tr-TR" sz="2400" dirty="0" smtClean="0">
                <a:solidFill>
                  <a:schemeClr val="tx1"/>
                </a:solidFill>
              </a:rPr>
              <a:t>()*6 + 1);</a:t>
            </a:r>
          </a:p>
          <a:p>
            <a:pPr algn="just"/>
            <a:r>
              <a:rPr lang="tr-TR" sz="2400" dirty="0" smtClean="0">
                <a:solidFill>
                  <a:schemeClr val="tx1"/>
                </a:solidFill>
              </a:rPr>
              <a:t>    </a:t>
            </a:r>
            <a:r>
              <a:rPr lang="tr-TR" sz="2400" dirty="0" err="1" smtClean="0">
                <a:solidFill>
                  <a:schemeClr val="tx1"/>
                </a:solidFill>
              </a:rPr>
              <a:t>if</a:t>
            </a:r>
            <a:r>
              <a:rPr lang="tr-TR" sz="2400" dirty="0" smtClean="0">
                <a:solidFill>
                  <a:schemeClr val="tx1"/>
                </a:solidFill>
              </a:rPr>
              <a:t>(x == 6 &amp;&amp; y == 6)</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(“Tebrikler!.. </a:t>
            </a:r>
            <a:r>
              <a:rPr lang="tr-TR" sz="2400" dirty="0" err="1" smtClean="0">
                <a:solidFill>
                  <a:schemeClr val="tx1"/>
                </a:solidFill>
              </a:rPr>
              <a:t>Duses</a:t>
            </a:r>
            <a:r>
              <a:rPr lang="tr-TR" sz="2400" dirty="0" smtClean="0">
                <a:solidFill>
                  <a:schemeClr val="tx1"/>
                </a:solidFill>
              </a:rPr>
              <a:t> </a:t>
            </a:r>
            <a:r>
              <a:rPr lang="tr-TR" sz="2400" dirty="0" err="1" smtClean="0">
                <a:solidFill>
                  <a:schemeClr val="tx1"/>
                </a:solidFill>
              </a:rPr>
              <a:t>attiniz</a:t>
            </a:r>
            <a:r>
              <a:rPr lang="tr-TR" sz="2400" dirty="0" smtClean="0">
                <a:solidFill>
                  <a:schemeClr val="tx1"/>
                </a:solidFill>
              </a:rPr>
              <a:t>.”);</a:t>
            </a:r>
          </a:p>
          <a:p>
            <a:pPr algn="just">
              <a:buFont typeface="Wingdings" pitchFamily="2" charset="2"/>
              <a:buChar char="§"/>
            </a:pPr>
            <a:endParaRPr lang="tr-TR" sz="2400" dirty="0" smtClean="0">
              <a:solidFill>
                <a:schemeClr val="tx1"/>
              </a:solidFill>
            </a:endParaRPr>
          </a:p>
          <a:p>
            <a:pPr algn="just"/>
            <a:endParaRPr lang="tr-TR" sz="2400" b="1" dirty="0" smtClean="0">
              <a:solidFill>
                <a:schemeClr val="tx1"/>
              </a:solidFill>
            </a:endParaRPr>
          </a:p>
        </p:txBody>
      </p:sp>
      <p:grpSp>
        <p:nvGrpSpPr>
          <p:cNvPr id="6" name="6 Grup"/>
          <p:cNvGrpSpPr/>
          <p:nvPr/>
        </p:nvGrpSpPr>
        <p:grpSpPr>
          <a:xfrm>
            <a:off x="3428992" y="2500306"/>
            <a:ext cx="5436006" cy="2951426"/>
            <a:chOff x="3428992" y="2500306"/>
            <a:chExt cx="5436006" cy="2951426"/>
          </a:xfrm>
        </p:grpSpPr>
        <p:sp>
          <p:nvSpPr>
            <p:cNvPr id="5" name="4 Metin kutusu"/>
            <p:cNvSpPr txBox="1"/>
            <p:nvPr/>
          </p:nvSpPr>
          <p:spPr>
            <a:xfrm>
              <a:off x="4572000" y="2500306"/>
              <a:ext cx="4200829" cy="991731"/>
            </a:xfrm>
            <a:prstGeom prst="foldedCorner">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tr-TR" sz="1600" i="1" dirty="0" smtClean="0"/>
                <a:t>Ödevlerde vs. Türkçe karakterler kullanmamaya </a:t>
              </a:r>
            </a:p>
            <a:p>
              <a:pPr algn="ctr"/>
              <a:r>
                <a:rPr lang="tr-TR" sz="1600" i="1" dirty="0" smtClean="0"/>
                <a:t>özen gösterelim. </a:t>
              </a:r>
            </a:p>
            <a:p>
              <a:pPr algn="ctr"/>
              <a:r>
                <a:rPr lang="tr-TR" sz="1600" i="1" dirty="0" smtClean="0"/>
                <a:t>(Türkçe dil desteği yeterince yaygınlaşana kadar)</a:t>
              </a:r>
              <a:endParaRPr lang="tr-TR" sz="1600" i="1" dirty="0"/>
            </a:p>
          </p:txBody>
        </p:sp>
        <p:sp>
          <p:nvSpPr>
            <p:cNvPr id="4" name="3 Oval"/>
            <p:cNvSpPr/>
            <p:nvPr/>
          </p:nvSpPr>
          <p:spPr>
            <a:xfrm>
              <a:off x="3428992" y="3429000"/>
              <a:ext cx="4500594" cy="10715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0658" name="Picture 2"/>
            <p:cNvPicPr>
              <a:picLocks noChangeAspect="1" noChangeArrowheads="1"/>
            </p:cNvPicPr>
            <p:nvPr/>
          </p:nvPicPr>
          <p:blipFill>
            <a:blip r:embed="rId2"/>
            <a:srcRect/>
            <a:stretch>
              <a:fillRect/>
            </a:stretch>
          </p:blipFill>
          <p:spPr bwMode="auto">
            <a:xfrm>
              <a:off x="5429224" y="4572008"/>
              <a:ext cx="3435774" cy="879724"/>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smtClean="0">
                <a:solidFill>
                  <a:schemeClr val="tx2">
                    <a:lumMod val="60000"/>
                    <a:lumOff val="40000"/>
                  </a:schemeClr>
                </a:solidFill>
              </a:rPr>
              <a:t>Süslü Parantez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buFont typeface="Wingdings" pitchFamily="2" charset="2"/>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7;</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y = 4;</a:t>
            </a:r>
          </a:p>
          <a:p>
            <a:pPr algn="just"/>
            <a:r>
              <a:rPr lang="tr-TR" sz="2400" dirty="0" smtClean="0">
                <a:solidFill>
                  <a:schemeClr val="tx1"/>
                </a:solidFill>
              </a:rPr>
              <a:t>   </a:t>
            </a:r>
            <a:r>
              <a:rPr lang="tr-TR" sz="2400" dirty="0" err="1" smtClean="0">
                <a:solidFill>
                  <a:schemeClr val="tx1"/>
                </a:solidFill>
              </a:rPr>
              <a:t>if</a:t>
            </a:r>
            <a:r>
              <a:rPr lang="tr-TR" sz="2400" dirty="0" smtClean="0">
                <a:solidFill>
                  <a:schemeClr val="tx1"/>
                </a:solidFill>
              </a:rPr>
              <a:t>(x &gt; y){</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z = x;</a:t>
            </a:r>
          </a:p>
          <a:p>
            <a:pPr algn="just"/>
            <a:r>
              <a:rPr lang="tr-TR" sz="2400" dirty="0" smtClean="0">
                <a:solidFill>
                  <a:schemeClr val="tx1"/>
                </a:solidFill>
              </a:rPr>
              <a:t>       x = y;</a:t>
            </a:r>
          </a:p>
          <a:p>
            <a:pPr algn="just"/>
            <a:r>
              <a:rPr lang="tr-TR" sz="2400" dirty="0" smtClean="0">
                <a:solidFill>
                  <a:schemeClr val="tx1"/>
                </a:solidFill>
              </a:rPr>
              <a:t>       y = z;</a:t>
            </a:r>
          </a:p>
          <a:p>
            <a:pPr algn="just"/>
            <a:r>
              <a:rPr lang="tr-TR" sz="2400" dirty="0" smtClean="0">
                <a:solidFill>
                  <a:schemeClr val="tx1"/>
                </a:solidFill>
              </a:rPr>
              <a:t>   }</a:t>
            </a: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Yukarıdaki kod x değeri y değerinden büyükse </a:t>
            </a:r>
            <a:r>
              <a:rPr lang="tr-TR" sz="2400" dirty="0" err="1" smtClean="0">
                <a:solidFill>
                  <a:schemeClr val="tx1"/>
                </a:solidFill>
              </a:rPr>
              <a:t>if</a:t>
            </a:r>
            <a:r>
              <a:rPr lang="tr-TR" sz="2400" dirty="0" smtClean="0">
                <a:solidFill>
                  <a:schemeClr val="tx1"/>
                </a:solidFill>
              </a:rPr>
              <a:t> bloğuna girer. </a:t>
            </a:r>
            <a:r>
              <a:rPr lang="tr-TR" sz="2400" dirty="0" err="1" smtClean="0">
                <a:solidFill>
                  <a:schemeClr val="tx1"/>
                </a:solidFill>
              </a:rPr>
              <a:t>if</a:t>
            </a:r>
            <a:r>
              <a:rPr lang="tr-TR" sz="2400" dirty="0" smtClean="0">
                <a:solidFill>
                  <a:schemeClr val="tx1"/>
                </a:solidFill>
              </a:rPr>
              <a:t> bloğu süslü parantez ile belirtildiğinden bloktaki 3 satır da çalıştırılır. </a:t>
            </a:r>
            <a:r>
              <a:rPr lang="tr-TR" sz="2400" dirty="0" err="1" smtClean="0">
                <a:solidFill>
                  <a:schemeClr val="tx1"/>
                </a:solidFill>
              </a:rPr>
              <a:t>if</a:t>
            </a:r>
            <a:r>
              <a:rPr lang="tr-TR" sz="2400" dirty="0" smtClean="0">
                <a:solidFill>
                  <a:schemeClr val="tx1"/>
                </a:solidFill>
              </a:rPr>
              <a:t> bloğunun içerisinde ise x değişkeni ile y değişkeninin değerleri yer değiştirilir.</a:t>
            </a:r>
          </a:p>
          <a:p>
            <a:pPr algn="just"/>
            <a:endParaRPr lang="tr-TR" sz="2400" b="1" dirty="0" smtClean="0">
              <a:solidFill>
                <a:schemeClr val="tx1"/>
              </a:solidFill>
            </a:endParaRPr>
          </a:p>
        </p:txBody>
      </p:sp>
      <p:sp>
        <p:nvSpPr>
          <p:cNvPr id="4" name="3 Dikdörtgen"/>
          <p:cNvSpPr/>
          <p:nvPr/>
        </p:nvSpPr>
        <p:spPr>
          <a:xfrm>
            <a:off x="4000496" y="1857364"/>
            <a:ext cx="4572000" cy="1477328"/>
          </a:xfrm>
          <a:prstGeom prst="rect">
            <a:avLst/>
          </a:prstGeom>
        </p:spPr>
        <p:txBody>
          <a:bodyPr>
            <a:spAutoFit/>
          </a:bodyPr>
          <a:lstStyle/>
          <a:p>
            <a:pPr algn="just">
              <a:buFont typeface="Wingdings" pitchFamily="2" charset="2"/>
              <a:buChar char="§"/>
            </a:pPr>
            <a:r>
              <a:rPr lang="tr-TR" dirty="0" smtClean="0"/>
              <a:t> Eğer IF bloğunda birden fazla satır çalıştırılacaksa bloğun süslü parantez </a:t>
            </a:r>
            <a:br>
              <a:rPr lang="tr-TR" dirty="0" smtClean="0"/>
            </a:br>
            <a:r>
              <a:rPr lang="tr-TR" dirty="0" smtClean="0"/>
              <a:t>( { } ) içerisine alınması gerekir. Eğer sadece tek satır çalıştırılacaksa da süslü parantez kullanılabilir, ama kullanılmasa da olur.</a:t>
            </a: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904" y="640080"/>
            <a:ext cx="7520940" cy="548640"/>
          </a:xfrm>
        </p:spPr>
        <p:txBody>
          <a:bodyPr>
            <a:normAutofit fontScale="90000"/>
          </a:bodyPr>
          <a:lstStyle/>
          <a:p>
            <a:r>
              <a:rPr lang="tr-TR" dirty="0" smtClean="0"/>
              <a:t>WITHOUT THE BRACES, «IF» CAN ONLY HOLD ONE STATEMENT IN IT</a:t>
            </a:r>
            <a:endParaRPr lang="tr-TR" dirty="0"/>
          </a:p>
        </p:txBody>
      </p:sp>
      <p:pic>
        <p:nvPicPr>
          <p:cNvPr id="5124" name="Picture 4" descr="http://www.7figurehomebusiness.com/wp-content/uploads/2011/06/attraction-marketing.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70585" y="1710690"/>
            <a:ext cx="2733675" cy="28575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1"/>
          <p:cNvSpPr txBox="1">
            <a:spLocks/>
          </p:cNvSpPr>
          <p:nvPr/>
        </p:nvSpPr>
        <p:spPr>
          <a:xfrm rot="18640582">
            <a:off x="4497684" y="2741295"/>
            <a:ext cx="2425065"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tr-TR" dirty="0" smtClean="0"/>
              <a:t>A STATEMENT</a:t>
            </a:r>
            <a:endParaRPr lang="tr-TR" dirty="0"/>
          </a:p>
        </p:txBody>
      </p:sp>
      <p:sp>
        <p:nvSpPr>
          <p:cNvPr id="6" name="Title 1"/>
          <p:cNvSpPr txBox="1">
            <a:spLocks/>
          </p:cNvSpPr>
          <p:nvPr/>
        </p:nvSpPr>
        <p:spPr>
          <a:xfrm rot="18640582">
            <a:off x="5448822" y="2844134"/>
            <a:ext cx="2696267"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tr-TR" dirty="0" smtClean="0"/>
              <a:t>OTHER STATEMENTS</a:t>
            </a:r>
            <a:endParaRPr lang="tr-TR" dirty="0"/>
          </a:p>
        </p:txBody>
      </p:sp>
    </p:spTree>
    <p:extLst>
      <p:ext uri="{BB962C8B-B14F-4D97-AF65-F5344CB8AC3E}">
        <p14:creationId xmlns="" xmlns:p14="http://schemas.microsoft.com/office/powerpoint/2010/main" val="2260822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Amacımız: Ancak a 1’e eşit ise “</a:t>
            </a:r>
            <a:r>
              <a:rPr lang="tr-TR" dirty="0" err="1" smtClean="0"/>
              <a:t>Hello</a:t>
            </a:r>
            <a:r>
              <a:rPr lang="tr-TR" dirty="0" smtClean="0"/>
              <a:t> </a:t>
            </a:r>
            <a:r>
              <a:rPr lang="tr-TR" dirty="0" err="1" smtClean="0"/>
              <a:t>World</a:t>
            </a:r>
            <a:r>
              <a:rPr lang="tr-TR" dirty="0" smtClean="0"/>
              <a:t>!” yazmak olsun, değilse hiçbir şey yapmasın.</a:t>
            </a:r>
            <a:endParaRPr lang="tr-TR"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556605079"/>
              </p:ext>
            </p:extLst>
          </p:nvPr>
        </p:nvGraphicFramePr>
        <p:xfrm>
          <a:off x="822325" y="1100138"/>
          <a:ext cx="7521576" cy="4433474"/>
        </p:xfrm>
        <a:graphic>
          <a:graphicData uri="http://schemas.openxmlformats.org/drawingml/2006/table">
            <a:tbl>
              <a:tblPr firstRow="1" bandRow="1">
                <a:tableStyleId>{5C22544A-7EE6-4342-B048-85BDC9FD1C3A}</a:tableStyleId>
              </a:tblPr>
              <a:tblGrid>
                <a:gridCol w="3760788"/>
                <a:gridCol w="3760788"/>
              </a:tblGrid>
              <a:tr h="333387">
                <a:tc>
                  <a:txBody>
                    <a:bodyPr/>
                    <a:lstStyle/>
                    <a:p>
                      <a:r>
                        <a:rPr lang="tr-TR" dirty="0" smtClean="0"/>
                        <a:t>CODE</a:t>
                      </a:r>
                      <a:endParaRPr lang="tr-TR" dirty="0"/>
                    </a:p>
                  </a:txBody>
                  <a:tcPr/>
                </a:tc>
                <a:tc>
                  <a:txBody>
                    <a:bodyPr/>
                    <a:lstStyle/>
                    <a:p>
                      <a:r>
                        <a:rPr lang="tr-TR" dirty="0" smtClean="0"/>
                        <a:t>TICK OR X</a:t>
                      </a:r>
                      <a:endParaRPr lang="tr-TR" dirty="0"/>
                    </a:p>
                  </a:txBody>
                  <a:tcPr/>
                </a:tc>
              </a:tr>
              <a:tr h="849451">
                <a:tc>
                  <a:txBody>
                    <a:bodyPr/>
                    <a:lstStyle/>
                    <a:p>
                      <a:pPr>
                        <a:buFont typeface="Monotype Sorts" charset="0"/>
                        <a:buChar char=" "/>
                      </a:pPr>
                      <a:r>
                        <a:rPr lang="tr-TR" sz="1400" dirty="0" smtClean="0"/>
                        <a:t>if(a==1)</a:t>
                      </a:r>
                      <a:endParaRPr lang="en-US" sz="1400" dirty="0" smtClean="0"/>
                    </a:p>
                    <a:p>
                      <a:pPr>
                        <a:buFont typeface="Monotype Sorts" charset="0"/>
                        <a:buChar char=" "/>
                      </a:pPr>
                      <a:r>
                        <a:rPr lang="en-US" sz="1400" dirty="0" smtClean="0"/>
                        <a:t>{</a:t>
                      </a:r>
                    </a:p>
                    <a:p>
                      <a:pPr>
                        <a:buFont typeface="Monotype Sorts" charset="0"/>
                        <a:buChar char=" "/>
                      </a:pPr>
                      <a:r>
                        <a:rPr lang="en-US" sz="1400" dirty="0" smtClean="0">
                          <a:latin typeface="Arial" panose="020B0604020202020204" pitchFamily="34" charset="0"/>
                          <a:cs typeface="Arial" panose="020B0604020202020204" pitchFamily="34" charset="0"/>
                        </a:rPr>
                        <a:t>    </a:t>
                      </a:r>
                      <a:r>
                        <a:rPr lang="tr-TR" sz="1400" dirty="0" err="1" smtClean="0">
                          <a:latin typeface="Arial" panose="020B0604020202020204" pitchFamily="34" charset="0"/>
                          <a:cs typeface="Arial" panose="020B0604020202020204" pitchFamily="34" charset="0"/>
                        </a:rPr>
                        <a:t>System</a:t>
                      </a:r>
                      <a:r>
                        <a:rPr lang="tr-TR" sz="1400" dirty="0" smtClean="0">
                          <a:latin typeface="Arial" panose="020B0604020202020204" pitchFamily="34" charset="0"/>
                          <a:cs typeface="Arial" panose="020B0604020202020204" pitchFamily="34" charset="0"/>
                        </a:rPr>
                        <a:t>.</a:t>
                      </a:r>
                      <a:r>
                        <a:rPr lang="tr-TR" sz="1400" dirty="0" err="1" smtClean="0">
                          <a:latin typeface="Arial" panose="020B0604020202020204" pitchFamily="34" charset="0"/>
                          <a:cs typeface="Arial" panose="020B0604020202020204" pitchFamily="34" charset="0"/>
                        </a:rPr>
                        <a:t>out</a:t>
                      </a:r>
                      <a:r>
                        <a:rPr lang="tr-TR" sz="1400" dirty="0" smtClean="0">
                          <a:latin typeface="Arial" panose="020B0604020202020204" pitchFamily="34" charset="0"/>
                          <a:cs typeface="Arial" panose="020B0604020202020204" pitchFamily="34" charset="0"/>
                        </a:rPr>
                        <a:t>.</a:t>
                      </a:r>
                      <a:r>
                        <a:rPr lang="tr-TR" sz="1400" dirty="0" err="1" smtClean="0">
                          <a:latin typeface="Arial" panose="020B0604020202020204" pitchFamily="34" charset="0"/>
                          <a:cs typeface="Arial" panose="020B0604020202020204" pitchFamily="34" charset="0"/>
                        </a:rPr>
                        <a:t>println</a:t>
                      </a:r>
                      <a:r>
                        <a:rPr lang="tr-TR" sz="1400" dirty="0" smtClean="0">
                          <a:latin typeface="Arial" panose="020B0604020202020204" pitchFamily="34" charset="0"/>
                          <a:cs typeface="Arial" panose="020B0604020202020204" pitchFamily="34" charset="0"/>
                        </a:rPr>
                        <a:t>("Hello World! ");</a:t>
                      </a:r>
                      <a:endParaRPr lang="en-US" sz="1400" dirty="0" smtClean="0">
                        <a:latin typeface="Arial" panose="020B0604020202020204" pitchFamily="34" charset="0"/>
                        <a:cs typeface="Arial" panose="020B0604020202020204" pitchFamily="34" charset="0"/>
                      </a:endParaRPr>
                    </a:p>
                    <a:p>
                      <a:pPr>
                        <a:buFont typeface="Monotype Sorts" charset="0"/>
                        <a:buChar char=" "/>
                      </a:pPr>
                      <a:r>
                        <a:rPr lang="en-US" sz="1400" dirty="0" smtClean="0"/>
                        <a:t>}</a:t>
                      </a:r>
                    </a:p>
                  </a:txBody>
                  <a:tcPr/>
                </a:tc>
                <a:tc>
                  <a:txBody>
                    <a:bodyPr/>
                    <a:lstStyle/>
                    <a:p>
                      <a:endParaRPr lang="tr-TR" dirty="0"/>
                    </a:p>
                  </a:txBody>
                  <a:tcPr/>
                </a:tc>
              </a:tr>
              <a:tr h="520631">
                <a:tc>
                  <a:txBody>
                    <a:bodyPr/>
                    <a:lstStyle/>
                    <a:p>
                      <a:pPr>
                        <a:buFont typeface="Monotype Sorts" charset="0"/>
                        <a:buChar char=" "/>
                      </a:pPr>
                      <a:r>
                        <a:rPr lang="tr-TR" sz="1600" kern="1200" dirty="0" smtClean="0">
                          <a:solidFill>
                            <a:schemeClr val="dk1"/>
                          </a:solidFill>
                          <a:latin typeface="+mn-lt"/>
                          <a:ea typeface="+mn-ea"/>
                          <a:cs typeface="+mn-cs"/>
                        </a:rPr>
                        <a:t>if(a==1)</a:t>
                      </a:r>
                      <a:endParaRPr lang="en-US" sz="1600" kern="1200" dirty="0" smtClean="0">
                        <a:solidFill>
                          <a:schemeClr val="dk1"/>
                        </a:solidFill>
                        <a:latin typeface="+mn-lt"/>
                        <a:ea typeface="+mn-ea"/>
                        <a:cs typeface="+mn-cs"/>
                      </a:endParaRPr>
                    </a:p>
                    <a:p>
                      <a:pPr>
                        <a:buFont typeface="Monotype Sorts" charset="0"/>
                        <a:buChar char=" "/>
                      </a:pPr>
                      <a:r>
                        <a:rPr lang="en-US" sz="1600" kern="1200" dirty="0" smtClean="0">
                          <a:solidFill>
                            <a:schemeClr val="dk1"/>
                          </a:solidFill>
                          <a:latin typeface="+mn-lt"/>
                          <a:ea typeface="+mn-ea"/>
                          <a:cs typeface="+mn-cs"/>
                        </a:rPr>
                        <a:t>    </a:t>
                      </a:r>
                      <a:r>
                        <a:rPr lang="tr-TR" sz="1600" kern="1200" dirty="0" err="1" smtClean="0">
                          <a:solidFill>
                            <a:schemeClr val="dk1"/>
                          </a:solidFill>
                          <a:latin typeface="+mn-lt"/>
                          <a:ea typeface="+mn-ea"/>
                          <a:cs typeface="+mn-cs"/>
                        </a:rPr>
                        <a:t>System</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out</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println</a:t>
                      </a:r>
                      <a:r>
                        <a:rPr lang="tr-TR" sz="1600" kern="1200" dirty="0" smtClean="0">
                          <a:solidFill>
                            <a:schemeClr val="dk1"/>
                          </a:solidFill>
                          <a:latin typeface="+mn-lt"/>
                          <a:ea typeface="+mn-ea"/>
                          <a:cs typeface="+mn-cs"/>
                        </a:rPr>
                        <a:t>("Hello World! ");</a:t>
                      </a:r>
                      <a:endParaRPr lang="en-US" sz="1600" kern="1200" dirty="0" smtClean="0">
                        <a:solidFill>
                          <a:schemeClr val="dk1"/>
                        </a:solidFill>
                        <a:latin typeface="+mn-lt"/>
                        <a:ea typeface="+mn-ea"/>
                        <a:cs typeface="+mn-cs"/>
                      </a:endParaRPr>
                    </a:p>
                  </a:txBody>
                  <a:tcPr/>
                </a:tc>
                <a:tc>
                  <a:txBody>
                    <a:bodyPr/>
                    <a:lstStyle/>
                    <a:p>
                      <a:endParaRPr lang="tr-TR" dirty="0"/>
                    </a:p>
                  </a:txBody>
                  <a:tcPr/>
                </a:tc>
              </a:tr>
              <a:tr h="1178270">
                <a:tc>
                  <a:txBody>
                    <a:bodyPr/>
                    <a:lstStyle/>
                    <a:p>
                      <a:pPr>
                        <a:buFont typeface="Monotype Sorts" charset="0"/>
                        <a:buChar char=" "/>
                      </a:pPr>
                      <a:r>
                        <a:rPr lang="tr-TR" sz="1600" kern="1200" dirty="0" smtClean="0">
                          <a:solidFill>
                            <a:schemeClr val="dk1"/>
                          </a:solidFill>
                          <a:latin typeface="+mn-lt"/>
                          <a:ea typeface="+mn-ea"/>
                          <a:cs typeface="+mn-cs"/>
                        </a:rPr>
                        <a:t>if(a==1)</a:t>
                      </a:r>
                      <a:endParaRPr lang="en-US" sz="1600" kern="1200" dirty="0" smtClean="0">
                        <a:solidFill>
                          <a:schemeClr val="dk1"/>
                        </a:solidFill>
                        <a:latin typeface="+mn-lt"/>
                        <a:ea typeface="+mn-ea"/>
                        <a:cs typeface="+mn-cs"/>
                      </a:endParaRPr>
                    </a:p>
                    <a:p>
                      <a:pPr>
                        <a:buFont typeface="Monotype Sorts" charset="0"/>
                        <a:buChar char=" "/>
                      </a:pPr>
                      <a:r>
                        <a:rPr lang="en-US" sz="1600" kern="1200" dirty="0" smtClean="0">
                          <a:solidFill>
                            <a:schemeClr val="dk1"/>
                          </a:solidFill>
                          <a:latin typeface="+mn-lt"/>
                          <a:ea typeface="+mn-ea"/>
                          <a:cs typeface="+mn-cs"/>
                        </a:rPr>
                        <a:t>{</a:t>
                      </a:r>
                      <a:endParaRPr lang="tr-TR" sz="1600" kern="1200" dirty="0" smtClean="0">
                        <a:solidFill>
                          <a:schemeClr val="dk1"/>
                        </a:solidFill>
                        <a:latin typeface="+mn-lt"/>
                        <a:ea typeface="+mn-ea"/>
                        <a:cs typeface="+mn-cs"/>
                      </a:endParaRPr>
                    </a:p>
                    <a:p>
                      <a:pPr>
                        <a:buFont typeface="Monotype Sorts" charset="0"/>
                        <a:buChar char=" "/>
                      </a:pPr>
                      <a:r>
                        <a:rPr lang="tr-TR" sz="1600" kern="1200" dirty="0" smtClean="0">
                          <a:solidFill>
                            <a:schemeClr val="dk1"/>
                          </a:solidFill>
                          <a:latin typeface="+mn-lt"/>
                          <a:ea typeface="+mn-ea"/>
                          <a:cs typeface="+mn-cs"/>
                        </a:rPr>
                        <a:t>    </a:t>
                      </a:r>
                      <a:r>
                        <a:rPr lang="tr-TR" sz="1600" kern="1200" dirty="0" err="1" smtClean="0">
                          <a:solidFill>
                            <a:schemeClr val="dk1"/>
                          </a:solidFill>
                          <a:latin typeface="+mn-lt"/>
                          <a:ea typeface="+mn-ea"/>
                          <a:cs typeface="+mn-cs"/>
                        </a:rPr>
                        <a:t>System</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out</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print</a:t>
                      </a:r>
                      <a:r>
                        <a:rPr lang="tr-TR" sz="1600" kern="1200" dirty="0" smtClean="0">
                          <a:solidFill>
                            <a:schemeClr val="dk1"/>
                          </a:solidFill>
                          <a:latin typeface="+mn-lt"/>
                          <a:ea typeface="+mn-ea"/>
                          <a:cs typeface="+mn-cs"/>
                        </a:rPr>
                        <a:t>("Hello");</a:t>
                      </a:r>
                    </a:p>
                    <a:p>
                      <a:pPr>
                        <a:buFont typeface="Monotype Sorts" charset="0"/>
                        <a:buChar char=" "/>
                      </a:pPr>
                      <a:r>
                        <a:rPr lang="tr-TR" sz="1600" kern="1200" dirty="0" smtClean="0">
                          <a:solidFill>
                            <a:schemeClr val="dk1"/>
                          </a:solidFill>
                          <a:latin typeface="+mn-lt"/>
                          <a:ea typeface="+mn-ea"/>
                          <a:cs typeface="+mn-cs"/>
                        </a:rPr>
                        <a:t>    </a:t>
                      </a:r>
                      <a:r>
                        <a:rPr lang="tr-TR" sz="1600" kern="1200" dirty="0" err="1" smtClean="0">
                          <a:solidFill>
                            <a:schemeClr val="dk1"/>
                          </a:solidFill>
                          <a:latin typeface="+mn-lt"/>
                          <a:ea typeface="+mn-ea"/>
                          <a:cs typeface="+mn-cs"/>
                        </a:rPr>
                        <a:t>System</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out</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println</a:t>
                      </a:r>
                      <a:r>
                        <a:rPr lang="tr-TR" sz="1600" kern="1200" dirty="0" smtClean="0">
                          <a:solidFill>
                            <a:schemeClr val="dk1"/>
                          </a:solidFill>
                          <a:latin typeface="+mn-lt"/>
                          <a:ea typeface="+mn-ea"/>
                          <a:cs typeface="+mn-cs"/>
                        </a:rPr>
                        <a:t>(" World! ");</a:t>
                      </a:r>
                      <a:endParaRPr lang="en-US" sz="1600" kern="1200" dirty="0" smtClean="0">
                        <a:solidFill>
                          <a:schemeClr val="dk1"/>
                        </a:solidFill>
                        <a:latin typeface="+mn-lt"/>
                        <a:ea typeface="+mn-ea"/>
                        <a:cs typeface="+mn-cs"/>
                      </a:endParaRPr>
                    </a:p>
                    <a:p>
                      <a:pPr>
                        <a:buFont typeface="Monotype Sorts" charset="0"/>
                        <a:buChar char=" "/>
                      </a:pPr>
                      <a:r>
                        <a:rPr lang="en-US" sz="1600" kern="1200" dirty="0" smtClean="0">
                          <a:solidFill>
                            <a:schemeClr val="dk1"/>
                          </a:solidFill>
                          <a:latin typeface="+mn-lt"/>
                          <a:ea typeface="+mn-ea"/>
                          <a:cs typeface="+mn-cs"/>
                        </a:rPr>
                        <a:t>}</a:t>
                      </a:r>
                    </a:p>
                  </a:txBody>
                  <a:tcPr/>
                </a:tc>
                <a:tc>
                  <a:txBody>
                    <a:bodyPr/>
                    <a:lstStyle/>
                    <a:p>
                      <a:endParaRPr lang="tr-TR" dirty="0"/>
                    </a:p>
                  </a:txBody>
                  <a:tcPr/>
                </a:tc>
              </a:tr>
              <a:tr h="1233074">
                <a:tc>
                  <a:txBody>
                    <a:bodyPr/>
                    <a:lstStyle/>
                    <a:p>
                      <a:pPr>
                        <a:buFont typeface="Monotype Sorts" charset="0"/>
                        <a:buChar char=" "/>
                      </a:pPr>
                      <a:r>
                        <a:rPr lang="tr-TR" sz="1600" kern="1200" dirty="0" smtClean="0">
                          <a:solidFill>
                            <a:schemeClr val="dk1"/>
                          </a:solidFill>
                          <a:latin typeface="+mn-lt"/>
                          <a:ea typeface="+mn-ea"/>
                          <a:cs typeface="+mn-cs"/>
                        </a:rPr>
                        <a:t>if(a==1)</a:t>
                      </a:r>
                      <a:endParaRPr lang="en-US" sz="1600" kern="1200" dirty="0" smtClean="0">
                        <a:solidFill>
                          <a:schemeClr val="dk1"/>
                        </a:solidFill>
                        <a:latin typeface="+mn-lt"/>
                        <a:ea typeface="+mn-ea"/>
                        <a:cs typeface="+mn-cs"/>
                      </a:endParaRPr>
                    </a:p>
                    <a:p>
                      <a:pPr>
                        <a:buFont typeface="Monotype Sorts" charset="0"/>
                        <a:buChar char=" "/>
                      </a:pPr>
                      <a:r>
                        <a:rPr lang="tr-TR" sz="1600" kern="1200" dirty="0" smtClean="0">
                          <a:solidFill>
                            <a:schemeClr val="dk1"/>
                          </a:solidFill>
                          <a:latin typeface="+mn-lt"/>
                          <a:ea typeface="+mn-ea"/>
                          <a:cs typeface="+mn-cs"/>
                        </a:rPr>
                        <a:t>    </a:t>
                      </a:r>
                      <a:r>
                        <a:rPr lang="tr-TR" sz="1600" kern="1200" dirty="0" err="1" smtClean="0">
                          <a:solidFill>
                            <a:schemeClr val="dk1"/>
                          </a:solidFill>
                          <a:latin typeface="+mn-lt"/>
                          <a:ea typeface="+mn-ea"/>
                          <a:cs typeface="+mn-cs"/>
                        </a:rPr>
                        <a:t>System</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out</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print</a:t>
                      </a:r>
                      <a:r>
                        <a:rPr lang="tr-TR" sz="1600" kern="1200" dirty="0" smtClean="0">
                          <a:solidFill>
                            <a:schemeClr val="dk1"/>
                          </a:solidFill>
                          <a:latin typeface="+mn-lt"/>
                          <a:ea typeface="+mn-ea"/>
                          <a:cs typeface="+mn-cs"/>
                        </a:rPr>
                        <a:t>("Hello");</a:t>
                      </a:r>
                    </a:p>
                    <a:p>
                      <a:pPr>
                        <a:buFont typeface="Monotype Sorts" charset="0"/>
                        <a:buChar char=" "/>
                      </a:pPr>
                      <a:r>
                        <a:rPr lang="tr-TR" sz="1600" kern="1200" dirty="0" smtClean="0">
                          <a:solidFill>
                            <a:schemeClr val="dk1"/>
                          </a:solidFill>
                          <a:latin typeface="+mn-lt"/>
                          <a:ea typeface="+mn-ea"/>
                          <a:cs typeface="+mn-cs"/>
                        </a:rPr>
                        <a:t>    </a:t>
                      </a:r>
                      <a:r>
                        <a:rPr lang="tr-TR" sz="1600" kern="1200" dirty="0" err="1" smtClean="0">
                          <a:solidFill>
                            <a:schemeClr val="dk1"/>
                          </a:solidFill>
                          <a:latin typeface="+mn-lt"/>
                          <a:ea typeface="+mn-ea"/>
                          <a:cs typeface="+mn-cs"/>
                        </a:rPr>
                        <a:t>System</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out</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println</a:t>
                      </a:r>
                      <a:r>
                        <a:rPr lang="tr-TR" sz="1600" kern="1200" dirty="0" smtClean="0">
                          <a:solidFill>
                            <a:schemeClr val="dk1"/>
                          </a:solidFill>
                          <a:latin typeface="+mn-lt"/>
                          <a:ea typeface="+mn-ea"/>
                          <a:cs typeface="+mn-cs"/>
                        </a:rPr>
                        <a:t>(" World! ");</a:t>
                      </a:r>
                      <a:endParaRPr lang="en-US" sz="1600" kern="1200" dirty="0" smtClean="0">
                        <a:solidFill>
                          <a:schemeClr val="dk1"/>
                        </a:solidFill>
                        <a:latin typeface="+mn-lt"/>
                        <a:ea typeface="+mn-ea"/>
                        <a:cs typeface="+mn-cs"/>
                      </a:endParaRPr>
                    </a:p>
                  </a:txBody>
                  <a:tcPr/>
                </a:tc>
                <a:tc>
                  <a:txBody>
                    <a:bodyPr/>
                    <a:lstStyle/>
                    <a:p>
                      <a:endParaRPr lang="tr-TR" dirty="0"/>
                    </a:p>
                  </a:txBody>
                  <a:tcPr/>
                </a:tc>
              </a:tr>
            </a:tbl>
          </a:graphicData>
        </a:graphic>
      </p:graphicFrame>
      <p:pic>
        <p:nvPicPr>
          <p:cNvPr id="4098" name="Picture 2" descr="http://www.coachingconfidence.co.uk/wp-content/uploads/2011/01/Fotolia_35627821_XS.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a:stretch/>
        </p:blipFill>
        <p:spPr bwMode="auto">
          <a:xfrm>
            <a:off x="5584428" y="2091260"/>
            <a:ext cx="721122" cy="120439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http://www.coachingconfidence.co.uk/wp-content/uploads/2011/01/Fotolia_35627821_XS.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4833342" y="1457324"/>
            <a:ext cx="631428" cy="105458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ttp://www.coachingconfidence.co.uk/wp-content/uploads/2011/01/Fotolia_35627821_XS.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a:stretch/>
        </p:blipFill>
        <p:spPr bwMode="auto">
          <a:xfrm>
            <a:off x="4743648" y="2910410"/>
            <a:ext cx="721122" cy="120439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www.coachingconfidence.co.uk/wp-content/uploads/2011/01/Fotolia_35627821_XS.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a:stretch/>
        </p:blipFill>
        <p:spPr bwMode="auto">
          <a:xfrm>
            <a:off x="5569446" y="4170148"/>
            <a:ext cx="751086" cy="120439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13"/>
          <p:cNvGrpSpPr/>
          <p:nvPr/>
        </p:nvGrpSpPr>
        <p:grpSpPr>
          <a:xfrm>
            <a:off x="3357554" y="642918"/>
            <a:ext cx="4968874" cy="5930274"/>
            <a:chOff x="2252663" y="698733"/>
            <a:chExt cx="4968874" cy="5930274"/>
          </a:xfrm>
        </p:grpSpPr>
        <p:pic>
          <p:nvPicPr>
            <p:cNvPr id="9" name="Picture 2" descr="http://imageenvision.com/sm/0025-0803-0519-0114_clip_art_graphic_of_a_grumpy_desktop_computer_cartoon_character_with_his_hands_on_his_hips.jp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t="-8900" b="-12490"/>
            <a:stretch/>
          </p:blipFill>
          <p:spPr bwMode="auto">
            <a:xfrm>
              <a:off x="4236244" y="4071960"/>
              <a:ext cx="1825624" cy="255704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10" name="Cloud Callout 9"/>
            <p:cNvSpPr/>
            <p:nvPr/>
          </p:nvSpPr>
          <p:spPr>
            <a:xfrm>
              <a:off x="3324233" y="698733"/>
              <a:ext cx="3897304" cy="3203489"/>
            </a:xfrm>
            <a:prstGeom prst="cloudCallout">
              <a:avLst>
                <a:gd name="adj1" fmla="val -7135"/>
                <a:gd name="adj2" fmla="val 58949"/>
              </a:avLst>
            </a:prstGeom>
          </p:spPr>
          <p:style>
            <a:lnRef idx="2">
              <a:schemeClr val="accent1"/>
            </a:lnRef>
            <a:fillRef idx="1">
              <a:schemeClr val="lt1"/>
            </a:fillRef>
            <a:effectRef idx="0">
              <a:schemeClr val="accent1"/>
            </a:effectRef>
            <a:fontRef idx="minor">
              <a:schemeClr val="dk1"/>
            </a:fontRef>
          </p:style>
          <p:txBody>
            <a:bodyPr rtlCol="0" anchor="ctr"/>
            <a:lstStyle/>
            <a:p>
              <a:pPr>
                <a:buFont typeface="Monotype Sorts" charset="0"/>
                <a:buChar char=" "/>
              </a:pPr>
              <a:endParaRPr lang="tr-TR" sz="1400" dirty="0" smtClean="0"/>
            </a:p>
            <a:p>
              <a:pPr>
                <a:buFont typeface="Monotype Sorts" charset="0"/>
                <a:buChar char=" "/>
              </a:pPr>
              <a:endParaRPr lang="tr-TR" sz="1400" dirty="0"/>
            </a:p>
            <a:p>
              <a:pPr>
                <a:buFont typeface="Monotype Sorts" charset="0"/>
                <a:buChar char=" "/>
              </a:pPr>
              <a:r>
                <a:rPr lang="tr-TR" sz="1400" dirty="0" smtClean="0"/>
                <a:t>if(a</a:t>
              </a:r>
              <a:r>
                <a:rPr lang="tr-TR" sz="1400" dirty="0"/>
                <a:t>==1)</a:t>
              </a:r>
              <a:endParaRPr lang="en-US" sz="1400" dirty="0"/>
            </a:p>
            <a:p>
              <a:pPr>
                <a:buFont typeface="Monotype Sorts" charset="0"/>
                <a:buChar char=" "/>
              </a:pPr>
              <a:r>
                <a:rPr lang="tr-TR" sz="1400" dirty="0" smtClean="0"/>
                <a:t>{</a:t>
              </a:r>
            </a:p>
            <a:p>
              <a:pPr>
                <a:buFont typeface="Monotype Sorts" charset="0"/>
                <a:buChar char=" "/>
              </a:pPr>
              <a:r>
                <a:rPr lang="tr-TR" sz="1400" dirty="0" err="1" smtClean="0"/>
                <a:t>System</a:t>
              </a:r>
              <a:r>
                <a:rPr lang="tr-TR" sz="1400" dirty="0" smtClean="0"/>
                <a:t>.</a:t>
              </a:r>
              <a:r>
                <a:rPr lang="tr-TR" sz="1400" dirty="0" err="1" smtClean="0"/>
                <a:t>out</a:t>
              </a:r>
              <a:r>
                <a:rPr lang="tr-TR" sz="1400" dirty="0" smtClean="0"/>
                <a:t>.</a:t>
              </a:r>
              <a:r>
                <a:rPr lang="tr-TR" sz="1400" dirty="0" err="1" smtClean="0"/>
                <a:t>print</a:t>
              </a:r>
              <a:r>
                <a:rPr lang="tr-TR" sz="1400" dirty="0" smtClean="0"/>
                <a:t>("</a:t>
              </a:r>
              <a:r>
                <a:rPr lang="tr-TR" sz="1400" dirty="0"/>
                <a:t>Hello</a:t>
              </a:r>
              <a:r>
                <a:rPr lang="tr-TR" sz="1400" dirty="0" smtClean="0"/>
                <a:t>")</a:t>
              </a:r>
            </a:p>
            <a:p>
              <a:pPr>
                <a:buFont typeface="Monotype Sorts" charset="0"/>
                <a:buChar char=" "/>
              </a:pPr>
              <a:r>
                <a:rPr lang="tr-TR" sz="1400" dirty="0" smtClean="0"/>
                <a:t>}</a:t>
              </a:r>
            </a:p>
            <a:p>
              <a:pPr>
                <a:buFont typeface="Monotype Sorts" charset="0"/>
                <a:buChar char=" "/>
              </a:pPr>
              <a:endParaRPr lang="tr-TR" sz="1400" dirty="0"/>
            </a:p>
            <a:p>
              <a:pPr>
                <a:buFont typeface="Monotype Sorts" charset="0"/>
                <a:buChar char=" "/>
              </a:pPr>
              <a:endParaRPr lang="tr-TR" sz="1400" dirty="0"/>
            </a:p>
            <a:p>
              <a:pPr>
                <a:buFont typeface="Monotype Sorts" charset="0"/>
                <a:buChar char=" "/>
              </a:pPr>
              <a:r>
                <a:rPr lang="tr-TR" sz="1400" dirty="0" err="1" smtClean="0"/>
                <a:t>System</a:t>
              </a:r>
              <a:r>
                <a:rPr lang="tr-TR" sz="1400" dirty="0" smtClean="0"/>
                <a:t>.</a:t>
              </a:r>
              <a:r>
                <a:rPr lang="tr-TR" sz="1400" dirty="0" err="1" smtClean="0"/>
                <a:t>out</a:t>
              </a:r>
              <a:r>
                <a:rPr lang="tr-TR" sz="1400" dirty="0" smtClean="0"/>
                <a:t>.</a:t>
              </a:r>
              <a:r>
                <a:rPr lang="tr-TR" sz="1400" dirty="0" err="1" smtClean="0"/>
                <a:t>println</a:t>
              </a:r>
              <a:r>
                <a:rPr lang="tr-TR" sz="1400" dirty="0" smtClean="0"/>
                <a:t>(" </a:t>
              </a:r>
              <a:r>
                <a:rPr lang="tr-TR" sz="1400" dirty="0"/>
                <a:t>World! ");</a:t>
              </a:r>
              <a:endParaRPr lang="en-US" sz="1400" dirty="0"/>
            </a:p>
            <a:p>
              <a:pPr algn="ctr"/>
              <a:endParaRPr lang="tr-TR" dirty="0"/>
            </a:p>
          </p:txBody>
        </p:sp>
        <p:cxnSp>
          <p:nvCxnSpPr>
            <p:cNvPr id="11" name="Straight Arrow Connector 10"/>
            <p:cNvCxnSpPr/>
            <p:nvPr/>
          </p:nvCxnSpPr>
          <p:spPr>
            <a:xfrm rot="10800000">
              <a:off x="2252663" y="4770700"/>
              <a:ext cx="2728912" cy="16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2466978" y="4848225"/>
              <a:ext cx="2800349" cy="136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581124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smtClean="0">
                <a:solidFill>
                  <a:schemeClr val="tx2">
                    <a:lumMod val="60000"/>
                    <a:lumOff val="40000"/>
                  </a:schemeClr>
                </a:solidFill>
              </a:rPr>
              <a:t>Karar Verme Yapıları : IF-ELSE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algn="just">
              <a:buFontTx/>
              <a:buChar char="-"/>
            </a:pPr>
            <a:r>
              <a:rPr lang="tr-TR" sz="2400" dirty="0" smtClean="0">
                <a:solidFill>
                  <a:schemeClr val="tx1"/>
                </a:solidFill>
              </a:rPr>
              <a:t> </a:t>
            </a:r>
            <a:r>
              <a:rPr lang="tr-TR" sz="2400" dirty="0" err="1" smtClean="0">
                <a:solidFill>
                  <a:schemeClr val="tx1"/>
                </a:solidFill>
              </a:rPr>
              <a:t>if</a:t>
            </a:r>
            <a:r>
              <a:rPr lang="tr-TR" sz="2400" dirty="0" smtClean="0">
                <a:solidFill>
                  <a:schemeClr val="tx1"/>
                </a:solidFill>
              </a:rPr>
              <a:t> yapısı bazen iki yöne dallanabilir. Böyle bir yapı kullanılmak istendiğinde </a:t>
            </a:r>
            <a:r>
              <a:rPr lang="tr-TR" sz="2400" dirty="0" err="1" smtClean="0">
                <a:solidFill>
                  <a:schemeClr val="tx1"/>
                </a:solidFill>
              </a:rPr>
              <a:t>if</a:t>
            </a:r>
            <a:r>
              <a:rPr lang="tr-TR" sz="2400" dirty="0" smtClean="0">
                <a:solidFill>
                  <a:schemeClr val="tx1"/>
                </a:solidFill>
              </a:rPr>
              <a:t>-else yapısı kullanılmalıdır. </a:t>
            </a:r>
            <a:r>
              <a:rPr lang="tr-TR" sz="2400" dirty="0" err="1" smtClean="0">
                <a:solidFill>
                  <a:schemeClr val="tx1"/>
                </a:solidFill>
              </a:rPr>
              <a:t>if</a:t>
            </a:r>
            <a:r>
              <a:rPr lang="tr-TR" sz="2400" dirty="0" smtClean="0">
                <a:solidFill>
                  <a:schemeClr val="tx1"/>
                </a:solidFill>
              </a:rPr>
              <a:t>-else yapısında </a:t>
            </a:r>
            <a:r>
              <a:rPr lang="tr-TR" sz="2400" dirty="0" err="1" smtClean="0">
                <a:solidFill>
                  <a:schemeClr val="tx1"/>
                </a:solidFill>
              </a:rPr>
              <a:t>if’in</a:t>
            </a:r>
            <a:r>
              <a:rPr lang="tr-TR" sz="2400" dirty="0" smtClean="0">
                <a:solidFill>
                  <a:schemeClr val="tx1"/>
                </a:solidFill>
              </a:rPr>
              <a:t> içeriği doğru ise </a:t>
            </a:r>
            <a:r>
              <a:rPr lang="tr-TR" sz="2400" dirty="0" err="1" smtClean="0">
                <a:solidFill>
                  <a:schemeClr val="tx1"/>
                </a:solidFill>
              </a:rPr>
              <a:t>if</a:t>
            </a:r>
            <a:r>
              <a:rPr lang="tr-TR" sz="2400" dirty="0" smtClean="0">
                <a:solidFill>
                  <a:schemeClr val="tx1"/>
                </a:solidFill>
              </a:rPr>
              <a:t> bloğu, yanlış ise else bloğu çalıştırılır. </a:t>
            </a:r>
          </a:p>
          <a:p>
            <a:pPr algn="just">
              <a:buFontTx/>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a:t>
            </a:r>
          </a:p>
          <a:p>
            <a:pPr algn="just"/>
            <a:r>
              <a:rPr lang="tr-TR" sz="2400" b="1" dirty="0" smtClean="0">
                <a:solidFill>
                  <a:schemeClr val="tx1"/>
                </a:solidFill>
              </a:rPr>
              <a:t> </a:t>
            </a:r>
            <a:r>
              <a:rPr lang="tr-TR" sz="2400" dirty="0" err="1" smtClean="0"/>
              <a:t>Scanner</a:t>
            </a:r>
            <a:r>
              <a:rPr lang="tr-TR" sz="2400" dirty="0" smtClean="0"/>
              <a:t> k = </a:t>
            </a:r>
            <a:r>
              <a:rPr lang="tr-TR" sz="2400" dirty="0" err="1" smtClean="0"/>
              <a:t>new</a:t>
            </a:r>
            <a:r>
              <a:rPr lang="tr-TR" sz="2400" dirty="0" smtClean="0"/>
              <a:t> </a:t>
            </a:r>
            <a:r>
              <a:rPr lang="tr-TR" sz="2400" dirty="0" err="1" smtClean="0"/>
              <a:t>Scanner</a:t>
            </a:r>
            <a:r>
              <a:rPr lang="tr-TR" sz="2400" dirty="0" smtClean="0"/>
              <a:t>(</a:t>
            </a:r>
            <a:r>
              <a:rPr lang="tr-TR" sz="2400" dirty="0" err="1" smtClean="0"/>
              <a:t>System</a:t>
            </a:r>
            <a:r>
              <a:rPr lang="tr-TR" sz="2400" dirty="0" smtClean="0"/>
              <a:t>.in);</a:t>
            </a:r>
          </a:p>
          <a:p>
            <a:pPr algn="just"/>
            <a:r>
              <a:rPr lang="tr-TR" sz="2400" dirty="0" err="1" smtClean="0"/>
              <a:t>System</a:t>
            </a:r>
            <a:r>
              <a:rPr lang="tr-TR" sz="2400" dirty="0" smtClean="0"/>
              <a:t>.</a:t>
            </a:r>
            <a:r>
              <a:rPr lang="tr-TR" sz="2400" dirty="0" err="1" smtClean="0"/>
              <a:t>out</a:t>
            </a:r>
            <a:r>
              <a:rPr lang="tr-TR" sz="2400" dirty="0" smtClean="0"/>
              <a:t>.</a:t>
            </a:r>
            <a:r>
              <a:rPr lang="tr-TR" sz="2400" dirty="0" err="1" smtClean="0"/>
              <a:t>print</a:t>
            </a:r>
            <a:r>
              <a:rPr lang="tr-TR" sz="2400" dirty="0" smtClean="0"/>
              <a:t>(“</a:t>
            </a:r>
            <a:r>
              <a:rPr lang="tr-TR" sz="2400" dirty="0" err="1" smtClean="0"/>
              <a:t>Lutfen</a:t>
            </a:r>
            <a:r>
              <a:rPr lang="tr-TR" sz="2400" dirty="0" smtClean="0"/>
              <a:t> </a:t>
            </a:r>
            <a:r>
              <a:rPr lang="tr-TR" sz="2400" dirty="0" err="1" smtClean="0"/>
              <a:t>sinav</a:t>
            </a:r>
            <a:r>
              <a:rPr lang="tr-TR" sz="2400" dirty="0" smtClean="0"/>
              <a:t> notunuzu giriniz: “);</a:t>
            </a:r>
          </a:p>
          <a:p>
            <a:pPr algn="just"/>
            <a:r>
              <a:rPr lang="tr-TR" sz="2400" dirty="0" err="1" smtClean="0"/>
              <a:t>int</a:t>
            </a:r>
            <a:r>
              <a:rPr lang="tr-TR" sz="2400" dirty="0" smtClean="0"/>
              <a:t> not = k.</a:t>
            </a:r>
            <a:r>
              <a:rPr lang="tr-TR" sz="2400" dirty="0" err="1" smtClean="0"/>
              <a:t>nextInt</a:t>
            </a:r>
            <a:r>
              <a:rPr lang="tr-TR" sz="2400" dirty="0" smtClean="0"/>
              <a:t>();</a:t>
            </a:r>
          </a:p>
          <a:p>
            <a:pPr algn="just"/>
            <a:r>
              <a:rPr lang="tr-TR" sz="2400" dirty="0" err="1" smtClean="0"/>
              <a:t>if</a:t>
            </a:r>
            <a:r>
              <a:rPr lang="tr-TR" sz="2400" dirty="0" smtClean="0"/>
              <a:t>(not &gt;= 50)</a:t>
            </a:r>
          </a:p>
          <a:p>
            <a:pPr algn="just"/>
            <a:r>
              <a:rPr lang="tr-TR" sz="2400" dirty="0" err="1" smtClean="0"/>
              <a:t>System</a:t>
            </a:r>
            <a:r>
              <a:rPr lang="tr-TR" sz="2400" dirty="0" smtClean="0"/>
              <a:t>.</a:t>
            </a:r>
            <a:r>
              <a:rPr lang="tr-TR" sz="2400" dirty="0" err="1" smtClean="0"/>
              <a:t>out</a:t>
            </a:r>
            <a:r>
              <a:rPr lang="tr-TR" sz="2400" dirty="0" smtClean="0"/>
              <a:t>.</a:t>
            </a:r>
            <a:r>
              <a:rPr lang="tr-TR" sz="2400" dirty="0" err="1" smtClean="0"/>
              <a:t>println</a:t>
            </a:r>
            <a:r>
              <a:rPr lang="tr-TR" sz="2400" dirty="0" smtClean="0"/>
              <a:t>(“Tebrikler, dersi </a:t>
            </a:r>
            <a:r>
              <a:rPr lang="tr-TR" sz="2400" dirty="0" err="1" smtClean="0"/>
              <a:t>gectiniz</a:t>
            </a:r>
            <a:r>
              <a:rPr lang="tr-TR" sz="2400" dirty="0" smtClean="0"/>
              <a:t>!”);</a:t>
            </a:r>
          </a:p>
          <a:p>
            <a:pPr algn="just"/>
            <a:r>
              <a:rPr lang="tr-TR" sz="2400" dirty="0" smtClean="0"/>
              <a:t>else</a:t>
            </a:r>
          </a:p>
          <a:p>
            <a:pPr algn="just"/>
            <a:r>
              <a:rPr lang="tr-TR" sz="2400" dirty="0" err="1" smtClean="0"/>
              <a:t>System</a:t>
            </a:r>
            <a:r>
              <a:rPr lang="tr-TR" sz="2400" dirty="0" smtClean="0"/>
              <a:t>.</a:t>
            </a:r>
            <a:r>
              <a:rPr lang="tr-TR" sz="2400" dirty="0" err="1" smtClean="0"/>
              <a:t>out</a:t>
            </a:r>
            <a:r>
              <a:rPr lang="tr-TR" sz="2400" dirty="0" smtClean="0"/>
              <a:t>.</a:t>
            </a:r>
            <a:r>
              <a:rPr lang="tr-TR" sz="2400" dirty="0" err="1" smtClean="0"/>
              <a:t>println</a:t>
            </a:r>
            <a:r>
              <a:rPr lang="tr-TR" sz="2400" dirty="0" smtClean="0"/>
              <a:t>(“</a:t>
            </a:r>
            <a:r>
              <a:rPr lang="tr-TR" sz="2400" dirty="0" err="1" smtClean="0"/>
              <a:t>Uzgunuz</a:t>
            </a:r>
            <a:r>
              <a:rPr lang="tr-TR" sz="2400" dirty="0" smtClean="0"/>
              <a:t>, dersten </a:t>
            </a:r>
            <a:r>
              <a:rPr lang="tr-TR" sz="2400" dirty="0" err="1" smtClean="0"/>
              <a:t>kaldiniz</a:t>
            </a:r>
            <a:r>
              <a:rPr lang="tr-TR" sz="2400" dirty="0" smtClean="0"/>
              <a:t>!”);</a:t>
            </a:r>
          </a:p>
          <a:p>
            <a:pPr algn="just">
              <a:buNone/>
            </a:pPr>
            <a:endParaRPr lang="tr-TR" sz="2400" dirty="0" smtClean="0">
              <a:solidFill>
                <a:schemeClr val="tx1"/>
              </a:solidFill>
            </a:endParaRPr>
          </a:p>
          <a:p>
            <a:pPr algn="just">
              <a:buFont typeface="Wingdings" pitchFamily="2" charset="2"/>
              <a:buChar char="Ø"/>
            </a:pPr>
            <a:r>
              <a:rPr lang="tr-TR" sz="2400" dirty="0" smtClean="0">
                <a:solidFill>
                  <a:schemeClr val="tx1"/>
                </a:solidFill>
              </a:rPr>
              <a:t> </a:t>
            </a:r>
            <a:r>
              <a:rPr lang="tr-TR" sz="2400" dirty="0" err="1" smtClean="0">
                <a:solidFill>
                  <a:schemeClr val="tx1"/>
                </a:solidFill>
              </a:rPr>
              <a:t>if</a:t>
            </a:r>
            <a:r>
              <a:rPr lang="tr-TR" sz="2400" dirty="0" smtClean="0">
                <a:solidFill>
                  <a:schemeClr val="tx1"/>
                </a:solidFill>
              </a:rPr>
              <a:t>-else yapılarında else için bir kontrol yapılmaz. else bloğu bağlı olduğu </a:t>
            </a:r>
            <a:r>
              <a:rPr lang="tr-TR" sz="2400" dirty="0" err="1" smtClean="0">
                <a:solidFill>
                  <a:schemeClr val="tx1"/>
                </a:solidFill>
              </a:rPr>
              <a:t>if</a:t>
            </a:r>
            <a:r>
              <a:rPr lang="tr-TR" sz="2400" dirty="0" smtClean="0">
                <a:solidFill>
                  <a:schemeClr val="tx1"/>
                </a:solidFill>
              </a:rPr>
              <a:t> bloğu/blokları dışarısında kalan tüm durumlar için çalıştırılır. Yukarıdaki örnekte </a:t>
            </a:r>
            <a:r>
              <a:rPr lang="tr-TR" sz="2400" dirty="0" err="1" smtClean="0">
                <a:solidFill>
                  <a:schemeClr val="tx1"/>
                </a:solidFill>
              </a:rPr>
              <a:t>if</a:t>
            </a:r>
            <a:r>
              <a:rPr lang="tr-TR" sz="2400" dirty="0" smtClean="0">
                <a:solidFill>
                  <a:schemeClr val="tx1"/>
                </a:solidFill>
              </a:rPr>
              <a:t> içerisinde not değerinin 50’den büyük eşit olup olmadığı kontrol edilmektedir. Bu durumda, not değerinin 50’den büyük eşit olduğu durumlarda </a:t>
            </a:r>
            <a:r>
              <a:rPr lang="tr-TR" sz="2400" dirty="0" err="1" smtClean="0">
                <a:solidFill>
                  <a:schemeClr val="tx1"/>
                </a:solidFill>
              </a:rPr>
              <a:t>if</a:t>
            </a:r>
            <a:r>
              <a:rPr lang="tr-TR" sz="2400" dirty="0" smtClean="0">
                <a:solidFill>
                  <a:schemeClr val="tx1"/>
                </a:solidFill>
              </a:rPr>
              <a:t> bloğu çalıştırılırken, not değerinin 50’den küçük olduğu durumlarda else bloğu çalıştırılır. </a:t>
            </a:r>
            <a:r>
              <a:rPr lang="tr-TR" sz="2400" dirty="0" err="1" smtClean="0">
                <a:solidFill>
                  <a:schemeClr val="tx1"/>
                </a:solidFill>
              </a:rPr>
              <a:t>if</a:t>
            </a:r>
            <a:r>
              <a:rPr lang="tr-TR" sz="2400" dirty="0" smtClean="0">
                <a:solidFill>
                  <a:schemeClr val="tx1"/>
                </a:solidFill>
              </a:rPr>
              <a:t>-else yapısında bloklardan yalnızca bir tanesi çalıştırılır, iki blok birden çalışamaz.</a:t>
            </a:r>
          </a:p>
          <a:p>
            <a:pPr algn="just">
              <a:buFont typeface="Wingdings" pitchFamily="2" charset="2"/>
              <a:buChar char="§"/>
            </a:pPr>
            <a:endParaRPr lang="tr-TR" sz="2400" dirty="0" smtClean="0">
              <a:solidFill>
                <a:schemeClr val="tx1"/>
              </a:solidFill>
            </a:endParaRPr>
          </a:p>
          <a:p>
            <a:pPr algn="just">
              <a:buFont typeface="Wingdings" pitchFamily="2" charset="2"/>
              <a:buChar char="§"/>
            </a:pPr>
            <a:endParaRPr lang="tr-TR" sz="2400" dirty="0" smtClean="0">
              <a:solidFill>
                <a:schemeClr val="tx1"/>
              </a:solidFill>
            </a:endParaRPr>
          </a:p>
          <a:p>
            <a:pPr algn="just"/>
            <a:endParaRPr lang="tr-TR" sz="2400" b="1" dirty="0" smtClean="0">
              <a:solidFill>
                <a:schemeClr val="tx1"/>
              </a:solidFill>
            </a:endParaRPr>
          </a:p>
        </p:txBody>
      </p:sp>
      <p:sp>
        <p:nvSpPr>
          <p:cNvPr id="4" name="3 Yuvarlatılmış Dikdörtgen"/>
          <p:cNvSpPr/>
          <p:nvPr/>
        </p:nvSpPr>
        <p:spPr>
          <a:xfrm>
            <a:off x="6072198" y="2357430"/>
            <a:ext cx="2857520" cy="171451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600" b="1" dirty="0" smtClean="0">
                <a:solidFill>
                  <a:schemeClr val="tx1"/>
                </a:solidFill>
              </a:rPr>
              <a:t>Bunu biliyor musunuz?</a:t>
            </a:r>
          </a:p>
          <a:p>
            <a:pPr algn="ctr"/>
            <a:r>
              <a:rPr lang="tr-TR" sz="1600" dirty="0" smtClean="0">
                <a:solidFill>
                  <a:schemeClr val="tx1"/>
                </a:solidFill>
              </a:rPr>
              <a:t>Türkçe harfli metni, Türkçe harfsiz metne çevirmek için</a:t>
            </a:r>
          </a:p>
          <a:p>
            <a:pPr algn="ctr"/>
            <a:r>
              <a:rPr lang="tr-TR" sz="1400" dirty="0" smtClean="0">
                <a:solidFill>
                  <a:schemeClr val="tx1"/>
                </a:solidFill>
              </a:rPr>
              <a:t>http://www.</a:t>
            </a:r>
            <a:r>
              <a:rPr lang="tr-TR" sz="1400" dirty="0" err="1" smtClean="0">
                <a:solidFill>
                  <a:schemeClr val="tx1"/>
                </a:solidFill>
              </a:rPr>
              <a:t>turkcekarakter</a:t>
            </a:r>
            <a:r>
              <a:rPr lang="tr-TR" sz="1400" dirty="0" smtClean="0">
                <a:solidFill>
                  <a:schemeClr val="tx1"/>
                </a:solidFill>
              </a:rPr>
              <a:t>.com/</a:t>
            </a:r>
          </a:p>
          <a:p>
            <a:pPr algn="ctr"/>
            <a:r>
              <a:rPr lang="tr-TR" sz="1600" dirty="0" smtClean="0">
                <a:solidFill>
                  <a:schemeClr val="tx1"/>
                </a:solidFill>
              </a:rPr>
              <a:t>gibi sitelerdeki hazır kodları kullanabilirsiniz.</a:t>
            </a:r>
            <a:endParaRPr lang="tr-TR" sz="1600" dirty="0">
              <a:solidFill>
                <a:schemeClr val="tx1"/>
              </a:solidFill>
            </a:endParaRPr>
          </a:p>
        </p:txBody>
      </p:sp>
      <p:cxnSp>
        <p:nvCxnSpPr>
          <p:cNvPr id="6" name="5 Düz Ok Bağlayıcısı"/>
          <p:cNvCxnSpPr/>
          <p:nvPr/>
        </p:nvCxnSpPr>
        <p:spPr>
          <a:xfrm rot="10800000" flipV="1">
            <a:off x="4071934" y="3286124"/>
            <a:ext cx="1928826"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Düz Ok Bağlayıcısı"/>
          <p:cNvCxnSpPr/>
          <p:nvPr/>
        </p:nvCxnSpPr>
        <p:spPr>
          <a:xfrm rot="10800000" flipV="1">
            <a:off x="4714876" y="3357562"/>
            <a:ext cx="1214446" cy="85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rot="10800000">
            <a:off x="3857620" y="3000372"/>
            <a:ext cx="2143140"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İç içe </a:t>
            </a:r>
            <a:r>
              <a:rPr lang="tr-TR" sz="4000" b="1" dirty="0" err="1" smtClean="0">
                <a:solidFill>
                  <a:schemeClr val="tx2">
                    <a:lumMod val="60000"/>
                    <a:lumOff val="40000"/>
                  </a:schemeClr>
                </a:solidFill>
              </a:rPr>
              <a:t>if</a:t>
            </a:r>
            <a:r>
              <a:rPr lang="tr-TR" sz="4000" b="1" dirty="0" smtClean="0">
                <a:solidFill>
                  <a:schemeClr val="tx2">
                    <a:lumMod val="60000"/>
                    <a:lumOff val="40000"/>
                  </a:schemeClr>
                </a:solidFill>
              </a:rPr>
              <a:t>-else-</a:t>
            </a:r>
            <a:r>
              <a:rPr lang="tr-TR" sz="4000" b="1" dirty="0" err="1" smtClean="0">
                <a:solidFill>
                  <a:schemeClr val="tx2">
                    <a:lumMod val="60000"/>
                    <a:lumOff val="40000"/>
                  </a:schemeClr>
                </a:solidFill>
              </a:rPr>
              <a:t>if</a:t>
            </a:r>
            <a:r>
              <a:rPr lang="tr-TR" sz="4000" b="1" dirty="0" smtClean="0">
                <a:solidFill>
                  <a:schemeClr val="tx2">
                    <a:lumMod val="60000"/>
                    <a:lumOff val="40000"/>
                  </a:schemeClr>
                </a:solidFill>
              </a:rPr>
              <a: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7500" lnSpcReduction="20000"/>
          </a:bodyPr>
          <a:lstStyle/>
          <a:p>
            <a:pPr algn="just">
              <a:buFontTx/>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a:t>
            </a:r>
          </a:p>
          <a:p>
            <a:pPr algn="just"/>
            <a:r>
              <a:rPr lang="tr-TR" sz="2100" dirty="0" smtClean="0">
                <a:solidFill>
                  <a:schemeClr val="tx1"/>
                </a:solidFill>
              </a:rPr>
              <a:t>   </a:t>
            </a:r>
            <a:r>
              <a:rPr lang="tr-TR" sz="2100" dirty="0" err="1" smtClean="0">
                <a:solidFill>
                  <a:schemeClr val="tx1"/>
                </a:solidFill>
              </a:rPr>
              <a:t>int</a:t>
            </a:r>
            <a:r>
              <a:rPr lang="tr-TR" sz="2100" dirty="0" smtClean="0">
                <a:solidFill>
                  <a:schemeClr val="tx1"/>
                </a:solidFill>
              </a:rPr>
              <a:t> x = (</a:t>
            </a:r>
            <a:r>
              <a:rPr lang="tr-TR" sz="2100" dirty="0" err="1" smtClean="0">
                <a:solidFill>
                  <a:schemeClr val="tx1"/>
                </a:solidFill>
              </a:rPr>
              <a:t>int</a:t>
            </a:r>
            <a:r>
              <a:rPr lang="tr-TR" sz="2100" dirty="0" smtClean="0">
                <a:solidFill>
                  <a:schemeClr val="tx1"/>
                </a:solidFill>
              </a:rPr>
              <a:t>)(</a:t>
            </a:r>
            <a:r>
              <a:rPr lang="tr-TR" sz="2100" dirty="0" err="1" smtClean="0">
                <a:solidFill>
                  <a:schemeClr val="tx1"/>
                </a:solidFill>
              </a:rPr>
              <a:t>Math</a:t>
            </a:r>
            <a:r>
              <a:rPr lang="tr-TR" sz="2100" dirty="0" smtClean="0">
                <a:solidFill>
                  <a:schemeClr val="tx1"/>
                </a:solidFill>
              </a:rPr>
              <a:t>.</a:t>
            </a:r>
            <a:r>
              <a:rPr lang="tr-TR" sz="2100" dirty="0" err="1" smtClean="0">
                <a:solidFill>
                  <a:schemeClr val="tx1"/>
                </a:solidFill>
              </a:rPr>
              <a:t>random</a:t>
            </a:r>
            <a:r>
              <a:rPr lang="tr-TR" sz="2100" dirty="0" smtClean="0">
                <a:solidFill>
                  <a:schemeClr val="tx1"/>
                </a:solidFill>
              </a:rPr>
              <a:t>()*6 + 1);</a:t>
            </a:r>
          </a:p>
          <a:p>
            <a:pPr algn="just"/>
            <a:r>
              <a:rPr lang="tr-TR" sz="2100" dirty="0" smtClean="0">
                <a:solidFill>
                  <a:schemeClr val="tx1"/>
                </a:solidFill>
              </a:rPr>
              <a:t>   </a:t>
            </a:r>
            <a:r>
              <a:rPr lang="tr-TR" sz="2100" dirty="0" err="1" smtClean="0">
                <a:solidFill>
                  <a:schemeClr val="tx1"/>
                </a:solidFill>
              </a:rPr>
              <a:t>int</a:t>
            </a:r>
            <a:r>
              <a:rPr lang="tr-TR" sz="2100" dirty="0" smtClean="0">
                <a:solidFill>
                  <a:schemeClr val="tx1"/>
                </a:solidFill>
              </a:rPr>
              <a:t> </a:t>
            </a:r>
            <a:r>
              <a:rPr lang="tr-TR" sz="2100" dirty="0" smtClean="0"/>
              <a:t>y</a:t>
            </a:r>
            <a:r>
              <a:rPr lang="tr-TR" sz="2100" dirty="0" smtClean="0">
                <a:solidFill>
                  <a:schemeClr val="tx1"/>
                </a:solidFill>
              </a:rPr>
              <a:t> = (</a:t>
            </a:r>
            <a:r>
              <a:rPr lang="tr-TR" sz="2100" dirty="0" err="1" smtClean="0">
                <a:solidFill>
                  <a:schemeClr val="tx1"/>
                </a:solidFill>
              </a:rPr>
              <a:t>int</a:t>
            </a:r>
            <a:r>
              <a:rPr lang="tr-TR" sz="2100" dirty="0" smtClean="0">
                <a:solidFill>
                  <a:schemeClr val="tx1"/>
                </a:solidFill>
              </a:rPr>
              <a:t>)(</a:t>
            </a:r>
            <a:r>
              <a:rPr lang="tr-TR" sz="2100" dirty="0" err="1" smtClean="0">
                <a:solidFill>
                  <a:schemeClr val="tx1"/>
                </a:solidFill>
              </a:rPr>
              <a:t>Math</a:t>
            </a:r>
            <a:r>
              <a:rPr lang="tr-TR" sz="2100" dirty="0" smtClean="0">
                <a:solidFill>
                  <a:schemeClr val="tx1"/>
                </a:solidFill>
              </a:rPr>
              <a:t>.</a:t>
            </a:r>
            <a:r>
              <a:rPr lang="tr-TR" sz="2100" dirty="0" err="1" smtClean="0">
                <a:solidFill>
                  <a:schemeClr val="tx1"/>
                </a:solidFill>
              </a:rPr>
              <a:t>random</a:t>
            </a:r>
            <a:r>
              <a:rPr lang="tr-TR" sz="2100" dirty="0" smtClean="0">
                <a:solidFill>
                  <a:schemeClr val="tx1"/>
                </a:solidFill>
              </a:rPr>
              <a:t>()*6 + 1);</a:t>
            </a:r>
          </a:p>
          <a:p>
            <a:pPr algn="just"/>
            <a:r>
              <a:rPr lang="tr-TR" sz="2100" dirty="0" smtClean="0">
                <a:solidFill>
                  <a:schemeClr val="tx1"/>
                </a:solidFill>
              </a:rPr>
              <a:t>   </a:t>
            </a:r>
            <a:r>
              <a:rPr lang="tr-TR" sz="2100" dirty="0" err="1" smtClean="0">
                <a:solidFill>
                  <a:schemeClr val="tx1"/>
                </a:solidFill>
              </a:rPr>
              <a:t>if</a:t>
            </a:r>
            <a:r>
              <a:rPr lang="tr-TR" sz="2100" dirty="0" smtClean="0">
                <a:solidFill>
                  <a:schemeClr val="tx1"/>
                </a:solidFill>
              </a:rPr>
              <a:t>(x &gt; y)</a:t>
            </a:r>
          </a:p>
          <a:p>
            <a:pPr algn="just"/>
            <a:r>
              <a:rPr lang="tr-TR" sz="2100" dirty="0" smtClean="0">
                <a:solidFill>
                  <a:schemeClr val="tx1"/>
                </a:solidFill>
              </a:rPr>
              <a:t>       </a:t>
            </a:r>
            <a:r>
              <a:rPr lang="tr-TR" sz="2100" dirty="0" err="1" smtClean="0">
                <a:solidFill>
                  <a:schemeClr val="tx1"/>
                </a:solidFill>
              </a:rPr>
              <a:t>System</a:t>
            </a:r>
            <a:r>
              <a:rPr lang="tr-TR" sz="2100" dirty="0" smtClean="0">
                <a:solidFill>
                  <a:schemeClr val="tx1"/>
                </a:solidFill>
              </a:rPr>
              <a:t>.</a:t>
            </a:r>
            <a:r>
              <a:rPr lang="tr-TR" sz="2100" dirty="0" err="1" smtClean="0">
                <a:solidFill>
                  <a:schemeClr val="tx1"/>
                </a:solidFill>
              </a:rPr>
              <a:t>out</a:t>
            </a:r>
            <a:r>
              <a:rPr lang="tr-TR" sz="2100" dirty="0" smtClean="0">
                <a:solidFill>
                  <a:schemeClr val="tx1"/>
                </a:solidFill>
              </a:rPr>
              <a:t>.</a:t>
            </a:r>
            <a:r>
              <a:rPr lang="tr-TR" sz="2100" dirty="0" err="1" smtClean="0">
                <a:solidFill>
                  <a:schemeClr val="tx1"/>
                </a:solidFill>
              </a:rPr>
              <a:t>println</a:t>
            </a:r>
            <a:r>
              <a:rPr lang="tr-TR" sz="2100" dirty="0" smtClean="0">
                <a:solidFill>
                  <a:schemeClr val="tx1"/>
                </a:solidFill>
              </a:rPr>
              <a:t>(“Oyuncu 1 </a:t>
            </a:r>
            <a:r>
              <a:rPr lang="tr-TR" sz="2100" dirty="0" err="1" smtClean="0">
                <a:solidFill>
                  <a:schemeClr val="tx1"/>
                </a:solidFill>
              </a:rPr>
              <a:t>kazandi</a:t>
            </a:r>
            <a:r>
              <a:rPr lang="tr-TR" sz="2100" dirty="0" smtClean="0">
                <a:solidFill>
                  <a:schemeClr val="tx1"/>
                </a:solidFill>
              </a:rPr>
              <a:t>!..”);</a:t>
            </a:r>
          </a:p>
          <a:p>
            <a:pPr algn="just"/>
            <a:r>
              <a:rPr lang="tr-TR" sz="2100" dirty="0" smtClean="0">
                <a:solidFill>
                  <a:schemeClr val="tx1"/>
                </a:solidFill>
              </a:rPr>
              <a:t>   else </a:t>
            </a:r>
            <a:r>
              <a:rPr lang="tr-TR" sz="2100" dirty="0" err="1" smtClean="0">
                <a:solidFill>
                  <a:schemeClr val="tx1"/>
                </a:solidFill>
              </a:rPr>
              <a:t>if</a:t>
            </a:r>
            <a:r>
              <a:rPr lang="tr-TR" sz="2100" dirty="0" smtClean="0">
                <a:solidFill>
                  <a:schemeClr val="tx1"/>
                </a:solidFill>
              </a:rPr>
              <a:t>(y &gt; x)</a:t>
            </a:r>
          </a:p>
          <a:p>
            <a:pPr algn="just"/>
            <a:r>
              <a:rPr lang="tr-TR" sz="2100" dirty="0" smtClean="0">
                <a:solidFill>
                  <a:schemeClr val="tx1"/>
                </a:solidFill>
              </a:rPr>
              <a:t>       </a:t>
            </a:r>
            <a:r>
              <a:rPr lang="tr-TR" sz="2100" dirty="0" err="1" smtClean="0">
                <a:solidFill>
                  <a:schemeClr val="tx1"/>
                </a:solidFill>
              </a:rPr>
              <a:t>System</a:t>
            </a:r>
            <a:r>
              <a:rPr lang="tr-TR" sz="2100" dirty="0" smtClean="0">
                <a:solidFill>
                  <a:schemeClr val="tx1"/>
                </a:solidFill>
              </a:rPr>
              <a:t>.</a:t>
            </a:r>
            <a:r>
              <a:rPr lang="tr-TR" sz="2100" dirty="0" err="1" smtClean="0">
                <a:solidFill>
                  <a:schemeClr val="tx1"/>
                </a:solidFill>
              </a:rPr>
              <a:t>out</a:t>
            </a:r>
            <a:r>
              <a:rPr lang="tr-TR" sz="2100" dirty="0" smtClean="0">
                <a:solidFill>
                  <a:schemeClr val="tx1"/>
                </a:solidFill>
              </a:rPr>
              <a:t>.</a:t>
            </a:r>
            <a:r>
              <a:rPr lang="tr-TR" sz="2100" dirty="0" err="1" smtClean="0">
                <a:solidFill>
                  <a:schemeClr val="tx1"/>
                </a:solidFill>
              </a:rPr>
              <a:t>println</a:t>
            </a:r>
            <a:r>
              <a:rPr lang="tr-TR" sz="2100" dirty="0" smtClean="0">
                <a:solidFill>
                  <a:schemeClr val="tx1"/>
                </a:solidFill>
              </a:rPr>
              <a:t>(“Oyuncu 2 </a:t>
            </a:r>
            <a:r>
              <a:rPr lang="tr-TR" sz="2100" dirty="0" err="1" smtClean="0">
                <a:solidFill>
                  <a:schemeClr val="tx1"/>
                </a:solidFill>
              </a:rPr>
              <a:t>kazandi</a:t>
            </a:r>
            <a:r>
              <a:rPr lang="tr-TR" sz="2100" dirty="0" smtClean="0">
                <a:solidFill>
                  <a:schemeClr val="tx1"/>
                </a:solidFill>
              </a:rPr>
              <a:t>!..”);</a:t>
            </a:r>
          </a:p>
          <a:p>
            <a:pPr algn="just"/>
            <a:r>
              <a:rPr lang="tr-TR" sz="2100" dirty="0" smtClean="0">
                <a:solidFill>
                  <a:schemeClr val="tx1"/>
                </a:solidFill>
              </a:rPr>
              <a:t>   else </a:t>
            </a:r>
            <a:r>
              <a:rPr lang="tr-TR" sz="2100" strike="sngStrike" dirty="0" err="1" smtClean="0">
                <a:solidFill>
                  <a:schemeClr val="tx1"/>
                </a:solidFill>
              </a:rPr>
              <a:t>if</a:t>
            </a:r>
            <a:r>
              <a:rPr lang="tr-TR" sz="2100" strike="sngStrike" dirty="0" smtClean="0">
                <a:solidFill>
                  <a:schemeClr val="tx1"/>
                </a:solidFill>
              </a:rPr>
              <a:t>(x == y)</a:t>
            </a:r>
          </a:p>
          <a:p>
            <a:pPr algn="just"/>
            <a:r>
              <a:rPr lang="tr-TR" sz="2100" dirty="0" smtClean="0">
                <a:solidFill>
                  <a:schemeClr val="tx1"/>
                </a:solidFill>
              </a:rPr>
              <a:t>       </a:t>
            </a:r>
            <a:r>
              <a:rPr lang="tr-TR" sz="2100" dirty="0" err="1" smtClean="0">
                <a:solidFill>
                  <a:schemeClr val="tx1"/>
                </a:solidFill>
              </a:rPr>
              <a:t>System</a:t>
            </a:r>
            <a:r>
              <a:rPr lang="tr-TR" sz="2100" dirty="0" smtClean="0">
                <a:solidFill>
                  <a:schemeClr val="tx1"/>
                </a:solidFill>
              </a:rPr>
              <a:t>.</a:t>
            </a:r>
            <a:r>
              <a:rPr lang="tr-TR" sz="2100" dirty="0" err="1" smtClean="0">
                <a:solidFill>
                  <a:schemeClr val="tx1"/>
                </a:solidFill>
              </a:rPr>
              <a:t>out</a:t>
            </a:r>
            <a:r>
              <a:rPr lang="tr-TR" sz="2100" dirty="0" smtClean="0">
                <a:solidFill>
                  <a:schemeClr val="tx1"/>
                </a:solidFill>
              </a:rPr>
              <a:t>.</a:t>
            </a:r>
            <a:r>
              <a:rPr lang="tr-TR" sz="2100" dirty="0" err="1" smtClean="0">
                <a:solidFill>
                  <a:schemeClr val="tx1"/>
                </a:solidFill>
              </a:rPr>
              <a:t>println</a:t>
            </a:r>
            <a:r>
              <a:rPr lang="tr-TR" sz="2100" dirty="0" smtClean="0">
                <a:solidFill>
                  <a:schemeClr val="tx1"/>
                </a:solidFill>
              </a:rPr>
              <a:t>(“Berabere!..”);</a:t>
            </a:r>
          </a:p>
          <a:p>
            <a:pPr algn="just"/>
            <a:endParaRPr lang="tr-TR" sz="2400" dirty="0" smtClean="0">
              <a:solidFill>
                <a:schemeClr val="tx1"/>
              </a:solidFill>
            </a:endParaRPr>
          </a:p>
          <a:p>
            <a:pPr algn="just"/>
            <a:endParaRPr lang="tr-TR" sz="2400" dirty="0" smtClean="0">
              <a:solidFill>
                <a:schemeClr val="tx1"/>
              </a:solidFill>
            </a:endParaRPr>
          </a:p>
          <a:p>
            <a:pPr algn="just">
              <a:buFont typeface="Wingdings" pitchFamily="2" charset="2"/>
              <a:buChar char="Ø"/>
            </a:pPr>
            <a:r>
              <a:rPr lang="tr-TR" sz="2300" dirty="0" smtClean="0">
                <a:solidFill>
                  <a:schemeClr val="tx1"/>
                </a:solidFill>
              </a:rPr>
              <a:t> Yukarıdaki kod parçasında iki tane “else </a:t>
            </a:r>
            <a:r>
              <a:rPr lang="tr-TR" sz="2300" dirty="0" err="1" smtClean="0">
                <a:solidFill>
                  <a:schemeClr val="tx1"/>
                </a:solidFill>
              </a:rPr>
              <a:t>if</a:t>
            </a:r>
            <a:r>
              <a:rPr lang="tr-TR" sz="2300" dirty="0" smtClean="0">
                <a:solidFill>
                  <a:schemeClr val="tx1"/>
                </a:solidFill>
              </a:rPr>
              <a:t>” bloğu </a:t>
            </a:r>
            <a:r>
              <a:rPr lang="tr-TR" sz="2300" dirty="0" err="1" smtClean="0">
                <a:solidFill>
                  <a:schemeClr val="tx1"/>
                </a:solidFill>
              </a:rPr>
              <a:t>if</a:t>
            </a:r>
            <a:r>
              <a:rPr lang="tr-TR" sz="2300" dirty="0" smtClean="0">
                <a:solidFill>
                  <a:schemeClr val="tx1"/>
                </a:solidFill>
              </a:rPr>
              <a:t> bloğuna bağlanmıştır. Böyle bir durumda kodda yukarıdan başlanarak sırayla </a:t>
            </a:r>
            <a:r>
              <a:rPr lang="tr-TR" sz="2300" dirty="0" err="1" smtClean="0">
                <a:solidFill>
                  <a:schemeClr val="tx1"/>
                </a:solidFill>
              </a:rPr>
              <a:t>if</a:t>
            </a:r>
            <a:r>
              <a:rPr lang="tr-TR" sz="2300" dirty="0" smtClean="0">
                <a:solidFill>
                  <a:schemeClr val="tx1"/>
                </a:solidFill>
              </a:rPr>
              <a:t> ve else </a:t>
            </a:r>
            <a:r>
              <a:rPr lang="tr-TR" sz="2300" dirty="0" err="1" smtClean="0">
                <a:solidFill>
                  <a:schemeClr val="tx1"/>
                </a:solidFill>
              </a:rPr>
              <a:t>if</a:t>
            </a:r>
            <a:r>
              <a:rPr lang="tr-TR" sz="2300" dirty="0" smtClean="0">
                <a:solidFill>
                  <a:schemeClr val="tx1"/>
                </a:solidFill>
              </a:rPr>
              <a:t> yapılarının içeriği kontrol edilir. Doğru sonuç veren </a:t>
            </a:r>
            <a:r>
              <a:rPr lang="tr-TR" sz="2300" b="1" i="1" dirty="0" smtClean="0">
                <a:solidFill>
                  <a:schemeClr val="tx1"/>
                </a:solidFill>
              </a:rPr>
              <a:t>ilk</a:t>
            </a:r>
            <a:r>
              <a:rPr lang="tr-TR" sz="2300" dirty="0" smtClean="0">
                <a:solidFill>
                  <a:schemeClr val="tx1"/>
                </a:solidFill>
              </a:rPr>
              <a:t> </a:t>
            </a:r>
            <a:r>
              <a:rPr lang="tr-TR" sz="2300" dirty="0" err="1" smtClean="0">
                <a:solidFill>
                  <a:schemeClr val="tx1"/>
                </a:solidFill>
              </a:rPr>
              <a:t>if</a:t>
            </a:r>
            <a:r>
              <a:rPr lang="tr-TR" sz="2300" dirty="0" smtClean="0">
                <a:solidFill>
                  <a:schemeClr val="tx1"/>
                </a:solidFill>
              </a:rPr>
              <a:t> veya else </a:t>
            </a:r>
            <a:r>
              <a:rPr lang="tr-TR" sz="2300" dirty="0" err="1" smtClean="0">
                <a:solidFill>
                  <a:schemeClr val="tx1"/>
                </a:solidFill>
              </a:rPr>
              <a:t>if</a:t>
            </a:r>
            <a:r>
              <a:rPr lang="tr-TR" sz="2300" dirty="0" smtClean="0">
                <a:solidFill>
                  <a:schemeClr val="tx1"/>
                </a:solidFill>
              </a:rPr>
              <a:t> bloğu çalıştırılır ve geri kalan bloklar çalıştırılmadan atlanır. Eğer doğru bir önerme bulunmazsa hiçbir </a:t>
            </a:r>
            <a:r>
              <a:rPr lang="tr-TR" sz="2300" dirty="0" err="1" smtClean="0">
                <a:solidFill>
                  <a:schemeClr val="tx1"/>
                </a:solidFill>
              </a:rPr>
              <a:t>if</a:t>
            </a:r>
            <a:r>
              <a:rPr lang="tr-TR" sz="2300" dirty="0" smtClean="0">
                <a:solidFill>
                  <a:schemeClr val="tx1"/>
                </a:solidFill>
              </a:rPr>
              <a:t> - else </a:t>
            </a:r>
            <a:r>
              <a:rPr lang="tr-TR" sz="2300" dirty="0" err="1" smtClean="0">
                <a:solidFill>
                  <a:schemeClr val="tx1"/>
                </a:solidFill>
              </a:rPr>
              <a:t>if</a:t>
            </a:r>
            <a:r>
              <a:rPr lang="tr-TR" sz="2300" dirty="0" smtClean="0">
                <a:solidFill>
                  <a:schemeClr val="tx1"/>
                </a:solidFill>
              </a:rPr>
              <a:t> bloğu çalıştırılmaz. </a:t>
            </a:r>
          </a:p>
          <a:p>
            <a:pPr algn="just">
              <a:buFont typeface="Wingdings" pitchFamily="2" charset="2"/>
              <a:buChar char="§"/>
            </a:pPr>
            <a:endParaRPr lang="tr-TR" sz="2400" dirty="0" smtClean="0">
              <a:solidFill>
                <a:schemeClr val="tx1"/>
              </a:solidFill>
            </a:endParaRPr>
          </a:p>
          <a:p>
            <a:pPr algn="just"/>
            <a:endParaRPr lang="tr-TR" sz="2400" b="1" dirty="0" smtClean="0">
              <a:solidFill>
                <a:schemeClr val="tx1"/>
              </a:solidFill>
            </a:endParaRPr>
          </a:p>
        </p:txBody>
      </p:sp>
      <p:sp>
        <p:nvSpPr>
          <p:cNvPr id="4" name="3 Dikdörtgen"/>
          <p:cNvSpPr/>
          <p:nvPr/>
        </p:nvSpPr>
        <p:spPr>
          <a:xfrm>
            <a:off x="5286380" y="1357298"/>
            <a:ext cx="3286148" cy="3139321"/>
          </a:xfrm>
          <a:prstGeom prst="rect">
            <a:avLst/>
          </a:prstGeom>
        </p:spPr>
        <p:txBody>
          <a:bodyPr wrap="square">
            <a:spAutoFit/>
          </a:bodyPr>
          <a:lstStyle/>
          <a:p>
            <a:pPr algn="just">
              <a:buFontTx/>
              <a:buChar char="-"/>
            </a:pPr>
            <a:r>
              <a:rPr lang="tr-TR" dirty="0" smtClean="0"/>
              <a:t> </a:t>
            </a:r>
            <a:r>
              <a:rPr lang="tr-TR" dirty="0" err="1" smtClean="0"/>
              <a:t>if</a:t>
            </a:r>
            <a:r>
              <a:rPr lang="tr-TR" dirty="0" smtClean="0"/>
              <a:t> yapısı yalnız başına kullanıldığında kod </a:t>
            </a:r>
            <a:r>
              <a:rPr lang="tr-TR" dirty="0" err="1" smtClean="0"/>
              <a:t>if</a:t>
            </a:r>
            <a:r>
              <a:rPr lang="tr-TR" dirty="0" smtClean="0"/>
              <a:t> bloğundan sonra devam eder. Ancak birbirine bağlı birden fazla </a:t>
            </a:r>
            <a:r>
              <a:rPr lang="tr-TR" dirty="0" err="1" smtClean="0"/>
              <a:t>if</a:t>
            </a:r>
            <a:r>
              <a:rPr lang="tr-TR" dirty="0" smtClean="0"/>
              <a:t> kontrolü yapılacaksa bunun için “</a:t>
            </a:r>
            <a:r>
              <a:rPr lang="tr-TR" dirty="0" err="1" smtClean="0"/>
              <a:t>if</a:t>
            </a:r>
            <a:r>
              <a:rPr lang="tr-TR" dirty="0" smtClean="0"/>
              <a:t>-else </a:t>
            </a:r>
            <a:r>
              <a:rPr lang="tr-TR" dirty="0" err="1" smtClean="0"/>
              <a:t>if</a:t>
            </a:r>
            <a:r>
              <a:rPr lang="tr-TR" dirty="0" smtClean="0"/>
              <a:t>” yapısının kullanılması gerekir. Birbirine “else </a:t>
            </a:r>
            <a:r>
              <a:rPr lang="tr-TR" dirty="0" err="1" smtClean="0"/>
              <a:t>if</a:t>
            </a:r>
            <a:r>
              <a:rPr lang="tr-TR" dirty="0" smtClean="0"/>
              <a:t>” ile bağlanan bu bloklar kod sırasına göre kontrol edilir ve “ilk” </a:t>
            </a:r>
            <a:r>
              <a:rPr lang="tr-TR" dirty="0" err="1" smtClean="0"/>
              <a:t>true</a:t>
            </a:r>
            <a:r>
              <a:rPr lang="tr-TR" dirty="0" smtClean="0"/>
              <a:t> değerini veren blok çalıştırılır, sonraki bloklar çalıştırılmaz.</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İç içe </a:t>
            </a:r>
            <a:r>
              <a:rPr lang="tr-TR" sz="4000" b="1" dirty="0" err="1" smtClean="0">
                <a:solidFill>
                  <a:schemeClr val="tx2">
                    <a:lumMod val="60000"/>
                    <a:lumOff val="40000"/>
                  </a:schemeClr>
                </a:solidFill>
              </a:rPr>
              <a:t>if</a:t>
            </a:r>
            <a:r>
              <a:rPr lang="tr-TR" sz="4000" b="1" dirty="0" smtClean="0">
                <a:solidFill>
                  <a:schemeClr val="tx2">
                    <a:lumMod val="60000"/>
                    <a:lumOff val="40000"/>
                  </a:schemeClr>
                </a:solidFill>
              </a:rPr>
              <a:t>-else-</a:t>
            </a:r>
            <a:r>
              <a:rPr lang="tr-TR" sz="4000" b="1" dirty="0" err="1" smtClean="0">
                <a:solidFill>
                  <a:schemeClr val="tx2">
                    <a:lumMod val="60000"/>
                    <a:lumOff val="40000"/>
                  </a:schemeClr>
                </a:solidFill>
              </a:rPr>
              <a:t>if</a:t>
            </a:r>
            <a:r>
              <a:rPr lang="tr-TR" sz="4000" b="1" dirty="0" smtClean="0">
                <a:solidFill>
                  <a:schemeClr val="tx2">
                    <a:lumMod val="60000"/>
                    <a:lumOff val="40000"/>
                  </a:schemeClr>
                </a:solidFill>
              </a:rPr>
              <a: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62500" lnSpcReduction="20000"/>
          </a:bodyPr>
          <a:lstStyle/>
          <a:p>
            <a:pPr algn="just">
              <a:buFontTx/>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Örnek:</a:t>
            </a:r>
          </a:p>
          <a:p>
            <a:pPr algn="just"/>
            <a:r>
              <a:rPr lang="tr-TR" sz="2400" b="1" dirty="0" smtClean="0">
                <a:solidFill>
                  <a:schemeClr val="tx1"/>
                </a:solidFill>
              </a:rPr>
              <a:t>   </a:t>
            </a:r>
            <a:r>
              <a:rPr lang="tr-TR" sz="2400" dirty="0" err="1" smtClean="0">
                <a:solidFill>
                  <a:schemeClr val="tx1"/>
                </a:solidFill>
              </a:rPr>
              <a:t>Scanner</a:t>
            </a:r>
            <a:r>
              <a:rPr lang="tr-TR" sz="2400" dirty="0" smtClean="0">
                <a:solidFill>
                  <a:schemeClr val="tx1"/>
                </a:solidFill>
              </a:rPr>
              <a:t> k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Scanner</a:t>
            </a:r>
            <a:r>
              <a:rPr lang="tr-TR" sz="2400" dirty="0" smtClean="0">
                <a:solidFill>
                  <a:schemeClr val="tx1"/>
                </a:solidFill>
              </a:rPr>
              <a:t>(</a:t>
            </a:r>
            <a:r>
              <a:rPr lang="tr-TR" sz="2400" dirty="0" err="1" smtClean="0">
                <a:solidFill>
                  <a:schemeClr val="tx1"/>
                </a:solidFill>
              </a:rPr>
              <a:t>System</a:t>
            </a:r>
            <a:r>
              <a:rPr lang="tr-TR" sz="2400" dirty="0" smtClean="0">
                <a:solidFill>
                  <a:schemeClr val="tx1"/>
                </a:solidFill>
              </a:rPr>
              <a:t>.in);</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(“Lütfen notunuzu giriniz: “);</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not = k.</a:t>
            </a:r>
            <a:r>
              <a:rPr lang="tr-TR" sz="2400" dirty="0" err="1" smtClean="0">
                <a:solidFill>
                  <a:schemeClr val="tx1"/>
                </a:solidFill>
              </a:rPr>
              <a:t>nextInt</a:t>
            </a:r>
            <a:r>
              <a:rPr lang="tr-TR" sz="2400" dirty="0" smtClean="0">
                <a:solidFill>
                  <a:schemeClr val="tx1"/>
                </a:solidFill>
              </a:rPr>
              <a:t>();</a:t>
            </a:r>
          </a:p>
          <a:p>
            <a:pPr algn="just"/>
            <a:r>
              <a:rPr lang="tr-TR" sz="2400" dirty="0" smtClean="0">
                <a:solidFill>
                  <a:schemeClr val="tx1"/>
                </a:solidFill>
              </a:rPr>
              <a:t>   </a:t>
            </a:r>
            <a:r>
              <a:rPr lang="tr-TR" sz="2400" dirty="0" err="1" smtClean="0">
                <a:solidFill>
                  <a:schemeClr val="tx1"/>
                </a:solidFill>
              </a:rPr>
              <a:t>if</a:t>
            </a:r>
            <a:r>
              <a:rPr lang="tr-TR" sz="2400" dirty="0" smtClean="0">
                <a:solidFill>
                  <a:schemeClr val="tx1"/>
                </a:solidFill>
              </a:rPr>
              <a:t>(not &gt;= 90)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A”);</a:t>
            </a:r>
          </a:p>
          <a:p>
            <a:pPr algn="just"/>
            <a:r>
              <a:rPr lang="tr-TR" sz="2400" dirty="0" smtClean="0">
                <a:solidFill>
                  <a:schemeClr val="tx1"/>
                </a:solidFill>
              </a:rPr>
              <a:t>   else </a:t>
            </a:r>
            <a:r>
              <a:rPr lang="tr-TR" sz="2400" dirty="0" err="1" smtClean="0">
                <a:solidFill>
                  <a:schemeClr val="tx1"/>
                </a:solidFill>
              </a:rPr>
              <a:t>if</a:t>
            </a:r>
            <a:r>
              <a:rPr lang="tr-TR" sz="2400" dirty="0" smtClean="0">
                <a:solidFill>
                  <a:schemeClr val="tx1"/>
                </a:solidFill>
              </a:rPr>
              <a:t>(not &gt;= 80)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B”);</a:t>
            </a:r>
          </a:p>
          <a:p>
            <a:pPr algn="just"/>
            <a:r>
              <a:rPr lang="tr-TR" sz="2400" dirty="0" smtClean="0">
                <a:solidFill>
                  <a:schemeClr val="tx1"/>
                </a:solidFill>
              </a:rPr>
              <a:t>   else </a:t>
            </a:r>
            <a:r>
              <a:rPr lang="tr-TR" sz="2400" dirty="0" err="1" smtClean="0">
                <a:solidFill>
                  <a:schemeClr val="tx1"/>
                </a:solidFill>
              </a:rPr>
              <a:t>if</a:t>
            </a:r>
            <a:r>
              <a:rPr lang="tr-TR" sz="2400" dirty="0" smtClean="0">
                <a:solidFill>
                  <a:schemeClr val="tx1"/>
                </a:solidFill>
              </a:rPr>
              <a:t>(not &gt;= 70)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C”);</a:t>
            </a:r>
          </a:p>
          <a:p>
            <a:pPr algn="just"/>
            <a:r>
              <a:rPr lang="tr-TR" sz="2400" dirty="0" smtClean="0">
                <a:solidFill>
                  <a:schemeClr val="tx1"/>
                </a:solidFill>
              </a:rPr>
              <a:t>   else </a:t>
            </a:r>
            <a:r>
              <a:rPr lang="tr-TR" sz="2400" dirty="0" err="1" smtClean="0">
                <a:solidFill>
                  <a:schemeClr val="tx1"/>
                </a:solidFill>
              </a:rPr>
              <a:t>if</a:t>
            </a:r>
            <a:r>
              <a:rPr lang="tr-TR" sz="2400" dirty="0" smtClean="0">
                <a:solidFill>
                  <a:schemeClr val="tx1"/>
                </a:solidFill>
              </a:rPr>
              <a:t>(not &gt;= 60)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D”);</a:t>
            </a:r>
          </a:p>
          <a:p>
            <a:pPr algn="just"/>
            <a:r>
              <a:rPr lang="tr-TR" sz="2400" dirty="0" smtClean="0">
                <a:solidFill>
                  <a:schemeClr val="tx1"/>
                </a:solidFill>
              </a:rPr>
              <a:t>   else</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F”);</a:t>
            </a: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Yukarıdaki örnekte önce harf notunun 90’dan büyük eşit olup olmadığı kontrol edilir. Eğer not 90’dan büyük eşitse ekrana “Harf notunuz = A” yazdırılır ve diğer bloklar çalıştırılmaz.</a:t>
            </a:r>
          </a:p>
          <a:p>
            <a:pPr algn="just"/>
            <a:endParaRPr lang="tr-TR" sz="2400" b="1" dirty="0" smtClean="0">
              <a:solidFill>
                <a:schemeClr val="tx1"/>
              </a:solidFill>
            </a:endParaRPr>
          </a:p>
        </p:txBody>
      </p:sp>
      <p:sp>
        <p:nvSpPr>
          <p:cNvPr id="4" name="3 Dikdörtgen"/>
          <p:cNvSpPr/>
          <p:nvPr/>
        </p:nvSpPr>
        <p:spPr>
          <a:xfrm>
            <a:off x="5286380" y="1714488"/>
            <a:ext cx="3357586" cy="2308324"/>
          </a:xfrm>
          <a:prstGeom prst="rect">
            <a:avLst/>
          </a:prstGeom>
        </p:spPr>
        <p:txBody>
          <a:bodyPr wrap="square">
            <a:spAutoFit/>
          </a:bodyPr>
          <a:lstStyle/>
          <a:p>
            <a:pPr algn="just">
              <a:buFontTx/>
              <a:buChar char="-"/>
            </a:pPr>
            <a:r>
              <a:rPr lang="tr-TR" sz="1600" dirty="0" smtClean="0"/>
              <a:t> Bazı durumlarda programın çok fazla dallanması gerekebilir ve bazı çoklu durumlarda else yapısına ihtiyaç duyulabilir. Böyle durumlarsa </a:t>
            </a:r>
            <a:r>
              <a:rPr lang="tr-TR" sz="1600" dirty="0" err="1" smtClean="0"/>
              <a:t>if</a:t>
            </a:r>
            <a:r>
              <a:rPr lang="tr-TR" sz="1600" dirty="0" smtClean="0"/>
              <a:t>-else yapısı yerine </a:t>
            </a:r>
            <a:r>
              <a:rPr lang="tr-TR" sz="1600" dirty="0" err="1" smtClean="0"/>
              <a:t>if</a:t>
            </a:r>
            <a:r>
              <a:rPr lang="tr-TR" sz="1600" dirty="0" smtClean="0"/>
              <a:t>-else </a:t>
            </a:r>
            <a:r>
              <a:rPr lang="tr-TR" sz="1600" dirty="0" err="1" smtClean="0"/>
              <a:t>if</a:t>
            </a:r>
            <a:r>
              <a:rPr lang="tr-TR" sz="1600" dirty="0" smtClean="0"/>
              <a:t>-else yapıları kullanılır. Bu yapılarda yalnızca bir tane </a:t>
            </a:r>
            <a:r>
              <a:rPr lang="tr-TR" sz="1600" dirty="0" err="1" smtClean="0"/>
              <a:t>if</a:t>
            </a:r>
            <a:r>
              <a:rPr lang="tr-TR" sz="1600" dirty="0" smtClean="0"/>
              <a:t> ve bir tane else bulunur. Ancak dallanma sayısına bağlı olarak birden fazla else </a:t>
            </a:r>
            <a:r>
              <a:rPr lang="tr-TR" sz="1600" dirty="0" err="1" smtClean="0"/>
              <a:t>if</a:t>
            </a:r>
            <a:r>
              <a:rPr lang="tr-TR" sz="1600" dirty="0" smtClean="0"/>
              <a:t> bulunabilir.</a:t>
            </a: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solidFill>
                  <a:schemeClr val="tx2">
                    <a:lumMod val="60000"/>
                    <a:lumOff val="40000"/>
                  </a:schemeClr>
                </a:solidFill>
              </a:rPr>
              <a:t>Karar Verme Yapıları : “IF” – “ELSE IF” – “ELSE”</a:t>
            </a:r>
            <a:endParaRPr lang="tr-TR"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algn="just">
              <a:buFontTx/>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Kod 1:</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not = 75;</a:t>
            </a:r>
          </a:p>
          <a:p>
            <a:pPr algn="just"/>
            <a:r>
              <a:rPr lang="tr-TR" sz="2400" dirty="0" smtClean="0">
                <a:solidFill>
                  <a:schemeClr val="tx1"/>
                </a:solidFill>
              </a:rPr>
              <a:t>   </a:t>
            </a:r>
            <a:r>
              <a:rPr lang="tr-TR" sz="2400" dirty="0" err="1" smtClean="0">
                <a:solidFill>
                  <a:schemeClr val="tx1"/>
                </a:solidFill>
              </a:rPr>
              <a:t>if</a:t>
            </a:r>
            <a:r>
              <a:rPr lang="tr-TR" sz="2400" dirty="0" smtClean="0">
                <a:solidFill>
                  <a:schemeClr val="tx1"/>
                </a:solidFill>
              </a:rPr>
              <a:t>(not &gt;= 90)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A”);</a:t>
            </a:r>
          </a:p>
          <a:p>
            <a:pPr algn="just"/>
            <a:r>
              <a:rPr lang="tr-TR" sz="2400" dirty="0" smtClean="0">
                <a:solidFill>
                  <a:schemeClr val="tx1"/>
                </a:solidFill>
              </a:rPr>
              <a:t>   else </a:t>
            </a:r>
            <a:r>
              <a:rPr lang="tr-TR" sz="2400" dirty="0" err="1" smtClean="0">
                <a:solidFill>
                  <a:schemeClr val="tx1"/>
                </a:solidFill>
              </a:rPr>
              <a:t>if</a:t>
            </a:r>
            <a:r>
              <a:rPr lang="tr-TR" sz="2400" dirty="0" smtClean="0">
                <a:solidFill>
                  <a:schemeClr val="tx1"/>
                </a:solidFill>
              </a:rPr>
              <a:t>(not &gt;= 80)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B”);</a:t>
            </a:r>
          </a:p>
          <a:p>
            <a:pPr algn="just"/>
            <a:r>
              <a:rPr lang="tr-TR" sz="2400" dirty="0" smtClean="0">
                <a:solidFill>
                  <a:schemeClr val="tx1"/>
                </a:solidFill>
              </a:rPr>
              <a:t>   else </a:t>
            </a:r>
            <a:r>
              <a:rPr lang="tr-TR" sz="2400" dirty="0" err="1" smtClean="0">
                <a:solidFill>
                  <a:schemeClr val="tx1"/>
                </a:solidFill>
              </a:rPr>
              <a:t>if</a:t>
            </a:r>
            <a:r>
              <a:rPr lang="tr-TR" sz="2400" dirty="0" smtClean="0">
                <a:solidFill>
                  <a:schemeClr val="tx1"/>
                </a:solidFill>
              </a:rPr>
              <a:t>(not &gt;= 70)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C”);</a:t>
            </a:r>
          </a:p>
          <a:p>
            <a:pPr algn="just"/>
            <a:r>
              <a:rPr lang="tr-TR" sz="2400" dirty="0" smtClean="0">
                <a:solidFill>
                  <a:schemeClr val="tx1"/>
                </a:solidFill>
              </a:rPr>
              <a:t>   else </a:t>
            </a:r>
            <a:r>
              <a:rPr lang="tr-TR" sz="2400" dirty="0" err="1" smtClean="0">
                <a:solidFill>
                  <a:schemeClr val="tx1"/>
                </a:solidFill>
              </a:rPr>
              <a:t>if</a:t>
            </a:r>
            <a:r>
              <a:rPr lang="tr-TR" sz="2400" dirty="0" smtClean="0">
                <a:solidFill>
                  <a:schemeClr val="tx1"/>
                </a:solidFill>
              </a:rPr>
              <a:t>(not &gt;= 60)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D”);</a:t>
            </a:r>
          </a:p>
          <a:p>
            <a:pPr algn="just"/>
            <a:r>
              <a:rPr lang="tr-TR" sz="2400" dirty="0" smtClean="0">
                <a:solidFill>
                  <a:schemeClr val="tx1"/>
                </a:solidFill>
              </a:rPr>
              <a:t>   else</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F”);</a:t>
            </a: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Çıktı:</a:t>
            </a:r>
          </a:p>
          <a:p>
            <a:pPr algn="just"/>
            <a:r>
              <a:rPr lang="tr-TR" sz="2400" dirty="0" smtClean="0">
                <a:solidFill>
                  <a:schemeClr val="tx1"/>
                </a:solidFill>
              </a:rPr>
              <a:t>   Harf notunuz = C</a:t>
            </a:r>
          </a:p>
          <a:p>
            <a:pPr algn="just"/>
            <a:endParaRPr lang="tr-TR" sz="2400" b="1" dirty="0" smtClean="0">
              <a:solidFill>
                <a:schemeClr val="tx1"/>
              </a:solidFill>
            </a:endParaRPr>
          </a:p>
          <a:p>
            <a:pPr algn="just"/>
            <a:endParaRPr lang="tr-TR" sz="2400" b="1" dirty="0" smtClean="0">
              <a:solidFill>
                <a:schemeClr val="tx1"/>
              </a:solidFill>
            </a:endParaRPr>
          </a:p>
        </p:txBody>
      </p:sp>
      <p:sp>
        <p:nvSpPr>
          <p:cNvPr id="4" name="3 Dikdörtgen"/>
          <p:cNvSpPr/>
          <p:nvPr/>
        </p:nvSpPr>
        <p:spPr>
          <a:xfrm>
            <a:off x="5572132" y="1714488"/>
            <a:ext cx="2786050" cy="2554545"/>
          </a:xfrm>
          <a:prstGeom prst="rect">
            <a:avLst/>
          </a:prstGeom>
        </p:spPr>
        <p:txBody>
          <a:bodyPr wrap="square">
            <a:spAutoFit/>
          </a:bodyPr>
          <a:lstStyle/>
          <a:p>
            <a:pPr algn="just">
              <a:buFontTx/>
              <a:buChar char="-"/>
            </a:pPr>
            <a:r>
              <a:rPr lang="tr-TR" sz="1600" dirty="0" smtClean="0"/>
              <a:t> </a:t>
            </a:r>
            <a:r>
              <a:rPr lang="tr-TR" sz="1600" dirty="0" err="1" smtClean="0"/>
              <a:t>if</a:t>
            </a:r>
            <a:r>
              <a:rPr lang="tr-TR" sz="1600" dirty="0" smtClean="0"/>
              <a:t> karar verme yapısı kullanılırken doğru sonuç alabilmek için hangi </a:t>
            </a:r>
            <a:r>
              <a:rPr lang="tr-TR" sz="1600" dirty="0" err="1" smtClean="0"/>
              <a:t>if</a:t>
            </a:r>
            <a:r>
              <a:rPr lang="tr-TR" sz="1600" dirty="0" smtClean="0"/>
              <a:t> yapısının kullanılacağı, hangi mantıksal operatörlerin kullanılacağı, hangi kontrolün hangi sırada yapılacağı oldukça önemlidir. Bir önceki harf notu örneğini farklı şekillerde yazarak çıktılarına bakalım.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7"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tr-TR" b="1" smtClean="0"/>
              <a:t>Karşılaştırma İşlemleri</a:t>
            </a:r>
          </a:p>
        </p:txBody>
      </p:sp>
      <p:sp>
        <p:nvSpPr>
          <p:cNvPr id="21507" name="Rectangle 3"/>
          <p:cNvSpPr>
            <a:spLocks noGrp="1" noChangeArrowheads="1"/>
          </p:cNvSpPr>
          <p:nvPr>
            <p:ph sz="quarter" idx="1"/>
          </p:nvPr>
        </p:nvSpPr>
        <p:spPr/>
        <p:txBody>
          <a:bodyPr/>
          <a:lstStyle/>
          <a:p>
            <a:pPr eaLnBrk="1" hangingPunct="1"/>
            <a:r>
              <a:rPr lang="tr-TR" sz="3200" b="1" dirty="0" smtClean="0">
                <a:latin typeface="Courier New" pitchFamily="49" charset="0"/>
              </a:rPr>
              <a:t>Eşittir			=</a:t>
            </a:r>
          </a:p>
          <a:p>
            <a:pPr eaLnBrk="1" hangingPunct="1"/>
            <a:r>
              <a:rPr lang="tr-TR" sz="3200" b="1" dirty="0" smtClean="0">
                <a:latin typeface="Courier New" pitchFamily="49" charset="0"/>
              </a:rPr>
              <a:t>Eşit değildir		!=</a:t>
            </a:r>
          </a:p>
          <a:p>
            <a:pPr eaLnBrk="1" hangingPunct="1"/>
            <a:r>
              <a:rPr lang="tr-TR" sz="3200" b="1" dirty="0" smtClean="0">
                <a:latin typeface="Courier New" pitchFamily="49" charset="0"/>
              </a:rPr>
              <a:t>Büyüktür		    &gt;</a:t>
            </a:r>
          </a:p>
          <a:p>
            <a:pPr eaLnBrk="1" hangingPunct="1"/>
            <a:r>
              <a:rPr lang="tr-TR" sz="3200" b="1" dirty="0" smtClean="0">
                <a:latin typeface="Courier New" pitchFamily="49" charset="0"/>
              </a:rPr>
              <a:t>Küçüktür		    &lt;</a:t>
            </a:r>
          </a:p>
          <a:p>
            <a:pPr eaLnBrk="1" hangingPunct="1"/>
            <a:r>
              <a:rPr lang="tr-TR" sz="3200" b="1" dirty="0" smtClean="0">
                <a:latin typeface="Courier New" pitchFamily="49" charset="0"/>
              </a:rPr>
              <a:t>Büyük eşittir		&gt;=</a:t>
            </a:r>
          </a:p>
          <a:p>
            <a:pPr eaLnBrk="1" hangingPunct="1"/>
            <a:r>
              <a:rPr lang="tr-TR" sz="3200" b="1" dirty="0" smtClean="0">
                <a:latin typeface="Courier New" pitchFamily="49" charset="0"/>
              </a:rPr>
              <a:t>Küçük eşittir		&lt;=</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smtClean="0">
                <a:solidFill>
                  <a:schemeClr val="tx2">
                    <a:lumMod val="60000"/>
                    <a:lumOff val="40000"/>
                  </a:schemeClr>
                </a:solidFill>
              </a:rPr>
              <a:t>Karar Verme Yapıları : “IF” – “ELSE IF” – “ELSE”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algn="just">
              <a:buFont typeface="Wingdings" pitchFamily="2" charset="2"/>
              <a:buChar char="§"/>
            </a:pPr>
            <a:r>
              <a:rPr lang="tr-TR" sz="2400" b="1" dirty="0" smtClean="0">
                <a:solidFill>
                  <a:schemeClr val="tx1"/>
                </a:solidFill>
              </a:rPr>
              <a:t> Kod 2:</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not = 75;</a:t>
            </a:r>
          </a:p>
          <a:p>
            <a:pPr algn="just"/>
            <a:r>
              <a:rPr lang="tr-TR" sz="2400" dirty="0" smtClean="0">
                <a:solidFill>
                  <a:schemeClr val="tx1"/>
                </a:solidFill>
              </a:rPr>
              <a:t>   </a:t>
            </a:r>
            <a:r>
              <a:rPr lang="tr-TR" sz="2400" dirty="0" err="1" smtClean="0">
                <a:solidFill>
                  <a:schemeClr val="tx1"/>
                </a:solidFill>
              </a:rPr>
              <a:t>if</a:t>
            </a:r>
            <a:r>
              <a:rPr lang="tr-TR" sz="2400" dirty="0" smtClean="0">
                <a:solidFill>
                  <a:schemeClr val="tx1"/>
                </a:solidFill>
              </a:rPr>
              <a:t>(not &gt;= 90)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A”);</a:t>
            </a:r>
          </a:p>
          <a:p>
            <a:pPr algn="just"/>
            <a:r>
              <a:rPr lang="tr-TR" sz="2400" dirty="0" smtClean="0">
                <a:solidFill>
                  <a:schemeClr val="tx1"/>
                </a:solidFill>
              </a:rPr>
              <a:t>   </a:t>
            </a:r>
            <a:r>
              <a:rPr lang="tr-TR" sz="2400" dirty="0" err="1" smtClean="0">
                <a:solidFill>
                  <a:schemeClr val="tx1"/>
                </a:solidFill>
              </a:rPr>
              <a:t>if</a:t>
            </a:r>
            <a:r>
              <a:rPr lang="tr-TR" sz="2400" dirty="0" smtClean="0">
                <a:solidFill>
                  <a:schemeClr val="tx1"/>
                </a:solidFill>
              </a:rPr>
              <a:t>(not &gt;= 80)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B”);</a:t>
            </a:r>
          </a:p>
          <a:p>
            <a:pPr algn="just"/>
            <a:r>
              <a:rPr lang="tr-TR" sz="2400" dirty="0" smtClean="0">
                <a:solidFill>
                  <a:schemeClr val="tx1"/>
                </a:solidFill>
              </a:rPr>
              <a:t>   </a:t>
            </a:r>
            <a:r>
              <a:rPr lang="tr-TR" sz="2400" dirty="0" err="1" smtClean="0">
                <a:solidFill>
                  <a:schemeClr val="tx1"/>
                </a:solidFill>
              </a:rPr>
              <a:t>if</a:t>
            </a:r>
            <a:r>
              <a:rPr lang="tr-TR" sz="2400" dirty="0" smtClean="0">
                <a:solidFill>
                  <a:schemeClr val="tx1"/>
                </a:solidFill>
              </a:rPr>
              <a:t>(not &gt;= 70)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C”);</a:t>
            </a:r>
          </a:p>
          <a:p>
            <a:pPr algn="just"/>
            <a:r>
              <a:rPr lang="tr-TR" sz="2400" dirty="0" smtClean="0">
                <a:solidFill>
                  <a:schemeClr val="tx1"/>
                </a:solidFill>
              </a:rPr>
              <a:t>   </a:t>
            </a:r>
            <a:r>
              <a:rPr lang="tr-TR" sz="2400" dirty="0" err="1" smtClean="0">
                <a:solidFill>
                  <a:schemeClr val="tx1"/>
                </a:solidFill>
              </a:rPr>
              <a:t>if</a:t>
            </a:r>
            <a:r>
              <a:rPr lang="tr-TR" sz="2400" dirty="0" smtClean="0">
                <a:solidFill>
                  <a:schemeClr val="tx1"/>
                </a:solidFill>
              </a:rPr>
              <a:t>(not &gt;= 60)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D”);</a:t>
            </a:r>
          </a:p>
          <a:p>
            <a:pPr algn="just"/>
            <a:r>
              <a:rPr lang="tr-TR" sz="2400" dirty="0" smtClean="0">
                <a:solidFill>
                  <a:schemeClr val="tx1"/>
                </a:solidFill>
              </a:rPr>
              <a:t>   else</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F”);</a:t>
            </a: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Çıktı:</a:t>
            </a:r>
          </a:p>
          <a:p>
            <a:pPr algn="just"/>
            <a:r>
              <a:rPr lang="tr-TR" sz="2400" dirty="0" smtClean="0">
                <a:solidFill>
                  <a:schemeClr val="tx1"/>
                </a:solidFill>
              </a:rPr>
              <a:t>   Harf notunuz = C</a:t>
            </a:r>
          </a:p>
          <a:p>
            <a:pPr algn="just"/>
            <a:r>
              <a:rPr lang="tr-TR" sz="2400" dirty="0" smtClean="0">
                <a:solidFill>
                  <a:schemeClr val="tx1"/>
                </a:solidFill>
              </a:rPr>
              <a:t>   Harf notunuz = D</a:t>
            </a:r>
          </a:p>
          <a:p>
            <a:pPr algn="just"/>
            <a:endParaRPr lang="tr-TR" sz="2400" dirty="0" smtClean="0">
              <a:solidFill>
                <a:schemeClr val="tx1"/>
              </a:solidFill>
            </a:endParaRPr>
          </a:p>
          <a:p>
            <a:pPr algn="just">
              <a:buFont typeface="Wingdings" pitchFamily="2" charset="2"/>
              <a:buChar char="Ø"/>
            </a:pPr>
            <a:endParaRPr lang="tr-TR" sz="2400" dirty="0" smtClean="0">
              <a:solidFill>
                <a:schemeClr val="tx1"/>
              </a:solidFill>
            </a:endParaRPr>
          </a:p>
          <a:p>
            <a:pPr algn="just"/>
            <a:endParaRPr lang="tr-TR" sz="2400" b="1" dirty="0" smtClean="0">
              <a:solidFill>
                <a:schemeClr val="tx1"/>
              </a:solidFill>
            </a:endParaRPr>
          </a:p>
          <a:p>
            <a:pPr algn="just"/>
            <a:endParaRPr lang="tr-TR" sz="2400" b="1" dirty="0" smtClean="0">
              <a:solidFill>
                <a:schemeClr val="tx1"/>
              </a:solidFill>
            </a:endParaRPr>
          </a:p>
        </p:txBody>
      </p:sp>
      <p:sp>
        <p:nvSpPr>
          <p:cNvPr id="4" name="3 Dikdörtgen"/>
          <p:cNvSpPr/>
          <p:nvPr/>
        </p:nvSpPr>
        <p:spPr>
          <a:xfrm>
            <a:off x="5357818" y="1714488"/>
            <a:ext cx="3286148" cy="3293209"/>
          </a:xfrm>
          <a:prstGeom prst="rect">
            <a:avLst/>
          </a:prstGeom>
        </p:spPr>
        <p:txBody>
          <a:bodyPr wrap="square">
            <a:spAutoFit/>
          </a:bodyPr>
          <a:lstStyle/>
          <a:p>
            <a:r>
              <a:rPr lang="tr-TR" sz="1600" dirty="0" smtClean="0"/>
              <a:t>Her “</a:t>
            </a:r>
            <a:r>
              <a:rPr lang="tr-TR" sz="1600" b="1" i="1" dirty="0" err="1" smtClean="0"/>
              <a:t>if</a:t>
            </a:r>
            <a:r>
              <a:rPr lang="tr-TR" sz="1600" dirty="0" smtClean="0"/>
              <a:t>” bloğu birbirinden bağımsızdır. İlk üç </a:t>
            </a:r>
            <a:r>
              <a:rPr lang="tr-TR" sz="1600" dirty="0" err="1" smtClean="0"/>
              <a:t>if</a:t>
            </a:r>
            <a:r>
              <a:rPr lang="tr-TR" sz="1600" dirty="0" smtClean="0"/>
              <a:t> bloğu birbirinden bağımsız bir şekilde çalışır. Dördüncü </a:t>
            </a:r>
            <a:r>
              <a:rPr lang="tr-TR" sz="1600" dirty="0" err="1" smtClean="0"/>
              <a:t>if</a:t>
            </a:r>
            <a:r>
              <a:rPr lang="tr-TR" sz="1600" dirty="0" smtClean="0"/>
              <a:t> bloğu ise bir else ile bağlıdır. Yani toplamda 4 tane karar verme yapısı bulunmaktadır. Bu örnekte üçüncü </a:t>
            </a:r>
            <a:r>
              <a:rPr lang="tr-TR" sz="1600" dirty="0" err="1" smtClean="0"/>
              <a:t>if</a:t>
            </a:r>
            <a:r>
              <a:rPr lang="tr-TR" sz="1600" dirty="0" smtClean="0"/>
              <a:t> içeriği doğru olduğundan ona ait olan blok çalıştırılır. Arkasından ise dördüncü </a:t>
            </a:r>
            <a:r>
              <a:rPr lang="tr-TR" sz="1600" dirty="0" err="1" smtClean="0"/>
              <a:t>if</a:t>
            </a:r>
            <a:r>
              <a:rPr lang="tr-TR" sz="1600" dirty="0" smtClean="0"/>
              <a:t> içeriğine bakılır, o da doğru olduğundan ona ait olan blok da çalıştırılır. Dördüncü </a:t>
            </a:r>
            <a:r>
              <a:rPr lang="tr-TR" sz="1600" dirty="0" err="1" smtClean="0"/>
              <a:t>if’in</a:t>
            </a:r>
            <a:r>
              <a:rPr lang="tr-TR" sz="1600" dirty="0" smtClean="0"/>
              <a:t> içeriği doğru olduğundan ona bağlı olan else bloğu çalıştırılmaz.</a:t>
            </a:r>
            <a:endParaRPr lang="tr-T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7" dur="500"/>
                                        <p:tgtEl>
                                          <p:spTgt spid="3">
                                            <p:txEl>
                                              <p:pRg st="14" end="14"/>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10"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solidFill>
                  <a:schemeClr val="tx2">
                    <a:lumMod val="60000"/>
                    <a:lumOff val="40000"/>
                  </a:schemeClr>
                </a:solidFill>
              </a:rPr>
              <a:t>Karar Verme Yapıları : “IF” – “ELSE IF” – “ELSE”</a:t>
            </a:r>
            <a:endParaRPr lang="tr-TR" b="1" dirty="0">
              <a:solidFill>
                <a:schemeClr val="tx2">
                  <a:lumMod val="60000"/>
                  <a:lumOff val="40000"/>
                </a:schemeClr>
              </a:solidFill>
            </a:endParaRPr>
          </a:p>
        </p:txBody>
      </p:sp>
      <p:sp>
        <p:nvSpPr>
          <p:cNvPr id="3" name="Alt Başlık 2"/>
          <p:cNvSpPr>
            <a:spLocks noGrp="1"/>
          </p:cNvSpPr>
          <p:nvPr>
            <p:ph sz="quarter" idx="1"/>
          </p:nvPr>
        </p:nvSpPr>
        <p:spPr>
          <a:xfrm>
            <a:off x="457200" y="1219200"/>
            <a:ext cx="4400552" cy="4924444"/>
          </a:xfrm>
        </p:spPr>
        <p:txBody>
          <a:bodyPr>
            <a:normAutofit fontScale="77500" lnSpcReduction="20000"/>
          </a:bodyPr>
          <a:lstStyle/>
          <a:p>
            <a:pPr algn="just">
              <a:buFont typeface="Wingdings" pitchFamily="2" charset="2"/>
              <a:buChar char="§"/>
            </a:pPr>
            <a:r>
              <a:rPr lang="tr-TR" sz="2100" b="1" dirty="0" smtClean="0">
                <a:solidFill>
                  <a:schemeClr val="tx1"/>
                </a:solidFill>
              </a:rPr>
              <a:t> Kod 3:</a:t>
            </a:r>
          </a:p>
          <a:p>
            <a:pPr algn="just"/>
            <a:r>
              <a:rPr lang="tr-TR" sz="2100" dirty="0" smtClean="0">
                <a:solidFill>
                  <a:schemeClr val="tx1"/>
                </a:solidFill>
              </a:rPr>
              <a:t>   </a:t>
            </a:r>
            <a:r>
              <a:rPr lang="tr-TR" sz="2100" dirty="0" err="1" smtClean="0">
                <a:solidFill>
                  <a:schemeClr val="tx1"/>
                </a:solidFill>
              </a:rPr>
              <a:t>int</a:t>
            </a:r>
            <a:r>
              <a:rPr lang="tr-TR" sz="2100" dirty="0" smtClean="0">
                <a:solidFill>
                  <a:schemeClr val="tx1"/>
                </a:solidFill>
              </a:rPr>
              <a:t> not = 75;</a:t>
            </a:r>
          </a:p>
          <a:p>
            <a:pPr algn="just"/>
            <a:r>
              <a:rPr lang="tr-TR" sz="2100" dirty="0" smtClean="0">
                <a:solidFill>
                  <a:schemeClr val="tx1"/>
                </a:solidFill>
              </a:rPr>
              <a:t>   </a:t>
            </a:r>
            <a:r>
              <a:rPr lang="tr-TR" sz="2100" dirty="0" err="1" smtClean="0">
                <a:solidFill>
                  <a:schemeClr val="tx1"/>
                </a:solidFill>
              </a:rPr>
              <a:t>if</a:t>
            </a:r>
            <a:r>
              <a:rPr lang="tr-TR" sz="2100" dirty="0" smtClean="0">
                <a:solidFill>
                  <a:schemeClr val="tx1"/>
                </a:solidFill>
              </a:rPr>
              <a:t>(not &gt;= 60)</a:t>
            </a:r>
          </a:p>
          <a:p>
            <a:pPr algn="just"/>
            <a:r>
              <a:rPr lang="tr-TR" sz="2100" dirty="0" smtClean="0">
                <a:solidFill>
                  <a:schemeClr val="tx1"/>
                </a:solidFill>
              </a:rPr>
              <a:t>       </a:t>
            </a:r>
            <a:r>
              <a:rPr lang="tr-TR" sz="2100" dirty="0" err="1" smtClean="0">
                <a:solidFill>
                  <a:schemeClr val="tx1"/>
                </a:solidFill>
              </a:rPr>
              <a:t>System</a:t>
            </a:r>
            <a:r>
              <a:rPr lang="tr-TR" sz="2100" dirty="0" smtClean="0">
                <a:solidFill>
                  <a:schemeClr val="tx1"/>
                </a:solidFill>
              </a:rPr>
              <a:t>.</a:t>
            </a:r>
            <a:r>
              <a:rPr lang="tr-TR" sz="2100" dirty="0" err="1" smtClean="0">
                <a:solidFill>
                  <a:schemeClr val="tx1"/>
                </a:solidFill>
              </a:rPr>
              <a:t>out</a:t>
            </a:r>
            <a:r>
              <a:rPr lang="tr-TR" sz="2100" dirty="0" smtClean="0">
                <a:solidFill>
                  <a:schemeClr val="tx1"/>
                </a:solidFill>
              </a:rPr>
              <a:t>.</a:t>
            </a:r>
            <a:r>
              <a:rPr lang="tr-TR" sz="2100" dirty="0" err="1" smtClean="0">
                <a:solidFill>
                  <a:schemeClr val="tx1"/>
                </a:solidFill>
              </a:rPr>
              <a:t>println</a:t>
            </a:r>
            <a:r>
              <a:rPr lang="tr-TR" sz="2100" dirty="0" smtClean="0">
                <a:solidFill>
                  <a:schemeClr val="tx1"/>
                </a:solidFill>
              </a:rPr>
              <a:t>(“Harf notunuz = D”);</a:t>
            </a:r>
          </a:p>
          <a:p>
            <a:pPr algn="just"/>
            <a:r>
              <a:rPr lang="tr-TR" sz="2100" dirty="0" smtClean="0">
                <a:solidFill>
                  <a:schemeClr val="tx1"/>
                </a:solidFill>
              </a:rPr>
              <a:t>   else </a:t>
            </a:r>
            <a:r>
              <a:rPr lang="tr-TR" sz="2100" dirty="0" err="1" smtClean="0">
                <a:solidFill>
                  <a:schemeClr val="tx1"/>
                </a:solidFill>
              </a:rPr>
              <a:t>if</a:t>
            </a:r>
            <a:r>
              <a:rPr lang="tr-TR" sz="2100" dirty="0" smtClean="0">
                <a:solidFill>
                  <a:schemeClr val="tx1"/>
                </a:solidFill>
              </a:rPr>
              <a:t>(not &gt;= 70)</a:t>
            </a:r>
          </a:p>
          <a:p>
            <a:pPr algn="just"/>
            <a:r>
              <a:rPr lang="tr-TR" sz="2100" dirty="0" smtClean="0">
                <a:solidFill>
                  <a:schemeClr val="tx1"/>
                </a:solidFill>
              </a:rPr>
              <a:t>       </a:t>
            </a:r>
            <a:r>
              <a:rPr lang="tr-TR" sz="2100" dirty="0" err="1" smtClean="0">
                <a:solidFill>
                  <a:schemeClr val="tx1"/>
                </a:solidFill>
              </a:rPr>
              <a:t>System</a:t>
            </a:r>
            <a:r>
              <a:rPr lang="tr-TR" sz="2100" dirty="0" smtClean="0">
                <a:solidFill>
                  <a:schemeClr val="tx1"/>
                </a:solidFill>
              </a:rPr>
              <a:t>.</a:t>
            </a:r>
            <a:r>
              <a:rPr lang="tr-TR" sz="2100" dirty="0" err="1" smtClean="0">
                <a:solidFill>
                  <a:schemeClr val="tx1"/>
                </a:solidFill>
              </a:rPr>
              <a:t>out</a:t>
            </a:r>
            <a:r>
              <a:rPr lang="tr-TR" sz="2100" dirty="0" smtClean="0">
                <a:solidFill>
                  <a:schemeClr val="tx1"/>
                </a:solidFill>
              </a:rPr>
              <a:t>.</a:t>
            </a:r>
            <a:r>
              <a:rPr lang="tr-TR" sz="2100" dirty="0" err="1" smtClean="0">
                <a:solidFill>
                  <a:schemeClr val="tx1"/>
                </a:solidFill>
              </a:rPr>
              <a:t>println</a:t>
            </a:r>
            <a:r>
              <a:rPr lang="tr-TR" sz="2100" dirty="0" smtClean="0">
                <a:solidFill>
                  <a:schemeClr val="tx1"/>
                </a:solidFill>
              </a:rPr>
              <a:t>(“Harf notunuz = C”);</a:t>
            </a:r>
          </a:p>
          <a:p>
            <a:pPr algn="just"/>
            <a:r>
              <a:rPr lang="tr-TR" sz="2100" dirty="0" smtClean="0">
                <a:solidFill>
                  <a:schemeClr val="tx1"/>
                </a:solidFill>
              </a:rPr>
              <a:t>   else </a:t>
            </a:r>
            <a:r>
              <a:rPr lang="tr-TR" sz="2100" dirty="0" err="1" smtClean="0">
                <a:solidFill>
                  <a:schemeClr val="tx1"/>
                </a:solidFill>
              </a:rPr>
              <a:t>if</a:t>
            </a:r>
            <a:r>
              <a:rPr lang="tr-TR" sz="2100" dirty="0" smtClean="0">
                <a:solidFill>
                  <a:schemeClr val="tx1"/>
                </a:solidFill>
              </a:rPr>
              <a:t>(not &gt;= 80)</a:t>
            </a:r>
          </a:p>
          <a:p>
            <a:pPr algn="just"/>
            <a:r>
              <a:rPr lang="tr-TR" sz="2100" dirty="0" smtClean="0">
                <a:solidFill>
                  <a:schemeClr val="tx1"/>
                </a:solidFill>
              </a:rPr>
              <a:t>       </a:t>
            </a:r>
            <a:r>
              <a:rPr lang="tr-TR" sz="2100" dirty="0" err="1" smtClean="0">
                <a:solidFill>
                  <a:schemeClr val="tx1"/>
                </a:solidFill>
              </a:rPr>
              <a:t>System</a:t>
            </a:r>
            <a:r>
              <a:rPr lang="tr-TR" sz="2100" dirty="0" smtClean="0">
                <a:solidFill>
                  <a:schemeClr val="tx1"/>
                </a:solidFill>
              </a:rPr>
              <a:t>.</a:t>
            </a:r>
            <a:r>
              <a:rPr lang="tr-TR" sz="2100" dirty="0" err="1" smtClean="0">
                <a:solidFill>
                  <a:schemeClr val="tx1"/>
                </a:solidFill>
              </a:rPr>
              <a:t>out</a:t>
            </a:r>
            <a:r>
              <a:rPr lang="tr-TR" sz="2100" dirty="0" smtClean="0">
                <a:solidFill>
                  <a:schemeClr val="tx1"/>
                </a:solidFill>
              </a:rPr>
              <a:t>.</a:t>
            </a:r>
            <a:r>
              <a:rPr lang="tr-TR" sz="2100" dirty="0" err="1" smtClean="0">
                <a:solidFill>
                  <a:schemeClr val="tx1"/>
                </a:solidFill>
              </a:rPr>
              <a:t>println</a:t>
            </a:r>
            <a:r>
              <a:rPr lang="tr-TR" sz="2100" dirty="0" smtClean="0">
                <a:solidFill>
                  <a:schemeClr val="tx1"/>
                </a:solidFill>
              </a:rPr>
              <a:t>(“Harf notunuz = B”);</a:t>
            </a:r>
          </a:p>
          <a:p>
            <a:pPr algn="just"/>
            <a:r>
              <a:rPr lang="tr-TR" sz="2100" dirty="0" smtClean="0">
                <a:solidFill>
                  <a:schemeClr val="tx1"/>
                </a:solidFill>
              </a:rPr>
              <a:t>   else </a:t>
            </a:r>
            <a:r>
              <a:rPr lang="tr-TR" sz="2100" dirty="0" err="1" smtClean="0">
                <a:solidFill>
                  <a:schemeClr val="tx1"/>
                </a:solidFill>
              </a:rPr>
              <a:t>if</a:t>
            </a:r>
            <a:r>
              <a:rPr lang="tr-TR" sz="2100" dirty="0" smtClean="0">
                <a:solidFill>
                  <a:schemeClr val="tx1"/>
                </a:solidFill>
              </a:rPr>
              <a:t>(not &gt;= 90)</a:t>
            </a:r>
          </a:p>
          <a:p>
            <a:pPr algn="just"/>
            <a:r>
              <a:rPr lang="tr-TR" sz="2100" dirty="0" smtClean="0">
                <a:solidFill>
                  <a:schemeClr val="tx1"/>
                </a:solidFill>
              </a:rPr>
              <a:t>       </a:t>
            </a:r>
            <a:r>
              <a:rPr lang="tr-TR" sz="2100" dirty="0" err="1" smtClean="0">
                <a:solidFill>
                  <a:schemeClr val="tx1"/>
                </a:solidFill>
              </a:rPr>
              <a:t>System</a:t>
            </a:r>
            <a:r>
              <a:rPr lang="tr-TR" sz="2100" dirty="0" smtClean="0">
                <a:solidFill>
                  <a:schemeClr val="tx1"/>
                </a:solidFill>
              </a:rPr>
              <a:t>.</a:t>
            </a:r>
            <a:r>
              <a:rPr lang="tr-TR" sz="2100" dirty="0" err="1" smtClean="0">
                <a:solidFill>
                  <a:schemeClr val="tx1"/>
                </a:solidFill>
              </a:rPr>
              <a:t>out</a:t>
            </a:r>
            <a:r>
              <a:rPr lang="tr-TR" sz="2100" dirty="0" smtClean="0">
                <a:solidFill>
                  <a:schemeClr val="tx1"/>
                </a:solidFill>
              </a:rPr>
              <a:t>.</a:t>
            </a:r>
            <a:r>
              <a:rPr lang="tr-TR" sz="2100" dirty="0" err="1" smtClean="0">
                <a:solidFill>
                  <a:schemeClr val="tx1"/>
                </a:solidFill>
              </a:rPr>
              <a:t>println</a:t>
            </a:r>
            <a:r>
              <a:rPr lang="tr-TR" sz="2100" dirty="0" smtClean="0">
                <a:solidFill>
                  <a:schemeClr val="tx1"/>
                </a:solidFill>
              </a:rPr>
              <a:t>(“Harf notunuz = A”);</a:t>
            </a:r>
          </a:p>
          <a:p>
            <a:pPr algn="just"/>
            <a:r>
              <a:rPr lang="tr-TR" sz="2100" dirty="0" smtClean="0">
                <a:solidFill>
                  <a:schemeClr val="tx1"/>
                </a:solidFill>
              </a:rPr>
              <a:t>   else</a:t>
            </a:r>
          </a:p>
          <a:p>
            <a:pPr algn="just"/>
            <a:r>
              <a:rPr lang="tr-TR" sz="2100" dirty="0" smtClean="0">
                <a:solidFill>
                  <a:schemeClr val="tx1"/>
                </a:solidFill>
              </a:rPr>
              <a:t>       </a:t>
            </a:r>
            <a:r>
              <a:rPr lang="tr-TR" sz="2100" dirty="0" err="1" smtClean="0">
                <a:solidFill>
                  <a:schemeClr val="tx1"/>
                </a:solidFill>
              </a:rPr>
              <a:t>System</a:t>
            </a:r>
            <a:r>
              <a:rPr lang="tr-TR" sz="2100" dirty="0" smtClean="0">
                <a:solidFill>
                  <a:schemeClr val="tx1"/>
                </a:solidFill>
              </a:rPr>
              <a:t>.</a:t>
            </a:r>
            <a:r>
              <a:rPr lang="tr-TR" sz="2100" dirty="0" err="1" smtClean="0">
                <a:solidFill>
                  <a:schemeClr val="tx1"/>
                </a:solidFill>
              </a:rPr>
              <a:t>out</a:t>
            </a:r>
            <a:r>
              <a:rPr lang="tr-TR" sz="2100" dirty="0" smtClean="0">
                <a:solidFill>
                  <a:schemeClr val="tx1"/>
                </a:solidFill>
              </a:rPr>
              <a:t>.</a:t>
            </a:r>
            <a:r>
              <a:rPr lang="tr-TR" sz="2100" dirty="0" err="1" smtClean="0">
                <a:solidFill>
                  <a:schemeClr val="tx1"/>
                </a:solidFill>
              </a:rPr>
              <a:t>println</a:t>
            </a:r>
            <a:r>
              <a:rPr lang="tr-TR" sz="2100" dirty="0" smtClean="0">
                <a:solidFill>
                  <a:schemeClr val="tx1"/>
                </a:solidFill>
              </a:rPr>
              <a:t>(“Harf notunuz = F”);</a:t>
            </a:r>
          </a:p>
          <a:p>
            <a:pPr algn="just"/>
            <a:endParaRPr lang="tr-TR" sz="2100" dirty="0" smtClean="0">
              <a:solidFill>
                <a:schemeClr val="tx1"/>
              </a:solidFill>
            </a:endParaRPr>
          </a:p>
          <a:p>
            <a:pPr algn="just">
              <a:buFont typeface="Wingdings" pitchFamily="2" charset="2"/>
              <a:buChar char="§"/>
            </a:pPr>
            <a:r>
              <a:rPr lang="tr-TR" sz="2100" dirty="0" smtClean="0">
                <a:solidFill>
                  <a:schemeClr val="tx1"/>
                </a:solidFill>
              </a:rPr>
              <a:t> </a:t>
            </a:r>
            <a:r>
              <a:rPr lang="tr-TR" sz="2100" b="1" dirty="0" smtClean="0">
                <a:solidFill>
                  <a:schemeClr val="tx1"/>
                </a:solidFill>
              </a:rPr>
              <a:t>Çıktı:</a:t>
            </a:r>
          </a:p>
          <a:p>
            <a:pPr algn="just"/>
            <a:r>
              <a:rPr lang="tr-TR" sz="2100" dirty="0" smtClean="0">
                <a:solidFill>
                  <a:schemeClr val="tx1"/>
                </a:solidFill>
              </a:rPr>
              <a:t>   Harf notunuz = D</a:t>
            </a:r>
          </a:p>
          <a:p>
            <a:pPr algn="just"/>
            <a:endParaRPr lang="tr-TR" sz="2400" dirty="0" smtClean="0">
              <a:solidFill>
                <a:schemeClr val="tx1"/>
              </a:solidFill>
            </a:endParaRPr>
          </a:p>
          <a:p>
            <a:pPr algn="just"/>
            <a:endParaRPr lang="tr-TR" sz="2400" b="1" dirty="0" smtClean="0">
              <a:solidFill>
                <a:schemeClr val="tx1"/>
              </a:solidFill>
            </a:endParaRPr>
          </a:p>
          <a:p>
            <a:pPr algn="just"/>
            <a:endParaRPr lang="tr-TR" sz="2400" b="1" dirty="0" smtClean="0">
              <a:solidFill>
                <a:schemeClr val="tx1"/>
              </a:solidFill>
            </a:endParaRPr>
          </a:p>
        </p:txBody>
      </p:sp>
      <p:sp>
        <p:nvSpPr>
          <p:cNvPr id="4" name="3 Dikdörtgen"/>
          <p:cNvSpPr/>
          <p:nvPr/>
        </p:nvSpPr>
        <p:spPr>
          <a:xfrm>
            <a:off x="5357818" y="1428736"/>
            <a:ext cx="3286132" cy="3539430"/>
          </a:xfrm>
          <a:prstGeom prst="rect">
            <a:avLst/>
          </a:prstGeom>
        </p:spPr>
        <p:txBody>
          <a:bodyPr wrap="square">
            <a:spAutoFit/>
          </a:bodyPr>
          <a:lstStyle/>
          <a:p>
            <a:pPr>
              <a:buFont typeface="Wingdings" pitchFamily="2" charset="2"/>
              <a:buChar char="Ø"/>
            </a:pPr>
            <a:r>
              <a:rPr lang="tr-TR" sz="1600" dirty="0" smtClean="0"/>
              <a:t> Bu örnekte ise bir mantık hatası bulunmaktadır. Kodu yazan kişi 75 notunun karşılığının C olduğunu bilmektedir. Ancak koddaki </a:t>
            </a:r>
            <a:r>
              <a:rPr lang="tr-TR" sz="1600" dirty="0" err="1" smtClean="0"/>
              <a:t>if</a:t>
            </a:r>
            <a:r>
              <a:rPr lang="tr-TR" sz="1600" dirty="0" smtClean="0"/>
              <a:t> bloklarını yanlış sırada kodladığından program bize harf notu olarak </a:t>
            </a:r>
            <a:r>
              <a:rPr lang="tr-TR" sz="1600" dirty="0" err="1" smtClean="0"/>
              <a:t>D’yi</a:t>
            </a:r>
            <a:r>
              <a:rPr lang="tr-TR" sz="1600" dirty="0" smtClean="0"/>
              <a:t> vermektedir. Bazı durumlarda birden fazla </a:t>
            </a:r>
            <a:r>
              <a:rPr lang="tr-TR" sz="1600" dirty="0" err="1" smtClean="0"/>
              <a:t>if</a:t>
            </a:r>
            <a:r>
              <a:rPr lang="tr-TR" sz="1600" dirty="0" smtClean="0"/>
              <a:t> kontrolü aynı önermeyi sağlıyor olabilir. Örneğin 75 değeri hem 60’tan, hem 70’ten büyüktür. Böyle durumlarda hangi kontrolün önce yapılması gerektiğine dikkat edilmeli, ya da </a:t>
            </a:r>
            <a:r>
              <a:rPr lang="tr-TR" sz="1600" dirty="0" err="1" smtClean="0"/>
              <a:t>if</a:t>
            </a:r>
            <a:r>
              <a:rPr lang="tr-TR" sz="1600" dirty="0" smtClean="0"/>
              <a:t> kontrolleri daha sıkı yapılmalıdır.</a:t>
            </a:r>
          </a:p>
        </p:txBody>
      </p:sp>
      <p:pic>
        <p:nvPicPr>
          <p:cNvPr id="7" name="6 Resim" descr="soru.jpg"/>
          <p:cNvPicPr>
            <a:picLocks noChangeAspect="1"/>
          </p:cNvPicPr>
          <p:nvPr/>
        </p:nvPicPr>
        <p:blipFill>
          <a:blip r:embed="rId2"/>
          <a:stretch>
            <a:fillRect/>
          </a:stretch>
        </p:blipFill>
        <p:spPr>
          <a:xfrm>
            <a:off x="2714612" y="4714884"/>
            <a:ext cx="1767840" cy="1328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0"/>
          </p:nvPr>
        </p:nvSpPr>
        <p:spPr>
          <a:noFill/>
        </p:spPr>
        <p:txBody>
          <a:bodyPr/>
          <a:lstStyle/>
          <a:p>
            <a:fld id="{642C3DA2-A01E-334C-9CC5-69F846491E92}" type="slidenum">
              <a:rPr lang="en-US" smtClean="0"/>
              <a:pPr/>
              <a:t>212</a:t>
            </a:fld>
            <a:endParaRPr lang="en-US" sz="1400" dirty="0" smtClean="0"/>
          </a:p>
        </p:txBody>
      </p:sp>
      <p:sp>
        <p:nvSpPr>
          <p:cNvPr id="84995" name="Rectangle 2"/>
          <p:cNvSpPr>
            <a:spLocks noGrp="1" noChangeArrowheads="1"/>
          </p:cNvSpPr>
          <p:nvPr>
            <p:ph type="title"/>
          </p:nvPr>
        </p:nvSpPr>
        <p:spPr/>
        <p:txBody>
          <a:bodyPr/>
          <a:lstStyle/>
          <a:p>
            <a:r>
              <a:rPr kumimoji="0" lang="en-US">
                <a:ea typeface="ＭＳ Ｐゴシック" charset="-128"/>
                <a:cs typeface="ＭＳ Ｐゴシック" charset="-128"/>
              </a:rPr>
              <a:t>Control Flow Summary</a:t>
            </a:r>
          </a:p>
        </p:txBody>
      </p:sp>
      <p:sp>
        <p:nvSpPr>
          <p:cNvPr id="84996" name="Rectangle 3"/>
          <p:cNvSpPr>
            <a:spLocks noGrp="1" noChangeArrowheads="1"/>
          </p:cNvSpPr>
          <p:nvPr>
            <p:ph type="body" idx="1"/>
          </p:nvPr>
        </p:nvSpPr>
        <p:spPr/>
        <p:txBody>
          <a:bodyPr/>
          <a:lstStyle/>
          <a:p>
            <a:pPr marL="0" indent="0"/>
            <a:r>
              <a:rPr kumimoji="0" lang="en-US" dirty="0">
                <a:ea typeface="ＭＳ Ｐゴシック" charset="-128"/>
                <a:cs typeface="ＭＳ Ｐゴシック" charset="-128"/>
              </a:rPr>
              <a:t>Control flow.</a:t>
            </a:r>
          </a:p>
          <a:p>
            <a:pPr lvl="1"/>
            <a:r>
              <a:rPr kumimoji="0" lang="en-US" dirty="0"/>
              <a:t>Sequence of statements that are actually executed in a program.</a:t>
            </a:r>
          </a:p>
          <a:p>
            <a:pPr lvl="1"/>
            <a:r>
              <a:rPr kumimoji="0" lang="en-US" dirty="0"/>
              <a:t>Conditionals and loops:  </a:t>
            </a:r>
            <a:r>
              <a:rPr kumimoji="0" lang="en-US" dirty="0" smtClean="0"/>
              <a:t>enable </a:t>
            </a:r>
            <a:r>
              <a:rPr kumimoji="0" lang="en-US" dirty="0"/>
              <a:t>us to choreograph the control flow.</a:t>
            </a: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p:txBody>
      </p:sp>
      <p:sp>
        <p:nvSpPr>
          <p:cNvPr id="84997" name="Rectangle 4"/>
          <p:cNvSpPr>
            <a:spLocks noChangeArrowheads="1"/>
          </p:cNvSpPr>
          <p:nvPr/>
        </p:nvSpPr>
        <p:spPr bwMode="auto">
          <a:xfrm>
            <a:off x="1725613" y="3186113"/>
            <a:ext cx="1849437"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a:t>straight-line</a:t>
            </a:r>
            <a:br>
              <a:rPr kumimoji="1" lang="en-US" sz="1400"/>
            </a:br>
            <a:r>
              <a:rPr kumimoji="1" lang="en-US" sz="1400"/>
              <a:t>programs</a:t>
            </a:r>
            <a:endParaRPr kumimoji="1" lang="en-US" sz="1400">
              <a:latin typeface="Courier New" charset="0"/>
            </a:endParaRPr>
          </a:p>
        </p:txBody>
      </p:sp>
      <p:sp>
        <p:nvSpPr>
          <p:cNvPr id="84998" name="Rectangle 5"/>
          <p:cNvSpPr>
            <a:spLocks noChangeArrowheads="1"/>
          </p:cNvSpPr>
          <p:nvPr/>
        </p:nvSpPr>
        <p:spPr bwMode="auto">
          <a:xfrm>
            <a:off x="3575050" y="3186113"/>
            <a:ext cx="2635250"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dirty="0"/>
              <a:t>all statements are</a:t>
            </a:r>
            <a:br>
              <a:rPr kumimoji="1" lang="en-US" sz="1400" dirty="0"/>
            </a:br>
            <a:r>
              <a:rPr kumimoji="1" lang="en-US" sz="1400" dirty="0"/>
              <a:t>executed in the </a:t>
            </a:r>
            <a:r>
              <a:rPr kumimoji="1" lang="en-US" sz="1400" b="1" dirty="0"/>
              <a:t>order</a:t>
            </a:r>
            <a:r>
              <a:rPr kumimoji="1" lang="en-US" sz="1400" dirty="0"/>
              <a:t> given</a:t>
            </a:r>
          </a:p>
        </p:txBody>
      </p:sp>
      <p:sp>
        <p:nvSpPr>
          <p:cNvPr id="84999" name="Rectangle 6"/>
          <p:cNvSpPr>
            <a:spLocks noChangeArrowheads="1"/>
          </p:cNvSpPr>
          <p:nvPr/>
        </p:nvSpPr>
        <p:spPr bwMode="auto">
          <a:xfrm>
            <a:off x="6210300" y="3186113"/>
            <a:ext cx="1327150"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endParaRPr kumimoji="1" lang="en-US" sz="1400">
              <a:latin typeface="Courier New" charset="0"/>
            </a:endParaRPr>
          </a:p>
        </p:txBody>
      </p:sp>
      <p:sp>
        <p:nvSpPr>
          <p:cNvPr id="85000" name="Rectangle 7"/>
          <p:cNvSpPr>
            <a:spLocks noChangeArrowheads="1"/>
          </p:cNvSpPr>
          <p:nvPr/>
        </p:nvSpPr>
        <p:spPr bwMode="auto">
          <a:xfrm>
            <a:off x="1725613" y="3849688"/>
            <a:ext cx="1849437"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t>conditionals</a:t>
            </a:r>
          </a:p>
        </p:txBody>
      </p:sp>
      <p:sp>
        <p:nvSpPr>
          <p:cNvPr id="85001" name="Rectangle 8"/>
          <p:cNvSpPr>
            <a:spLocks noChangeArrowheads="1"/>
          </p:cNvSpPr>
          <p:nvPr/>
        </p:nvSpPr>
        <p:spPr bwMode="auto">
          <a:xfrm>
            <a:off x="3575050" y="3849688"/>
            <a:ext cx="2635250"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dirty="0"/>
              <a:t>certain statements are</a:t>
            </a:r>
            <a:br>
              <a:rPr kumimoji="1" lang="en-US" sz="1400" dirty="0"/>
            </a:br>
            <a:r>
              <a:rPr kumimoji="1" lang="en-US" sz="1400" dirty="0"/>
              <a:t>executed </a:t>
            </a:r>
            <a:r>
              <a:rPr kumimoji="1" lang="en-US" sz="1400" b="1" dirty="0"/>
              <a:t>depending</a:t>
            </a:r>
            <a:r>
              <a:rPr kumimoji="1" lang="en-US" sz="1400" dirty="0"/>
              <a:t> on the</a:t>
            </a:r>
            <a:br>
              <a:rPr kumimoji="1" lang="en-US" sz="1400" dirty="0"/>
            </a:br>
            <a:r>
              <a:rPr kumimoji="1" lang="en-US" sz="1400" dirty="0"/>
              <a:t>values of certain variables</a:t>
            </a:r>
          </a:p>
        </p:txBody>
      </p:sp>
      <p:sp>
        <p:nvSpPr>
          <p:cNvPr id="85002" name="Rectangle 9"/>
          <p:cNvSpPr>
            <a:spLocks noChangeArrowheads="1"/>
          </p:cNvSpPr>
          <p:nvPr/>
        </p:nvSpPr>
        <p:spPr bwMode="auto">
          <a:xfrm>
            <a:off x="6210300" y="3849688"/>
            <a:ext cx="1327150"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b="1" dirty="0">
                <a:latin typeface="Courier New" charset="0"/>
              </a:rPr>
              <a:t>if</a:t>
            </a:r>
          </a:p>
          <a:p>
            <a:pPr algn="ctr">
              <a:lnSpc>
                <a:spcPct val="110000"/>
              </a:lnSpc>
              <a:buFont typeface="Monotype Sorts" charset="2"/>
              <a:buNone/>
            </a:pPr>
            <a:r>
              <a:rPr kumimoji="1" lang="en-US" sz="1400" b="1" dirty="0" smtClean="0">
                <a:latin typeface="Courier New" charset="0"/>
              </a:rPr>
              <a:t>if-else</a:t>
            </a:r>
            <a:r>
              <a:rPr kumimoji="1" lang="tr-TR" sz="1400" b="1" dirty="0" smtClean="0">
                <a:latin typeface="Courier New" charset="0"/>
              </a:rPr>
              <a:t/>
            </a:r>
            <a:br>
              <a:rPr kumimoji="1" lang="tr-TR" sz="1400" b="1" dirty="0" smtClean="0">
                <a:latin typeface="Courier New" charset="0"/>
              </a:rPr>
            </a:br>
            <a:r>
              <a:rPr kumimoji="1" lang="tr-TR" sz="1400" b="1" dirty="0" err="1" smtClean="0">
                <a:latin typeface="Courier New" charset="0"/>
              </a:rPr>
              <a:t>switch</a:t>
            </a:r>
            <a:endParaRPr kumimoji="1" lang="en-US" sz="1400" b="1" dirty="0">
              <a:latin typeface="Courier New" charset="0"/>
            </a:endParaRPr>
          </a:p>
        </p:txBody>
      </p:sp>
      <p:sp>
        <p:nvSpPr>
          <p:cNvPr id="85003" name="Rectangle 10"/>
          <p:cNvSpPr>
            <a:spLocks noChangeArrowheads="1"/>
          </p:cNvSpPr>
          <p:nvPr/>
        </p:nvSpPr>
        <p:spPr bwMode="auto">
          <a:xfrm>
            <a:off x="1725613" y="4692650"/>
            <a:ext cx="1849437" cy="84455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t>loops</a:t>
            </a:r>
          </a:p>
        </p:txBody>
      </p:sp>
      <p:sp>
        <p:nvSpPr>
          <p:cNvPr id="85004" name="Rectangle 11"/>
          <p:cNvSpPr>
            <a:spLocks noChangeArrowheads="1"/>
          </p:cNvSpPr>
          <p:nvPr/>
        </p:nvSpPr>
        <p:spPr bwMode="auto">
          <a:xfrm>
            <a:off x="3575050" y="4692650"/>
            <a:ext cx="2635250" cy="84455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dirty="0"/>
              <a:t>certain statements are</a:t>
            </a:r>
            <a:br>
              <a:rPr kumimoji="1" lang="en-US" sz="1400" dirty="0"/>
            </a:br>
            <a:r>
              <a:rPr kumimoji="1" lang="en-US" sz="1400" dirty="0"/>
              <a:t>executed </a:t>
            </a:r>
            <a:r>
              <a:rPr kumimoji="1" lang="en-US" sz="1400" b="1" dirty="0"/>
              <a:t>repeatedly</a:t>
            </a:r>
            <a:r>
              <a:rPr kumimoji="1" lang="en-US" sz="1400" dirty="0"/>
              <a:t> until</a:t>
            </a:r>
            <a:br>
              <a:rPr kumimoji="1" lang="en-US" sz="1400" dirty="0"/>
            </a:br>
            <a:r>
              <a:rPr kumimoji="1" lang="en-US" sz="1400" dirty="0"/>
              <a:t>certain conditions are met</a:t>
            </a:r>
          </a:p>
        </p:txBody>
      </p:sp>
      <p:sp>
        <p:nvSpPr>
          <p:cNvPr id="85005" name="Rectangle 12"/>
          <p:cNvSpPr>
            <a:spLocks noChangeArrowheads="1"/>
          </p:cNvSpPr>
          <p:nvPr/>
        </p:nvSpPr>
        <p:spPr bwMode="auto">
          <a:xfrm>
            <a:off x="6210300" y="4692650"/>
            <a:ext cx="1327150" cy="84455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b="1" dirty="0">
                <a:latin typeface="Courier New" charset="0"/>
              </a:rPr>
              <a:t>while</a:t>
            </a:r>
          </a:p>
          <a:p>
            <a:pPr algn="ctr">
              <a:lnSpc>
                <a:spcPct val="110000"/>
              </a:lnSpc>
              <a:buFont typeface="Monotype Sorts" charset="2"/>
              <a:buNone/>
            </a:pPr>
            <a:r>
              <a:rPr kumimoji="1" lang="en-US" sz="1400" b="1" dirty="0">
                <a:latin typeface="Courier New" charset="0"/>
              </a:rPr>
              <a:t>for</a:t>
            </a:r>
          </a:p>
          <a:p>
            <a:pPr algn="ctr">
              <a:lnSpc>
                <a:spcPct val="110000"/>
              </a:lnSpc>
              <a:buFont typeface="Monotype Sorts" charset="2"/>
              <a:buNone/>
            </a:pPr>
            <a:r>
              <a:rPr kumimoji="1" lang="en-US" sz="1400" b="1" dirty="0">
                <a:latin typeface="Courier New" charset="0"/>
              </a:rPr>
              <a:t>do-while</a:t>
            </a:r>
          </a:p>
        </p:txBody>
      </p:sp>
      <p:sp>
        <p:nvSpPr>
          <p:cNvPr id="85006" name="Rectangle 13"/>
          <p:cNvSpPr>
            <a:spLocks noChangeArrowheads="1"/>
          </p:cNvSpPr>
          <p:nvPr/>
        </p:nvSpPr>
        <p:spPr bwMode="auto">
          <a:xfrm>
            <a:off x="1725613" y="2719388"/>
            <a:ext cx="1849437"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dirty="0">
                <a:solidFill>
                  <a:schemeClr val="bg1"/>
                </a:solidFill>
              </a:rPr>
              <a:t>Control Flow</a:t>
            </a:r>
          </a:p>
        </p:txBody>
      </p:sp>
      <p:sp>
        <p:nvSpPr>
          <p:cNvPr id="85007" name="Rectangle 14"/>
          <p:cNvSpPr>
            <a:spLocks noChangeArrowheads="1"/>
          </p:cNvSpPr>
          <p:nvPr/>
        </p:nvSpPr>
        <p:spPr bwMode="auto">
          <a:xfrm>
            <a:off x="3575050" y="2719388"/>
            <a:ext cx="2635250"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solidFill>
                  <a:schemeClr val="bg1"/>
                </a:solidFill>
              </a:rPr>
              <a:t>Description</a:t>
            </a:r>
          </a:p>
        </p:txBody>
      </p:sp>
      <p:sp>
        <p:nvSpPr>
          <p:cNvPr id="85008" name="Rectangle 15"/>
          <p:cNvSpPr>
            <a:spLocks noChangeArrowheads="1"/>
          </p:cNvSpPr>
          <p:nvPr/>
        </p:nvSpPr>
        <p:spPr bwMode="auto">
          <a:xfrm>
            <a:off x="6210300" y="2719388"/>
            <a:ext cx="1327150"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solidFill>
                  <a:schemeClr val="bg1"/>
                </a:solidFill>
              </a:rPr>
              <a:t>Examples</a:t>
            </a:r>
          </a:p>
        </p:txBody>
      </p:sp>
      <p:pic>
        <p:nvPicPr>
          <p:cNvPr id="18" name="17 Resim" descr="avatar___chibi_katara_by_katta2-d4kgzl0.png"/>
          <p:cNvPicPr>
            <a:picLocks noChangeAspect="1"/>
          </p:cNvPicPr>
          <p:nvPr/>
        </p:nvPicPr>
        <p:blipFill>
          <a:blip r:embed="rId3"/>
          <a:stretch>
            <a:fillRect/>
          </a:stretch>
        </p:blipFill>
        <p:spPr>
          <a:xfrm>
            <a:off x="285720" y="2928934"/>
            <a:ext cx="1838325" cy="1905000"/>
          </a:xfrm>
          <a:prstGeom prst="rect">
            <a:avLst/>
          </a:prstGeom>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7figurehomebusiness.com/wp-content/uploads/2011/06/attraction-marketing.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70585" y="1710690"/>
            <a:ext cx="2733675" cy="2857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800904" y="640080"/>
            <a:ext cx="7520940" cy="548640"/>
          </a:xfrm>
        </p:spPr>
        <p:txBody>
          <a:bodyPr>
            <a:normAutofit/>
          </a:bodyPr>
          <a:lstStyle/>
          <a:p>
            <a:r>
              <a:rPr lang="tr-TR" dirty="0" smtClean="0"/>
              <a:t>WITHOUT THE BRACES, «IF» CAN ONLY HOLD ONE STATEMENT IN IT</a:t>
            </a:r>
            <a:endParaRPr lang="tr-TR" dirty="0"/>
          </a:p>
        </p:txBody>
      </p:sp>
      <p:sp>
        <p:nvSpPr>
          <p:cNvPr id="4" name="Title 1"/>
          <p:cNvSpPr txBox="1">
            <a:spLocks/>
          </p:cNvSpPr>
          <p:nvPr/>
        </p:nvSpPr>
        <p:spPr>
          <a:xfrm rot="18640582">
            <a:off x="4374309" y="2472587"/>
            <a:ext cx="3133680"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tr-TR" dirty="0" smtClean="0"/>
              <a:t>A STATEMENT</a:t>
            </a:r>
            <a:endParaRPr lang="tr-TR" dirty="0"/>
          </a:p>
        </p:txBody>
      </p:sp>
      <p:sp>
        <p:nvSpPr>
          <p:cNvPr id="6" name="Title 1"/>
          <p:cNvSpPr txBox="1">
            <a:spLocks/>
          </p:cNvSpPr>
          <p:nvPr/>
        </p:nvSpPr>
        <p:spPr>
          <a:xfrm rot="18640582">
            <a:off x="4986170" y="3056557"/>
            <a:ext cx="3256452" cy="548640"/>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tr-TR" dirty="0" smtClean="0"/>
              <a:t>OTHER STATEMENTS</a:t>
            </a:r>
            <a:endParaRPr lang="tr-TR" dirty="0"/>
          </a:p>
        </p:txBody>
      </p:sp>
    </p:spTree>
    <p:extLst>
      <p:ext uri="{BB962C8B-B14F-4D97-AF65-F5344CB8AC3E}">
        <p14:creationId xmlns="" xmlns:p14="http://schemas.microsoft.com/office/powerpoint/2010/main" val="2260822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dirty="0" smtClean="0"/>
              <a:t>Amacımız: Ancak a 1’e eşit ise “</a:t>
            </a:r>
            <a:r>
              <a:rPr lang="tr-TR" dirty="0" err="1" smtClean="0"/>
              <a:t>Hello</a:t>
            </a:r>
            <a:r>
              <a:rPr lang="tr-TR" dirty="0" smtClean="0"/>
              <a:t> </a:t>
            </a:r>
            <a:r>
              <a:rPr lang="tr-TR" dirty="0" err="1" smtClean="0"/>
              <a:t>World</a:t>
            </a:r>
            <a:r>
              <a:rPr lang="tr-TR" dirty="0" smtClean="0"/>
              <a:t>!” yazmak olsun, değilse hiçbir şey yapmasın.</a:t>
            </a:r>
            <a:endParaRPr lang="tr-TR"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556605079"/>
              </p:ext>
            </p:extLst>
          </p:nvPr>
        </p:nvGraphicFramePr>
        <p:xfrm>
          <a:off x="822325" y="1100138"/>
          <a:ext cx="7521576" cy="4433474"/>
        </p:xfrm>
        <a:graphic>
          <a:graphicData uri="http://schemas.openxmlformats.org/drawingml/2006/table">
            <a:tbl>
              <a:tblPr firstRow="1" bandRow="1">
                <a:tableStyleId>{5C22544A-7EE6-4342-B048-85BDC9FD1C3A}</a:tableStyleId>
              </a:tblPr>
              <a:tblGrid>
                <a:gridCol w="3760788"/>
                <a:gridCol w="3760788"/>
              </a:tblGrid>
              <a:tr h="333387">
                <a:tc>
                  <a:txBody>
                    <a:bodyPr/>
                    <a:lstStyle/>
                    <a:p>
                      <a:r>
                        <a:rPr lang="tr-TR" dirty="0" smtClean="0"/>
                        <a:t>CODE</a:t>
                      </a:r>
                      <a:endParaRPr lang="tr-TR" dirty="0"/>
                    </a:p>
                  </a:txBody>
                  <a:tcPr/>
                </a:tc>
                <a:tc>
                  <a:txBody>
                    <a:bodyPr/>
                    <a:lstStyle/>
                    <a:p>
                      <a:r>
                        <a:rPr lang="tr-TR" dirty="0" smtClean="0"/>
                        <a:t>TICK OR X</a:t>
                      </a:r>
                      <a:endParaRPr lang="tr-TR" dirty="0"/>
                    </a:p>
                  </a:txBody>
                  <a:tcPr/>
                </a:tc>
              </a:tr>
              <a:tr h="849451">
                <a:tc>
                  <a:txBody>
                    <a:bodyPr/>
                    <a:lstStyle/>
                    <a:p>
                      <a:pPr>
                        <a:buFont typeface="Monotype Sorts" charset="0"/>
                        <a:buChar char=" "/>
                      </a:pPr>
                      <a:r>
                        <a:rPr lang="tr-TR" sz="1400" dirty="0" smtClean="0"/>
                        <a:t>if(a==1)</a:t>
                      </a:r>
                      <a:endParaRPr lang="en-US" sz="1400" dirty="0" smtClean="0"/>
                    </a:p>
                    <a:p>
                      <a:pPr>
                        <a:buFont typeface="Monotype Sorts" charset="0"/>
                        <a:buChar char=" "/>
                      </a:pPr>
                      <a:r>
                        <a:rPr lang="en-US" sz="1400" dirty="0" smtClean="0"/>
                        <a:t>{</a:t>
                      </a:r>
                    </a:p>
                    <a:p>
                      <a:pPr>
                        <a:buFont typeface="Monotype Sorts" charset="0"/>
                        <a:buChar char=" "/>
                      </a:pPr>
                      <a:r>
                        <a:rPr lang="en-US" sz="1400" dirty="0" smtClean="0">
                          <a:latin typeface="Arial" panose="020B0604020202020204" pitchFamily="34" charset="0"/>
                          <a:cs typeface="Arial" panose="020B0604020202020204" pitchFamily="34" charset="0"/>
                        </a:rPr>
                        <a:t>    </a:t>
                      </a:r>
                      <a:r>
                        <a:rPr lang="tr-TR" sz="1400" dirty="0" err="1" smtClean="0">
                          <a:latin typeface="Arial" panose="020B0604020202020204" pitchFamily="34" charset="0"/>
                          <a:cs typeface="Arial" panose="020B0604020202020204" pitchFamily="34" charset="0"/>
                        </a:rPr>
                        <a:t>System</a:t>
                      </a:r>
                      <a:r>
                        <a:rPr lang="tr-TR" sz="1400" dirty="0" smtClean="0">
                          <a:latin typeface="Arial" panose="020B0604020202020204" pitchFamily="34" charset="0"/>
                          <a:cs typeface="Arial" panose="020B0604020202020204" pitchFamily="34" charset="0"/>
                        </a:rPr>
                        <a:t>.</a:t>
                      </a:r>
                      <a:r>
                        <a:rPr lang="tr-TR" sz="1400" dirty="0" err="1" smtClean="0">
                          <a:latin typeface="Arial" panose="020B0604020202020204" pitchFamily="34" charset="0"/>
                          <a:cs typeface="Arial" panose="020B0604020202020204" pitchFamily="34" charset="0"/>
                        </a:rPr>
                        <a:t>out</a:t>
                      </a:r>
                      <a:r>
                        <a:rPr lang="tr-TR" sz="1400" dirty="0" smtClean="0">
                          <a:latin typeface="Arial" panose="020B0604020202020204" pitchFamily="34" charset="0"/>
                          <a:cs typeface="Arial" panose="020B0604020202020204" pitchFamily="34" charset="0"/>
                        </a:rPr>
                        <a:t>.</a:t>
                      </a:r>
                      <a:r>
                        <a:rPr lang="tr-TR" sz="1400" dirty="0" err="1" smtClean="0">
                          <a:latin typeface="Arial" panose="020B0604020202020204" pitchFamily="34" charset="0"/>
                          <a:cs typeface="Arial" panose="020B0604020202020204" pitchFamily="34" charset="0"/>
                        </a:rPr>
                        <a:t>println</a:t>
                      </a:r>
                      <a:r>
                        <a:rPr lang="tr-TR" sz="1400" dirty="0" smtClean="0">
                          <a:latin typeface="Arial" panose="020B0604020202020204" pitchFamily="34" charset="0"/>
                          <a:cs typeface="Arial" panose="020B0604020202020204" pitchFamily="34" charset="0"/>
                        </a:rPr>
                        <a:t>("Hello World! ");</a:t>
                      </a:r>
                      <a:endParaRPr lang="en-US" sz="1400" dirty="0" smtClean="0">
                        <a:latin typeface="Arial" panose="020B0604020202020204" pitchFamily="34" charset="0"/>
                        <a:cs typeface="Arial" panose="020B0604020202020204" pitchFamily="34" charset="0"/>
                      </a:endParaRPr>
                    </a:p>
                    <a:p>
                      <a:pPr>
                        <a:buFont typeface="Monotype Sorts" charset="0"/>
                        <a:buChar char=" "/>
                      </a:pPr>
                      <a:r>
                        <a:rPr lang="en-US" sz="1400" dirty="0" smtClean="0"/>
                        <a:t>}</a:t>
                      </a:r>
                    </a:p>
                  </a:txBody>
                  <a:tcPr/>
                </a:tc>
                <a:tc>
                  <a:txBody>
                    <a:bodyPr/>
                    <a:lstStyle/>
                    <a:p>
                      <a:endParaRPr lang="tr-TR" dirty="0"/>
                    </a:p>
                  </a:txBody>
                  <a:tcPr/>
                </a:tc>
              </a:tr>
              <a:tr h="520631">
                <a:tc>
                  <a:txBody>
                    <a:bodyPr/>
                    <a:lstStyle/>
                    <a:p>
                      <a:pPr>
                        <a:buFont typeface="Monotype Sorts" charset="0"/>
                        <a:buChar char=" "/>
                      </a:pPr>
                      <a:r>
                        <a:rPr lang="tr-TR" sz="1600" kern="1200" dirty="0" smtClean="0">
                          <a:solidFill>
                            <a:schemeClr val="dk1"/>
                          </a:solidFill>
                          <a:latin typeface="+mn-lt"/>
                          <a:ea typeface="+mn-ea"/>
                          <a:cs typeface="+mn-cs"/>
                        </a:rPr>
                        <a:t>if(a==1)</a:t>
                      </a:r>
                      <a:endParaRPr lang="en-US" sz="1600" kern="1200" dirty="0" smtClean="0">
                        <a:solidFill>
                          <a:schemeClr val="dk1"/>
                        </a:solidFill>
                        <a:latin typeface="+mn-lt"/>
                        <a:ea typeface="+mn-ea"/>
                        <a:cs typeface="+mn-cs"/>
                      </a:endParaRPr>
                    </a:p>
                    <a:p>
                      <a:pPr>
                        <a:buFont typeface="Monotype Sorts" charset="0"/>
                        <a:buChar char=" "/>
                      </a:pPr>
                      <a:r>
                        <a:rPr lang="en-US" sz="1600" kern="1200" dirty="0" smtClean="0">
                          <a:solidFill>
                            <a:schemeClr val="dk1"/>
                          </a:solidFill>
                          <a:latin typeface="+mn-lt"/>
                          <a:ea typeface="+mn-ea"/>
                          <a:cs typeface="+mn-cs"/>
                        </a:rPr>
                        <a:t>    </a:t>
                      </a:r>
                      <a:r>
                        <a:rPr lang="tr-TR" sz="1600" kern="1200" dirty="0" err="1" smtClean="0">
                          <a:solidFill>
                            <a:schemeClr val="dk1"/>
                          </a:solidFill>
                          <a:latin typeface="+mn-lt"/>
                          <a:ea typeface="+mn-ea"/>
                          <a:cs typeface="+mn-cs"/>
                        </a:rPr>
                        <a:t>System</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out</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println</a:t>
                      </a:r>
                      <a:r>
                        <a:rPr lang="tr-TR" sz="1600" kern="1200" dirty="0" smtClean="0">
                          <a:solidFill>
                            <a:schemeClr val="dk1"/>
                          </a:solidFill>
                          <a:latin typeface="+mn-lt"/>
                          <a:ea typeface="+mn-ea"/>
                          <a:cs typeface="+mn-cs"/>
                        </a:rPr>
                        <a:t>("Hello World! ");</a:t>
                      </a:r>
                      <a:endParaRPr lang="en-US" sz="1600" kern="1200" dirty="0" smtClean="0">
                        <a:solidFill>
                          <a:schemeClr val="dk1"/>
                        </a:solidFill>
                        <a:latin typeface="+mn-lt"/>
                        <a:ea typeface="+mn-ea"/>
                        <a:cs typeface="+mn-cs"/>
                      </a:endParaRPr>
                    </a:p>
                  </a:txBody>
                  <a:tcPr/>
                </a:tc>
                <a:tc>
                  <a:txBody>
                    <a:bodyPr/>
                    <a:lstStyle/>
                    <a:p>
                      <a:endParaRPr lang="tr-TR" dirty="0"/>
                    </a:p>
                  </a:txBody>
                  <a:tcPr/>
                </a:tc>
              </a:tr>
              <a:tr h="1178270">
                <a:tc>
                  <a:txBody>
                    <a:bodyPr/>
                    <a:lstStyle/>
                    <a:p>
                      <a:pPr>
                        <a:buFont typeface="Monotype Sorts" charset="0"/>
                        <a:buChar char=" "/>
                      </a:pPr>
                      <a:r>
                        <a:rPr lang="tr-TR" sz="1600" kern="1200" dirty="0" smtClean="0">
                          <a:solidFill>
                            <a:schemeClr val="dk1"/>
                          </a:solidFill>
                          <a:latin typeface="+mn-lt"/>
                          <a:ea typeface="+mn-ea"/>
                          <a:cs typeface="+mn-cs"/>
                        </a:rPr>
                        <a:t>if(a==1)</a:t>
                      </a:r>
                      <a:endParaRPr lang="en-US" sz="1600" kern="1200" dirty="0" smtClean="0">
                        <a:solidFill>
                          <a:schemeClr val="dk1"/>
                        </a:solidFill>
                        <a:latin typeface="+mn-lt"/>
                        <a:ea typeface="+mn-ea"/>
                        <a:cs typeface="+mn-cs"/>
                      </a:endParaRPr>
                    </a:p>
                    <a:p>
                      <a:pPr>
                        <a:buFont typeface="Monotype Sorts" charset="0"/>
                        <a:buChar char=" "/>
                      </a:pPr>
                      <a:r>
                        <a:rPr lang="en-US" sz="1600" kern="1200" dirty="0" smtClean="0">
                          <a:solidFill>
                            <a:schemeClr val="dk1"/>
                          </a:solidFill>
                          <a:latin typeface="+mn-lt"/>
                          <a:ea typeface="+mn-ea"/>
                          <a:cs typeface="+mn-cs"/>
                        </a:rPr>
                        <a:t>{</a:t>
                      </a:r>
                      <a:endParaRPr lang="tr-TR" sz="1600" kern="1200" dirty="0" smtClean="0">
                        <a:solidFill>
                          <a:schemeClr val="dk1"/>
                        </a:solidFill>
                        <a:latin typeface="+mn-lt"/>
                        <a:ea typeface="+mn-ea"/>
                        <a:cs typeface="+mn-cs"/>
                      </a:endParaRPr>
                    </a:p>
                    <a:p>
                      <a:pPr>
                        <a:buFont typeface="Monotype Sorts" charset="0"/>
                        <a:buChar char=" "/>
                      </a:pPr>
                      <a:r>
                        <a:rPr lang="tr-TR" sz="1600" kern="1200" dirty="0" smtClean="0">
                          <a:solidFill>
                            <a:schemeClr val="dk1"/>
                          </a:solidFill>
                          <a:latin typeface="+mn-lt"/>
                          <a:ea typeface="+mn-ea"/>
                          <a:cs typeface="+mn-cs"/>
                        </a:rPr>
                        <a:t>    </a:t>
                      </a:r>
                      <a:r>
                        <a:rPr lang="tr-TR" sz="1600" kern="1200" dirty="0" err="1" smtClean="0">
                          <a:solidFill>
                            <a:schemeClr val="dk1"/>
                          </a:solidFill>
                          <a:latin typeface="+mn-lt"/>
                          <a:ea typeface="+mn-ea"/>
                          <a:cs typeface="+mn-cs"/>
                        </a:rPr>
                        <a:t>System</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out</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print</a:t>
                      </a:r>
                      <a:r>
                        <a:rPr lang="tr-TR" sz="1600" kern="1200" dirty="0" smtClean="0">
                          <a:solidFill>
                            <a:schemeClr val="dk1"/>
                          </a:solidFill>
                          <a:latin typeface="+mn-lt"/>
                          <a:ea typeface="+mn-ea"/>
                          <a:cs typeface="+mn-cs"/>
                        </a:rPr>
                        <a:t>("Hello");</a:t>
                      </a:r>
                    </a:p>
                    <a:p>
                      <a:pPr>
                        <a:buFont typeface="Monotype Sorts" charset="0"/>
                        <a:buChar char=" "/>
                      </a:pPr>
                      <a:r>
                        <a:rPr lang="tr-TR" sz="1600" kern="1200" dirty="0" smtClean="0">
                          <a:solidFill>
                            <a:schemeClr val="dk1"/>
                          </a:solidFill>
                          <a:latin typeface="+mn-lt"/>
                          <a:ea typeface="+mn-ea"/>
                          <a:cs typeface="+mn-cs"/>
                        </a:rPr>
                        <a:t>    </a:t>
                      </a:r>
                      <a:r>
                        <a:rPr lang="tr-TR" sz="1600" kern="1200" dirty="0" err="1" smtClean="0">
                          <a:solidFill>
                            <a:schemeClr val="dk1"/>
                          </a:solidFill>
                          <a:latin typeface="+mn-lt"/>
                          <a:ea typeface="+mn-ea"/>
                          <a:cs typeface="+mn-cs"/>
                        </a:rPr>
                        <a:t>System</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out</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println</a:t>
                      </a:r>
                      <a:r>
                        <a:rPr lang="tr-TR" sz="1600" kern="1200" dirty="0" smtClean="0">
                          <a:solidFill>
                            <a:schemeClr val="dk1"/>
                          </a:solidFill>
                          <a:latin typeface="+mn-lt"/>
                          <a:ea typeface="+mn-ea"/>
                          <a:cs typeface="+mn-cs"/>
                        </a:rPr>
                        <a:t>(" World! ");</a:t>
                      </a:r>
                      <a:endParaRPr lang="en-US" sz="1600" kern="1200" dirty="0" smtClean="0">
                        <a:solidFill>
                          <a:schemeClr val="dk1"/>
                        </a:solidFill>
                        <a:latin typeface="+mn-lt"/>
                        <a:ea typeface="+mn-ea"/>
                        <a:cs typeface="+mn-cs"/>
                      </a:endParaRPr>
                    </a:p>
                    <a:p>
                      <a:pPr>
                        <a:buFont typeface="Monotype Sorts" charset="0"/>
                        <a:buChar char=" "/>
                      </a:pPr>
                      <a:r>
                        <a:rPr lang="en-US" sz="1600" kern="1200" dirty="0" smtClean="0">
                          <a:solidFill>
                            <a:schemeClr val="dk1"/>
                          </a:solidFill>
                          <a:latin typeface="+mn-lt"/>
                          <a:ea typeface="+mn-ea"/>
                          <a:cs typeface="+mn-cs"/>
                        </a:rPr>
                        <a:t>}</a:t>
                      </a:r>
                    </a:p>
                  </a:txBody>
                  <a:tcPr/>
                </a:tc>
                <a:tc>
                  <a:txBody>
                    <a:bodyPr/>
                    <a:lstStyle/>
                    <a:p>
                      <a:endParaRPr lang="tr-TR" dirty="0"/>
                    </a:p>
                  </a:txBody>
                  <a:tcPr/>
                </a:tc>
              </a:tr>
              <a:tr h="1233074">
                <a:tc>
                  <a:txBody>
                    <a:bodyPr/>
                    <a:lstStyle/>
                    <a:p>
                      <a:pPr>
                        <a:buFont typeface="Monotype Sorts" charset="0"/>
                        <a:buChar char=" "/>
                      </a:pPr>
                      <a:r>
                        <a:rPr lang="tr-TR" sz="1600" kern="1200" dirty="0" smtClean="0">
                          <a:solidFill>
                            <a:schemeClr val="dk1"/>
                          </a:solidFill>
                          <a:latin typeface="+mn-lt"/>
                          <a:ea typeface="+mn-ea"/>
                          <a:cs typeface="+mn-cs"/>
                        </a:rPr>
                        <a:t>if(a==1)</a:t>
                      </a:r>
                      <a:endParaRPr lang="en-US" sz="1600" kern="1200" dirty="0" smtClean="0">
                        <a:solidFill>
                          <a:schemeClr val="dk1"/>
                        </a:solidFill>
                        <a:latin typeface="+mn-lt"/>
                        <a:ea typeface="+mn-ea"/>
                        <a:cs typeface="+mn-cs"/>
                      </a:endParaRPr>
                    </a:p>
                    <a:p>
                      <a:pPr>
                        <a:buFont typeface="Monotype Sorts" charset="0"/>
                        <a:buChar char=" "/>
                      </a:pPr>
                      <a:r>
                        <a:rPr lang="tr-TR" sz="1600" kern="1200" dirty="0" smtClean="0">
                          <a:solidFill>
                            <a:schemeClr val="dk1"/>
                          </a:solidFill>
                          <a:latin typeface="+mn-lt"/>
                          <a:ea typeface="+mn-ea"/>
                          <a:cs typeface="+mn-cs"/>
                        </a:rPr>
                        <a:t>    </a:t>
                      </a:r>
                      <a:r>
                        <a:rPr lang="tr-TR" sz="1600" kern="1200" dirty="0" err="1" smtClean="0">
                          <a:solidFill>
                            <a:schemeClr val="dk1"/>
                          </a:solidFill>
                          <a:latin typeface="+mn-lt"/>
                          <a:ea typeface="+mn-ea"/>
                          <a:cs typeface="+mn-cs"/>
                        </a:rPr>
                        <a:t>System</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out</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print</a:t>
                      </a:r>
                      <a:r>
                        <a:rPr lang="tr-TR" sz="1600" kern="1200" dirty="0" smtClean="0">
                          <a:solidFill>
                            <a:schemeClr val="dk1"/>
                          </a:solidFill>
                          <a:latin typeface="+mn-lt"/>
                          <a:ea typeface="+mn-ea"/>
                          <a:cs typeface="+mn-cs"/>
                        </a:rPr>
                        <a:t>("Hello");</a:t>
                      </a:r>
                    </a:p>
                    <a:p>
                      <a:pPr>
                        <a:buFont typeface="Monotype Sorts" charset="0"/>
                        <a:buChar char=" "/>
                      </a:pPr>
                      <a:r>
                        <a:rPr lang="tr-TR" sz="1600" kern="1200" dirty="0" smtClean="0">
                          <a:solidFill>
                            <a:schemeClr val="dk1"/>
                          </a:solidFill>
                          <a:latin typeface="+mn-lt"/>
                          <a:ea typeface="+mn-ea"/>
                          <a:cs typeface="+mn-cs"/>
                        </a:rPr>
                        <a:t>    </a:t>
                      </a:r>
                      <a:r>
                        <a:rPr lang="tr-TR" sz="1600" kern="1200" dirty="0" err="1" smtClean="0">
                          <a:solidFill>
                            <a:schemeClr val="dk1"/>
                          </a:solidFill>
                          <a:latin typeface="+mn-lt"/>
                          <a:ea typeface="+mn-ea"/>
                          <a:cs typeface="+mn-cs"/>
                        </a:rPr>
                        <a:t>System</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out</a:t>
                      </a:r>
                      <a:r>
                        <a:rPr lang="tr-TR" sz="1600" kern="1200" dirty="0" smtClean="0">
                          <a:solidFill>
                            <a:schemeClr val="dk1"/>
                          </a:solidFill>
                          <a:latin typeface="+mn-lt"/>
                          <a:ea typeface="+mn-ea"/>
                          <a:cs typeface="+mn-cs"/>
                        </a:rPr>
                        <a:t>.</a:t>
                      </a:r>
                      <a:r>
                        <a:rPr lang="tr-TR" sz="1600" kern="1200" dirty="0" err="1" smtClean="0">
                          <a:solidFill>
                            <a:schemeClr val="dk1"/>
                          </a:solidFill>
                          <a:latin typeface="+mn-lt"/>
                          <a:ea typeface="+mn-ea"/>
                          <a:cs typeface="+mn-cs"/>
                        </a:rPr>
                        <a:t>println</a:t>
                      </a:r>
                      <a:r>
                        <a:rPr lang="tr-TR" sz="1600" kern="1200" dirty="0" smtClean="0">
                          <a:solidFill>
                            <a:schemeClr val="dk1"/>
                          </a:solidFill>
                          <a:latin typeface="+mn-lt"/>
                          <a:ea typeface="+mn-ea"/>
                          <a:cs typeface="+mn-cs"/>
                        </a:rPr>
                        <a:t>(" World! ");</a:t>
                      </a:r>
                      <a:endParaRPr lang="en-US" sz="1600" kern="1200" dirty="0" smtClean="0">
                        <a:solidFill>
                          <a:schemeClr val="dk1"/>
                        </a:solidFill>
                        <a:latin typeface="+mn-lt"/>
                        <a:ea typeface="+mn-ea"/>
                        <a:cs typeface="+mn-cs"/>
                      </a:endParaRPr>
                    </a:p>
                  </a:txBody>
                  <a:tcPr/>
                </a:tc>
                <a:tc>
                  <a:txBody>
                    <a:bodyPr/>
                    <a:lstStyle/>
                    <a:p>
                      <a:endParaRPr lang="tr-TR" dirty="0"/>
                    </a:p>
                  </a:txBody>
                  <a:tcPr/>
                </a:tc>
              </a:tr>
            </a:tbl>
          </a:graphicData>
        </a:graphic>
      </p:graphicFrame>
      <p:pic>
        <p:nvPicPr>
          <p:cNvPr id="4098" name="Picture 2" descr="http://www.coachingconfidence.co.uk/wp-content/uploads/2011/01/Fotolia_35627821_XS.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a:stretch/>
        </p:blipFill>
        <p:spPr bwMode="auto">
          <a:xfrm>
            <a:off x="5584428" y="2091260"/>
            <a:ext cx="721122" cy="120439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http://www.coachingconfidence.co.uk/wp-content/uploads/2011/01/Fotolia_35627821_XS.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4833342" y="1457324"/>
            <a:ext cx="631428" cy="1054587"/>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ttp://www.coachingconfidence.co.uk/wp-content/uploads/2011/01/Fotolia_35627821_XS.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a:stretch/>
        </p:blipFill>
        <p:spPr bwMode="auto">
          <a:xfrm>
            <a:off x="4743648" y="2910410"/>
            <a:ext cx="721122" cy="120439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www.coachingconfidence.co.uk/wp-content/uploads/2011/01/Fotolia_35627821_XS.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a:stretch/>
        </p:blipFill>
        <p:spPr bwMode="auto">
          <a:xfrm>
            <a:off x="5569446" y="4170148"/>
            <a:ext cx="751086" cy="120439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13"/>
          <p:cNvGrpSpPr/>
          <p:nvPr/>
        </p:nvGrpSpPr>
        <p:grpSpPr>
          <a:xfrm>
            <a:off x="3357554" y="642918"/>
            <a:ext cx="4968874" cy="5930274"/>
            <a:chOff x="2252663" y="698733"/>
            <a:chExt cx="4968874" cy="5930274"/>
          </a:xfrm>
        </p:grpSpPr>
        <p:pic>
          <p:nvPicPr>
            <p:cNvPr id="9" name="Picture 2" descr="http://imageenvision.com/sm/0025-0803-0519-0114_clip_art_graphic_of_a_grumpy_desktop_computer_cartoon_character_with_his_hands_on_his_hips.jp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t="-8900" b="-12490"/>
            <a:stretch/>
          </p:blipFill>
          <p:spPr bwMode="auto">
            <a:xfrm>
              <a:off x="4236244" y="4071960"/>
              <a:ext cx="1825624" cy="255704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10" name="Cloud Callout 9"/>
            <p:cNvSpPr/>
            <p:nvPr/>
          </p:nvSpPr>
          <p:spPr>
            <a:xfrm>
              <a:off x="3324233" y="698733"/>
              <a:ext cx="3897304" cy="3203489"/>
            </a:xfrm>
            <a:prstGeom prst="cloudCallout">
              <a:avLst>
                <a:gd name="adj1" fmla="val -7135"/>
                <a:gd name="adj2" fmla="val 58949"/>
              </a:avLst>
            </a:prstGeom>
          </p:spPr>
          <p:style>
            <a:lnRef idx="2">
              <a:schemeClr val="accent1"/>
            </a:lnRef>
            <a:fillRef idx="1">
              <a:schemeClr val="lt1"/>
            </a:fillRef>
            <a:effectRef idx="0">
              <a:schemeClr val="accent1"/>
            </a:effectRef>
            <a:fontRef idx="minor">
              <a:schemeClr val="dk1"/>
            </a:fontRef>
          </p:style>
          <p:txBody>
            <a:bodyPr rtlCol="0" anchor="ctr"/>
            <a:lstStyle/>
            <a:p>
              <a:pPr>
                <a:buFont typeface="Monotype Sorts" charset="0"/>
                <a:buChar char=" "/>
              </a:pPr>
              <a:endParaRPr lang="tr-TR" sz="1400" dirty="0" smtClean="0"/>
            </a:p>
            <a:p>
              <a:pPr>
                <a:buFont typeface="Monotype Sorts" charset="0"/>
                <a:buChar char=" "/>
              </a:pPr>
              <a:endParaRPr lang="tr-TR" sz="1400" dirty="0"/>
            </a:p>
            <a:p>
              <a:pPr>
                <a:buFont typeface="Monotype Sorts" charset="0"/>
                <a:buChar char=" "/>
              </a:pPr>
              <a:r>
                <a:rPr lang="tr-TR" sz="1400" dirty="0" smtClean="0"/>
                <a:t>if(a</a:t>
              </a:r>
              <a:r>
                <a:rPr lang="tr-TR" sz="1400" dirty="0"/>
                <a:t>==1)</a:t>
              </a:r>
              <a:endParaRPr lang="en-US" sz="1400" dirty="0"/>
            </a:p>
            <a:p>
              <a:pPr>
                <a:buFont typeface="Monotype Sorts" charset="0"/>
                <a:buChar char=" "/>
              </a:pPr>
              <a:r>
                <a:rPr lang="tr-TR" sz="1400" dirty="0" smtClean="0"/>
                <a:t>{</a:t>
              </a:r>
            </a:p>
            <a:p>
              <a:pPr>
                <a:buFont typeface="Monotype Sorts" charset="0"/>
                <a:buChar char=" "/>
              </a:pPr>
              <a:r>
                <a:rPr lang="tr-TR" sz="1400" dirty="0" err="1" smtClean="0"/>
                <a:t>System</a:t>
              </a:r>
              <a:r>
                <a:rPr lang="tr-TR" sz="1400" dirty="0" smtClean="0"/>
                <a:t>.</a:t>
              </a:r>
              <a:r>
                <a:rPr lang="tr-TR" sz="1400" dirty="0" err="1" smtClean="0"/>
                <a:t>out</a:t>
              </a:r>
              <a:r>
                <a:rPr lang="tr-TR" sz="1400" dirty="0" smtClean="0"/>
                <a:t>.</a:t>
              </a:r>
              <a:r>
                <a:rPr lang="tr-TR" sz="1400" dirty="0" err="1" smtClean="0"/>
                <a:t>print</a:t>
              </a:r>
              <a:r>
                <a:rPr lang="tr-TR" sz="1400" dirty="0" smtClean="0"/>
                <a:t>("</a:t>
              </a:r>
              <a:r>
                <a:rPr lang="tr-TR" sz="1400" dirty="0"/>
                <a:t>Hello</a:t>
              </a:r>
              <a:r>
                <a:rPr lang="tr-TR" sz="1400" dirty="0" smtClean="0"/>
                <a:t>")</a:t>
              </a:r>
            </a:p>
            <a:p>
              <a:pPr>
                <a:buFont typeface="Monotype Sorts" charset="0"/>
                <a:buChar char=" "/>
              </a:pPr>
              <a:r>
                <a:rPr lang="tr-TR" sz="1400" dirty="0" smtClean="0"/>
                <a:t>}</a:t>
              </a:r>
            </a:p>
            <a:p>
              <a:pPr>
                <a:buFont typeface="Monotype Sorts" charset="0"/>
                <a:buChar char=" "/>
              </a:pPr>
              <a:endParaRPr lang="tr-TR" sz="1400" dirty="0"/>
            </a:p>
            <a:p>
              <a:pPr>
                <a:buFont typeface="Monotype Sorts" charset="0"/>
                <a:buChar char=" "/>
              </a:pPr>
              <a:endParaRPr lang="tr-TR" sz="1400" dirty="0"/>
            </a:p>
            <a:p>
              <a:pPr>
                <a:buFont typeface="Monotype Sorts" charset="0"/>
                <a:buChar char=" "/>
              </a:pPr>
              <a:r>
                <a:rPr lang="tr-TR" sz="1400" dirty="0" err="1" smtClean="0"/>
                <a:t>System</a:t>
              </a:r>
              <a:r>
                <a:rPr lang="tr-TR" sz="1400" dirty="0" smtClean="0"/>
                <a:t>.</a:t>
              </a:r>
              <a:r>
                <a:rPr lang="tr-TR" sz="1400" dirty="0" err="1" smtClean="0"/>
                <a:t>out</a:t>
              </a:r>
              <a:r>
                <a:rPr lang="tr-TR" sz="1400" dirty="0" smtClean="0"/>
                <a:t>.</a:t>
              </a:r>
              <a:r>
                <a:rPr lang="tr-TR" sz="1400" dirty="0" err="1" smtClean="0"/>
                <a:t>println</a:t>
              </a:r>
              <a:r>
                <a:rPr lang="tr-TR" sz="1400" dirty="0" smtClean="0"/>
                <a:t>(" </a:t>
              </a:r>
              <a:r>
                <a:rPr lang="tr-TR" sz="1400" dirty="0"/>
                <a:t>World! ");</a:t>
              </a:r>
              <a:endParaRPr lang="en-US" sz="1400" dirty="0"/>
            </a:p>
            <a:p>
              <a:pPr algn="ctr"/>
              <a:endParaRPr lang="tr-TR" dirty="0"/>
            </a:p>
          </p:txBody>
        </p:sp>
        <p:cxnSp>
          <p:nvCxnSpPr>
            <p:cNvPr id="11" name="Straight Arrow Connector 10"/>
            <p:cNvCxnSpPr/>
            <p:nvPr/>
          </p:nvCxnSpPr>
          <p:spPr>
            <a:xfrm rot="10800000">
              <a:off x="2252663" y="4770700"/>
              <a:ext cx="2728912" cy="16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flipV="1">
              <a:off x="2466978" y="4848225"/>
              <a:ext cx="2800349" cy="136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581124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b="1" dirty="0" smtClean="0">
                <a:solidFill>
                  <a:schemeClr val="tx2">
                    <a:lumMod val="60000"/>
                    <a:lumOff val="40000"/>
                  </a:schemeClr>
                </a:solidFill>
              </a:rPr>
              <a:t>Karar Verme Yapıları : “IF” – “ELSE IF” – “ELSE”</a:t>
            </a:r>
            <a:endParaRPr lang="tr-TR" b="1" dirty="0">
              <a:solidFill>
                <a:schemeClr val="tx2">
                  <a:lumMod val="60000"/>
                  <a:lumOff val="40000"/>
                </a:schemeClr>
              </a:solidFill>
            </a:endParaRPr>
          </a:p>
        </p:txBody>
      </p:sp>
      <p:sp>
        <p:nvSpPr>
          <p:cNvPr id="3" name="Alt Başlık 2"/>
          <p:cNvSpPr>
            <a:spLocks noGrp="1"/>
          </p:cNvSpPr>
          <p:nvPr>
            <p:ph sz="quarter" idx="1"/>
          </p:nvPr>
        </p:nvSpPr>
        <p:spPr>
          <a:xfrm>
            <a:off x="457200" y="1219200"/>
            <a:ext cx="4543428" cy="4995882"/>
          </a:xfrm>
        </p:spPr>
        <p:txBody>
          <a:bodyPr>
            <a:normAutofit fontScale="70000" lnSpcReduction="20000"/>
          </a:bodyPr>
          <a:lstStyle/>
          <a:p>
            <a:pPr algn="just">
              <a:buFont typeface="Wingdings" pitchFamily="2" charset="2"/>
              <a:buChar char="§"/>
            </a:pPr>
            <a:r>
              <a:rPr lang="tr-TR" sz="2400" b="1" dirty="0" smtClean="0">
                <a:solidFill>
                  <a:schemeClr val="tx1"/>
                </a:solidFill>
              </a:rPr>
              <a:t> Kod 4:</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not = 75;</a:t>
            </a:r>
          </a:p>
          <a:p>
            <a:pPr algn="just"/>
            <a:r>
              <a:rPr lang="tr-TR" sz="2400" dirty="0" smtClean="0">
                <a:solidFill>
                  <a:schemeClr val="tx1"/>
                </a:solidFill>
              </a:rPr>
              <a:t>   </a:t>
            </a:r>
            <a:r>
              <a:rPr lang="tr-TR" sz="2400" dirty="0" err="1" smtClean="0">
                <a:solidFill>
                  <a:schemeClr val="tx1"/>
                </a:solidFill>
              </a:rPr>
              <a:t>if</a:t>
            </a:r>
            <a:r>
              <a:rPr lang="tr-TR" sz="2400" dirty="0" smtClean="0">
                <a:solidFill>
                  <a:schemeClr val="tx1"/>
                </a:solidFill>
              </a:rPr>
              <a:t>(not &gt;= 60 &amp;&amp; not &lt; 70)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D”);</a:t>
            </a:r>
          </a:p>
          <a:p>
            <a:pPr algn="just"/>
            <a:r>
              <a:rPr lang="tr-TR" sz="2400" dirty="0" smtClean="0">
                <a:solidFill>
                  <a:schemeClr val="tx1"/>
                </a:solidFill>
              </a:rPr>
              <a:t>   else </a:t>
            </a:r>
            <a:r>
              <a:rPr lang="tr-TR" sz="2400" dirty="0" err="1" smtClean="0">
                <a:solidFill>
                  <a:schemeClr val="tx1"/>
                </a:solidFill>
              </a:rPr>
              <a:t>if</a:t>
            </a:r>
            <a:r>
              <a:rPr lang="tr-TR" sz="2400" dirty="0" smtClean="0">
                <a:solidFill>
                  <a:schemeClr val="tx1"/>
                </a:solidFill>
              </a:rPr>
              <a:t>(not &gt;= 80 &amp;&amp; not &lt; 90)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B”);</a:t>
            </a:r>
          </a:p>
          <a:p>
            <a:pPr algn="just"/>
            <a:r>
              <a:rPr lang="tr-TR" sz="2400" dirty="0" smtClean="0">
                <a:solidFill>
                  <a:schemeClr val="tx1"/>
                </a:solidFill>
              </a:rPr>
              <a:t>   else </a:t>
            </a:r>
            <a:r>
              <a:rPr lang="tr-TR" sz="2400" dirty="0" err="1" smtClean="0">
                <a:solidFill>
                  <a:schemeClr val="tx1"/>
                </a:solidFill>
              </a:rPr>
              <a:t>if</a:t>
            </a:r>
            <a:r>
              <a:rPr lang="tr-TR" sz="2400" dirty="0" smtClean="0">
                <a:solidFill>
                  <a:schemeClr val="tx1"/>
                </a:solidFill>
              </a:rPr>
              <a:t>(not &gt;= 90)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A”);</a:t>
            </a:r>
          </a:p>
          <a:p>
            <a:pPr algn="just"/>
            <a:r>
              <a:rPr lang="tr-TR" sz="2400" dirty="0" smtClean="0">
                <a:solidFill>
                  <a:schemeClr val="tx1"/>
                </a:solidFill>
              </a:rPr>
              <a:t>   else </a:t>
            </a:r>
            <a:r>
              <a:rPr lang="tr-TR" sz="2400" dirty="0" err="1" smtClean="0">
                <a:solidFill>
                  <a:schemeClr val="tx1"/>
                </a:solidFill>
              </a:rPr>
              <a:t>if</a:t>
            </a:r>
            <a:r>
              <a:rPr lang="tr-TR" sz="2400" dirty="0" smtClean="0">
                <a:solidFill>
                  <a:schemeClr val="tx1"/>
                </a:solidFill>
              </a:rPr>
              <a:t>(not &gt;= 70 &amp;&amp; not &lt; 80)</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C”);</a:t>
            </a:r>
          </a:p>
          <a:p>
            <a:pPr algn="just"/>
            <a:r>
              <a:rPr lang="tr-TR" sz="2400" dirty="0" smtClean="0">
                <a:solidFill>
                  <a:schemeClr val="tx1"/>
                </a:solidFill>
              </a:rPr>
              <a:t>   else</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(“Harf notunuz = F”);</a:t>
            </a: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Çıktı:</a:t>
            </a:r>
          </a:p>
          <a:p>
            <a:pPr algn="just"/>
            <a:r>
              <a:rPr lang="tr-TR" sz="2400" dirty="0" smtClean="0">
                <a:solidFill>
                  <a:schemeClr val="tx1"/>
                </a:solidFill>
              </a:rPr>
              <a:t>   Harf notunuz = C</a:t>
            </a:r>
          </a:p>
          <a:p>
            <a:pPr algn="just"/>
            <a:endParaRPr lang="tr-TR" sz="2400" dirty="0" smtClean="0">
              <a:solidFill>
                <a:schemeClr val="tx1"/>
              </a:solidFill>
            </a:endParaRPr>
          </a:p>
          <a:p>
            <a:pPr algn="just"/>
            <a:endParaRPr lang="tr-TR" sz="2400" b="1" dirty="0" smtClean="0">
              <a:solidFill>
                <a:schemeClr val="tx1"/>
              </a:solidFill>
            </a:endParaRPr>
          </a:p>
          <a:p>
            <a:pPr algn="just"/>
            <a:endParaRPr lang="tr-TR" sz="2400" b="1" dirty="0" smtClean="0">
              <a:solidFill>
                <a:schemeClr val="tx1"/>
              </a:solidFill>
            </a:endParaRPr>
          </a:p>
        </p:txBody>
      </p:sp>
      <p:sp>
        <p:nvSpPr>
          <p:cNvPr id="4" name="3 Dikdörtgen"/>
          <p:cNvSpPr/>
          <p:nvPr/>
        </p:nvSpPr>
        <p:spPr>
          <a:xfrm>
            <a:off x="5500694" y="1571612"/>
            <a:ext cx="3143272" cy="4278094"/>
          </a:xfrm>
          <a:prstGeom prst="rect">
            <a:avLst/>
          </a:prstGeom>
        </p:spPr>
        <p:txBody>
          <a:bodyPr wrap="square">
            <a:spAutoFit/>
          </a:bodyPr>
          <a:lstStyle/>
          <a:p>
            <a:pPr algn="just">
              <a:buFont typeface="Wingdings" pitchFamily="2" charset="2"/>
              <a:buChar char="Ø"/>
            </a:pPr>
            <a:r>
              <a:rPr lang="tr-TR" sz="1600" dirty="0" smtClean="0"/>
              <a:t> Yukarıdaki örnekte </a:t>
            </a:r>
            <a:r>
              <a:rPr lang="tr-TR" sz="1600" dirty="0" err="1" smtClean="0"/>
              <a:t>if</a:t>
            </a:r>
            <a:r>
              <a:rPr lang="tr-TR" sz="1600" dirty="0" smtClean="0"/>
              <a:t> kontrolleri çok daha sıkı bir şekilde yapılmakta ve hiçbir kontrol diğer kontrollerle kesişmemektedir. Bir önceki örnekte bazı kontroller birbirleri ile kesişmekteydi (75’in hem 60’tan, hem 70’ten büyük olması gibi). Eğer </a:t>
            </a:r>
            <a:r>
              <a:rPr lang="tr-TR" sz="1600" dirty="0" err="1" smtClean="0"/>
              <a:t>if</a:t>
            </a:r>
            <a:r>
              <a:rPr lang="tr-TR" sz="1600" dirty="0" smtClean="0"/>
              <a:t> kontrolleri sıkı bir şekilde yapılırsa yukarıdaki örnekteki gibi karışık sırada da yazılsa her zaman doğru olan değer elde edilir. Ancak </a:t>
            </a:r>
            <a:r>
              <a:rPr lang="tr-TR" sz="1600" dirty="0" err="1" smtClean="0"/>
              <a:t>if</a:t>
            </a:r>
            <a:r>
              <a:rPr lang="tr-TR" sz="1600" dirty="0" smtClean="0"/>
              <a:t> bloklarındaki kontrolün sıkı şekilde yapılması daha fazla mantıksal operatör kullanımı veya iç içe bloklar kullanılmasını gerektirebilir. Bu tamamen programcının kodlama tekniğiyle alakalıdır.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SIK YAPILAN HATALAR</a:t>
            </a:r>
            <a:endParaRPr lang="en-US" dirty="0"/>
          </a:p>
        </p:txBody>
      </p:sp>
      <p:pic>
        <p:nvPicPr>
          <p:cNvPr id="4" name="Picture 3"/>
          <p:cNvPicPr>
            <a:picLocks noChangeAspect="1"/>
          </p:cNvPicPr>
          <p:nvPr/>
        </p:nvPicPr>
        <p:blipFill>
          <a:blip r:embed="rId2"/>
          <a:srcRect/>
          <a:stretch>
            <a:fillRect/>
          </a:stretch>
        </p:blipFill>
        <p:spPr>
          <a:xfrm>
            <a:off x="1357290" y="1428736"/>
            <a:ext cx="5715000" cy="361936"/>
          </a:xfrm>
          <a:prstGeom prst="rect">
            <a:avLst/>
          </a:prstGeom>
        </p:spPr>
      </p:pic>
      <p:pic>
        <p:nvPicPr>
          <p:cNvPr id="5" name="Picture 4"/>
          <p:cNvPicPr>
            <a:picLocks noChangeAspect="1"/>
          </p:cNvPicPr>
          <p:nvPr/>
        </p:nvPicPr>
        <p:blipFill>
          <a:blip r:embed="rId3"/>
          <a:stretch>
            <a:fillRect/>
          </a:stretch>
        </p:blipFill>
        <p:spPr>
          <a:xfrm>
            <a:off x="1676400" y="1981200"/>
            <a:ext cx="2514600" cy="494675"/>
          </a:xfrm>
          <a:prstGeom prst="rect">
            <a:avLst/>
          </a:prstGeom>
        </p:spPr>
      </p:pic>
      <p:pic>
        <p:nvPicPr>
          <p:cNvPr id="7" name="Picture 6"/>
          <p:cNvPicPr>
            <a:picLocks noChangeAspect="1"/>
          </p:cNvPicPr>
          <p:nvPr/>
        </p:nvPicPr>
        <p:blipFill>
          <a:blip r:embed="rId4"/>
          <a:srcRect/>
          <a:stretch>
            <a:fillRect/>
          </a:stretch>
        </p:blipFill>
        <p:spPr>
          <a:xfrm>
            <a:off x="1524000" y="2971800"/>
            <a:ext cx="3733800" cy="385762"/>
          </a:xfrm>
          <a:prstGeom prst="rect">
            <a:avLst/>
          </a:prstGeom>
        </p:spPr>
      </p:pic>
      <p:sp>
        <p:nvSpPr>
          <p:cNvPr id="9" name="Rectangle 8"/>
          <p:cNvSpPr/>
          <p:nvPr/>
        </p:nvSpPr>
        <p:spPr>
          <a:xfrm>
            <a:off x="4267200" y="2071678"/>
            <a:ext cx="1733560" cy="369332"/>
          </a:xfrm>
          <a:prstGeom prst="rect">
            <a:avLst/>
          </a:prstGeom>
        </p:spPr>
        <p:txBody>
          <a:bodyPr wrap="square">
            <a:spAutoFit/>
          </a:bodyPr>
          <a:lstStyle/>
          <a:p>
            <a:r>
              <a:rPr lang="en-US" b="0" i="0" dirty="0" smtClean="0">
                <a:latin typeface="Wingdings"/>
                <a:ea typeface="Wingdings"/>
                <a:cs typeface="Wingdings"/>
              </a:rPr>
              <a:t></a:t>
            </a:r>
            <a:r>
              <a:rPr lang="tr-TR" b="0" i="0" dirty="0" smtClean="0">
                <a:latin typeface="+mj-lt"/>
                <a:ea typeface="Wingdings"/>
                <a:cs typeface="Wingdings"/>
              </a:rPr>
              <a:t>doğrusu</a:t>
            </a:r>
            <a:endParaRPr lang="en-US" dirty="0"/>
          </a:p>
        </p:txBody>
      </p:sp>
      <p:sp>
        <p:nvSpPr>
          <p:cNvPr id="11" name="Rectangle 10"/>
          <p:cNvSpPr/>
          <p:nvPr/>
        </p:nvSpPr>
        <p:spPr>
          <a:xfrm>
            <a:off x="710794" y="1436043"/>
            <a:ext cx="435786" cy="461665"/>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12" name="Rectangle 11"/>
          <p:cNvSpPr/>
          <p:nvPr/>
        </p:nvSpPr>
        <p:spPr>
          <a:xfrm>
            <a:off x="685800" y="3047355"/>
            <a:ext cx="435786" cy="461665"/>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pic>
        <p:nvPicPr>
          <p:cNvPr id="7170" name="Picture 2" descr="http://blog.andrewjoiner.net/wp-content/uploads/2010/11/virus-clipart.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651625" y="1911061"/>
            <a:ext cx="2233324" cy="2679989"/>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17 Yuvarlatılmış Dikdörtgen"/>
          <p:cNvSpPr/>
          <p:nvPr/>
        </p:nvSpPr>
        <p:spPr>
          <a:xfrm>
            <a:off x="285720" y="1285860"/>
            <a:ext cx="5715040" cy="1285884"/>
          </a:xfrm>
          <a:prstGeom prst="roundRect">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18 Yuvarlatılmış Dikdörtgen"/>
          <p:cNvSpPr/>
          <p:nvPr/>
        </p:nvSpPr>
        <p:spPr>
          <a:xfrm>
            <a:off x="428596" y="2786058"/>
            <a:ext cx="4929190" cy="785818"/>
          </a:xfrm>
          <a:prstGeom prst="roundRect">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 xmlns:p14="http://schemas.microsoft.com/office/powerpoint/2010/main" val="3867448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childTnLst>
                                    <p:set>
                                      <p:cBhvr>
                                        <p:cTn id="6" dur="500"/>
                                        <p:tgtEl>
                                          <p:spTgt spid="18"/>
                                        </p:tgtEl>
                                        <p:attrNameLst>
                                          <p:attrName>fillcolor</p:attrName>
                                        </p:attrNameLst>
                                      </p:cBhvr>
                                      <p:to>
                                        <p:clrVal>
                                          <a:schemeClr val="tx1"/>
                                        </p:clrVal>
                                      </p:to>
                                    </p:set>
                                    <p:set>
                                      <p:cBhvr>
                                        <p:cTn id="7" dur="500"/>
                                        <p:tgtEl>
                                          <p:spTgt spid="18"/>
                                        </p:tgtEl>
                                        <p:attrNameLst>
                                          <p:attrName>fill.type</p:attrName>
                                        </p:attrNameLst>
                                      </p:cBhvr>
                                      <p:to>
                                        <p:strVal val="solid"/>
                                      </p:to>
                                    </p:set>
                                    <p:set>
                                      <p:cBhvr>
                                        <p:cTn id="8" dur="500"/>
                                        <p:tgtEl>
                                          <p:spTgt spid="1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Clr clrSpc="rgb">
                                      <p:cBhvr override="childStyle">
                                        <p:cTn id="12" dur="100" fill="hold"/>
                                        <p:tgtEl>
                                          <p:spTgt spid="7170"/>
                                        </p:tgtEl>
                                        <p:attrNameLst>
                                          <p:attrName>style.color</p:attrName>
                                        </p:attrNameLst>
                                      </p:cBhvr>
                                      <p:to>
                                        <a:schemeClr val="accent2"/>
                                      </p:to>
                                    </p:animClr>
                                    <p:animClr clrSpc="rgb">
                                      <p:cBhvr>
                                        <p:cTn id="13" dur="100" fill="hold"/>
                                        <p:tgtEl>
                                          <p:spTgt spid="7170"/>
                                        </p:tgtEl>
                                        <p:attrNameLst>
                                          <p:attrName>fillcolor</p:attrName>
                                        </p:attrNameLst>
                                      </p:cBhvr>
                                      <p:to>
                                        <a:schemeClr val="accent2"/>
                                      </p:to>
                                    </p:animClr>
                                    <p:set>
                                      <p:cBhvr>
                                        <p:cTn id="14" dur="100" fill="hold"/>
                                        <p:tgtEl>
                                          <p:spTgt spid="7170"/>
                                        </p:tgtEl>
                                        <p:attrNameLst>
                                          <p:attrName>fill.type</p:attrName>
                                        </p:attrNameLst>
                                      </p:cBhvr>
                                      <p:to>
                                        <p:strVal val="solid"/>
                                      </p:to>
                                    </p:set>
                                    <p:set>
                                      <p:cBhvr>
                                        <p:cTn id="15" dur="100" fill="hold"/>
                                        <p:tgtEl>
                                          <p:spTgt spid="7170"/>
                                        </p:tgtEl>
                                        <p:attrNameLst>
                                          <p:attrName>fill.on</p:attrName>
                                        </p:attrNameLst>
                                      </p:cBhvr>
                                      <p:to>
                                        <p:strVal val="true"/>
                                      </p:to>
                                    </p:set>
                                    <p:animRot by="120000">
                                      <p:cBhvr>
                                        <p:cTn id="16" dur="100" fill="hold">
                                          <p:stCondLst>
                                            <p:cond delay="0"/>
                                          </p:stCondLst>
                                        </p:cTn>
                                        <p:tgtEl>
                                          <p:spTgt spid="7170"/>
                                        </p:tgtEl>
                                        <p:attrNameLst>
                                          <p:attrName>r</p:attrName>
                                        </p:attrNameLst>
                                      </p:cBhvr>
                                    </p:animRot>
                                    <p:animRot by="-240000">
                                      <p:cBhvr>
                                        <p:cTn id="17" dur="200" fill="hold">
                                          <p:stCondLst>
                                            <p:cond delay="200"/>
                                          </p:stCondLst>
                                        </p:cTn>
                                        <p:tgtEl>
                                          <p:spTgt spid="7170"/>
                                        </p:tgtEl>
                                        <p:attrNameLst>
                                          <p:attrName>r</p:attrName>
                                        </p:attrNameLst>
                                      </p:cBhvr>
                                    </p:animRot>
                                    <p:animRot by="240000">
                                      <p:cBhvr>
                                        <p:cTn id="18" dur="200" fill="hold">
                                          <p:stCondLst>
                                            <p:cond delay="400"/>
                                          </p:stCondLst>
                                        </p:cTn>
                                        <p:tgtEl>
                                          <p:spTgt spid="7170"/>
                                        </p:tgtEl>
                                        <p:attrNameLst>
                                          <p:attrName>r</p:attrName>
                                        </p:attrNameLst>
                                      </p:cBhvr>
                                    </p:animRot>
                                    <p:animRot by="-240000">
                                      <p:cBhvr>
                                        <p:cTn id="19" dur="200" fill="hold">
                                          <p:stCondLst>
                                            <p:cond delay="600"/>
                                          </p:stCondLst>
                                        </p:cTn>
                                        <p:tgtEl>
                                          <p:spTgt spid="7170"/>
                                        </p:tgtEl>
                                        <p:attrNameLst>
                                          <p:attrName>r</p:attrName>
                                        </p:attrNameLst>
                                      </p:cBhvr>
                                    </p:animRot>
                                    <p:animRot by="120000">
                                      <p:cBhvr>
                                        <p:cTn id="20" dur="200" fill="hold">
                                          <p:stCondLst>
                                            <p:cond delay="800"/>
                                          </p:stCondLst>
                                        </p:cTn>
                                        <p:tgtEl>
                                          <p:spTgt spid="717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mph" presetSubtype="1" nodeType="clickEffect">
                                  <p:stCondLst>
                                    <p:cond delay="0"/>
                                  </p:stCondLst>
                                  <p:childTnLst>
                                    <p:set>
                                      <p:cBhvr>
                                        <p:cTn id="24" dur="500"/>
                                        <p:tgtEl>
                                          <p:spTgt spid="19"/>
                                        </p:tgtEl>
                                        <p:attrNameLst>
                                          <p:attrName>fillcolor</p:attrName>
                                        </p:attrNameLst>
                                      </p:cBhvr>
                                      <p:to>
                                        <p:clrVal>
                                          <a:schemeClr val="tx1"/>
                                        </p:clrVal>
                                      </p:to>
                                    </p:set>
                                    <p:set>
                                      <p:cBhvr>
                                        <p:cTn id="25" dur="500"/>
                                        <p:tgtEl>
                                          <p:spTgt spid="19"/>
                                        </p:tgtEl>
                                        <p:attrNameLst>
                                          <p:attrName>fill.type</p:attrName>
                                        </p:attrNameLst>
                                      </p:cBhvr>
                                      <p:to>
                                        <p:strVal val="solid"/>
                                      </p:to>
                                    </p:set>
                                    <p:set>
                                      <p:cBhvr>
                                        <p:cTn id="26" dur="500"/>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SIK YAPILAN HATALAR</a:t>
            </a:r>
            <a:endParaRPr lang="en-US" dirty="0"/>
          </a:p>
        </p:txBody>
      </p:sp>
      <p:pic>
        <p:nvPicPr>
          <p:cNvPr id="8" name="Picture 7"/>
          <p:cNvPicPr>
            <a:picLocks noChangeAspect="1"/>
          </p:cNvPicPr>
          <p:nvPr/>
        </p:nvPicPr>
        <p:blipFill>
          <a:blip r:embed="rId2"/>
          <a:stretch>
            <a:fillRect/>
          </a:stretch>
        </p:blipFill>
        <p:spPr>
          <a:xfrm>
            <a:off x="1357290" y="1428736"/>
            <a:ext cx="5105400" cy="1470355"/>
          </a:xfrm>
          <a:prstGeom prst="rect">
            <a:avLst/>
          </a:prstGeom>
        </p:spPr>
      </p:pic>
      <p:sp>
        <p:nvSpPr>
          <p:cNvPr id="13" name="Rectangle 12"/>
          <p:cNvSpPr/>
          <p:nvPr/>
        </p:nvSpPr>
        <p:spPr>
          <a:xfrm>
            <a:off x="642910" y="1428736"/>
            <a:ext cx="435786" cy="461665"/>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14" name="Rectangle 13"/>
          <p:cNvSpPr/>
          <p:nvPr/>
        </p:nvSpPr>
        <p:spPr>
          <a:xfrm>
            <a:off x="635752" y="2954206"/>
            <a:ext cx="435786" cy="461665"/>
          </a:xfrm>
          <a:prstGeom prst="rect">
            <a:avLst/>
          </a:prstGeom>
        </p:spPr>
        <p:txBody>
          <a:bodyPr wrap="none">
            <a:spAutoFit/>
          </a:bodyPr>
          <a:lstStyle/>
          <a:p>
            <a:r>
              <a:rPr lang="en-US" b="0" i="0" dirty="0" smtClean="0">
                <a:latin typeface="Zapf Dingbats"/>
                <a:ea typeface="Zapf Dingbats"/>
                <a:cs typeface="Zapf Dingbats"/>
              </a:rPr>
              <a:t>★</a:t>
            </a:r>
            <a:endParaRPr lang="en-US" dirty="0"/>
          </a:p>
        </p:txBody>
      </p:sp>
      <p:sp>
        <p:nvSpPr>
          <p:cNvPr id="6" name="TextBox 5"/>
          <p:cNvSpPr txBox="1"/>
          <p:nvPr/>
        </p:nvSpPr>
        <p:spPr>
          <a:xfrm>
            <a:off x="1071538" y="3000372"/>
            <a:ext cx="1101584" cy="646331"/>
          </a:xfrm>
          <a:prstGeom prst="rect">
            <a:avLst/>
          </a:prstGeom>
          <a:noFill/>
        </p:spPr>
        <p:txBody>
          <a:bodyPr wrap="none" rtlCol="0">
            <a:spAutoFit/>
          </a:bodyPr>
          <a:lstStyle/>
          <a:p>
            <a:r>
              <a:rPr lang="tr-TR" dirty="0" smtClean="0">
                <a:latin typeface="Arial" panose="020B0604020202020204" pitchFamily="34" charset="0"/>
                <a:cs typeface="Arial" panose="020B0604020202020204" pitchFamily="34" charset="0"/>
              </a:rPr>
              <a:t>if (x==0);</a:t>
            </a:r>
          </a:p>
          <a:p>
            <a:r>
              <a:rPr lang="tr-TR" dirty="0" smtClean="0">
                <a:latin typeface="Arial" panose="020B0604020202020204" pitchFamily="34" charset="0"/>
                <a:cs typeface="Arial" panose="020B0604020202020204" pitchFamily="34" charset="0"/>
              </a:rPr>
              <a:t>	a=3;</a:t>
            </a:r>
            <a:endParaRPr lang="tr-TR" dirty="0">
              <a:latin typeface="Arial" panose="020B0604020202020204" pitchFamily="34" charset="0"/>
              <a:cs typeface="Arial" panose="020B0604020202020204" pitchFamily="34" charset="0"/>
            </a:endParaRPr>
          </a:p>
        </p:txBody>
      </p:sp>
      <p:sp>
        <p:nvSpPr>
          <p:cNvPr id="15" name="Rectangle 14"/>
          <p:cNvSpPr/>
          <p:nvPr/>
        </p:nvSpPr>
        <p:spPr>
          <a:xfrm rot="19041855">
            <a:off x="1945884" y="2783114"/>
            <a:ext cx="513181" cy="461665"/>
          </a:xfrm>
          <a:prstGeom prst="rect">
            <a:avLst/>
          </a:prstGeom>
        </p:spPr>
        <p:txBody>
          <a:bodyPr wrap="none">
            <a:spAutoFit/>
          </a:bodyPr>
          <a:lstStyle/>
          <a:p>
            <a:r>
              <a:rPr lang="en-US" b="0" i="0" dirty="0" smtClean="0">
                <a:latin typeface="Wingdings"/>
                <a:ea typeface="Wingdings"/>
                <a:cs typeface="Wingdings"/>
              </a:rPr>
              <a:t></a:t>
            </a:r>
            <a:endParaRPr lang="en-US" dirty="0"/>
          </a:p>
        </p:txBody>
      </p:sp>
      <p:sp>
        <p:nvSpPr>
          <p:cNvPr id="16" name="15 Dikdörtgen"/>
          <p:cNvSpPr/>
          <p:nvPr/>
        </p:nvSpPr>
        <p:spPr>
          <a:xfrm>
            <a:off x="2143108" y="2000240"/>
            <a:ext cx="3857652" cy="35719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tr-TR" sz="1600" b="1" dirty="0" err="1" smtClean="0">
                <a:solidFill>
                  <a:srgbClr val="0000FF"/>
                </a:solidFill>
                <a:latin typeface="Times New Roman" pitchFamily="18" charset="0"/>
                <a:cs typeface="Times New Roman" pitchFamily="18" charset="0"/>
              </a:rPr>
              <a:t>System</a:t>
            </a:r>
            <a:r>
              <a:rPr lang="tr-TR" sz="1600" b="1" dirty="0" smtClean="0">
                <a:solidFill>
                  <a:srgbClr val="0000FF"/>
                </a:solidFill>
                <a:latin typeface="Times New Roman" pitchFamily="18" charset="0"/>
                <a:cs typeface="Times New Roman" pitchFamily="18" charset="0"/>
              </a:rPr>
              <a:t>.</a:t>
            </a:r>
            <a:r>
              <a:rPr lang="tr-TR" sz="1600" b="1" dirty="0" err="1" smtClean="0">
                <a:solidFill>
                  <a:srgbClr val="0000FF"/>
                </a:solidFill>
                <a:latin typeface="Times New Roman" pitchFamily="18" charset="0"/>
                <a:cs typeface="Times New Roman" pitchFamily="18" charset="0"/>
              </a:rPr>
              <a:t>out</a:t>
            </a:r>
            <a:r>
              <a:rPr lang="tr-TR" sz="1600" b="1" dirty="0" smtClean="0">
                <a:solidFill>
                  <a:srgbClr val="0000FF"/>
                </a:solidFill>
                <a:latin typeface="Times New Roman" pitchFamily="18" charset="0"/>
                <a:cs typeface="Times New Roman" pitchFamily="18" charset="0"/>
              </a:rPr>
              <a:t>.</a:t>
            </a:r>
            <a:r>
              <a:rPr lang="tr-TR" sz="1600" b="1" dirty="0" err="1" smtClean="0">
                <a:solidFill>
                  <a:srgbClr val="0000FF"/>
                </a:solidFill>
                <a:latin typeface="Times New Roman" pitchFamily="18" charset="0"/>
                <a:cs typeface="Times New Roman" pitchFamily="18" charset="0"/>
              </a:rPr>
              <a:t>println</a:t>
            </a:r>
            <a:r>
              <a:rPr lang="tr-TR" sz="1600" b="1" dirty="0" smtClean="0">
                <a:solidFill>
                  <a:srgbClr val="0000FF"/>
                </a:solidFill>
                <a:latin typeface="Times New Roman" pitchFamily="18" charset="0"/>
                <a:cs typeface="Times New Roman" pitchFamily="18" charset="0"/>
              </a:rPr>
              <a:t>(“x pozitif”);</a:t>
            </a:r>
            <a:endParaRPr lang="tr-TR" sz="1600" b="1" dirty="0">
              <a:solidFill>
                <a:srgbClr val="0000FF"/>
              </a:solidFill>
              <a:latin typeface="Times New Roman" pitchFamily="18" charset="0"/>
              <a:cs typeface="Times New Roman" pitchFamily="18" charset="0"/>
            </a:endParaRPr>
          </a:p>
        </p:txBody>
      </p:sp>
      <p:sp>
        <p:nvSpPr>
          <p:cNvPr id="17" name="16 Dikdörtgen"/>
          <p:cNvSpPr/>
          <p:nvPr/>
        </p:nvSpPr>
        <p:spPr>
          <a:xfrm>
            <a:off x="2143108" y="2428868"/>
            <a:ext cx="4929222" cy="35719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tr-TR" sz="1600" b="1" dirty="0" err="1" smtClean="0">
                <a:solidFill>
                  <a:srgbClr val="0000FF"/>
                </a:solidFill>
                <a:latin typeface="Times New Roman" pitchFamily="18" charset="0"/>
                <a:cs typeface="Times New Roman" pitchFamily="18" charset="0"/>
              </a:rPr>
              <a:t>System</a:t>
            </a:r>
            <a:r>
              <a:rPr lang="tr-TR" sz="1600" b="1" dirty="0" smtClean="0">
                <a:solidFill>
                  <a:srgbClr val="0000FF"/>
                </a:solidFill>
                <a:latin typeface="Times New Roman" pitchFamily="18" charset="0"/>
                <a:cs typeface="Times New Roman" pitchFamily="18" charset="0"/>
              </a:rPr>
              <a:t>.</a:t>
            </a:r>
            <a:r>
              <a:rPr lang="tr-TR" sz="1600" b="1" dirty="0" err="1" smtClean="0">
                <a:solidFill>
                  <a:srgbClr val="0000FF"/>
                </a:solidFill>
                <a:latin typeface="Times New Roman" pitchFamily="18" charset="0"/>
                <a:cs typeface="Times New Roman" pitchFamily="18" charset="0"/>
              </a:rPr>
              <a:t>out</a:t>
            </a:r>
            <a:r>
              <a:rPr lang="tr-TR" sz="1600" b="1" dirty="0" smtClean="0">
                <a:solidFill>
                  <a:srgbClr val="0000FF"/>
                </a:solidFill>
                <a:latin typeface="Times New Roman" pitchFamily="18" charset="0"/>
                <a:cs typeface="Times New Roman" pitchFamily="18" charset="0"/>
              </a:rPr>
              <a:t>.</a:t>
            </a:r>
            <a:r>
              <a:rPr lang="tr-TR" sz="1600" b="1" dirty="0" err="1" smtClean="0">
                <a:solidFill>
                  <a:srgbClr val="0000FF"/>
                </a:solidFill>
                <a:latin typeface="Times New Roman" pitchFamily="18" charset="0"/>
                <a:cs typeface="Times New Roman" pitchFamily="18" charset="0"/>
              </a:rPr>
              <a:t>println</a:t>
            </a:r>
            <a:r>
              <a:rPr lang="tr-TR" sz="1600" b="1" dirty="0" smtClean="0">
                <a:solidFill>
                  <a:srgbClr val="0000FF"/>
                </a:solidFill>
                <a:latin typeface="Times New Roman" pitchFamily="18" charset="0"/>
                <a:cs typeface="Times New Roman" pitchFamily="18" charset="0"/>
              </a:rPr>
              <a:t>(“x negatif”);</a:t>
            </a:r>
            <a:endParaRPr lang="tr-TR" sz="1600" b="1" dirty="0">
              <a:solidFill>
                <a:srgbClr val="0000FF"/>
              </a:solidFill>
              <a:latin typeface="Times New Roman" pitchFamily="18" charset="0"/>
              <a:cs typeface="Times New Roman" pitchFamily="18" charset="0"/>
            </a:endParaRPr>
          </a:p>
        </p:txBody>
      </p:sp>
      <p:sp>
        <p:nvSpPr>
          <p:cNvPr id="20" name="19 Yuvarlatılmış Dikdörtgen"/>
          <p:cNvSpPr/>
          <p:nvPr/>
        </p:nvSpPr>
        <p:spPr>
          <a:xfrm>
            <a:off x="428596" y="1428736"/>
            <a:ext cx="5214974" cy="1357322"/>
          </a:xfrm>
          <a:prstGeom prst="roundRect">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20 Yuvarlatılmış Dikdörtgen"/>
          <p:cNvSpPr/>
          <p:nvPr/>
        </p:nvSpPr>
        <p:spPr>
          <a:xfrm>
            <a:off x="428596" y="2857496"/>
            <a:ext cx="2500330" cy="1143008"/>
          </a:xfrm>
          <a:prstGeom prst="roundRect">
            <a:avLst/>
          </a:pr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170" name="Picture 2" descr="http://blog.andrewjoiner.net/wp-content/uploads/2010/11/virus-clipart.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651625" y="1911061"/>
            <a:ext cx="2233324" cy="267998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674487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1" nodeType="clickEffect">
                                  <p:stCondLst>
                                    <p:cond delay="0"/>
                                  </p:stCondLst>
                                  <p:childTnLst>
                                    <p:set>
                                      <p:cBhvr>
                                        <p:cTn id="6" dur="500"/>
                                        <p:tgtEl>
                                          <p:spTgt spid="20"/>
                                        </p:tgtEl>
                                        <p:attrNameLst>
                                          <p:attrName>fillcolor</p:attrName>
                                        </p:attrNameLst>
                                      </p:cBhvr>
                                      <p:to>
                                        <p:clrVal>
                                          <a:schemeClr val="tx1"/>
                                        </p:clrVal>
                                      </p:to>
                                    </p:set>
                                    <p:set>
                                      <p:cBhvr>
                                        <p:cTn id="7" dur="500"/>
                                        <p:tgtEl>
                                          <p:spTgt spid="20"/>
                                        </p:tgtEl>
                                        <p:attrNameLst>
                                          <p:attrName>fill.type</p:attrName>
                                        </p:attrNameLst>
                                      </p:cBhvr>
                                      <p:to>
                                        <p:strVal val="solid"/>
                                      </p:to>
                                    </p:set>
                                    <p:set>
                                      <p:cBhvr>
                                        <p:cTn id="8" dur="500"/>
                                        <p:tgtEl>
                                          <p:spTgt spid="2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1" nodeType="clickEffect">
                                  <p:stCondLst>
                                    <p:cond delay="0"/>
                                  </p:stCondLst>
                                  <p:childTnLst>
                                    <p:set>
                                      <p:cBhvr>
                                        <p:cTn id="12" dur="500"/>
                                        <p:tgtEl>
                                          <p:spTgt spid="21"/>
                                        </p:tgtEl>
                                        <p:attrNameLst>
                                          <p:attrName>fillcolor</p:attrName>
                                        </p:attrNameLst>
                                      </p:cBhvr>
                                      <p:to>
                                        <p:clrVal>
                                          <a:schemeClr val="tx1"/>
                                        </p:clrVal>
                                      </p:to>
                                    </p:set>
                                    <p:set>
                                      <p:cBhvr>
                                        <p:cTn id="13" dur="500"/>
                                        <p:tgtEl>
                                          <p:spTgt spid="21"/>
                                        </p:tgtEl>
                                        <p:attrNameLst>
                                          <p:attrName>fill.type</p:attrName>
                                        </p:attrNameLst>
                                      </p:cBhvr>
                                      <p:to>
                                        <p:strVal val="solid"/>
                                      </p:to>
                                    </p:set>
                                    <p:set>
                                      <p:cBhvr>
                                        <p:cTn id="14" dur="500"/>
                                        <p:tgtEl>
                                          <p:spTgt spid="21"/>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7170"/>
                                        </p:tgtEl>
                                        <p:attrNameLst>
                                          <p:attrName>ppt_x</p:attrName>
                                        </p:attrNameLst>
                                      </p:cBhvr>
                                      <p:tavLst>
                                        <p:tav tm="0">
                                          <p:val>
                                            <p:strVal val="ppt_x"/>
                                          </p:val>
                                        </p:tav>
                                        <p:tav tm="100000">
                                          <p:val>
                                            <p:strVal val="ppt_x"/>
                                          </p:val>
                                        </p:tav>
                                      </p:tavLst>
                                    </p:anim>
                                    <p:anim calcmode="lin" valueType="num">
                                      <p:cBhvr additive="base">
                                        <p:cTn id="19" dur="500"/>
                                        <p:tgtEl>
                                          <p:spTgt spid="7170"/>
                                        </p:tgtEl>
                                        <p:attrNameLst>
                                          <p:attrName>ppt_y</p:attrName>
                                        </p:attrNameLst>
                                      </p:cBhvr>
                                      <p:tavLst>
                                        <p:tav tm="0">
                                          <p:val>
                                            <p:strVal val="ppt_y"/>
                                          </p:val>
                                        </p:tav>
                                        <p:tav tm="100000">
                                          <p:val>
                                            <p:strVal val="1+ppt_h/2"/>
                                          </p:val>
                                        </p:tav>
                                      </p:tavLst>
                                    </p:anim>
                                    <p:set>
                                      <p:cBhvr>
                                        <p:cTn id="20" dur="1" fill="hold">
                                          <p:stCondLst>
                                            <p:cond delay="499"/>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17.png"/>
          <p:cNvPicPr>
            <a:picLocks noChangeAspect="1"/>
          </p:cNvPicPr>
          <p:nvPr/>
        </p:nvPicPr>
        <p:blipFill>
          <a:blip r:embed="rId3"/>
          <a:srcRect b="55509"/>
          <a:stretch>
            <a:fillRect/>
          </a:stretch>
        </p:blipFill>
        <p:spPr>
          <a:xfrm>
            <a:off x="642910" y="714356"/>
            <a:ext cx="7699372" cy="2357454"/>
          </a:xfrm>
          <a:prstGeom prst="rect">
            <a:avLst/>
          </a:prstGeom>
          <a:ln>
            <a:solidFill>
              <a:srgbClr val="002060"/>
            </a:solidFill>
          </a:ln>
        </p:spPr>
      </p:pic>
      <p:sp>
        <p:nvSpPr>
          <p:cNvPr id="31747" name="Rectangle 2"/>
          <p:cNvSpPr>
            <a:spLocks noGrp="1" noChangeArrowheads="1"/>
          </p:cNvSpPr>
          <p:nvPr>
            <p:ph type="title"/>
          </p:nvPr>
        </p:nvSpPr>
        <p:spPr/>
        <p:txBody>
          <a:bodyPr/>
          <a:lstStyle/>
          <a:p>
            <a:r>
              <a:rPr kumimoji="0" lang="en-US" dirty="0">
                <a:ea typeface="ＭＳ Ｐゴシック" charset="-128"/>
                <a:cs typeface="ＭＳ Ｐゴシック" charset="-128"/>
              </a:rPr>
              <a:t>If Statement </a:t>
            </a:r>
            <a:r>
              <a:rPr lang="en-US" dirty="0">
                <a:ea typeface="ＭＳ Ｐゴシック" charset="-128"/>
                <a:cs typeface="ＭＳ Ｐゴシック" charset="-128"/>
              </a:rPr>
              <a:t>Examples</a:t>
            </a:r>
          </a:p>
        </p:txBody>
      </p:sp>
      <p:pic>
        <p:nvPicPr>
          <p:cNvPr id="31749" name="Picture 5" descr="Picture 2"/>
          <p:cNvPicPr>
            <a:picLocks noChangeAspect="1" noChangeArrowheads="1"/>
          </p:cNvPicPr>
          <p:nvPr/>
        </p:nvPicPr>
        <p:blipFill>
          <a:blip r:embed="rId4" cstate="print"/>
          <a:srcRect/>
          <a:stretch>
            <a:fillRect/>
          </a:stretch>
        </p:blipFill>
        <p:spPr bwMode="auto">
          <a:xfrm>
            <a:off x="2428860" y="1643050"/>
            <a:ext cx="1173162" cy="54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17.png"/>
          <p:cNvPicPr>
            <a:picLocks noChangeAspect="1"/>
          </p:cNvPicPr>
          <p:nvPr/>
        </p:nvPicPr>
        <p:blipFill>
          <a:blip r:embed="rId3"/>
          <a:srcRect t="43143"/>
          <a:stretch>
            <a:fillRect/>
          </a:stretch>
        </p:blipFill>
        <p:spPr>
          <a:xfrm>
            <a:off x="642910" y="642918"/>
            <a:ext cx="7699372" cy="3012650"/>
          </a:xfrm>
          <a:prstGeom prst="rect">
            <a:avLst/>
          </a:prstGeom>
          <a:ln>
            <a:solidFill>
              <a:srgbClr val="002060"/>
            </a:solidFill>
          </a:ln>
        </p:spPr>
      </p:pic>
      <p:sp>
        <p:nvSpPr>
          <p:cNvPr id="31747" name="Rectangle 2"/>
          <p:cNvSpPr>
            <a:spLocks noGrp="1" noChangeArrowheads="1"/>
          </p:cNvSpPr>
          <p:nvPr>
            <p:ph type="title"/>
          </p:nvPr>
        </p:nvSpPr>
        <p:spPr/>
        <p:txBody>
          <a:bodyPr/>
          <a:lstStyle/>
          <a:p>
            <a:r>
              <a:rPr kumimoji="0" lang="en-US" dirty="0">
                <a:ea typeface="ＭＳ Ｐゴシック" charset="-128"/>
                <a:cs typeface="ＭＳ Ｐゴシック" charset="-128"/>
              </a:rPr>
              <a:t>If Statement </a:t>
            </a:r>
            <a:r>
              <a:rPr lang="en-US" dirty="0">
                <a:ea typeface="ＭＳ Ｐゴシック" charset="-128"/>
                <a:cs typeface="ＭＳ Ｐゴシック" charset="-128"/>
              </a:rPr>
              <a:t>Examples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tr-TR" smtClean="0"/>
              <a:t>Örnek Algoritma</a:t>
            </a:r>
          </a:p>
        </p:txBody>
      </p:sp>
      <p:sp>
        <p:nvSpPr>
          <p:cNvPr id="22531" name="Rectangle 3"/>
          <p:cNvSpPr>
            <a:spLocks noGrp="1" noChangeArrowheads="1"/>
          </p:cNvSpPr>
          <p:nvPr>
            <p:ph sz="quarter" idx="1"/>
          </p:nvPr>
        </p:nvSpPr>
        <p:spPr>
          <a:xfrm>
            <a:off x="323850" y="1600200"/>
            <a:ext cx="8820150" cy="4530725"/>
          </a:xfrm>
        </p:spPr>
        <p:txBody>
          <a:bodyPr/>
          <a:lstStyle/>
          <a:p>
            <a:pPr marL="457200" indent="-457200" eaLnBrk="1" hangingPunct="1">
              <a:buFont typeface="Wingdings" pitchFamily="2" charset="2"/>
              <a:buAutoNum type="arabicPeriod"/>
            </a:pPr>
            <a:r>
              <a:rPr lang="tr-TR" sz="2400" b="1" dirty="0" smtClean="0"/>
              <a:t>Başla</a:t>
            </a:r>
          </a:p>
          <a:p>
            <a:pPr marL="457200" indent="-457200" eaLnBrk="1" hangingPunct="1">
              <a:buFont typeface="Wingdings" pitchFamily="2" charset="2"/>
              <a:buAutoNum type="arabicPeriod"/>
            </a:pPr>
            <a:r>
              <a:rPr lang="tr-TR" sz="2400" dirty="0" smtClean="0"/>
              <a:t>A sayısını gir</a:t>
            </a:r>
          </a:p>
          <a:p>
            <a:pPr marL="457200" indent="-457200" eaLnBrk="1" hangingPunct="1">
              <a:buFont typeface="Wingdings" pitchFamily="2" charset="2"/>
              <a:buAutoNum type="arabicPeriod"/>
            </a:pPr>
            <a:r>
              <a:rPr lang="tr-TR" sz="2400" dirty="0" smtClean="0"/>
              <a:t>B sayısını gir</a:t>
            </a:r>
          </a:p>
          <a:p>
            <a:pPr marL="457200" indent="-457200" eaLnBrk="1" hangingPunct="1">
              <a:buFont typeface="Wingdings" pitchFamily="2" charset="2"/>
              <a:buAutoNum type="arabicPeriod"/>
            </a:pPr>
            <a:r>
              <a:rPr lang="tr-TR" sz="2400" dirty="0" smtClean="0"/>
              <a:t>Eğer A&gt;B ise Yaz “A sayısı, B sayısından büyüktür”</a:t>
            </a:r>
          </a:p>
          <a:p>
            <a:pPr marL="457200" indent="-457200" eaLnBrk="1" hangingPunct="1">
              <a:buFont typeface="Wingdings" pitchFamily="2" charset="2"/>
              <a:buAutoNum type="arabicPeriod"/>
            </a:pPr>
            <a:r>
              <a:rPr lang="tr-TR" sz="2400" dirty="0" smtClean="0"/>
              <a:t>Eğer A&lt;B ise Yaz “A sayısı, B sayısından küçüktür”</a:t>
            </a:r>
          </a:p>
          <a:p>
            <a:pPr marL="457200" indent="-457200" eaLnBrk="1" hangingPunct="1">
              <a:buFont typeface="Wingdings" pitchFamily="2" charset="2"/>
              <a:buAutoNum type="arabicPeriod"/>
            </a:pPr>
            <a:r>
              <a:rPr lang="tr-TR" sz="2400" dirty="0" smtClean="0"/>
              <a:t>Eğer A=B ise Yaz “A sayısı, B sayısına eşittir”</a:t>
            </a:r>
          </a:p>
          <a:p>
            <a:pPr marL="457200" indent="-457200" eaLnBrk="1" hangingPunct="1">
              <a:buFont typeface="Wingdings" pitchFamily="2" charset="2"/>
              <a:buAutoNum type="arabicPeriod"/>
            </a:pPr>
            <a:r>
              <a:rPr lang="tr-TR" sz="2400" b="1" dirty="0" smtClean="0"/>
              <a:t>Dur</a:t>
            </a:r>
          </a:p>
          <a:p>
            <a:pPr marL="457200" indent="-457200" eaLnBrk="1" hangingPunct="1">
              <a:buFont typeface="Wingdings" pitchFamily="2" charset="2"/>
              <a:buNone/>
            </a:pPr>
            <a:endParaRPr lang="tr-TR" sz="2400" b="1" dirty="0" smtClean="0"/>
          </a:p>
          <a:p>
            <a:pPr marL="457200" indent="-457200" eaLnBrk="1" hangingPunct="1">
              <a:buFont typeface="Wingdings" pitchFamily="2" charset="2"/>
              <a:buNone/>
            </a:pPr>
            <a:r>
              <a:rPr lang="tr-TR" sz="1800" b="1" dirty="0" smtClean="0"/>
              <a:t>Girilen A sayısı        Girilen B sayısı         Ekrana yazılan sonuç</a:t>
            </a:r>
          </a:p>
          <a:p>
            <a:pPr marL="457200" indent="-457200" eaLnBrk="1" hangingPunct="1">
              <a:buFont typeface="Wingdings" pitchFamily="2" charset="2"/>
              <a:buNone/>
            </a:pPr>
            <a:r>
              <a:rPr lang="tr-TR" sz="1800" dirty="0" smtClean="0"/>
              <a:t>            3	               	   7                		?</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l"/>
            <a:r>
              <a:rPr lang="tr-TR" sz="2400" b="1" dirty="0" smtClean="0">
                <a:solidFill>
                  <a:srgbClr val="002060"/>
                </a:solidFill>
                <a:latin typeface="Calibri" pitchFamily="34" charset="0"/>
              </a:rPr>
              <a:t>Karar Verme Yapıları : Dizgi Karşılaştırma(önceden de değinilmişti)</a:t>
            </a:r>
            <a:endParaRPr lang="tr-TR" sz="2400" b="1" dirty="0">
              <a:solidFill>
                <a:srgbClr val="002060"/>
              </a:solidFill>
              <a:latin typeface="Calibri" pitchFamily="34" charset="0"/>
            </a:endParaRPr>
          </a:p>
        </p:txBody>
      </p:sp>
      <p:sp>
        <p:nvSpPr>
          <p:cNvPr id="3" name="Alt Başlık 2"/>
          <p:cNvSpPr>
            <a:spLocks noGrp="1"/>
          </p:cNvSpPr>
          <p:nvPr>
            <p:ph idx="1"/>
          </p:nvPr>
        </p:nvSpPr>
        <p:spPr>
          <a:xfrm>
            <a:off x="357158" y="914400"/>
            <a:ext cx="8101042" cy="3300418"/>
          </a:xfrm>
        </p:spPr>
        <p:txBody>
          <a:bodyPr>
            <a:normAutofit fontScale="55000" lnSpcReduction="20000"/>
          </a:bodyPr>
          <a:lstStyle/>
          <a:p>
            <a:pPr>
              <a:buFontTx/>
              <a:buChar char="-"/>
            </a:pPr>
            <a:r>
              <a:rPr lang="tr-TR" sz="3600" dirty="0" smtClean="0">
                <a:solidFill>
                  <a:schemeClr val="tx1"/>
                </a:solidFill>
                <a:latin typeface="Arial" pitchFamily="34" charset="0"/>
                <a:cs typeface="Arial" pitchFamily="34" charset="0"/>
              </a:rPr>
              <a:t> </a:t>
            </a:r>
            <a:r>
              <a:rPr lang="tr-TR" sz="3600" dirty="0" err="1" smtClean="0">
                <a:solidFill>
                  <a:schemeClr val="tx1"/>
                </a:solidFill>
                <a:latin typeface="Arial" pitchFamily="34" charset="0"/>
                <a:cs typeface="Arial" pitchFamily="34" charset="0"/>
              </a:rPr>
              <a:t>if</a:t>
            </a:r>
            <a:r>
              <a:rPr lang="tr-TR" sz="3600" dirty="0" smtClean="0">
                <a:solidFill>
                  <a:schemeClr val="tx1"/>
                </a:solidFill>
                <a:latin typeface="Arial" pitchFamily="34" charset="0"/>
                <a:cs typeface="Arial" pitchFamily="34" charset="0"/>
              </a:rPr>
              <a:t> karar verme yapılarında temel türler (</a:t>
            </a:r>
            <a:r>
              <a:rPr lang="tr-TR" sz="3600" dirty="0" err="1" smtClean="0">
                <a:solidFill>
                  <a:schemeClr val="tx1"/>
                </a:solidFill>
                <a:latin typeface="Arial" pitchFamily="34" charset="0"/>
                <a:cs typeface="Arial" pitchFamily="34" charset="0"/>
              </a:rPr>
              <a:t>byte</a:t>
            </a:r>
            <a:r>
              <a:rPr lang="tr-TR" sz="3600" dirty="0" smtClean="0">
                <a:solidFill>
                  <a:schemeClr val="tx1"/>
                </a:solidFill>
                <a:latin typeface="Arial" pitchFamily="34" charset="0"/>
                <a:cs typeface="Arial" pitchFamily="34" charset="0"/>
              </a:rPr>
              <a:t>, </a:t>
            </a:r>
            <a:r>
              <a:rPr lang="tr-TR" sz="3600" dirty="0" err="1" smtClean="0">
                <a:solidFill>
                  <a:schemeClr val="tx1"/>
                </a:solidFill>
                <a:latin typeface="Arial" pitchFamily="34" charset="0"/>
                <a:cs typeface="Arial" pitchFamily="34" charset="0"/>
              </a:rPr>
              <a:t>int</a:t>
            </a:r>
            <a:r>
              <a:rPr lang="tr-TR" sz="3600" dirty="0" smtClean="0">
                <a:solidFill>
                  <a:schemeClr val="tx1"/>
                </a:solidFill>
                <a:latin typeface="Arial" pitchFamily="34" charset="0"/>
                <a:cs typeface="Arial" pitchFamily="34" charset="0"/>
              </a:rPr>
              <a:t>, </a:t>
            </a:r>
            <a:r>
              <a:rPr lang="tr-TR" sz="3600" dirty="0" err="1" smtClean="0">
                <a:solidFill>
                  <a:schemeClr val="tx1"/>
                </a:solidFill>
                <a:latin typeface="Arial" pitchFamily="34" charset="0"/>
                <a:cs typeface="Arial" pitchFamily="34" charset="0"/>
              </a:rPr>
              <a:t>char</a:t>
            </a:r>
            <a:r>
              <a:rPr lang="tr-TR" sz="3600" dirty="0" smtClean="0">
                <a:solidFill>
                  <a:schemeClr val="tx1"/>
                </a:solidFill>
                <a:latin typeface="Arial" pitchFamily="34" charset="0"/>
                <a:cs typeface="Arial" pitchFamily="34" charset="0"/>
              </a:rPr>
              <a:t> vs.) “ == “ operatörü ile karşılaştırılır. Ancak </a:t>
            </a:r>
            <a:r>
              <a:rPr lang="tr-TR" sz="3600" b="1" u="sng" dirty="0" err="1" smtClean="0">
                <a:solidFill>
                  <a:schemeClr val="tx1"/>
                </a:solidFill>
                <a:latin typeface="Arial" pitchFamily="34" charset="0"/>
                <a:cs typeface="Arial" pitchFamily="34" charset="0"/>
              </a:rPr>
              <a:t>String</a:t>
            </a:r>
            <a:r>
              <a:rPr lang="tr-TR" sz="3600" b="1" u="sng" dirty="0" smtClean="0">
                <a:solidFill>
                  <a:schemeClr val="tx1"/>
                </a:solidFill>
                <a:latin typeface="Arial" pitchFamily="34" charset="0"/>
                <a:cs typeface="Arial" pitchFamily="34" charset="0"/>
              </a:rPr>
              <a:t> veri türü temel bir tür değildir </a:t>
            </a:r>
            <a:r>
              <a:rPr lang="tr-TR" sz="3600" dirty="0" smtClean="0">
                <a:solidFill>
                  <a:schemeClr val="tx1"/>
                </a:solidFill>
                <a:latin typeface="Arial" pitchFamily="34" charset="0"/>
                <a:cs typeface="Arial" pitchFamily="34" charset="0"/>
              </a:rPr>
              <a:t>ve </a:t>
            </a:r>
            <a:r>
              <a:rPr lang="tr-TR" sz="3600" b="1" u="sng" dirty="0" smtClean="0">
                <a:solidFill>
                  <a:schemeClr val="tx1"/>
                </a:solidFill>
                <a:latin typeface="Arial" pitchFamily="34" charset="0"/>
                <a:cs typeface="Arial" pitchFamily="34" charset="0"/>
              </a:rPr>
              <a:t>bir metot yardımıyla karşılaştırması yapılmalıdır</a:t>
            </a:r>
            <a:r>
              <a:rPr lang="tr-TR" sz="3600" dirty="0" smtClean="0">
                <a:solidFill>
                  <a:schemeClr val="tx1"/>
                </a:solidFill>
                <a:latin typeface="Arial" pitchFamily="34" charset="0"/>
                <a:cs typeface="Arial" pitchFamily="34" charset="0"/>
              </a:rPr>
              <a:t>. </a:t>
            </a:r>
          </a:p>
          <a:p>
            <a:pPr>
              <a:buFontTx/>
              <a:buChar char="-"/>
            </a:pPr>
            <a:endParaRPr lang="tr-TR" sz="3600" dirty="0" smtClean="0">
              <a:solidFill>
                <a:schemeClr val="tx1"/>
              </a:solidFill>
              <a:latin typeface="Arial" pitchFamily="34" charset="0"/>
              <a:cs typeface="Arial" pitchFamily="34" charset="0"/>
            </a:endParaRPr>
          </a:p>
          <a:p>
            <a:pPr>
              <a:buFont typeface="Wingdings" pitchFamily="2" charset="2"/>
              <a:buChar char="§"/>
            </a:pPr>
            <a:r>
              <a:rPr lang="tr-TR" sz="3600" i="1" dirty="0" err="1" smtClean="0">
                <a:solidFill>
                  <a:schemeClr val="tx1"/>
                </a:solidFill>
                <a:latin typeface="Arial" pitchFamily="34" charset="0"/>
                <a:cs typeface="Arial" pitchFamily="34" charset="0"/>
              </a:rPr>
              <a:t>boolean</a:t>
            </a:r>
            <a:r>
              <a:rPr lang="tr-TR" sz="3600" dirty="0" smtClean="0">
                <a:solidFill>
                  <a:schemeClr val="tx1"/>
                </a:solidFill>
                <a:latin typeface="Arial" pitchFamily="34" charset="0"/>
                <a:cs typeface="Arial" pitchFamily="34" charset="0"/>
              </a:rPr>
              <a:t> </a:t>
            </a:r>
            <a:r>
              <a:rPr lang="tr-TR" sz="3600" b="1" i="1" dirty="0" err="1" smtClean="0">
                <a:solidFill>
                  <a:schemeClr val="tx1"/>
                </a:solidFill>
                <a:latin typeface="Arial" pitchFamily="34" charset="0"/>
                <a:cs typeface="Arial" pitchFamily="34" charset="0"/>
              </a:rPr>
              <a:t>equals</a:t>
            </a:r>
            <a:r>
              <a:rPr lang="tr-TR" sz="3600" b="1" i="1" dirty="0" smtClean="0">
                <a:solidFill>
                  <a:schemeClr val="tx1"/>
                </a:solidFill>
                <a:latin typeface="Arial" pitchFamily="34" charset="0"/>
                <a:cs typeface="Arial" pitchFamily="34" charset="0"/>
              </a:rPr>
              <a:t>(</a:t>
            </a:r>
            <a:r>
              <a:rPr lang="tr-TR" sz="3600" i="1" dirty="0" err="1" smtClean="0">
                <a:solidFill>
                  <a:schemeClr val="tx1"/>
                </a:solidFill>
                <a:latin typeface="Arial" pitchFamily="34" charset="0"/>
                <a:cs typeface="Arial" pitchFamily="34" charset="0"/>
              </a:rPr>
              <a:t>String</a:t>
            </a:r>
            <a:r>
              <a:rPr lang="tr-TR" sz="3600" i="1" dirty="0" smtClean="0">
                <a:solidFill>
                  <a:schemeClr val="tx1"/>
                </a:solidFill>
                <a:latin typeface="Arial" pitchFamily="34" charset="0"/>
                <a:cs typeface="Arial" pitchFamily="34" charset="0"/>
              </a:rPr>
              <a:t> s</a:t>
            </a:r>
            <a:r>
              <a:rPr lang="tr-TR" sz="3600" b="1" i="1" dirty="0" smtClean="0">
                <a:solidFill>
                  <a:schemeClr val="tx1"/>
                </a:solidFill>
                <a:latin typeface="Arial" pitchFamily="34" charset="0"/>
                <a:cs typeface="Arial" pitchFamily="34" charset="0"/>
              </a:rPr>
              <a:t>) :</a:t>
            </a:r>
          </a:p>
          <a:p>
            <a:pPr algn="just"/>
            <a:r>
              <a:rPr lang="tr-TR" sz="3600" b="1" i="1" dirty="0" smtClean="0">
                <a:solidFill>
                  <a:schemeClr val="tx1"/>
                </a:solidFill>
                <a:latin typeface="Arial" pitchFamily="34" charset="0"/>
                <a:cs typeface="Arial" pitchFamily="34" charset="0"/>
              </a:rPr>
              <a:t>   </a:t>
            </a:r>
            <a:r>
              <a:rPr lang="tr-TR" sz="3600" dirty="0" smtClean="0">
                <a:solidFill>
                  <a:schemeClr val="tx1"/>
                </a:solidFill>
                <a:latin typeface="Arial" pitchFamily="34" charset="0"/>
                <a:cs typeface="Arial" pitchFamily="34" charset="0"/>
              </a:rPr>
              <a:t>Bir </a:t>
            </a:r>
            <a:r>
              <a:rPr lang="tr-TR" sz="3600" dirty="0" err="1" smtClean="0">
                <a:solidFill>
                  <a:schemeClr val="tx1"/>
                </a:solidFill>
                <a:latin typeface="Arial" pitchFamily="34" charset="0"/>
                <a:cs typeface="Arial" pitchFamily="34" charset="0"/>
              </a:rPr>
              <a:t>String</a:t>
            </a:r>
            <a:r>
              <a:rPr lang="tr-TR" sz="3600" dirty="0" smtClean="0">
                <a:solidFill>
                  <a:schemeClr val="tx1"/>
                </a:solidFill>
                <a:latin typeface="Arial" pitchFamily="34" charset="0"/>
                <a:cs typeface="Arial" pitchFamily="34" charset="0"/>
              </a:rPr>
              <a:t> ile başka bir </a:t>
            </a:r>
            <a:r>
              <a:rPr lang="tr-TR" sz="3600" dirty="0" err="1" smtClean="0">
                <a:solidFill>
                  <a:schemeClr val="tx1"/>
                </a:solidFill>
                <a:latin typeface="Arial" pitchFamily="34" charset="0"/>
                <a:cs typeface="Arial" pitchFamily="34" charset="0"/>
              </a:rPr>
              <a:t>String’i</a:t>
            </a:r>
            <a:r>
              <a:rPr lang="tr-TR" sz="3600" dirty="0" smtClean="0">
                <a:solidFill>
                  <a:schemeClr val="tx1"/>
                </a:solidFill>
                <a:latin typeface="Arial" pitchFamily="34" charset="0"/>
                <a:cs typeface="Arial" pitchFamily="34" charset="0"/>
              </a:rPr>
              <a:t> “</a:t>
            </a:r>
            <a:r>
              <a:rPr lang="tr-TR" sz="3600" b="1" i="1" dirty="0" err="1" smtClean="0">
                <a:solidFill>
                  <a:schemeClr val="tx1"/>
                </a:solidFill>
                <a:latin typeface="Arial" pitchFamily="34" charset="0"/>
                <a:cs typeface="Arial" pitchFamily="34" charset="0"/>
              </a:rPr>
              <a:t>case</a:t>
            </a:r>
            <a:r>
              <a:rPr lang="tr-TR" sz="3600" b="1" i="1" dirty="0" smtClean="0">
                <a:solidFill>
                  <a:schemeClr val="tx1"/>
                </a:solidFill>
                <a:latin typeface="Arial" pitchFamily="34" charset="0"/>
                <a:cs typeface="Arial" pitchFamily="34" charset="0"/>
              </a:rPr>
              <a:t>-</a:t>
            </a:r>
            <a:r>
              <a:rPr lang="tr-TR" sz="3600" b="1" i="1" dirty="0" err="1" smtClean="0">
                <a:solidFill>
                  <a:schemeClr val="tx1"/>
                </a:solidFill>
                <a:latin typeface="Arial" pitchFamily="34" charset="0"/>
                <a:cs typeface="Arial" pitchFamily="34" charset="0"/>
              </a:rPr>
              <a:t>sensitive</a:t>
            </a:r>
            <a:r>
              <a:rPr lang="tr-TR" sz="3600" dirty="0" smtClean="0">
                <a:solidFill>
                  <a:schemeClr val="tx1"/>
                </a:solidFill>
                <a:latin typeface="Arial" pitchFamily="34" charset="0"/>
                <a:cs typeface="Arial" pitchFamily="34" charset="0"/>
              </a:rPr>
              <a:t>” karşılaştırır. Eşitlik durumunda “</a:t>
            </a:r>
            <a:r>
              <a:rPr lang="tr-TR" sz="3600" b="1" i="1" dirty="0" err="1" smtClean="0">
                <a:solidFill>
                  <a:schemeClr val="tx1"/>
                </a:solidFill>
                <a:latin typeface="Arial" pitchFamily="34" charset="0"/>
                <a:cs typeface="Arial" pitchFamily="34" charset="0"/>
              </a:rPr>
              <a:t>true</a:t>
            </a:r>
            <a:r>
              <a:rPr lang="tr-TR" sz="3600" dirty="0" smtClean="0">
                <a:solidFill>
                  <a:schemeClr val="tx1"/>
                </a:solidFill>
                <a:latin typeface="Arial" pitchFamily="34" charset="0"/>
                <a:cs typeface="Arial" pitchFamily="34" charset="0"/>
              </a:rPr>
              <a:t>”, diğer durumda “</a:t>
            </a:r>
            <a:r>
              <a:rPr lang="tr-TR" sz="3600" b="1" i="1" dirty="0" err="1" smtClean="0">
                <a:solidFill>
                  <a:schemeClr val="tx1"/>
                </a:solidFill>
                <a:latin typeface="Arial" pitchFamily="34" charset="0"/>
                <a:cs typeface="Arial" pitchFamily="34" charset="0"/>
              </a:rPr>
              <a:t>false</a:t>
            </a:r>
            <a:r>
              <a:rPr lang="tr-TR" sz="3600" dirty="0" smtClean="0">
                <a:solidFill>
                  <a:schemeClr val="tx1"/>
                </a:solidFill>
                <a:latin typeface="Arial" pitchFamily="34" charset="0"/>
                <a:cs typeface="Arial" pitchFamily="34" charset="0"/>
              </a:rPr>
              <a:t>” döner. Eğer büyük-küçük harf duyarsız bir karşılaştırma yapılacaksa </a:t>
            </a:r>
            <a:r>
              <a:rPr lang="tr-TR" sz="3600" b="1" i="1" dirty="0" err="1" smtClean="0">
                <a:solidFill>
                  <a:schemeClr val="tx1"/>
                </a:solidFill>
                <a:latin typeface="Arial" pitchFamily="34" charset="0"/>
                <a:cs typeface="Arial" pitchFamily="34" charset="0"/>
              </a:rPr>
              <a:t>equalsIgnoreCase</a:t>
            </a:r>
            <a:r>
              <a:rPr lang="tr-TR" sz="3600" dirty="0" smtClean="0">
                <a:solidFill>
                  <a:schemeClr val="tx1"/>
                </a:solidFill>
                <a:latin typeface="Arial" pitchFamily="34" charset="0"/>
                <a:cs typeface="Arial" pitchFamily="34" charset="0"/>
              </a:rPr>
              <a:t> metodu kullanılmalıdır.</a:t>
            </a:r>
            <a:endParaRPr lang="tr-TR" sz="3600" i="1" dirty="0" smtClean="0">
              <a:solidFill>
                <a:schemeClr val="tx1"/>
              </a:solidFill>
              <a:latin typeface="Arial" pitchFamily="34" charset="0"/>
              <a:cs typeface="Arial" pitchFamily="34" charset="0"/>
            </a:endParaRPr>
          </a:p>
          <a:p>
            <a:pPr algn="just"/>
            <a:endParaRPr lang="tr-TR" sz="2400" dirty="0"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pPr algn="l"/>
            <a:r>
              <a:rPr lang="tr-TR" sz="2400" b="1" dirty="0" smtClean="0">
                <a:solidFill>
                  <a:srgbClr val="002060"/>
                </a:solidFill>
                <a:latin typeface="Calibri" pitchFamily="34" charset="0"/>
              </a:rPr>
              <a:t>Karar Verme Yapıları : Dizgi Karşılaştırma(önceden de değinilmişti)</a:t>
            </a:r>
            <a:endParaRPr lang="tr-TR" sz="2400" b="1" dirty="0">
              <a:solidFill>
                <a:srgbClr val="002060"/>
              </a:solidFill>
              <a:latin typeface="Calibri" pitchFamily="34" charset="0"/>
            </a:endParaRPr>
          </a:p>
        </p:txBody>
      </p:sp>
      <p:sp>
        <p:nvSpPr>
          <p:cNvPr id="3" name="Alt Başlık 2"/>
          <p:cNvSpPr>
            <a:spLocks noGrp="1"/>
          </p:cNvSpPr>
          <p:nvPr>
            <p:ph idx="1"/>
          </p:nvPr>
        </p:nvSpPr>
        <p:spPr>
          <a:xfrm>
            <a:off x="357158" y="914400"/>
            <a:ext cx="8101042" cy="3228980"/>
          </a:xfrm>
        </p:spPr>
        <p:txBody>
          <a:bodyPr>
            <a:normAutofit fontScale="47500" lnSpcReduction="20000"/>
          </a:bodyPr>
          <a:lstStyle/>
          <a:p>
            <a:pPr>
              <a:buFontTx/>
              <a:buChar char="-"/>
            </a:pPr>
            <a:r>
              <a:rPr lang="tr-TR" sz="3800" b="1" dirty="0" smtClean="0">
                <a:solidFill>
                  <a:schemeClr val="tx1"/>
                </a:solidFill>
                <a:latin typeface="Arial" pitchFamily="34" charset="0"/>
                <a:cs typeface="Arial" pitchFamily="34" charset="0"/>
              </a:rPr>
              <a:t>Örnek:</a:t>
            </a:r>
          </a:p>
          <a:p>
            <a:pPr algn="just"/>
            <a:r>
              <a:rPr lang="tr-TR" sz="3800" b="1" dirty="0" smtClean="0">
                <a:solidFill>
                  <a:schemeClr val="tx1"/>
                </a:solidFill>
                <a:latin typeface="Arial" pitchFamily="34" charset="0"/>
                <a:cs typeface="Arial" pitchFamily="34" charset="0"/>
              </a:rPr>
              <a:t>   </a:t>
            </a:r>
            <a:r>
              <a:rPr lang="tr-TR" sz="3800" dirty="0" err="1" smtClean="0">
                <a:solidFill>
                  <a:schemeClr val="tx1"/>
                </a:solidFill>
                <a:latin typeface="Arial" pitchFamily="34" charset="0"/>
                <a:cs typeface="Arial" pitchFamily="34" charset="0"/>
              </a:rPr>
              <a:t>String</a:t>
            </a:r>
            <a:r>
              <a:rPr lang="tr-TR" sz="3800" dirty="0" smtClean="0">
                <a:solidFill>
                  <a:schemeClr val="tx1"/>
                </a:solidFill>
                <a:latin typeface="Arial" pitchFamily="34" charset="0"/>
                <a:cs typeface="Arial" pitchFamily="34" charset="0"/>
              </a:rPr>
              <a:t> s1 = “Ali”;</a:t>
            </a:r>
          </a:p>
          <a:p>
            <a:pPr algn="just"/>
            <a:r>
              <a:rPr lang="tr-TR" sz="3800" dirty="0" smtClean="0">
                <a:solidFill>
                  <a:schemeClr val="tx1"/>
                </a:solidFill>
                <a:latin typeface="Arial" pitchFamily="34" charset="0"/>
                <a:cs typeface="Arial" pitchFamily="34" charset="0"/>
              </a:rPr>
              <a:t>   </a:t>
            </a:r>
            <a:r>
              <a:rPr lang="tr-TR" sz="3800" dirty="0" err="1" smtClean="0">
                <a:solidFill>
                  <a:schemeClr val="tx1"/>
                </a:solidFill>
                <a:latin typeface="Arial" pitchFamily="34" charset="0"/>
                <a:cs typeface="Arial" pitchFamily="34" charset="0"/>
              </a:rPr>
              <a:t>String</a:t>
            </a:r>
            <a:r>
              <a:rPr lang="tr-TR" sz="3800" dirty="0" smtClean="0">
                <a:solidFill>
                  <a:schemeClr val="tx1"/>
                </a:solidFill>
                <a:latin typeface="Arial" pitchFamily="34" charset="0"/>
                <a:cs typeface="Arial" pitchFamily="34" charset="0"/>
              </a:rPr>
              <a:t> s2 = “ali”;</a:t>
            </a:r>
          </a:p>
          <a:p>
            <a:pPr algn="just"/>
            <a:r>
              <a:rPr lang="tr-TR" sz="3800" dirty="0" smtClean="0">
                <a:solidFill>
                  <a:schemeClr val="tx1"/>
                </a:solidFill>
                <a:latin typeface="Arial" pitchFamily="34" charset="0"/>
                <a:cs typeface="Arial" pitchFamily="34" charset="0"/>
              </a:rPr>
              <a:t>   </a:t>
            </a:r>
            <a:r>
              <a:rPr lang="tr-TR" sz="3800" dirty="0" err="1" smtClean="0">
                <a:solidFill>
                  <a:schemeClr val="tx1"/>
                </a:solidFill>
                <a:latin typeface="Arial" pitchFamily="34" charset="0"/>
                <a:cs typeface="Arial" pitchFamily="34" charset="0"/>
              </a:rPr>
              <a:t>if</a:t>
            </a:r>
            <a:r>
              <a:rPr lang="tr-TR" sz="3800" dirty="0" smtClean="0">
                <a:solidFill>
                  <a:schemeClr val="tx1"/>
                </a:solidFill>
                <a:latin typeface="Arial" pitchFamily="34" charset="0"/>
                <a:cs typeface="Arial" pitchFamily="34" charset="0"/>
              </a:rPr>
              <a:t>(s1.</a:t>
            </a:r>
            <a:r>
              <a:rPr lang="tr-TR" sz="3800" dirty="0" err="1" smtClean="0">
                <a:solidFill>
                  <a:schemeClr val="tx1"/>
                </a:solidFill>
                <a:latin typeface="Arial" pitchFamily="34" charset="0"/>
                <a:cs typeface="Arial" pitchFamily="34" charset="0"/>
              </a:rPr>
              <a:t>equals</a:t>
            </a:r>
            <a:r>
              <a:rPr lang="tr-TR" sz="3800" dirty="0" smtClean="0">
                <a:solidFill>
                  <a:schemeClr val="tx1"/>
                </a:solidFill>
                <a:latin typeface="Arial" pitchFamily="34" charset="0"/>
                <a:cs typeface="Arial" pitchFamily="34" charset="0"/>
              </a:rPr>
              <a:t>(s2))</a:t>
            </a:r>
          </a:p>
          <a:p>
            <a:pPr algn="just"/>
            <a:r>
              <a:rPr lang="tr-TR" sz="3800" dirty="0" smtClean="0">
                <a:solidFill>
                  <a:schemeClr val="tx1"/>
                </a:solidFill>
                <a:latin typeface="Arial" pitchFamily="34" charset="0"/>
                <a:cs typeface="Arial" pitchFamily="34" charset="0"/>
              </a:rPr>
              <a:t>       </a:t>
            </a:r>
            <a:r>
              <a:rPr lang="tr-TR" sz="3800" dirty="0" err="1" smtClean="0">
                <a:solidFill>
                  <a:schemeClr val="tx1"/>
                </a:solidFill>
                <a:latin typeface="Arial" pitchFamily="34" charset="0"/>
                <a:cs typeface="Arial" pitchFamily="34" charset="0"/>
              </a:rPr>
              <a:t>System</a:t>
            </a:r>
            <a:r>
              <a:rPr lang="tr-TR" sz="3800" dirty="0" smtClean="0">
                <a:solidFill>
                  <a:schemeClr val="tx1"/>
                </a:solidFill>
                <a:latin typeface="Arial" pitchFamily="34" charset="0"/>
                <a:cs typeface="Arial" pitchFamily="34" charset="0"/>
              </a:rPr>
              <a:t>.</a:t>
            </a:r>
            <a:r>
              <a:rPr lang="tr-TR" sz="3800" dirty="0" err="1" smtClean="0">
                <a:solidFill>
                  <a:schemeClr val="tx1"/>
                </a:solidFill>
                <a:latin typeface="Arial" pitchFamily="34" charset="0"/>
                <a:cs typeface="Arial" pitchFamily="34" charset="0"/>
              </a:rPr>
              <a:t>out</a:t>
            </a:r>
            <a:r>
              <a:rPr lang="tr-TR" sz="3800" dirty="0" smtClean="0">
                <a:solidFill>
                  <a:schemeClr val="tx1"/>
                </a:solidFill>
                <a:latin typeface="Arial" pitchFamily="34" charset="0"/>
                <a:cs typeface="Arial" pitchFamily="34" charset="0"/>
              </a:rPr>
              <a:t>.</a:t>
            </a:r>
            <a:r>
              <a:rPr lang="tr-TR" sz="3800" dirty="0" err="1" smtClean="0">
                <a:solidFill>
                  <a:schemeClr val="tx1"/>
                </a:solidFill>
                <a:latin typeface="Arial" pitchFamily="34" charset="0"/>
                <a:cs typeface="Arial" pitchFamily="34" charset="0"/>
              </a:rPr>
              <a:t>println</a:t>
            </a:r>
            <a:r>
              <a:rPr lang="tr-TR" sz="3800" dirty="0" smtClean="0">
                <a:solidFill>
                  <a:schemeClr val="tx1"/>
                </a:solidFill>
                <a:latin typeface="Arial" pitchFamily="34" charset="0"/>
                <a:cs typeface="Arial" pitchFamily="34" charset="0"/>
              </a:rPr>
              <a:t>(“1-) İki dizgi tamamen eşittir.”);</a:t>
            </a:r>
          </a:p>
          <a:p>
            <a:pPr algn="just"/>
            <a:r>
              <a:rPr lang="tr-TR" sz="3800" dirty="0" smtClean="0">
                <a:solidFill>
                  <a:schemeClr val="tx1"/>
                </a:solidFill>
                <a:latin typeface="Arial" pitchFamily="34" charset="0"/>
                <a:cs typeface="Arial" pitchFamily="34" charset="0"/>
              </a:rPr>
              <a:t>   </a:t>
            </a:r>
            <a:r>
              <a:rPr lang="tr-TR" sz="3800" dirty="0" err="1" smtClean="0">
                <a:solidFill>
                  <a:schemeClr val="tx1"/>
                </a:solidFill>
                <a:latin typeface="Arial" pitchFamily="34" charset="0"/>
                <a:cs typeface="Arial" pitchFamily="34" charset="0"/>
              </a:rPr>
              <a:t>if</a:t>
            </a:r>
            <a:r>
              <a:rPr lang="tr-TR" sz="3800" dirty="0" smtClean="0">
                <a:solidFill>
                  <a:schemeClr val="tx1"/>
                </a:solidFill>
                <a:latin typeface="Arial" pitchFamily="34" charset="0"/>
                <a:cs typeface="Arial" pitchFamily="34" charset="0"/>
              </a:rPr>
              <a:t>(s1.</a:t>
            </a:r>
            <a:r>
              <a:rPr lang="tr-TR" sz="3800" dirty="0" err="1" smtClean="0">
                <a:solidFill>
                  <a:schemeClr val="tx1"/>
                </a:solidFill>
                <a:latin typeface="Arial" pitchFamily="34" charset="0"/>
                <a:cs typeface="Arial" pitchFamily="34" charset="0"/>
              </a:rPr>
              <a:t>equals</a:t>
            </a:r>
            <a:r>
              <a:rPr lang="tr-TR" sz="3800" dirty="0" smtClean="0">
                <a:solidFill>
                  <a:schemeClr val="tx1"/>
                </a:solidFill>
                <a:latin typeface="Arial" pitchFamily="34" charset="0"/>
                <a:cs typeface="Arial" pitchFamily="34" charset="0"/>
              </a:rPr>
              <a:t>(“Ali”))</a:t>
            </a:r>
          </a:p>
          <a:p>
            <a:pPr algn="just"/>
            <a:r>
              <a:rPr lang="tr-TR" sz="3800" dirty="0" smtClean="0">
                <a:solidFill>
                  <a:schemeClr val="tx1"/>
                </a:solidFill>
                <a:latin typeface="Arial" pitchFamily="34" charset="0"/>
                <a:cs typeface="Arial" pitchFamily="34" charset="0"/>
              </a:rPr>
              <a:t>       </a:t>
            </a:r>
            <a:r>
              <a:rPr lang="tr-TR" sz="3800" dirty="0" err="1" smtClean="0">
                <a:solidFill>
                  <a:schemeClr val="tx1"/>
                </a:solidFill>
                <a:latin typeface="Arial" pitchFamily="34" charset="0"/>
                <a:cs typeface="Arial" pitchFamily="34" charset="0"/>
              </a:rPr>
              <a:t>System</a:t>
            </a:r>
            <a:r>
              <a:rPr lang="tr-TR" sz="3800" dirty="0" smtClean="0">
                <a:solidFill>
                  <a:schemeClr val="tx1"/>
                </a:solidFill>
                <a:latin typeface="Arial" pitchFamily="34" charset="0"/>
                <a:cs typeface="Arial" pitchFamily="34" charset="0"/>
              </a:rPr>
              <a:t>.</a:t>
            </a:r>
            <a:r>
              <a:rPr lang="tr-TR" sz="3800" dirty="0" err="1" smtClean="0">
                <a:solidFill>
                  <a:schemeClr val="tx1"/>
                </a:solidFill>
                <a:latin typeface="Arial" pitchFamily="34" charset="0"/>
                <a:cs typeface="Arial" pitchFamily="34" charset="0"/>
              </a:rPr>
              <a:t>out</a:t>
            </a:r>
            <a:r>
              <a:rPr lang="tr-TR" sz="3800" dirty="0" smtClean="0">
                <a:solidFill>
                  <a:schemeClr val="tx1"/>
                </a:solidFill>
                <a:latin typeface="Arial" pitchFamily="34" charset="0"/>
                <a:cs typeface="Arial" pitchFamily="34" charset="0"/>
              </a:rPr>
              <a:t>.</a:t>
            </a:r>
            <a:r>
              <a:rPr lang="tr-TR" sz="3800" dirty="0" err="1" smtClean="0">
                <a:solidFill>
                  <a:schemeClr val="tx1"/>
                </a:solidFill>
                <a:latin typeface="Arial" pitchFamily="34" charset="0"/>
                <a:cs typeface="Arial" pitchFamily="34" charset="0"/>
              </a:rPr>
              <a:t>println</a:t>
            </a:r>
            <a:r>
              <a:rPr lang="tr-TR" sz="3800" dirty="0" smtClean="0">
                <a:solidFill>
                  <a:schemeClr val="tx1"/>
                </a:solidFill>
                <a:latin typeface="Arial" pitchFamily="34" charset="0"/>
                <a:cs typeface="Arial" pitchFamily="34" charset="0"/>
              </a:rPr>
              <a:t>(“2-) İki dizgi tamamen eşittir.”);</a:t>
            </a:r>
          </a:p>
          <a:p>
            <a:pPr algn="just"/>
            <a:r>
              <a:rPr lang="tr-TR" sz="3800" dirty="0" smtClean="0">
                <a:solidFill>
                  <a:schemeClr val="tx1"/>
                </a:solidFill>
                <a:latin typeface="Arial" pitchFamily="34" charset="0"/>
                <a:cs typeface="Arial" pitchFamily="34" charset="0"/>
              </a:rPr>
              <a:t>   </a:t>
            </a:r>
            <a:r>
              <a:rPr lang="tr-TR" sz="3800" dirty="0" err="1" smtClean="0">
                <a:solidFill>
                  <a:schemeClr val="tx1"/>
                </a:solidFill>
                <a:latin typeface="Arial" pitchFamily="34" charset="0"/>
                <a:cs typeface="Arial" pitchFamily="34" charset="0"/>
              </a:rPr>
              <a:t>if</a:t>
            </a:r>
            <a:r>
              <a:rPr lang="tr-TR" sz="3800" dirty="0" smtClean="0">
                <a:solidFill>
                  <a:schemeClr val="tx1"/>
                </a:solidFill>
                <a:latin typeface="Arial" pitchFamily="34" charset="0"/>
                <a:cs typeface="Arial" pitchFamily="34" charset="0"/>
              </a:rPr>
              <a:t>(s1.</a:t>
            </a:r>
            <a:r>
              <a:rPr lang="tr-TR" sz="3800" dirty="0" err="1" smtClean="0">
                <a:solidFill>
                  <a:schemeClr val="tx1"/>
                </a:solidFill>
                <a:latin typeface="Arial" pitchFamily="34" charset="0"/>
                <a:cs typeface="Arial" pitchFamily="34" charset="0"/>
              </a:rPr>
              <a:t>equalsIgnoreCase</a:t>
            </a:r>
            <a:r>
              <a:rPr lang="tr-TR" sz="3800" dirty="0" smtClean="0">
                <a:solidFill>
                  <a:schemeClr val="tx1"/>
                </a:solidFill>
                <a:latin typeface="Arial" pitchFamily="34" charset="0"/>
                <a:cs typeface="Arial" pitchFamily="34" charset="0"/>
              </a:rPr>
              <a:t>(s2))</a:t>
            </a:r>
          </a:p>
          <a:p>
            <a:pPr algn="just"/>
            <a:r>
              <a:rPr lang="tr-TR" sz="3800" dirty="0" smtClean="0">
                <a:solidFill>
                  <a:schemeClr val="tx1"/>
                </a:solidFill>
                <a:latin typeface="Arial" pitchFamily="34" charset="0"/>
                <a:cs typeface="Arial" pitchFamily="34" charset="0"/>
              </a:rPr>
              <a:t>       </a:t>
            </a:r>
            <a:r>
              <a:rPr lang="tr-TR" sz="3800" dirty="0" err="1" smtClean="0">
                <a:solidFill>
                  <a:schemeClr val="tx1"/>
                </a:solidFill>
                <a:latin typeface="Arial" pitchFamily="34" charset="0"/>
                <a:cs typeface="Arial" pitchFamily="34" charset="0"/>
              </a:rPr>
              <a:t>System</a:t>
            </a:r>
            <a:r>
              <a:rPr lang="tr-TR" sz="3800" dirty="0" smtClean="0">
                <a:solidFill>
                  <a:schemeClr val="tx1"/>
                </a:solidFill>
                <a:latin typeface="Arial" pitchFamily="34" charset="0"/>
                <a:cs typeface="Arial" pitchFamily="34" charset="0"/>
              </a:rPr>
              <a:t>.</a:t>
            </a:r>
            <a:r>
              <a:rPr lang="tr-TR" sz="3800" dirty="0" err="1" smtClean="0">
                <a:solidFill>
                  <a:schemeClr val="tx1"/>
                </a:solidFill>
                <a:latin typeface="Arial" pitchFamily="34" charset="0"/>
                <a:cs typeface="Arial" pitchFamily="34" charset="0"/>
              </a:rPr>
              <a:t>out</a:t>
            </a:r>
            <a:r>
              <a:rPr lang="tr-TR" sz="3800" dirty="0" smtClean="0">
                <a:solidFill>
                  <a:schemeClr val="tx1"/>
                </a:solidFill>
                <a:latin typeface="Arial" pitchFamily="34" charset="0"/>
                <a:cs typeface="Arial" pitchFamily="34" charset="0"/>
              </a:rPr>
              <a:t>.</a:t>
            </a:r>
            <a:r>
              <a:rPr lang="tr-TR" sz="3800" dirty="0" err="1" smtClean="0">
                <a:solidFill>
                  <a:schemeClr val="tx1"/>
                </a:solidFill>
                <a:latin typeface="Arial" pitchFamily="34" charset="0"/>
                <a:cs typeface="Arial" pitchFamily="34" charset="0"/>
              </a:rPr>
              <a:t>println</a:t>
            </a:r>
            <a:r>
              <a:rPr lang="tr-TR" sz="3800" dirty="0" smtClean="0">
                <a:solidFill>
                  <a:schemeClr val="tx1"/>
                </a:solidFill>
                <a:latin typeface="Arial" pitchFamily="34" charset="0"/>
                <a:cs typeface="Arial" pitchFamily="34" charset="0"/>
              </a:rPr>
              <a:t>(“3-) İki dizgi büyük-küçük harf duyarsız eşittir.”);</a:t>
            </a:r>
            <a:endParaRPr lang="tr-TR" sz="2400" dirty="0" smtClean="0">
              <a:solidFill>
                <a:schemeClr val="tx1"/>
              </a:solidFill>
              <a:latin typeface="Arial" pitchFamily="34" charset="0"/>
              <a:cs typeface="Arial" pitchFamily="34" charset="0"/>
            </a:endParaRPr>
          </a:p>
          <a:p>
            <a:pPr algn="just"/>
            <a:endParaRPr lang="tr-TR" sz="2400" dirty="0" smtClean="0">
              <a:solidFill>
                <a:schemeClr val="tx1"/>
              </a:solidFill>
              <a:latin typeface="Arial" pitchFamily="34" charset="0"/>
              <a:cs typeface="Arial" pitchFamily="34" charset="0"/>
            </a:endParaRPr>
          </a:p>
          <a:p>
            <a:pPr algn="just"/>
            <a:endParaRPr lang="tr-TR" sz="2400" dirty="0" smtClean="0">
              <a:solidFill>
                <a:schemeClr val="tx1"/>
              </a:solidFill>
              <a:latin typeface="Arial" pitchFamily="34" charset="0"/>
              <a:cs typeface="Arial" pitchFamily="34" charset="0"/>
            </a:endParaRPr>
          </a:p>
        </p:txBody>
      </p:sp>
      <p:sp>
        <p:nvSpPr>
          <p:cNvPr id="4" name="3 Katlanmış Nesne"/>
          <p:cNvSpPr/>
          <p:nvPr/>
        </p:nvSpPr>
        <p:spPr>
          <a:xfrm>
            <a:off x="3929058" y="1071546"/>
            <a:ext cx="4643438" cy="881539"/>
          </a:xfrm>
          <a:prstGeom prst="foldedCorner">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Font typeface="Wingdings" pitchFamily="2" charset="2"/>
              <a:buChar char="§"/>
            </a:pPr>
            <a:r>
              <a:rPr lang="tr-TR" sz="1400" dirty="0" smtClean="0"/>
              <a:t> </a:t>
            </a:r>
            <a:r>
              <a:rPr lang="tr-TR" sz="1400" b="1" dirty="0" smtClean="0"/>
              <a:t>Çıktı:</a:t>
            </a:r>
          </a:p>
          <a:p>
            <a:pPr algn="just"/>
            <a:r>
              <a:rPr lang="tr-TR" sz="1400" b="1" dirty="0" smtClean="0"/>
              <a:t>  </a:t>
            </a:r>
            <a:r>
              <a:rPr lang="tr-TR" sz="1400" dirty="0" smtClean="0"/>
              <a:t>2-) İki dizgi tamamen eşittir.</a:t>
            </a:r>
          </a:p>
          <a:p>
            <a:pPr algn="just"/>
            <a:r>
              <a:rPr lang="tr-TR" sz="1400" dirty="0" smtClean="0"/>
              <a:t>   3-) İki dizgi büyük-küçük harf duyarsız eşittir.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idx="1"/>
          </p:nvPr>
        </p:nvSpPr>
        <p:spPr>
          <a:xfrm>
            <a:off x="509614" y="714356"/>
            <a:ext cx="7848600" cy="5410200"/>
          </a:xfrm>
        </p:spPr>
        <p:txBody>
          <a:bodyPr>
            <a:normAutofit/>
          </a:bodyPr>
          <a:lstStyle/>
          <a:p>
            <a:r>
              <a:rPr lang="tr-TR" sz="2000" dirty="0" err="1" smtClean="0">
                <a:solidFill>
                  <a:schemeClr val="tx1"/>
                </a:solidFill>
                <a:latin typeface="Calibri" pitchFamily="34" charset="0"/>
              </a:rPr>
              <a:t>equals</a:t>
            </a:r>
            <a:r>
              <a:rPr lang="tr-TR" sz="2000" dirty="0" smtClean="0">
                <a:solidFill>
                  <a:schemeClr val="tx1"/>
                </a:solidFill>
                <a:latin typeface="Calibri" pitchFamily="34" charset="0"/>
              </a:rPr>
              <a:t> metoduna ek olarak </a:t>
            </a:r>
            <a:r>
              <a:rPr lang="tr-TR" sz="2000" b="1" i="1" dirty="0" err="1" smtClean="0">
                <a:solidFill>
                  <a:schemeClr val="tx1"/>
                </a:solidFill>
                <a:latin typeface="Calibri" pitchFamily="34" charset="0"/>
              </a:rPr>
              <a:t>compareTo</a:t>
            </a:r>
            <a:r>
              <a:rPr lang="tr-TR" sz="2000" b="1" i="1" dirty="0" smtClean="0">
                <a:solidFill>
                  <a:schemeClr val="tx1"/>
                </a:solidFill>
                <a:latin typeface="Calibri" pitchFamily="34" charset="0"/>
              </a:rPr>
              <a:t>(</a:t>
            </a:r>
            <a:r>
              <a:rPr lang="tr-TR" sz="2000" b="1" i="1" dirty="0" err="1" smtClean="0">
                <a:solidFill>
                  <a:schemeClr val="tx1"/>
                </a:solidFill>
                <a:latin typeface="Calibri" pitchFamily="34" charset="0"/>
              </a:rPr>
              <a:t>String</a:t>
            </a:r>
            <a:r>
              <a:rPr lang="tr-TR" sz="2000" b="1" i="1" dirty="0" smtClean="0">
                <a:solidFill>
                  <a:schemeClr val="tx1"/>
                </a:solidFill>
                <a:latin typeface="Calibri" pitchFamily="34" charset="0"/>
              </a:rPr>
              <a:t> s)</a:t>
            </a:r>
            <a:r>
              <a:rPr lang="tr-TR" sz="2000" dirty="0" smtClean="0">
                <a:solidFill>
                  <a:schemeClr val="tx1"/>
                </a:solidFill>
                <a:latin typeface="Calibri" pitchFamily="34" charset="0"/>
              </a:rPr>
              <a:t> metodu da eşitlik kontrolü için kullanılabilir. Bu metot </a:t>
            </a:r>
            <a:r>
              <a:rPr lang="tr-TR" sz="2000" b="1" i="1" dirty="0" err="1" smtClean="0">
                <a:solidFill>
                  <a:schemeClr val="tx1"/>
                </a:solidFill>
                <a:latin typeface="Calibri" pitchFamily="34" charset="0"/>
              </a:rPr>
              <a:t>equals</a:t>
            </a:r>
            <a:r>
              <a:rPr lang="tr-TR" sz="2000" dirty="0" smtClean="0">
                <a:solidFill>
                  <a:schemeClr val="tx1"/>
                </a:solidFill>
                <a:latin typeface="Calibri" pitchFamily="34" charset="0"/>
              </a:rPr>
              <a:t> metodunun aksine bir tam sayı döndürüyordu. Bu yüzden </a:t>
            </a:r>
            <a:r>
              <a:rPr lang="tr-TR" sz="2000" dirty="0" err="1" smtClean="0">
                <a:solidFill>
                  <a:schemeClr val="tx1"/>
                </a:solidFill>
                <a:latin typeface="Calibri" pitchFamily="34" charset="0"/>
              </a:rPr>
              <a:t>if</a:t>
            </a:r>
            <a:r>
              <a:rPr lang="tr-TR" sz="2000" dirty="0" smtClean="0">
                <a:solidFill>
                  <a:schemeClr val="tx1"/>
                </a:solidFill>
                <a:latin typeface="Calibri" pitchFamily="34" charset="0"/>
              </a:rPr>
              <a:t> yapılarında dönen tam sayı ile işlem yapılmalıdır. </a:t>
            </a:r>
          </a:p>
          <a:p>
            <a:pPr algn="just">
              <a:buFont typeface="Wingdings" pitchFamily="2" charset="2"/>
              <a:buChar char="§"/>
            </a:pPr>
            <a:r>
              <a:rPr lang="tr-TR" sz="2000" dirty="0" smtClean="0">
                <a:solidFill>
                  <a:schemeClr val="tx1"/>
                </a:solidFill>
                <a:latin typeface="Calibri" pitchFamily="34" charset="0"/>
              </a:rPr>
              <a:t> </a:t>
            </a:r>
            <a:r>
              <a:rPr lang="tr-TR" sz="2000" b="1" dirty="0" smtClean="0">
                <a:solidFill>
                  <a:schemeClr val="tx1"/>
                </a:solidFill>
                <a:latin typeface="Calibri" pitchFamily="34" charset="0"/>
              </a:rPr>
              <a:t>Örnek:</a:t>
            </a:r>
          </a:p>
          <a:p>
            <a:pPr algn="just"/>
            <a:r>
              <a:rPr lang="tr-TR" sz="2000" b="1" dirty="0" smtClean="0">
                <a:solidFill>
                  <a:schemeClr val="tx1"/>
                </a:solidFill>
                <a:latin typeface="Calibri" pitchFamily="34" charset="0"/>
              </a:rPr>
              <a:t>   </a:t>
            </a:r>
            <a:r>
              <a:rPr lang="tr-TR" sz="2000" dirty="0" err="1" smtClean="0">
                <a:solidFill>
                  <a:schemeClr val="tx1"/>
                </a:solidFill>
                <a:latin typeface="Calibri" pitchFamily="34" charset="0"/>
              </a:rPr>
              <a:t>String</a:t>
            </a:r>
            <a:r>
              <a:rPr lang="tr-TR" sz="2000" dirty="0" smtClean="0">
                <a:solidFill>
                  <a:schemeClr val="tx1"/>
                </a:solidFill>
                <a:latin typeface="Calibri" pitchFamily="34" charset="0"/>
              </a:rPr>
              <a:t> s1 = “Ali”;</a:t>
            </a:r>
          </a:p>
          <a:p>
            <a:pPr algn="just"/>
            <a:r>
              <a:rPr lang="tr-TR" sz="2000" dirty="0" smtClean="0">
                <a:solidFill>
                  <a:schemeClr val="tx1"/>
                </a:solidFill>
                <a:latin typeface="Calibri" pitchFamily="34" charset="0"/>
              </a:rPr>
              <a:t>   </a:t>
            </a:r>
            <a:r>
              <a:rPr lang="tr-TR" sz="2000" dirty="0" err="1" smtClean="0">
                <a:solidFill>
                  <a:schemeClr val="tx1"/>
                </a:solidFill>
                <a:latin typeface="Calibri" pitchFamily="34" charset="0"/>
              </a:rPr>
              <a:t>String</a:t>
            </a:r>
            <a:r>
              <a:rPr lang="tr-TR" sz="2000" dirty="0" smtClean="0">
                <a:solidFill>
                  <a:schemeClr val="tx1"/>
                </a:solidFill>
                <a:latin typeface="Calibri" pitchFamily="34" charset="0"/>
              </a:rPr>
              <a:t> s2 = “ali”;</a:t>
            </a:r>
          </a:p>
          <a:p>
            <a:pPr algn="just"/>
            <a:r>
              <a:rPr lang="tr-TR" sz="2000" dirty="0" smtClean="0">
                <a:solidFill>
                  <a:schemeClr val="tx1"/>
                </a:solidFill>
                <a:latin typeface="Calibri" pitchFamily="34" charset="0"/>
              </a:rPr>
              <a:t>   </a:t>
            </a:r>
            <a:r>
              <a:rPr lang="tr-TR" sz="2000" dirty="0" err="1" smtClean="0">
                <a:solidFill>
                  <a:schemeClr val="tx1"/>
                </a:solidFill>
                <a:latin typeface="Calibri" pitchFamily="34" charset="0"/>
              </a:rPr>
              <a:t>if</a:t>
            </a:r>
            <a:r>
              <a:rPr lang="tr-TR" sz="2000" dirty="0" smtClean="0">
                <a:solidFill>
                  <a:schemeClr val="tx1"/>
                </a:solidFill>
                <a:latin typeface="Calibri" pitchFamily="34" charset="0"/>
              </a:rPr>
              <a:t>(s1.</a:t>
            </a:r>
            <a:r>
              <a:rPr lang="tr-TR" sz="2000" dirty="0" err="1" smtClean="0">
                <a:solidFill>
                  <a:schemeClr val="tx1"/>
                </a:solidFill>
                <a:latin typeface="Calibri" pitchFamily="34" charset="0"/>
              </a:rPr>
              <a:t>compareTo</a:t>
            </a:r>
            <a:r>
              <a:rPr lang="tr-TR" sz="2000" dirty="0" smtClean="0">
                <a:solidFill>
                  <a:schemeClr val="tx1"/>
                </a:solidFill>
                <a:latin typeface="Calibri" pitchFamily="34" charset="0"/>
              </a:rPr>
              <a:t>(s2) == 0)</a:t>
            </a:r>
          </a:p>
          <a:p>
            <a:pPr algn="just"/>
            <a:r>
              <a:rPr lang="tr-TR" sz="2000" dirty="0" smtClean="0">
                <a:solidFill>
                  <a:schemeClr val="tx1"/>
                </a:solidFill>
                <a:latin typeface="Calibri" pitchFamily="34" charset="0"/>
              </a:rPr>
              <a:t>       </a:t>
            </a:r>
            <a:r>
              <a:rPr lang="tr-TR" sz="2000" dirty="0" err="1" smtClean="0">
                <a:solidFill>
                  <a:schemeClr val="tx1"/>
                </a:solidFill>
                <a:latin typeface="Calibri" pitchFamily="34" charset="0"/>
              </a:rPr>
              <a:t>System</a:t>
            </a:r>
            <a:r>
              <a:rPr lang="tr-TR" sz="2000" dirty="0" smtClean="0">
                <a:solidFill>
                  <a:schemeClr val="tx1"/>
                </a:solidFill>
                <a:latin typeface="Calibri" pitchFamily="34" charset="0"/>
              </a:rPr>
              <a:t>.</a:t>
            </a:r>
            <a:r>
              <a:rPr lang="tr-TR" sz="2000" dirty="0" err="1" smtClean="0">
                <a:solidFill>
                  <a:schemeClr val="tx1"/>
                </a:solidFill>
                <a:latin typeface="Calibri" pitchFamily="34" charset="0"/>
              </a:rPr>
              <a:t>out</a:t>
            </a:r>
            <a:r>
              <a:rPr lang="tr-TR" sz="2000" dirty="0" smtClean="0">
                <a:solidFill>
                  <a:schemeClr val="tx1"/>
                </a:solidFill>
                <a:latin typeface="Calibri" pitchFamily="34" charset="0"/>
              </a:rPr>
              <a:t>.</a:t>
            </a:r>
            <a:r>
              <a:rPr lang="tr-TR" sz="2000" dirty="0" err="1" smtClean="0">
                <a:solidFill>
                  <a:schemeClr val="tx1"/>
                </a:solidFill>
                <a:latin typeface="Calibri" pitchFamily="34" charset="0"/>
              </a:rPr>
              <a:t>println</a:t>
            </a:r>
            <a:r>
              <a:rPr lang="tr-TR" sz="2000" dirty="0" smtClean="0">
                <a:solidFill>
                  <a:schemeClr val="tx1"/>
                </a:solidFill>
                <a:latin typeface="Calibri" pitchFamily="34" charset="0"/>
              </a:rPr>
              <a:t>(“İki </a:t>
            </a:r>
            <a:r>
              <a:rPr lang="tr-TR" sz="2000" dirty="0" err="1" smtClean="0">
                <a:solidFill>
                  <a:schemeClr val="tx1"/>
                </a:solidFill>
                <a:latin typeface="Calibri" pitchFamily="34" charset="0"/>
              </a:rPr>
              <a:t>string</a:t>
            </a:r>
            <a:r>
              <a:rPr lang="tr-TR" sz="2000" dirty="0" smtClean="0">
                <a:solidFill>
                  <a:schemeClr val="tx1"/>
                </a:solidFill>
                <a:latin typeface="Calibri" pitchFamily="34" charset="0"/>
              </a:rPr>
              <a:t> eşittir.”);</a:t>
            </a:r>
          </a:p>
          <a:p>
            <a:pPr algn="just"/>
            <a:r>
              <a:rPr lang="tr-TR" sz="2000" dirty="0" smtClean="0">
                <a:solidFill>
                  <a:schemeClr val="tx1"/>
                </a:solidFill>
                <a:latin typeface="Calibri" pitchFamily="34" charset="0"/>
              </a:rPr>
              <a:t>   else</a:t>
            </a:r>
          </a:p>
          <a:p>
            <a:pPr algn="just"/>
            <a:r>
              <a:rPr lang="tr-TR" sz="2000" dirty="0" smtClean="0">
                <a:solidFill>
                  <a:schemeClr val="tx1"/>
                </a:solidFill>
                <a:latin typeface="Calibri" pitchFamily="34" charset="0"/>
              </a:rPr>
              <a:t>       </a:t>
            </a:r>
            <a:r>
              <a:rPr lang="tr-TR" sz="2000" dirty="0" err="1" smtClean="0">
                <a:solidFill>
                  <a:schemeClr val="tx1"/>
                </a:solidFill>
                <a:latin typeface="Calibri" pitchFamily="34" charset="0"/>
              </a:rPr>
              <a:t>System</a:t>
            </a:r>
            <a:r>
              <a:rPr lang="tr-TR" sz="2000" dirty="0" smtClean="0">
                <a:solidFill>
                  <a:schemeClr val="tx1"/>
                </a:solidFill>
                <a:latin typeface="Calibri" pitchFamily="34" charset="0"/>
              </a:rPr>
              <a:t>.</a:t>
            </a:r>
            <a:r>
              <a:rPr lang="tr-TR" sz="2000" dirty="0" err="1" smtClean="0">
                <a:solidFill>
                  <a:schemeClr val="tx1"/>
                </a:solidFill>
                <a:latin typeface="Calibri" pitchFamily="34" charset="0"/>
              </a:rPr>
              <a:t>out</a:t>
            </a:r>
            <a:r>
              <a:rPr lang="tr-TR" sz="2000" dirty="0" smtClean="0">
                <a:solidFill>
                  <a:schemeClr val="tx1"/>
                </a:solidFill>
                <a:latin typeface="Calibri" pitchFamily="34" charset="0"/>
              </a:rPr>
              <a:t>.</a:t>
            </a:r>
            <a:r>
              <a:rPr lang="tr-TR" sz="2000" dirty="0" err="1" smtClean="0">
                <a:solidFill>
                  <a:schemeClr val="tx1"/>
                </a:solidFill>
                <a:latin typeface="Calibri" pitchFamily="34" charset="0"/>
              </a:rPr>
              <a:t>println</a:t>
            </a:r>
            <a:r>
              <a:rPr lang="tr-TR" sz="2000" dirty="0" smtClean="0">
                <a:solidFill>
                  <a:schemeClr val="tx1"/>
                </a:solidFill>
                <a:latin typeface="Calibri" pitchFamily="34" charset="0"/>
              </a:rPr>
              <a:t>(“İki </a:t>
            </a:r>
            <a:r>
              <a:rPr lang="tr-TR" sz="2000" dirty="0" err="1" smtClean="0">
                <a:solidFill>
                  <a:schemeClr val="tx1"/>
                </a:solidFill>
                <a:latin typeface="Calibri" pitchFamily="34" charset="0"/>
              </a:rPr>
              <a:t>string</a:t>
            </a:r>
            <a:r>
              <a:rPr lang="tr-TR" sz="2000" dirty="0" smtClean="0">
                <a:solidFill>
                  <a:schemeClr val="tx1"/>
                </a:solidFill>
                <a:latin typeface="Calibri" pitchFamily="34" charset="0"/>
              </a:rPr>
              <a:t> eşit değildir.”);</a:t>
            </a:r>
          </a:p>
          <a:p>
            <a:pPr algn="just"/>
            <a:r>
              <a:rPr lang="tr-TR" sz="2000" dirty="0" smtClean="0">
                <a:solidFill>
                  <a:schemeClr val="tx1"/>
                </a:solidFill>
                <a:latin typeface="Calibri" pitchFamily="34" charset="0"/>
              </a:rPr>
              <a:t>   </a:t>
            </a:r>
          </a:p>
          <a:p>
            <a:pPr algn="just"/>
            <a:endParaRPr lang="tr-TR" sz="2400" dirty="0" smtClean="0">
              <a:solidFill>
                <a:schemeClr val="tx1"/>
              </a:solidFill>
            </a:endParaRPr>
          </a:p>
          <a:p>
            <a:pPr algn="just"/>
            <a:endParaRPr lang="tr-TR" sz="2400" b="1" dirty="0" smtClean="0">
              <a:solidFill>
                <a:schemeClr val="tx1"/>
              </a:solidFill>
            </a:endParaRPr>
          </a:p>
          <a:p>
            <a:pPr algn="just"/>
            <a:endParaRPr lang="tr-TR" sz="2400" dirty="0" smtClean="0">
              <a:solidFill>
                <a:schemeClr val="tx1"/>
              </a:solidFill>
            </a:endParaRPr>
          </a:p>
          <a:p>
            <a:pPr algn="just"/>
            <a:endParaRPr lang="tr-TR" sz="2400" dirty="0" smtClean="0">
              <a:solidFill>
                <a:schemeClr val="tx1"/>
              </a:solidFill>
            </a:endParaRPr>
          </a:p>
          <a:p>
            <a:pPr algn="just"/>
            <a:endParaRPr lang="tr-TR" sz="2400" dirty="0" smtClean="0">
              <a:solidFill>
                <a:schemeClr val="tx1"/>
              </a:solidFill>
            </a:endParaRPr>
          </a:p>
        </p:txBody>
      </p:sp>
      <p:sp>
        <p:nvSpPr>
          <p:cNvPr id="4" name="3 Katlanmış Nesne"/>
          <p:cNvSpPr/>
          <p:nvPr/>
        </p:nvSpPr>
        <p:spPr>
          <a:xfrm>
            <a:off x="3714744" y="2071678"/>
            <a:ext cx="4572000" cy="771346"/>
          </a:xfrm>
          <a:prstGeom prst="foldedCorner">
            <a:avLst/>
          </a:prstGeom>
        </p:spPr>
        <p:style>
          <a:lnRef idx="2">
            <a:schemeClr val="accent4"/>
          </a:lnRef>
          <a:fillRef idx="1">
            <a:schemeClr val="lt1"/>
          </a:fillRef>
          <a:effectRef idx="0">
            <a:schemeClr val="accent4"/>
          </a:effectRef>
          <a:fontRef idx="minor">
            <a:schemeClr val="dk1"/>
          </a:fontRef>
        </p:style>
        <p:txBody>
          <a:bodyPr>
            <a:spAutoFit/>
          </a:bodyPr>
          <a:lstStyle/>
          <a:p>
            <a:pPr algn="just">
              <a:buFont typeface="Wingdings" pitchFamily="2" charset="2"/>
              <a:buChar char="§"/>
            </a:pPr>
            <a:r>
              <a:rPr lang="tr-TR" dirty="0" smtClean="0">
                <a:latin typeface="Calibri" pitchFamily="34" charset="0"/>
              </a:rPr>
              <a:t> </a:t>
            </a:r>
            <a:r>
              <a:rPr lang="tr-TR" b="1" dirty="0" smtClean="0">
                <a:latin typeface="Calibri" pitchFamily="34" charset="0"/>
              </a:rPr>
              <a:t>Çıktı:</a:t>
            </a:r>
          </a:p>
          <a:p>
            <a:pPr algn="just"/>
            <a:r>
              <a:rPr lang="tr-TR" b="1" dirty="0" smtClean="0">
                <a:latin typeface="Calibri" pitchFamily="34" charset="0"/>
              </a:rPr>
              <a:t>   </a:t>
            </a:r>
            <a:r>
              <a:rPr lang="tr-TR" dirty="0" smtClean="0">
                <a:latin typeface="Calibri" pitchFamily="34" charset="0"/>
              </a:rPr>
              <a:t>İki </a:t>
            </a:r>
            <a:r>
              <a:rPr lang="tr-TR" dirty="0" err="1" smtClean="0">
                <a:latin typeface="Calibri" pitchFamily="34" charset="0"/>
              </a:rPr>
              <a:t>string</a:t>
            </a:r>
            <a:r>
              <a:rPr lang="tr-TR" dirty="0" smtClean="0">
                <a:latin typeface="Calibri" pitchFamily="34" charset="0"/>
              </a:rPr>
              <a:t> eşit değildir.</a:t>
            </a:r>
          </a:p>
        </p:txBody>
      </p:sp>
      <p:sp>
        <p:nvSpPr>
          <p:cNvPr id="5" name="Başlık 1"/>
          <p:cNvSpPr txBox="1">
            <a:spLocks/>
          </p:cNvSpPr>
          <p:nvPr/>
        </p:nvSpPr>
        <p:spPr bwMode="auto">
          <a:xfrm>
            <a:off x="152400" y="304800"/>
            <a:ext cx="9144000" cy="457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norm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1" lang="tr-TR" sz="2400" b="1" i="0" u="none" strike="noStrike" kern="0" cap="none" spc="0" normalizeH="0" baseline="0" noProof="0" smtClean="0">
                <a:ln>
                  <a:noFill/>
                </a:ln>
                <a:solidFill>
                  <a:srgbClr val="002060"/>
                </a:solidFill>
                <a:effectLst/>
                <a:uLnTx/>
                <a:uFillTx/>
                <a:latin typeface="Calibri" pitchFamily="34" charset="0"/>
                <a:ea typeface="ＭＳ Ｐゴシック" pitchFamily="-84" charset="-128"/>
                <a:cs typeface="ＭＳ Ｐゴシック" pitchFamily="-84" charset="-128"/>
              </a:rPr>
              <a:t>Karar Verme Yapıları : Dizgi Karşılaştırma(önceden de değinilmişti)</a:t>
            </a:r>
            <a:endParaRPr kumimoji="1" lang="tr-TR" sz="2400" b="1" i="0" u="none" strike="noStrike" kern="0" cap="none" spc="0" normalizeH="0" baseline="0" noProof="0" dirty="0">
              <a:ln>
                <a:noFill/>
              </a:ln>
              <a:solidFill>
                <a:srgbClr val="002060"/>
              </a:solidFill>
              <a:effectLst/>
              <a:uLnTx/>
              <a:uFillTx/>
              <a:latin typeface="Calibri" pitchFamily="34" charset="0"/>
              <a:ea typeface="ＭＳ Ｐゴシック" pitchFamily="-84" charset="-128"/>
              <a:cs typeface="ＭＳ Ｐゴシック" pitchFamily="-84" charset="-128"/>
            </a:endParaRP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6400800"/>
            <a:ext cx="9144000" cy="457200"/>
          </a:xfrm>
        </p:spPr>
        <p:txBody>
          <a:bodyPr/>
          <a:lstStyle/>
          <a:p>
            <a:r>
              <a:rPr lang="tr-TR" dirty="0" smtClean="0"/>
              <a:t>Ders içi uygulaması</a:t>
            </a:r>
            <a:endParaRPr lang="tr-TR" dirty="0"/>
          </a:p>
        </p:txBody>
      </p:sp>
      <p:sp>
        <p:nvSpPr>
          <p:cNvPr id="3" name="2 İçerik Yer Tutucusu"/>
          <p:cNvSpPr>
            <a:spLocks noGrp="1"/>
          </p:cNvSpPr>
          <p:nvPr>
            <p:ph sz="quarter" idx="1"/>
          </p:nvPr>
        </p:nvSpPr>
        <p:spPr>
          <a:xfrm>
            <a:off x="571472" y="214290"/>
            <a:ext cx="7848600" cy="5410200"/>
          </a:xfrm>
        </p:spPr>
        <p:txBody>
          <a:bodyPr>
            <a:normAutofit/>
          </a:bodyPr>
          <a:lstStyle/>
          <a:p>
            <a:r>
              <a:rPr lang="tr-TR" sz="1800" i="1" dirty="0" smtClean="0"/>
              <a:t>K</a:t>
            </a:r>
            <a:r>
              <a:rPr lang="tr-TR" sz="1800" dirty="0" smtClean="0"/>
              <a:t>ullanıcıdan ortamdaki ses seviyesini (</a:t>
            </a:r>
            <a:r>
              <a:rPr lang="tr-TR" sz="1800" dirty="0" err="1" smtClean="0"/>
              <a:t>dB</a:t>
            </a:r>
            <a:r>
              <a:rPr lang="tr-TR" sz="1800" dirty="0" smtClean="0"/>
              <a:t>) olarak </a:t>
            </a:r>
            <a:r>
              <a:rPr lang="tr-TR" sz="1800" i="1" dirty="0" smtClean="0"/>
              <a:t>ses (</a:t>
            </a:r>
            <a:r>
              <a:rPr lang="tr-TR" sz="1800" i="1" dirty="0" err="1" smtClean="0"/>
              <a:t>int</a:t>
            </a:r>
            <a:r>
              <a:rPr lang="tr-TR" sz="1800" i="1" dirty="0" smtClean="0"/>
              <a:t>)</a:t>
            </a:r>
            <a:r>
              <a:rPr lang="tr-TR" sz="1800" dirty="0" smtClean="0"/>
              <a:t> değişkenine kaydetmiş olalım. (minimum 0dB varsayın)</a:t>
            </a:r>
          </a:p>
          <a:p>
            <a:r>
              <a:rPr lang="tr-TR" dirty="0" smtClean="0"/>
              <a:t>	</a:t>
            </a:r>
            <a:r>
              <a:rPr lang="tr-TR" dirty="0" err="1" smtClean="0"/>
              <a:t>int</a:t>
            </a:r>
            <a:r>
              <a:rPr lang="tr-TR" dirty="0" smtClean="0"/>
              <a:t> ses = klavye.</a:t>
            </a:r>
            <a:r>
              <a:rPr lang="tr-TR" dirty="0" err="1" smtClean="0"/>
              <a:t>nextInt</a:t>
            </a:r>
            <a:r>
              <a:rPr lang="tr-TR" dirty="0" smtClean="0"/>
              <a:t>();</a:t>
            </a:r>
            <a:endParaRPr lang="tr-TR" sz="1800" dirty="0" smtClean="0"/>
          </a:p>
          <a:p>
            <a:pPr algn="ctr"/>
            <a:r>
              <a:rPr lang="tr-TR" sz="1800" b="1" i="1" dirty="0" err="1" smtClean="0"/>
              <a:t>if</a:t>
            </a:r>
            <a:r>
              <a:rPr lang="tr-TR" sz="1800" b="1" i="1" dirty="0" smtClean="0"/>
              <a:t> ve else kullanarak</a:t>
            </a:r>
          </a:p>
          <a:p>
            <a:r>
              <a:rPr lang="tr-TR" sz="1800" dirty="0" smtClean="0"/>
              <a:t>Ekrana aşağıdaki tabloya göre uygun çıktıyı yazdıran </a:t>
            </a:r>
            <a:r>
              <a:rPr lang="tr-TR" sz="1800" b="1" u="sng" dirty="0" smtClean="0"/>
              <a:t>bloğu yazınız.</a:t>
            </a:r>
          </a:p>
        </p:txBody>
      </p:sp>
      <p:pic>
        <p:nvPicPr>
          <p:cNvPr id="5" name="Picture 5"/>
          <p:cNvPicPr>
            <a:picLocks noChangeAspect="1"/>
          </p:cNvPicPr>
          <p:nvPr/>
        </p:nvPicPr>
        <p:blipFill>
          <a:blip r:embed="rId2"/>
          <a:srcRect/>
          <a:stretch>
            <a:fillRect/>
          </a:stretch>
        </p:blipFill>
        <p:spPr>
          <a:xfrm>
            <a:off x="71406" y="2000240"/>
            <a:ext cx="5880835" cy="2571768"/>
          </a:xfrm>
          <a:prstGeom prst="rect">
            <a:avLst/>
          </a:prstGeom>
          <a:ln w="38100">
            <a:solidFill>
              <a:srgbClr val="FF0000"/>
            </a:solidFill>
          </a:ln>
        </p:spPr>
      </p:pic>
      <p:pic>
        <p:nvPicPr>
          <p:cNvPr id="7" name="6 Resim" descr="soru.jpg"/>
          <p:cNvPicPr>
            <a:picLocks noChangeAspect="1"/>
          </p:cNvPicPr>
          <p:nvPr/>
        </p:nvPicPr>
        <p:blipFill>
          <a:blip r:embed="rId3"/>
          <a:stretch>
            <a:fillRect/>
          </a:stretch>
        </p:blipFill>
        <p:spPr>
          <a:xfrm>
            <a:off x="428596" y="4857760"/>
            <a:ext cx="1767840" cy="1328928"/>
          </a:xfrm>
          <a:prstGeom prst="rect">
            <a:avLst/>
          </a:prstGeom>
        </p:spPr>
      </p:pic>
      <p:pic>
        <p:nvPicPr>
          <p:cNvPr id="6" name="5 Resim" descr="içerik.png"/>
          <p:cNvPicPr>
            <a:picLocks noChangeAspect="1"/>
          </p:cNvPicPr>
          <p:nvPr/>
        </p:nvPicPr>
        <p:blipFill>
          <a:blip r:embed="rId4"/>
          <a:stretch>
            <a:fillRect/>
          </a:stretch>
        </p:blipFill>
        <p:spPr>
          <a:xfrm>
            <a:off x="2928926" y="4786322"/>
            <a:ext cx="2714644" cy="1357322"/>
          </a:xfrm>
          <a:prstGeom prst="rect">
            <a:avLst/>
          </a:prstGeom>
        </p:spPr>
      </p:pic>
      <p:sp>
        <p:nvSpPr>
          <p:cNvPr id="8" name="7 Metin kutusu"/>
          <p:cNvSpPr txBox="1"/>
          <p:nvPr/>
        </p:nvSpPr>
        <p:spPr>
          <a:xfrm>
            <a:off x="5929323" y="2214554"/>
            <a:ext cx="3214678" cy="4247317"/>
          </a:xfrm>
          <a:prstGeom prst="rect">
            <a:avLst/>
          </a:prstGeom>
          <a:noFill/>
        </p:spPr>
        <p:txBody>
          <a:bodyPr wrap="square" rtlCol="0">
            <a:spAutoFit/>
          </a:bodyPr>
          <a:lstStyle/>
          <a:p>
            <a:pPr algn="ctr"/>
            <a:r>
              <a:rPr lang="tr-TR" i="1" dirty="0" smtClean="0"/>
              <a:t>Soru, tüm kodu yazın şeklinde de sorulabilirdi ama öyle sorulmamış ve sadece bir </a:t>
            </a:r>
            <a:r>
              <a:rPr lang="tr-TR" i="1" dirty="0" err="1" smtClean="0"/>
              <a:t>if</a:t>
            </a:r>
            <a:r>
              <a:rPr lang="tr-TR" i="1" dirty="0" smtClean="0"/>
              <a:t> bloğu yazılması istenmiştir. Sınavlarda da soruları dikkatle okumaya özen gösteriniz.</a:t>
            </a:r>
          </a:p>
          <a:p>
            <a:pPr algn="ctr"/>
            <a:endParaRPr lang="tr-TR" i="1" dirty="0" smtClean="0"/>
          </a:p>
          <a:p>
            <a:pPr algn="ctr"/>
            <a:r>
              <a:rPr lang="tr-TR" i="1" dirty="0" smtClean="0"/>
              <a:t>Sınavda sorulan sorudan esinlenerek sınav esnasında kendi hayalinde başka bir soru oluşturup o soruyu çözmeye kalkan öğrenciler sınavdan hayal ettikleri notu alamayabilirler.</a:t>
            </a:r>
            <a:endParaRPr lang="tr-TR" i="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rgbClr val="002060"/>
                </a:solidFill>
                <a:latin typeface="Calibri" pitchFamily="34" charset="0"/>
              </a:rPr>
              <a:t>Karar Verme Yapıları : Koşullu İşleç</a:t>
            </a:r>
            <a:endParaRPr lang="tr-TR" sz="4000" b="1" dirty="0">
              <a:solidFill>
                <a:srgbClr val="002060"/>
              </a:solidFill>
              <a:latin typeface="Calibri" pitchFamily="34" charset="0"/>
            </a:endParaRPr>
          </a:p>
        </p:txBody>
      </p:sp>
      <p:sp>
        <p:nvSpPr>
          <p:cNvPr id="3" name="Alt Başlık 2"/>
          <p:cNvSpPr>
            <a:spLocks noGrp="1"/>
          </p:cNvSpPr>
          <p:nvPr>
            <p:ph idx="1"/>
          </p:nvPr>
        </p:nvSpPr>
        <p:spPr>
          <a:xfrm>
            <a:off x="609600" y="914400"/>
            <a:ext cx="7848600" cy="2514600"/>
          </a:xfrm>
        </p:spPr>
        <p:txBody>
          <a:bodyPr>
            <a:normAutofit/>
          </a:bodyPr>
          <a:lstStyle/>
          <a:p>
            <a:pPr algn="just"/>
            <a:r>
              <a:rPr lang="tr-TR" sz="2400" dirty="0" smtClean="0">
                <a:solidFill>
                  <a:schemeClr val="tx1"/>
                </a:solidFill>
                <a:latin typeface="Calibri" pitchFamily="34" charset="0"/>
              </a:rPr>
              <a:t> Koşullu işleç bir atama operatörüdür. Belirtilen bir koşul sağlanıyorsa birinci atama, sağlanmıyorsa ikinci atama yapılır. </a:t>
            </a:r>
            <a:r>
              <a:rPr lang="tr-TR" sz="2400" dirty="0" err="1" smtClean="0">
                <a:solidFill>
                  <a:schemeClr val="tx1"/>
                </a:solidFill>
                <a:latin typeface="Calibri" pitchFamily="34" charset="0"/>
              </a:rPr>
              <a:t>if</a:t>
            </a:r>
            <a:r>
              <a:rPr lang="tr-TR" sz="2400" dirty="0" smtClean="0">
                <a:solidFill>
                  <a:schemeClr val="tx1"/>
                </a:solidFill>
                <a:latin typeface="Calibri" pitchFamily="34" charset="0"/>
              </a:rPr>
              <a:t>-else yapısındaki bir atama cümlesi koşullu işleç kullanılarak da yapılabilir. Yapısı şöyledir:</a:t>
            </a:r>
          </a:p>
          <a:p>
            <a:pPr algn="just"/>
            <a:r>
              <a:rPr lang="tr-TR" sz="2400" dirty="0" smtClean="0">
                <a:solidFill>
                  <a:schemeClr val="tx1"/>
                </a:solidFill>
                <a:latin typeface="Calibri" pitchFamily="34" charset="0"/>
              </a:rPr>
              <a:t>   </a:t>
            </a:r>
          </a:p>
          <a:p>
            <a:pPr algn="ctr"/>
            <a:r>
              <a:rPr lang="tr-TR" sz="3600" b="1" dirty="0" smtClean="0">
                <a:solidFill>
                  <a:schemeClr val="tx1"/>
                </a:solidFill>
                <a:latin typeface="Calibri" pitchFamily="34" charset="0"/>
              </a:rPr>
              <a:t>değişken = koşul ? değer1 : değer2;</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rgbClr val="002060"/>
                </a:solidFill>
                <a:latin typeface="Calibri" pitchFamily="34" charset="0"/>
              </a:rPr>
              <a:t>Karar Verme Yapıları : Koşullu İşleç</a:t>
            </a:r>
            <a:endParaRPr lang="tr-TR" sz="4000" b="1" dirty="0">
              <a:solidFill>
                <a:srgbClr val="002060"/>
              </a:solidFill>
              <a:latin typeface="Calibri" pitchFamily="34" charset="0"/>
            </a:endParaRPr>
          </a:p>
        </p:txBody>
      </p:sp>
      <p:sp>
        <p:nvSpPr>
          <p:cNvPr id="3" name="Alt Başlık 2"/>
          <p:cNvSpPr>
            <a:spLocks noGrp="1"/>
          </p:cNvSpPr>
          <p:nvPr>
            <p:ph idx="1"/>
          </p:nvPr>
        </p:nvSpPr>
        <p:spPr/>
        <p:txBody>
          <a:bodyPr>
            <a:normAutofit/>
          </a:bodyPr>
          <a:lstStyle/>
          <a:p>
            <a:pPr algn="just"/>
            <a:r>
              <a:rPr lang="tr-TR" sz="2400" b="1" dirty="0" smtClean="0">
                <a:solidFill>
                  <a:schemeClr val="tx1"/>
                </a:solidFill>
                <a:latin typeface="Calibri" pitchFamily="34" charset="0"/>
              </a:rPr>
              <a:t>Örnek:</a:t>
            </a:r>
          </a:p>
          <a:p>
            <a:pPr algn="just"/>
            <a:endParaRPr lang="tr-TR" sz="2400" dirty="0" smtClean="0">
              <a:solidFill>
                <a:schemeClr val="tx1"/>
              </a:solidFill>
              <a:latin typeface="Calibri" pitchFamily="34" charset="0"/>
            </a:endParaRPr>
          </a:p>
          <a:p>
            <a:pPr algn="just"/>
            <a:r>
              <a:rPr lang="tr-TR" sz="2400" dirty="0" err="1" smtClean="0">
                <a:solidFill>
                  <a:schemeClr val="tx1"/>
                </a:solidFill>
                <a:latin typeface="Calibri" pitchFamily="34" charset="0"/>
              </a:rPr>
              <a:t>if</a:t>
            </a:r>
            <a:r>
              <a:rPr lang="tr-TR" sz="2400" dirty="0" smtClean="0">
                <a:solidFill>
                  <a:schemeClr val="tx1"/>
                </a:solidFill>
                <a:latin typeface="Calibri" pitchFamily="34" charset="0"/>
              </a:rPr>
              <a:t>(a &lt; b)</a:t>
            </a:r>
          </a:p>
          <a:p>
            <a:pPr algn="just"/>
            <a:r>
              <a:rPr lang="tr-TR" sz="2400" dirty="0" smtClean="0">
                <a:solidFill>
                  <a:schemeClr val="tx1"/>
                </a:solidFill>
                <a:latin typeface="Calibri" pitchFamily="34" charset="0"/>
              </a:rPr>
              <a:t>       min1 = a;</a:t>
            </a:r>
          </a:p>
          <a:p>
            <a:pPr algn="just"/>
            <a:r>
              <a:rPr lang="tr-TR" sz="2400" dirty="0" smtClean="0">
                <a:solidFill>
                  <a:schemeClr val="tx1"/>
                </a:solidFill>
                <a:latin typeface="Calibri" pitchFamily="34" charset="0"/>
              </a:rPr>
              <a:t>   else</a:t>
            </a:r>
          </a:p>
          <a:p>
            <a:pPr algn="just"/>
            <a:r>
              <a:rPr lang="tr-TR" sz="2400" dirty="0" smtClean="0">
                <a:solidFill>
                  <a:schemeClr val="tx1"/>
                </a:solidFill>
                <a:latin typeface="Calibri" pitchFamily="34" charset="0"/>
              </a:rPr>
              <a:t>       min1 = b;</a:t>
            </a:r>
          </a:p>
          <a:p>
            <a:pPr algn="just"/>
            <a:r>
              <a:rPr lang="tr-TR" sz="2400" dirty="0" smtClean="0">
                <a:solidFill>
                  <a:schemeClr val="tx1"/>
                </a:solidFill>
                <a:latin typeface="Calibri" pitchFamily="34" charset="0"/>
              </a:rPr>
              <a:t>   </a:t>
            </a:r>
          </a:p>
          <a:p>
            <a:pPr algn="just"/>
            <a:r>
              <a:rPr lang="tr-TR" sz="2400" dirty="0" smtClean="0">
                <a:solidFill>
                  <a:schemeClr val="tx1"/>
                </a:solidFill>
                <a:latin typeface="Calibri" pitchFamily="34" charset="0"/>
              </a:rPr>
              <a:t>Yukarıdaki örnekte iki kod da iki sayıyı karşılaştırıp küçük olanını değişkene atamaktadır. </a:t>
            </a:r>
          </a:p>
          <a:p>
            <a:pPr algn="just"/>
            <a:endParaRPr lang="tr-TR" sz="2400" b="1" dirty="0" smtClean="0">
              <a:solidFill>
                <a:schemeClr val="tx1"/>
              </a:solidFill>
              <a:latin typeface="Calibri" pitchFamily="34" charset="0"/>
            </a:endParaRPr>
          </a:p>
        </p:txBody>
      </p:sp>
      <p:sp>
        <p:nvSpPr>
          <p:cNvPr id="5" name="4 Sol Sağ Ok"/>
          <p:cNvSpPr/>
          <p:nvPr/>
        </p:nvSpPr>
        <p:spPr bwMode="auto">
          <a:xfrm>
            <a:off x="3000364" y="1785926"/>
            <a:ext cx="2357454" cy="1214446"/>
          </a:xfrm>
          <a:prstGeom prst="leftRightArrow">
            <a:avLst/>
          </a:prstGeom>
          <a:solidFill>
            <a:schemeClr val="accent1"/>
          </a:solidFill>
          <a:ln w="9525" cap="flat" cmpd="sng" algn="ctr">
            <a:solidFill>
              <a:schemeClr val="tx1"/>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200" b="0" i="0" u="none" strike="noStrike" cap="none" normalizeH="0" baseline="0">
              <a:ln>
                <a:noFill/>
              </a:ln>
              <a:solidFill>
                <a:schemeClr val="tx1"/>
              </a:solidFill>
              <a:effectLst/>
              <a:latin typeface="Calibri" pitchFamily="34" charset="0"/>
              <a:ea typeface="ＭＳ Ｐゴシック" charset="-128"/>
              <a:cs typeface="ＭＳ Ｐゴシック" charset="-128"/>
            </a:endParaRPr>
          </a:p>
        </p:txBody>
      </p:sp>
      <p:grpSp>
        <p:nvGrpSpPr>
          <p:cNvPr id="7" name="9 Grup"/>
          <p:cNvGrpSpPr/>
          <p:nvPr/>
        </p:nvGrpSpPr>
        <p:grpSpPr>
          <a:xfrm>
            <a:off x="5500694" y="642918"/>
            <a:ext cx="3071834" cy="2214578"/>
            <a:chOff x="5500694" y="2357430"/>
            <a:chExt cx="3071834" cy="2214578"/>
          </a:xfrm>
        </p:grpSpPr>
        <p:sp>
          <p:nvSpPr>
            <p:cNvPr id="6" name="5 Yuvarlatılmış Dikdörtgen"/>
            <p:cNvSpPr/>
            <p:nvPr/>
          </p:nvSpPr>
          <p:spPr bwMode="auto">
            <a:xfrm>
              <a:off x="5500694" y="3643314"/>
              <a:ext cx="3071834" cy="928694"/>
            </a:xfrm>
            <a:prstGeom prst="roundRect">
              <a:avLst/>
            </a:prstGeom>
            <a:solidFill>
              <a:srgbClr val="FFFF00">
                <a:alpha val="75000"/>
              </a:srgbClr>
            </a:solidFill>
            <a:ln w="9525" cap="flat" cmpd="sng" algn="ctr">
              <a:solidFill>
                <a:schemeClr val="tx1"/>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200" b="0" i="0" u="none" strike="noStrike" cap="none" normalizeH="0" baseline="0">
                <a:ln>
                  <a:noFill/>
                </a:ln>
                <a:solidFill>
                  <a:schemeClr val="tx1"/>
                </a:solidFill>
                <a:effectLst/>
                <a:latin typeface="Calibri" pitchFamily="34" charset="0"/>
                <a:ea typeface="ＭＳ Ｐゴシック" charset="-128"/>
                <a:cs typeface="ＭＳ Ｐゴシック" charset="-128"/>
              </a:endParaRPr>
            </a:p>
          </p:txBody>
        </p:sp>
        <p:sp>
          <p:nvSpPr>
            <p:cNvPr id="4" name="3 Dikdörtgen"/>
            <p:cNvSpPr/>
            <p:nvPr/>
          </p:nvSpPr>
          <p:spPr>
            <a:xfrm>
              <a:off x="5572132" y="3857628"/>
              <a:ext cx="2857520" cy="461665"/>
            </a:xfrm>
            <a:prstGeom prst="rect">
              <a:avLst/>
            </a:prstGeom>
          </p:spPr>
          <p:txBody>
            <a:bodyPr wrap="square">
              <a:spAutoFit/>
            </a:bodyPr>
            <a:lstStyle/>
            <a:p>
              <a:r>
                <a:rPr lang="tr-TR" sz="2400" dirty="0" smtClean="0">
                  <a:latin typeface="Calibri" pitchFamily="34" charset="0"/>
                </a:rPr>
                <a:t>min1 = a &lt; b ? a : b;</a:t>
              </a:r>
              <a:endParaRPr lang="tr-TR" sz="2400" dirty="0">
                <a:latin typeface="Calibri" pitchFamily="34" charset="0"/>
              </a:endParaRPr>
            </a:p>
          </p:txBody>
        </p:sp>
        <p:cxnSp>
          <p:nvCxnSpPr>
            <p:cNvPr id="8" name="7 Düz Ok Bağlayıcısı"/>
            <p:cNvCxnSpPr/>
            <p:nvPr/>
          </p:nvCxnSpPr>
          <p:spPr bwMode="auto">
            <a:xfrm rot="5400000">
              <a:off x="6822297" y="3321843"/>
              <a:ext cx="428628" cy="214314"/>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sp>
          <p:nvSpPr>
            <p:cNvPr id="9" name="8 Metin kutusu"/>
            <p:cNvSpPr txBox="1"/>
            <p:nvPr/>
          </p:nvSpPr>
          <p:spPr>
            <a:xfrm>
              <a:off x="6143636" y="2357430"/>
              <a:ext cx="1928826" cy="788670"/>
            </a:xfrm>
            <a:prstGeom prst="trapezoid">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400" i="1" dirty="0" smtClean="0">
                  <a:latin typeface="Calibri" pitchFamily="34" charset="0"/>
                </a:rPr>
                <a:t>Kodu sadeleştiren güzel bir kullanımdır.</a:t>
              </a:r>
              <a:endParaRPr lang="tr-TR" sz="1400" i="1" dirty="0">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Koşullu İşleç Uygulaması</a:t>
            </a:r>
            <a:endParaRPr lang="tr-TR" dirty="0"/>
          </a:p>
        </p:txBody>
      </p:sp>
      <p:sp>
        <p:nvSpPr>
          <p:cNvPr id="3" name="2 İçerik Yer Tutucusu"/>
          <p:cNvSpPr>
            <a:spLocks noGrp="1"/>
          </p:cNvSpPr>
          <p:nvPr>
            <p:ph sz="quarter" idx="1"/>
          </p:nvPr>
        </p:nvSpPr>
        <p:spPr/>
        <p:txBody>
          <a:bodyPr/>
          <a:lstStyle/>
          <a:p>
            <a:r>
              <a:rPr lang="tr-TR" dirty="0" smtClean="0"/>
              <a:t>Kullanıcıdan 1-99 arasında bir pozitif </a:t>
            </a:r>
            <a:r>
              <a:rPr lang="tr-TR" i="1" dirty="0" smtClean="0"/>
              <a:t>sayı</a:t>
            </a:r>
            <a:r>
              <a:rPr lang="tr-TR" dirty="0" smtClean="0"/>
              <a:t> isteyelim ve alalım.</a:t>
            </a:r>
          </a:p>
          <a:p>
            <a:r>
              <a:rPr lang="tr-TR" dirty="0" smtClean="0"/>
              <a:t>Bir </a:t>
            </a:r>
            <a:r>
              <a:rPr lang="tr-TR" dirty="0" err="1" smtClean="0"/>
              <a:t>String</a:t>
            </a:r>
            <a:r>
              <a:rPr lang="tr-TR" dirty="0" smtClean="0"/>
              <a:t> değişkenine Sayı 9’dan büyükse “iki </a:t>
            </a:r>
            <a:r>
              <a:rPr lang="tr-TR" dirty="0" err="1" smtClean="0"/>
              <a:t>basamakli</a:t>
            </a:r>
            <a:r>
              <a:rPr lang="tr-TR" dirty="0" smtClean="0"/>
              <a:t>”, değilse “tek </a:t>
            </a:r>
            <a:r>
              <a:rPr lang="tr-TR" dirty="0" err="1" smtClean="0"/>
              <a:t>basamakli</a:t>
            </a:r>
            <a:r>
              <a:rPr lang="tr-TR" dirty="0" smtClean="0"/>
              <a:t>” değeri atayalım.</a:t>
            </a:r>
          </a:p>
          <a:p>
            <a:r>
              <a:rPr lang="tr-TR" dirty="0" smtClean="0"/>
              <a:t>Ekrana yazdıralım.</a:t>
            </a:r>
          </a:p>
          <a:p>
            <a:pPr lvl="1"/>
            <a:endParaRPr lang="tr-TR" dirty="0" smtClean="0"/>
          </a:p>
        </p:txBody>
      </p:sp>
      <p:pic>
        <p:nvPicPr>
          <p:cNvPr id="4" name="3 Resim" descr="bilgisayar.wmf"/>
          <p:cNvPicPr>
            <a:picLocks noChangeAspect="1"/>
          </p:cNvPicPr>
          <p:nvPr/>
        </p:nvPicPr>
        <p:blipFill>
          <a:blip r:embed="rId2"/>
          <a:stretch>
            <a:fillRect/>
          </a:stretch>
        </p:blipFill>
        <p:spPr>
          <a:xfrm>
            <a:off x="7215206" y="4286256"/>
            <a:ext cx="1110098" cy="1133469"/>
          </a:xfrm>
          <a:prstGeom prst="rect">
            <a:avLst/>
          </a:prstGeom>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42910" y="2643182"/>
            <a:ext cx="8229600" cy="990600"/>
          </a:xfrm>
        </p:spPr>
        <p:txBody>
          <a:bodyPr/>
          <a:lstStyle/>
          <a:p>
            <a:r>
              <a:rPr lang="tr-TR" dirty="0" smtClean="0"/>
              <a:t>Uygulama</a:t>
            </a:r>
            <a:endParaRPr lang="tr-TR" dirty="0"/>
          </a:p>
        </p:txBody>
      </p:sp>
      <p:sp>
        <p:nvSpPr>
          <p:cNvPr id="5" name="4 İçerik Yer Tutucusu"/>
          <p:cNvSpPr>
            <a:spLocks noGrp="1"/>
          </p:cNvSpPr>
          <p:nvPr>
            <p:ph sz="quarter" idx="1"/>
          </p:nvPr>
        </p:nvSpPr>
        <p:spPr>
          <a:xfrm>
            <a:off x="428596" y="634380"/>
            <a:ext cx="8229600" cy="4937760"/>
          </a:xfrm>
        </p:spPr>
        <p:txBody>
          <a:bodyPr/>
          <a:lstStyle/>
          <a:p>
            <a:r>
              <a:rPr lang="tr-TR" dirty="0" smtClean="0"/>
              <a:t>Tek satırlık bir komut </a:t>
            </a:r>
            <a:r>
              <a:rPr lang="tr-TR" smtClean="0"/>
              <a:t>yazın ve şu </a:t>
            </a:r>
            <a:r>
              <a:rPr lang="tr-TR" dirty="0" smtClean="0"/>
              <a:t>işi yapsın:</a:t>
            </a:r>
          </a:p>
          <a:p>
            <a:r>
              <a:rPr lang="tr-TR" dirty="0" smtClean="0"/>
              <a:t>x 5’e eşitse y 10 değerini alsın, değilse 12 değerini alsın.</a:t>
            </a:r>
          </a:p>
          <a:p>
            <a:r>
              <a:rPr lang="tr-TR" dirty="0" smtClean="0"/>
              <a:t>y= x==5 ? 10 : 12;</a:t>
            </a:r>
          </a:p>
        </p:txBody>
      </p:sp>
      <p:pic>
        <p:nvPicPr>
          <p:cNvPr id="6" name="5 Resim" descr="soru.jpg"/>
          <p:cNvPicPr>
            <a:picLocks noChangeAspect="1"/>
          </p:cNvPicPr>
          <p:nvPr/>
        </p:nvPicPr>
        <p:blipFill>
          <a:blip r:embed="rId2"/>
          <a:stretch>
            <a:fillRect/>
          </a:stretch>
        </p:blipFill>
        <p:spPr>
          <a:xfrm>
            <a:off x="3857620" y="2786058"/>
            <a:ext cx="1767840" cy="1328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checkerboard(across)">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ARSIV\2012\2012 07\Tez Calismalarim\CIMG7914 - buyutec temizoda.JPG"/>
          <p:cNvPicPr>
            <a:picLocks noChangeAspect="1" noChangeArrowheads="1"/>
          </p:cNvPicPr>
          <p:nvPr/>
        </p:nvPicPr>
        <p:blipFill>
          <a:blip r:embed="rId2" cstate="print"/>
          <a:srcRect t="-3536" r="-94360"/>
          <a:stretch>
            <a:fillRect/>
          </a:stretch>
        </p:blipFill>
        <p:spPr bwMode="auto">
          <a:xfrm>
            <a:off x="6143636" y="1142984"/>
            <a:ext cx="6072230" cy="2928958"/>
          </a:xfrm>
          <a:prstGeom prst="ellipse">
            <a:avLst/>
          </a:prstGeom>
          <a:ln>
            <a:noFill/>
          </a:ln>
          <a:effectLst>
            <a:softEdge rad="112500"/>
          </a:effectLst>
        </p:spPr>
      </p:pic>
      <p:sp>
        <p:nvSpPr>
          <p:cNvPr id="2" name="1 Başlık"/>
          <p:cNvSpPr>
            <a:spLocks noGrp="1"/>
          </p:cNvSpPr>
          <p:nvPr>
            <p:ph type="title"/>
          </p:nvPr>
        </p:nvSpPr>
        <p:spPr/>
        <p:txBody>
          <a:bodyPr>
            <a:normAutofit fontScale="90000"/>
          </a:bodyPr>
          <a:lstStyle/>
          <a:p>
            <a:r>
              <a:rPr lang="tr-TR" dirty="0" smtClean="0"/>
              <a:t>Bunu biliyor musunuz?</a:t>
            </a:r>
            <a:br>
              <a:rPr lang="tr-TR" dirty="0" smtClean="0"/>
            </a:br>
            <a:r>
              <a:rPr lang="tr-TR" dirty="0" smtClean="0"/>
              <a:t>Hata Ayıklama(</a:t>
            </a:r>
            <a:r>
              <a:rPr lang="tr-TR" dirty="0" err="1" smtClean="0"/>
              <a:t>debugging</a:t>
            </a:r>
            <a:r>
              <a:rPr lang="tr-TR" dirty="0" smtClean="0"/>
              <a:t>)</a:t>
            </a:r>
            <a:endParaRPr lang="tr-TR" dirty="0"/>
          </a:p>
        </p:txBody>
      </p:sp>
      <p:sp>
        <p:nvSpPr>
          <p:cNvPr id="3" name="2 İçerik Yer Tutucusu"/>
          <p:cNvSpPr>
            <a:spLocks noGrp="1"/>
          </p:cNvSpPr>
          <p:nvPr>
            <p:ph sz="quarter" idx="1"/>
          </p:nvPr>
        </p:nvSpPr>
        <p:spPr>
          <a:xfrm>
            <a:off x="457200" y="1219200"/>
            <a:ext cx="5900750" cy="4937760"/>
          </a:xfrm>
        </p:spPr>
        <p:txBody>
          <a:bodyPr/>
          <a:lstStyle/>
          <a:p>
            <a:r>
              <a:rPr lang="tr-TR" dirty="0" smtClean="0"/>
              <a:t>Yazdığınız kodda hatalar olması çok doğaldır.</a:t>
            </a:r>
          </a:p>
          <a:p>
            <a:r>
              <a:rPr lang="tr-TR" dirty="0" smtClean="0"/>
              <a:t>Önemli olan hatanın nereden kaynaklı olduğunu tespit edebilmektir.</a:t>
            </a:r>
          </a:p>
          <a:p>
            <a:r>
              <a:rPr lang="tr-TR" dirty="0" smtClean="0"/>
              <a:t>Bunun için hata ayıklama teknikleri kullanabilirsiniz.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0nf96lopkmluv78rgymd.gif"/>
          <p:cNvPicPr>
            <a:picLocks noChangeAspect="1"/>
          </p:cNvPicPr>
          <p:nvPr/>
        </p:nvPicPr>
        <p:blipFill>
          <a:blip r:embed="rId2"/>
          <a:stretch>
            <a:fillRect/>
          </a:stretch>
        </p:blipFill>
        <p:spPr>
          <a:xfrm>
            <a:off x="6072198" y="3071810"/>
            <a:ext cx="2381250" cy="2952750"/>
          </a:xfrm>
          <a:prstGeom prst="rect">
            <a:avLst/>
          </a:prstGeom>
        </p:spPr>
      </p:pic>
      <p:sp>
        <p:nvSpPr>
          <p:cNvPr id="2" name="1 Başlık"/>
          <p:cNvSpPr>
            <a:spLocks noGrp="1"/>
          </p:cNvSpPr>
          <p:nvPr>
            <p:ph type="title"/>
          </p:nvPr>
        </p:nvSpPr>
        <p:spPr/>
        <p:txBody>
          <a:bodyPr>
            <a:normAutofit fontScale="90000"/>
          </a:bodyPr>
          <a:lstStyle/>
          <a:p>
            <a:r>
              <a:rPr lang="tr-TR" dirty="0" smtClean="0"/>
              <a:t>Bunu biliyor musunuz?</a:t>
            </a:r>
            <a:br>
              <a:rPr lang="tr-TR" dirty="0" smtClean="0"/>
            </a:br>
            <a:r>
              <a:rPr lang="tr-TR" dirty="0" smtClean="0"/>
              <a:t>Hata Ayıklama(</a:t>
            </a:r>
            <a:r>
              <a:rPr lang="tr-TR" dirty="0" err="1" smtClean="0"/>
              <a:t>debugging</a:t>
            </a:r>
            <a:r>
              <a:rPr lang="tr-TR" dirty="0" smtClean="0"/>
              <a:t>)</a:t>
            </a:r>
            <a:endParaRPr lang="tr-TR" dirty="0"/>
          </a:p>
        </p:txBody>
      </p:sp>
      <p:sp>
        <p:nvSpPr>
          <p:cNvPr id="3" name="2 İçerik Yer Tutucusu"/>
          <p:cNvSpPr>
            <a:spLocks noGrp="1"/>
          </p:cNvSpPr>
          <p:nvPr>
            <p:ph sz="quarter" idx="1"/>
          </p:nvPr>
        </p:nvSpPr>
        <p:spPr/>
        <p:txBody>
          <a:bodyPr/>
          <a:lstStyle/>
          <a:p>
            <a:pPr marL="457200" indent="-457200" algn="just">
              <a:buFont typeface="+mj-lt"/>
              <a:buAutoNum type="arabicPeriod"/>
            </a:pPr>
            <a:r>
              <a:rPr lang="tr-TR" dirty="0" smtClean="0"/>
              <a:t>Kod yazarken çalıştırmak için son anı beklemeyin.</a:t>
            </a:r>
          </a:p>
          <a:p>
            <a:pPr marL="457200" indent="-457200" algn="just">
              <a:buFont typeface="+mj-lt"/>
              <a:buAutoNum type="arabicPeriod"/>
            </a:pPr>
            <a:r>
              <a:rPr lang="tr-TR" dirty="0" smtClean="0"/>
              <a:t>Hata ile karşılaştığınızda kodun belirli kısımlarını kapatın (yorum şekline getirin) ve gerisini tekrar çalıştırın. Bu tekniği tekrarlayarak hata veren kısmı bulmaya çalışın.</a:t>
            </a:r>
          </a:p>
        </p:txBody>
      </p:sp>
      <p:sp>
        <p:nvSpPr>
          <p:cNvPr id="7" name="6 Dikdörtgen"/>
          <p:cNvSpPr/>
          <p:nvPr/>
        </p:nvSpPr>
        <p:spPr>
          <a:xfrm>
            <a:off x="428596" y="3000372"/>
            <a:ext cx="5500726" cy="2893100"/>
          </a:xfrm>
          <a:prstGeom prst="rect">
            <a:avLst/>
          </a:prstGeom>
        </p:spPr>
        <p:txBody>
          <a:bodyPr wrap="square">
            <a:spAutoFit/>
          </a:bodyPr>
          <a:lstStyle/>
          <a:p>
            <a:pPr marL="514350" lvl="0" indent="-514350" algn="just">
              <a:spcBef>
                <a:spcPts val="600"/>
              </a:spcBef>
              <a:buClr>
                <a:srgbClr val="727CA3"/>
              </a:buClr>
              <a:buSzPct val="76000"/>
              <a:buFont typeface="+mj-lt"/>
              <a:buAutoNum type="arabicPeriod" startAt="3"/>
            </a:pPr>
            <a:r>
              <a:rPr lang="tr-TR" sz="2600" dirty="0" smtClean="0"/>
              <a:t>Kodun akışı esnasında değer okuması yapmak istediğiniz satırlara (acaba kod şu satıra geldiğinde </a:t>
            </a:r>
            <a:r>
              <a:rPr lang="tr-TR" sz="2600" dirty="0" err="1" smtClean="0"/>
              <a:t>x’in</a:t>
            </a:r>
            <a:r>
              <a:rPr lang="tr-TR" sz="2600" dirty="0" smtClean="0"/>
              <a:t> değeri ne oluyor), ekran çıktısı isteyen komutlar (S.o.</a:t>
            </a:r>
            <a:r>
              <a:rPr lang="tr-TR" sz="2600" dirty="0" err="1" smtClean="0"/>
              <a:t>print’ler</a:t>
            </a:r>
            <a:r>
              <a:rPr lang="tr-TR" sz="2600" dirty="0" smtClean="0"/>
              <a:t>) koyun, hata ayıklama bitince onları yorum şekline getirin.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tr-TR" b="1" smtClean="0"/>
              <a:t>Mantıksal İşlemler</a:t>
            </a:r>
            <a:endParaRPr lang="tr-TR" smtClean="0"/>
          </a:p>
        </p:txBody>
      </p:sp>
      <p:sp>
        <p:nvSpPr>
          <p:cNvPr id="23555" name="Rectangle 3"/>
          <p:cNvSpPr>
            <a:spLocks noGrp="1" noChangeArrowheads="1"/>
          </p:cNvSpPr>
          <p:nvPr>
            <p:ph sz="quarter" idx="1"/>
          </p:nvPr>
        </p:nvSpPr>
        <p:spPr>
          <a:xfrm>
            <a:off x="357158" y="1600200"/>
            <a:ext cx="8229600" cy="5257800"/>
          </a:xfrm>
        </p:spPr>
        <p:txBody>
          <a:bodyPr/>
          <a:lstStyle/>
          <a:p>
            <a:pPr eaLnBrk="1" hangingPunct="1"/>
            <a:r>
              <a:rPr lang="tr-TR" dirty="0" smtClean="0"/>
              <a:t>Programlarda, birden fazla karşılaştırma ifadesi bir anda kullanılmak istenebilir. Bu gibi durumlarda </a:t>
            </a:r>
            <a:r>
              <a:rPr lang="tr-TR" dirty="0" smtClean="0">
                <a:solidFill>
                  <a:srgbClr val="003399"/>
                </a:solidFill>
              </a:rPr>
              <a:t>mantıksal ifadeler</a:t>
            </a:r>
            <a:r>
              <a:rPr lang="tr-TR" dirty="0" smtClean="0"/>
              <a:t> kullanılması zorunludur.</a:t>
            </a:r>
          </a:p>
          <a:p>
            <a:pPr eaLnBrk="1" hangingPunct="1"/>
            <a:endParaRPr lang="tr-TR" dirty="0" smtClean="0"/>
          </a:p>
          <a:p>
            <a:pPr eaLnBrk="1" hangingPunct="1">
              <a:buNone/>
            </a:pPr>
            <a:endParaRPr lang="tr-TR" dirty="0" smtClean="0"/>
          </a:p>
        </p:txBody>
      </p:sp>
      <p:graphicFrame>
        <p:nvGraphicFramePr>
          <p:cNvPr id="4" name="3 Tablo"/>
          <p:cNvGraphicFramePr>
            <a:graphicFrameLocks noGrp="1"/>
          </p:cNvGraphicFramePr>
          <p:nvPr/>
        </p:nvGraphicFramePr>
        <p:xfrm>
          <a:off x="2214546" y="3500438"/>
          <a:ext cx="4064000" cy="1752600"/>
        </p:xfrm>
        <a:graphic>
          <a:graphicData uri="http://schemas.openxmlformats.org/drawingml/2006/table">
            <a:tbl>
              <a:tblPr firstRow="1" bandRow="1">
                <a:tableStyleId>{5C22544A-7EE6-4342-B048-85BDC9FD1C3A}</a:tableStyleId>
              </a:tblPr>
              <a:tblGrid>
                <a:gridCol w="2032000"/>
                <a:gridCol w="2032000"/>
              </a:tblGrid>
              <a:tr h="370840">
                <a:tc>
                  <a:txBody>
                    <a:bodyPr/>
                    <a:lstStyle/>
                    <a:p>
                      <a:pPr algn="ctr"/>
                      <a:r>
                        <a:rPr lang="tr-TR" sz="1800" b="1" dirty="0" smtClean="0"/>
                        <a:t>MANTIKSAL  İŞLEMLER </a:t>
                      </a:r>
                      <a:endParaRPr lang="tr-TR" dirty="0"/>
                    </a:p>
                  </a:txBody>
                  <a:tcPr/>
                </a:tc>
                <a:tc>
                  <a:txBody>
                    <a:bodyPr/>
                    <a:lstStyle/>
                    <a:p>
                      <a:pPr algn="ctr"/>
                      <a:r>
                        <a:rPr lang="tr-TR" sz="1800" b="1" dirty="0" smtClean="0"/>
                        <a:t>PROGRAMLAMA</a:t>
                      </a:r>
                      <a:r>
                        <a:rPr lang="tr-TR" sz="1800" b="1" baseline="0" dirty="0" smtClean="0"/>
                        <a:t> DİLİ </a:t>
                      </a:r>
                      <a:endParaRPr lang="tr-TR" dirty="0"/>
                    </a:p>
                  </a:txBody>
                  <a:tcPr/>
                </a:tc>
              </a:tr>
              <a:tr h="370840">
                <a:tc>
                  <a:txBody>
                    <a:bodyPr/>
                    <a:lstStyle/>
                    <a:p>
                      <a:pPr algn="ctr"/>
                      <a:r>
                        <a:rPr lang="tr-TR" sz="1800" dirty="0" smtClean="0"/>
                        <a:t>VE </a:t>
                      </a:r>
                      <a:endParaRPr lang="tr-TR" dirty="0"/>
                    </a:p>
                  </a:txBody>
                  <a:tcPr/>
                </a:tc>
                <a:tc>
                  <a:txBody>
                    <a:bodyPr/>
                    <a:lstStyle/>
                    <a:p>
                      <a:pPr algn="ctr"/>
                      <a:r>
                        <a:rPr lang="tr-TR" dirty="0" smtClean="0"/>
                        <a:t>&amp;&amp;</a:t>
                      </a:r>
                      <a:endParaRPr lang="tr-TR" dirty="0"/>
                    </a:p>
                  </a:txBody>
                  <a:tcPr/>
                </a:tc>
              </a:tr>
              <a:tr h="370840">
                <a:tc>
                  <a:txBody>
                    <a:bodyPr/>
                    <a:lstStyle/>
                    <a:p>
                      <a:pPr algn="ctr"/>
                      <a:r>
                        <a:rPr lang="tr-TR" sz="1800" dirty="0" smtClean="0"/>
                        <a:t>VEYA </a:t>
                      </a:r>
                      <a:endParaRPr lang="tr-TR" dirty="0"/>
                    </a:p>
                  </a:txBody>
                  <a:tcPr/>
                </a:tc>
                <a:tc>
                  <a:txBody>
                    <a:bodyPr/>
                    <a:lstStyle/>
                    <a:p>
                      <a:pPr algn="ctr"/>
                      <a:r>
                        <a:rPr lang="tr-TR" dirty="0" smtClean="0"/>
                        <a:t>||</a:t>
                      </a:r>
                      <a:endParaRPr lang="tr-TR" dirty="0"/>
                    </a:p>
                  </a:txBody>
                  <a:tcPr/>
                </a:tc>
              </a:tr>
              <a:tr h="370840">
                <a:tc>
                  <a:txBody>
                    <a:bodyPr/>
                    <a:lstStyle/>
                    <a:p>
                      <a:pPr algn="ctr"/>
                      <a:r>
                        <a:rPr lang="tr-TR" sz="1800" dirty="0" smtClean="0"/>
                        <a:t>DEĞİL</a:t>
                      </a:r>
                      <a:endParaRPr lang="tr-TR" dirty="0"/>
                    </a:p>
                  </a:txBody>
                  <a:tcPr/>
                </a:tc>
                <a:tc>
                  <a:txBody>
                    <a:bodyPr/>
                    <a:lstStyle/>
                    <a:p>
                      <a:pPr algn="ctr"/>
                      <a:r>
                        <a:rPr lang="tr-TR" dirty="0" smtClean="0"/>
                        <a:t>!</a:t>
                      </a:r>
                      <a:endParaRPr lang="tr-TR" dirty="0"/>
                    </a:p>
                  </a:txBody>
                  <a:tcPr/>
                </a:tc>
              </a:tr>
            </a:tbl>
          </a:graphicData>
        </a:graphic>
      </p:graphicFrame>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16 clip art"/>
          <p:cNvPicPr>
            <a:picLocks noChangeAspect="1" noChangeArrowheads="1"/>
          </p:cNvPicPr>
          <p:nvPr/>
        </p:nvPicPr>
        <p:blipFill>
          <a:blip r:embed="rId2" cstate="print"/>
          <a:srcRect b="48733"/>
          <a:stretch>
            <a:fillRect/>
          </a:stretch>
        </p:blipFill>
        <p:spPr bwMode="auto">
          <a:xfrm>
            <a:off x="7429520" y="714356"/>
            <a:ext cx="1289620" cy="428628"/>
          </a:xfrm>
          <a:prstGeom prst="rect">
            <a:avLst/>
          </a:prstGeom>
          <a:noFill/>
        </p:spPr>
      </p:pic>
      <p:sp>
        <p:nvSpPr>
          <p:cNvPr id="2" name="1 Başlık"/>
          <p:cNvSpPr>
            <a:spLocks noGrp="1"/>
          </p:cNvSpPr>
          <p:nvPr>
            <p:ph type="title"/>
          </p:nvPr>
        </p:nvSpPr>
        <p:spPr/>
        <p:txBody>
          <a:bodyPr/>
          <a:lstStyle/>
          <a:p>
            <a:r>
              <a:rPr lang="tr-TR" dirty="0" smtClean="0"/>
              <a:t>On altının yarısı kaçtır?</a:t>
            </a:r>
            <a:endParaRPr lang="tr-TR" dirty="0"/>
          </a:p>
        </p:txBody>
      </p:sp>
      <p:sp>
        <p:nvSpPr>
          <p:cNvPr id="3" name="2 İçerik Yer Tutucusu"/>
          <p:cNvSpPr>
            <a:spLocks noGrp="1"/>
          </p:cNvSpPr>
          <p:nvPr>
            <p:ph sz="quarter" idx="1"/>
          </p:nvPr>
        </p:nvSpPr>
        <p:spPr>
          <a:xfrm>
            <a:off x="457200" y="4429132"/>
            <a:ext cx="8229600" cy="1727828"/>
          </a:xfrm>
        </p:spPr>
        <p:txBody>
          <a:bodyPr/>
          <a:lstStyle/>
          <a:p>
            <a:r>
              <a:rPr lang="tr-TR" dirty="0" smtClean="0"/>
              <a:t>Kullanıcıya on altının yarısının kaç olduğunu sorup, kullanıcının cevabına göre kullanıcının hatalı yanıt verdiğini belirten bir program yazalım.</a:t>
            </a:r>
          </a:p>
          <a:p>
            <a:endParaRPr lang="tr-TR" dirty="0" smtClean="0"/>
          </a:p>
        </p:txBody>
      </p:sp>
      <p:graphicFrame>
        <p:nvGraphicFramePr>
          <p:cNvPr id="11" name="10 Tablo"/>
          <p:cNvGraphicFramePr>
            <a:graphicFrameLocks noGrp="1"/>
          </p:cNvGraphicFramePr>
          <p:nvPr/>
        </p:nvGraphicFramePr>
        <p:xfrm>
          <a:off x="1142976" y="1214422"/>
          <a:ext cx="2882586" cy="1463040"/>
        </p:xfrm>
        <a:graphic>
          <a:graphicData uri="http://schemas.openxmlformats.org/drawingml/2006/table">
            <a:tbl>
              <a:tblPr firstRow="1" bandRow="1">
                <a:tableStyleId>{00A15C55-8517-42AA-B614-E9B94910E393}</a:tableStyleId>
              </a:tblPr>
              <a:tblGrid>
                <a:gridCol w="2882586"/>
              </a:tblGrid>
              <a:tr h="370840">
                <a:tc>
                  <a:txBody>
                    <a:bodyPr/>
                    <a:lstStyle/>
                    <a:p>
                      <a:r>
                        <a:rPr lang="tr-TR" dirty="0" smtClean="0">
                          <a:solidFill>
                            <a:schemeClr val="tx1"/>
                          </a:solidFill>
                        </a:rPr>
                        <a:t>Örnek çıktı 1 (8 girilirse):</a:t>
                      </a:r>
                    </a:p>
                    <a:p>
                      <a:pPr lvl="0"/>
                      <a:r>
                        <a:rPr lang="tr-TR" dirty="0" smtClean="0">
                          <a:solidFill>
                            <a:schemeClr val="tx1"/>
                          </a:solidFill>
                        </a:rPr>
                        <a:t>&gt;&gt;On </a:t>
                      </a:r>
                      <a:r>
                        <a:rPr lang="tr-TR" dirty="0" err="1" smtClean="0">
                          <a:solidFill>
                            <a:schemeClr val="tx1"/>
                          </a:solidFill>
                        </a:rPr>
                        <a:t>altinin</a:t>
                      </a:r>
                      <a:r>
                        <a:rPr lang="tr-TR" dirty="0" smtClean="0">
                          <a:solidFill>
                            <a:schemeClr val="tx1"/>
                          </a:solidFill>
                        </a:rPr>
                        <a:t> </a:t>
                      </a:r>
                      <a:r>
                        <a:rPr lang="tr-TR" dirty="0" err="1" smtClean="0">
                          <a:solidFill>
                            <a:schemeClr val="tx1"/>
                          </a:solidFill>
                        </a:rPr>
                        <a:t>yarisi</a:t>
                      </a:r>
                      <a:r>
                        <a:rPr lang="tr-TR" dirty="0" smtClean="0">
                          <a:solidFill>
                            <a:schemeClr val="tx1"/>
                          </a:solidFill>
                        </a:rPr>
                        <a:t> </a:t>
                      </a:r>
                      <a:r>
                        <a:rPr lang="tr-TR" dirty="0" err="1" smtClean="0">
                          <a:solidFill>
                            <a:schemeClr val="tx1"/>
                          </a:solidFill>
                        </a:rPr>
                        <a:t>kactir</a:t>
                      </a:r>
                      <a:r>
                        <a:rPr lang="tr-TR" dirty="0" smtClean="0">
                          <a:solidFill>
                            <a:schemeClr val="tx1"/>
                          </a:solidFill>
                        </a:rPr>
                        <a:t>?</a:t>
                      </a:r>
                    </a:p>
                    <a:p>
                      <a:pPr lvl="0"/>
                      <a:r>
                        <a:rPr lang="tr-TR" dirty="0" smtClean="0">
                          <a:solidFill>
                            <a:schemeClr val="tx1"/>
                          </a:solidFill>
                        </a:rPr>
                        <a:t>&gt;&gt;8</a:t>
                      </a:r>
                    </a:p>
                    <a:p>
                      <a:pPr lvl="0"/>
                      <a:r>
                        <a:rPr lang="tr-TR" dirty="0" smtClean="0">
                          <a:solidFill>
                            <a:schemeClr val="tx1"/>
                          </a:solidFill>
                        </a:rPr>
                        <a:t>&gt;&gt;</a:t>
                      </a:r>
                      <a:r>
                        <a:rPr lang="tr-TR" dirty="0" err="1" smtClean="0">
                          <a:solidFill>
                            <a:schemeClr val="tx1"/>
                          </a:solidFill>
                        </a:rPr>
                        <a:t>Hayir</a:t>
                      </a:r>
                      <a:r>
                        <a:rPr lang="tr-TR" dirty="0" smtClean="0">
                          <a:solidFill>
                            <a:schemeClr val="tx1"/>
                          </a:solidFill>
                        </a:rPr>
                        <a:t>, 5 </a:t>
                      </a:r>
                      <a:r>
                        <a:rPr lang="tr-TR" dirty="0" err="1" smtClean="0">
                          <a:solidFill>
                            <a:schemeClr val="tx1"/>
                          </a:solidFill>
                        </a:rPr>
                        <a:t>altindir</a:t>
                      </a:r>
                      <a:r>
                        <a:rPr lang="tr-TR" dirty="0" smtClean="0">
                          <a:solidFill>
                            <a:schemeClr val="tx1"/>
                          </a:solidFill>
                        </a:rPr>
                        <a:t>.</a:t>
                      </a:r>
                    </a:p>
                    <a:p>
                      <a:endParaRPr lang="tr-TR" dirty="0"/>
                    </a:p>
                  </a:txBody>
                  <a:tcPr/>
                </a:tc>
              </a:tr>
            </a:tbl>
          </a:graphicData>
        </a:graphic>
      </p:graphicFrame>
      <p:graphicFrame>
        <p:nvGraphicFramePr>
          <p:cNvPr id="12" name="11 Tablo"/>
          <p:cNvGraphicFramePr>
            <a:graphicFrameLocks noGrp="1"/>
          </p:cNvGraphicFramePr>
          <p:nvPr/>
        </p:nvGraphicFramePr>
        <p:xfrm>
          <a:off x="2571736" y="2786058"/>
          <a:ext cx="4214842" cy="1463040"/>
        </p:xfrm>
        <a:graphic>
          <a:graphicData uri="http://schemas.openxmlformats.org/drawingml/2006/table">
            <a:tbl>
              <a:tblPr firstRow="1" bandRow="1">
                <a:tableStyleId>{F5AB1C69-6EDB-4FF4-983F-18BD219EF322}</a:tableStyleId>
              </a:tblPr>
              <a:tblGrid>
                <a:gridCol w="4214842"/>
              </a:tblGrid>
              <a:tr h="1285884">
                <a:tc>
                  <a:txBody>
                    <a:bodyPr/>
                    <a:lstStyle/>
                    <a:p>
                      <a:r>
                        <a:rPr lang="tr-TR" dirty="0" smtClean="0">
                          <a:solidFill>
                            <a:schemeClr val="tx1"/>
                          </a:solidFill>
                        </a:rPr>
                        <a:t>Örnek çıktı 3: (diğer tüm durumlar için)</a:t>
                      </a:r>
                    </a:p>
                    <a:p>
                      <a:pPr lvl="0"/>
                      <a:r>
                        <a:rPr lang="tr-TR" dirty="0" smtClean="0">
                          <a:solidFill>
                            <a:schemeClr val="tx1"/>
                          </a:solidFill>
                        </a:rPr>
                        <a:t>&gt;&gt;On </a:t>
                      </a:r>
                      <a:r>
                        <a:rPr lang="tr-TR" dirty="0" err="1" smtClean="0">
                          <a:solidFill>
                            <a:schemeClr val="tx1"/>
                          </a:solidFill>
                        </a:rPr>
                        <a:t>altinin</a:t>
                      </a:r>
                      <a:r>
                        <a:rPr lang="tr-TR" dirty="0" smtClean="0">
                          <a:solidFill>
                            <a:schemeClr val="tx1"/>
                          </a:solidFill>
                        </a:rPr>
                        <a:t> </a:t>
                      </a:r>
                      <a:r>
                        <a:rPr lang="tr-TR" dirty="0" err="1" smtClean="0">
                          <a:solidFill>
                            <a:schemeClr val="tx1"/>
                          </a:solidFill>
                        </a:rPr>
                        <a:t>yarisi</a:t>
                      </a:r>
                      <a:r>
                        <a:rPr lang="tr-TR" dirty="0" smtClean="0">
                          <a:solidFill>
                            <a:schemeClr val="tx1"/>
                          </a:solidFill>
                        </a:rPr>
                        <a:t> </a:t>
                      </a:r>
                      <a:r>
                        <a:rPr lang="tr-TR" dirty="0" err="1" smtClean="0">
                          <a:solidFill>
                            <a:schemeClr val="tx1"/>
                          </a:solidFill>
                        </a:rPr>
                        <a:t>kactir</a:t>
                      </a:r>
                      <a:r>
                        <a:rPr lang="tr-TR" dirty="0" smtClean="0">
                          <a:solidFill>
                            <a:schemeClr val="tx1"/>
                          </a:solidFill>
                        </a:rPr>
                        <a:t>?</a:t>
                      </a:r>
                    </a:p>
                    <a:p>
                      <a:pPr lvl="0"/>
                      <a:r>
                        <a:rPr lang="tr-TR" dirty="0" smtClean="0">
                          <a:solidFill>
                            <a:schemeClr val="tx1"/>
                          </a:solidFill>
                        </a:rPr>
                        <a:t>&gt;&gt;Bilmem</a:t>
                      </a:r>
                      <a:r>
                        <a:rPr lang="tr-TR" baseline="0" dirty="0" smtClean="0">
                          <a:solidFill>
                            <a:schemeClr val="tx1"/>
                          </a:solidFill>
                        </a:rPr>
                        <a:t> ki.</a:t>
                      </a:r>
                    </a:p>
                    <a:p>
                      <a:pPr lvl="0"/>
                      <a:r>
                        <a:rPr lang="tr-TR" baseline="0" dirty="0" smtClean="0">
                          <a:solidFill>
                            <a:schemeClr val="tx1"/>
                          </a:solidFill>
                        </a:rPr>
                        <a:t>&gt;&gt;</a:t>
                      </a:r>
                      <a:r>
                        <a:rPr lang="tr-TR" baseline="0" dirty="0" err="1" smtClean="0">
                          <a:solidFill>
                            <a:schemeClr val="tx1"/>
                          </a:solidFill>
                        </a:rPr>
                        <a:t>Cok</a:t>
                      </a:r>
                      <a:r>
                        <a:rPr lang="tr-TR" baseline="0" dirty="0" smtClean="0">
                          <a:solidFill>
                            <a:schemeClr val="tx1"/>
                          </a:solidFill>
                        </a:rPr>
                        <a:t> basit, 8’dir.</a:t>
                      </a:r>
                      <a:endParaRPr lang="tr-TR" dirty="0" smtClean="0">
                        <a:solidFill>
                          <a:schemeClr val="tx1"/>
                        </a:solidFill>
                      </a:endParaRPr>
                    </a:p>
                    <a:p>
                      <a:endParaRPr lang="tr-TR" dirty="0">
                        <a:solidFill>
                          <a:schemeClr val="tx1"/>
                        </a:solidFill>
                      </a:endParaRPr>
                    </a:p>
                  </a:txBody>
                  <a:tcPr/>
                </a:tc>
              </a:tr>
            </a:tbl>
          </a:graphicData>
        </a:graphic>
      </p:graphicFrame>
      <p:pic>
        <p:nvPicPr>
          <p:cNvPr id="9" name="8 Resim" descr="bilgisayar.wmf"/>
          <p:cNvPicPr>
            <a:picLocks noChangeAspect="1"/>
          </p:cNvPicPr>
          <p:nvPr/>
        </p:nvPicPr>
        <p:blipFill>
          <a:blip r:embed="rId3"/>
          <a:stretch>
            <a:fillRect/>
          </a:stretch>
        </p:blipFill>
        <p:spPr>
          <a:xfrm>
            <a:off x="7143768" y="5214950"/>
            <a:ext cx="1110098" cy="1133469"/>
          </a:xfrm>
          <a:prstGeom prst="rect">
            <a:avLst/>
          </a:prstGeom>
        </p:spPr>
      </p:pic>
      <p:graphicFrame>
        <p:nvGraphicFramePr>
          <p:cNvPr id="15" name="14 Tablo"/>
          <p:cNvGraphicFramePr>
            <a:graphicFrameLocks noGrp="1"/>
          </p:cNvGraphicFramePr>
          <p:nvPr/>
        </p:nvGraphicFramePr>
        <p:xfrm>
          <a:off x="4357686" y="1214422"/>
          <a:ext cx="4214842" cy="1463040"/>
        </p:xfrm>
        <a:graphic>
          <a:graphicData uri="http://schemas.openxmlformats.org/drawingml/2006/table">
            <a:tbl>
              <a:tblPr firstRow="1" bandRow="1">
                <a:tableStyleId>{F5AB1C69-6EDB-4FF4-983F-18BD219EF322}</a:tableStyleId>
              </a:tblPr>
              <a:tblGrid>
                <a:gridCol w="4214842"/>
              </a:tblGrid>
              <a:tr h="1285884">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tr-TR" dirty="0" smtClean="0">
                          <a:solidFill>
                            <a:schemeClr val="tx1"/>
                          </a:solidFill>
                        </a:rPr>
                        <a:t>Örnek çıktı 2(“5 </a:t>
                      </a:r>
                      <a:r>
                        <a:rPr lang="tr-TR" dirty="0" err="1" smtClean="0">
                          <a:solidFill>
                            <a:schemeClr val="tx1"/>
                          </a:solidFill>
                        </a:rPr>
                        <a:t>altindir</a:t>
                      </a:r>
                      <a:r>
                        <a:rPr lang="tr-TR" dirty="0" smtClean="0">
                          <a:solidFill>
                            <a:schemeClr val="tx1"/>
                          </a:solidFill>
                        </a:rPr>
                        <a:t>.“ girilirse):</a:t>
                      </a:r>
                    </a:p>
                    <a:p>
                      <a:pPr lvl="0"/>
                      <a:r>
                        <a:rPr lang="tr-TR" dirty="0" smtClean="0">
                          <a:solidFill>
                            <a:schemeClr val="tx1"/>
                          </a:solidFill>
                        </a:rPr>
                        <a:t>&gt;&gt;On </a:t>
                      </a:r>
                      <a:r>
                        <a:rPr lang="tr-TR" dirty="0" err="1" smtClean="0">
                          <a:solidFill>
                            <a:schemeClr val="tx1"/>
                          </a:solidFill>
                        </a:rPr>
                        <a:t>altinin</a:t>
                      </a:r>
                      <a:r>
                        <a:rPr lang="tr-TR" dirty="0" smtClean="0">
                          <a:solidFill>
                            <a:schemeClr val="tx1"/>
                          </a:solidFill>
                        </a:rPr>
                        <a:t> </a:t>
                      </a:r>
                      <a:r>
                        <a:rPr lang="tr-TR" dirty="0" err="1" smtClean="0">
                          <a:solidFill>
                            <a:schemeClr val="tx1"/>
                          </a:solidFill>
                        </a:rPr>
                        <a:t>yarisi</a:t>
                      </a:r>
                      <a:r>
                        <a:rPr lang="tr-TR" dirty="0" smtClean="0">
                          <a:solidFill>
                            <a:schemeClr val="tx1"/>
                          </a:solidFill>
                        </a:rPr>
                        <a:t> </a:t>
                      </a:r>
                      <a:r>
                        <a:rPr lang="tr-TR" dirty="0" err="1" smtClean="0">
                          <a:solidFill>
                            <a:schemeClr val="tx1"/>
                          </a:solidFill>
                        </a:rPr>
                        <a:t>kactir</a:t>
                      </a:r>
                      <a:r>
                        <a:rPr lang="tr-TR" dirty="0" smtClean="0">
                          <a:solidFill>
                            <a:schemeClr val="tx1"/>
                          </a:solidFill>
                        </a:rPr>
                        <a:t>?</a:t>
                      </a:r>
                    </a:p>
                    <a:p>
                      <a:pPr lvl="0"/>
                      <a:r>
                        <a:rPr lang="tr-TR" dirty="0" smtClean="0">
                          <a:solidFill>
                            <a:schemeClr val="tx1"/>
                          </a:solidFill>
                        </a:rPr>
                        <a:t>&gt;&gt;5 </a:t>
                      </a:r>
                      <a:r>
                        <a:rPr lang="tr-TR" dirty="0" err="1" smtClean="0">
                          <a:solidFill>
                            <a:schemeClr val="tx1"/>
                          </a:solidFill>
                        </a:rPr>
                        <a:t>altindir</a:t>
                      </a:r>
                      <a:r>
                        <a:rPr lang="tr-TR" dirty="0" smtClean="0">
                          <a:solidFill>
                            <a:schemeClr val="tx1"/>
                          </a:solidFill>
                        </a:rPr>
                        <a:t>.</a:t>
                      </a:r>
                    </a:p>
                    <a:p>
                      <a:pPr lvl="0"/>
                      <a:r>
                        <a:rPr lang="tr-TR" dirty="0" smtClean="0">
                          <a:solidFill>
                            <a:schemeClr val="tx1"/>
                          </a:solidFill>
                        </a:rPr>
                        <a:t>&gt;&gt;</a:t>
                      </a:r>
                      <a:r>
                        <a:rPr lang="tr-TR" dirty="0" err="1" smtClean="0">
                          <a:solidFill>
                            <a:schemeClr val="tx1"/>
                          </a:solidFill>
                        </a:rPr>
                        <a:t>Hayir</a:t>
                      </a:r>
                      <a:r>
                        <a:rPr lang="tr-TR" dirty="0" smtClean="0">
                          <a:solidFill>
                            <a:schemeClr val="tx1"/>
                          </a:solidFill>
                        </a:rPr>
                        <a:t>, 8’dir.</a:t>
                      </a:r>
                    </a:p>
                    <a:p>
                      <a:endParaRPr lang="tr-TR" dirty="0">
                        <a:solidFill>
                          <a:schemeClr val="tx1"/>
                        </a:solidFill>
                      </a:endParaRPr>
                    </a:p>
                  </a:txBody>
                  <a:tcPr>
                    <a:solidFill>
                      <a:schemeClr val="tx2">
                        <a:lumMod val="20000"/>
                        <a:lumOff val="80000"/>
                      </a:schemeClr>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checkerboard(across)">
                                      <p:cBhvr>
                                        <p:cTn id="7" dur="500"/>
                                        <p:tgtEl>
                                          <p:spTgt spid="8601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Switch</a:t>
            </a:r>
            <a:r>
              <a:rPr lang="tr-TR" dirty="0" smtClean="0"/>
              <a:t> yapısı</a:t>
            </a:r>
            <a:endParaRPr lang="tr-TR" dirty="0"/>
          </a:p>
        </p:txBody>
      </p:sp>
      <p:pic>
        <p:nvPicPr>
          <p:cNvPr id="4" name="Picture 2" descr="https://encrypted-tbn2.gstatic.com/images?q=tbn:ANd9GcRm1Pszf-0Wi14DCLheiWj06YGVnHNlWlj90K0DD-R3yGhsK60F"/>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13593"/>
          <a:stretch/>
        </p:blipFill>
        <p:spPr bwMode="auto">
          <a:xfrm>
            <a:off x="457200" y="1619251"/>
            <a:ext cx="3357826" cy="25336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5" name="Alt Başlık 2"/>
          <p:cNvSpPr txBox="1">
            <a:spLocks/>
          </p:cNvSpPr>
          <p:nvPr/>
        </p:nvSpPr>
        <p:spPr>
          <a:xfrm>
            <a:off x="4114850" y="1412776"/>
            <a:ext cx="4571950" cy="5184576"/>
          </a:xfrm>
          <a:prstGeom prst="rect">
            <a:avLst/>
          </a:prstGeom>
        </p:spPr>
        <p:txBody>
          <a:bodyPr vert="horz">
            <a:normAutofit/>
          </a:bodyPr>
          <a:lstStyle/>
          <a:p>
            <a:pPr marL="274320" marR="0" lvl="0" indent="-274320" algn="just" defTabSz="914400" rtl="0" eaLnBrk="1" fontAlgn="auto" latinLnBrk="0" hangingPunct="1">
              <a:lnSpc>
                <a:spcPct val="100000"/>
              </a:lnSpc>
              <a:spcBef>
                <a:spcPts val="600"/>
              </a:spcBef>
              <a:spcAft>
                <a:spcPts val="0"/>
              </a:spcAft>
              <a:buClr>
                <a:schemeClr val="accent1"/>
              </a:buClr>
              <a:buSzPct val="76000"/>
              <a:buFontTx/>
              <a:buChar char="-"/>
              <a:tabLst/>
              <a:defRPr/>
            </a:pPr>
            <a:r>
              <a:rPr kumimoji="0" lang="tr-TR" sz="2400" b="0" i="0" u="none" strike="noStrike" kern="1200" cap="none" spc="0" normalizeH="0" baseline="0" noProof="0" dirty="0" smtClean="0">
                <a:ln>
                  <a:noFill/>
                </a:ln>
                <a:solidFill>
                  <a:schemeClr val="tx1"/>
                </a:solidFill>
                <a:effectLst/>
                <a:uLnTx/>
                <a:uFillTx/>
                <a:latin typeface="+mn-lt"/>
                <a:ea typeface="+mn-ea"/>
                <a:cs typeface="+mn-cs"/>
              </a:rPr>
              <a:t> </a:t>
            </a:r>
            <a:r>
              <a:rPr kumimoji="0" lang="tr-TR" sz="2400" b="0" i="0" u="none" strike="noStrike" kern="1200" cap="none" spc="0" normalizeH="0" baseline="0" noProof="0" dirty="0" err="1" smtClean="0">
                <a:ln>
                  <a:noFill/>
                </a:ln>
                <a:solidFill>
                  <a:schemeClr val="tx1"/>
                </a:solidFill>
                <a:effectLst/>
                <a:uLnTx/>
                <a:uFillTx/>
                <a:latin typeface="+mn-lt"/>
                <a:ea typeface="+mn-ea"/>
                <a:cs typeface="+mn-cs"/>
              </a:rPr>
              <a:t>switch</a:t>
            </a:r>
            <a:r>
              <a:rPr kumimoji="0" lang="tr-TR" sz="2400" b="0" i="0" u="none" strike="noStrike" kern="1200" cap="none" spc="0" normalizeH="0" baseline="0" noProof="0" dirty="0" smtClean="0">
                <a:ln>
                  <a:noFill/>
                </a:ln>
                <a:solidFill>
                  <a:schemeClr val="tx1"/>
                </a:solidFill>
                <a:effectLst/>
                <a:uLnTx/>
                <a:uFillTx/>
                <a:latin typeface="+mn-lt"/>
                <a:ea typeface="+mn-ea"/>
                <a:cs typeface="+mn-cs"/>
              </a:rPr>
              <a:t> yapısı da tıpkı </a:t>
            </a:r>
            <a:r>
              <a:rPr kumimoji="0" lang="tr-TR" sz="2400" b="0" i="0" u="none" strike="noStrike" kern="1200" cap="none" spc="0" normalizeH="0" baseline="0" noProof="0" dirty="0" err="1" smtClean="0">
                <a:ln>
                  <a:noFill/>
                </a:ln>
                <a:solidFill>
                  <a:schemeClr val="tx1"/>
                </a:solidFill>
                <a:effectLst/>
                <a:uLnTx/>
                <a:uFillTx/>
                <a:latin typeface="+mn-lt"/>
                <a:ea typeface="+mn-ea"/>
                <a:cs typeface="+mn-cs"/>
              </a:rPr>
              <a:t>if</a:t>
            </a:r>
            <a:r>
              <a:rPr kumimoji="0" lang="tr-TR" sz="2400" b="0" i="0" u="none" strike="noStrike" kern="1200" cap="none" spc="0" normalizeH="0" baseline="0" noProof="0" dirty="0" smtClean="0">
                <a:ln>
                  <a:noFill/>
                </a:ln>
                <a:solidFill>
                  <a:schemeClr val="tx1"/>
                </a:solidFill>
                <a:effectLst/>
                <a:uLnTx/>
                <a:uFillTx/>
                <a:latin typeface="+mn-lt"/>
                <a:ea typeface="+mn-ea"/>
                <a:cs typeface="+mn-cs"/>
              </a:rPr>
              <a:t> karar verme yapısı gibi programı farklı noktalara dallandırmaktadır. </a:t>
            </a:r>
            <a:r>
              <a:rPr kumimoji="0" lang="tr-TR" sz="2400" b="0" i="0" u="none" strike="noStrike" kern="1200" cap="none" spc="0" normalizeH="0" baseline="0" noProof="0" dirty="0" err="1" smtClean="0">
                <a:ln>
                  <a:noFill/>
                </a:ln>
                <a:solidFill>
                  <a:schemeClr val="tx1"/>
                </a:solidFill>
                <a:effectLst/>
                <a:uLnTx/>
                <a:uFillTx/>
                <a:latin typeface="+mn-lt"/>
                <a:ea typeface="+mn-ea"/>
                <a:cs typeface="+mn-cs"/>
              </a:rPr>
              <a:t>if</a:t>
            </a:r>
            <a:r>
              <a:rPr kumimoji="0" lang="tr-TR" sz="2400" b="0" i="0" u="none" strike="noStrike" kern="1200" cap="none" spc="0" normalizeH="0" baseline="0" noProof="0" dirty="0" smtClean="0">
                <a:ln>
                  <a:noFill/>
                </a:ln>
                <a:solidFill>
                  <a:schemeClr val="tx1"/>
                </a:solidFill>
                <a:effectLst/>
                <a:uLnTx/>
                <a:uFillTx/>
                <a:latin typeface="+mn-lt"/>
                <a:ea typeface="+mn-ea"/>
                <a:cs typeface="+mn-cs"/>
              </a:rPr>
              <a:t> yapısından farklı olarak </a:t>
            </a:r>
            <a:r>
              <a:rPr kumimoji="0" lang="tr-TR" sz="2400" b="0" i="0" u="none" strike="noStrike" kern="1200" cap="none" spc="0" normalizeH="0" baseline="0" noProof="0" dirty="0" err="1" smtClean="0">
                <a:ln>
                  <a:noFill/>
                </a:ln>
                <a:solidFill>
                  <a:schemeClr val="tx1"/>
                </a:solidFill>
                <a:effectLst/>
                <a:uLnTx/>
                <a:uFillTx/>
                <a:latin typeface="+mn-lt"/>
                <a:ea typeface="+mn-ea"/>
                <a:cs typeface="+mn-cs"/>
              </a:rPr>
              <a:t>switch</a:t>
            </a:r>
            <a:r>
              <a:rPr kumimoji="0" lang="tr-TR" sz="2400" b="0" i="0" u="none" strike="noStrike" kern="1200" cap="none" spc="0" normalizeH="0" baseline="0" noProof="0" dirty="0" smtClean="0">
                <a:ln>
                  <a:noFill/>
                </a:ln>
                <a:solidFill>
                  <a:schemeClr val="tx1"/>
                </a:solidFill>
                <a:effectLst/>
                <a:uLnTx/>
                <a:uFillTx/>
                <a:latin typeface="+mn-lt"/>
                <a:ea typeface="+mn-ea"/>
                <a:cs typeface="+mn-cs"/>
              </a:rPr>
              <a:t> yapısı bir parametre alır ve parametrenin karşılıklarına göre </a:t>
            </a:r>
            <a:r>
              <a:rPr kumimoji="0" lang="tr-TR" sz="2400" b="0" i="0" u="none" strike="noStrike" kern="1200" cap="none" spc="0" normalizeH="0" baseline="0" noProof="0" dirty="0" err="1" smtClean="0">
                <a:ln>
                  <a:noFill/>
                </a:ln>
                <a:solidFill>
                  <a:schemeClr val="tx1"/>
                </a:solidFill>
                <a:effectLst/>
                <a:uLnTx/>
                <a:uFillTx/>
                <a:latin typeface="+mn-lt"/>
                <a:ea typeface="+mn-ea"/>
                <a:cs typeface="+mn-cs"/>
              </a:rPr>
              <a:t>switch</a:t>
            </a:r>
            <a:r>
              <a:rPr kumimoji="0" lang="tr-TR" sz="2400" b="0" i="0" u="none" strike="noStrike" kern="1200" cap="none" spc="0" normalizeH="0" baseline="0" noProof="0" dirty="0" smtClean="0">
                <a:ln>
                  <a:noFill/>
                </a:ln>
                <a:solidFill>
                  <a:schemeClr val="tx1"/>
                </a:solidFill>
                <a:effectLst/>
                <a:uLnTx/>
                <a:uFillTx/>
                <a:latin typeface="+mn-lt"/>
                <a:ea typeface="+mn-ea"/>
                <a:cs typeface="+mn-cs"/>
              </a:rPr>
              <a:t> içerisindeki </a:t>
            </a:r>
            <a:r>
              <a:rPr kumimoji="0" lang="tr-TR" sz="2400" b="0" i="0" u="none" strike="noStrike" kern="1200" cap="none" spc="0" normalizeH="0" baseline="0" noProof="0" dirty="0" err="1" smtClean="0">
                <a:ln>
                  <a:noFill/>
                </a:ln>
                <a:solidFill>
                  <a:schemeClr val="tx1"/>
                </a:solidFill>
                <a:effectLst/>
                <a:uLnTx/>
                <a:uFillTx/>
                <a:latin typeface="+mn-lt"/>
                <a:ea typeface="+mn-ea"/>
                <a:cs typeface="+mn-cs"/>
              </a:rPr>
              <a:t>case’ler</a:t>
            </a:r>
            <a:r>
              <a:rPr kumimoji="0" lang="tr-TR" sz="2400" b="0" i="0" u="none" strike="noStrike" kern="1200" cap="none" spc="0" normalizeH="0" baseline="0" noProof="0" dirty="0" smtClean="0">
                <a:ln>
                  <a:noFill/>
                </a:ln>
                <a:solidFill>
                  <a:schemeClr val="tx1"/>
                </a:solidFill>
                <a:effectLst/>
                <a:uLnTx/>
                <a:uFillTx/>
                <a:latin typeface="+mn-lt"/>
                <a:ea typeface="+mn-ea"/>
                <a:cs typeface="+mn-cs"/>
              </a:rPr>
              <a:t> içerisinde dolaşır. </a:t>
            </a:r>
          </a:p>
          <a:p>
            <a:pPr marL="274320" marR="0" lvl="0" indent="-274320" algn="just" defTabSz="914400" rtl="0" eaLnBrk="1" fontAlgn="auto" latinLnBrk="0" hangingPunct="1">
              <a:lnSpc>
                <a:spcPct val="100000"/>
              </a:lnSpc>
              <a:spcBef>
                <a:spcPts val="600"/>
              </a:spcBef>
              <a:spcAft>
                <a:spcPts val="0"/>
              </a:spcAft>
              <a:buClr>
                <a:schemeClr val="accent1"/>
              </a:buClr>
              <a:buSzPct val="76000"/>
              <a:buFontTx/>
              <a:buChar char="-"/>
              <a:tabLst/>
              <a:defRPr/>
            </a:pPr>
            <a:r>
              <a:rPr kumimoji="0" lang="tr-TR" sz="2400" b="0" i="0" u="none" strike="noStrike" kern="1200" cap="none" spc="0" normalizeH="0" baseline="0" noProof="0" dirty="0" smtClean="0">
                <a:ln>
                  <a:noFill/>
                </a:ln>
                <a:solidFill>
                  <a:schemeClr val="tx1"/>
                </a:solidFill>
                <a:effectLst/>
                <a:uLnTx/>
                <a:uFillTx/>
                <a:latin typeface="+mn-lt"/>
                <a:ea typeface="+mn-ea"/>
                <a:cs typeface="+mn-cs"/>
              </a:rPr>
              <a:t> </a:t>
            </a:r>
            <a:r>
              <a:rPr kumimoji="0" lang="tr-TR" sz="2400" b="0" i="0" u="none" strike="noStrike" kern="1200" cap="none" spc="0" normalizeH="0" baseline="0" noProof="0" dirty="0" err="1" smtClean="0">
                <a:ln>
                  <a:noFill/>
                </a:ln>
                <a:solidFill>
                  <a:schemeClr val="tx1"/>
                </a:solidFill>
                <a:effectLst/>
                <a:uLnTx/>
                <a:uFillTx/>
                <a:latin typeface="+mn-lt"/>
                <a:ea typeface="+mn-ea"/>
                <a:cs typeface="+mn-cs"/>
              </a:rPr>
              <a:t>switch</a:t>
            </a:r>
            <a:r>
              <a:rPr kumimoji="0" lang="tr-TR" sz="2400" b="0" i="0" u="none" strike="noStrike" kern="1200" cap="none" spc="0" normalizeH="0" baseline="0" noProof="0" dirty="0" smtClean="0">
                <a:ln>
                  <a:noFill/>
                </a:ln>
                <a:solidFill>
                  <a:schemeClr val="tx1"/>
                </a:solidFill>
                <a:effectLst/>
                <a:uLnTx/>
                <a:uFillTx/>
                <a:latin typeface="+mn-lt"/>
                <a:ea typeface="+mn-ea"/>
                <a:cs typeface="+mn-cs"/>
              </a:rPr>
              <a:t> yapısı parametre olarak tam sayı ve </a:t>
            </a:r>
            <a:r>
              <a:rPr kumimoji="0" lang="tr-TR" sz="2400" b="0" i="0" u="none" strike="noStrike" kern="1200" cap="none" spc="0" normalizeH="0" baseline="0" noProof="0" dirty="0" err="1" smtClean="0">
                <a:ln>
                  <a:noFill/>
                </a:ln>
                <a:solidFill>
                  <a:schemeClr val="tx1"/>
                </a:solidFill>
                <a:effectLst/>
                <a:uLnTx/>
                <a:uFillTx/>
                <a:latin typeface="+mn-lt"/>
                <a:ea typeface="+mn-ea"/>
                <a:cs typeface="+mn-cs"/>
              </a:rPr>
              <a:t>char</a:t>
            </a:r>
            <a:r>
              <a:rPr kumimoji="0" lang="tr-TR" sz="2400" b="0" i="0" u="none" strike="noStrike" kern="1200" cap="none" spc="0" normalizeH="0" baseline="0" noProof="0" dirty="0" smtClean="0">
                <a:ln>
                  <a:noFill/>
                </a:ln>
                <a:solidFill>
                  <a:schemeClr val="tx1"/>
                </a:solidFill>
                <a:effectLst/>
                <a:uLnTx/>
                <a:uFillTx/>
                <a:latin typeface="+mn-lt"/>
                <a:ea typeface="+mn-ea"/>
                <a:cs typeface="+mn-cs"/>
              </a:rPr>
              <a:t> türünde değişkenler alabilir. </a:t>
            </a:r>
          </a:p>
        </p:txBody>
      </p:sp>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Railway Switchman, 14334.jpg"/>
          <p:cNvPicPr>
            <a:picLocks noChangeAspect="1"/>
          </p:cNvPicPr>
          <p:nvPr/>
        </p:nvPicPr>
        <p:blipFill>
          <a:blip r:embed="rId2"/>
          <a:stretch>
            <a:fillRect/>
          </a:stretch>
        </p:blipFill>
        <p:spPr>
          <a:xfrm>
            <a:off x="5500694" y="3714752"/>
            <a:ext cx="3048000" cy="2438400"/>
          </a:xfrm>
          <a:prstGeom prst="rect">
            <a:avLst/>
          </a:prstGeom>
        </p:spPr>
      </p:pic>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Karar Verme Yapıları : switch</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a:t>
            </a:r>
            <a:r>
              <a:rPr lang="tr-TR" sz="2400" dirty="0" err="1" smtClean="0">
                <a:solidFill>
                  <a:schemeClr val="tx1"/>
                </a:solidFill>
              </a:rPr>
              <a:t>switch</a:t>
            </a:r>
            <a:r>
              <a:rPr lang="tr-TR" sz="2400" dirty="0" smtClean="0">
                <a:solidFill>
                  <a:schemeClr val="tx1"/>
                </a:solidFill>
              </a:rPr>
              <a:t> yapısı da tıpkı </a:t>
            </a:r>
            <a:r>
              <a:rPr lang="tr-TR" sz="2400" dirty="0" err="1" smtClean="0">
                <a:solidFill>
                  <a:schemeClr val="tx1"/>
                </a:solidFill>
              </a:rPr>
              <a:t>if</a:t>
            </a:r>
            <a:r>
              <a:rPr lang="tr-TR" sz="2400" dirty="0" smtClean="0">
                <a:solidFill>
                  <a:schemeClr val="tx1"/>
                </a:solidFill>
              </a:rPr>
              <a:t> karar verme yapısı gibi programı farklı noktalara </a:t>
            </a:r>
            <a:r>
              <a:rPr lang="tr-TR" sz="2400" b="1" dirty="0" smtClean="0">
                <a:solidFill>
                  <a:schemeClr val="tx1"/>
                </a:solidFill>
              </a:rPr>
              <a:t>dallandırmaktadır</a:t>
            </a:r>
            <a:r>
              <a:rPr lang="tr-TR" sz="2400" dirty="0" smtClean="0">
                <a:solidFill>
                  <a:schemeClr val="tx1"/>
                </a:solidFill>
              </a:rPr>
              <a:t>. </a:t>
            </a:r>
            <a:r>
              <a:rPr lang="tr-TR" sz="2400" dirty="0" err="1" smtClean="0">
                <a:solidFill>
                  <a:schemeClr val="tx1"/>
                </a:solidFill>
              </a:rPr>
              <a:t>if</a:t>
            </a:r>
            <a:r>
              <a:rPr lang="tr-TR" sz="2400" dirty="0" smtClean="0">
                <a:solidFill>
                  <a:schemeClr val="tx1"/>
                </a:solidFill>
              </a:rPr>
              <a:t> yapısından farklı olarak </a:t>
            </a:r>
            <a:r>
              <a:rPr lang="tr-TR" sz="2400" dirty="0" err="1" smtClean="0">
                <a:solidFill>
                  <a:schemeClr val="tx1"/>
                </a:solidFill>
              </a:rPr>
              <a:t>switch</a:t>
            </a:r>
            <a:r>
              <a:rPr lang="tr-TR" sz="2400" dirty="0" smtClean="0">
                <a:solidFill>
                  <a:schemeClr val="tx1"/>
                </a:solidFill>
              </a:rPr>
              <a:t> yapısı bir parametre alır ve parametrenin karşılıklarına göre </a:t>
            </a:r>
            <a:r>
              <a:rPr lang="tr-TR" sz="2400" dirty="0" err="1" smtClean="0">
                <a:solidFill>
                  <a:schemeClr val="tx1"/>
                </a:solidFill>
              </a:rPr>
              <a:t>switch</a:t>
            </a:r>
            <a:r>
              <a:rPr lang="tr-TR" sz="2400" dirty="0" smtClean="0">
                <a:solidFill>
                  <a:schemeClr val="tx1"/>
                </a:solidFill>
              </a:rPr>
              <a:t> içerisindeki </a:t>
            </a:r>
            <a:r>
              <a:rPr lang="tr-TR" sz="2400" b="1" dirty="0" err="1" smtClean="0">
                <a:solidFill>
                  <a:schemeClr val="tx1"/>
                </a:solidFill>
              </a:rPr>
              <a:t>case’ler</a:t>
            </a:r>
            <a:r>
              <a:rPr lang="tr-TR" sz="2400" b="1" dirty="0" smtClean="0">
                <a:solidFill>
                  <a:schemeClr val="tx1"/>
                </a:solidFill>
              </a:rPr>
              <a:t> içerisinde </a:t>
            </a:r>
            <a:r>
              <a:rPr lang="tr-TR" sz="2400" dirty="0" smtClean="0">
                <a:solidFill>
                  <a:schemeClr val="tx1"/>
                </a:solidFill>
              </a:rPr>
              <a:t>dolaşır. </a:t>
            </a:r>
          </a:p>
          <a:p>
            <a:pPr algn="just">
              <a:buFontTx/>
              <a:buChar char="-"/>
            </a:pPr>
            <a:r>
              <a:rPr lang="tr-TR" sz="2400" dirty="0" smtClean="0">
                <a:solidFill>
                  <a:schemeClr val="tx1"/>
                </a:solidFill>
              </a:rPr>
              <a:t> </a:t>
            </a:r>
            <a:r>
              <a:rPr lang="tr-TR" sz="2400" dirty="0" err="1" smtClean="0">
                <a:solidFill>
                  <a:schemeClr val="tx1"/>
                </a:solidFill>
              </a:rPr>
              <a:t>switch</a:t>
            </a:r>
            <a:r>
              <a:rPr lang="tr-TR" sz="2400" dirty="0" smtClean="0">
                <a:solidFill>
                  <a:schemeClr val="tx1"/>
                </a:solidFill>
              </a:rPr>
              <a:t> yapısı parametre olarak </a:t>
            </a:r>
            <a:r>
              <a:rPr lang="tr-TR" sz="2400" b="1" dirty="0" err="1" smtClean="0">
                <a:solidFill>
                  <a:schemeClr val="tx1"/>
                </a:solidFill>
              </a:rPr>
              <a:t>byte</a:t>
            </a:r>
            <a:r>
              <a:rPr lang="tr-TR" sz="2400" b="1" dirty="0" smtClean="0">
                <a:solidFill>
                  <a:schemeClr val="tx1"/>
                </a:solidFill>
              </a:rPr>
              <a:t>, </a:t>
            </a:r>
            <a:r>
              <a:rPr lang="tr-TR" sz="2400" b="1" dirty="0" err="1" smtClean="0">
                <a:solidFill>
                  <a:schemeClr val="tx1"/>
                </a:solidFill>
              </a:rPr>
              <a:t>short</a:t>
            </a:r>
            <a:r>
              <a:rPr lang="tr-TR" sz="2400" b="1" dirty="0" smtClean="0">
                <a:solidFill>
                  <a:schemeClr val="tx1"/>
                </a:solidFill>
              </a:rPr>
              <a:t>, </a:t>
            </a:r>
            <a:r>
              <a:rPr lang="tr-TR" sz="2400" b="1" dirty="0" err="1" smtClean="0">
                <a:solidFill>
                  <a:schemeClr val="tx1"/>
                </a:solidFill>
              </a:rPr>
              <a:t>int</a:t>
            </a:r>
            <a:r>
              <a:rPr lang="tr-TR" sz="2400" b="1" dirty="0" smtClean="0">
                <a:solidFill>
                  <a:schemeClr val="tx1"/>
                </a:solidFill>
              </a:rPr>
              <a:t> ve </a:t>
            </a:r>
            <a:r>
              <a:rPr lang="tr-TR" sz="2400" b="1" dirty="0" err="1" smtClean="0">
                <a:solidFill>
                  <a:schemeClr val="tx1"/>
                </a:solidFill>
              </a:rPr>
              <a:t>char</a:t>
            </a:r>
            <a:r>
              <a:rPr lang="tr-TR" sz="2400" b="1" dirty="0" smtClean="0">
                <a:solidFill>
                  <a:schemeClr val="tx1"/>
                </a:solidFill>
              </a:rPr>
              <a:t> </a:t>
            </a:r>
            <a:r>
              <a:rPr lang="tr-TR" sz="2400" dirty="0" smtClean="0">
                <a:solidFill>
                  <a:schemeClr val="tx1"/>
                </a:solidFill>
              </a:rPr>
              <a:t>türünde değişkenler alabilir. Java 7 sonrasında </a:t>
            </a:r>
            <a:r>
              <a:rPr lang="tr-TR" sz="2400" dirty="0" err="1" smtClean="0">
                <a:solidFill>
                  <a:schemeClr val="tx1"/>
                </a:solidFill>
              </a:rPr>
              <a:t>switch</a:t>
            </a:r>
            <a:r>
              <a:rPr lang="tr-TR" sz="2400" dirty="0" smtClean="0">
                <a:solidFill>
                  <a:schemeClr val="tx1"/>
                </a:solidFill>
              </a:rPr>
              <a:t> yapısı </a:t>
            </a:r>
            <a:r>
              <a:rPr lang="tr-TR" sz="2400" b="1" dirty="0" err="1" smtClean="0">
                <a:solidFill>
                  <a:schemeClr val="tx1"/>
                </a:solidFill>
              </a:rPr>
              <a:t>String</a:t>
            </a:r>
            <a:r>
              <a:rPr lang="tr-TR" sz="2400" b="1" dirty="0" smtClean="0">
                <a:solidFill>
                  <a:schemeClr val="tx1"/>
                </a:solidFill>
              </a:rPr>
              <a:t> değişkenlerini de </a:t>
            </a:r>
            <a:r>
              <a:rPr lang="tr-TR" sz="2400" dirty="0" smtClean="0">
                <a:solidFill>
                  <a:schemeClr val="tx1"/>
                </a:solidFill>
              </a:rPr>
              <a:t>parametre olarak alabilmektedir.</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Karar Verme Yapıları : switch</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62500" lnSpcReduction="20000"/>
          </a:bodyPr>
          <a:lstStyle/>
          <a:p>
            <a:pPr algn="just">
              <a:buFontTx/>
              <a:buChar char="-"/>
            </a:pPr>
            <a:r>
              <a:rPr lang="tr-TR" sz="2500" dirty="0" smtClean="0">
                <a:solidFill>
                  <a:schemeClr val="tx1"/>
                </a:solidFill>
              </a:rPr>
              <a:t> </a:t>
            </a:r>
            <a:r>
              <a:rPr lang="tr-TR" sz="2500" dirty="0" err="1" smtClean="0">
                <a:solidFill>
                  <a:schemeClr val="tx1"/>
                </a:solidFill>
              </a:rPr>
              <a:t>switch</a:t>
            </a:r>
            <a:r>
              <a:rPr lang="tr-TR" sz="2500" dirty="0" smtClean="0">
                <a:solidFill>
                  <a:schemeClr val="tx1"/>
                </a:solidFill>
              </a:rPr>
              <a:t> yapısı temel olarak şu şekilde kullanılmaktadır.</a:t>
            </a:r>
          </a:p>
          <a:p>
            <a:pPr algn="just">
              <a:buFontTx/>
              <a:buChar char="-"/>
            </a:pPr>
            <a:endParaRPr lang="tr-TR" sz="2500" dirty="0" smtClean="0">
              <a:solidFill>
                <a:schemeClr val="tx1"/>
              </a:solidFill>
            </a:endParaRPr>
          </a:p>
          <a:p>
            <a:pPr algn="just">
              <a:buFont typeface="Wingdings" pitchFamily="2" charset="2"/>
              <a:buChar char="§"/>
            </a:pPr>
            <a:r>
              <a:rPr lang="tr-TR" sz="2500" dirty="0" smtClean="0">
                <a:solidFill>
                  <a:schemeClr val="tx1"/>
                </a:solidFill>
              </a:rPr>
              <a:t> </a:t>
            </a:r>
            <a:r>
              <a:rPr lang="tr-TR" sz="2500" b="1" dirty="0" err="1" smtClean="0">
                <a:solidFill>
                  <a:schemeClr val="tx1"/>
                </a:solidFill>
              </a:rPr>
              <a:t>switch</a:t>
            </a:r>
            <a:r>
              <a:rPr lang="tr-TR" sz="2500" dirty="0" smtClean="0">
                <a:solidFill>
                  <a:schemeClr val="tx1"/>
                </a:solidFill>
              </a:rPr>
              <a:t>(</a:t>
            </a:r>
            <a:r>
              <a:rPr lang="tr-TR" sz="2500" dirty="0" err="1" smtClean="0">
                <a:solidFill>
                  <a:schemeClr val="tx1"/>
                </a:solidFill>
              </a:rPr>
              <a:t>degisken</a:t>
            </a:r>
            <a:r>
              <a:rPr lang="tr-TR" sz="2500" dirty="0" smtClean="0">
                <a:solidFill>
                  <a:schemeClr val="tx1"/>
                </a:solidFill>
              </a:rPr>
              <a:t>){</a:t>
            </a:r>
          </a:p>
          <a:p>
            <a:pPr algn="just"/>
            <a:r>
              <a:rPr lang="tr-TR" sz="2500" dirty="0" smtClean="0">
                <a:solidFill>
                  <a:schemeClr val="tx1"/>
                </a:solidFill>
              </a:rPr>
              <a:t>       </a:t>
            </a:r>
            <a:r>
              <a:rPr lang="tr-TR" sz="2500" b="1" dirty="0" err="1" smtClean="0">
                <a:solidFill>
                  <a:schemeClr val="tx1"/>
                </a:solidFill>
              </a:rPr>
              <a:t>case</a:t>
            </a:r>
            <a:r>
              <a:rPr lang="tr-TR" sz="2500" dirty="0" smtClean="0">
                <a:solidFill>
                  <a:schemeClr val="tx1"/>
                </a:solidFill>
              </a:rPr>
              <a:t> </a:t>
            </a:r>
            <a:r>
              <a:rPr lang="tr-TR" sz="2500" dirty="0" err="1" smtClean="0">
                <a:solidFill>
                  <a:schemeClr val="tx1"/>
                </a:solidFill>
              </a:rPr>
              <a:t>deger</a:t>
            </a:r>
            <a:r>
              <a:rPr lang="tr-TR" sz="2500" dirty="0" smtClean="0">
                <a:solidFill>
                  <a:schemeClr val="tx1"/>
                </a:solidFill>
              </a:rPr>
              <a:t>_1:</a:t>
            </a:r>
          </a:p>
          <a:p>
            <a:pPr algn="just"/>
            <a:r>
              <a:rPr lang="tr-TR" sz="2500" dirty="0" smtClean="0">
                <a:solidFill>
                  <a:schemeClr val="tx1"/>
                </a:solidFill>
              </a:rPr>
              <a:t>                   </a:t>
            </a:r>
            <a:r>
              <a:rPr lang="tr-TR" sz="2500" dirty="0" err="1" smtClean="0">
                <a:solidFill>
                  <a:schemeClr val="tx1"/>
                </a:solidFill>
              </a:rPr>
              <a:t>islem</a:t>
            </a:r>
            <a:r>
              <a:rPr lang="tr-TR" sz="2500" dirty="0" smtClean="0">
                <a:solidFill>
                  <a:schemeClr val="tx1"/>
                </a:solidFill>
              </a:rPr>
              <a:t>_1;</a:t>
            </a:r>
          </a:p>
          <a:p>
            <a:pPr algn="just"/>
            <a:r>
              <a:rPr lang="tr-TR" sz="2500" dirty="0" smtClean="0">
                <a:solidFill>
                  <a:schemeClr val="tx1"/>
                </a:solidFill>
              </a:rPr>
              <a:t>                   break;</a:t>
            </a:r>
          </a:p>
          <a:p>
            <a:pPr algn="just"/>
            <a:r>
              <a:rPr lang="tr-TR" sz="2500" dirty="0" smtClean="0">
                <a:solidFill>
                  <a:schemeClr val="tx1"/>
                </a:solidFill>
              </a:rPr>
              <a:t>       </a:t>
            </a:r>
            <a:r>
              <a:rPr lang="tr-TR" sz="2500" b="1" dirty="0" err="1" smtClean="0">
                <a:solidFill>
                  <a:schemeClr val="tx1"/>
                </a:solidFill>
              </a:rPr>
              <a:t>case</a:t>
            </a:r>
            <a:r>
              <a:rPr lang="tr-TR" sz="2500" dirty="0" smtClean="0">
                <a:solidFill>
                  <a:schemeClr val="tx1"/>
                </a:solidFill>
              </a:rPr>
              <a:t> </a:t>
            </a:r>
            <a:r>
              <a:rPr lang="tr-TR" sz="2500" dirty="0" err="1" smtClean="0">
                <a:solidFill>
                  <a:schemeClr val="tx1"/>
                </a:solidFill>
              </a:rPr>
              <a:t>deger</a:t>
            </a:r>
            <a:r>
              <a:rPr lang="tr-TR" sz="2500" dirty="0" smtClean="0">
                <a:solidFill>
                  <a:schemeClr val="tx1"/>
                </a:solidFill>
              </a:rPr>
              <a:t>_2:</a:t>
            </a:r>
          </a:p>
          <a:p>
            <a:pPr algn="just"/>
            <a:r>
              <a:rPr lang="tr-TR" sz="2500" dirty="0" smtClean="0">
                <a:solidFill>
                  <a:schemeClr val="tx1"/>
                </a:solidFill>
              </a:rPr>
              <a:t>                   </a:t>
            </a:r>
            <a:r>
              <a:rPr lang="tr-TR" sz="2500" dirty="0" err="1" smtClean="0">
                <a:solidFill>
                  <a:schemeClr val="tx1"/>
                </a:solidFill>
              </a:rPr>
              <a:t>islem</a:t>
            </a:r>
            <a:r>
              <a:rPr lang="tr-TR" sz="2500" dirty="0" smtClean="0">
                <a:solidFill>
                  <a:schemeClr val="tx1"/>
                </a:solidFill>
              </a:rPr>
              <a:t>_2;</a:t>
            </a:r>
          </a:p>
          <a:p>
            <a:pPr algn="just"/>
            <a:r>
              <a:rPr lang="tr-TR" sz="2500" dirty="0" smtClean="0">
                <a:solidFill>
                  <a:schemeClr val="tx1"/>
                </a:solidFill>
              </a:rPr>
              <a:t>                   break;</a:t>
            </a:r>
          </a:p>
          <a:p>
            <a:pPr algn="just"/>
            <a:r>
              <a:rPr lang="tr-TR" sz="2500" dirty="0" smtClean="0">
                <a:solidFill>
                  <a:schemeClr val="tx1"/>
                </a:solidFill>
              </a:rPr>
              <a:t>       …</a:t>
            </a:r>
          </a:p>
          <a:p>
            <a:pPr algn="just"/>
            <a:r>
              <a:rPr lang="tr-TR" sz="2500" dirty="0" smtClean="0">
                <a:solidFill>
                  <a:schemeClr val="tx1"/>
                </a:solidFill>
              </a:rPr>
              <a:t>       </a:t>
            </a:r>
            <a:r>
              <a:rPr lang="tr-TR" sz="2500" b="1" dirty="0" err="1" smtClean="0">
                <a:solidFill>
                  <a:schemeClr val="tx1"/>
                </a:solidFill>
              </a:rPr>
              <a:t>case</a:t>
            </a:r>
            <a:r>
              <a:rPr lang="tr-TR" sz="2500" dirty="0" smtClean="0">
                <a:solidFill>
                  <a:schemeClr val="tx1"/>
                </a:solidFill>
              </a:rPr>
              <a:t> </a:t>
            </a:r>
            <a:r>
              <a:rPr lang="tr-TR" sz="2500" dirty="0" err="1" smtClean="0">
                <a:solidFill>
                  <a:schemeClr val="tx1"/>
                </a:solidFill>
              </a:rPr>
              <a:t>deger</a:t>
            </a:r>
            <a:r>
              <a:rPr lang="tr-TR" sz="2500" dirty="0" smtClean="0">
                <a:solidFill>
                  <a:schemeClr val="tx1"/>
                </a:solidFill>
              </a:rPr>
              <a:t>_n:</a:t>
            </a:r>
          </a:p>
          <a:p>
            <a:pPr algn="just"/>
            <a:r>
              <a:rPr lang="tr-TR" sz="2500" dirty="0" smtClean="0">
                <a:solidFill>
                  <a:schemeClr val="tx1"/>
                </a:solidFill>
              </a:rPr>
              <a:t>                   </a:t>
            </a:r>
            <a:r>
              <a:rPr lang="tr-TR" sz="2500" dirty="0" err="1" smtClean="0">
                <a:solidFill>
                  <a:schemeClr val="tx1"/>
                </a:solidFill>
              </a:rPr>
              <a:t>islem</a:t>
            </a:r>
            <a:r>
              <a:rPr lang="tr-TR" sz="2500" dirty="0" smtClean="0">
                <a:solidFill>
                  <a:schemeClr val="tx1"/>
                </a:solidFill>
              </a:rPr>
              <a:t>_n;</a:t>
            </a:r>
          </a:p>
          <a:p>
            <a:pPr algn="just"/>
            <a:r>
              <a:rPr lang="tr-TR" sz="2500" dirty="0" smtClean="0">
                <a:solidFill>
                  <a:schemeClr val="tx1"/>
                </a:solidFill>
              </a:rPr>
              <a:t>                   break;</a:t>
            </a:r>
          </a:p>
          <a:p>
            <a:pPr algn="just"/>
            <a:r>
              <a:rPr lang="tr-TR" sz="2500" dirty="0" smtClean="0">
                <a:solidFill>
                  <a:schemeClr val="tx1"/>
                </a:solidFill>
              </a:rPr>
              <a:t>       </a:t>
            </a:r>
            <a:r>
              <a:rPr lang="tr-TR" sz="2500" b="1" dirty="0" err="1" smtClean="0">
                <a:solidFill>
                  <a:schemeClr val="tx1"/>
                </a:solidFill>
              </a:rPr>
              <a:t>default</a:t>
            </a:r>
            <a:r>
              <a:rPr lang="tr-TR" sz="2500" dirty="0" smtClean="0">
                <a:solidFill>
                  <a:schemeClr val="tx1"/>
                </a:solidFill>
              </a:rPr>
              <a:t>:</a:t>
            </a:r>
          </a:p>
          <a:p>
            <a:pPr algn="just"/>
            <a:r>
              <a:rPr lang="tr-TR" sz="2500" dirty="0" smtClean="0"/>
              <a:t>	     </a:t>
            </a:r>
            <a:r>
              <a:rPr lang="tr-TR" sz="2500" dirty="0" err="1" smtClean="0"/>
              <a:t>islem</a:t>
            </a:r>
            <a:r>
              <a:rPr lang="tr-TR" sz="2500" dirty="0" smtClean="0"/>
              <a:t>_x;</a:t>
            </a:r>
          </a:p>
          <a:p>
            <a:pPr algn="just"/>
            <a:r>
              <a:rPr lang="tr-TR" sz="2500" dirty="0" smtClean="0"/>
              <a:t>                   break; // bunu koymasak da olur.</a:t>
            </a:r>
            <a:endParaRPr lang="tr-TR" sz="1700" dirty="0" smtClean="0">
              <a:solidFill>
                <a:schemeClr val="tx1"/>
              </a:solidFill>
            </a:endParaRPr>
          </a:p>
          <a:p>
            <a:pPr algn="just"/>
            <a:r>
              <a:rPr lang="tr-TR" sz="2500" dirty="0" smtClean="0">
                <a:solidFill>
                  <a:schemeClr val="tx1"/>
                </a:solidFill>
              </a:rPr>
              <a:t>}</a:t>
            </a:r>
          </a:p>
          <a:p>
            <a:pPr algn="just"/>
            <a:endParaRPr lang="tr-TR" sz="2500" dirty="0" smtClean="0">
              <a:solidFill>
                <a:schemeClr val="tx1"/>
              </a:solidFill>
            </a:endParaRPr>
          </a:p>
          <a:p>
            <a:pPr algn="just"/>
            <a:endParaRPr lang="tr-TR" sz="2400" dirty="0" smtClean="0">
              <a:solidFill>
                <a:schemeClr val="tx1"/>
              </a:solidFill>
            </a:endParaRPr>
          </a:p>
          <a:p>
            <a:pPr algn="just"/>
            <a:endParaRPr lang="tr-TR" sz="2400" dirty="0" smtClean="0">
              <a:solidFill>
                <a:schemeClr val="tx1"/>
              </a:solidFill>
            </a:endParaRPr>
          </a:p>
          <a:p>
            <a:pPr algn="just"/>
            <a:endParaRPr lang="tr-TR" sz="2400" dirty="0" smtClean="0">
              <a:solidFill>
                <a:schemeClr val="tx1"/>
              </a:solidFill>
            </a:endParaRPr>
          </a:p>
        </p:txBody>
      </p:sp>
      <p:sp>
        <p:nvSpPr>
          <p:cNvPr id="4" name="3 Dikdörtgen"/>
          <p:cNvSpPr/>
          <p:nvPr/>
        </p:nvSpPr>
        <p:spPr>
          <a:xfrm>
            <a:off x="5072066" y="1556644"/>
            <a:ext cx="3571900" cy="4801314"/>
          </a:xfrm>
          <a:prstGeom prst="rect">
            <a:avLst/>
          </a:prstGeom>
        </p:spPr>
        <p:txBody>
          <a:bodyPr wrap="square">
            <a:spAutoFit/>
          </a:bodyPr>
          <a:lstStyle/>
          <a:p>
            <a:pPr algn="just">
              <a:buFont typeface="Wingdings" pitchFamily="2" charset="2"/>
              <a:buChar char="Ø"/>
            </a:pPr>
            <a:r>
              <a:rPr lang="tr-TR" dirty="0" smtClean="0"/>
              <a:t> Burada </a:t>
            </a:r>
            <a:r>
              <a:rPr lang="tr-TR" dirty="0" err="1" smtClean="0"/>
              <a:t>case’ler</a:t>
            </a:r>
            <a:r>
              <a:rPr lang="tr-TR" dirty="0" smtClean="0"/>
              <a:t> </a:t>
            </a:r>
            <a:r>
              <a:rPr lang="tr-TR" dirty="0" err="1" smtClean="0"/>
              <a:t>if</a:t>
            </a:r>
            <a:r>
              <a:rPr lang="tr-TR" dirty="0" smtClean="0"/>
              <a:t> yapılarındaki her bir karşılaştırmaya karşılık gelen ifadeler gibi düşünülebilir. Örneğin ilk </a:t>
            </a:r>
            <a:r>
              <a:rPr lang="tr-TR" dirty="0" err="1" smtClean="0"/>
              <a:t>case</a:t>
            </a:r>
            <a:r>
              <a:rPr lang="tr-TR" dirty="0" smtClean="0"/>
              <a:t> bir </a:t>
            </a:r>
            <a:r>
              <a:rPr lang="tr-TR" dirty="0" err="1" smtClean="0"/>
              <a:t>if</a:t>
            </a:r>
            <a:r>
              <a:rPr lang="tr-TR" dirty="0" smtClean="0"/>
              <a:t> yapısında </a:t>
            </a:r>
            <a:r>
              <a:rPr lang="tr-TR" dirty="0" err="1" smtClean="0"/>
              <a:t>if</a:t>
            </a:r>
            <a:r>
              <a:rPr lang="tr-TR" dirty="0" smtClean="0"/>
              <a:t>(</a:t>
            </a:r>
            <a:r>
              <a:rPr lang="tr-TR" dirty="0" err="1" smtClean="0"/>
              <a:t>degisken</a:t>
            </a:r>
            <a:r>
              <a:rPr lang="tr-TR" dirty="0" smtClean="0"/>
              <a:t> == </a:t>
            </a:r>
            <a:r>
              <a:rPr lang="tr-TR" dirty="0" err="1" smtClean="0"/>
              <a:t>deger</a:t>
            </a:r>
            <a:r>
              <a:rPr lang="tr-TR" dirty="0" smtClean="0"/>
              <a:t>_1) şeklinde kontrol edilirdi. “</a:t>
            </a:r>
            <a:r>
              <a:rPr lang="tr-TR" b="1" i="1" dirty="0" smtClean="0"/>
              <a:t>break</a:t>
            </a:r>
            <a:r>
              <a:rPr lang="tr-TR" dirty="0" smtClean="0"/>
              <a:t>“ Java’da özel bir kelimedir ve </a:t>
            </a:r>
            <a:r>
              <a:rPr lang="tr-TR" dirty="0" err="1" smtClean="0"/>
              <a:t>switch</a:t>
            </a:r>
            <a:r>
              <a:rPr lang="tr-TR" dirty="0" smtClean="0"/>
              <a:t> yapısından veya bir döngüden dışarı çıkmayı sağlar. </a:t>
            </a:r>
            <a:r>
              <a:rPr lang="tr-TR" dirty="0" err="1" smtClean="0"/>
              <a:t>switch</a:t>
            </a:r>
            <a:r>
              <a:rPr lang="tr-TR" dirty="0" smtClean="0"/>
              <a:t> yapısının herhangi bir noktasında </a:t>
            </a:r>
            <a:r>
              <a:rPr lang="tr-TR" b="1" i="1" dirty="0" smtClean="0"/>
              <a:t>break</a:t>
            </a:r>
            <a:r>
              <a:rPr lang="tr-TR" dirty="0" smtClean="0"/>
              <a:t> ile karşılaşılırsa program </a:t>
            </a:r>
            <a:r>
              <a:rPr lang="tr-TR" dirty="0" err="1" smtClean="0"/>
              <a:t>switch</a:t>
            </a:r>
            <a:r>
              <a:rPr lang="tr-TR" dirty="0" smtClean="0"/>
              <a:t> dışına çıkar ve kaldığı yerden devam eder. “</a:t>
            </a:r>
            <a:r>
              <a:rPr lang="tr-TR" b="1" i="1" dirty="0" err="1" smtClean="0"/>
              <a:t>default</a:t>
            </a:r>
            <a:r>
              <a:rPr lang="tr-TR" dirty="0" smtClean="0"/>
              <a:t>” ise </a:t>
            </a:r>
            <a:r>
              <a:rPr lang="tr-TR" dirty="0" err="1" smtClean="0"/>
              <a:t>switch</a:t>
            </a:r>
            <a:r>
              <a:rPr lang="tr-TR" dirty="0" smtClean="0"/>
              <a:t> yapısına özel bir kelimedir ve </a:t>
            </a:r>
            <a:r>
              <a:rPr lang="tr-TR" dirty="0" err="1" smtClean="0"/>
              <a:t>if</a:t>
            </a:r>
            <a:r>
              <a:rPr lang="tr-TR" dirty="0" smtClean="0"/>
              <a:t> yapılarındaki else kullanımına benzer. Eğer hiçbir </a:t>
            </a:r>
            <a:r>
              <a:rPr lang="tr-TR" dirty="0" err="1" smtClean="0"/>
              <a:t>case</a:t>
            </a:r>
            <a:r>
              <a:rPr lang="tr-TR" dirty="0" smtClean="0"/>
              <a:t> gelen parametreye eşit değilse </a:t>
            </a:r>
            <a:r>
              <a:rPr lang="tr-TR" b="1" i="1" dirty="0" err="1" smtClean="0"/>
              <a:t>default</a:t>
            </a:r>
            <a:r>
              <a:rPr lang="tr-TR" dirty="0" smtClean="0"/>
              <a:t> </a:t>
            </a:r>
            <a:r>
              <a:rPr lang="tr-TR" dirty="0" err="1" smtClean="0"/>
              <a:t>case</a:t>
            </a:r>
            <a:r>
              <a:rPr lang="tr-TR" dirty="0" smtClean="0"/>
              <a:t> çalıştırılır.</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noFill/>
          <a:ln/>
        </p:spPr>
        <p:txBody>
          <a:bodyPr>
            <a:normAutofit/>
          </a:bodyPr>
          <a:lstStyle/>
          <a:p>
            <a:r>
              <a:rPr lang="tr-TR" dirty="0" smtClean="0"/>
              <a:t>Genel yapıda dikkat edilecekler</a:t>
            </a:r>
            <a:endParaRPr lang="en-US" dirty="0"/>
          </a:p>
        </p:txBody>
      </p:sp>
      <p:sp>
        <p:nvSpPr>
          <p:cNvPr id="7171" name="Rectangle 3"/>
          <p:cNvSpPr>
            <a:spLocks noGrp="1" noChangeArrowheads="1"/>
          </p:cNvSpPr>
          <p:nvPr>
            <p:ph sz="quarter" idx="1"/>
          </p:nvPr>
        </p:nvSpPr>
        <p:spPr>
          <a:noFill/>
          <a:ln/>
        </p:spPr>
        <p:txBody>
          <a:bodyPr>
            <a:normAutofit lnSpcReduction="10000"/>
          </a:bodyPr>
          <a:lstStyle/>
          <a:p>
            <a:pPr>
              <a:buFontTx/>
              <a:buNone/>
            </a:pPr>
            <a:r>
              <a:rPr lang="en-US" sz="2000" dirty="0"/>
              <a:t>switch ( </a:t>
            </a:r>
            <a:r>
              <a:rPr lang="en-US" sz="2000" i="1" dirty="0"/>
              <a:t>integer expression </a:t>
            </a:r>
            <a:r>
              <a:rPr lang="en-US" sz="2000" dirty="0"/>
              <a:t>)</a:t>
            </a:r>
          </a:p>
          <a:p>
            <a:pPr>
              <a:buFontTx/>
              <a:buNone/>
            </a:pPr>
            <a:r>
              <a:rPr lang="en-US" sz="2000" dirty="0"/>
              <a:t>{</a:t>
            </a:r>
          </a:p>
          <a:p>
            <a:pPr>
              <a:buFontTx/>
              <a:buNone/>
            </a:pPr>
            <a:r>
              <a:rPr lang="en-US" sz="2000" dirty="0"/>
              <a:t>	case </a:t>
            </a:r>
            <a:r>
              <a:rPr lang="en-US" sz="2000" i="1" dirty="0"/>
              <a:t>constant</a:t>
            </a:r>
            <a:r>
              <a:rPr lang="en-US" sz="2000" i="1" baseline="-25000" dirty="0"/>
              <a:t>1</a:t>
            </a:r>
            <a:r>
              <a:rPr lang="en-US" sz="2000" dirty="0"/>
              <a:t> :</a:t>
            </a:r>
          </a:p>
          <a:p>
            <a:pPr>
              <a:buFontTx/>
              <a:buNone/>
            </a:pPr>
            <a:r>
              <a:rPr lang="en-US" sz="2000" dirty="0"/>
              <a:t>		</a:t>
            </a:r>
            <a:r>
              <a:rPr lang="en-US" sz="2000" i="1" dirty="0"/>
              <a:t>statement(s)</a:t>
            </a:r>
            <a:endParaRPr lang="en-US" sz="2000" dirty="0"/>
          </a:p>
          <a:p>
            <a:pPr>
              <a:buFontTx/>
              <a:buNone/>
            </a:pPr>
            <a:r>
              <a:rPr lang="en-US" sz="2000" dirty="0"/>
              <a:t>	        break ;</a:t>
            </a:r>
          </a:p>
          <a:p>
            <a:pPr>
              <a:buFontTx/>
              <a:buNone/>
            </a:pPr>
            <a:r>
              <a:rPr lang="en-US" sz="2000" dirty="0"/>
              <a:t>	case </a:t>
            </a:r>
            <a:r>
              <a:rPr lang="en-US" sz="2000" i="1" dirty="0"/>
              <a:t>constant</a:t>
            </a:r>
            <a:r>
              <a:rPr lang="en-US" sz="2000" i="1" baseline="-25000" dirty="0"/>
              <a:t>2</a:t>
            </a:r>
            <a:r>
              <a:rPr lang="en-US" sz="2000" dirty="0"/>
              <a:t> :</a:t>
            </a:r>
          </a:p>
          <a:p>
            <a:pPr>
              <a:buFontTx/>
              <a:buNone/>
            </a:pPr>
            <a:r>
              <a:rPr lang="en-US" sz="2000" dirty="0"/>
              <a:t>		</a:t>
            </a:r>
            <a:r>
              <a:rPr lang="en-US" sz="2000" i="1" dirty="0"/>
              <a:t>statement(s)</a:t>
            </a:r>
            <a:endParaRPr lang="en-US" sz="2000" dirty="0"/>
          </a:p>
          <a:p>
            <a:pPr>
              <a:buFontTx/>
              <a:buNone/>
            </a:pPr>
            <a:r>
              <a:rPr lang="en-US" sz="2000" dirty="0"/>
              <a:t>		break ;</a:t>
            </a:r>
          </a:p>
          <a:p>
            <a:pPr>
              <a:buFontTx/>
              <a:buNone/>
            </a:pPr>
            <a:r>
              <a:rPr lang="en-US" dirty="0"/>
              <a:t>		</a:t>
            </a:r>
            <a:r>
              <a:rPr lang="en-US" b="1" dirty="0"/>
              <a:t>. . .</a:t>
            </a:r>
            <a:endParaRPr lang="en-US" dirty="0"/>
          </a:p>
          <a:p>
            <a:pPr>
              <a:buFontTx/>
              <a:buNone/>
            </a:pPr>
            <a:r>
              <a:rPr lang="en-US" sz="2000" dirty="0"/>
              <a:t>	default</a:t>
            </a:r>
            <a:r>
              <a:rPr lang="en-US" sz="2000" dirty="0" smtClean="0"/>
              <a:t>:</a:t>
            </a:r>
            <a:endParaRPr lang="en-US" sz="2000" dirty="0"/>
          </a:p>
          <a:p>
            <a:pPr>
              <a:buFontTx/>
              <a:buNone/>
            </a:pPr>
            <a:r>
              <a:rPr lang="en-US" sz="2000" dirty="0"/>
              <a:t>		</a:t>
            </a:r>
            <a:r>
              <a:rPr lang="en-US" sz="2000" i="1" dirty="0"/>
              <a:t>statement(s)</a:t>
            </a:r>
            <a:endParaRPr lang="en-US" sz="2000" dirty="0"/>
          </a:p>
          <a:p>
            <a:pPr>
              <a:buFontTx/>
              <a:buNone/>
            </a:pPr>
            <a:r>
              <a:rPr lang="en-US" sz="2000" dirty="0"/>
              <a:t>		break ;</a:t>
            </a:r>
          </a:p>
          <a:p>
            <a:pPr>
              <a:buFontTx/>
              <a:buNone/>
            </a:pPr>
            <a:r>
              <a:rPr lang="en-US" sz="2000" dirty="0"/>
              <a:t>}	</a:t>
            </a:r>
          </a:p>
        </p:txBody>
      </p:sp>
      <p:sp>
        <p:nvSpPr>
          <p:cNvPr id="4" name="3 Oval"/>
          <p:cNvSpPr/>
          <p:nvPr/>
        </p:nvSpPr>
        <p:spPr>
          <a:xfrm>
            <a:off x="2285984" y="1866900"/>
            <a:ext cx="393700" cy="508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Oval"/>
          <p:cNvSpPr/>
          <p:nvPr/>
        </p:nvSpPr>
        <p:spPr>
          <a:xfrm>
            <a:off x="2285984" y="2849562"/>
            <a:ext cx="393700" cy="508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Oval"/>
          <p:cNvSpPr/>
          <p:nvPr/>
        </p:nvSpPr>
        <p:spPr>
          <a:xfrm>
            <a:off x="1416050" y="4368800"/>
            <a:ext cx="393700" cy="508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 name="7 Düz Bağlayıcı"/>
          <p:cNvCxnSpPr>
            <a:stCxn id="6" idx="7"/>
          </p:cNvCxnSpPr>
          <p:nvPr/>
        </p:nvCxnSpPr>
        <p:spPr>
          <a:xfrm rot="5400000" flipH="1" flipV="1">
            <a:off x="2781950" y="2310245"/>
            <a:ext cx="1103095" cy="316280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Düz Bağlayıcı"/>
          <p:cNvCxnSpPr>
            <a:stCxn id="5" idx="7"/>
          </p:cNvCxnSpPr>
          <p:nvPr/>
        </p:nvCxnSpPr>
        <p:spPr>
          <a:xfrm rot="16200000" flipH="1">
            <a:off x="3500853" y="2045131"/>
            <a:ext cx="433605" cy="21912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11 Düz Bağlayıcı"/>
          <p:cNvCxnSpPr>
            <a:stCxn id="4" idx="6"/>
          </p:cNvCxnSpPr>
          <p:nvPr/>
        </p:nvCxnSpPr>
        <p:spPr>
          <a:xfrm>
            <a:off x="2679684" y="2120900"/>
            <a:ext cx="2133600" cy="12192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4914901" y="3340100"/>
            <a:ext cx="1980029" cy="369332"/>
          </a:xfrm>
          <a:prstGeom prst="rect">
            <a:avLst/>
          </a:prstGeom>
          <a:noFill/>
        </p:spPr>
        <p:txBody>
          <a:bodyPr wrap="none" rtlCol="0">
            <a:spAutoFit/>
          </a:bodyPr>
          <a:lstStyle/>
          <a:p>
            <a:r>
              <a:rPr lang="tr-TR" dirty="0" smtClean="0"/>
              <a:t>İki nokta üst üste</a:t>
            </a:r>
            <a:endParaRPr lang="tr-TR" dirty="0"/>
          </a:p>
        </p:txBody>
      </p:sp>
      <p:sp>
        <p:nvSpPr>
          <p:cNvPr id="14" name="13 Yuvarlatılmış Dikdörtgen"/>
          <p:cNvSpPr/>
          <p:nvPr/>
        </p:nvSpPr>
        <p:spPr>
          <a:xfrm>
            <a:off x="1047750" y="2566303"/>
            <a:ext cx="1339850" cy="5315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6" name="15 Düz Bağlayıcı"/>
          <p:cNvCxnSpPr/>
          <p:nvPr/>
        </p:nvCxnSpPr>
        <p:spPr>
          <a:xfrm flipV="1">
            <a:off x="2387600" y="1866900"/>
            <a:ext cx="2927350" cy="699403"/>
          </a:xfrm>
          <a:prstGeom prst="line">
            <a:avLst/>
          </a:prstGeom>
        </p:spPr>
        <p:style>
          <a:lnRef idx="1">
            <a:schemeClr val="accent1"/>
          </a:lnRef>
          <a:fillRef idx="0">
            <a:schemeClr val="accent1"/>
          </a:fillRef>
          <a:effectRef idx="0">
            <a:schemeClr val="accent1"/>
          </a:effectRef>
          <a:fontRef idx="minor">
            <a:schemeClr val="tx1"/>
          </a:fontRef>
        </p:style>
      </p:cxnSp>
      <p:sp>
        <p:nvSpPr>
          <p:cNvPr id="17" name="16 Metin kutusu"/>
          <p:cNvSpPr txBox="1"/>
          <p:nvPr/>
        </p:nvSpPr>
        <p:spPr>
          <a:xfrm>
            <a:off x="5314950" y="1682234"/>
            <a:ext cx="3005951" cy="646331"/>
          </a:xfrm>
          <a:prstGeom prst="rect">
            <a:avLst/>
          </a:prstGeom>
          <a:noFill/>
        </p:spPr>
        <p:txBody>
          <a:bodyPr wrap="none" rtlCol="0">
            <a:spAutoFit/>
          </a:bodyPr>
          <a:lstStyle/>
          <a:p>
            <a:r>
              <a:rPr lang="tr-TR" i="1" dirty="0" smtClean="0"/>
              <a:t>Akışı kırmazsak bir sonraki </a:t>
            </a:r>
          </a:p>
          <a:p>
            <a:r>
              <a:rPr lang="tr-TR" i="1" dirty="0" err="1" smtClean="0"/>
              <a:t>case’e</a:t>
            </a:r>
            <a:r>
              <a:rPr lang="tr-TR" i="1" dirty="0" smtClean="0"/>
              <a:t> sarkma yapar.</a:t>
            </a:r>
            <a:endParaRPr lang="tr-TR" i="1" dirty="0"/>
          </a:p>
        </p:txBody>
      </p:sp>
    </p:spTree>
    <p:extLst>
      <p:ext uri="{BB962C8B-B14F-4D97-AF65-F5344CB8AC3E}">
        <p14:creationId xmlns:p14="http://schemas.microsoft.com/office/powerpoint/2010/main" xmlns="" val="979833526"/>
      </p:ext>
    </p:extLst>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500034" y="857232"/>
            <a:ext cx="6305180" cy="4143404"/>
          </a:xfrm>
          <a:prstGeom prst="rect">
            <a:avLst/>
          </a:prstGeom>
          <a:noFill/>
          <a:ln w="9525">
            <a:noFill/>
            <a:miter lim="800000"/>
            <a:headEnd/>
            <a:tailEnd/>
          </a:ln>
          <a:effectLst/>
        </p:spPr>
      </p:pic>
      <p:sp>
        <p:nvSpPr>
          <p:cNvPr id="9218" name="Rectangle 2"/>
          <p:cNvSpPr>
            <a:spLocks noGrp="1" noChangeArrowheads="1"/>
          </p:cNvSpPr>
          <p:nvPr>
            <p:ph type="title"/>
          </p:nvPr>
        </p:nvSpPr>
        <p:spPr>
          <a:xfrm>
            <a:off x="457200" y="-204806"/>
            <a:ext cx="8229600" cy="990600"/>
          </a:xfrm>
          <a:noFill/>
          <a:ln/>
        </p:spPr>
        <p:txBody>
          <a:bodyPr/>
          <a:lstStyle/>
          <a:p>
            <a:r>
              <a:rPr lang="en-US" dirty="0"/>
              <a:t>switch </a:t>
            </a:r>
            <a:r>
              <a:rPr lang="tr-TR" dirty="0" smtClean="0"/>
              <a:t>uygulaması</a:t>
            </a:r>
            <a:endParaRPr lang="en-US" dirty="0"/>
          </a:p>
        </p:txBody>
      </p:sp>
      <p:sp>
        <p:nvSpPr>
          <p:cNvPr id="9219" name="Rectangle 3"/>
          <p:cNvSpPr>
            <a:spLocks noGrp="1" noChangeArrowheads="1"/>
          </p:cNvSpPr>
          <p:nvPr>
            <p:ph sz="quarter" idx="1"/>
          </p:nvPr>
        </p:nvSpPr>
        <p:spPr>
          <a:xfrm>
            <a:off x="457200" y="790572"/>
            <a:ext cx="8229600" cy="4937760"/>
          </a:xfrm>
          <a:noFill/>
          <a:ln/>
        </p:spPr>
        <p:txBody>
          <a:bodyPr/>
          <a:lstStyle/>
          <a:p>
            <a:pPr>
              <a:buFontTx/>
              <a:buNone/>
            </a:pPr>
            <a:r>
              <a:rPr lang="en-US" sz="1200" dirty="0"/>
              <a:t>		</a:t>
            </a:r>
          </a:p>
        </p:txBody>
      </p:sp>
      <p:sp>
        <p:nvSpPr>
          <p:cNvPr id="3" name="TextBox 2"/>
          <p:cNvSpPr txBox="1"/>
          <p:nvPr/>
        </p:nvSpPr>
        <p:spPr>
          <a:xfrm>
            <a:off x="3714744" y="285728"/>
            <a:ext cx="5627262" cy="369332"/>
          </a:xfrm>
          <a:prstGeom prst="rect">
            <a:avLst/>
          </a:prstGeom>
          <a:noFill/>
        </p:spPr>
        <p:txBody>
          <a:bodyPr wrap="square" rtlCol="0">
            <a:spAutoFit/>
          </a:bodyPr>
          <a:lstStyle/>
          <a:p>
            <a:r>
              <a:rPr lang="tr-TR" dirty="0" err="1" smtClean="0"/>
              <a:t>day</a:t>
            </a:r>
            <a:r>
              <a:rPr lang="tr-TR" dirty="0" smtClean="0"/>
              <a:t> değişkeni 3 değerine sahipse çıktı ne olur?</a:t>
            </a:r>
            <a:endParaRPr lang="en-US" dirty="0"/>
          </a:p>
        </p:txBody>
      </p:sp>
      <p:cxnSp>
        <p:nvCxnSpPr>
          <p:cNvPr id="5" name="Straight Arrow Connector 4"/>
          <p:cNvCxnSpPr/>
          <p:nvPr/>
        </p:nvCxnSpPr>
        <p:spPr>
          <a:xfrm>
            <a:off x="5321607" y="3397224"/>
            <a:ext cx="110933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321607" y="3027892"/>
            <a:ext cx="1237956" cy="369332"/>
          </a:xfrm>
          <a:prstGeom prst="rect">
            <a:avLst/>
          </a:prstGeom>
          <a:noFill/>
        </p:spPr>
        <p:txBody>
          <a:bodyPr wrap="square" rtlCol="0">
            <a:spAutoFit/>
          </a:bodyPr>
          <a:lstStyle/>
          <a:p>
            <a:r>
              <a:rPr lang="tr-TR" dirty="0" smtClean="0"/>
              <a:t>Çıktı</a:t>
            </a:r>
            <a:endParaRPr lang="en-US" dirty="0"/>
          </a:p>
        </p:txBody>
      </p:sp>
      <p:pic>
        <p:nvPicPr>
          <p:cNvPr id="2" name="Picture 1"/>
          <p:cNvPicPr>
            <a:picLocks noChangeAspect="1"/>
          </p:cNvPicPr>
          <p:nvPr/>
        </p:nvPicPr>
        <p:blipFill>
          <a:blip r:embed="rId3"/>
          <a:stretch>
            <a:fillRect/>
          </a:stretch>
        </p:blipFill>
        <p:spPr>
          <a:xfrm>
            <a:off x="6858016" y="3000372"/>
            <a:ext cx="1283817" cy="861740"/>
          </a:xfrm>
          <a:prstGeom prst="rect">
            <a:avLst/>
          </a:prstGeom>
        </p:spPr>
      </p:pic>
      <p:pic>
        <p:nvPicPr>
          <p:cNvPr id="9" name="8 Resim" descr="soru.jpg"/>
          <p:cNvPicPr>
            <a:picLocks noChangeAspect="1"/>
          </p:cNvPicPr>
          <p:nvPr/>
        </p:nvPicPr>
        <p:blipFill>
          <a:blip r:embed="rId4"/>
          <a:stretch>
            <a:fillRect/>
          </a:stretch>
        </p:blipFill>
        <p:spPr>
          <a:xfrm>
            <a:off x="6643702" y="4357694"/>
            <a:ext cx="1767840" cy="1328928"/>
          </a:xfrm>
          <a:prstGeom prst="rect">
            <a:avLst/>
          </a:prstGeom>
        </p:spPr>
      </p:pic>
    </p:spTree>
    <p:extLst>
      <p:ext uri="{BB962C8B-B14F-4D97-AF65-F5344CB8AC3E}">
        <p14:creationId xmlns:p14="http://schemas.microsoft.com/office/powerpoint/2010/main" xmlns="" val="73307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noFill/>
          <a:ln/>
        </p:spPr>
        <p:txBody>
          <a:bodyPr/>
          <a:lstStyle/>
          <a:p>
            <a:r>
              <a:rPr lang="tr-TR" dirty="0" smtClean="0"/>
              <a:t>Genel yapıda dikkat edilecekler</a:t>
            </a:r>
            <a:endParaRPr lang="en-US" dirty="0"/>
          </a:p>
        </p:txBody>
      </p:sp>
      <p:sp>
        <p:nvSpPr>
          <p:cNvPr id="8195" name="Rectangle 3"/>
          <p:cNvSpPr>
            <a:spLocks noGrp="1" noChangeArrowheads="1"/>
          </p:cNvSpPr>
          <p:nvPr>
            <p:ph sz="quarter" idx="1"/>
          </p:nvPr>
        </p:nvSpPr>
        <p:spPr>
          <a:noFill/>
          <a:ln/>
        </p:spPr>
        <p:txBody>
          <a:bodyPr/>
          <a:lstStyle/>
          <a:p>
            <a:r>
              <a:rPr lang="en-US" dirty="0" smtClean="0"/>
              <a:t>The </a:t>
            </a:r>
            <a:r>
              <a:rPr lang="en-US" b="1" u="sng" dirty="0"/>
              <a:t>break </a:t>
            </a:r>
            <a:r>
              <a:rPr lang="en-US" dirty="0"/>
              <a:t>causes program control to jump to the closing brace of the switch structure.</a:t>
            </a:r>
          </a:p>
          <a:p>
            <a:r>
              <a:rPr lang="en-US" dirty="0"/>
              <a:t>Without the break, the code flows into the next </a:t>
            </a:r>
            <a:r>
              <a:rPr lang="en-US" dirty="0" smtClean="0"/>
              <a:t>case (“fall through”).</a:t>
            </a:r>
            <a:endParaRPr lang="en-US" dirty="0"/>
          </a:p>
          <a:p>
            <a:r>
              <a:rPr lang="en-US" dirty="0"/>
              <a:t>A switch statement will compile without a default case, but always consider using one.</a:t>
            </a:r>
          </a:p>
        </p:txBody>
      </p:sp>
    </p:spTree>
    <p:extLst>
      <p:ext uri="{BB962C8B-B14F-4D97-AF65-F5344CB8AC3E}">
        <p14:creationId xmlns:p14="http://schemas.microsoft.com/office/powerpoint/2010/main" xmlns="" val="1068328388"/>
      </p:ext>
    </p:extLst>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Karar Verme Yapıları : switch</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500034" y="1428736"/>
            <a:ext cx="4214842" cy="4281502"/>
          </a:xfrm>
        </p:spPr>
        <p:style>
          <a:lnRef idx="2">
            <a:schemeClr val="dk1"/>
          </a:lnRef>
          <a:fillRef idx="1">
            <a:schemeClr val="lt1"/>
          </a:fillRef>
          <a:effectRef idx="0">
            <a:schemeClr val="dk1"/>
          </a:effectRef>
          <a:fontRef idx="minor">
            <a:schemeClr val="dk1"/>
          </a:fontRef>
        </p:style>
        <p:txBody>
          <a:bodyPr>
            <a:normAutofit fontScale="55000" lnSpcReduction="20000"/>
          </a:bodyPr>
          <a:lstStyle/>
          <a:p>
            <a:pPr algn="just">
              <a:buFont typeface="Wingdings" pitchFamily="2" charset="2"/>
              <a:buChar char="§"/>
            </a:pPr>
            <a:r>
              <a:rPr lang="tr-TR" sz="2500" dirty="0" smtClean="0">
                <a:solidFill>
                  <a:schemeClr val="tx1"/>
                </a:solidFill>
              </a:rPr>
              <a:t> </a:t>
            </a:r>
            <a:r>
              <a:rPr lang="tr-TR" sz="2500" b="1" dirty="0" err="1" smtClean="0">
                <a:solidFill>
                  <a:schemeClr val="tx1"/>
                </a:solidFill>
              </a:rPr>
              <a:t>switch</a:t>
            </a:r>
            <a:r>
              <a:rPr lang="tr-TR" sz="2500" b="1" dirty="0" smtClean="0">
                <a:solidFill>
                  <a:schemeClr val="tx1"/>
                </a:solidFill>
              </a:rPr>
              <a:t> örneği:</a:t>
            </a:r>
          </a:p>
          <a:p>
            <a:pPr algn="just"/>
            <a:r>
              <a:rPr lang="tr-TR" sz="2500" dirty="0" err="1" smtClean="0"/>
              <a:t>int</a:t>
            </a:r>
            <a:r>
              <a:rPr lang="tr-TR" sz="2500" dirty="0" smtClean="0"/>
              <a:t> zar = (</a:t>
            </a:r>
            <a:r>
              <a:rPr lang="tr-TR" sz="2500" dirty="0" err="1" smtClean="0"/>
              <a:t>int</a:t>
            </a:r>
            <a:r>
              <a:rPr lang="tr-TR" sz="2500" dirty="0" smtClean="0"/>
              <a:t>)(</a:t>
            </a:r>
            <a:r>
              <a:rPr lang="tr-TR" sz="2500" dirty="0" err="1" smtClean="0"/>
              <a:t>Math</a:t>
            </a:r>
            <a:r>
              <a:rPr lang="tr-TR" sz="2500" dirty="0" smtClean="0"/>
              <a:t>.</a:t>
            </a:r>
            <a:r>
              <a:rPr lang="tr-TR" sz="2500" dirty="0" err="1" smtClean="0"/>
              <a:t>random</a:t>
            </a:r>
            <a:r>
              <a:rPr lang="tr-TR" sz="2500" dirty="0" smtClean="0"/>
              <a:t>()*6 + 1);   </a:t>
            </a:r>
          </a:p>
          <a:p>
            <a:pPr algn="just"/>
            <a:r>
              <a:rPr lang="tr-TR" sz="2500" dirty="0" err="1" smtClean="0">
                <a:solidFill>
                  <a:schemeClr val="tx1"/>
                </a:solidFill>
              </a:rPr>
              <a:t>switch</a:t>
            </a:r>
            <a:r>
              <a:rPr lang="tr-TR" sz="2500" dirty="0" smtClean="0">
                <a:solidFill>
                  <a:schemeClr val="tx1"/>
                </a:solidFill>
              </a:rPr>
              <a:t>(zar){</a:t>
            </a:r>
          </a:p>
          <a:p>
            <a:pPr algn="just"/>
            <a:r>
              <a:rPr lang="tr-TR" sz="2500" dirty="0" smtClean="0">
                <a:solidFill>
                  <a:schemeClr val="tx1"/>
                </a:solidFill>
              </a:rPr>
              <a:t>       </a:t>
            </a:r>
            <a:r>
              <a:rPr lang="tr-TR" sz="2500" dirty="0" err="1" smtClean="0">
                <a:solidFill>
                  <a:schemeClr val="tx1"/>
                </a:solidFill>
              </a:rPr>
              <a:t>case</a:t>
            </a:r>
            <a:r>
              <a:rPr lang="tr-TR" sz="2500" dirty="0" smtClean="0">
                <a:solidFill>
                  <a:schemeClr val="tx1"/>
                </a:solidFill>
              </a:rPr>
              <a:t> 1:</a:t>
            </a:r>
          </a:p>
          <a:p>
            <a:pPr algn="just"/>
            <a:r>
              <a:rPr lang="tr-TR" sz="2500" dirty="0" smtClean="0">
                <a:solidFill>
                  <a:schemeClr val="tx1"/>
                </a:solidFill>
              </a:rPr>
              <a:t>       </a:t>
            </a:r>
            <a:r>
              <a:rPr lang="tr-TR" sz="2500" dirty="0" err="1" smtClean="0">
                <a:solidFill>
                  <a:schemeClr val="tx1"/>
                </a:solidFill>
              </a:rPr>
              <a:t>case</a:t>
            </a:r>
            <a:r>
              <a:rPr lang="tr-TR" sz="2500" dirty="0" smtClean="0">
                <a:solidFill>
                  <a:schemeClr val="tx1"/>
                </a:solidFill>
              </a:rPr>
              <a:t> 4:</a:t>
            </a:r>
          </a:p>
          <a:p>
            <a:pPr algn="just"/>
            <a:r>
              <a:rPr lang="tr-TR" sz="2500" dirty="0" smtClean="0">
                <a:solidFill>
                  <a:schemeClr val="tx1"/>
                </a:solidFill>
              </a:rPr>
              <a:t>       </a:t>
            </a:r>
            <a:r>
              <a:rPr lang="tr-TR" sz="2500" dirty="0" err="1" smtClean="0">
                <a:solidFill>
                  <a:schemeClr val="tx1"/>
                </a:solidFill>
              </a:rPr>
              <a:t>case</a:t>
            </a:r>
            <a:r>
              <a:rPr lang="tr-TR" sz="2500" dirty="0" smtClean="0">
                <a:solidFill>
                  <a:schemeClr val="tx1"/>
                </a:solidFill>
              </a:rPr>
              <a:t> 6:</a:t>
            </a:r>
          </a:p>
          <a:p>
            <a:pPr algn="just"/>
            <a:r>
              <a:rPr lang="tr-TR" sz="2500" dirty="0" smtClean="0">
                <a:solidFill>
                  <a:schemeClr val="tx1"/>
                </a:solidFill>
              </a:rPr>
              <a:t>               </a:t>
            </a:r>
            <a:r>
              <a:rPr lang="tr-TR" sz="2500" dirty="0" err="1" smtClean="0">
                <a:solidFill>
                  <a:schemeClr val="tx1"/>
                </a:solidFill>
              </a:rPr>
              <a:t>System</a:t>
            </a:r>
            <a:r>
              <a:rPr lang="tr-TR" sz="2500" dirty="0" smtClean="0">
                <a:solidFill>
                  <a:schemeClr val="tx1"/>
                </a:solidFill>
              </a:rPr>
              <a:t>.</a:t>
            </a:r>
            <a:r>
              <a:rPr lang="tr-TR" sz="2500" dirty="0" err="1" smtClean="0">
                <a:solidFill>
                  <a:schemeClr val="tx1"/>
                </a:solidFill>
              </a:rPr>
              <a:t>out</a:t>
            </a:r>
            <a:r>
              <a:rPr lang="tr-TR" sz="2500" dirty="0" smtClean="0">
                <a:solidFill>
                  <a:schemeClr val="tx1"/>
                </a:solidFill>
              </a:rPr>
              <a:t>.</a:t>
            </a:r>
            <a:r>
              <a:rPr lang="tr-TR" sz="2500" dirty="0" err="1" smtClean="0">
                <a:solidFill>
                  <a:schemeClr val="tx1"/>
                </a:solidFill>
              </a:rPr>
              <a:t>println</a:t>
            </a:r>
            <a:r>
              <a:rPr lang="tr-TR" sz="2500" dirty="0" smtClean="0">
                <a:solidFill>
                  <a:schemeClr val="tx1"/>
                </a:solidFill>
              </a:rPr>
              <a:t>(“Zar:“+ zar);</a:t>
            </a:r>
          </a:p>
          <a:p>
            <a:pPr algn="just"/>
            <a:r>
              <a:rPr lang="tr-TR" sz="2500" dirty="0" smtClean="0">
                <a:solidFill>
                  <a:schemeClr val="tx1"/>
                </a:solidFill>
              </a:rPr>
              <a:t>               </a:t>
            </a:r>
            <a:r>
              <a:rPr lang="tr-TR" sz="2500" dirty="0" err="1" smtClean="0">
                <a:solidFill>
                  <a:schemeClr val="tx1"/>
                </a:solidFill>
              </a:rPr>
              <a:t>System</a:t>
            </a:r>
            <a:r>
              <a:rPr lang="tr-TR" sz="2500" dirty="0" smtClean="0">
                <a:solidFill>
                  <a:schemeClr val="tx1"/>
                </a:solidFill>
              </a:rPr>
              <a:t>.</a:t>
            </a:r>
            <a:r>
              <a:rPr lang="tr-TR" sz="2500" dirty="0" err="1" smtClean="0">
                <a:solidFill>
                  <a:schemeClr val="tx1"/>
                </a:solidFill>
              </a:rPr>
              <a:t>out</a:t>
            </a:r>
            <a:r>
              <a:rPr lang="tr-TR" sz="2500" dirty="0" smtClean="0">
                <a:solidFill>
                  <a:schemeClr val="tx1"/>
                </a:solidFill>
              </a:rPr>
              <a:t>.</a:t>
            </a:r>
            <a:r>
              <a:rPr lang="tr-TR" sz="2500" dirty="0" err="1" smtClean="0">
                <a:solidFill>
                  <a:schemeClr val="tx1"/>
                </a:solidFill>
              </a:rPr>
              <a:t>println</a:t>
            </a:r>
            <a:r>
              <a:rPr lang="tr-TR" sz="2500" dirty="0" smtClean="0">
                <a:solidFill>
                  <a:schemeClr val="tx1"/>
                </a:solidFill>
              </a:rPr>
              <a:t>(“Zar asal değildir”);</a:t>
            </a:r>
          </a:p>
          <a:p>
            <a:pPr algn="just"/>
            <a:r>
              <a:rPr lang="tr-TR" sz="2500" dirty="0" smtClean="0">
                <a:solidFill>
                  <a:schemeClr val="tx1"/>
                </a:solidFill>
              </a:rPr>
              <a:t>               break;</a:t>
            </a:r>
          </a:p>
          <a:p>
            <a:pPr algn="just"/>
            <a:r>
              <a:rPr lang="tr-TR" sz="2500" dirty="0" smtClean="0">
                <a:solidFill>
                  <a:schemeClr val="tx1"/>
                </a:solidFill>
              </a:rPr>
              <a:t>       </a:t>
            </a:r>
            <a:r>
              <a:rPr lang="tr-TR" sz="2500" dirty="0" err="1" smtClean="0">
                <a:solidFill>
                  <a:schemeClr val="tx1"/>
                </a:solidFill>
              </a:rPr>
              <a:t>case</a:t>
            </a:r>
            <a:r>
              <a:rPr lang="tr-TR" sz="2500" dirty="0" smtClean="0">
                <a:solidFill>
                  <a:schemeClr val="tx1"/>
                </a:solidFill>
              </a:rPr>
              <a:t> 2:</a:t>
            </a:r>
          </a:p>
          <a:p>
            <a:pPr algn="just"/>
            <a:r>
              <a:rPr lang="tr-TR" sz="2500" dirty="0" smtClean="0">
                <a:solidFill>
                  <a:schemeClr val="tx1"/>
                </a:solidFill>
              </a:rPr>
              <a:t>       </a:t>
            </a:r>
            <a:r>
              <a:rPr lang="tr-TR" sz="2500" dirty="0" err="1" smtClean="0">
                <a:solidFill>
                  <a:schemeClr val="tx1"/>
                </a:solidFill>
              </a:rPr>
              <a:t>case</a:t>
            </a:r>
            <a:r>
              <a:rPr lang="tr-TR" sz="2500" dirty="0" smtClean="0">
                <a:solidFill>
                  <a:schemeClr val="tx1"/>
                </a:solidFill>
              </a:rPr>
              <a:t> 3:</a:t>
            </a:r>
          </a:p>
          <a:p>
            <a:pPr algn="just"/>
            <a:r>
              <a:rPr lang="tr-TR" sz="2500" dirty="0" smtClean="0">
                <a:solidFill>
                  <a:schemeClr val="tx1"/>
                </a:solidFill>
              </a:rPr>
              <a:t>       </a:t>
            </a:r>
            <a:r>
              <a:rPr lang="tr-TR" sz="2500" dirty="0" err="1" smtClean="0">
                <a:solidFill>
                  <a:schemeClr val="tx1"/>
                </a:solidFill>
              </a:rPr>
              <a:t>case</a:t>
            </a:r>
            <a:r>
              <a:rPr lang="tr-TR" sz="2500" dirty="0" smtClean="0">
                <a:solidFill>
                  <a:schemeClr val="tx1"/>
                </a:solidFill>
              </a:rPr>
              <a:t> 5:</a:t>
            </a:r>
          </a:p>
          <a:p>
            <a:pPr algn="just"/>
            <a:r>
              <a:rPr lang="tr-TR" sz="2500" dirty="0" smtClean="0">
                <a:solidFill>
                  <a:schemeClr val="tx1"/>
                </a:solidFill>
              </a:rPr>
              <a:t>               </a:t>
            </a:r>
            <a:r>
              <a:rPr lang="tr-TR" sz="2500" dirty="0" err="1" smtClean="0">
                <a:solidFill>
                  <a:schemeClr val="tx1"/>
                </a:solidFill>
              </a:rPr>
              <a:t>System</a:t>
            </a:r>
            <a:r>
              <a:rPr lang="tr-TR" sz="2500" dirty="0" smtClean="0">
                <a:solidFill>
                  <a:schemeClr val="tx1"/>
                </a:solidFill>
              </a:rPr>
              <a:t>.</a:t>
            </a:r>
            <a:r>
              <a:rPr lang="tr-TR" sz="2500" dirty="0" err="1" smtClean="0">
                <a:solidFill>
                  <a:schemeClr val="tx1"/>
                </a:solidFill>
              </a:rPr>
              <a:t>out</a:t>
            </a:r>
            <a:r>
              <a:rPr lang="tr-TR" sz="2500" dirty="0" smtClean="0">
                <a:solidFill>
                  <a:schemeClr val="tx1"/>
                </a:solidFill>
              </a:rPr>
              <a:t>.</a:t>
            </a:r>
            <a:r>
              <a:rPr lang="tr-TR" sz="2500" dirty="0" err="1" smtClean="0">
                <a:solidFill>
                  <a:schemeClr val="tx1"/>
                </a:solidFill>
              </a:rPr>
              <a:t>println</a:t>
            </a:r>
            <a:r>
              <a:rPr lang="tr-TR" sz="2500" dirty="0" smtClean="0">
                <a:solidFill>
                  <a:schemeClr val="tx1"/>
                </a:solidFill>
              </a:rPr>
              <a:t>(“</a:t>
            </a:r>
            <a:r>
              <a:rPr lang="tr-TR" sz="2500" dirty="0" smtClean="0"/>
              <a:t>Z</a:t>
            </a:r>
            <a:r>
              <a:rPr lang="tr-TR" sz="2500" dirty="0" smtClean="0">
                <a:solidFill>
                  <a:schemeClr val="tx1"/>
                </a:solidFill>
              </a:rPr>
              <a:t>ar:“+ zar);</a:t>
            </a:r>
          </a:p>
          <a:p>
            <a:pPr algn="just"/>
            <a:r>
              <a:rPr lang="tr-TR" sz="2500" dirty="0" smtClean="0">
                <a:solidFill>
                  <a:schemeClr val="tx1"/>
                </a:solidFill>
              </a:rPr>
              <a:t>               </a:t>
            </a:r>
            <a:r>
              <a:rPr lang="tr-TR" sz="2500" dirty="0" err="1" smtClean="0">
                <a:solidFill>
                  <a:schemeClr val="tx1"/>
                </a:solidFill>
              </a:rPr>
              <a:t>System</a:t>
            </a:r>
            <a:r>
              <a:rPr lang="tr-TR" sz="2500" dirty="0" smtClean="0">
                <a:solidFill>
                  <a:schemeClr val="tx1"/>
                </a:solidFill>
              </a:rPr>
              <a:t>.</a:t>
            </a:r>
            <a:r>
              <a:rPr lang="tr-TR" sz="2500" dirty="0" err="1" smtClean="0">
                <a:solidFill>
                  <a:schemeClr val="tx1"/>
                </a:solidFill>
              </a:rPr>
              <a:t>out</a:t>
            </a:r>
            <a:r>
              <a:rPr lang="tr-TR" sz="2500" dirty="0" smtClean="0">
                <a:solidFill>
                  <a:schemeClr val="tx1"/>
                </a:solidFill>
              </a:rPr>
              <a:t>.</a:t>
            </a:r>
            <a:r>
              <a:rPr lang="tr-TR" sz="2500" dirty="0" err="1" smtClean="0">
                <a:solidFill>
                  <a:schemeClr val="tx1"/>
                </a:solidFill>
              </a:rPr>
              <a:t>println</a:t>
            </a:r>
            <a:r>
              <a:rPr lang="tr-TR" sz="2500" dirty="0" smtClean="0">
                <a:solidFill>
                  <a:schemeClr val="tx1"/>
                </a:solidFill>
              </a:rPr>
              <a:t>(“Zar değeri asaldır”);</a:t>
            </a:r>
          </a:p>
          <a:p>
            <a:pPr algn="just"/>
            <a:r>
              <a:rPr lang="tr-TR" sz="2500" dirty="0" smtClean="0">
                <a:solidFill>
                  <a:schemeClr val="tx1"/>
                </a:solidFill>
              </a:rPr>
              <a:t>   }</a:t>
            </a:r>
            <a:endParaRPr lang="tr-TR" sz="2400" dirty="0" smtClean="0">
              <a:solidFill>
                <a:schemeClr val="tx1"/>
              </a:solidFill>
            </a:endParaRPr>
          </a:p>
          <a:p>
            <a:pPr algn="just"/>
            <a:endParaRPr lang="tr-TR" sz="2400" dirty="0" smtClean="0">
              <a:solidFill>
                <a:schemeClr val="tx1"/>
              </a:solidFill>
            </a:endParaRPr>
          </a:p>
        </p:txBody>
      </p:sp>
      <p:sp>
        <p:nvSpPr>
          <p:cNvPr id="4" name="3 Dikdörtgen"/>
          <p:cNvSpPr/>
          <p:nvPr/>
        </p:nvSpPr>
        <p:spPr>
          <a:xfrm>
            <a:off x="4857752" y="1500174"/>
            <a:ext cx="3925614" cy="4185761"/>
          </a:xfrm>
          <a:prstGeom prst="rect">
            <a:avLst/>
          </a:prstGeom>
        </p:spPr>
        <p:txBody>
          <a:bodyPr wrap="square">
            <a:spAutoFit/>
          </a:bodyPr>
          <a:lstStyle/>
          <a:p>
            <a:pPr algn="just">
              <a:buFont typeface="Wingdings" pitchFamily="2" charset="2"/>
              <a:buChar char="Ø"/>
            </a:pPr>
            <a:r>
              <a:rPr lang="tr-TR" sz="1400" dirty="0" smtClean="0"/>
              <a:t>Bu örnek gelen zar değerinin asal olup olmadığını ekrana yazdıran bir koddur. Örnekte </a:t>
            </a:r>
            <a:r>
              <a:rPr lang="tr-TR" sz="1400" dirty="0" err="1" smtClean="0"/>
              <a:t>case</a:t>
            </a:r>
            <a:r>
              <a:rPr lang="tr-TR" sz="1400" dirty="0" smtClean="0"/>
              <a:t> 1,4,2 ve 3 boş bırakılmıştır. Boş bırakılan </a:t>
            </a:r>
            <a:r>
              <a:rPr lang="tr-TR" sz="1400" dirty="0" err="1" smtClean="0"/>
              <a:t>case’ler</a:t>
            </a:r>
            <a:r>
              <a:rPr lang="tr-TR" sz="1400" dirty="0" smtClean="0"/>
              <a:t> bir sonraki </a:t>
            </a:r>
            <a:r>
              <a:rPr lang="tr-TR" sz="1400" dirty="0" err="1" smtClean="0"/>
              <a:t>case’den</a:t>
            </a:r>
            <a:r>
              <a:rPr lang="tr-TR" sz="1400" dirty="0" smtClean="0"/>
              <a:t> devam eder. 1,4 ve 6 değerleri asal olmadığından ve aynı işi yapacağından 1 ve 4 </a:t>
            </a:r>
            <a:r>
              <a:rPr lang="tr-TR" sz="1400" dirty="0" err="1" smtClean="0"/>
              <a:t>case’leri</a:t>
            </a:r>
            <a:r>
              <a:rPr lang="tr-TR" sz="1400" dirty="0" smtClean="0"/>
              <a:t> boş bırakılmıştır. Bu sayede hem 1, hem 4, hem de 6 değerleri aynı işi yapmaktadır. Benzer durum </a:t>
            </a:r>
            <a:r>
              <a:rPr lang="tr-TR" sz="1400" dirty="0" err="1" smtClean="0"/>
              <a:t>case</a:t>
            </a:r>
            <a:r>
              <a:rPr lang="tr-TR" sz="1400" dirty="0" smtClean="0"/>
              <a:t> 2,3 ve 5 için de geçerlidir. Bu kodda </a:t>
            </a:r>
            <a:r>
              <a:rPr lang="tr-TR" sz="1400" b="1" i="1" dirty="0" err="1" smtClean="0"/>
              <a:t>default</a:t>
            </a:r>
            <a:r>
              <a:rPr lang="tr-TR" sz="1400" b="1" i="1" dirty="0" smtClean="0"/>
              <a:t> </a:t>
            </a:r>
            <a:r>
              <a:rPr lang="tr-TR" sz="1400" dirty="0" smtClean="0"/>
              <a:t>kullanılmamıştır; çünkü gelen zar değeri 1 ile 6 arasında olacağından başka bir </a:t>
            </a:r>
            <a:r>
              <a:rPr lang="tr-TR" sz="1400" dirty="0" err="1" smtClean="0"/>
              <a:t>case</a:t>
            </a:r>
            <a:r>
              <a:rPr lang="tr-TR" sz="1400" dirty="0" smtClean="0"/>
              <a:t> olamaz. </a:t>
            </a:r>
            <a:r>
              <a:rPr lang="tr-TR" sz="1400" dirty="0" err="1" smtClean="0"/>
              <a:t>case</a:t>
            </a:r>
            <a:r>
              <a:rPr lang="tr-TR" sz="1400" dirty="0" smtClean="0"/>
              <a:t> 6’da </a:t>
            </a:r>
            <a:r>
              <a:rPr lang="tr-TR" sz="1400" b="1" i="1" dirty="0" smtClean="0"/>
              <a:t>break</a:t>
            </a:r>
            <a:r>
              <a:rPr lang="tr-TR" sz="1400" dirty="0" smtClean="0"/>
              <a:t> kullanılırken </a:t>
            </a:r>
            <a:r>
              <a:rPr lang="tr-TR" sz="1400" dirty="0" err="1" smtClean="0"/>
              <a:t>case</a:t>
            </a:r>
            <a:r>
              <a:rPr lang="tr-TR" sz="1400" dirty="0" smtClean="0"/>
              <a:t> 5’te </a:t>
            </a:r>
            <a:r>
              <a:rPr lang="tr-TR" sz="1400" b="1" i="1" dirty="0" smtClean="0"/>
              <a:t>break</a:t>
            </a:r>
            <a:r>
              <a:rPr lang="tr-TR" sz="1400" dirty="0" smtClean="0"/>
              <a:t> kullanılmamıştır. Eğer </a:t>
            </a:r>
            <a:r>
              <a:rPr lang="tr-TR" sz="1400" dirty="0" err="1" smtClean="0"/>
              <a:t>case</a:t>
            </a:r>
            <a:r>
              <a:rPr lang="tr-TR" sz="1400" dirty="0" smtClean="0"/>
              <a:t> 6’da </a:t>
            </a:r>
            <a:r>
              <a:rPr lang="tr-TR" sz="1400" b="1" i="1" dirty="0" smtClean="0"/>
              <a:t>break</a:t>
            </a:r>
            <a:r>
              <a:rPr lang="tr-TR" sz="1400" dirty="0" smtClean="0"/>
              <a:t> kullanılmazsa kod aşağıdaki </a:t>
            </a:r>
            <a:r>
              <a:rPr lang="tr-TR" sz="1400" dirty="0" err="1" smtClean="0"/>
              <a:t>case’lerden</a:t>
            </a:r>
            <a:r>
              <a:rPr lang="tr-TR" sz="1400" dirty="0" smtClean="0"/>
              <a:t> devam eder ve </a:t>
            </a:r>
            <a:r>
              <a:rPr lang="tr-TR" sz="1400" dirty="0" err="1" smtClean="0"/>
              <a:t>case</a:t>
            </a:r>
            <a:r>
              <a:rPr lang="tr-TR" sz="1400" dirty="0" smtClean="0"/>
              <a:t> 5’teki kodu da çalıştırırdı. Bu yüzden hangi noktalarda </a:t>
            </a:r>
            <a:r>
              <a:rPr lang="tr-TR" sz="1400" b="1" i="1" dirty="0" smtClean="0"/>
              <a:t>break</a:t>
            </a:r>
            <a:r>
              <a:rPr lang="tr-TR" sz="1400" dirty="0" smtClean="0"/>
              <a:t> kullanılması gerektiğine dikkat edilmelidir. </a:t>
            </a:r>
            <a:r>
              <a:rPr lang="tr-TR" sz="1400" dirty="0" err="1" smtClean="0"/>
              <a:t>case</a:t>
            </a:r>
            <a:r>
              <a:rPr lang="tr-TR" sz="1400" dirty="0" smtClean="0"/>
              <a:t> 5’te ise </a:t>
            </a:r>
            <a:r>
              <a:rPr lang="tr-TR" sz="1400" b="1" i="1" dirty="0" smtClean="0"/>
              <a:t>break</a:t>
            </a:r>
            <a:r>
              <a:rPr lang="tr-TR" sz="1400" dirty="0" smtClean="0"/>
              <a:t> kullanımına gerek yoktur; çünkü </a:t>
            </a:r>
            <a:r>
              <a:rPr lang="tr-TR" sz="1400" dirty="0" err="1" smtClean="0"/>
              <a:t>switch</a:t>
            </a:r>
            <a:r>
              <a:rPr lang="tr-TR" sz="1400" dirty="0" smtClean="0"/>
              <a:t> yapısı o noktada zaten sonlanmaktadır.</a:t>
            </a:r>
            <a:endParaRPr lang="tr-TR" sz="1400" b="1" i="1" dirty="0" smtClean="0"/>
          </a:p>
        </p:txBody>
      </p:sp>
    </p:spTree>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Good Programming Practices</a:t>
            </a:r>
          </a:p>
        </p:txBody>
      </p:sp>
      <p:sp>
        <p:nvSpPr>
          <p:cNvPr id="27651" name="Rectangle 3"/>
          <p:cNvSpPr>
            <a:spLocks noGrp="1" noChangeArrowheads="1"/>
          </p:cNvSpPr>
          <p:nvPr>
            <p:ph sz="quarter" idx="1"/>
          </p:nvPr>
        </p:nvSpPr>
        <p:spPr/>
        <p:txBody>
          <a:bodyPr/>
          <a:lstStyle/>
          <a:p>
            <a:r>
              <a:rPr lang="en-US" dirty="0"/>
              <a:t>Include a default case to catch invalid data.</a:t>
            </a:r>
          </a:p>
          <a:p>
            <a:r>
              <a:rPr lang="en-US" dirty="0"/>
              <a:t>Inform the user of the type of error that has occurred (e.g., </a:t>
            </a:r>
            <a:r>
              <a:rPr lang="ja-JP" altLang="en-US" dirty="0">
                <a:latin typeface="Arial"/>
              </a:rPr>
              <a:t>“</a:t>
            </a:r>
            <a:r>
              <a:rPr lang="en-US" dirty="0"/>
              <a:t>Error - invalid day.</a:t>
            </a:r>
            <a:r>
              <a:rPr lang="ja-JP" altLang="en-US" dirty="0">
                <a:latin typeface="Arial"/>
              </a:rPr>
              <a:t>”</a:t>
            </a:r>
            <a:r>
              <a:rPr lang="en-US" dirty="0"/>
              <a:t>).</a:t>
            </a:r>
          </a:p>
          <a:p>
            <a:r>
              <a:rPr lang="en-US" dirty="0"/>
              <a:t>If appropriate, display the invalid value</a:t>
            </a:r>
            <a:r>
              <a:rPr lang="en-US" dirty="0" smtClean="0"/>
              <a:t>.</a:t>
            </a:r>
            <a:endParaRPr lang="en-US" dirty="0"/>
          </a:p>
        </p:txBody>
      </p:sp>
    </p:spTree>
    <p:extLst>
      <p:ext uri="{BB962C8B-B14F-4D97-AF65-F5344CB8AC3E}">
        <p14:creationId xmlns:p14="http://schemas.microsoft.com/office/powerpoint/2010/main" xmlns="" val="3390942587"/>
      </p:ext>
    </p:extLst>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noFill/>
          <a:ln/>
        </p:spPr>
        <p:txBody>
          <a:bodyPr>
            <a:normAutofit/>
          </a:bodyPr>
          <a:lstStyle/>
          <a:p>
            <a:r>
              <a:rPr lang="tr-TR" dirty="0" smtClean="0"/>
              <a:t>Bu örneği </a:t>
            </a:r>
            <a:r>
              <a:rPr lang="tr-TR" dirty="0" err="1" smtClean="0"/>
              <a:t>switch’e</a:t>
            </a:r>
            <a:r>
              <a:rPr lang="tr-TR" dirty="0" smtClean="0"/>
              <a:t> çevirelim.</a:t>
            </a:r>
            <a:endParaRPr lang="en-US" sz="1600" dirty="0"/>
          </a:p>
        </p:txBody>
      </p:sp>
      <p:sp>
        <p:nvSpPr>
          <p:cNvPr id="6147" name="Rectangle 3"/>
          <p:cNvSpPr>
            <a:spLocks noGrp="1" noChangeArrowheads="1"/>
          </p:cNvSpPr>
          <p:nvPr>
            <p:ph sz="quarter" idx="1"/>
          </p:nvPr>
        </p:nvSpPr>
        <p:spPr>
          <a:xfrm>
            <a:off x="723900" y="1219200"/>
            <a:ext cx="4348166" cy="5353072"/>
          </a:xfrm>
          <a:noFill/>
          <a:ln/>
        </p:spPr>
        <p:txBody>
          <a:bodyPr>
            <a:normAutofit lnSpcReduction="10000"/>
          </a:bodyPr>
          <a:lstStyle/>
          <a:p>
            <a:pPr>
              <a:buFontTx/>
              <a:buNone/>
            </a:pPr>
            <a:r>
              <a:rPr lang="en-US" sz="1600" dirty="0"/>
              <a:t>if (day == </a:t>
            </a:r>
            <a:r>
              <a:rPr lang="tr-TR" sz="1600" dirty="0" smtClean="0"/>
              <a:t>7 || </a:t>
            </a:r>
            <a:r>
              <a:rPr lang="tr-TR" sz="1600" dirty="0" err="1" smtClean="0"/>
              <a:t>day</a:t>
            </a:r>
            <a:r>
              <a:rPr lang="tr-TR" sz="1600" dirty="0" smtClean="0"/>
              <a:t> == 0</a:t>
            </a:r>
            <a:r>
              <a:rPr lang="en-US" sz="1600" dirty="0" smtClean="0"/>
              <a:t> </a:t>
            </a:r>
            <a:r>
              <a:rPr lang="en-US" sz="1600" dirty="0"/>
              <a:t>) {</a:t>
            </a:r>
          </a:p>
          <a:p>
            <a:pPr>
              <a:buFontTx/>
              <a:buNone/>
            </a:pPr>
            <a:r>
              <a:rPr lang="en-US" sz="1600" dirty="0"/>
              <a:t>    </a:t>
            </a:r>
            <a:r>
              <a:rPr lang="en-US" sz="1600" dirty="0" err="1" smtClean="0"/>
              <a:t>System.out.println</a:t>
            </a:r>
            <a:r>
              <a:rPr lang="en-US" sz="1600" dirty="0" smtClean="0"/>
              <a:t> </a:t>
            </a:r>
            <a:r>
              <a:rPr lang="en-US" sz="1600" dirty="0"/>
              <a:t>(</a:t>
            </a:r>
            <a:r>
              <a:rPr lang="ja-JP" altLang="en-US" sz="1600" dirty="0">
                <a:latin typeface="Arial"/>
              </a:rPr>
              <a:t>“</a:t>
            </a:r>
            <a:r>
              <a:rPr lang="en-US" sz="1600" dirty="0"/>
              <a:t>Sunday</a:t>
            </a:r>
            <a:r>
              <a:rPr lang="ja-JP" altLang="en-US" sz="1600" dirty="0">
                <a:latin typeface="Arial"/>
              </a:rPr>
              <a:t>”</a:t>
            </a:r>
            <a:r>
              <a:rPr lang="en-US" sz="1600" dirty="0"/>
              <a:t>) ;</a:t>
            </a:r>
          </a:p>
          <a:p>
            <a:pPr>
              <a:buFontTx/>
              <a:buNone/>
            </a:pPr>
            <a:r>
              <a:rPr lang="en-US" sz="1600" dirty="0"/>
              <a:t>} else if (day == 1 ) {</a:t>
            </a:r>
          </a:p>
          <a:p>
            <a:pPr>
              <a:buFontTx/>
              <a:buNone/>
            </a:pPr>
            <a:r>
              <a:rPr lang="en-US" sz="1600" dirty="0"/>
              <a:t>    </a:t>
            </a:r>
            <a:r>
              <a:rPr lang="en-US" sz="1600" dirty="0" err="1" smtClean="0"/>
              <a:t>System.out.println</a:t>
            </a:r>
            <a:r>
              <a:rPr lang="en-US" sz="1600" dirty="0" smtClean="0"/>
              <a:t> </a:t>
            </a:r>
            <a:r>
              <a:rPr lang="en-US" sz="1600" dirty="0"/>
              <a:t>(</a:t>
            </a:r>
            <a:r>
              <a:rPr lang="ja-JP" altLang="en-US" sz="1600" dirty="0">
                <a:latin typeface="Arial"/>
              </a:rPr>
              <a:t>“</a:t>
            </a:r>
            <a:r>
              <a:rPr lang="en-US" sz="1600" dirty="0"/>
              <a:t>Monday</a:t>
            </a:r>
            <a:r>
              <a:rPr lang="ja-JP" altLang="en-US" sz="1600" dirty="0">
                <a:latin typeface="Arial"/>
              </a:rPr>
              <a:t>”</a:t>
            </a:r>
            <a:r>
              <a:rPr lang="en-US" sz="1600" dirty="0"/>
              <a:t>) ;</a:t>
            </a:r>
          </a:p>
          <a:p>
            <a:pPr>
              <a:buFontTx/>
              <a:buNone/>
            </a:pPr>
            <a:r>
              <a:rPr lang="en-US" sz="1600" dirty="0"/>
              <a:t>} else if (day == 2) {</a:t>
            </a:r>
          </a:p>
          <a:p>
            <a:pPr>
              <a:buFontTx/>
              <a:buNone/>
            </a:pPr>
            <a:r>
              <a:rPr lang="en-US" sz="1600" dirty="0"/>
              <a:t>    </a:t>
            </a:r>
            <a:r>
              <a:rPr lang="en-US" sz="1600" dirty="0" err="1" smtClean="0"/>
              <a:t>System.out.println</a:t>
            </a:r>
            <a:r>
              <a:rPr lang="en-US" sz="1600" dirty="0" smtClean="0"/>
              <a:t> </a:t>
            </a:r>
            <a:r>
              <a:rPr lang="en-US" sz="1600" dirty="0"/>
              <a:t>(</a:t>
            </a:r>
            <a:r>
              <a:rPr lang="ja-JP" altLang="en-US" sz="1600" dirty="0">
                <a:latin typeface="Arial"/>
              </a:rPr>
              <a:t>“</a:t>
            </a:r>
            <a:r>
              <a:rPr lang="en-US" sz="1600" dirty="0"/>
              <a:t>Tuesday</a:t>
            </a:r>
            <a:r>
              <a:rPr lang="ja-JP" altLang="en-US" sz="1600" dirty="0">
                <a:latin typeface="Arial"/>
              </a:rPr>
              <a:t>”</a:t>
            </a:r>
            <a:r>
              <a:rPr lang="en-US" sz="1600" dirty="0"/>
              <a:t>) ;</a:t>
            </a:r>
          </a:p>
          <a:p>
            <a:pPr>
              <a:buFontTx/>
              <a:buNone/>
            </a:pPr>
            <a:r>
              <a:rPr lang="en-US" sz="1600" dirty="0"/>
              <a:t>} else if (day == 3) {</a:t>
            </a:r>
          </a:p>
          <a:p>
            <a:pPr>
              <a:buFontTx/>
              <a:buNone/>
            </a:pPr>
            <a:r>
              <a:rPr lang="en-US" sz="1600" dirty="0"/>
              <a:t>    </a:t>
            </a:r>
            <a:r>
              <a:rPr lang="en-US" sz="1600" dirty="0" err="1" smtClean="0"/>
              <a:t>System.out.println</a:t>
            </a:r>
            <a:r>
              <a:rPr lang="en-US" sz="1600" dirty="0" smtClean="0"/>
              <a:t> </a:t>
            </a:r>
            <a:r>
              <a:rPr lang="en-US" sz="1600" dirty="0"/>
              <a:t>(</a:t>
            </a:r>
            <a:r>
              <a:rPr lang="ja-JP" altLang="en-US" sz="1600" dirty="0">
                <a:latin typeface="Arial"/>
              </a:rPr>
              <a:t>“</a:t>
            </a:r>
            <a:r>
              <a:rPr lang="en-US" sz="1600" dirty="0"/>
              <a:t>Wednesday</a:t>
            </a:r>
            <a:r>
              <a:rPr lang="ja-JP" altLang="en-US" sz="1600" dirty="0">
                <a:latin typeface="Arial"/>
              </a:rPr>
              <a:t>”</a:t>
            </a:r>
            <a:r>
              <a:rPr lang="en-US" sz="1600" dirty="0"/>
              <a:t>) ;</a:t>
            </a:r>
          </a:p>
          <a:p>
            <a:pPr>
              <a:buFontTx/>
              <a:buNone/>
            </a:pPr>
            <a:r>
              <a:rPr lang="en-US" sz="1600" dirty="0"/>
              <a:t>} else if (day == 4) {</a:t>
            </a:r>
          </a:p>
          <a:p>
            <a:pPr>
              <a:buFontTx/>
              <a:buNone/>
            </a:pPr>
            <a:r>
              <a:rPr lang="en-US" sz="1600" dirty="0"/>
              <a:t>    </a:t>
            </a:r>
            <a:r>
              <a:rPr lang="en-US" sz="1600" dirty="0" err="1" smtClean="0"/>
              <a:t>System.out.println</a:t>
            </a:r>
            <a:r>
              <a:rPr lang="en-US" sz="1600" dirty="0" smtClean="0"/>
              <a:t> </a:t>
            </a:r>
            <a:r>
              <a:rPr lang="en-US" sz="1600" dirty="0"/>
              <a:t>(</a:t>
            </a:r>
            <a:r>
              <a:rPr lang="ja-JP" altLang="en-US" sz="1600" dirty="0">
                <a:latin typeface="Arial"/>
              </a:rPr>
              <a:t>“</a:t>
            </a:r>
            <a:r>
              <a:rPr lang="en-US" sz="1600" dirty="0"/>
              <a:t>Thursday</a:t>
            </a:r>
            <a:r>
              <a:rPr lang="ja-JP" altLang="en-US" sz="1600" dirty="0">
                <a:latin typeface="Arial"/>
              </a:rPr>
              <a:t>”</a:t>
            </a:r>
            <a:r>
              <a:rPr lang="en-US" sz="1600" dirty="0"/>
              <a:t>) ;</a:t>
            </a:r>
          </a:p>
          <a:p>
            <a:pPr>
              <a:buFontTx/>
              <a:buNone/>
            </a:pPr>
            <a:r>
              <a:rPr lang="en-US" sz="1600" dirty="0"/>
              <a:t>} else if (day == 5) {</a:t>
            </a:r>
          </a:p>
          <a:p>
            <a:pPr>
              <a:buFontTx/>
              <a:buNone/>
            </a:pPr>
            <a:r>
              <a:rPr lang="en-US" sz="1600" dirty="0"/>
              <a:t>    </a:t>
            </a:r>
            <a:r>
              <a:rPr lang="en-US" sz="1600" dirty="0" err="1" smtClean="0"/>
              <a:t>System.out.println</a:t>
            </a:r>
            <a:r>
              <a:rPr lang="en-US" sz="1600" dirty="0" smtClean="0"/>
              <a:t> </a:t>
            </a:r>
            <a:r>
              <a:rPr lang="en-US" sz="1600" dirty="0"/>
              <a:t>(</a:t>
            </a:r>
            <a:r>
              <a:rPr lang="ja-JP" altLang="en-US" sz="1600" dirty="0">
                <a:latin typeface="Arial"/>
              </a:rPr>
              <a:t>“</a:t>
            </a:r>
            <a:r>
              <a:rPr lang="en-US" sz="1600" dirty="0"/>
              <a:t>Friday</a:t>
            </a:r>
            <a:r>
              <a:rPr lang="ja-JP" altLang="en-US" sz="1600" dirty="0">
                <a:latin typeface="Arial"/>
              </a:rPr>
              <a:t>”</a:t>
            </a:r>
            <a:r>
              <a:rPr lang="en-US" sz="1600" dirty="0"/>
              <a:t>) ;</a:t>
            </a:r>
          </a:p>
          <a:p>
            <a:pPr>
              <a:buFontTx/>
              <a:buNone/>
            </a:pPr>
            <a:r>
              <a:rPr lang="en-US" sz="1600" dirty="0"/>
              <a:t>} else if (day == 6) {</a:t>
            </a:r>
          </a:p>
          <a:p>
            <a:pPr>
              <a:buFontTx/>
              <a:buNone/>
            </a:pPr>
            <a:r>
              <a:rPr lang="en-US" sz="1600" dirty="0"/>
              <a:t>    </a:t>
            </a:r>
            <a:r>
              <a:rPr lang="en-US" sz="1600" dirty="0" err="1" smtClean="0"/>
              <a:t>System.out.println</a:t>
            </a:r>
            <a:r>
              <a:rPr lang="en-US" sz="1600" dirty="0" smtClean="0"/>
              <a:t> </a:t>
            </a:r>
            <a:r>
              <a:rPr lang="en-US" sz="1600" dirty="0"/>
              <a:t>(</a:t>
            </a:r>
            <a:r>
              <a:rPr lang="ja-JP" altLang="en-US" sz="1600" dirty="0">
                <a:latin typeface="Arial"/>
              </a:rPr>
              <a:t>“</a:t>
            </a:r>
            <a:r>
              <a:rPr lang="en-US" sz="1600" dirty="0"/>
              <a:t>Saturday</a:t>
            </a:r>
            <a:r>
              <a:rPr lang="ja-JP" altLang="en-US" sz="1600" dirty="0">
                <a:latin typeface="Arial"/>
              </a:rPr>
              <a:t>”</a:t>
            </a:r>
            <a:r>
              <a:rPr lang="en-US" sz="1600" dirty="0"/>
              <a:t>) ;</a:t>
            </a:r>
          </a:p>
          <a:p>
            <a:pPr>
              <a:buFontTx/>
              <a:buNone/>
            </a:pPr>
            <a:r>
              <a:rPr lang="en-US" sz="1600" dirty="0"/>
              <a:t>} else {</a:t>
            </a:r>
          </a:p>
          <a:p>
            <a:pPr>
              <a:buFontTx/>
              <a:buNone/>
            </a:pPr>
            <a:r>
              <a:rPr lang="en-US" sz="1600" dirty="0"/>
              <a:t>    </a:t>
            </a:r>
            <a:r>
              <a:rPr lang="en-US" sz="1600" dirty="0" err="1" smtClean="0"/>
              <a:t>System.out.println</a:t>
            </a:r>
            <a:r>
              <a:rPr lang="en-US" sz="1600" dirty="0" smtClean="0"/>
              <a:t> </a:t>
            </a:r>
            <a:r>
              <a:rPr lang="en-US" sz="1600" dirty="0"/>
              <a:t>(</a:t>
            </a:r>
            <a:r>
              <a:rPr lang="ja-JP" altLang="en-US" sz="1600" dirty="0">
                <a:latin typeface="Arial"/>
              </a:rPr>
              <a:t>“</a:t>
            </a:r>
            <a:r>
              <a:rPr lang="en-US" sz="1600" dirty="0"/>
              <a:t>Error - invalid day</a:t>
            </a:r>
            <a:r>
              <a:rPr lang="en-US" sz="1600" dirty="0" smtClean="0"/>
              <a:t>.</a:t>
            </a:r>
            <a:r>
              <a:rPr lang="ja-JP" altLang="en-US" sz="1600" dirty="0" smtClean="0">
                <a:latin typeface="Arial"/>
              </a:rPr>
              <a:t>”</a:t>
            </a:r>
            <a:r>
              <a:rPr lang="en-US" sz="1600" dirty="0"/>
              <a:t>) ;</a:t>
            </a:r>
          </a:p>
          <a:p>
            <a:pPr>
              <a:buFontTx/>
              <a:buNone/>
            </a:pPr>
            <a:r>
              <a:rPr lang="en-US" sz="1600" dirty="0"/>
              <a:t>}</a:t>
            </a:r>
          </a:p>
          <a:p>
            <a:pPr>
              <a:buFontTx/>
              <a:buNone/>
            </a:pPr>
            <a:endParaRPr lang="en-US" sz="1600" dirty="0"/>
          </a:p>
        </p:txBody>
      </p:sp>
      <p:pic>
        <p:nvPicPr>
          <p:cNvPr id="7" name="6 Resim" descr="bilgisayar.wmf"/>
          <p:cNvPicPr>
            <a:picLocks noChangeAspect="1"/>
          </p:cNvPicPr>
          <p:nvPr/>
        </p:nvPicPr>
        <p:blipFill>
          <a:blip r:embed="rId2"/>
          <a:stretch>
            <a:fillRect/>
          </a:stretch>
        </p:blipFill>
        <p:spPr>
          <a:xfrm>
            <a:off x="5929322" y="1500174"/>
            <a:ext cx="1809750" cy="1847850"/>
          </a:xfrm>
          <a:prstGeom prst="rect">
            <a:avLst/>
          </a:prstGeom>
        </p:spPr>
      </p:pic>
    </p:spTree>
    <p:extLst>
      <p:ext uri="{BB962C8B-B14F-4D97-AF65-F5344CB8AC3E}">
        <p14:creationId xmlns:p14="http://schemas.microsoft.com/office/powerpoint/2010/main" xmlns="" val="374895229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tr-TR" smtClean="0"/>
              <a:t>Mantıksal İşlem Sonuçları</a:t>
            </a:r>
          </a:p>
        </p:txBody>
      </p:sp>
      <p:sp>
        <p:nvSpPr>
          <p:cNvPr id="24579" name="Rectangle 3"/>
          <p:cNvSpPr>
            <a:spLocks noGrp="1" noChangeArrowheads="1"/>
          </p:cNvSpPr>
          <p:nvPr>
            <p:ph sz="quarter" idx="1"/>
          </p:nvPr>
        </p:nvSpPr>
        <p:spPr>
          <a:xfrm>
            <a:off x="214282" y="1500174"/>
            <a:ext cx="8686800" cy="4530725"/>
          </a:xfrm>
        </p:spPr>
        <p:txBody>
          <a:bodyPr/>
          <a:lstStyle/>
          <a:p>
            <a:pPr eaLnBrk="1" hangingPunct="1">
              <a:buFont typeface="Wingdings" pitchFamily="2" charset="2"/>
              <a:buNone/>
            </a:pPr>
            <a:r>
              <a:rPr lang="tr-TR" sz="2600" b="1" u="sng" dirty="0" smtClean="0">
                <a:latin typeface="Courier New" pitchFamily="49" charset="0"/>
              </a:rPr>
              <a:t>Sonuç</a:t>
            </a:r>
            <a:r>
              <a:rPr lang="tr-TR" sz="2600" b="1" dirty="0" smtClean="0">
                <a:latin typeface="Courier New" pitchFamily="49" charset="0"/>
              </a:rPr>
              <a:t>	</a:t>
            </a:r>
            <a:r>
              <a:rPr lang="tr-TR" sz="2600" b="1" u="sng" dirty="0" smtClean="0">
                <a:latin typeface="Courier New" pitchFamily="49" charset="0"/>
              </a:rPr>
              <a:t>Rakam olarak</a:t>
            </a:r>
            <a:r>
              <a:rPr lang="tr-TR" sz="2600" b="1" dirty="0" smtClean="0">
                <a:latin typeface="Courier New" pitchFamily="49" charset="0"/>
              </a:rPr>
              <a:t>  </a:t>
            </a:r>
            <a:r>
              <a:rPr lang="tr-TR" sz="2600" b="1" u="sng" dirty="0" smtClean="0">
                <a:latin typeface="Courier New" pitchFamily="49" charset="0"/>
              </a:rPr>
              <a:t>Bilgisayar Dilinde</a:t>
            </a:r>
          </a:p>
          <a:p>
            <a:pPr eaLnBrk="1" hangingPunct="1">
              <a:buFont typeface="Wingdings" pitchFamily="2" charset="2"/>
              <a:buNone/>
            </a:pPr>
            <a:r>
              <a:rPr lang="tr-TR" b="1" dirty="0" smtClean="0">
                <a:latin typeface="Courier New" pitchFamily="49" charset="0"/>
              </a:rPr>
              <a:t>Doğru		1 			   </a:t>
            </a:r>
            <a:r>
              <a:rPr lang="tr-TR" b="1" dirty="0" err="1" smtClean="0">
                <a:latin typeface="Courier New" pitchFamily="49" charset="0"/>
              </a:rPr>
              <a:t>True</a:t>
            </a:r>
            <a:r>
              <a:rPr lang="tr-TR" b="1" dirty="0" smtClean="0">
                <a:latin typeface="Courier New" pitchFamily="49" charset="0"/>
              </a:rPr>
              <a:t>	(1)</a:t>
            </a:r>
          </a:p>
          <a:p>
            <a:pPr eaLnBrk="1" hangingPunct="1">
              <a:buFont typeface="Wingdings" pitchFamily="2" charset="2"/>
              <a:buNone/>
            </a:pPr>
            <a:r>
              <a:rPr lang="tr-TR" b="1" dirty="0" smtClean="0">
                <a:latin typeface="Courier New" pitchFamily="49" charset="0"/>
              </a:rPr>
              <a:t>Yanlış	     0			   </a:t>
            </a:r>
            <a:r>
              <a:rPr lang="tr-TR" b="1" dirty="0" err="1" smtClean="0">
                <a:latin typeface="Courier New" pitchFamily="49" charset="0"/>
              </a:rPr>
              <a:t>False</a:t>
            </a:r>
            <a:r>
              <a:rPr lang="tr-TR" b="1" dirty="0" smtClean="0">
                <a:latin typeface="Courier New" pitchFamily="49" charset="0"/>
              </a:rPr>
              <a:t> (0)</a:t>
            </a:r>
          </a:p>
          <a:p>
            <a:pPr eaLnBrk="1" hangingPunct="1">
              <a:buFont typeface="Wingdings" pitchFamily="2" charset="2"/>
              <a:buNone/>
            </a:pPr>
            <a:endParaRPr lang="tr-TR" b="1" dirty="0" smtClean="0">
              <a:latin typeface="Courier New" pitchFamily="49" charset="0"/>
            </a:endParaRPr>
          </a:p>
          <a:p>
            <a:pPr eaLnBrk="1" hangingPunct="1">
              <a:buFont typeface="Wingdings" pitchFamily="2" charset="2"/>
              <a:buNone/>
            </a:pPr>
            <a:endParaRPr lang="tr-TR" b="1" dirty="0" smtClean="0">
              <a:latin typeface="Courier New" pitchFamily="49" charset="0"/>
            </a:endParaRPr>
          </a:p>
          <a:p>
            <a:pPr eaLnBrk="1" hangingPunct="1">
              <a:buFont typeface="Wingdings" pitchFamily="2" charset="2"/>
              <a:buNone/>
            </a:pPr>
            <a:r>
              <a:rPr lang="tr-TR" sz="2000" b="1" dirty="0" smtClean="0">
                <a:latin typeface="Courier New" pitchFamily="49" charset="0"/>
              </a:rPr>
              <a:t>* Java, mantıksal ifade olarak sadece </a:t>
            </a:r>
            <a:r>
              <a:rPr lang="tr-TR" sz="2000" b="1" dirty="0" err="1" smtClean="0">
                <a:latin typeface="Courier New" pitchFamily="49" charset="0"/>
              </a:rPr>
              <a:t>true</a:t>
            </a:r>
            <a:r>
              <a:rPr lang="tr-TR" sz="2000" b="1" dirty="0" smtClean="0">
                <a:latin typeface="Courier New" pitchFamily="49" charset="0"/>
              </a:rPr>
              <a:t> ve </a:t>
            </a:r>
            <a:r>
              <a:rPr lang="tr-TR" sz="2000" b="1" dirty="0" err="1" smtClean="0">
                <a:latin typeface="Courier New" pitchFamily="49" charset="0"/>
              </a:rPr>
              <a:t>false</a:t>
            </a:r>
            <a:r>
              <a:rPr lang="tr-TR" sz="2000" b="1" dirty="0" smtClean="0">
                <a:latin typeface="Courier New" pitchFamily="49" charset="0"/>
              </a:rPr>
              <a:t> ile çalışır. 1 ve 0 ‘ı kabul etmez.</a:t>
            </a: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Karar Verme Yapıları : switch</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500" smtClean="0">
                <a:solidFill>
                  <a:schemeClr val="tx1"/>
                </a:solidFill>
              </a:rPr>
              <a:t>if karar verme yapısı ile yapılan birçok işlemi switch ile de yapmak mümkündür.</a:t>
            </a:r>
          </a:p>
          <a:p>
            <a:pPr algn="just">
              <a:buFontTx/>
              <a:buChar char="-"/>
            </a:pPr>
            <a:endParaRPr lang="tr-TR" sz="2500" smtClean="0">
              <a:solidFill>
                <a:schemeClr val="tx1"/>
              </a:solidFill>
            </a:endParaRPr>
          </a:p>
          <a:p>
            <a:pPr algn="just">
              <a:buFont typeface="Wingdings" pitchFamily="2" charset="2"/>
              <a:buChar char="v"/>
            </a:pPr>
            <a:r>
              <a:rPr lang="tr-TR" sz="2500" smtClean="0">
                <a:solidFill>
                  <a:schemeClr val="tx1"/>
                </a:solidFill>
              </a:rPr>
              <a:t> </a:t>
            </a:r>
            <a:r>
              <a:rPr lang="tr-TR" sz="2500" b="1" smtClean="0">
                <a:solidFill>
                  <a:schemeClr val="tx1"/>
                </a:solidFill>
              </a:rPr>
              <a:t>Soru: </a:t>
            </a:r>
            <a:r>
              <a:rPr lang="tr-TR" sz="2500" smtClean="0">
                <a:solidFill>
                  <a:schemeClr val="tx1"/>
                </a:solidFill>
              </a:rPr>
              <a:t>“if” – “else if” – “else” yapısıyla çözülebilen her şey switch yapısıyla da çözülebilir mi?</a:t>
            </a:r>
          </a:p>
          <a:p>
            <a:pPr algn="just"/>
            <a:endParaRPr lang="tr-TR" sz="2400" smtClean="0">
              <a:solidFill>
                <a:schemeClr val="tx1"/>
              </a:solidFill>
            </a:endParaRPr>
          </a:p>
          <a:p>
            <a:pPr algn="just"/>
            <a:endParaRPr lang="tr-TR" sz="2400" smtClean="0">
              <a:solidFill>
                <a:schemeClr val="tx1"/>
              </a:solidFill>
            </a:endParaRPr>
          </a:p>
          <a:p>
            <a:pPr algn="just"/>
            <a:endParaRPr lang="tr-TR" sz="2400" smtClean="0">
              <a:solidFill>
                <a:schemeClr val="tx1"/>
              </a:solidFill>
            </a:endParaRP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tr-TR" dirty="0" smtClean="0"/>
              <a:t>Neden</a:t>
            </a:r>
            <a:r>
              <a:rPr lang="en-US" dirty="0" smtClean="0"/>
              <a:t> switch </a:t>
            </a:r>
            <a:r>
              <a:rPr lang="tr-TR" dirty="0" smtClean="0"/>
              <a:t>tercih edilebilir?</a:t>
            </a:r>
            <a:endParaRPr lang="en-US" dirty="0"/>
          </a:p>
        </p:txBody>
      </p:sp>
      <p:sp>
        <p:nvSpPr>
          <p:cNvPr id="28675" name="Rectangle 3"/>
          <p:cNvSpPr>
            <a:spLocks noGrp="1" noChangeArrowheads="1"/>
          </p:cNvSpPr>
          <p:nvPr>
            <p:ph sz="quarter" idx="1"/>
          </p:nvPr>
        </p:nvSpPr>
        <p:spPr/>
        <p:txBody>
          <a:bodyPr/>
          <a:lstStyle/>
          <a:p>
            <a:r>
              <a:rPr lang="en-US" dirty="0"/>
              <a:t>A nested if-else structure is less efficient</a:t>
            </a:r>
          </a:p>
          <a:p>
            <a:pPr>
              <a:buFontTx/>
              <a:buNone/>
            </a:pPr>
            <a:r>
              <a:rPr lang="en-US" dirty="0"/>
              <a:t>   than a switch statement.</a:t>
            </a:r>
          </a:p>
          <a:p>
            <a:r>
              <a:rPr lang="en-US" dirty="0"/>
              <a:t>A switch statement may be </a:t>
            </a:r>
            <a:r>
              <a:rPr lang="en-US" b="1" dirty="0">
                <a:solidFill>
                  <a:srgbClr val="C00000"/>
                </a:solidFill>
              </a:rPr>
              <a:t>easier to read</a:t>
            </a:r>
            <a:r>
              <a:rPr lang="en-US" dirty="0"/>
              <a:t>.</a:t>
            </a:r>
          </a:p>
          <a:p>
            <a:r>
              <a:rPr lang="en-US" dirty="0"/>
              <a:t>Also, it is </a:t>
            </a:r>
            <a:r>
              <a:rPr lang="en-US" b="1" dirty="0">
                <a:solidFill>
                  <a:srgbClr val="C00000"/>
                </a:solidFill>
              </a:rPr>
              <a:t>easier to add new cases </a:t>
            </a:r>
            <a:r>
              <a:rPr lang="en-US" dirty="0"/>
              <a:t>to a switch statement than to a nested if-else structure.</a:t>
            </a:r>
          </a:p>
        </p:txBody>
      </p:sp>
    </p:spTree>
    <p:extLst>
      <p:ext uri="{BB962C8B-B14F-4D97-AF65-F5344CB8AC3E}">
        <p14:creationId xmlns:p14="http://schemas.microsoft.com/office/powerpoint/2010/main" xmlns="" val="3692653283"/>
      </p:ext>
    </p:extLst>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643174" y="6224606"/>
            <a:ext cx="8229600" cy="633394"/>
          </a:xfrm>
        </p:spPr>
        <p:txBody>
          <a:bodyPr/>
          <a:lstStyle/>
          <a:p>
            <a:r>
              <a:rPr lang="tr-TR" dirty="0" smtClean="0"/>
              <a:t>Ders içi uygulaması</a:t>
            </a:r>
            <a:endParaRPr lang="tr-TR" dirty="0"/>
          </a:p>
        </p:txBody>
      </p:sp>
      <p:sp>
        <p:nvSpPr>
          <p:cNvPr id="3" name="2 İçerik Yer Tutucusu"/>
          <p:cNvSpPr>
            <a:spLocks noGrp="1"/>
          </p:cNvSpPr>
          <p:nvPr>
            <p:ph sz="quarter" idx="1"/>
          </p:nvPr>
        </p:nvSpPr>
        <p:spPr>
          <a:xfrm>
            <a:off x="357158" y="214290"/>
            <a:ext cx="8229600" cy="4937760"/>
          </a:xfrm>
        </p:spPr>
        <p:txBody>
          <a:bodyPr>
            <a:normAutofit/>
          </a:bodyPr>
          <a:lstStyle/>
          <a:p>
            <a:r>
              <a:rPr lang="tr-TR" sz="1800" i="1" dirty="0" smtClean="0"/>
              <a:t>K</a:t>
            </a:r>
            <a:r>
              <a:rPr lang="tr-TR" sz="1800" dirty="0" smtClean="0"/>
              <a:t>ullanıcıdan ortamdaki ses seviyesini (</a:t>
            </a:r>
            <a:r>
              <a:rPr lang="tr-TR" sz="1800" dirty="0" err="1" smtClean="0"/>
              <a:t>dB</a:t>
            </a:r>
            <a:r>
              <a:rPr lang="tr-TR" sz="1800" dirty="0" smtClean="0"/>
              <a:t>) olarak </a:t>
            </a:r>
            <a:r>
              <a:rPr lang="tr-TR" sz="1800" i="1" dirty="0" smtClean="0"/>
              <a:t>ses</a:t>
            </a:r>
            <a:r>
              <a:rPr lang="tr-TR" sz="1800" dirty="0" smtClean="0"/>
              <a:t> değişkenine almış olalım. (minimum 0dB varsayın)</a:t>
            </a:r>
          </a:p>
          <a:p>
            <a:pPr algn="ctr"/>
            <a:r>
              <a:rPr lang="tr-TR" sz="1800" b="1" i="1" dirty="0" err="1" smtClean="0"/>
              <a:t>switch</a:t>
            </a:r>
            <a:r>
              <a:rPr lang="tr-TR" sz="1800" b="1" i="1" dirty="0" smtClean="0"/>
              <a:t> kullanarak</a:t>
            </a:r>
          </a:p>
          <a:p>
            <a:r>
              <a:rPr lang="tr-TR" sz="1800" dirty="0" smtClean="0"/>
              <a:t>Ekrana aşağıdaki tabloya göre uygun çıktıyı yazdıran yapıyı kullanın.</a:t>
            </a:r>
          </a:p>
        </p:txBody>
      </p:sp>
      <p:pic>
        <p:nvPicPr>
          <p:cNvPr id="5" name="Picture 5"/>
          <p:cNvPicPr>
            <a:picLocks noChangeAspect="1"/>
          </p:cNvPicPr>
          <p:nvPr/>
        </p:nvPicPr>
        <p:blipFill>
          <a:blip r:embed="rId2"/>
          <a:stretch>
            <a:fillRect/>
          </a:stretch>
        </p:blipFill>
        <p:spPr>
          <a:xfrm>
            <a:off x="571472" y="1643050"/>
            <a:ext cx="7505700" cy="2336800"/>
          </a:xfrm>
          <a:prstGeom prst="rect">
            <a:avLst/>
          </a:prstGeom>
        </p:spPr>
      </p:pic>
      <p:pic>
        <p:nvPicPr>
          <p:cNvPr id="6" name="5 Resim" descr="içerik.png"/>
          <p:cNvPicPr>
            <a:picLocks noChangeAspect="1"/>
          </p:cNvPicPr>
          <p:nvPr/>
        </p:nvPicPr>
        <p:blipFill>
          <a:blip r:embed="rId3"/>
          <a:stretch>
            <a:fillRect/>
          </a:stretch>
        </p:blipFill>
        <p:spPr>
          <a:xfrm>
            <a:off x="2643174" y="4000504"/>
            <a:ext cx="2714644" cy="1357322"/>
          </a:xfrm>
          <a:prstGeom prst="rect">
            <a:avLst/>
          </a:prstGeom>
        </p:spPr>
      </p:pic>
      <p:pic>
        <p:nvPicPr>
          <p:cNvPr id="8" name="7 Resim" descr="bilgisayar.wmf"/>
          <p:cNvPicPr>
            <a:picLocks noChangeAspect="1"/>
          </p:cNvPicPr>
          <p:nvPr/>
        </p:nvPicPr>
        <p:blipFill>
          <a:blip r:embed="rId4"/>
          <a:stretch>
            <a:fillRect/>
          </a:stretch>
        </p:blipFill>
        <p:spPr>
          <a:xfrm>
            <a:off x="6643702" y="4071942"/>
            <a:ext cx="1428760" cy="1458839"/>
          </a:xfrm>
          <a:prstGeom prst="rect">
            <a:avLst/>
          </a:prstGeom>
        </p:spPr>
      </p:pic>
    </p:spTree>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Süslü blokları içerisindeki değişkenler</a:t>
            </a:r>
            <a:endParaRPr lang="tr-TR" sz="4000" b="1" dirty="0">
              <a:solidFill>
                <a:schemeClr val="tx2">
                  <a:lumMod val="60000"/>
                  <a:lumOff val="40000"/>
                </a:schemeClr>
              </a:solidFill>
            </a:endParaRPr>
          </a:p>
        </p:txBody>
      </p:sp>
      <p:sp>
        <p:nvSpPr>
          <p:cNvPr id="5" name="4 Katlanmış Nesne"/>
          <p:cNvSpPr/>
          <p:nvPr/>
        </p:nvSpPr>
        <p:spPr>
          <a:xfrm>
            <a:off x="4929190" y="1428736"/>
            <a:ext cx="3929090" cy="4357718"/>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tr-TR" dirty="0" smtClean="0">
              <a:solidFill>
                <a:schemeClr val="tx1"/>
              </a:solidFill>
            </a:endParaRPr>
          </a:p>
          <a:p>
            <a:endParaRPr lang="tr-TR" dirty="0" smtClean="0">
              <a:solidFill>
                <a:schemeClr val="tx1"/>
              </a:solidFill>
            </a:endParaRPr>
          </a:p>
          <a:p>
            <a:pPr>
              <a:buFont typeface="Arial" pitchFamily="34" charset="0"/>
              <a:buChar char="•"/>
            </a:pPr>
            <a:r>
              <a:rPr lang="tr-TR" dirty="0" smtClean="0">
                <a:solidFill>
                  <a:schemeClr val="tx1"/>
                </a:solidFill>
              </a:rPr>
              <a:t>Java’da tanımlanan değişkenler yalnızca </a:t>
            </a:r>
            <a:r>
              <a:rPr lang="tr-TR" b="1" i="1" dirty="0" smtClean="0">
                <a:solidFill>
                  <a:schemeClr val="tx1"/>
                </a:solidFill>
              </a:rPr>
              <a:t>tanımlandıkları blok</a:t>
            </a:r>
            <a:r>
              <a:rPr lang="tr-TR" dirty="0" smtClean="0">
                <a:solidFill>
                  <a:schemeClr val="tx1"/>
                </a:solidFill>
              </a:rPr>
              <a:t> içerisinde geçerlidir. </a:t>
            </a:r>
          </a:p>
          <a:p>
            <a:pPr>
              <a:buFont typeface="Arial" pitchFamily="34" charset="0"/>
              <a:buChar char="•"/>
            </a:pPr>
            <a:r>
              <a:rPr lang="tr-TR" dirty="0" smtClean="0">
                <a:solidFill>
                  <a:schemeClr val="tx1"/>
                </a:solidFill>
              </a:rPr>
              <a:t>Java’da süslü parantezler </a:t>
            </a:r>
            <a:br>
              <a:rPr lang="tr-TR" dirty="0" smtClean="0">
                <a:solidFill>
                  <a:schemeClr val="tx1"/>
                </a:solidFill>
              </a:rPr>
            </a:br>
            <a:r>
              <a:rPr lang="tr-TR" dirty="0" smtClean="0">
                <a:solidFill>
                  <a:schemeClr val="tx1"/>
                </a:solidFill>
              </a:rPr>
              <a:t>( “ { } “ ) farklı blokları temsil eder.</a:t>
            </a:r>
          </a:p>
          <a:p>
            <a:pPr>
              <a:buFont typeface="Arial" pitchFamily="34" charset="0"/>
              <a:buChar char="•"/>
            </a:pPr>
            <a:r>
              <a:rPr lang="tr-TR" dirty="0" smtClean="0">
                <a:solidFill>
                  <a:schemeClr val="tx1"/>
                </a:solidFill>
              </a:rPr>
              <a:t>Metotlar, döngüler, </a:t>
            </a:r>
            <a:r>
              <a:rPr lang="tr-TR" dirty="0" err="1" smtClean="0">
                <a:solidFill>
                  <a:schemeClr val="tx1"/>
                </a:solidFill>
              </a:rPr>
              <a:t>if</a:t>
            </a:r>
            <a:r>
              <a:rPr lang="tr-TR" dirty="0" smtClean="0">
                <a:solidFill>
                  <a:schemeClr val="tx1"/>
                </a:solidFill>
              </a:rPr>
              <a:t> bloğu veya bağımsız süslü parantezler içerisinde tanımlanan değişkenler yalnızca o blok içerisinde geçerlidir. </a:t>
            </a:r>
          </a:p>
          <a:p>
            <a:pPr>
              <a:buFont typeface="Arial" pitchFamily="34" charset="0"/>
              <a:buChar char="•"/>
            </a:pPr>
            <a:r>
              <a:rPr lang="tr-TR" dirty="0" smtClean="0">
                <a:solidFill>
                  <a:schemeClr val="tx1"/>
                </a:solidFill>
              </a:rPr>
              <a:t>Eğer blok içerisinde kullandığınız bir değişkeni blok dışarısında da kullanmanız gerekiyorsa bu değişkeni bloğun dışında bir yerde tanımlamalısınız.</a:t>
            </a:r>
          </a:p>
        </p:txBody>
      </p:sp>
      <p:sp>
        <p:nvSpPr>
          <p:cNvPr id="7" name="6 Metin kutusu"/>
          <p:cNvSpPr txBox="1"/>
          <p:nvPr/>
        </p:nvSpPr>
        <p:spPr>
          <a:xfrm>
            <a:off x="285720" y="1285860"/>
            <a:ext cx="4286280" cy="193899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tr-TR" sz="2000" dirty="0" err="1" smtClean="0"/>
              <a:t>if</a:t>
            </a:r>
            <a:r>
              <a:rPr lang="tr-TR" sz="2000" dirty="0" smtClean="0"/>
              <a:t>(koşul)</a:t>
            </a:r>
          </a:p>
          <a:p>
            <a:r>
              <a:rPr lang="tr-TR" sz="2000" dirty="0" smtClean="0"/>
              <a:t>{</a:t>
            </a:r>
          </a:p>
          <a:p>
            <a:r>
              <a:rPr lang="tr-TR" sz="2000" dirty="0" smtClean="0"/>
              <a:t>	</a:t>
            </a:r>
            <a:r>
              <a:rPr lang="tr-TR" sz="2000" dirty="0" err="1" smtClean="0"/>
              <a:t>int</a:t>
            </a:r>
            <a:r>
              <a:rPr lang="tr-TR" sz="2000" dirty="0" smtClean="0"/>
              <a:t> </a:t>
            </a:r>
            <a:r>
              <a:rPr lang="tr-TR" sz="2000" dirty="0" err="1" smtClean="0"/>
              <a:t>temp</a:t>
            </a:r>
            <a:r>
              <a:rPr lang="tr-TR" sz="2000" dirty="0" smtClean="0"/>
              <a:t>=3; //hata vermez.</a:t>
            </a:r>
          </a:p>
          <a:p>
            <a:r>
              <a:rPr lang="tr-TR" sz="2000" dirty="0" smtClean="0"/>
              <a:t>	</a:t>
            </a:r>
            <a:r>
              <a:rPr lang="tr-TR" sz="2000" dirty="0" err="1" smtClean="0"/>
              <a:t>temp</a:t>
            </a:r>
            <a:r>
              <a:rPr lang="tr-TR" sz="2000" dirty="0" smtClean="0"/>
              <a:t>++; //hata vermez.</a:t>
            </a:r>
          </a:p>
          <a:p>
            <a:r>
              <a:rPr lang="tr-TR" sz="2000" dirty="0" smtClean="0"/>
              <a:t>}</a:t>
            </a:r>
          </a:p>
          <a:p>
            <a:r>
              <a:rPr lang="tr-TR" sz="2000" dirty="0" err="1" smtClean="0"/>
              <a:t>temp</a:t>
            </a:r>
            <a:r>
              <a:rPr lang="tr-TR" sz="2000" dirty="0" smtClean="0"/>
              <a:t>++; // hata verir</a:t>
            </a:r>
            <a:endParaRPr lang="tr-TR" sz="2000" dirty="0"/>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Süslü blokları içerisindeki değişkenler</a:t>
            </a:r>
            <a:endParaRPr lang="tr-TR" sz="4000" b="1" dirty="0">
              <a:solidFill>
                <a:schemeClr val="tx2">
                  <a:lumMod val="60000"/>
                  <a:lumOff val="40000"/>
                </a:schemeClr>
              </a:solidFill>
            </a:endParaRPr>
          </a:p>
        </p:txBody>
      </p:sp>
      <p:sp>
        <p:nvSpPr>
          <p:cNvPr id="5" name="4 Katlanmış Nesne"/>
          <p:cNvSpPr/>
          <p:nvPr/>
        </p:nvSpPr>
        <p:spPr>
          <a:xfrm>
            <a:off x="4929190" y="1428736"/>
            <a:ext cx="3929090" cy="4357718"/>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tr-TR" dirty="0" smtClean="0">
              <a:solidFill>
                <a:schemeClr val="tx1"/>
              </a:solidFill>
            </a:endParaRPr>
          </a:p>
          <a:p>
            <a:endParaRPr lang="tr-TR" dirty="0" smtClean="0">
              <a:solidFill>
                <a:schemeClr val="tx1"/>
              </a:solidFill>
            </a:endParaRPr>
          </a:p>
          <a:p>
            <a:pPr>
              <a:buFont typeface="Arial" pitchFamily="34" charset="0"/>
              <a:buChar char="•"/>
            </a:pPr>
            <a:r>
              <a:rPr lang="tr-TR" dirty="0" smtClean="0">
                <a:solidFill>
                  <a:schemeClr val="tx1"/>
                </a:solidFill>
              </a:rPr>
              <a:t>Java’da tanımlanan değişkenler yalnızca </a:t>
            </a:r>
            <a:r>
              <a:rPr lang="tr-TR" b="1" i="1" dirty="0" smtClean="0">
                <a:solidFill>
                  <a:schemeClr val="tx1"/>
                </a:solidFill>
              </a:rPr>
              <a:t>tanımlandıkları blok</a:t>
            </a:r>
            <a:r>
              <a:rPr lang="tr-TR" dirty="0" smtClean="0">
                <a:solidFill>
                  <a:schemeClr val="tx1"/>
                </a:solidFill>
              </a:rPr>
              <a:t> içerisinde geçerlidir. </a:t>
            </a:r>
          </a:p>
          <a:p>
            <a:pPr>
              <a:buFont typeface="Arial" pitchFamily="34" charset="0"/>
              <a:buChar char="•"/>
            </a:pPr>
            <a:r>
              <a:rPr lang="tr-TR" dirty="0" smtClean="0">
                <a:solidFill>
                  <a:schemeClr val="tx1"/>
                </a:solidFill>
              </a:rPr>
              <a:t>Java’da süslü parantezler </a:t>
            </a:r>
            <a:br>
              <a:rPr lang="tr-TR" dirty="0" smtClean="0">
                <a:solidFill>
                  <a:schemeClr val="tx1"/>
                </a:solidFill>
              </a:rPr>
            </a:br>
            <a:r>
              <a:rPr lang="tr-TR" dirty="0" smtClean="0">
                <a:solidFill>
                  <a:schemeClr val="tx1"/>
                </a:solidFill>
              </a:rPr>
              <a:t>( “ { } “ ) farklı blokları temsil eder.</a:t>
            </a:r>
          </a:p>
          <a:p>
            <a:pPr>
              <a:buFont typeface="Arial" pitchFamily="34" charset="0"/>
              <a:buChar char="•"/>
            </a:pPr>
            <a:r>
              <a:rPr lang="tr-TR" dirty="0" smtClean="0">
                <a:solidFill>
                  <a:schemeClr val="tx1"/>
                </a:solidFill>
              </a:rPr>
              <a:t>Metotlar, döngüler, </a:t>
            </a:r>
            <a:r>
              <a:rPr lang="tr-TR" dirty="0" err="1" smtClean="0">
                <a:solidFill>
                  <a:schemeClr val="tx1"/>
                </a:solidFill>
              </a:rPr>
              <a:t>if</a:t>
            </a:r>
            <a:r>
              <a:rPr lang="tr-TR" dirty="0" smtClean="0">
                <a:solidFill>
                  <a:schemeClr val="tx1"/>
                </a:solidFill>
              </a:rPr>
              <a:t> bloğu veya bağımsız süslü parantezler içerisinde tanımlanan değişkenler yalnızca o blok içerisinde geçerlidir. </a:t>
            </a:r>
          </a:p>
          <a:p>
            <a:pPr>
              <a:buFont typeface="Arial" pitchFamily="34" charset="0"/>
              <a:buChar char="•"/>
            </a:pPr>
            <a:r>
              <a:rPr lang="tr-TR" dirty="0" smtClean="0">
                <a:solidFill>
                  <a:schemeClr val="tx1"/>
                </a:solidFill>
              </a:rPr>
              <a:t>Eğer blok içerisinde kullandığınız bir değişkeni blok dışarısında da kullanmanız gerekiyorsa bu değişkeni bloğun dışında bir yerde tanımlamalısınız.</a:t>
            </a:r>
          </a:p>
        </p:txBody>
      </p:sp>
      <p:sp>
        <p:nvSpPr>
          <p:cNvPr id="7" name="6 Metin kutusu"/>
          <p:cNvSpPr txBox="1"/>
          <p:nvPr/>
        </p:nvSpPr>
        <p:spPr>
          <a:xfrm>
            <a:off x="285720" y="1285860"/>
            <a:ext cx="4286280" cy="304698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tr-TR" sz="2000" dirty="0" err="1" smtClean="0"/>
              <a:t>int</a:t>
            </a:r>
            <a:r>
              <a:rPr lang="tr-TR" sz="2000" dirty="0" smtClean="0"/>
              <a:t> </a:t>
            </a:r>
            <a:r>
              <a:rPr lang="tr-TR" sz="2000" dirty="0" err="1" smtClean="0"/>
              <a:t>temp</a:t>
            </a:r>
            <a:r>
              <a:rPr lang="tr-TR" sz="2000" dirty="0" smtClean="0"/>
              <a:t>=9;</a:t>
            </a:r>
          </a:p>
          <a:p>
            <a:r>
              <a:rPr lang="tr-TR" sz="2000" dirty="0" err="1" smtClean="0"/>
              <a:t>if</a:t>
            </a:r>
            <a:r>
              <a:rPr lang="tr-TR" sz="2000" dirty="0" smtClean="0"/>
              <a:t>(koşul)</a:t>
            </a:r>
          </a:p>
          <a:p>
            <a:r>
              <a:rPr lang="tr-TR" sz="2000" dirty="0" smtClean="0"/>
              <a:t>{</a:t>
            </a:r>
          </a:p>
          <a:p>
            <a:r>
              <a:rPr lang="tr-TR" sz="2000" dirty="0" smtClean="0"/>
              <a:t>	</a:t>
            </a:r>
            <a:r>
              <a:rPr lang="tr-TR" sz="2000" dirty="0" err="1" smtClean="0"/>
              <a:t>temp</a:t>
            </a:r>
            <a:r>
              <a:rPr lang="tr-TR" sz="2000" dirty="0" smtClean="0"/>
              <a:t>=3; //hata vermez.</a:t>
            </a:r>
          </a:p>
          <a:p>
            <a:r>
              <a:rPr lang="tr-TR" sz="2000" dirty="0" smtClean="0"/>
              <a:t>	</a:t>
            </a:r>
            <a:r>
              <a:rPr lang="tr-TR" sz="2000" dirty="0" err="1" smtClean="0"/>
              <a:t>temp</a:t>
            </a:r>
            <a:r>
              <a:rPr lang="tr-TR" sz="2000" dirty="0" smtClean="0"/>
              <a:t>++; //hata vermez.</a:t>
            </a:r>
          </a:p>
          <a:p>
            <a:r>
              <a:rPr lang="tr-TR" sz="2000" dirty="0" smtClean="0"/>
              <a:t>}</a:t>
            </a:r>
          </a:p>
          <a:p>
            <a:r>
              <a:rPr lang="tr-TR" sz="2000" dirty="0" err="1" smtClean="0"/>
              <a:t>temp</a:t>
            </a:r>
            <a:r>
              <a:rPr lang="tr-TR" sz="2000" dirty="0" smtClean="0"/>
              <a:t>++; // hata vermez.</a:t>
            </a:r>
          </a:p>
          <a:p>
            <a:r>
              <a:rPr lang="tr-TR" sz="1600" dirty="0" smtClean="0"/>
              <a:t>//</a:t>
            </a:r>
            <a:r>
              <a:rPr lang="tr-TR" sz="1600" dirty="0" err="1" smtClean="0"/>
              <a:t>ifin</a:t>
            </a:r>
            <a:r>
              <a:rPr lang="tr-TR" sz="1600" dirty="0" smtClean="0"/>
              <a:t> içine girildiyse </a:t>
            </a:r>
            <a:r>
              <a:rPr lang="tr-TR" sz="1600" dirty="0" err="1" smtClean="0"/>
              <a:t>temp</a:t>
            </a:r>
            <a:r>
              <a:rPr lang="tr-TR" sz="1600" dirty="0" smtClean="0"/>
              <a:t> bu noktada 5 olur.</a:t>
            </a:r>
          </a:p>
          <a:p>
            <a:r>
              <a:rPr lang="tr-TR" sz="1600" dirty="0" smtClean="0"/>
              <a:t>//</a:t>
            </a:r>
            <a:r>
              <a:rPr lang="tr-TR" sz="1600" dirty="0" err="1" smtClean="0"/>
              <a:t>ifin</a:t>
            </a:r>
            <a:r>
              <a:rPr lang="tr-TR" sz="1600" dirty="0" smtClean="0"/>
              <a:t> içine girilmediyse </a:t>
            </a:r>
            <a:r>
              <a:rPr lang="tr-TR" sz="1600" dirty="0" err="1" smtClean="0"/>
              <a:t>temp</a:t>
            </a:r>
            <a:r>
              <a:rPr lang="tr-TR" sz="1600" dirty="0" smtClean="0"/>
              <a:t> bu noktada 10 olur.</a:t>
            </a:r>
          </a:p>
          <a:p>
            <a:endParaRPr lang="tr-TR" sz="2000" dirty="0"/>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Değişkenler tanımlandıkları blok dışında tanınmazlar.</a:t>
            </a:r>
            <a:endParaRPr lang="tr-TR" dirty="0"/>
          </a:p>
        </p:txBody>
      </p:sp>
      <p:sp>
        <p:nvSpPr>
          <p:cNvPr id="3" name="2 İçerik Yer Tutucusu"/>
          <p:cNvSpPr>
            <a:spLocks noGrp="1"/>
          </p:cNvSpPr>
          <p:nvPr>
            <p:ph sz="quarter" idx="1"/>
          </p:nvPr>
        </p:nvSpPr>
        <p:spPr>
          <a:xfrm>
            <a:off x="857224" y="1357298"/>
            <a:ext cx="2900354" cy="2781304"/>
          </a:xfrm>
        </p:spPr>
        <p:style>
          <a:lnRef idx="1">
            <a:schemeClr val="accent3"/>
          </a:lnRef>
          <a:fillRef idx="2">
            <a:schemeClr val="accent3"/>
          </a:fillRef>
          <a:effectRef idx="1">
            <a:schemeClr val="accent3"/>
          </a:effectRef>
          <a:fontRef idx="minor">
            <a:schemeClr val="dk1"/>
          </a:fontRef>
        </p:style>
        <p:txBody>
          <a:bodyPr/>
          <a:lstStyle/>
          <a:p>
            <a:pPr>
              <a:buNone/>
            </a:pPr>
            <a:r>
              <a:rPr lang="tr-TR" dirty="0" err="1" smtClean="0"/>
              <a:t>boolean</a:t>
            </a:r>
            <a:r>
              <a:rPr lang="tr-TR" dirty="0" smtClean="0"/>
              <a:t> x;</a:t>
            </a:r>
          </a:p>
          <a:p>
            <a:pPr>
              <a:buNone/>
            </a:pPr>
            <a:r>
              <a:rPr lang="tr-TR" dirty="0" smtClean="0"/>
              <a:t>do {</a:t>
            </a:r>
          </a:p>
          <a:p>
            <a:pPr>
              <a:buNone/>
            </a:pPr>
            <a:r>
              <a:rPr lang="tr-TR" dirty="0" smtClean="0"/>
              <a:t>…</a:t>
            </a:r>
          </a:p>
          <a:p>
            <a:pPr>
              <a:buNone/>
            </a:pPr>
            <a:r>
              <a:rPr lang="tr-TR" dirty="0" smtClean="0"/>
              <a:t>…</a:t>
            </a:r>
          </a:p>
          <a:p>
            <a:pPr>
              <a:buNone/>
            </a:pPr>
            <a:r>
              <a:rPr lang="tr-TR" dirty="0" smtClean="0"/>
              <a:t>} </a:t>
            </a:r>
            <a:r>
              <a:rPr lang="tr-TR" dirty="0" err="1" smtClean="0"/>
              <a:t>while</a:t>
            </a:r>
            <a:r>
              <a:rPr lang="tr-TR" dirty="0" smtClean="0"/>
              <a:t> (x);</a:t>
            </a:r>
            <a:endParaRPr lang="tr-TR" dirty="0"/>
          </a:p>
        </p:txBody>
      </p:sp>
      <p:sp>
        <p:nvSpPr>
          <p:cNvPr id="4" name="2 İçerik Yer Tutucusu"/>
          <p:cNvSpPr txBox="1">
            <a:spLocks/>
          </p:cNvSpPr>
          <p:nvPr/>
        </p:nvSpPr>
        <p:spPr>
          <a:xfrm>
            <a:off x="5072066" y="1357298"/>
            <a:ext cx="2900354" cy="2781304"/>
          </a:xfrm>
          <a:prstGeom prst="rect">
            <a:avLst/>
          </a:prstGeom>
        </p:spPr>
        <p:style>
          <a:lnRef idx="1">
            <a:schemeClr val="accent2"/>
          </a:lnRef>
          <a:fillRef idx="2">
            <a:schemeClr val="accent2"/>
          </a:fillRef>
          <a:effectRef idx="1">
            <a:schemeClr val="accent2"/>
          </a:effectRef>
          <a:fontRef idx="minor">
            <a:schemeClr val="dk1"/>
          </a:fontRef>
        </p:style>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do {</a:t>
            </a:r>
          </a:p>
          <a:p>
            <a:pPr marL="274320" indent="-274320">
              <a:spcBef>
                <a:spcPts val="600"/>
              </a:spcBef>
              <a:buClr>
                <a:schemeClr val="accent1"/>
              </a:buClr>
              <a:buSzPct val="76000"/>
            </a:pPr>
            <a:r>
              <a:rPr lang="tr-TR" sz="2600" dirty="0" smtClean="0"/>
              <a:t>…</a:t>
            </a:r>
            <a:r>
              <a:rPr lang="tr-TR" sz="2600" dirty="0" err="1" smtClean="0"/>
              <a:t>boolean</a:t>
            </a:r>
            <a:r>
              <a:rPr lang="tr-TR" sz="2600" dirty="0" smtClean="0"/>
              <a:t> x;</a:t>
            </a:r>
          </a:p>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a:t>
            </a:r>
          </a:p>
          <a:p>
            <a:pPr marL="274320" marR="0" lvl="0" indent="-274320" algn="l" defTabSz="914400" rtl="0" eaLnBrk="1" fontAlgn="auto" latinLnBrk="0" hangingPunct="1">
              <a:lnSpc>
                <a:spcPct val="100000"/>
              </a:lnSpc>
              <a:spcBef>
                <a:spcPts val="600"/>
              </a:spcBef>
              <a:spcAft>
                <a:spcPts val="0"/>
              </a:spcAft>
              <a:buClr>
                <a:schemeClr val="accent1"/>
              </a:buClr>
              <a:buSzPct val="76000"/>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 </a:t>
            </a:r>
            <a:r>
              <a:rPr kumimoji="0" lang="tr-TR" sz="2600" b="0" i="0" u="none" strike="noStrike" kern="1200" cap="none" spc="0" normalizeH="0" baseline="0" noProof="0" dirty="0" err="1" smtClean="0">
                <a:ln>
                  <a:noFill/>
                </a:ln>
                <a:solidFill>
                  <a:schemeClr val="tx1"/>
                </a:solidFill>
                <a:effectLst/>
                <a:uLnTx/>
                <a:uFillTx/>
                <a:latin typeface="+mn-lt"/>
                <a:ea typeface="+mn-ea"/>
                <a:cs typeface="+mn-cs"/>
              </a:rPr>
              <a:t>while</a:t>
            </a:r>
            <a:r>
              <a:rPr kumimoji="0" lang="tr-TR" sz="2600" b="0" i="0" u="none" strike="noStrike" kern="1200" cap="none" spc="0" normalizeH="0" baseline="0" noProof="0" dirty="0" smtClean="0">
                <a:ln>
                  <a:noFill/>
                </a:ln>
                <a:solidFill>
                  <a:schemeClr val="tx1"/>
                </a:solidFill>
                <a:effectLst/>
                <a:uLnTx/>
                <a:uFillTx/>
                <a:latin typeface="+mn-lt"/>
                <a:ea typeface="+mn-ea"/>
                <a:cs typeface="+mn-cs"/>
              </a:rPr>
              <a:t> (x);</a:t>
            </a:r>
            <a:endParaRPr kumimoji="0" lang="tr-TR"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4 Yuvarlatılmış Dikdörtgen"/>
          <p:cNvSpPr/>
          <p:nvPr/>
        </p:nvSpPr>
        <p:spPr>
          <a:xfrm>
            <a:off x="1000100" y="4500570"/>
            <a:ext cx="235745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DOĞRU</a:t>
            </a:r>
            <a:endParaRPr lang="tr-TR" dirty="0"/>
          </a:p>
        </p:txBody>
      </p:sp>
      <p:sp>
        <p:nvSpPr>
          <p:cNvPr id="6" name="5 Yuvarlatılmış Dikdörtgen"/>
          <p:cNvSpPr/>
          <p:nvPr/>
        </p:nvSpPr>
        <p:spPr>
          <a:xfrm>
            <a:off x="5429256" y="4429132"/>
            <a:ext cx="235745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YANLIŞ</a:t>
            </a:r>
            <a:endParaRPr lang="tr-TR"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Günlük hayatta bilgisayar kullanımı olmadan kağıt üzerinde yapılan işlerde her şeyin kayıt altına alınması ve her bir işlemin kağıt üzerine yazılması gerekir. Bu hem işlerin uzamasına, hem de çok fazla kayıtla uğraşılmasına neden olur. Aynı veya benzer işlerin </a:t>
            </a:r>
            <a:r>
              <a:rPr lang="tr-TR" sz="2400" b="1" dirty="0" smtClean="0">
                <a:solidFill>
                  <a:schemeClr val="tx1"/>
                </a:solidFill>
              </a:rPr>
              <a:t>bile tekrar tekrar yapılması gerekebilir</a:t>
            </a:r>
            <a:r>
              <a:rPr lang="tr-TR" sz="2400" dirty="0" smtClean="0">
                <a:solidFill>
                  <a:schemeClr val="tx1"/>
                </a:solidFill>
              </a:rPr>
              <a:t>.</a:t>
            </a: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a:t>
            </a:r>
            <a:r>
              <a:rPr lang="tr-TR" sz="2400" i="1" dirty="0" smtClean="0">
                <a:solidFill>
                  <a:schemeClr val="tx1"/>
                </a:solidFill>
              </a:rPr>
              <a:t> </a:t>
            </a:r>
            <a:r>
              <a:rPr lang="tr-TR" sz="2400" dirty="0" smtClean="0">
                <a:solidFill>
                  <a:schemeClr val="tx1"/>
                </a:solidFill>
              </a:rPr>
              <a:t>Programlama dillerinde akış kontrolleri sayesinde bu tür işlerin çok daha kısa sürede yapılması mümkündür. Sadece birkaç satır kod yazılarak </a:t>
            </a:r>
            <a:r>
              <a:rPr lang="tr-TR" sz="2400" b="1" dirty="0" smtClean="0">
                <a:solidFill>
                  <a:schemeClr val="tx1"/>
                </a:solidFill>
              </a:rPr>
              <a:t>çok büyük işlerin kolay ve kısa sürede </a:t>
            </a:r>
            <a:r>
              <a:rPr lang="tr-TR" sz="2400" dirty="0" smtClean="0">
                <a:solidFill>
                  <a:schemeClr val="tx1"/>
                </a:solidFill>
              </a:rPr>
              <a:t>yapılmasına olanak sağlayan programlama dillerinde akış kontrollerinin iyi bir şekilde öğrenilmesi ve uygulanması gerekir.</a:t>
            </a:r>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Grup"/>
          <p:cNvGrpSpPr/>
          <p:nvPr/>
        </p:nvGrpSpPr>
        <p:grpSpPr>
          <a:xfrm>
            <a:off x="2786896" y="1319510"/>
            <a:ext cx="3570208" cy="4218981"/>
            <a:chOff x="3468767" y="1431458"/>
            <a:chExt cx="3570208" cy="4218981"/>
          </a:xfrm>
        </p:grpSpPr>
        <p:pic>
          <p:nvPicPr>
            <p:cNvPr id="3" name="Picture 2" descr="https://encrypted-tbn0.gstatic.com/images?q=tbn:ANd9GcT6eOBHtkFg1OttL4Xwc27wrv9paGSX4utu8AQuS97Mv1unr86u"/>
            <p:cNvPicPr>
              <a:picLocks noChangeAspect="1" noChangeArrowheads="1"/>
            </p:cNvPicPr>
            <p:nvPr/>
          </p:nvPicPr>
          <p:blipFill>
            <a:blip r:embed="rId2"/>
            <a:srcRect/>
            <a:stretch>
              <a:fillRect/>
            </a:stretch>
          </p:blipFill>
          <p:spPr bwMode="auto">
            <a:xfrm>
              <a:off x="3468767" y="1431458"/>
              <a:ext cx="3295650" cy="3295651"/>
            </a:xfrm>
            <a:prstGeom prst="rect">
              <a:avLst/>
            </a:prstGeom>
            <a:noFill/>
          </p:spPr>
        </p:pic>
        <p:sp>
          <p:nvSpPr>
            <p:cNvPr id="4" name="3 Metin kutusu"/>
            <p:cNvSpPr txBox="1"/>
            <p:nvPr/>
          </p:nvSpPr>
          <p:spPr>
            <a:xfrm>
              <a:off x="3468767" y="4727109"/>
              <a:ext cx="3570208" cy="923330"/>
            </a:xfrm>
            <a:prstGeom prst="rect">
              <a:avLst/>
            </a:prstGeom>
            <a:noFill/>
          </p:spPr>
          <p:txBody>
            <a:bodyPr wrap="none" rtlCol="0">
              <a:spAutoFit/>
            </a:bodyPr>
            <a:lstStyle/>
            <a:p>
              <a:pPr algn="ctr"/>
              <a:r>
                <a:rPr lang="tr-TR" i="1" dirty="0" smtClean="0"/>
                <a:t>Döngüler çok uzun kodları</a:t>
              </a:r>
            </a:p>
            <a:p>
              <a:pPr algn="ctr"/>
              <a:r>
                <a:rPr lang="tr-TR" i="1" dirty="0" smtClean="0"/>
                <a:t>birkaç satıra düşürmemizi sağlar </a:t>
              </a:r>
            </a:p>
            <a:p>
              <a:pPr algn="ctr"/>
              <a:r>
                <a:rPr lang="tr-TR" i="1" dirty="0" smtClean="0"/>
                <a:t>ve bizi güçlü kılar.</a:t>
              </a:r>
              <a:endParaRPr lang="tr-TR" i="1" dirty="0"/>
            </a:p>
          </p:txBody>
        </p:sp>
      </p:grpSp>
      <p:sp>
        <p:nvSpPr>
          <p:cNvPr id="7" name="Başlık 1"/>
          <p:cNvSpPr txBox="1">
            <a:spLocks/>
          </p:cNvSpPr>
          <p:nvPr/>
        </p:nvSpPr>
        <p:spPr>
          <a:xfrm>
            <a:off x="457200" y="152400"/>
            <a:ext cx="8229600" cy="990600"/>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4000" b="1" i="0" u="none" strike="noStrike" kern="1200" cap="none" spc="0" normalizeH="0" baseline="0" noProof="0" smtClean="0">
                <a:ln>
                  <a:noFill/>
                </a:ln>
                <a:solidFill>
                  <a:schemeClr val="tx2">
                    <a:lumMod val="60000"/>
                    <a:lumOff val="40000"/>
                  </a:schemeClr>
                </a:solidFill>
                <a:effectLst/>
                <a:uLnTx/>
                <a:uFillTx/>
                <a:latin typeface="+mj-lt"/>
                <a:ea typeface="+mj-ea"/>
                <a:cs typeface="+mj-cs"/>
              </a:rPr>
              <a:t>Döngüler</a:t>
            </a:r>
            <a:endParaRPr kumimoji="0" lang="tr-TR" sz="4000" b="1" i="0"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Döngüler de tıpkı </a:t>
            </a:r>
            <a:r>
              <a:rPr lang="tr-TR" sz="2400" dirty="0" err="1" smtClean="0">
                <a:solidFill>
                  <a:schemeClr val="tx1"/>
                </a:solidFill>
              </a:rPr>
              <a:t>if</a:t>
            </a:r>
            <a:r>
              <a:rPr lang="tr-TR" sz="2400" dirty="0" smtClean="0">
                <a:solidFill>
                  <a:schemeClr val="tx1"/>
                </a:solidFill>
              </a:rPr>
              <a:t> karar verme yapısındaki gibi </a:t>
            </a:r>
            <a:r>
              <a:rPr lang="tr-TR" sz="2400" b="1" dirty="0" smtClean="0">
                <a:solidFill>
                  <a:schemeClr val="tx1"/>
                </a:solidFill>
              </a:rPr>
              <a:t>mantıksal </a:t>
            </a:r>
            <a:r>
              <a:rPr lang="tr-TR" sz="2400" dirty="0" smtClean="0">
                <a:solidFill>
                  <a:schemeClr val="tx1"/>
                </a:solidFill>
              </a:rPr>
              <a:t>değerler ve operatörlerle çalışır. </a:t>
            </a:r>
          </a:p>
          <a:p>
            <a:pPr algn="just">
              <a:buFontTx/>
              <a:buChar char="-"/>
            </a:pPr>
            <a:r>
              <a:rPr lang="tr-TR" sz="2400" dirty="0" smtClean="0">
                <a:solidFill>
                  <a:schemeClr val="tx1"/>
                </a:solidFill>
              </a:rPr>
              <a:t> Bir döngüye ne zaman girileceği, döngünün kaç kez döneceği, döngüden ne zaman çıkılacağı durumlarının </a:t>
            </a:r>
            <a:r>
              <a:rPr lang="tr-TR" sz="2400" b="1" dirty="0" smtClean="0">
                <a:solidFill>
                  <a:schemeClr val="tx1"/>
                </a:solidFill>
              </a:rPr>
              <a:t>iyi incelenmesi </a:t>
            </a:r>
            <a:r>
              <a:rPr lang="tr-TR" sz="2400" dirty="0" smtClean="0">
                <a:solidFill>
                  <a:schemeClr val="tx1"/>
                </a:solidFill>
              </a:rPr>
              <a:t>gerekir.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p:txBody>
          <a:bodyPr/>
          <a:lstStyle/>
          <a:p>
            <a:pPr eaLnBrk="1" hangingPunct="1"/>
            <a:r>
              <a:rPr lang="tr-TR" smtClean="0"/>
              <a:t>Mantıksal İşlemler</a:t>
            </a:r>
          </a:p>
        </p:txBody>
      </p:sp>
      <p:sp>
        <p:nvSpPr>
          <p:cNvPr id="1030" name="Rectangle 299"/>
          <p:cNvSpPr>
            <a:spLocks noChangeArrowheads="1"/>
          </p:cNvSpPr>
          <p:nvPr/>
        </p:nvSpPr>
        <p:spPr bwMode="auto">
          <a:xfrm>
            <a:off x="0" y="2976563"/>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6" name="Object 298"/>
          <p:cNvGraphicFramePr>
            <a:graphicFrameLocks noChangeAspect="1"/>
          </p:cNvGraphicFramePr>
          <p:nvPr/>
        </p:nvGraphicFramePr>
        <p:xfrm>
          <a:off x="2124075" y="1557338"/>
          <a:ext cx="2592388" cy="1474787"/>
        </p:xfrm>
        <a:graphic>
          <a:graphicData uri="http://schemas.openxmlformats.org/presentationml/2006/ole">
            <p:oleObj spid="_x0000_s1026" name="Bitmap Image" r:id="rId3" imgW="1590897" imgH="905001" progId="">
              <p:embed/>
            </p:oleObj>
          </a:graphicData>
        </a:graphic>
      </p:graphicFrame>
      <p:sp>
        <p:nvSpPr>
          <p:cNvPr id="1031" name="Rectangle 301"/>
          <p:cNvSpPr>
            <a:spLocks noChangeArrowheads="1"/>
          </p:cNvSpPr>
          <p:nvPr/>
        </p:nvSpPr>
        <p:spPr bwMode="auto">
          <a:xfrm>
            <a:off x="0" y="2962275"/>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7" name="Object 300"/>
          <p:cNvGraphicFramePr>
            <a:graphicFrameLocks noChangeAspect="1"/>
          </p:cNvGraphicFramePr>
          <p:nvPr/>
        </p:nvGraphicFramePr>
        <p:xfrm>
          <a:off x="2124075" y="3581400"/>
          <a:ext cx="2879725" cy="1431925"/>
        </p:xfrm>
        <a:graphic>
          <a:graphicData uri="http://schemas.openxmlformats.org/presentationml/2006/ole">
            <p:oleObj spid="_x0000_s1027" name="Bitmap Image" r:id="rId4" imgW="1876190" imgH="933580" progId="">
              <p:embed/>
            </p:oleObj>
          </a:graphicData>
        </a:graphic>
      </p:graphicFrame>
      <p:sp>
        <p:nvSpPr>
          <p:cNvPr id="1032" name="Rectangle 303"/>
          <p:cNvSpPr>
            <a:spLocks noChangeArrowheads="1"/>
          </p:cNvSpPr>
          <p:nvPr/>
        </p:nvSpPr>
        <p:spPr bwMode="auto">
          <a:xfrm>
            <a:off x="0" y="3038475"/>
            <a:ext cx="9144000" cy="0"/>
          </a:xfrm>
          <a:prstGeom prst="rect">
            <a:avLst/>
          </a:prstGeom>
          <a:noFill/>
          <a:ln w="9525">
            <a:noFill/>
            <a:miter lim="800000"/>
            <a:headEnd/>
            <a:tailEnd/>
          </a:ln>
        </p:spPr>
        <p:txBody>
          <a:bodyPr wrap="none" anchor="ctr">
            <a:spAutoFit/>
          </a:bodyPr>
          <a:lstStyle/>
          <a:p>
            <a:endParaRPr lang="en-US"/>
          </a:p>
        </p:txBody>
      </p:sp>
      <p:graphicFrame>
        <p:nvGraphicFramePr>
          <p:cNvPr id="1028" name="Object 302"/>
          <p:cNvGraphicFramePr>
            <a:graphicFrameLocks noChangeAspect="1"/>
          </p:cNvGraphicFramePr>
          <p:nvPr/>
        </p:nvGraphicFramePr>
        <p:xfrm>
          <a:off x="2195513" y="5373688"/>
          <a:ext cx="2663825" cy="1212850"/>
        </p:xfrm>
        <a:graphic>
          <a:graphicData uri="http://schemas.openxmlformats.org/presentationml/2006/ole">
            <p:oleObj spid="_x0000_s1028" name="Bitmap Image" r:id="rId5" imgW="1714739" imgH="781159" progId="PBrush">
              <p:embed/>
            </p:oleObj>
          </a:graphicData>
        </a:graphic>
      </p:graphicFrame>
      <p:graphicFrame>
        <p:nvGraphicFramePr>
          <p:cNvPr id="149395" name="Group 915"/>
          <p:cNvGraphicFramePr>
            <a:graphicFrameLocks noGrp="1"/>
          </p:cNvGraphicFramePr>
          <p:nvPr/>
        </p:nvGraphicFramePr>
        <p:xfrm>
          <a:off x="250825" y="1628775"/>
          <a:ext cx="1728788" cy="5035551"/>
        </p:xfrm>
        <a:graphic>
          <a:graphicData uri="http://schemas.openxmlformats.org/drawingml/2006/table">
            <a:tbl>
              <a:tblPr/>
              <a:tblGrid>
                <a:gridCol w="1728788"/>
              </a:tblGrid>
              <a:tr h="17764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2000" b="1" i="0" u="none" strike="noStrike" cap="none" normalizeH="0" baseline="0" smtClean="0">
                          <a:ln>
                            <a:noFill/>
                          </a:ln>
                          <a:solidFill>
                            <a:schemeClr val="tx1"/>
                          </a:solidFill>
                          <a:effectLst/>
                          <a:latin typeface="Courier New" pitchFamily="49" charset="0"/>
                          <a:cs typeface="Times New Roman" pitchFamily="18" charset="0"/>
                        </a:rPr>
                        <a:t>VE (AND)</a:t>
                      </a:r>
                      <a:endParaRPr kumimoji="0" lang="tr-TR" sz="2000" b="1" i="0" u="none" strike="noStrike" cap="none" normalizeH="0" baseline="0" smtClean="0">
                        <a:ln>
                          <a:noFill/>
                        </a:ln>
                        <a:solidFill>
                          <a:schemeClr val="tx1"/>
                        </a:solidFill>
                        <a:effectLst/>
                        <a:latin typeface="Courier New" pitchFamily="49" charset="0"/>
                      </a:endParaRPr>
                    </a:p>
                  </a:txBody>
                  <a:tcPr anchor="ctr" horzOverflow="overflow">
                    <a:lnL cap="flat">
                      <a:noFill/>
                    </a:lnL>
                    <a:lnR cap="flat">
                      <a:noFill/>
                    </a:lnR>
                    <a:lnT cap="flat">
                      <a:noFill/>
                    </a:lnT>
                    <a:lnB>
                      <a:noFill/>
                    </a:lnB>
                    <a:lnTlToBr>
                      <a:noFill/>
                    </a:lnTlToBr>
                    <a:lnBlToTr>
                      <a:noFill/>
                    </a:lnBlToTr>
                    <a:noFill/>
                  </a:tcPr>
                </a:tc>
              </a:tr>
              <a:tr h="20589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2000" b="1" i="0" u="none" strike="noStrike" cap="none" normalizeH="0" baseline="0" smtClean="0">
                          <a:ln>
                            <a:noFill/>
                          </a:ln>
                          <a:solidFill>
                            <a:schemeClr val="tx1"/>
                          </a:solidFill>
                          <a:effectLst/>
                          <a:latin typeface="Courier New" pitchFamily="49" charset="0"/>
                          <a:cs typeface="Times New Roman" pitchFamily="18" charset="0"/>
                        </a:rPr>
                        <a:t>VEYA (OR)</a:t>
                      </a:r>
                      <a:endParaRPr kumimoji="0" lang="tr-TR" sz="2000" b="1" i="0" u="none" strike="noStrike" cap="none" normalizeH="0" baseline="0" smtClean="0">
                        <a:ln>
                          <a:noFill/>
                        </a:ln>
                        <a:solidFill>
                          <a:schemeClr val="tx1"/>
                        </a:solidFill>
                        <a:effectLst/>
                        <a:latin typeface="Courier New" pitchFamily="49" charset="0"/>
                      </a:endParaRPr>
                    </a:p>
                  </a:txBody>
                  <a:tcPr anchor="ctr" horzOverflow="overflow">
                    <a:lnL cap="flat">
                      <a:noFill/>
                    </a:lnL>
                    <a:lnR cap="flat">
                      <a:noFill/>
                    </a:lnR>
                    <a:lnT>
                      <a:noFill/>
                    </a:lnT>
                    <a:lnB>
                      <a:noFill/>
                    </a:lnB>
                    <a:lnTlToBr>
                      <a:noFill/>
                    </a:lnTlToBr>
                    <a:lnBlToTr>
                      <a:noFill/>
                    </a:lnBlToTr>
                    <a:noFill/>
                  </a:tcPr>
                </a:tc>
              </a:tr>
              <a:tr h="1200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2000" b="1" i="0" u="none" strike="noStrike" cap="none" normalizeH="0" baseline="0" smtClean="0">
                          <a:ln>
                            <a:noFill/>
                          </a:ln>
                          <a:solidFill>
                            <a:schemeClr val="tx1"/>
                          </a:solidFill>
                          <a:effectLst/>
                          <a:latin typeface="Courier New" pitchFamily="49" charset="0"/>
                          <a:cs typeface="Times New Roman" pitchFamily="18" charset="0"/>
                        </a:rPr>
                        <a:t>DEGiL(NOT)</a:t>
                      </a:r>
                      <a:endParaRPr kumimoji="0" lang="tr-TR" sz="2000" b="1" i="0" u="none" strike="noStrike" cap="none" normalizeH="0" baseline="0" smtClean="0">
                        <a:ln>
                          <a:noFill/>
                        </a:ln>
                        <a:solidFill>
                          <a:schemeClr val="tx1"/>
                        </a:solidFill>
                        <a:effectLst/>
                        <a:latin typeface="Courier New" pitchFamily="49" charset="0"/>
                      </a:endParaRPr>
                    </a:p>
                  </a:txBody>
                  <a:tcPr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149416" name="Group 936"/>
          <p:cNvGraphicFramePr>
            <a:graphicFrameLocks noGrp="1"/>
          </p:cNvGraphicFramePr>
          <p:nvPr/>
        </p:nvGraphicFramePr>
        <p:xfrm>
          <a:off x="5553075" y="1531938"/>
          <a:ext cx="3157538" cy="1859280"/>
        </p:xfrm>
        <a:graphic>
          <a:graphicData uri="http://schemas.openxmlformats.org/drawingml/2006/table">
            <a:tbl>
              <a:tblPr/>
              <a:tblGrid>
                <a:gridCol w="873125"/>
                <a:gridCol w="811213"/>
                <a:gridCol w="1473200"/>
              </a:tblGrid>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2000" b="1" i="0" u="none" strike="noStrike" cap="none" normalizeH="0" baseline="0" smtClean="0">
                          <a:ln>
                            <a:noFill/>
                          </a:ln>
                          <a:solidFill>
                            <a:schemeClr val="tx1"/>
                          </a:solidFill>
                          <a:effectLst/>
                          <a:latin typeface="Courier New" pitchFamily="49" charset="0"/>
                          <a:cs typeface="Times New Roman" pitchFamily="18" charset="0"/>
                        </a:rPr>
                        <a:t>A</a:t>
                      </a:r>
                      <a:endParaRPr kumimoji="0" lang="tr-TR" sz="20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2000" b="1" i="0" u="none" strike="noStrike" cap="none" normalizeH="0" baseline="0" smtClean="0">
                          <a:ln>
                            <a:noFill/>
                          </a:ln>
                          <a:solidFill>
                            <a:schemeClr val="tx1"/>
                          </a:solidFill>
                          <a:effectLst/>
                          <a:latin typeface="Courier New" pitchFamily="49" charset="0"/>
                          <a:cs typeface="Times New Roman" pitchFamily="18" charset="0"/>
                        </a:rPr>
                        <a:t>B</a:t>
                      </a:r>
                      <a:endParaRPr kumimoji="0" lang="tr-TR" sz="20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2000" b="1" i="0" u="none" strike="noStrike" cap="none" normalizeH="0" baseline="0" smtClean="0">
                          <a:ln>
                            <a:noFill/>
                          </a:ln>
                          <a:solidFill>
                            <a:schemeClr val="tx1"/>
                          </a:solidFill>
                          <a:effectLst/>
                          <a:latin typeface="Courier New" pitchFamily="49" charset="0"/>
                          <a:cs typeface="Times New Roman" pitchFamily="18" charset="0"/>
                        </a:rPr>
                        <a:t>A VE B</a:t>
                      </a:r>
                      <a:endParaRPr kumimoji="0" lang="tr-TR" sz="20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folHlink"/>
                    </a:solidFill>
                  </a:tcPr>
                </a:tc>
              </a:tr>
              <a:tr h="2682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682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49418" name="Group 938"/>
          <p:cNvGraphicFramePr>
            <a:graphicFrameLocks noGrp="1"/>
          </p:cNvGraphicFramePr>
          <p:nvPr/>
        </p:nvGraphicFramePr>
        <p:xfrm>
          <a:off x="5567363" y="3525838"/>
          <a:ext cx="3168650" cy="1859280"/>
        </p:xfrm>
        <a:graphic>
          <a:graphicData uri="http://schemas.openxmlformats.org/drawingml/2006/table">
            <a:tbl>
              <a:tblPr/>
              <a:tblGrid>
                <a:gridCol w="898525"/>
                <a:gridCol w="757237"/>
                <a:gridCol w="1512888"/>
              </a:tblGrid>
              <a:tr h="1793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2000" b="1" i="0" u="none" strike="noStrike" cap="none" normalizeH="0" baseline="0" smtClean="0">
                          <a:ln>
                            <a:noFill/>
                          </a:ln>
                          <a:solidFill>
                            <a:schemeClr val="tx1"/>
                          </a:solidFill>
                          <a:effectLst/>
                          <a:latin typeface="Courier New" pitchFamily="49" charset="0"/>
                          <a:cs typeface="Times New Roman" pitchFamily="18" charset="0"/>
                        </a:rPr>
                        <a:t>A</a:t>
                      </a:r>
                      <a:endParaRPr kumimoji="0" lang="tr-TR" sz="20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2000" b="1" i="0" u="none" strike="noStrike" cap="none" normalizeH="0" baseline="0" smtClean="0">
                          <a:ln>
                            <a:noFill/>
                          </a:ln>
                          <a:solidFill>
                            <a:schemeClr val="tx1"/>
                          </a:solidFill>
                          <a:effectLst/>
                          <a:latin typeface="Courier New" pitchFamily="49" charset="0"/>
                          <a:cs typeface="Times New Roman" pitchFamily="18" charset="0"/>
                        </a:rPr>
                        <a:t>B</a:t>
                      </a:r>
                      <a:endParaRPr kumimoji="0" lang="tr-TR" sz="20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2000" b="1" i="0" u="none" strike="noStrike" cap="none" normalizeH="0" baseline="0" smtClean="0">
                          <a:ln>
                            <a:noFill/>
                          </a:ln>
                          <a:solidFill>
                            <a:schemeClr val="tx1"/>
                          </a:solidFill>
                          <a:effectLst/>
                          <a:latin typeface="Courier New" pitchFamily="49" charset="0"/>
                          <a:cs typeface="Times New Roman" pitchFamily="18" charset="0"/>
                        </a:rPr>
                        <a:t>A VEYA B</a:t>
                      </a:r>
                      <a:endParaRPr kumimoji="0" lang="tr-TR" sz="20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folHlink"/>
                    </a:solidFill>
                  </a:tcPr>
                </a:tc>
              </a:tr>
              <a:tr h="2682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6828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49421" name="Group 941"/>
          <p:cNvGraphicFramePr>
            <a:graphicFrameLocks noGrp="1"/>
          </p:cNvGraphicFramePr>
          <p:nvPr/>
        </p:nvGraphicFramePr>
        <p:xfrm>
          <a:off x="5588000" y="5491163"/>
          <a:ext cx="3122613" cy="1127760"/>
        </p:xfrm>
        <a:graphic>
          <a:graphicData uri="http://schemas.openxmlformats.org/drawingml/2006/table">
            <a:tbl>
              <a:tblPr/>
              <a:tblGrid>
                <a:gridCol w="1103313"/>
                <a:gridCol w="2019300"/>
              </a:tblGrid>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2000" b="1" i="0" u="none" strike="noStrike" cap="none" normalizeH="0" baseline="0" smtClean="0">
                          <a:ln>
                            <a:noFill/>
                          </a:ln>
                          <a:solidFill>
                            <a:schemeClr val="tx1"/>
                          </a:solidFill>
                          <a:effectLst/>
                          <a:latin typeface="Courier New" pitchFamily="49" charset="0"/>
                          <a:cs typeface="Times New Roman" pitchFamily="18" charset="0"/>
                        </a:rPr>
                        <a:t>A</a:t>
                      </a:r>
                      <a:endParaRPr kumimoji="0" lang="tr-TR" sz="20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2000" b="1" i="0" u="none" strike="noStrike" cap="none" normalizeH="0" baseline="0" smtClean="0">
                          <a:ln>
                            <a:noFill/>
                          </a:ln>
                          <a:solidFill>
                            <a:schemeClr val="tx1"/>
                          </a:solidFill>
                          <a:effectLst/>
                          <a:latin typeface="Courier New" pitchFamily="49" charset="0"/>
                          <a:cs typeface="Times New Roman" pitchFamily="18" charset="0"/>
                        </a:rPr>
                        <a:t>DEGiL A</a:t>
                      </a:r>
                      <a:endParaRPr kumimoji="0" lang="tr-TR" sz="20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folHlink"/>
                    </a:solidFill>
                  </a:tcPr>
                </a:tc>
              </a:tr>
              <a:tr h="26352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1</a:t>
                      </a:r>
                      <a:endParaRPr kumimoji="0" lang="tr-TR" sz="1800" b="1" i="0" u="none" strike="noStrike" cap="none" normalizeH="0" baseline="0" smtClean="0">
                        <a:ln>
                          <a:noFill/>
                        </a:ln>
                        <a:solidFill>
                          <a:schemeClr val="tx1"/>
                        </a:solidFill>
                        <a:effectLst/>
                        <a:latin typeface="Courier New" pitchFamily="49"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1003300" algn="l"/>
                        </a:tabLst>
                      </a:pPr>
                      <a:r>
                        <a:rPr kumimoji="0" lang="tr-TR" sz="1800" b="1" i="0" u="none" strike="noStrike" cap="none" normalizeH="0" baseline="0" smtClean="0">
                          <a:ln>
                            <a:noFill/>
                          </a:ln>
                          <a:solidFill>
                            <a:schemeClr val="tx1"/>
                          </a:solidFill>
                          <a:effectLst/>
                          <a:latin typeface="Courier New" pitchFamily="49" charset="0"/>
                          <a:cs typeface="Times New Roman" pitchFamily="18" charset="0"/>
                        </a:rPr>
                        <a:t>0</a:t>
                      </a: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err="1" smtClean="0">
                <a:solidFill>
                  <a:schemeClr val="tx1"/>
                </a:solidFill>
              </a:rPr>
              <a:t>if</a:t>
            </a:r>
            <a:r>
              <a:rPr lang="tr-TR" sz="2400" dirty="0" smtClean="0">
                <a:solidFill>
                  <a:schemeClr val="tx1"/>
                </a:solidFill>
              </a:rPr>
              <a:t>-else veya </a:t>
            </a:r>
            <a:r>
              <a:rPr lang="tr-TR" sz="2400" dirty="0" err="1" smtClean="0">
                <a:solidFill>
                  <a:schemeClr val="tx1"/>
                </a:solidFill>
              </a:rPr>
              <a:t>switch</a:t>
            </a:r>
            <a:r>
              <a:rPr lang="tr-TR" sz="2400" dirty="0" smtClean="0">
                <a:solidFill>
                  <a:schemeClr val="tx1"/>
                </a:solidFill>
              </a:rPr>
              <a:t> yapılarının çok fazla parametre ve işlem gerektiren durumlarda kullanılması zorlaşabilir veya çok uzun ve okunması zor kodlar yazılması gerekebilir. Bu tür durumlarda hem yazılan kodu </a:t>
            </a:r>
            <a:r>
              <a:rPr lang="tr-TR" sz="2400" b="1" dirty="0" smtClean="0">
                <a:solidFill>
                  <a:schemeClr val="tx1"/>
                </a:solidFill>
              </a:rPr>
              <a:t>sadeleştirmek</a:t>
            </a:r>
            <a:r>
              <a:rPr lang="tr-TR" sz="2400" dirty="0" smtClean="0">
                <a:solidFill>
                  <a:schemeClr val="tx1"/>
                </a:solidFill>
              </a:rPr>
              <a:t>, hem de daha </a:t>
            </a:r>
            <a:r>
              <a:rPr lang="tr-TR" sz="2400" b="1" dirty="0" smtClean="0">
                <a:solidFill>
                  <a:schemeClr val="tx1"/>
                </a:solidFill>
              </a:rPr>
              <a:t>okunaklı ve işlevsel kodlar </a:t>
            </a:r>
            <a:r>
              <a:rPr lang="tr-TR" sz="2400" dirty="0" smtClean="0">
                <a:solidFill>
                  <a:schemeClr val="tx1"/>
                </a:solidFill>
              </a:rPr>
              <a:t>oluşturmak için döngülerin kullanılması gerekir.</a:t>
            </a: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Java’da iki temel döngü bulunmaktadır. Bunlar </a:t>
            </a:r>
            <a:r>
              <a:rPr lang="tr-TR" sz="2400" b="1" i="1" dirty="0" err="1" smtClean="0">
                <a:solidFill>
                  <a:schemeClr val="tx1"/>
                </a:solidFill>
              </a:rPr>
              <a:t>while</a:t>
            </a:r>
            <a:r>
              <a:rPr lang="tr-TR" sz="2400" dirty="0" smtClean="0">
                <a:solidFill>
                  <a:schemeClr val="tx1"/>
                </a:solidFill>
              </a:rPr>
              <a:t> ve </a:t>
            </a:r>
            <a:r>
              <a:rPr lang="tr-TR" sz="2400" b="1" i="1" dirty="0" err="1" smtClean="0">
                <a:solidFill>
                  <a:schemeClr val="tx1"/>
                </a:solidFill>
              </a:rPr>
              <a:t>for</a:t>
            </a:r>
            <a:r>
              <a:rPr lang="tr-TR" sz="2400" dirty="0" smtClean="0">
                <a:solidFill>
                  <a:schemeClr val="tx1"/>
                </a:solidFill>
              </a:rPr>
              <a:t> döngüleridir. Ayrıca </a:t>
            </a:r>
            <a:r>
              <a:rPr lang="tr-TR" sz="2400" dirty="0" err="1" smtClean="0">
                <a:solidFill>
                  <a:schemeClr val="tx1"/>
                </a:solidFill>
              </a:rPr>
              <a:t>while</a:t>
            </a:r>
            <a:r>
              <a:rPr lang="tr-TR" sz="2400" dirty="0" smtClean="0">
                <a:solidFill>
                  <a:schemeClr val="tx1"/>
                </a:solidFill>
              </a:rPr>
              <a:t> döngüsünün özel bir hali olan </a:t>
            </a:r>
            <a:r>
              <a:rPr lang="tr-TR" sz="2400" b="1" i="1" dirty="0" smtClean="0">
                <a:solidFill>
                  <a:schemeClr val="tx1"/>
                </a:solidFill>
              </a:rPr>
              <a:t>do-</a:t>
            </a:r>
            <a:r>
              <a:rPr lang="tr-TR" sz="2400" b="1" i="1" dirty="0" err="1" smtClean="0">
                <a:solidFill>
                  <a:schemeClr val="tx1"/>
                </a:solidFill>
              </a:rPr>
              <a:t>while</a:t>
            </a:r>
            <a:r>
              <a:rPr lang="tr-TR" sz="2400" dirty="0" smtClean="0">
                <a:solidFill>
                  <a:schemeClr val="tx1"/>
                </a:solidFill>
              </a:rPr>
              <a:t> döngüsü de bulunmaktadır.</a:t>
            </a:r>
          </a:p>
          <a:p>
            <a:pPr algn="just">
              <a:buFontTx/>
              <a:buChar char="-"/>
            </a:pPr>
            <a:r>
              <a:rPr lang="tr-TR" sz="2400" dirty="0" smtClean="0">
                <a:solidFill>
                  <a:schemeClr val="tx1"/>
                </a:solidFill>
              </a:rPr>
              <a:t> </a:t>
            </a:r>
            <a:r>
              <a:rPr lang="tr-TR" sz="2400" b="1" i="1" dirty="0" err="1" smtClean="0">
                <a:solidFill>
                  <a:schemeClr val="tx1"/>
                </a:solidFill>
              </a:rPr>
              <a:t>while</a:t>
            </a:r>
            <a:r>
              <a:rPr lang="tr-TR" sz="2400" dirty="0" smtClean="0">
                <a:solidFill>
                  <a:schemeClr val="tx1"/>
                </a:solidFill>
              </a:rPr>
              <a:t> döngüsü bir mantıksal ifadenin durumuna göre hareket eden bir döngüdür. Döngüde yer alması gereken kontrol değişkeni atamaları, mantıksal kontrol, ve değişken güncelleştirmeleri </a:t>
            </a:r>
            <a:r>
              <a:rPr lang="tr-TR" sz="2400" b="1" i="1" dirty="0" err="1" smtClean="0">
                <a:solidFill>
                  <a:schemeClr val="tx1"/>
                </a:solidFill>
              </a:rPr>
              <a:t>while</a:t>
            </a:r>
            <a:r>
              <a:rPr lang="tr-TR" sz="2400" dirty="0" smtClean="0">
                <a:solidFill>
                  <a:schemeClr val="tx1"/>
                </a:solidFill>
              </a:rPr>
              <a:t> döngüsünde birbirinden bağımsız ve kodun ayrı satırlarında yapılmaktadır.</a:t>
            </a: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r>
              <a:rPr lang="tr-TR" dirty="0" err="1" smtClean="0"/>
              <a:t>While</a:t>
            </a:r>
            <a:r>
              <a:rPr lang="tr-TR" dirty="0" smtClean="0"/>
              <a:t>, do </a:t>
            </a:r>
            <a:r>
              <a:rPr lang="tr-TR" dirty="0" err="1" smtClean="0"/>
              <a:t>while</a:t>
            </a:r>
            <a:r>
              <a:rPr lang="tr-TR" dirty="0" smtClean="0"/>
              <a:t> ve </a:t>
            </a:r>
            <a:r>
              <a:rPr lang="tr-TR" dirty="0" err="1" smtClean="0"/>
              <a:t>for</a:t>
            </a:r>
            <a:r>
              <a:rPr lang="tr-TR" dirty="0" smtClean="0"/>
              <a:t> döngüleri</a:t>
            </a:r>
          </a:p>
          <a:p>
            <a:pPr>
              <a:buNone/>
            </a:pPr>
            <a:endParaRPr lang="tr-TR" dirty="0" smtClean="0"/>
          </a:p>
          <a:p>
            <a:pPr lvl="1"/>
            <a:endParaRPr lang="tr-TR" dirty="0" smtClean="0"/>
          </a:p>
          <a:p>
            <a:pPr lvl="1"/>
            <a:endParaRPr lang="tr-TR" dirty="0" smtClean="0"/>
          </a:p>
          <a:p>
            <a:pPr lvl="1"/>
            <a:endParaRPr lang="tr-TR" dirty="0" smtClean="0"/>
          </a:p>
          <a:p>
            <a:endParaRPr lang="tr-TR" dirty="0" smtClean="0"/>
          </a:p>
        </p:txBody>
      </p:sp>
      <p:pic>
        <p:nvPicPr>
          <p:cNvPr id="5" name="Picture 2" descr="http://media.giphy.com/media/z9c1ZCvaH5WBq/giphy.gif"/>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2428860" y="2071678"/>
            <a:ext cx="3810000" cy="2143125"/>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6" name="Horizontal Scroll 3"/>
          <p:cNvSpPr/>
          <p:nvPr/>
        </p:nvSpPr>
        <p:spPr>
          <a:xfrm>
            <a:off x="2000232" y="3786190"/>
            <a:ext cx="5126182" cy="1579418"/>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tr-TR" sz="2400" i="1" dirty="0" err="1" smtClean="0">
                <a:solidFill>
                  <a:schemeClr val="tx1"/>
                </a:solidFill>
              </a:rPr>
              <a:t>While</a:t>
            </a:r>
            <a:r>
              <a:rPr lang="tr-TR" sz="2400" i="1" dirty="0" smtClean="0">
                <a:solidFill>
                  <a:schemeClr val="tx1"/>
                </a:solidFill>
              </a:rPr>
              <a:t> döngüsünü iyi anlarsak diğer döngüleri çok rahat anlarız.</a:t>
            </a:r>
            <a:endParaRPr lang="tr-TR" sz="2400" i="1" dirty="0">
              <a:solidFill>
                <a:schemeClr val="tx1"/>
              </a:solidFill>
            </a:endParaRPr>
          </a:p>
        </p:txBody>
      </p:sp>
      <p:sp>
        <p:nvSpPr>
          <p:cNvPr id="9" name="Başlık 1"/>
          <p:cNvSpPr>
            <a:spLocks noGrp="1"/>
          </p:cNvSpPr>
          <p:nvPr>
            <p:ph type="title"/>
          </p:nvPr>
        </p:nvSpPr>
        <p:spPr>
          <a:xfrm>
            <a:off x="457200" y="152400"/>
            <a:ext cx="8229600" cy="990600"/>
          </a:xfrm>
        </p:spPr>
        <p:txBody>
          <a:bodyPr>
            <a:normAutofit/>
          </a:bodyPr>
          <a:lstStyle/>
          <a:p>
            <a:r>
              <a:rPr lang="tr-TR" sz="4000" b="1" dirty="0" smtClean="0">
                <a:solidFill>
                  <a:schemeClr val="tx2">
                    <a:lumMod val="60000"/>
                    <a:lumOff val="40000"/>
                  </a:schemeClr>
                </a:solidFill>
              </a:rPr>
              <a:t>Döngüler</a:t>
            </a:r>
            <a:endParaRPr lang="tr-TR" sz="4000" b="1" dirty="0">
              <a:solidFill>
                <a:schemeClr val="tx2">
                  <a:lumMod val="60000"/>
                  <a:lumOff val="40000"/>
                </a:schemeClr>
              </a:solidFill>
            </a:endParaRPr>
          </a:p>
        </p:txBody>
      </p:sp>
    </p:spTree>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lstStyle/>
          <a:p>
            <a:r>
              <a:rPr kumimoji="0" lang="en-US">
                <a:ea typeface="ＭＳ Ｐゴシック" charset="-128"/>
                <a:cs typeface="ＭＳ Ｐゴシック" charset="-128"/>
              </a:rPr>
              <a:t>While Loop</a:t>
            </a:r>
          </a:p>
        </p:txBody>
      </p:sp>
      <p:sp>
        <p:nvSpPr>
          <p:cNvPr id="35844" name="Rectangle 3"/>
          <p:cNvSpPr>
            <a:spLocks noGrp="1" noChangeArrowheads="1"/>
          </p:cNvSpPr>
          <p:nvPr>
            <p:ph type="body" idx="1"/>
          </p:nvPr>
        </p:nvSpPr>
        <p:spPr/>
        <p:txBody>
          <a:bodyPr/>
          <a:lstStyle/>
          <a:p>
            <a:pPr marL="0" indent="0"/>
            <a:r>
              <a:rPr kumimoji="0" lang="en-US" dirty="0">
                <a:ea typeface="ＭＳ Ｐゴシック" charset="-128"/>
                <a:cs typeface="ＭＳ Ｐゴシック" charset="-128"/>
              </a:rPr>
              <a:t>The </a:t>
            </a:r>
            <a:r>
              <a:rPr kumimoji="0" lang="en-US" sz="1600" b="1" dirty="0">
                <a:latin typeface="Courier New" charset="0"/>
                <a:ea typeface="ＭＳ Ｐゴシック" charset="-128"/>
                <a:cs typeface="ＭＳ Ｐゴシック" charset="-128"/>
              </a:rPr>
              <a:t>while</a:t>
            </a:r>
            <a:r>
              <a:rPr kumimoji="0" lang="en-US" dirty="0">
                <a:ea typeface="ＭＳ Ｐゴシック" charset="-128"/>
                <a:cs typeface="ＭＳ Ｐゴシック" charset="-128"/>
              </a:rPr>
              <a:t> loop.  </a:t>
            </a:r>
            <a:r>
              <a:rPr kumimoji="0" lang="en-US" dirty="0">
                <a:solidFill>
                  <a:schemeClr val="tx1"/>
                </a:solidFill>
                <a:ea typeface="ＭＳ Ｐゴシック" charset="-128"/>
                <a:cs typeface="ＭＳ Ｐゴシック" charset="-128"/>
              </a:rPr>
              <a:t>A common repetition structure.</a:t>
            </a:r>
          </a:p>
          <a:p>
            <a:pPr lvl="1"/>
            <a:r>
              <a:rPr kumimoji="0" lang="en-US" dirty="0"/>
              <a:t>Evaluate a </a:t>
            </a:r>
            <a:r>
              <a:rPr kumimoji="0" lang="en-US" sz="1600" b="1" dirty="0">
                <a:latin typeface="Courier New" charset="0"/>
              </a:rPr>
              <a:t>boolean</a:t>
            </a:r>
            <a:r>
              <a:rPr kumimoji="0" lang="en-US" dirty="0"/>
              <a:t>expression.</a:t>
            </a:r>
          </a:p>
          <a:p>
            <a:pPr lvl="1"/>
            <a:r>
              <a:rPr kumimoji="0" lang="en-US" dirty="0"/>
              <a:t>If </a:t>
            </a:r>
            <a:r>
              <a:rPr kumimoji="0" lang="en-US" sz="1600" b="1" dirty="0">
                <a:latin typeface="Courier New" charset="0"/>
              </a:rPr>
              <a:t>true</a:t>
            </a:r>
            <a:r>
              <a:rPr kumimoji="0" lang="en-US" dirty="0"/>
              <a:t>, execute some statements.</a:t>
            </a:r>
          </a:p>
          <a:p>
            <a:pPr lvl="1"/>
            <a:r>
              <a:rPr kumimoji="0" lang="en-US" dirty="0"/>
              <a:t>Repeat.</a:t>
            </a:r>
          </a:p>
        </p:txBody>
      </p:sp>
      <p:sp>
        <p:nvSpPr>
          <p:cNvPr id="35845" name="Rectangle 4"/>
          <p:cNvSpPr>
            <a:spLocks noChangeArrowheads="1"/>
          </p:cNvSpPr>
          <p:nvPr/>
        </p:nvSpPr>
        <p:spPr bwMode="auto">
          <a:xfrm>
            <a:off x="746125" y="1460500"/>
            <a:ext cx="88900" cy="88900"/>
          </a:xfrm>
          <a:prstGeom prst="rect">
            <a:avLst/>
          </a:prstGeom>
          <a:noFill/>
          <a:ln w="15875">
            <a:noFill/>
            <a:miter lim="800000"/>
            <a:headEnd/>
            <a:tailEnd/>
          </a:ln>
        </p:spPr>
        <p:txBody>
          <a:bodyPr wrap="none" lIns="92075" tIns="46038" rIns="92075" bIns="46038" anchor="ctr">
            <a:prstTxWarp prst="textNoShape">
              <a:avLst/>
            </a:prstTxWarp>
          </a:bodyPr>
          <a:lstStyle/>
          <a:p>
            <a:endParaRPr lang="en-US"/>
          </a:p>
        </p:txBody>
      </p:sp>
      <p:cxnSp>
        <p:nvCxnSpPr>
          <p:cNvPr id="35846" name="AutoShape 5"/>
          <p:cNvCxnSpPr>
            <a:cxnSpLocks noChangeShapeType="1"/>
          </p:cNvCxnSpPr>
          <p:nvPr/>
        </p:nvCxnSpPr>
        <p:spPr bwMode="auto">
          <a:xfrm rot="10800000" flipH="1">
            <a:off x="715963" y="1522230"/>
            <a:ext cx="30162" cy="684213"/>
          </a:xfrm>
          <a:prstGeom prst="bentConnector3">
            <a:avLst>
              <a:gd name="adj1" fmla="val -757894"/>
            </a:avLst>
          </a:prstGeom>
          <a:noFill/>
          <a:ln w="12700">
            <a:solidFill>
              <a:schemeClr val="accent1"/>
            </a:solidFill>
            <a:miter lim="800000"/>
            <a:headEnd/>
            <a:tailEnd type="triangle" w="med" len="med"/>
          </a:ln>
        </p:spPr>
      </p:cxnSp>
      <p:sp>
        <p:nvSpPr>
          <p:cNvPr id="35847" name="Rectangle 7"/>
          <p:cNvSpPr>
            <a:spLocks noChangeArrowheads="1"/>
          </p:cNvSpPr>
          <p:nvPr/>
        </p:nvSpPr>
        <p:spPr bwMode="auto">
          <a:xfrm>
            <a:off x="715963" y="2144713"/>
            <a:ext cx="88900" cy="88900"/>
          </a:xfrm>
          <a:prstGeom prst="rect">
            <a:avLst/>
          </a:prstGeom>
          <a:noFill/>
          <a:ln w="15875">
            <a:noFill/>
            <a:miter lim="800000"/>
            <a:headEnd/>
            <a:tailEnd/>
          </a:ln>
        </p:spPr>
        <p:txBody>
          <a:bodyPr wrap="none" lIns="92075" tIns="46038" rIns="92075" bIns="46038" anchor="ctr">
            <a:prstTxWarp prst="textNoShape">
              <a:avLst/>
            </a:prstTxWarp>
          </a:bodyPr>
          <a:lstStyle/>
          <a:p>
            <a:endParaRPr lang="en-US"/>
          </a:p>
        </p:txBody>
      </p:sp>
      <p:sp>
        <p:nvSpPr>
          <p:cNvPr id="35848" name="Rectangle 26"/>
          <p:cNvSpPr>
            <a:spLocks noChangeArrowheads="1"/>
          </p:cNvSpPr>
          <p:nvPr/>
        </p:nvSpPr>
        <p:spPr bwMode="auto">
          <a:xfrm>
            <a:off x="852470" y="2611428"/>
            <a:ext cx="3478212" cy="1173162"/>
          </a:xfrm>
          <a:prstGeom prst="rect">
            <a:avLst/>
          </a:prstGeom>
          <a:solidFill>
            <a:schemeClr val="tx2"/>
          </a:solidFill>
          <a:ln w="15875">
            <a:noFill/>
            <a:miter lim="800000"/>
            <a:headEnd/>
            <a:tailEnd/>
          </a:ln>
        </p:spPr>
        <p:txBody>
          <a:bodyPr wrap="none" lIns="182880" tIns="182880" rIns="182880" bIns="182880">
            <a:prstTxWarp prst="textNoShape">
              <a:avLst/>
            </a:prstTxWarp>
          </a:bodyPr>
          <a:lstStyle/>
          <a:p>
            <a:r>
              <a:rPr lang="en-US" sz="1600" b="1">
                <a:solidFill>
                  <a:srgbClr val="0000FF"/>
                </a:solidFill>
                <a:latin typeface="Courier New" charset="0"/>
              </a:rPr>
              <a:t>while</a:t>
            </a:r>
            <a:r>
              <a:rPr lang="en-US" sz="1600" b="1">
                <a:solidFill>
                  <a:srgbClr val="9A1900"/>
                </a:solidFill>
                <a:latin typeface="Courier New" charset="0"/>
              </a:rPr>
              <a:t>(</a:t>
            </a:r>
            <a:r>
              <a:rPr lang="en-US" sz="1400">
                <a:solidFill>
                  <a:schemeClr val="bg2"/>
                </a:solidFill>
                <a:latin typeface="Lucida Sans Italic" pitchFamily="32" charset="0"/>
              </a:rPr>
              <a:t>boolean expression</a:t>
            </a:r>
            <a:r>
              <a:rPr lang="en-US" sz="1600" b="1">
                <a:solidFill>
                  <a:srgbClr val="9A1900"/>
                </a:solidFill>
                <a:latin typeface="Courier New" charset="0"/>
              </a:rPr>
              <a:t>) </a:t>
            </a:r>
            <a:r>
              <a:rPr lang="en-US" sz="1600" b="1">
                <a:latin typeface="Courier New" charset="0"/>
              </a:rPr>
              <a:t>{</a:t>
            </a:r>
            <a:endParaRPr lang="en-US" sz="1600" b="1">
              <a:solidFill>
                <a:srgbClr val="9A1900"/>
              </a:solidFill>
              <a:latin typeface="Courier New" charset="0"/>
            </a:endParaRPr>
          </a:p>
          <a:p>
            <a:r>
              <a:rPr lang="en-US" sz="1400">
                <a:solidFill>
                  <a:schemeClr val="bg2"/>
                </a:solidFill>
                <a:latin typeface="Lucida Sans Italic" pitchFamily="32" charset="0"/>
              </a:rPr>
              <a:t>statement 1</a:t>
            </a:r>
            <a:r>
              <a:rPr lang="en-US" sz="1600" b="1">
                <a:solidFill>
                  <a:schemeClr val="bg2"/>
                </a:solidFill>
                <a:latin typeface="Courier New" charset="0"/>
              </a:rPr>
              <a:t>;</a:t>
            </a:r>
          </a:p>
          <a:p>
            <a:r>
              <a:rPr lang="en-US" sz="1400">
                <a:solidFill>
                  <a:schemeClr val="bg2"/>
                </a:solidFill>
                <a:latin typeface="Lucida Sans Italic" pitchFamily="32" charset="0"/>
              </a:rPr>
              <a:t>statement 2</a:t>
            </a:r>
            <a:r>
              <a:rPr lang="en-US" sz="1600" b="1">
                <a:solidFill>
                  <a:schemeClr val="bg2"/>
                </a:solidFill>
                <a:latin typeface="Courier New" charset="0"/>
              </a:rPr>
              <a:t>;</a:t>
            </a:r>
          </a:p>
          <a:p>
            <a:r>
              <a:rPr lang="en-US" sz="1600" b="1">
                <a:latin typeface="Courier New" charset="0"/>
              </a:rPr>
              <a:t>}</a:t>
            </a:r>
          </a:p>
        </p:txBody>
      </p:sp>
      <p:sp>
        <p:nvSpPr>
          <p:cNvPr id="35849" name="AutoShape 27"/>
          <p:cNvSpPr>
            <a:spLocks noChangeArrowheads="1"/>
          </p:cNvSpPr>
          <p:nvPr/>
        </p:nvSpPr>
        <p:spPr bwMode="auto">
          <a:xfrm>
            <a:off x="7651732" y="3465503"/>
            <a:ext cx="1104900" cy="341312"/>
          </a:xfrm>
          <a:prstGeom prst="flowChartProcess">
            <a:avLst/>
          </a:prstGeom>
          <a:solidFill>
            <a:schemeClr val="tx2"/>
          </a:solidFill>
          <a:ln w="9525">
            <a:noFill/>
            <a:miter lim="800000"/>
            <a:headEnd/>
            <a:tailEnd/>
          </a:ln>
        </p:spPr>
        <p:txBody>
          <a:bodyPr wrap="none" lIns="91429" tIns="45714" rIns="91429" bIns="45714" anchor="ctr">
            <a:prstTxWarp prst="textNoShape">
              <a:avLst/>
            </a:prstTxWarp>
          </a:bodyPr>
          <a:lstStyle/>
          <a:p>
            <a:pPr algn="ctr"/>
            <a:r>
              <a:rPr lang="en-US" sz="1400">
                <a:solidFill>
                  <a:schemeClr val="bg2"/>
                </a:solidFill>
                <a:latin typeface="Lucida Sans Italic" pitchFamily="32" charset="0"/>
              </a:rPr>
              <a:t>statement 1</a:t>
            </a:r>
            <a:endParaRPr lang="en-US" sz="1400">
              <a:solidFill>
                <a:schemeClr val="bg2"/>
              </a:solidFill>
            </a:endParaRPr>
          </a:p>
        </p:txBody>
      </p:sp>
      <p:cxnSp>
        <p:nvCxnSpPr>
          <p:cNvPr id="35850" name="AutoShape 28"/>
          <p:cNvCxnSpPr>
            <a:cxnSpLocks noChangeShapeType="1"/>
            <a:stCxn id="35856" idx="4"/>
            <a:endCxn id="35859" idx="0"/>
          </p:cNvCxnSpPr>
          <p:nvPr/>
        </p:nvCxnSpPr>
        <p:spPr bwMode="auto">
          <a:xfrm>
            <a:off x="5726095" y="2185978"/>
            <a:ext cx="1587" cy="1212850"/>
          </a:xfrm>
          <a:prstGeom prst="straightConnector1">
            <a:avLst/>
          </a:prstGeom>
          <a:noFill/>
          <a:ln w="9525">
            <a:solidFill>
              <a:schemeClr val="tx1"/>
            </a:solidFill>
            <a:round/>
            <a:headEnd/>
            <a:tailEnd type="triangle" w="sm" len="sm"/>
          </a:ln>
        </p:spPr>
      </p:cxnSp>
      <p:cxnSp>
        <p:nvCxnSpPr>
          <p:cNvPr id="35851" name="AutoShape 29"/>
          <p:cNvCxnSpPr>
            <a:cxnSpLocks noChangeShapeType="1"/>
            <a:stCxn id="35859" idx="6"/>
            <a:endCxn id="35849" idx="1"/>
          </p:cNvCxnSpPr>
          <p:nvPr/>
        </p:nvCxnSpPr>
        <p:spPr bwMode="auto">
          <a:xfrm>
            <a:off x="6610332" y="3632190"/>
            <a:ext cx="1041400" cy="4763"/>
          </a:xfrm>
          <a:prstGeom prst="straightConnector1">
            <a:avLst/>
          </a:prstGeom>
          <a:noFill/>
          <a:ln w="9525">
            <a:solidFill>
              <a:schemeClr val="tx1"/>
            </a:solidFill>
            <a:round/>
            <a:headEnd/>
            <a:tailEnd type="triangle" w="sm" len="sm"/>
          </a:ln>
        </p:spPr>
      </p:cxnSp>
      <p:cxnSp>
        <p:nvCxnSpPr>
          <p:cNvPr id="35852" name="AutoShape 30"/>
          <p:cNvCxnSpPr>
            <a:cxnSpLocks noChangeShapeType="1"/>
            <a:stCxn id="35849" idx="0"/>
            <a:endCxn id="35860" idx="2"/>
          </p:cNvCxnSpPr>
          <p:nvPr/>
        </p:nvCxnSpPr>
        <p:spPr bwMode="auto">
          <a:xfrm rot="-5400000">
            <a:off x="7907319" y="3168641"/>
            <a:ext cx="593725" cy="0"/>
          </a:xfrm>
          <a:prstGeom prst="straightConnector1">
            <a:avLst/>
          </a:prstGeom>
          <a:noFill/>
          <a:ln w="9525">
            <a:solidFill>
              <a:schemeClr val="tx1"/>
            </a:solidFill>
            <a:round/>
            <a:headEnd/>
            <a:tailEnd type="triangle" w="sm" len="sm"/>
          </a:ln>
        </p:spPr>
      </p:cxnSp>
      <p:sp>
        <p:nvSpPr>
          <p:cNvPr id="35853" name="Text Box 31"/>
          <p:cNvSpPr txBox="1">
            <a:spLocks noChangeArrowheads="1"/>
          </p:cNvSpPr>
          <p:nvPr/>
        </p:nvSpPr>
        <p:spPr bwMode="auto">
          <a:xfrm>
            <a:off x="6808770" y="3354378"/>
            <a:ext cx="546922" cy="307764"/>
          </a:xfrm>
          <a:prstGeom prst="rect">
            <a:avLst/>
          </a:prstGeom>
          <a:noFill/>
          <a:ln w="9525">
            <a:noFill/>
            <a:miter lim="800000"/>
            <a:headEnd/>
            <a:tailEnd/>
          </a:ln>
        </p:spPr>
        <p:txBody>
          <a:bodyPr wrap="none" lIns="91429" tIns="45714" rIns="91429" bIns="45714" anchor="ctr">
            <a:prstTxWarp prst="textNoShape">
              <a:avLst/>
            </a:prstTxWarp>
            <a:spAutoFit/>
          </a:bodyPr>
          <a:lstStyle/>
          <a:p>
            <a:pPr algn="ctr"/>
            <a:r>
              <a:rPr lang="en-US" sz="1400">
                <a:solidFill>
                  <a:srgbClr val="003399"/>
                </a:solidFill>
              </a:rPr>
              <a:t>true</a:t>
            </a:r>
          </a:p>
        </p:txBody>
      </p:sp>
      <p:sp>
        <p:nvSpPr>
          <p:cNvPr id="35854" name="Text Box 32"/>
          <p:cNvSpPr txBox="1">
            <a:spLocks noChangeArrowheads="1"/>
          </p:cNvSpPr>
          <p:nvPr/>
        </p:nvSpPr>
        <p:spPr bwMode="auto">
          <a:xfrm>
            <a:off x="5702282" y="4213215"/>
            <a:ext cx="603028" cy="307764"/>
          </a:xfrm>
          <a:prstGeom prst="rect">
            <a:avLst/>
          </a:prstGeom>
          <a:noFill/>
          <a:ln w="9525">
            <a:noFill/>
            <a:miter lim="800000"/>
            <a:headEnd/>
            <a:tailEnd/>
          </a:ln>
        </p:spPr>
        <p:txBody>
          <a:bodyPr wrap="none" lIns="91429" tIns="45714" rIns="91429" bIns="45714" anchor="ctr">
            <a:prstTxWarp prst="textNoShape">
              <a:avLst/>
            </a:prstTxWarp>
            <a:spAutoFit/>
          </a:bodyPr>
          <a:lstStyle/>
          <a:p>
            <a:pPr algn="ctr"/>
            <a:r>
              <a:rPr lang="en-US" sz="1400">
                <a:solidFill>
                  <a:srgbClr val="003399"/>
                </a:solidFill>
              </a:rPr>
              <a:t>false</a:t>
            </a:r>
          </a:p>
        </p:txBody>
      </p:sp>
      <p:cxnSp>
        <p:nvCxnSpPr>
          <p:cNvPr id="35855" name="AutoShape 33"/>
          <p:cNvCxnSpPr>
            <a:cxnSpLocks noChangeShapeType="1"/>
            <a:stCxn id="35859" idx="4"/>
            <a:endCxn id="35857" idx="0"/>
          </p:cNvCxnSpPr>
          <p:nvPr/>
        </p:nvCxnSpPr>
        <p:spPr bwMode="auto">
          <a:xfrm>
            <a:off x="5727682" y="3865553"/>
            <a:ext cx="1588" cy="1060450"/>
          </a:xfrm>
          <a:prstGeom prst="straightConnector1">
            <a:avLst/>
          </a:prstGeom>
          <a:noFill/>
          <a:ln w="9525">
            <a:solidFill>
              <a:schemeClr val="tx1"/>
            </a:solidFill>
            <a:round/>
            <a:headEnd/>
            <a:tailEnd type="triangle" w="sm" len="sm"/>
          </a:ln>
        </p:spPr>
      </p:cxnSp>
      <p:sp>
        <p:nvSpPr>
          <p:cNvPr id="35856" name="AutoShape 34"/>
          <p:cNvSpPr>
            <a:spLocks noChangeArrowheads="1"/>
          </p:cNvSpPr>
          <p:nvPr/>
        </p:nvSpPr>
        <p:spPr bwMode="auto">
          <a:xfrm>
            <a:off x="5611795" y="1957378"/>
            <a:ext cx="227012" cy="228600"/>
          </a:xfrm>
          <a:prstGeom prst="flowChartConnector">
            <a:avLst/>
          </a:prstGeom>
          <a:solidFill>
            <a:schemeClr val="tx2"/>
          </a:solidFill>
          <a:ln w="9525">
            <a:noFill/>
            <a:round/>
            <a:headEnd/>
            <a:tailEnd/>
          </a:ln>
        </p:spPr>
        <p:txBody>
          <a:bodyPr wrap="none" anchor="ctr">
            <a:prstTxWarp prst="textNoShape">
              <a:avLst/>
            </a:prstTxWarp>
          </a:bodyPr>
          <a:lstStyle/>
          <a:p>
            <a:endParaRPr lang="en-US" sz="1400"/>
          </a:p>
        </p:txBody>
      </p:sp>
      <p:sp>
        <p:nvSpPr>
          <p:cNvPr id="35857" name="AutoShape 35"/>
          <p:cNvSpPr>
            <a:spLocks noChangeArrowheads="1"/>
          </p:cNvSpPr>
          <p:nvPr/>
        </p:nvSpPr>
        <p:spPr bwMode="auto">
          <a:xfrm>
            <a:off x="5614970" y="4926003"/>
            <a:ext cx="227012" cy="228600"/>
          </a:xfrm>
          <a:prstGeom prst="flowChartConnector">
            <a:avLst/>
          </a:prstGeom>
          <a:solidFill>
            <a:schemeClr val="tx2"/>
          </a:solidFill>
          <a:ln w="9525">
            <a:noFill/>
            <a:round/>
            <a:headEnd/>
            <a:tailEnd/>
          </a:ln>
        </p:spPr>
        <p:txBody>
          <a:bodyPr wrap="none" anchor="ctr">
            <a:prstTxWarp prst="textNoShape">
              <a:avLst/>
            </a:prstTxWarp>
          </a:bodyPr>
          <a:lstStyle/>
          <a:p>
            <a:endParaRPr lang="en-US" sz="1400"/>
          </a:p>
        </p:txBody>
      </p:sp>
      <p:sp>
        <p:nvSpPr>
          <p:cNvPr id="35858" name="AutoShape 36"/>
          <p:cNvSpPr>
            <a:spLocks noChangeArrowheads="1"/>
          </p:cNvSpPr>
          <p:nvPr/>
        </p:nvSpPr>
        <p:spPr bwMode="auto">
          <a:xfrm>
            <a:off x="5502257" y="2587615"/>
            <a:ext cx="227013" cy="228600"/>
          </a:xfrm>
          <a:prstGeom prst="flowChartConnector">
            <a:avLst/>
          </a:prstGeom>
          <a:noFill/>
          <a:ln w="9525">
            <a:noFill/>
            <a:round/>
            <a:headEnd/>
            <a:tailEnd/>
          </a:ln>
        </p:spPr>
        <p:txBody>
          <a:bodyPr wrap="none" anchor="ctr">
            <a:prstTxWarp prst="textNoShape">
              <a:avLst/>
            </a:prstTxWarp>
          </a:bodyPr>
          <a:lstStyle/>
          <a:p>
            <a:endParaRPr lang="en-US" sz="1400"/>
          </a:p>
        </p:txBody>
      </p:sp>
      <p:sp>
        <p:nvSpPr>
          <p:cNvPr id="35859" name="Oval 37"/>
          <p:cNvSpPr>
            <a:spLocks noChangeArrowheads="1"/>
          </p:cNvSpPr>
          <p:nvPr/>
        </p:nvSpPr>
        <p:spPr bwMode="auto">
          <a:xfrm>
            <a:off x="4845032" y="3398828"/>
            <a:ext cx="1765300" cy="466725"/>
          </a:xfrm>
          <a:prstGeom prst="ellipse">
            <a:avLst/>
          </a:prstGeom>
          <a:solidFill>
            <a:schemeClr val="tx2"/>
          </a:solidFill>
          <a:ln w="9525">
            <a:noFill/>
            <a:round/>
            <a:headEnd/>
            <a:tailEnd type="none" w="sm" len="sm"/>
          </a:ln>
        </p:spPr>
        <p:txBody>
          <a:bodyPr wrap="none" anchor="ctr">
            <a:prstTxWarp prst="textNoShape">
              <a:avLst/>
            </a:prstTxWarp>
          </a:bodyPr>
          <a:lstStyle/>
          <a:p>
            <a:pPr algn="ctr"/>
            <a:r>
              <a:rPr lang="en-US" sz="1400">
                <a:latin typeface="Lucida Sans Italic" pitchFamily="32" charset="0"/>
              </a:rPr>
              <a:t>boolean expression</a:t>
            </a:r>
          </a:p>
        </p:txBody>
      </p:sp>
      <p:sp>
        <p:nvSpPr>
          <p:cNvPr id="35860" name="AutoShape 38"/>
          <p:cNvSpPr>
            <a:spLocks noChangeArrowheads="1"/>
          </p:cNvSpPr>
          <p:nvPr/>
        </p:nvSpPr>
        <p:spPr bwMode="auto">
          <a:xfrm>
            <a:off x="7651732" y="2530465"/>
            <a:ext cx="1104900" cy="341313"/>
          </a:xfrm>
          <a:prstGeom prst="flowChartProcess">
            <a:avLst/>
          </a:prstGeom>
          <a:solidFill>
            <a:schemeClr val="tx2"/>
          </a:solidFill>
          <a:ln w="9525">
            <a:noFill/>
            <a:miter lim="800000"/>
            <a:headEnd/>
            <a:tailEnd/>
          </a:ln>
        </p:spPr>
        <p:txBody>
          <a:bodyPr wrap="none" lIns="91429" tIns="45714" rIns="91429" bIns="45714" anchor="ctr">
            <a:prstTxWarp prst="textNoShape">
              <a:avLst/>
            </a:prstTxWarp>
          </a:bodyPr>
          <a:lstStyle/>
          <a:p>
            <a:pPr algn="ctr"/>
            <a:r>
              <a:rPr lang="en-US" sz="1400">
                <a:solidFill>
                  <a:schemeClr val="bg2"/>
                </a:solidFill>
                <a:latin typeface="Lucida Sans Italic" pitchFamily="32" charset="0"/>
              </a:rPr>
              <a:t>statement 2</a:t>
            </a:r>
            <a:endParaRPr lang="en-US" sz="1400">
              <a:solidFill>
                <a:schemeClr val="bg2"/>
              </a:solidFill>
            </a:endParaRPr>
          </a:p>
        </p:txBody>
      </p:sp>
      <p:cxnSp>
        <p:nvCxnSpPr>
          <p:cNvPr id="35861" name="AutoShape 39"/>
          <p:cNvCxnSpPr>
            <a:cxnSpLocks noChangeShapeType="1"/>
            <a:stCxn id="35860" idx="1"/>
            <a:endCxn id="35858" idx="6"/>
          </p:cNvCxnSpPr>
          <p:nvPr/>
        </p:nvCxnSpPr>
        <p:spPr bwMode="auto">
          <a:xfrm rot="10800000">
            <a:off x="5729270" y="2701915"/>
            <a:ext cx="1922462" cy="0"/>
          </a:xfrm>
          <a:prstGeom prst="straightConnector1">
            <a:avLst/>
          </a:prstGeom>
          <a:noFill/>
          <a:ln w="9525">
            <a:solidFill>
              <a:schemeClr val="tx1"/>
            </a:solidFill>
            <a:round/>
            <a:headEnd/>
            <a:tailEnd type="triangle" w="sm" len="sm"/>
          </a:ln>
        </p:spPr>
      </p:cxnSp>
      <p:sp>
        <p:nvSpPr>
          <p:cNvPr id="35862" name="Rectangle 40"/>
          <p:cNvSpPr>
            <a:spLocks noChangeArrowheads="1"/>
          </p:cNvSpPr>
          <p:nvPr/>
        </p:nvSpPr>
        <p:spPr bwMode="auto">
          <a:xfrm>
            <a:off x="3254357" y="3140065"/>
            <a:ext cx="852488" cy="274638"/>
          </a:xfrm>
          <a:prstGeom prst="rect">
            <a:avLst/>
          </a:prstGeom>
          <a:noFill/>
          <a:ln w="9525">
            <a:noFill/>
            <a:miter lim="800000"/>
            <a:headEnd/>
            <a:tailEnd type="none" w="sm" len="sm"/>
          </a:ln>
        </p:spPr>
        <p:txBody>
          <a:bodyPr wrap="none">
            <a:prstTxWarp prst="textNoShape">
              <a:avLst/>
            </a:prstTxWarp>
            <a:spAutoFit/>
          </a:bodyPr>
          <a:lstStyle/>
          <a:p>
            <a:r>
              <a:rPr lang="en-US">
                <a:solidFill>
                  <a:schemeClr val="hlink"/>
                </a:solidFill>
              </a:rPr>
              <a:t>loop body</a:t>
            </a:r>
          </a:p>
        </p:txBody>
      </p:sp>
      <p:sp>
        <p:nvSpPr>
          <p:cNvPr id="35863" name="Line 41"/>
          <p:cNvSpPr>
            <a:spLocks noChangeShapeType="1"/>
          </p:cNvSpPr>
          <p:nvPr/>
        </p:nvSpPr>
        <p:spPr bwMode="auto">
          <a:xfrm flipH="1">
            <a:off x="2846370" y="3281353"/>
            <a:ext cx="396875" cy="3175"/>
          </a:xfrm>
          <a:prstGeom prst="line">
            <a:avLst/>
          </a:prstGeom>
          <a:noFill/>
          <a:ln w="9525">
            <a:solidFill>
              <a:schemeClr val="tx1"/>
            </a:solidFill>
            <a:round/>
            <a:headEnd/>
            <a:tailEnd type="triangle" w="sm" len="sm"/>
          </a:ln>
        </p:spPr>
        <p:txBody>
          <a:bodyPr wrap="none" anchor="ctr">
            <a:prstTxWarp prst="textNoShape">
              <a:avLst/>
            </a:prstTxWarp>
          </a:bodyPr>
          <a:lstStyle/>
          <a:p>
            <a:endParaRPr lang="en-US"/>
          </a:p>
        </p:txBody>
      </p:sp>
      <p:sp>
        <p:nvSpPr>
          <p:cNvPr id="35864" name="Rectangle 42"/>
          <p:cNvSpPr>
            <a:spLocks noChangeArrowheads="1"/>
          </p:cNvSpPr>
          <p:nvPr/>
        </p:nvSpPr>
        <p:spPr bwMode="auto">
          <a:xfrm>
            <a:off x="2071670" y="2000240"/>
            <a:ext cx="2068512" cy="274638"/>
          </a:xfrm>
          <a:prstGeom prst="rect">
            <a:avLst/>
          </a:prstGeom>
          <a:noFill/>
          <a:ln w="9525">
            <a:noFill/>
            <a:miter lim="800000"/>
            <a:headEnd/>
            <a:tailEnd type="none" w="sm" len="sm"/>
          </a:ln>
        </p:spPr>
        <p:txBody>
          <a:bodyPr wrap="none">
            <a:prstTxWarp prst="textNoShape">
              <a:avLst/>
            </a:prstTxWarp>
            <a:spAutoFit/>
          </a:bodyPr>
          <a:lstStyle/>
          <a:p>
            <a:r>
              <a:rPr lang="en-US">
                <a:solidFill>
                  <a:schemeClr val="hlink"/>
                </a:solidFill>
              </a:rPr>
              <a:t>loop continuation condition</a:t>
            </a:r>
          </a:p>
        </p:txBody>
      </p:sp>
      <p:sp>
        <p:nvSpPr>
          <p:cNvPr id="35865" name="Line 43"/>
          <p:cNvSpPr>
            <a:spLocks noChangeShapeType="1"/>
          </p:cNvSpPr>
          <p:nvPr/>
        </p:nvSpPr>
        <p:spPr bwMode="auto">
          <a:xfrm flipH="1">
            <a:off x="2849545" y="2324090"/>
            <a:ext cx="222250" cy="422275"/>
          </a:xfrm>
          <a:prstGeom prst="line">
            <a:avLst/>
          </a:prstGeom>
          <a:noFill/>
          <a:ln w="9525">
            <a:solidFill>
              <a:schemeClr val="tx1"/>
            </a:solidFill>
            <a:round/>
            <a:headEnd/>
            <a:tailEnd type="triangle" w="sm" len="sm"/>
          </a:ln>
        </p:spPr>
        <p:txBody>
          <a:bodyPr wrap="none" anchor="ctr">
            <a:prstTxWarp prst="textNoShape">
              <a:avLst/>
            </a:prstTxWarp>
          </a:bodyPr>
          <a:lstStyle/>
          <a:p>
            <a:endParaRPr lang="en-US"/>
          </a:p>
        </p:txBody>
      </p:sp>
      <p:sp>
        <p:nvSpPr>
          <p:cNvPr id="35866" name="Line 44"/>
          <p:cNvSpPr>
            <a:spLocks noChangeShapeType="1"/>
          </p:cNvSpPr>
          <p:nvPr/>
        </p:nvSpPr>
        <p:spPr bwMode="auto">
          <a:xfrm>
            <a:off x="2766995" y="3092440"/>
            <a:ext cx="0" cy="412750"/>
          </a:xfrm>
          <a:prstGeom prst="line">
            <a:avLst/>
          </a:prstGeom>
          <a:noFill/>
          <a:ln w="15875">
            <a:solidFill>
              <a:schemeClr val="tx1"/>
            </a:solidFill>
            <a:round/>
            <a:headEnd/>
            <a:tailEnd type="none" w="sm" len="sm"/>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while</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2852742"/>
          </a:xfrm>
        </p:spPr>
        <p:txBody>
          <a:bodyPr>
            <a:normAutofit fontScale="92500" lnSpcReduction="20000"/>
          </a:bodyPr>
          <a:lstStyle/>
          <a:p>
            <a:pPr algn="just">
              <a:buFontTx/>
              <a:buChar char="-"/>
            </a:pPr>
            <a:r>
              <a:rPr lang="tr-TR" sz="2400" dirty="0" smtClean="0">
                <a:solidFill>
                  <a:schemeClr val="tx1"/>
                </a:solidFill>
              </a:rPr>
              <a:t> </a:t>
            </a:r>
            <a:r>
              <a:rPr lang="tr-TR" sz="2400" dirty="0" err="1" smtClean="0">
                <a:solidFill>
                  <a:schemeClr val="tx1"/>
                </a:solidFill>
              </a:rPr>
              <a:t>while</a:t>
            </a:r>
            <a:r>
              <a:rPr lang="tr-TR" sz="2400" dirty="0" smtClean="0">
                <a:solidFill>
                  <a:schemeClr val="tx1"/>
                </a:solidFill>
              </a:rPr>
              <a:t> döngüsünün yapısı temel olarak şöyledir:</a:t>
            </a:r>
          </a:p>
          <a:p>
            <a:pPr algn="just">
              <a:buFontTx/>
              <a:buChar char="-"/>
            </a:pPr>
            <a:endParaRPr lang="tr-TR" sz="2400" dirty="0" smtClean="0">
              <a:solidFill>
                <a:schemeClr val="tx1"/>
              </a:solidFill>
            </a:endParaRPr>
          </a:p>
          <a:p>
            <a:pPr algn="just"/>
            <a:r>
              <a:rPr lang="tr-TR" sz="2400" dirty="0" smtClean="0">
                <a:solidFill>
                  <a:schemeClr val="tx1"/>
                </a:solidFill>
              </a:rPr>
              <a:t>   </a:t>
            </a:r>
            <a:r>
              <a:rPr lang="tr-TR" sz="2400" dirty="0" err="1" smtClean="0">
                <a:solidFill>
                  <a:schemeClr val="tx1"/>
                </a:solidFill>
              </a:rPr>
              <a:t>while</a:t>
            </a:r>
            <a:r>
              <a:rPr lang="tr-TR" sz="2400" dirty="0" smtClean="0">
                <a:solidFill>
                  <a:schemeClr val="tx1"/>
                </a:solidFill>
              </a:rPr>
              <a:t>(kontrol){</a:t>
            </a:r>
          </a:p>
          <a:p>
            <a:pPr algn="just"/>
            <a:r>
              <a:rPr lang="tr-TR" sz="2400" dirty="0" smtClean="0">
                <a:solidFill>
                  <a:schemeClr val="tx1"/>
                </a:solidFill>
              </a:rPr>
              <a:t>       işlem_1;</a:t>
            </a:r>
          </a:p>
          <a:p>
            <a:pPr algn="just"/>
            <a:r>
              <a:rPr lang="tr-TR" sz="2400" dirty="0" smtClean="0">
                <a:solidFill>
                  <a:schemeClr val="tx1"/>
                </a:solidFill>
              </a:rPr>
              <a:t>       işlem_2;</a:t>
            </a:r>
          </a:p>
          <a:p>
            <a:pPr algn="just"/>
            <a:r>
              <a:rPr lang="tr-TR" sz="2400" dirty="0" smtClean="0">
                <a:solidFill>
                  <a:schemeClr val="tx1"/>
                </a:solidFill>
              </a:rPr>
              <a:t>       …</a:t>
            </a:r>
          </a:p>
          <a:p>
            <a:pPr algn="just"/>
            <a:r>
              <a:rPr lang="tr-TR" sz="2400" dirty="0" smtClean="0">
                <a:solidFill>
                  <a:schemeClr val="tx1"/>
                </a:solidFill>
              </a:rPr>
              <a:t>       işlem_n;</a:t>
            </a:r>
          </a:p>
          <a:p>
            <a:pPr algn="just"/>
            <a:r>
              <a:rPr lang="tr-TR" sz="2400" dirty="0" smtClean="0">
                <a:solidFill>
                  <a:schemeClr val="tx1"/>
                </a:solidFill>
              </a:rPr>
              <a:t>   }</a:t>
            </a:r>
          </a:p>
          <a:p>
            <a:pPr algn="just"/>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while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Eğer döngü içerisinde yalnızca tek bir satır çalışacaksa süslü parantez kullanılmayabilir.</a:t>
            </a: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2’nin üslerini şekildeki gibi yazdıralım.</a:t>
            </a:r>
            <a:endParaRPr lang="tr-TR" dirty="0"/>
          </a:p>
        </p:txBody>
      </p:sp>
      <p:pic>
        <p:nvPicPr>
          <p:cNvPr id="5" name="4 İçerik Yer Tutucusu" descr="bilgisayar.wmf"/>
          <p:cNvPicPr>
            <a:picLocks noGrp="1" noChangeAspect="1"/>
          </p:cNvPicPr>
          <p:nvPr>
            <p:ph sz="quarter" idx="1"/>
          </p:nvPr>
        </p:nvPicPr>
        <p:blipFill>
          <a:blip r:embed="rId2"/>
          <a:stretch>
            <a:fillRect/>
          </a:stretch>
        </p:blipFill>
        <p:spPr>
          <a:xfrm>
            <a:off x="2071670" y="2500306"/>
            <a:ext cx="1809750" cy="1847850"/>
          </a:xfrm>
        </p:spPr>
      </p:pic>
      <p:sp>
        <p:nvSpPr>
          <p:cNvPr id="4" name="Rectangle 108"/>
          <p:cNvSpPr>
            <a:spLocks noChangeArrowheads="1"/>
          </p:cNvSpPr>
          <p:nvPr/>
        </p:nvSpPr>
        <p:spPr bwMode="auto">
          <a:xfrm>
            <a:off x="4786314" y="1500174"/>
            <a:ext cx="2143140" cy="4158615"/>
          </a:xfrm>
          <a:prstGeom prst="frame">
            <a:avLst/>
          </a:prstGeom>
          <a:solidFill>
            <a:srgbClr val="C0C0C0"/>
          </a:solidFill>
          <a:ln w="9525">
            <a:solidFill>
              <a:schemeClr val="tx1"/>
            </a:solidFill>
            <a:miter lim="800000"/>
            <a:headEnd/>
            <a:tailEnd/>
          </a:ln>
          <a:effectLst/>
        </p:spPr>
        <p:txBody>
          <a:bodyPr wrap="square" lIns="92075" tIns="182880" rIns="92075" bIns="182880">
            <a:prstTxWarp prst="textNoShape">
              <a:avLst/>
            </a:prstTxWarp>
            <a:spAutoFit/>
          </a:bodyPr>
          <a:lstStyle/>
          <a:p>
            <a:pPr>
              <a:lnSpc>
                <a:spcPct val="50000"/>
              </a:lnSpc>
              <a:spcBef>
                <a:spcPct val="50000"/>
              </a:spcBef>
            </a:pPr>
            <a:r>
              <a:rPr kumimoji="0" lang="en-US" sz="3200">
                <a:latin typeface="Courier New" charset="0"/>
              </a:rPr>
              <a:t>0 1</a:t>
            </a:r>
          </a:p>
          <a:p>
            <a:pPr>
              <a:lnSpc>
                <a:spcPct val="50000"/>
              </a:lnSpc>
              <a:spcBef>
                <a:spcPct val="50000"/>
              </a:spcBef>
            </a:pPr>
            <a:r>
              <a:rPr kumimoji="0" lang="en-US" sz="3200">
                <a:latin typeface="Courier New" charset="0"/>
              </a:rPr>
              <a:t>1 2</a:t>
            </a:r>
          </a:p>
          <a:p>
            <a:pPr>
              <a:lnSpc>
                <a:spcPct val="50000"/>
              </a:lnSpc>
              <a:spcBef>
                <a:spcPct val="50000"/>
              </a:spcBef>
            </a:pPr>
            <a:r>
              <a:rPr kumimoji="0" lang="en-US" sz="3200">
                <a:latin typeface="Courier New" charset="0"/>
              </a:rPr>
              <a:t>2 4</a:t>
            </a:r>
          </a:p>
          <a:p>
            <a:pPr>
              <a:lnSpc>
                <a:spcPct val="50000"/>
              </a:lnSpc>
              <a:spcBef>
                <a:spcPct val="50000"/>
              </a:spcBef>
            </a:pPr>
            <a:r>
              <a:rPr kumimoji="0" lang="en-US" sz="3200">
                <a:latin typeface="Courier New" charset="0"/>
              </a:rPr>
              <a:t>3 8</a:t>
            </a:r>
          </a:p>
          <a:p>
            <a:pPr>
              <a:lnSpc>
                <a:spcPct val="50000"/>
              </a:lnSpc>
              <a:spcBef>
                <a:spcPct val="50000"/>
              </a:spcBef>
            </a:pPr>
            <a:r>
              <a:rPr kumimoji="0" lang="en-US" sz="3200">
                <a:latin typeface="Courier New" charset="0"/>
              </a:rPr>
              <a:t>4 16</a:t>
            </a:r>
          </a:p>
          <a:p>
            <a:pPr>
              <a:lnSpc>
                <a:spcPct val="50000"/>
              </a:lnSpc>
              <a:spcBef>
                <a:spcPct val="50000"/>
              </a:spcBef>
            </a:pPr>
            <a:r>
              <a:rPr kumimoji="0" lang="en-US" sz="3200">
                <a:latin typeface="Courier New" charset="0"/>
              </a:rPr>
              <a:t>5 32</a:t>
            </a:r>
          </a:p>
          <a:p>
            <a:pPr>
              <a:lnSpc>
                <a:spcPct val="50000"/>
              </a:lnSpc>
              <a:spcBef>
                <a:spcPct val="50000"/>
              </a:spcBef>
            </a:pPr>
            <a:r>
              <a:rPr kumimoji="0" lang="en-US" sz="3200">
                <a:latin typeface="Courier New" charset="0"/>
              </a:rPr>
              <a:t>6 64</a:t>
            </a: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52400"/>
            <a:ext cx="5829312" cy="990600"/>
          </a:xfrm>
        </p:spPr>
        <p:txBody>
          <a:bodyPr>
            <a:normAutofit fontScale="90000"/>
          </a:bodyPr>
          <a:lstStyle/>
          <a:p>
            <a:r>
              <a:rPr lang="tr-TR" dirty="0" smtClean="0"/>
              <a:t>Bir döngü ile 0-6 arası sayıları(0 ve 6 dahil) ve küplerini yazdırınız.</a:t>
            </a:r>
            <a:endParaRPr lang="tr-TR" dirty="0"/>
          </a:p>
        </p:txBody>
      </p:sp>
      <p:sp>
        <p:nvSpPr>
          <p:cNvPr id="4" name="Rectangle 108"/>
          <p:cNvSpPr>
            <a:spLocks noChangeArrowheads="1"/>
          </p:cNvSpPr>
          <p:nvPr/>
        </p:nvSpPr>
        <p:spPr bwMode="auto">
          <a:xfrm>
            <a:off x="6572264" y="175055"/>
            <a:ext cx="2143140" cy="3754011"/>
          </a:xfrm>
          <a:prstGeom prst="frame">
            <a:avLst/>
          </a:prstGeom>
          <a:solidFill>
            <a:srgbClr val="FFC000"/>
          </a:solidFill>
          <a:ln w="9525">
            <a:solidFill>
              <a:schemeClr val="tx1"/>
            </a:solidFill>
            <a:miter lim="800000"/>
            <a:headEnd/>
            <a:tailEnd/>
          </a:ln>
          <a:effectLst/>
        </p:spPr>
        <p:txBody>
          <a:bodyPr wrap="square" lIns="92075" tIns="182880" rIns="92075" bIns="182880">
            <a:prstTxWarp prst="textNoShape">
              <a:avLst/>
            </a:prstTxWarp>
            <a:spAutoFit/>
          </a:bodyPr>
          <a:lstStyle/>
          <a:p>
            <a:pPr>
              <a:lnSpc>
                <a:spcPct val="50000"/>
              </a:lnSpc>
              <a:spcBef>
                <a:spcPct val="50000"/>
              </a:spcBef>
            </a:pPr>
            <a:r>
              <a:rPr kumimoji="0" lang="en-US" sz="2800" dirty="0">
                <a:latin typeface="Courier New" charset="0"/>
              </a:rPr>
              <a:t>0 </a:t>
            </a:r>
            <a:r>
              <a:rPr kumimoji="0" lang="tr-TR" sz="2800" dirty="0" smtClean="0">
                <a:latin typeface="Courier New" charset="0"/>
              </a:rPr>
              <a:t>0</a:t>
            </a:r>
            <a:endParaRPr kumimoji="0" lang="en-US" sz="2800" dirty="0">
              <a:latin typeface="Courier New" charset="0"/>
            </a:endParaRPr>
          </a:p>
          <a:p>
            <a:pPr>
              <a:lnSpc>
                <a:spcPct val="50000"/>
              </a:lnSpc>
              <a:spcBef>
                <a:spcPct val="50000"/>
              </a:spcBef>
            </a:pPr>
            <a:r>
              <a:rPr kumimoji="0" lang="en-US" sz="2800" dirty="0">
                <a:latin typeface="Courier New" charset="0"/>
              </a:rPr>
              <a:t>1 </a:t>
            </a:r>
            <a:r>
              <a:rPr kumimoji="0" lang="tr-TR" sz="2800" dirty="0" smtClean="0">
                <a:latin typeface="Courier New" charset="0"/>
              </a:rPr>
              <a:t>1</a:t>
            </a:r>
            <a:endParaRPr kumimoji="0" lang="en-US" sz="2800" dirty="0">
              <a:latin typeface="Courier New" charset="0"/>
            </a:endParaRPr>
          </a:p>
          <a:p>
            <a:pPr>
              <a:lnSpc>
                <a:spcPct val="50000"/>
              </a:lnSpc>
              <a:spcBef>
                <a:spcPct val="50000"/>
              </a:spcBef>
            </a:pPr>
            <a:r>
              <a:rPr kumimoji="0" lang="en-US" sz="2800" dirty="0">
                <a:latin typeface="Courier New" charset="0"/>
              </a:rPr>
              <a:t>2 </a:t>
            </a:r>
            <a:r>
              <a:rPr kumimoji="0" lang="tr-TR" sz="2800" dirty="0" smtClean="0">
                <a:latin typeface="Courier New" charset="0"/>
              </a:rPr>
              <a:t>8</a:t>
            </a:r>
            <a:endParaRPr kumimoji="0" lang="en-US" sz="2800" dirty="0">
              <a:latin typeface="Courier New" charset="0"/>
            </a:endParaRPr>
          </a:p>
          <a:p>
            <a:pPr>
              <a:lnSpc>
                <a:spcPct val="50000"/>
              </a:lnSpc>
              <a:spcBef>
                <a:spcPct val="50000"/>
              </a:spcBef>
            </a:pPr>
            <a:r>
              <a:rPr kumimoji="0" lang="en-US" sz="2800" dirty="0">
                <a:latin typeface="Courier New" charset="0"/>
              </a:rPr>
              <a:t>3 </a:t>
            </a:r>
            <a:r>
              <a:rPr kumimoji="0" lang="tr-TR" sz="2800" dirty="0" smtClean="0">
                <a:latin typeface="Courier New" charset="0"/>
              </a:rPr>
              <a:t>27</a:t>
            </a:r>
            <a:endParaRPr kumimoji="0" lang="en-US" sz="2800" dirty="0">
              <a:latin typeface="Courier New" charset="0"/>
            </a:endParaRPr>
          </a:p>
          <a:p>
            <a:pPr>
              <a:lnSpc>
                <a:spcPct val="50000"/>
              </a:lnSpc>
              <a:spcBef>
                <a:spcPct val="50000"/>
              </a:spcBef>
            </a:pPr>
            <a:r>
              <a:rPr kumimoji="0" lang="en-US" sz="2800" dirty="0">
                <a:latin typeface="Courier New" charset="0"/>
              </a:rPr>
              <a:t>4 </a:t>
            </a:r>
            <a:r>
              <a:rPr kumimoji="0" lang="tr-TR" sz="2800" dirty="0" smtClean="0">
                <a:latin typeface="Courier New" charset="0"/>
              </a:rPr>
              <a:t>64</a:t>
            </a:r>
            <a:endParaRPr kumimoji="0" lang="en-US" sz="2800" dirty="0">
              <a:latin typeface="Courier New" charset="0"/>
            </a:endParaRPr>
          </a:p>
          <a:p>
            <a:pPr>
              <a:lnSpc>
                <a:spcPct val="50000"/>
              </a:lnSpc>
              <a:spcBef>
                <a:spcPct val="50000"/>
              </a:spcBef>
            </a:pPr>
            <a:r>
              <a:rPr kumimoji="0" lang="en-US" sz="2800" dirty="0">
                <a:latin typeface="Courier New" charset="0"/>
              </a:rPr>
              <a:t>5 </a:t>
            </a:r>
            <a:r>
              <a:rPr kumimoji="0" lang="tr-TR" sz="2800" dirty="0" smtClean="0">
                <a:latin typeface="Courier New" charset="0"/>
              </a:rPr>
              <a:t>125</a:t>
            </a:r>
            <a:endParaRPr kumimoji="0" lang="en-US" sz="2800" dirty="0">
              <a:latin typeface="Courier New" charset="0"/>
            </a:endParaRPr>
          </a:p>
          <a:p>
            <a:pPr>
              <a:lnSpc>
                <a:spcPct val="50000"/>
              </a:lnSpc>
              <a:spcBef>
                <a:spcPct val="50000"/>
              </a:spcBef>
            </a:pPr>
            <a:r>
              <a:rPr kumimoji="0" lang="en-US" sz="2800" dirty="0">
                <a:latin typeface="Courier New" charset="0"/>
              </a:rPr>
              <a:t>6 </a:t>
            </a:r>
            <a:r>
              <a:rPr kumimoji="0" lang="tr-TR" sz="2800" dirty="0" smtClean="0">
                <a:latin typeface="Courier New" charset="0"/>
              </a:rPr>
              <a:t>216</a:t>
            </a:r>
            <a:endParaRPr kumimoji="0" lang="en-US" sz="2800" dirty="0">
              <a:latin typeface="Courier New" charset="0"/>
            </a:endParaRPr>
          </a:p>
        </p:txBody>
      </p:sp>
      <p:pic>
        <p:nvPicPr>
          <p:cNvPr id="7" name="6 Resim" descr="soru.jpg"/>
          <p:cNvPicPr>
            <a:picLocks noChangeAspect="1"/>
          </p:cNvPicPr>
          <p:nvPr/>
        </p:nvPicPr>
        <p:blipFill>
          <a:blip r:embed="rId2"/>
          <a:stretch>
            <a:fillRect/>
          </a:stretch>
        </p:blipFill>
        <p:spPr>
          <a:xfrm>
            <a:off x="3643306" y="1428736"/>
            <a:ext cx="1767840" cy="1328928"/>
          </a:xfrm>
          <a:prstGeom prst="rect">
            <a:avLst/>
          </a:prstGeom>
        </p:spPr>
      </p:pic>
      <p:pic>
        <p:nvPicPr>
          <p:cNvPr id="8" name="7 Resim" descr="10409_290_296.jpg"/>
          <p:cNvPicPr>
            <a:picLocks noChangeAspect="1"/>
          </p:cNvPicPr>
          <p:nvPr/>
        </p:nvPicPr>
        <p:blipFill>
          <a:blip r:embed="rId3"/>
          <a:stretch>
            <a:fillRect/>
          </a:stretch>
        </p:blipFill>
        <p:spPr>
          <a:xfrm>
            <a:off x="3143240" y="3000372"/>
            <a:ext cx="2762250" cy="2819400"/>
          </a:xfrm>
          <a:prstGeom prst="rect">
            <a:avLst/>
          </a:prstGeom>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p:txBody>
          <a:bodyPr/>
          <a:lstStyle/>
          <a:p>
            <a:r>
              <a:rPr lang="en-US"/>
              <a:t>Powers of Two:  Trace</a:t>
            </a:r>
          </a:p>
        </p:txBody>
      </p:sp>
      <p:sp>
        <p:nvSpPr>
          <p:cNvPr id="71885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18990" name="Rectangle 142"/>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System</a:t>
            </a:r>
            <a:r>
              <a:rPr lang="en-US" sz="1600" b="1" dirty="0" err="1">
                <a:solidFill>
                  <a:srgbClr val="9A1900"/>
                </a:solidFill>
                <a:latin typeface="Courier New" charset="0"/>
              </a:rPr>
              <a:t>.</a:t>
            </a:r>
            <a:r>
              <a:rPr lang="en-US" sz="1600" b="1" dirty="0" err="1">
                <a:solidFill>
                  <a:schemeClr val="bg2"/>
                </a:solidFill>
                <a:latin typeface="Courier New" charset="0"/>
              </a:rPr>
              <a:t>out</a:t>
            </a:r>
            <a:r>
              <a:rPr lang="en-US" sz="1600" b="1" dirty="0" err="1">
                <a:solidFill>
                  <a:srgbClr val="9A1900"/>
                </a:solidFill>
                <a:latin typeface="Courier New" charset="0"/>
              </a:rPr>
              <a:t>.</a:t>
            </a:r>
            <a:r>
              <a:rPr lang="en-US" sz="1600" b="1" dirty="0" err="1">
                <a:solidFill>
                  <a:srgbClr val="000000"/>
                </a:solidFill>
                <a:latin typeface="Courier New" charset="0"/>
              </a:rPr>
              <a:t>println</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kumimoji="0" lang="en-US" sz="1600" b="1" dirty="0">
                <a:solidFill>
                  <a:srgbClr val="10660F"/>
                </a:solidFill>
                <a:latin typeface="Courier New" charset="0"/>
                <a:ea typeface="ＭＳ Ｐゴシック" charset="-128"/>
                <a:cs typeface="ＭＳ Ｐゴシック" charset="-128"/>
              </a:rPr>
              <a:t>" " </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18992" name="Rectangle 144"/>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18995" name="Rectangle 147"/>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2"/>
          <p:cNvSpPr>
            <a:spLocks noGrp="1" noChangeArrowheads="1"/>
          </p:cNvSpPr>
          <p:nvPr>
            <p:ph type="title"/>
          </p:nvPr>
        </p:nvSpPr>
        <p:spPr/>
        <p:txBody>
          <a:bodyPr/>
          <a:lstStyle/>
          <a:p>
            <a:r>
              <a:rPr lang="en-US"/>
              <a:t>Powers of Two:  Trace</a:t>
            </a:r>
          </a:p>
        </p:txBody>
      </p:sp>
      <p:sp>
        <p:nvSpPr>
          <p:cNvPr id="73933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39353" name="Rectangle 25"/>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System</a:t>
            </a:r>
            <a:r>
              <a:rPr lang="en-US" sz="1600" b="1" dirty="0" err="1">
                <a:solidFill>
                  <a:srgbClr val="9A1900"/>
                </a:solidFill>
                <a:latin typeface="Courier New" charset="0"/>
              </a:rPr>
              <a:t>.</a:t>
            </a:r>
            <a:r>
              <a:rPr lang="en-US" sz="1600" b="1" dirty="0" err="1">
                <a:solidFill>
                  <a:schemeClr val="bg2"/>
                </a:solidFill>
                <a:latin typeface="Courier New" charset="0"/>
              </a:rPr>
              <a:t>out</a:t>
            </a:r>
            <a:r>
              <a:rPr lang="en-US" sz="1600" b="1" dirty="0" err="1">
                <a:solidFill>
                  <a:srgbClr val="9A1900"/>
                </a:solidFill>
                <a:latin typeface="Courier New" charset="0"/>
              </a:rPr>
              <a:t>.</a:t>
            </a:r>
            <a:r>
              <a:rPr lang="en-US" sz="1600" b="1" dirty="0" err="1">
                <a:solidFill>
                  <a:srgbClr val="000000"/>
                </a:solidFill>
                <a:latin typeface="Courier New" charset="0"/>
              </a:rPr>
              <a:t>println</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kumimoji="0" lang="en-US" sz="1600" b="1" dirty="0">
                <a:solidFill>
                  <a:srgbClr val="10660F"/>
                </a:solidFill>
                <a:latin typeface="Courier New" charset="0"/>
                <a:ea typeface="ＭＳ Ｐゴシック" charset="-128"/>
                <a:cs typeface="ＭＳ Ｐゴシック" charset="-128"/>
              </a:rPr>
              <a:t>" " </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39354" name="Rectangle 26"/>
          <p:cNvSpPr>
            <a:spLocks noChangeArrowheads="1"/>
          </p:cNvSpPr>
          <p:nvPr/>
        </p:nvSpPr>
        <p:spPr bwMode="auto">
          <a:xfrm>
            <a:off x="606425" y="271621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39355" name="Rectangle 27"/>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39356" name="Rectangle 28"/>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39358" name="Rectangle 30"/>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39362" name="Rectangle 34"/>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tr-TR" smtClean="0"/>
              <a:t>Örnek</a:t>
            </a:r>
          </a:p>
        </p:txBody>
      </p:sp>
      <p:sp>
        <p:nvSpPr>
          <p:cNvPr id="25603" name="Rectangle 3"/>
          <p:cNvSpPr>
            <a:spLocks noGrp="1" noChangeArrowheads="1"/>
          </p:cNvSpPr>
          <p:nvPr>
            <p:ph sz="quarter" idx="1"/>
          </p:nvPr>
        </p:nvSpPr>
        <p:spPr>
          <a:xfrm>
            <a:off x="468313" y="1562100"/>
            <a:ext cx="8675687" cy="4530725"/>
          </a:xfrm>
        </p:spPr>
        <p:txBody>
          <a:bodyPr/>
          <a:lstStyle/>
          <a:p>
            <a:pPr eaLnBrk="1" hangingPunct="1">
              <a:buFont typeface="Wingdings" pitchFamily="2" charset="2"/>
              <a:buNone/>
            </a:pPr>
            <a:r>
              <a:rPr lang="tr-TR" sz="2400" dirty="0" smtClean="0"/>
              <a:t>Bir işyerinde çalışan işçiler arasından yalnızca </a:t>
            </a:r>
            <a:r>
              <a:rPr lang="tr-TR" sz="2400" dirty="0" smtClean="0">
                <a:solidFill>
                  <a:srgbClr val="0070C0"/>
                </a:solidFill>
              </a:rPr>
              <a:t>yaşı </a:t>
            </a:r>
          </a:p>
          <a:p>
            <a:pPr eaLnBrk="1" hangingPunct="1">
              <a:buFont typeface="Wingdings" pitchFamily="2" charset="2"/>
              <a:buNone/>
            </a:pPr>
            <a:r>
              <a:rPr lang="tr-TR" sz="2400" dirty="0" smtClean="0">
                <a:solidFill>
                  <a:srgbClr val="0070C0"/>
                </a:solidFill>
              </a:rPr>
              <a:t>23’ün üzerinde olup</a:t>
            </a:r>
            <a:r>
              <a:rPr lang="tr-TR" sz="2400" dirty="0" smtClean="0"/>
              <a:t> </a:t>
            </a:r>
            <a:r>
              <a:rPr lang="tr-TR" sz="2400" dirty="0" smtClean="0">
                <a:solidFill>
                  <a:srgbClr val="C00000"/>
                </a:solidFill>
              </a:rPr>
              <a:t>maaş olarak asgari ücret alanların </a:t>
            </a:r>
          </a:p>
          <a:p>
            <a:pPr eaLnBrk="1" hangingPunct="1">
              <a:buFont typeface="Wingdings" pitchFamily="2" charset="2"/>
              <a:buNone/>
            </a:pPr>
            <a:r>
              <a:rPr lang="tr-TR" sz="2400" dirty="0" smtClean="0">
                <a:solidFill>
                  <a:srgbClr val="C00000"/>
                </a:solidFill>
              </a:rPr>
              <a:t>isimleri </a:t>
            </a:r>
            <a:r>
              <a:rPr lang="tr-TR" sz="2400" dirty="0" smtClean="0"/>
              <a:t>istenebilir. Burada iki koşulun da doğru olması </a:t>
            </a:r>
          </a:p>
          <a:p>
            <a:pPr eaLnBrk="1" hangingPunct="1">
              <a:buFont typeface="Wingdings" pitchFamily="2" charset="2"/>
              <a:buNone/>
            </a:pPr>
            <a:r>
              <a:rPr lang="tr-TR" sz="2400" dirty="0" smtClean="0"/>
              <a:t>gerekmektedir.</a:t>
            </a:r>
            <a:r>
              <a:rPr lang="tr-TR" dirty="0" smtClean="0"/>
              <a:t> </a:t>
            </a:r>
            <a:r>
              <a:rPr lang="tr-TR" sz="2000" dirty="0" smtClean="0"/>
              <a:t>(Asgari ücreti 527 dolar kabul edelim.)</a:t>
            </a:r>
          </a:p>
          <a:p>
            <a:pPr eaLnBrk="1" hangingPunct="1">
              <a:buFont typeface="Wingdings" pitchFamily="2" charset="2"/>
              <a:buNone/>
            </a:pPr>
            <a:r>
              <a:rPr lang="tr-TR" dirty="0" smtClean="0"/>
              <a:t>          </a:t>
            </a:r>
            <a:r>
              <a:rPr lang="tr-TR" sz="2000" dirty="0" smtClean="0"/>
              <a:t>1nci koşul                      2nci koşul</a:t>
            </a:r>
          </a:p>
          <a:p>
            <a:pPr eaLnBrk="1" hangingPunct="1">
              <a:buFont typeface="Wingdings" pitchFamily="2" charset="2"/>
              <a:buNone/>
            </a:pPr>
            <a:r>
              <a:rPr lang="tr-TR" sz="2400" b="1" dirty="0" smtClean="0"/>
              <a:t>Eğer   </a:t>
            </a:r>
            <a:r>
              <a:rPr lang="tr-TR" sz="2400" b="1" dirty="0" smtClean="0">
                <a:solidFill>
                  <a:srgbClr val="003399"/>
                </a:solidFill>
              </a:rPr>
              <a:t>Yaş&gt;23</a:t>
            </a:r>
            <a:r>
              <a:rPr lang="tr-TR" sz="2400" b="1" dirty="0" smtClean="0"/>
              <a:t>    ve   </a:t>
            </a:r>
            <a:r>
              <a:rPr lang="tr-TR" sz="2400" b="1" dirty="0" smtClean="0">
                <a:solidFill>
                  <a:srgbClr val="003399"/>
                </a:solidFill>
              </a:rPr>
              <a:t>Maaş=Asgari</a:t>
            </a:r>
            <a:r>
              <a:rPr lang="tr-TR" sz="2400" b="1" dirty="0" smtClean="0"/>
              <a:t> </a:t>
            </a:r>
            <a:r>
              <a:rPr lang="tr-TR" sz="2400" b="1" dirty="0" smtClean="0">
                <a:solidFill>
                  <a:srgbClr val="003399"/>
                </a:solidFill>
              </a:rPr>
              <a:t>ücret</a:t>
            </a:r>
            <a:r>
              <a:rPr lang="tr-TR" sz="2400" b="1" dirty="0" smtClean="0"/>
              <a:t>    ise                               </a:t>
            </a:r>
          </a:p>
          <a:p>
            <a:pPr eaLnBrk="1" hangingPunct="1">
              <a:buFont typeface="Wingdings" pitchFamily="2" charset="2"/>
              <a:buNone/>
            </a:pPr>
            <a:r>
              <a:rPr lang="tr-TR" sz="2400" b="1" dirty="0" smtClean="0"/>
              <a:t>                                                                  Yaz İsim</a:t>
            </a:r>
            <a:r>
              <a:rPr lang="tr-TR" dirty="0" smtClean="0"/>
              <a:t>   </a:t>
            </a:r>
          </a:p>
        </p:txBody>
      </p:sp>
      <p:pic>
        <p:nvPicPr>
          <p:cNvPr id="25604" name="Picture 490"/>
          <p:cNvPicPr>
            <a:picLocks noChangeAspect="1" noChangeArrowheads="1"/>
          </p:cNvPicPr>
          <p:nvPr/>
        </p:nvPicPr>
        <p:blipFill>
          <a:blip r:embed="rId2"/>
          <a:srcRect/>
          <a:stretch>
            <a:fillRect/>
          </a:stretch>
        </p:blipFill>
        <p:spPr bwMode="auto">
          <a:xfrm>
            <a:off x="539750" y="4797425"/>
            <a:ext cx="6697663" cy="1636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2"/>
          <p:cNvSpPr>
            <a:spLocks noGrp="1" noChangeArrowheads="1"/>
          </p:cNvSpPr>
          <p:nvPr>
            <p:ph type="title"/>
          </p:nvPr>
        </p:nvSpPr>
        <p:spPr/>
        <p:txBody>
          <a:bodyPr/>
          <a:lstStyle/>
          <a:p>
            <a:r>
              <a:rPr lang="en-US"/>
              <a:t>Powers of Two:  Trace</a:t>
            </a:r>
          </a:p>
        </p:txBody>
      </p:sp>
      <p:sp>
        <p:nvSpPr>
          <p:cNvPr id="72499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25061" name="Rectangle 69"/>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25062" name="Rectangle 70"/>
          <p:cNvSpPr>
            <a:spLocks noChangeArrowheads="1"/>
          </p:cNvSpPr>
          <p:nvPr/>
        </p:nvSpPr>
        <p:spPr bwMode="auto">
          <a:xfrm>
            <a:off x="606425" y="296227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25063" name="Rectangle 71"/>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25064" name="Rectangle 72"/>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25065" name="Rectangle 73"/>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25066" name="Rectangle 74"/>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25067" name="Rectangle 75"/>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25070" name="Rectangle 78"/>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A58C58CE-D594-8941-AC70-4EFA1237748F}" type="slidenum">
              <a:rPr lang="en-US"/>
              <a:pPr/>
              <a:t>261</a:t>
            </a:fld>
            <a:endParaRPr lang="en-US" sz="1400"/>
          </a:p>
        </p:txBody>
      </p:sp>
      <p:sp>
        <p:nvSpPr>
          <p:cNvPr id="727042" name="Rectangle 2"/>
          <p:cNvSpPr>
            <a:spLocks noGrp="1" noChangeArrowheads="1"/>
          </p:cNvSpPr>
          <p:nvPr>
            <p:ph type="title"/>
          </p:nvPr>
        </p:nvSpPr>
        <p:spPr/>
        <p:txBody>
          <a:bodyPr/>
          <a:lstStyle/>
          <a:p>
            <a:r>
              <a:rPr lang="en-US"/>
              <a:t>Powers of Two:  Trace</a:t>
            </a:r>
          </a:p>
        </p:txBody>
      </p:sp>
      <p:sp>
        <p:nvSpPr>
          <p:cNvPr id="72704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27116" name="Rectangle 76"/>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27117" name="Rectangle 77"/>
          <p:cNvSpPr>
            <a:spLocks noChangeArrowheads="1"/>
          </p:cNvSpPr>
          <p:nvPr/>
        </p:nvSpPr>
        <p:spPr bwMode="auto">
          <a:xfrm>
            <a:off x="606425" y="32004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27118" name="Rectangle 78"/>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27119" name="Rectangle 79"/>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27120" name="Rectangle 80"/>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27121" name="Rectangle 81"/>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27122" name="Rectangle 82"/>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27123" name="Rectangle 83"/>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27124" name="Rectangle 84"/>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27125" name="Rectangle 85"/>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fld id="{752603E1-959B-CE43-A698-3B9CCF1C878F}" type="slidenum">
              <a:rPr lang="en-US"/>
              <a:pPr/>
              <a:t>262</a:t>
            </a:fld>
            <a:endParaRPr lang="en-US" sz="1400"/>
          </a:p>
        </p:txBody>
      </p:sp>
      <p:sp>
        <p:nvSpPr>
          <p:cNvPr id="729090" name="Rectangle 2"/>
          <p:cNvSpPr>
            <a:spLocks noGrp="1" noChangeArrowheads="1"/>
          </p:cNvSpPr>
          <p:nvPr>
            <p:ph type="title"/>
          </p:nvPr>
        </p:nvSpPr>
        <p:spPr/>
        <p:txBody>
          <a:bodyPr/>
          <a:lstStyle/>
          <a:p>
            <a:r>
              <a:rPr lang="en-US"/>
              <a:t>Powers of Two:  Trace</a:t>
            </a:r>
          </a:p>
        </p:txBody>
      </p:sp>
      <p:sp>
        <p:nvSpPr>
          <p:cNvPr id="72909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29135" name="Rectangle 47"/>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29136" name="Rectangle 48"/>
          <p:cNvSpPr>
            <a:spLocks noChangeArrowheads="1"/>
          </p:cNvSpPr>
          <p:nvPr/>
        </p:nvSpPr>
        <p:spPr bwMode="auto">
          <a:xfrm>
            <a:off x="609600" y="3433763"/>
            <a:ext cx="4632325"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pPr algn="ctr"/>
            <a:endParaRPr lang="en-US"/>
          </a:p>
        </p:txBody>
      </p:sp>
      <p:sp>
        <p:nvSpPr>
          <p:cNvPr id="729137" name="Rectangle 49"/>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29138" name="Rectangle 50"/>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29139" name="Rectangle 51"/>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29140" name="Rectangle 52"/>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29141" name="Rectangle 53"/>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29144" name="Rectangle 56"/>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29145" name="Rectangle 57"/>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29147" name="Rectangle 59"/>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39CF0438-AE99-0A4E-AA0E-79BF176C5F42}" type="slidenum">
              <a:rPr lang="en-US"/>
              <a:pPr/>
              <a:t>263</a:t>
            </a:fld>
            <a:endParaRPr lang="en-US" sz="1400"/>
          </a:p>
        </p:txBody>
      </p:sp>
      <p:sp>
        <p:nvSpPr>
          <p:cNvPr id="731138" name="Rectangle 2"/>
          <p:cNvSpPr>
            <a:spLocks noGrp="1" noChangeArrowheads="1"/>
          </p:cNvSpPr>
          <p:nvPr>
            <p:ph type="title"/>
          </p:nvPr>
        </p:nvSpPr>
        <p:spPr/>
        <p:txBody>
          <a:bodyPr/>
          <a:lstStyle/>
          <a:p>
            <a:r>
              <a:rPr lang="en-US"/>
              <a:t>Powers of Two:  Trace</a:t>
            </a:r>
          </a:p>
        </p:txBody>
      </p:sp>
      <p:sp>
        <p:nvSpPr>
          <p:cNvPr id="731139"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31224" name="Rectangle 8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31225" name="Rectangle 89"/>
          <p:cNvSpPr>
            <a:spLocks noChangeArrowheads="1"/>
          </p:cNvSpPr>
          <p:nvPr/>
        </p:nvSpPr>
        <p:spPr bwMode="auto">
          <a:xfrm>
            <a:off x="609600" y="370046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31226" name="Rectangle 9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31227" name="Rectangle 9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31228" name="Rectangle 9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1229" name="Rectangle 9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31230" name="Rectangle 9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31231" name="Rectangle 9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1232" name="Rectangle 9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31233" name="Rectangle 9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31234" name="Rectangle 9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31235" name="Rectangle 9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31236" name="Rectangle 10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7CF8CECE-2E9E-7448-B4F3-7520C2A76530}" type="slidenum">
              <a:rPr lang="en-US"/>
              <a:pPr/>
              <a:t>264</a:t>
            </a:fld>
            <a:endParaRPr lang="en-US" sz="1400"/>
          </a:p>
        </p:txBody>
      </p:sp>
      <p:sp>
        <p:nvSpPr>
          <p:cNvPr id="733186" name="Rectangle 2"/>
          <p:cNvSpPr>
            <a:spLocks noGrp="1" noChangeArrowheads="1"/>
          </p:cNvSpPr>
          <p:nvPr>
            <p:ph type="title"/>
          </p:nvPr>
        </p:nvSpPr>
        <p:spPr/>
        <p:txBody>
          <a:bodyPr/>
          <a:lstStyle/>
          <a:p>
            <a:r>
              <a:rPr lang="en-US"/>
              <a:t>Powers of Two:  Trace</a:t>
            </a:r>
          </a:p>
        </p:txBody>
      </p:sp>
      <p:sp>
        <p:nvSpPr>
          <p:cNvPr id="73318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33222" name="Rectangle 3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33223" name="Rectangle 39"/>
          <p:cNvSpPr>
            <a:spLocks noChangeArrowheads="1"/>
          </p:cNvSpPr>
          <p:nvPr/>
        </p:nvSpPr>
        <p:spPr bwMode="auto">
          <a:xfrm>
            <a:off x="609600" y="391636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33224" name="Rectangle 4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33225" name="Rectangle 4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33226" name="Rectangle 4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3227" name="Rectangle 4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33228" name="Rectangle 4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33229" name="Rectangle 4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3230" name="Rectangle 4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33231" name="Rectangle 4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33232" name="Rectangle 4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33233" name="Rectangle 4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33234" name="Rectangle 5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937EC908-D8F1-AD4C-B15D-52C25C5F775D}" type="slidenum">
              <a:rPr lang="en-US"/>
              <a:pPr/>
              <a:t>265</a:t>
            </a:fld>
            <a:endParaRPr lang="en-US" sz="1400"/>
          </a:p>
        </p:txBody>
      </p:sp>
      <p:sp>
        <p:nvSpPr>
          <p:cNvPr id="735234" name="Rectangle 2"/>
          <p:cNvSpPr>
            <a:spLocks noGrp="1" noChangeArrowheads="1"/>
          </p:cNvSpPr>
          <p:nvPr>
            <p:ph type="title"/>
          </p:nvPr>
        </p:nvSpPr>
        <p:spPr/>
        <p:txBody>
          <a:bodyPr/>
          <a:lstStyle/>
          <a:p>
            <a:r>
              <a:rPr lang="en-US"/>
              <a:t>Powers of Two:  Trace</a:t>
            </a:r>
          </a:p>
        </p:txBody>
      </p:sp>
      <p:sp>
        <p:nvSpPr>
          <p:cNvPr id="73523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35294" name="Rectangle 62"/>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35295" name="Rectangle 63"/>
          <p:cNvSpPr>
            <a:spLocks noChangeArrowheads="1"/>
          </p:cNvSpPr>
          <p:nvPr/>
        </p:nvSpPr>
        <p:spPr bwMode="auto">
          <a:xfrm>
            <a:off x="609600" y="321151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35296" name="Rectangle 64"/>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35297" name="Rectangle 65"/>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35298" name="Rectangle 66"/>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5299" name="Rectangle 67"/>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35300" name="Rectangle 68"/>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35301" name="Rectangle 69"/>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35302" name="Rectangle 70"/>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35303" name="Rectangle 71"/>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35304" name="Rectangle 72"/>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35305" name="Rectangle 73"/>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35306" name="Rectangle 74"/>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CC651D42-B55F-0F4F-B12C-E5CB3D434028}" type="slidenum">
              <a:rPr lang="en-US"/>
              <a:pPr/>
              <a:t>266</a:t>
            </a:fld>
            <a:endParaRPr lang="en-US" sz="1400"/>
          </a:p>
        </p:txBody>
      </p:sp>
      <p:sp>
        <p:nvSpPr>
          <p:cNvPr id="743426" name="Rectangle 2"/>
          <p:cNvSpPr>
            <a:spLocks noGrp="1" noChangeArrowheads="1"/>
          </p:cNvSpPr>
          <p:nvPr>
            <p:ph type="title"/>
          </p:nvPr>
        </p:nvSpPr>
        <p:spPr/>
        <p:txBody>
          <a:bodyPr/>
          <a:lstStyle/>
          <a:p>
            <a:r>
              <a:rPr lang="en-US"/>
              <a:t>Powers of Two:  Trace</a:t>
            </a:r>
          </a:p>
        </p:txBody>
      </p:sp>
      <p:sp>
        <p:nvSpPr>
          <p:cNvPr id="74342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43559" name="Rectangle 135"/>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43560" name="Rectangle 136"/>
          <p:cNvSpPr>
            <a:spLocks noChangeArrowheads="1"/>
          </p:cNvSpPr>
          <p:nvPr/>
        </p:nvSpPr>
        <p:spPr bwMode="auto">
          <a:xfrm>
            <a:off x="609600" y="3429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43561" name="Rectangle 137"/>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43562" name="Rectangle 138"/>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43563" name="Rectangle 139"/>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3564" name="Rectangle 140"/>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43565" name="Rectangle 141"/>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43566" name="Rectangle 142"/>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3567" name="Rectangle 143"/>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43570" name="Rectangle 146"/>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43571" name="Rectangle 147"/>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43572" name="Rectangle 148"/>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3574" name="Rectangle 15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122F932E-59E3-CE46-A0B6-ACEE06D8E3ED}" type="slidenum">
              <a:rPr lang="en-US"/>
              <a:pPr/>
              <a:t>267</a:t>
            </a:fld>
            <a:endParaRPr lang="en-US" sz="1400"/>
          </a:p>
        </p:txBody>
      </p:sp>
      <p:sp>
        <p:nvSpPr>
          <p:cNvPr id="745474" name="Rectangle 2"/>
          <p:cNvSpPr>
            <a:spLocks noGrp="1" noChangeArrowheads="1"/>
          </p:cNvSpPr>
          <p:nvPr>
            <p:ph type="title"/>
          </p:nvPr>
        </p:nvSpPr>
        <p:spPr/>
        <p:txBody>
          <a:bodyPr/>
          <a:lstStyle/>
          <a:p>
            <a:r>
              <a:rPr lang="en-US"/>
              <a:t>Powers of Two:  Trace</a:t>
            </a:r>
          </a:p>
        </p:txBody>
      </p:sp>
      <p:sp>
        <p:nvSpPr>
          <p:cNvPr id="74547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45588" name="Rectangle 116"/>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45589" name="Rectangle 117"/>
          <p:cNvSpPr>
            <a:spLocks noChangeArrowheads="1"/>
          </p:cNvSpPr>
          <p:nvPr/>
        </p:nvSpPr>
        <p:spPr bwMode="auto">
          <a:xfrm>
            <a:off x="609600" y="36957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45590" name="Rectangle 118"/>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45591" name="Rectangle 119"/>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45592" name="Rectangle 120"/>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5593" name="Rectangle 121"/>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45594" name="Rectangle 122"/>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45595" name="Rectangle 123"/>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5596" name="Rectangle 124"/>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45597" name="Rectangle 125"/>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45598" name="Rectangle 126"/>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45599" name="Rectangle 12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45600" name="Rectangle 12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45601" name="Rectangle 12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5602" name="Rectangle 13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45603" name="Rectangle 131"/>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B5C06C52-1FA2-CE4C-99E4-AE54D456B323}" type="slidenum">
              <a:rPr lang="en-US"/>
              <a:pPr/>
              <a:t>268</a:t>
            </a:fld>
            <a:endParaRPr lang="en-US" sz="1400" dirty="0"/>
          </a:p>
        </p:txBody>
      </p:sp>
      <p:sp>
        <p:nvSpPr>
          <p:cNvPr id="747522" name="Rectangle 2"/>
          <p:cNvSpPr>
            <a:spLocks noGrp="1" noChangeArrowheads="1"/>
          </p:cNvSpPr>
          <p:nvPr>
            <p:ph type="title"/>
          </p:nvPr>
        </p:nvSpPr>
        <p:spPr/>
        <p:txBody>
          <a:bodyPr/>
          <a:lstStyle/>
          <a:p>
            <a:r>
              <a:rPr lang="en-US"/>
              <a:t>Powers of Two:  Trace</a:t>
            </a:r>
          </a:p>
        </p:txBody>
      </p:sp>
      <p:sp>
        <p:nvSpPr>
          <p:cNvPr id="74752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47605" name="Rectangle 85"/>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47606" name="Rectangle 86"/>
          <p:cNvSpPr>
            <a:spLocks noChangeArrowheads="1"/>
          </p:cNvSpPr>
          <p:nvPr/>
        </p:nvSpPr>
        <p:spPr bwMode="auto">
          <a:xfrm>
            <a:off x="609600" y="39497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47607" name="Rectangle 87"/>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47608" name="Rectangle 88"/>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47609" name="Rectangle 89"/>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7610" name="Rectangle 90"/>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47611" name="Rectangle 91"/>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47612" name="Rectangle 92"/>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7613" name="Rectangle 93"/>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47614" name="Rectangle 94"/>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47615" name="Rectangle 95"/>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47616" name="Rectangle 96"/>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47617" name="Rectangle 97"/>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47618" name="Rectangle 98"/>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7619" name="Rectangle 99"/>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47620" name="Rectangle 10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F7126340-7429-324B-B571-A8FD3ED4CE4D}" type="slidenum">
              <a:rPr lang="en-US"/>
              <a:pPr/>
              <a:t>269</a:t>
            </a:fld>
            <a:endParaRPr lang="en-US" sz="1400"/>
          </a:p>
        </p:txBody>
      </p:sp>
      <p:sp>
        <p:nvSpPr>
          <p:cNvPr id="749570" name="Rectangle 2"/>
          <p:cNvSpPr>
            <a:spLocks noGrp="1" noChangeArrowheads="1"/>
          </p:cNvSpPr>
          <p:nvPr>
            <p:ph type="title"/>
          </p:nvPr>
        </p:nvSpPr>
        <p:spPr/>
        <p:txBody>
          <a:bodyPr/>
          <a:lstStyle/>
          <a:p>
            <a:r>
              <a:rPr lang="en-US"/>
              <a:t>Powers of Two:  Trace</a:t>
            </a:r>
          </a:p>
        </p:txBody>
      </p:sp>
      <p:sp>
        <p:nvSpPr>
          <p:cNvPr id="74957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49664" name="Rectangle 96"/>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49665" name="Rectangle 97"/>
          <p:cNvSpPr>
            <a:spLocks noChangeArrowheads="1"/>
          </p:cNvSpPr>
          <p:nvPr/>
        </p:nvSpPr>
        <p:spPr bwMode="auto">
          <a:xfrm>
            <a:off x="609600" y="32194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49666" name="Rectangle 98"/>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49667" name="Rectangle 99"/>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49668" name="Rectangle 100"/>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9669" name="Rectangle 101"/>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49670" name="Rectangle 102"/>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49671" name="Rectangle 103"/>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49672" name="Rectangle 104"/>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49673" name="Rectangle 105"/>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49674" name="Rectangle 106"/>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49675" name="Rectangle 10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49676" name="Rectangle 10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49677" name="Rectangle 10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9678" name="Rectangle 11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49679" name="Rectangle 111"/>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tr-TR" smtClean="0"/>
              <a:t>Örnek Algoritma</a:t>
            </a:r>
          </a:p>
        </p:txBody>
      </p:sp>
      <p:sp>
        <p:nvSpPr>
          <p:cNvPr id="26627" name="Rectangle 3"/>
          <p:cNvSpPr>
            <a:spLocks noGrp="1" noChangeArrowheads="1"/>
          </p:cNvSpPr>
          <p:nvPr>
            <p:ph sz="quarter" idx="1"/>
          </p:nvPr>
        </p:nvSpPr>
        <p:spPr/>
        <p:txBody>
          <a:bodyPr/>
          <a:lstStyle/>
          <a:p>
            <a:pPr eaLnBrk="1" hangingPunct="1"/>
            <a:r>
              <a:rPr lang="tr-TR" sz="2400" dirty="0" smtClean="0"/>
              <a:t>Bir sınıfta Bilgisayar dersinden 65 in üzerinde not almış olup Seçmeli Yabancı Dil (İngilizce)  veya Seçmeli Yabancı Dil (Almanca) derslerinin herhangi birinden 65 in üzerinde not alanların isimleri istenmektedir. </a:t>
            </a:r>
          </a:p>
          <a:p>
            <a:pPr eaLnBrk="1" hangingPunct="1"/>
            <a:endParaRPr lang="tr-TR" sz="2400" dirty="0" smtClean="0"/>
          </a:p>
          <a:p>
            <a:pPr eaLnBrk="1" hangingPunct="1"/>
            <a:r>
              <a:rPr lang="tr-TR" sz="2400" dirty="0" smtClean="0"/>
              <a:t>Eğer </a:t>
            </a:r>
            <a:r>
              <a:rPr lang="tr-TR" sz="2400" dirty="0" smtClean="0">
                <a:solidFill>
                  <a:srgbClr val="993300"/>
                </a:solidFill>
              </a:rPr>
              <a:t>Bilgisayar notu &gt; 65</a:t>
            </a:r>
            <a:r>
              <a:rPr lang="tr-TR" sz="2400" dirty="0" smtClean="0"/>
              <a:t>    </a:t>
            </a:r>
            <a:r>
              <a:rPr lang="tr-TR" sz="2400" b="1" dirty="0" smtClean="0"/>
              <a:t>VE</a:t>
            </a:r>
            <a:r>
              <a:rPr lang="tr-TR" sz="2400" dirty="0" smtClean="0"/>
              <a:t>      </a:t>
            </a:r>
          </a:p>
          <a:p>
            <a:pPr eaLnBrk="1" hangingPunct="1">
              <a:buFont typeface="Wingdings" pitchFamily="2" charset="2"/>
              <a:buNone/>
            </a:pPr>
            <a:r>
              <a:rPr lang="tr-TR" sz="2400" dirty="0" smtClean="0"/>
              <a:t>      (</a:t>
            </a:r>
            <a:r>
              <a:rPr lang="tr-TR" sz="2400" dirty="0" smtClean="0">
                <a:solidFill>
                  <a:srgbClr val="993300"/>
                </a:solidFill>
              </a:rPr>
              <a:t>İngilizce &gt; 65</a:t>
            </a:r>
            <a:r>
              <a:rPr lang="tr-TR" sz="2400" dirty="0" smtClean="0"/>
              <a:t>   </a:t>
            </a:r>
            <a:r>
              <a:rPr lang="tr-TR" sz="2400" b="1" dirty="0" smtClean="0"/>
              <a:t>VEYA</a:t>
            </a:r>
            <a:r>
              <a:rPr lang="tr-TR" sz="2400" dirty="0" smtClean="0"/>
              <a:t>  </a:t>
            </a:r>
            <a:r>
              <a:rPr lang="tr-TR" sz="2400" dirty="0" smtClean="0">
                <a:solidFill>
                  <a:srgbClr val="993300"/>
                </a:solidFill>
              </a:rPr>
              <a:t>Almanca &gt; 65</a:t>
            </a:r>
            <a:r>
              <a:rPr lang="tr-TR" sz="2400" dirty="0" smtClean="0"/>
              <a:t>)   ise    </a:t>
            </a:r>
          </a:p>
          <a:p>
            <a:pPr eaLnBrk="1" hangingPunct="1">
              <a:buFont typeface="Wingdings" pitchFamily="2" charset="2"/>
              <a:buNone/>
            </a:pPr>
            <a:r>
              <a:rPr lang="tr-TR" sz="2400" dirty="0" smtClean="0"/>
              <a:t>					  Yaz  “Öğrencinin ismini”</a:t>
            </a: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B092ED98-BDE3-334F-82F3-FB13B5B94352}" type="slidenum">
              <a:rPr lang="en-US"/>
              <a:pPr/>
              <a:t>270</a:t>
            </a:fld>
            <a:endParaRPr lang="en-US" sz="1400"/>
          </a:p>
        </p:txBody>
      </p:sp>
      <p:sp>
        <p:nvSpPr>
          <p:cNvPr id="751618" name="Rectangle 2"/>
          <p:cNvSpPr>
            <a:spLocks noGrp="1" noChangeArrowheads="1"/>
          </p:cNvSpPr>
          <p:nvPr>
            <p:ph type="title"/>
          </p:nvPr>
        </p:nvSpPr>
        <p:spPr/>
        <p:txBody>
          <a:bodyPr/>
          <a:lstStyle/>
          <a:p>
            <a:r>
              <a:rPr lang="en-US"/>
              <a:t>Powers of Two:  Trace</a:t>
            </a:r>
          </a:p>
        </p:txBody>
      </p:sp>
      <p:sp>
        <p:nvSpPr>
          <p:cNvPr id="751619"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1711" name="Rectangle 95"/>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51712" name="Rectangle 96"/>
          <p:cNvSpPr>
            <a:spLocks noChangeArrowheads="1"/>
          </p:cNvSpPr>
          <p:nvPr/>
        </p:nvSpPr>
        <p:spPr bwMode="auto">
          <a:xfrm>
            <a:off x="609600" y="343376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1713" name="Rectangle 97"/>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1714" name="Rectangle 98"/>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1715" name="Rectangle 99"/>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1716" name="Rectangle 100"/>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1717" name="Rectangle 101"/>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1718" name="Rectangle 102"/>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1719" name="Rectangle 103"/>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1720" name="Rectangle 104"/>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1721" name="Rectangle 105"/>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1724" name="Rectangle 108"/>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1725" name="Rectangle 109"/>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1726" name="Rectangle 110"/>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1727" name="Rectangle 111"/>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1729" name="Rectangle 113"/>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2CBD4859-0B45-D149-AD5D-836C5E07E1DB}" type="slidenum">
              <a:rPr lang="en-US"/>
              <a:pPr/>
              <a:t>271</a:t>
            </a:fld>
            <a:endParaRPr lang="en-US" sz="1400"/>
          </a:p>
        </p:txBody>
      </p:sp>
      <p:sp>
        <p:nvSpPr>
          <p:cNvPr id="753666" name="Rectangle 2"/>
          <p:cNvSpPr>
            <a:spLocks noGrp="1" noChangeArrowheads="1"/>
          </p:cNvSpPr>
          <p:nvPr>
            <p:ph type="title"/>
          </p:nvPr>
        </p:nvSpPr>
        <p:spPr/>
        <p:txBody>
          <a:bodyPr/>
          <a:lstStyle/>
          <a:p>
            <a:r>
              <a:rPr lang="en-US"/>
              <a:t>Powers of Two:  Trace</a:t>
            </a:r>
          </a:p>
        </p:txBody>
      </p:sp>
      <p:sp>
        <p:nvSpPr>
          <p:cNvPr id="75366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3753" name="Rectangle 89"/>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53754" name="Rectangle 90"/>
          <p:cNvSpPr>
            <a:spLocks noChangeArrowheads="1"/>
          </p:cNvSpPr>
          <p:nvPr/>
        </p:nvSpPr>
        <p:spPr bwMode="auto">
          <a:xfrm>
            <a:off x="609600" y="367982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3755" name="Rectangle 91"/>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3756" name="Rectangle 92"/>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3757" name="Rectangle 93"/>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3758" name="Rectangle 94"/>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3759" name="Rectangle 95"/>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3760" name="Rectangle 96"/>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3761" name="Rectangle 97"/>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3762" name="Rectangle 98"/>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3763" name="Rectangle 99"/>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3764" name="Rectangle 100"/>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53765" name="Rectangle 101"/>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53766" name="Rectangle 102"/>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3767" name="Rectangle 103"/>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3768" name="Rectangle 104"/>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3769" name="Rectangle 105"/>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3770" name="Rectangle 106"/>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53771" name="Rectangle 107"/>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E63954F7-4C9E-2F4C-B65E-4F56AE8A4F1B}" type="slidenum">
              <a:rPr lang="en-US"/>
              <a:pPr/>
              <a:t>272</a:t>
            </a:fld>
            <a:endParaRPr lang="en-US" sz="1400"/>
          </a:p>
        </p:txBody>
      </p:sp>
      <p:sp>
        <p:nvSpPr>
          <p:cNvPr id="755714" name="Rectangle 2"/>
          <p:cNvSpPr>
            <a:spLocks noGrp="1" noChangeArrowheads="1"/>
          </p:cNvSpPr>
          <p:nvPr>
            <p:ph type="title"/>
          </p:nvPr>
        </p:nvSpPr>
        <p:spPr/>
        <p:txBody>
          <a:bodyPr/>
          <a:lstStyle/>
          <a:p>
            <a:r>
              <a:rPr lang="en-US"/>
              <a:t>Powers of Two:  Trace</a:t>
            </a:r>
          </a:p>
        </p:txBody>
      </p:sp>
      <p:sp>
        <p:nvSpPr>
          <p:cNvPr id="75571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5800" name="Rectangle 8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55801" name="Rectangle 89"/>
          <p:cNvSpPr>
            <a:spLocks noChangeArrowheads="1"/>
          </p:cNvSpPr>
          <p:nvPr/>
        </p:nvSpPr>
        <p:spPr bwMode="auto">
          <a:xfrm>
            <a:off x="609600" y="3932238"/>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5802" name="Rectangle 9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5803" name="Rectangle 9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5804" name="Rectangle 9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5805" name="Rectangle 9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5806" name="Rectangle 9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5807" name="Rectangle 9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5808" name="Rectangle 9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5809" name="Rectangle 97"/>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5810" name="Rectangle 98"/>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5811" name="Rectangle 99"/>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55812" name="Rectangle 100"/>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55813" name="Rectangle 101"/>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5814" name="Rectangle 102"/>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5815" name="Rectangle 103"/>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5816" name="Rectangle 104"/>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5817" name="Rectangle 105"/>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55818" name="Rectangle 106"/>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F94AB2E1-15F7-A241-9242-BD3414F1CADE}" type="slidenum">
              <a:rPr lang="en-US"/>
              <a:pPr/>
              <a:t>273</a:t>
            </a:fld>
            <a:endParaRPr lang="en-US" sz="1400"/>
          </a:p>
        </p:txBody>
      </p:sp>
      <p:sp>
        <p:nvSpPr>
          <p:cNvPr id="757762" name="Rectangle 2"/>
          <p:cNvSpPr>
            <a:spLocks noGrp="1" noChangeArrowheads="1"/>
          </p:cNvSpPr>
          <p:nvPr>
            <p:ph type="title"/>
          </p:nvPr>
        </p:nvSpPr>
        <p:spPr/>
        <p:txBody>
          <a:bodyPr/>
          <a:lstStyle/>
          <a:p>
            <a:r>
              <a:rPr lang="en-US"/>
              <a:t>Powers of Two:  Trace</a:t>
            </a:r>
          </a:p>
        </p:txBody>
      </p:sp>
      <p:sp>
        <p:nvSpPr>
          <p:cNvPr id="75776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7858" name="Rectangle 9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57859" name="Rectangle 99"/>
          <p:cNvSpPr>
            <a:spLocks noChangeArrowheads="1"/>
          </p:cNvSpPr>
          <p:nvPr/>
        </p:nvSpPr>
        <p:spPr bwMode="auto">
          <a:xfrm>
            <a:off x="609600" y="3201988"/>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7860" name="Rectangle 10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7861" name="Rectangle 10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7862" name="Rectangle 10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7863" name="Rectangle 10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7864" name="Rectangle 10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7865" name="Rectangle 10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7866" name="Rectangle 10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7867" name="Rectangle 107"/>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7868" name="Rectangle 108"/>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7869" name="Rectangle 109"/>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57870" name="Rectangle 110"/>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57871" name="Rectangle 111"/>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7872" name="Rectangle 112"/>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7873" name="Rectangle 113"/>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7874" name="Rectangle 114"/>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7875" name="Rectangle 115"/>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7876" name="Rectangle 116"/>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3"/>
          <p:cNvSpPr>
            <a:spLocks noGrp="1"/>
          </p:cNvSpPr>
          <p:nvPr>
            <p:ph type="sldNum" sz="quarter" idx="10"/>
          </p:nvPr>
        </p:nvSpPr>
        <p:spPr/>
        <p:txBody>
          <a:bodyPr/>
          <a:lstStyle/>
          <a:p>
            <a:fld id="{845D6D17-0190-D84A-B27D-6416EB3C173F}" type="slidenum">
              <a:rPr lang="en-US"/>
              <a:pPr/>
              <a:t>274</a:t>
            </a:fld>
            <a:endParaRPr lang="en-US" sz="1400"/>
          </a:p>
        </p:txBody>
      </p:sp>
      <p:sp>
        <p:nvSpPr>
          <p:cNvPr id="759810" name="Rectangle 2"/>
          <p:cNvSpPr>
            <a:spLocks noGrp="1" noChangeArrowheads="1"/>
          </p:cNvSpPr>
          <p:nvPr>
            <p:ph type="title"/>
          </p:nvPr>
        </p:nvSpPr>
        <p:spPr/>
        <p:txBody>
          <a:bodyPr/>
          <a:lstStyle/>
          <a:p>
            <a:r>
              <a:rPr lang="en-US"/>
              <a:t>Powers of Two:  Trace</a:t>
            </a:r>
          </a:p>
        </p:txBody>
      </p:sp>
      <p:sp>
        <p:nvSpPr>
          <p:cNvPr id="75981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59906" name="Rectangle 98"/>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59907" name="Rectangle 99"/>
          <p:cNvSpPr>
            <a:spLocks noChangeArrowheads="1"/>
          </p:cNvSpPr>
          <p:nvPr/>
        </p:nvSpPr>
        <p:spPr bwMode="auto">
          <a:xfrm>
            <a:off x="609600" y="34480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59908" name="Rectangle 100"/>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59909" name="Rectangle 101"/>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59910" name="Rectangle 102"/>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9911" name="Rectangle 103"/>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59912" name="Rectangle 104"/>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59913" name="Rectangle 105"/>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59914" name="Rectangle 106"/>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59915" name="Rectangle 107"/>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59916" name="Rectangle 108"/>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59917" name="Rectangle 109"/>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59918" name="Rectangle 110"/>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59919" name="Rectangle 111"/>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59920" name="Rectangle 112"/>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59921" name="Rectangle 113"/>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9922" name="Rectangle 114"/>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9923" name="Rectangle 115"/>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59927" name="Rectangle 119"/>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5C8E4625-5F1E-EA44-AFD8-C11503F41E9E}" type="slidenum">
              <a:rPr lang="en-US"/>
              <a:pPr/>
              <a:t>275</a:t>
            </a:fld>
            <a:endParaRPr lang="en-US" sz="1400"/>
          </a:p>
        </p:txBody>
      </p:sp>
      <p:sp>
        <p:nvSpPr>
          <p:cNvPr id="761858" name="Rectangle 2"/>
          <p:cNvSpPr>
            <a:spLocks noGrp="1" noChangeArrowheads="1"/>
          </p:cNvSpPr>
          <p:nvPr>
            <p:ph type="title"/>
          </p:nvPr>
        </p:nvSpPr>
        <p:spPr/>
        <p:txBody>
          <a:bodyPr/>
          <a:lstStyle/>
          <a:p>
            <a:r>
              <a:rPr lang="en-US"/>
              <a:t>Powers of Two:  Trace</a:t>
            </a:r>
          </a:p>
        </p:txBody>
      </p:sp>
      <p:sp>
        <p:nvSpPr>
          <p:cNvPr id="761859"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61947" name="Rectangle 9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61948" name="Rectangle 92"/>
          <p:cNvSpPr>
            <a:spLocks noChangeArrowheads="1"/>
          </p:cNvSpPr>
          <p:nvPr/>
        </p:nvSpPr>
        <p:spPr bwMode="auto">
          <a:xfrm>
            <a:off x="609600" y="37020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61949" name="Rectangle 9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61950" name="Rectangle 9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61951" name="Rectangle 9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1952" name="Rectangle 9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61953" name="Rectangle 9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61954" name="Rectangle 9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1955" name="Rectangle 9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61956" name="Rectangle 10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61957" name="Rectangle 10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61958" name="Rectangle 10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61959" name="Rectangle 10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61960" name="Rectangle 10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1961" name="Rectangle 10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61962" name="Rectangle 10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1963" name="Rectangle 10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1964" name="Rectangle 10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1965" name="Rectangle 10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61966" name="Rectangle 11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endParaRPr lang="en-US" sz="1400">
              <a:latin typeface="Courier New" charset="0"/>
            </a:endParaRPr>
          </a:p>
        </p:txBody>
      </p:sp>
      <p:sp>
        <p:nvSpPr>
          <p:cNvPr id="761967" name="Rectangle 11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endParaRPr lang="en-US" sz="1400">
              <a:latin typeface="Courier New" charset="0"/>
            </a:endParaRPr>
          </a:p>
        </p:txBody>
      </p:sp>
      <p:sp>
        <p:nvSpPr>
          <p:cNvPr id="761968" name="Rectangle 112"/>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E4FBD7DF-304C-B44C-A470-803E24988571}" type="slidenum">
              <a:rPr lang="en-US"/>
              <a:pPr/>
              <a:t>276</a:t>
            </a:fld>
            <a:endParaRPr lang="en-US" sz="1400"/>
          </a:p>
        </p:txBody>
      </p:sp>
      <p:sp>
        <p:nvSpPr>
          <p:cNvPr id="763906" name="Rectangle 2"/>
          <p:cNvSpPr>
            <a:spLocks noGrp="1" noChangeArrowheads="1"/>
          </p:cNvSpPr>
          <p:nvPr>
            <p:ph type="title"/>
          </p:nvPr>
        </p:nvSpPr>
        <p:spPr/>
        <p:txBody>
          <a:bodyPr/>
          <a:lstStyle/>
          <a:p>
            <a:r>
              <a:rPr lang="en-US"/>
              <a:t>Powers of Two:  Trace</a:t>
            </a:r>
          </a:p>
        </p:txBody>
      </p:sp>
      <p:sp>
        <p:nvSpPr>
          <p:cNvPr id="76390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63995" name="Rectangle 9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63996" name="Rectangle 92"/>
          <p:cNvSpPr>
            <a:spLocks noChangeArrowheads="1"/>
          </p:cNvSpPr>
          <p:nvPr/>
        </p:nvSpPr>
        <p:spPr bwMode="auto">
          <a:xfrm>
            <a:off x="609600" y="394017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63997" name="Rectangle 9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63998" name="Rectangle 9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63999" name="Rectangle 9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4000" name="Rectangle 9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64001" name="Rectangle 9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64002" name="Rectangle 9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4003" name="Rectangle 9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64004" name="Rectangle 10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64005" name="Rectangle 10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64006" name="Rectangle 10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64007" name="Rectangle 10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64008" name="Rectangle 10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4009" name="Rectangle 10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64010" name="Rectangle 10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4011" name="Rectangle 10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4012" name="Rectangle 10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4013" name="Rectangle 10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64014" name="Rectangle 11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64015" name="Rectangle 11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endParaRPr lang="en-US" sz="1400">
              <a:latin typeface="Courier New" charset="0"/>
            </a:endParaRPr>
          </a:p>
        </p:txBody>
      </p:sp>
      <p:sp>
        <p:nvSpPr>
          <p:cNvPr id="764016" name="Rectangle 112"/>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6CED4F16-1628-EE40-AB38-29A801DDB3FD}" type="slidenum">
              <a:rPr lang="en-US"/>
              <a:pPr/>
              <a:t>277</a:t>
            </a:fld>
            <a:endParaRPr lang="en-US" sz="1400"/>
          </a:p>
        </p:txBody>
      </p:sp>
      <p:sp>
        <p:nvSpPr>
          <p:cNvPr id="765954" name="Rectangle 2"/>
          <p:cNvSpPr>
            <a:spLocks noGrp="1" noChangeArrowheads="1"/>
          </p:cNvSpPr>
          <p:nvPr>
            <p:ph type="title"/>
          </p:nvPr>
        </p:nvSpPr>
        <p:spPr/>
        <p:txBody>
          <a:bodyPr/>
          <a:lstStyle/>
          <a:p>
            <a:r>
              <a:rPr lang="en-US"/>
              <a:t>Powers of Two:  Trace</a:t>
            </a:r>
          </a:p>
        </p:txBody>
      </p:sp>
      <p:sp>
        <p:nvSpPr>
          <p:cNvPr id="76595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66053" name="Rectangle 10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66054" name="Rectangle 102"/>
          <p:cNvSpPr>
            <a:spLocks noChangeArrowheads="1"/>
          </p:cNvSpPr>
          <p:nvPr/>
        </p:nvSpPr>
        <p:spPr bwMode="auto">
          <a:xfrm>
            <a:off x="609600" y="320992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66055" name="Rectangle 10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66056" name="Rectangle 10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66057" name="Rectangle 10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6058" name="Rectangle 10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66059" name="Rectangle 10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66060" name="Rectangle 10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6061" name="Rectangle 10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66062" name="Rectangle 11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66063" name="Rectangle 11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66064" name="Rectangle 11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66065" name="Rectangle 11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66066" name="Rectangle 11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6067" name="Rectangle 11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66068" name="Rectangle 11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6069" name="Rectangle 11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6070" name="Rectangle 11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6071" name="Rectangle 11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66072" name="Rectangle 12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66073" name="Rectangle 12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6074" name="Rectangle 122"/>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3"/>
          <p:cNvSpPr>
            <a:spLocks noGrp="1"/>
          </p:cNvSpPr>
          <p:nvPr>
            <p:ph type="sldNum" sz="quarter" idx="10"/>
          </p:nvPr>
        </p:nvSpPr>
        <p:spPr/>
        <p:txBody>
          <a:bodyPr/>
          <a:lstStyle/>
          <a:p>
            <a:fld id="{B5855EE9-BF5B-894E-80B8-06D16AC134CA}" type="slidenum">
              <a:rPr lang="en-US"/>
              <a:pPr/>
              <a:t>278</a:t>
            </a:fld>
            <a:endParaRPr lang="en-US" sz="1400"/>
          </a:p>
        </p:txBody>
      </p:sp>
      <p:sp>
        <p:nvSpPr>
          <p:cNvPr id="768002" name="Rectangle 2"/>
          <p:cNvSpPr>
            <a:spLocks noGrp="1" noChangeArrowheads="1"/>
          </p:cNvSpPr>
          <p:nvPr>
            <p:ph type="title"/>
          </p:nvPr>
        </p:nvSpPr>
        <p:spPr/>
        <p:txBody>
          <a:bodyPr/>
          <a:lstStyle/>
          <a:p>
            <a:r>
              <a:rPr lang="en-US"/>
              <a:t>Powers of Two:  Trace</a:t>
            </a:r>
          </a:p>
        </p:txBody>
      </p:sp>
      <p:sp>
        <p:nvSpPr>
          <p:cNvPr id="76800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68101" name="Rectangle 10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68102" name="Rectangle 102"/>
          <p:cNvSpPr>
            <a:spLocks noChangeArrowheads="1"/>
          </p:cNvSpPr>
          <p:nvPr/>
        </p:nvSpPr>
        <p:spPr bwMode="auto">
          <a:xfrm>
            <a:off x="609600" y="34480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68103" name="Rectangle 10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68104" name="Rectangle 10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68105" name="Rectangle 10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8106" name="Rectangle 10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68107" name="Rectangle 10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68108" name="Rectangle 10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68109" name="Rectangle 10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68110" name="Rectangle 11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68111" name="Rectangle 11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68112" name="Rectangle 11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68113" name="Rectangle 11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68114" name="Rectangle 11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8115" name="Rectangle 11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68116" name="Rectangle 11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8117" name="Rectangle 11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8118" name="Rectangle 11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68119" name="Rectangle 11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68120" name="Rectangle 12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68123" name="Rectangle 123"/>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68125" name="Rectangle 125"/>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44A1EF69-C572-F242-AAEF-766A19BC6A52}" type="slidenum">
              <a:rPr lang="en-US"/>
              <a:pPr/>
              <a:t>279</a:t>
            </a:fld>
            <a:endParaRPr lang="en-US" sz="1400"/>
          </a:p>
        </p:txBody>
      </p:sp>
      <p:sp>
        <p:nvSpPr>
          <p:cNvPr id="770050" name="Rectangle 2"/>
          <p:cNvSpPr>
            <a:spLocks noGrp="1" noChangeArrowheads="1"/>
          </p:cNvSpPr>
          <p:nvPr>
            <p:ph type="title"/>
          </p:nvPr>
        </p:nvSpPr>
        <p:spPr/>
        <p:txBody>
          <a:bodyPr/>
          <a:lstStyle/>
          <a:p>
            <a:r>
              <a:rPr lang="en-US"/>
              <a:t>Powers of Two:  Trace</a:t>
            </a:r>
          </a:p>
        </p:txBody>
      </p:sp>
      <p:sp>
        <p:nvSpPr>
          <p:cNvPr id="77005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70142" name="Rectangle 94"/>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70143" name="Rectangle 95"/>
          <p:cNvSpPr>
            <a:spLocks noChangeArrowheads="1"/>
          </p:cNvSpPr>
          <p:nvPr/>
        </p:nvSpPr>
        <p:spPr bwMode="auto">
          <a:xfrm>
            <a:off x="609600" y="37020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0144" name="Rectangle 96"/>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70145" name="Rectangle 97"/>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0146" name="Rectangle 98"/>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0147" name="Rectangle 99"/>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0148" name="Rectangle 100"/>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0149" name="Rectangle 101"/>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0150" name="Rectangle 102"/>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0151" name="Rectangle 103"/>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0152" name="Rectangle 104"/>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0153" name="Rectangle 105"/>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0154" name="Rectangle 106"/>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0155" name="Rectangle 10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0156" name="Rectangle 10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0157" name="Rectangle 10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0158" name="Rectangle 11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0159" name="Rectangle 111"/>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0160" name="Rectangle 112"/>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0161" name="Rectangle 113"/>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0162" name="Rectangle 114"/>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0163" name="Rectangle 115"/>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0164" name="Rectangle 116"/>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0165" name="Rectangle 117"/>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0166" name="Rectangle 118"/>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tr-TR" b="1" smtClean="0"/>
              <a:t>Algoritma Hazırlama</a:t>
            </a:r>
            <a:r>
              <a:rPr lang="tr-TR" smtClean="0"/>
              <a:t> </a:t>
            </a:r>
          </a:p>
        </p:txBody>
      </p:sp>
      <p:sp>
        <p:nvSpPr>
          <p:cNvPr id="27651" name="Rectangle 3"/>
          <p:cNvSpPr>
            <a:spLocks noGrp="1" noChangeArrowheads="1"/>
          </p:cNvSpPr>
          <p:nvPr>
            <p:ph sz="quarter" idx="1"/>
          </p:nvPr>
        </p:nvSpPr>
        <p:spPr/>
        <p:txBody>
          <a:bodyPr/>
          <a:lstStyle/>
          <a:p>
            <a:pPr eaLnBrk="1" hangingPunct="1">
              <a:lnSpc>
                <a:spcPct val="90000"/>
              </a:lnSpc>
            </a:pPr>
            <a:r>
              <a:rPr lang="tr-TR" sz="2400" dirty="0" smtClean="0"/>
              <a:t>İnsan günlük yaşamında herhangi bir işi gerçekleştirmeden önce genellikle plan yapar. Plan, yapılacak olan işin adımlarını belirtir ve hedefe ulaşmada hem yol gösterir hem de büyük kolaylıklar sağlar. </a:t>
            </a:r>
          </a:p>
          <a:p>
            <a:pPr eaLnBrk="1" hangingPunct="1">
              <a:lnSpc>
                <a:spcPct val="90000"/>
              </a:lnSpc>
            </a:pPr>
            <a:endParaRPr lang="tr-TR" sz="2400" dirty="0" smtClean="0"/>
          </a:p>
          <a:p>
            <a:pPr eaLnBrk="1" hangingPunct="1">
              <a:lnSpc>
                <a:spcPct val="90000"/>
              </a:lnSpc>
            </a:pPr>
            <a:r>
              <a:rPr lang="tr-TR" sz="2400" dirty="0" smtClean="0"/>
              <a:t>Bilgisayardaki bir işlemin gerçekleştirilmesinde izlenecek adımlar dizisine de </a:t>
            </a:r>
            <a:r>
              <a:rPr lang="tr-TR" sz="2400" b="1" dirty="0" smtClean="0">
                <a:solidFill>
                  <a:srgbClr val="C00000"/>
                </a:solidFill>
              </a:rPr>
              <a:t>algoritma</a:t>
            </a:r>
            <a:r>
              <a:rPr lang="tr-TR" sz="2400" dirty="0" smtClean="0"/>
              <a:t> denilmektedir. </a:t>
            </a:r>
          </a:p>
          <a:p>
            <a:pPr eaLnBrk="1" hangingPunct="1">
              <a:lnSpc>
                <a:spcPct val="90000"/>
              </a:lnSpc>
            </a:pPr>
            <a:endParaRPr lang="tr-TR" sz="2400" dirty="0" smtClean="0"/>
          </a:p>
          <a:p>
            <a:pPr eaLnBrk="1" hangingPunct="1">
              <a:lnSpc>
                <a:spcPct val="90000"/>
              </a:lnSpc>
            </a:pPr>
            <a:r>
              <a:rPr lang="tr-TR" sz="2400" dirty="0" smtClean="0"/>
              <a:t>O zaman algoritma, işlemleri yaptırabilmek için bilgisayara tarif edilen işlem basamaklarıdır. </a:t>
            </a: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2E447987-919E-164D-B9EA-F110CBAD388F}" type="slidenum">
              <a:rPr lang="en-US"/>
              <a:pPr/>
              <a:t>280</a:t>
            </a:fld>
            <a:endParaRPr lang="en-US" sz="1400"/>
          </a:p>
        </p:txBody>
      </p:sp>
      <p:sp>
        <p:nvSpPr>
          <p:cNvPr id="772098" name="Rectangle 2"/>
          <p:cNvSpPr>
            <a:spLocks noGrp="1" noChangeArrowheads="1"/>
          </p:cNvSpPr>
          <p:nvPr>
            <p:ph type="title"/>
          </p:nvPr>
        </p:nvSpPr>
        <p:spPr/>
        <p:txBody>
          <a:bodyPr/>
          <a:lstStyle/>
          <a:p>
            <a:r>
              <a:rPr lang="en-US"/>
              <a:t>Powers of Two:  Trace</a:t>
            </a:r>
          </a:p>
        </p:txBody>
      </p:sp>
      <p:sp>
        <p:nvSpPr>
          <p:cNvPr id="772099"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72190" name="Rectangle 94"/>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72191" name="Rectangle 95"/>
          <p:cNvSpPr>
            <a:spLocks noChangeArrowheads="1"/>
          </p:cNvSpPr>
          <p:nvPr/>
        </p:nvSpPr>
        <p:spPr bwMode="auto">
          <a:xfrm>
            <a:off x="609600" y="394017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2192" name="Rectangle 96"/>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72193" name="Rectangle 97"/>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2194" name="Rectangle 98"/>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2195" name="Rectangle 99"/>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2196" name="Rectangle 100"/>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2197" name="Rectangle 101"/>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2198" name="Rectangle 102"/>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2199" name="Rectangle 103"/>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2200" name="Rectangle 104"/>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2201" name="Rectangle 105"/>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2202" name="Rectangle 106"/>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2203" name="Rectangle 10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2204" name="Rectangle 10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2205" name="Rectangle 10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2206" name="Rectangle 11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2207" name="Rectangle 111"/>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2208" name="Rectangle 112"/>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2209" name="Rectangle 113"/>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2210" name="Rectangle 114"/>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2211" name="Rectangle 115"/>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72212" name="Rectangle 116"/>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2213" name="Rectangle 117"/>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2214" name="Rectangle 118"/>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B9D811A7-D3A0-FB49-A82D-EA532BC05220}" type="slidenum">
              <a:rPr lang="en-US"/>
              <a:pPr/>
              <a:t>281</a:t>
            </a:fld>
            <a:endParaRPr lang="en-US" sz="1400"/>
          </a:p>
        </p:txBody>
      </p:sp>
      <p:sp>
        <p:nvSpPr>
          <p:cNvPr id="774146" name="Rectangle 2"/>
          <p:cNvSpPr>
            <a:spLocks noGrp="1" noChangeArrowheads="1"/>
          </p:cNvSpPr>
          <p:nvPr>
            <p:ph type="title"/>
          </p:nvPr>
        </p:nvSpPr>
        <p:spPr/>
        <p:txBody>
          <a:bodyPr/>
          <a:lstStyle/>
          <a:p>
            <a:r>
              <a:rPr lang="en-US"/>
              <a:t>Powers of Two:  Trace</a:t>
            </a:r>
          </a:p>
        </p:txBody>
      </p:sp>
      <p:sp>
        <p:nvSpPr>
          <p:cNvPr id="77414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74245" name="Rectangle 101"/>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74246" name="Rectangle 102"/>
          <p:cNvSpPr>
            <a:spLocks noChangeArrowheads="1"/>
          </p:cNvSpPr>
          <p:nvPr/>
        </p:nvSpPr>
        <p:spPr bwMode="auto">
          <a:xfrm>
            <a:off x="606425" y="320675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4247" name="Rectangle 103"/>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endParaRPr kumimoji="0" lang="en-US" sz="1400">
              <a:latin typeface="Courier New" charset="0"/>
            </a:endParaRPr>
          </a:p>
          <a:p>
            <a:pPr>
              <a:lnSpc>
                <a:spcPct val="50000"/>
              </a:lnSpc>
              <a:spcBef>
                <a:spcPct val="50000"/>
              </a:spcBef>
            </a:pPr>
            <a:endParaRPr kumimoji="0" lang="en-US" sz="1400">
              <a:latin typeface="Courier New" charset="0"/>
            </a:endParaRPr>
          </a:p>
        </p:txBody>
      </p:sp>
      <p:sp>
        <p:nvSpPr>
          <p:cNvPr id="774248" name="Rectangle 104"/>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4249" name="Rectangle 105"/>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4250" name="Rectangle 106"/>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4251" name="Rectangle 107"/>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4252" name="Rectangle 108"/>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4253" name="Rectangle 109"/>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4254" name="Rectangle 110"/>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4255" name="Rectangle 111"/>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4256" name="Rectangle 112"/>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4257" name="Rectangle 113"/>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4258" name="Rectangle 114"/>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4259" name="Rectangle 115"/>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4260" name="Rectangle 116"/>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4261" name="Rectangle 117"/>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4262" name="Rectangle 118"/>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4263" name="Rectangle 119"/>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4264" name="Rectangle 120"/>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4265" name="Rectangle 121"/>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4266" name="Rectangle 122"/>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74267" name="Rectangle 123"/>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4268" name="Rectangle 124"/>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4269" name="Rectangle 125"/>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lide Number Placeholder 3"/>
          <p:cNvSpPr>
            <a:spLocks noGrp="1"/>
          </p:cNvSpPr>
          <p:nvPr>
            <p:ph type="sldNum" sz="quarter" idx="10"/>
          </p:nvPr>
        </p:nvSpPr>
        <p:spPr/>
        <p:txBody>
          <a:bodyPr/>
          <a:lstStyle/>
          <a:p>
            <a:fld id="{AE46F0CF-9FEB-CB42-BA9D-AB95712FEF43}" type="slidenum">
              <a:rPr lang="en-US"/>
              <a:pPr/>
              <a:t>282</a:t>
            </a:fld>
            <a:endParaRPr lang="en-US" sz="1400"/>
          </a:p>
        </p:txBody>
      </p:sp>
      <p:sp>
        <p:nvSpPr>
          <p:cNvPr id="776194" name="Rectangle 2"/>
          <p:cNvSpPr>
            <a:spLocks noGrp="1" noChangeArrowheads="1"/>
          </p:cNvSpPr>
          <p:nvPr>
            <p:ph type="title"/>
          </p:nvPr>
        </p:nvSpPr>
        <p:spPr/>
        <p:txBody>
          <a:bodyPr/>
          <a:lstStyle/>
          <a:p>
            <a:r>
              <a:rPr lang="en-US"/>
              <a:t>Powers of Two:  Trace</a:t>
            </a:r>
          </a:p>
        </p:txBody>
      </p:sp>
      <p:sp>
        <p:nvSpPr>
          <p:cNvPr id="77619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76295" name="Rectangle 103"/>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76296" name="Rectangle 104"/>
          <p:cNvSpPr>
            <a:spLocks noChangeArrowheads="1"/>
          </p:cNvSpPr>
          <p:nvPr/>
        </p:nvSpPr>
        <p:spPr bwMode="auto">
          <a:xfrm>
            <a:off x="606425" y="3429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6297" name="Rectangle 105"/>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endParaRPr kumimoji="0" lang="en-US" sz="1400">
              <a:latin typeface="Courier New" charset="0"/>
            </a:endParaRPr>
          </a:p>
        </p:txBody>
      </p:sp>
      <p:sp>
        <p:nvSpPr>
          <p:cNvPr id="776298" name="Rectangle 106"/>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6299" name="Rectangle 107"/>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6300" name="Rectangle 108"/>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6301" name="Rectangle 109"/>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6302" name="Rectangle 110"/>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6303" name="Rectangle 111"/>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6304" name="Rectangle 112"/>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6305" name="Rectangle 113"/>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6306" name="Rectangle 114"/>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6307" name="Rectangle 115"/>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6308" name="Rectangle 116"/>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6309" name="Rectangle 117"/>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6310" name="Rectangle 118"/>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6311" name="Rectangle 119"/>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6312" name="Rectangle 120"/>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6313" name="Rectangle 121"/>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6314" name="Rectangle 122"/>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6315" name="Rectangle 123"/>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6316" name="Rectangle 124"/>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76319" name="Rectangle 127"/>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6320" name="Rectangle 128"/>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6322" name="Rectangle 130"/>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F5EA8854-E707-5845-A9C6-F6EAF8179E71}" type="slidenum">
              <a:rPr lang="en-US"/>
              <a:pPr/>
              <a:t>283</a:t>
            </a:fld>
            <a:endParaRPr lang="en-US" sz="1400"/>
          </a:p>
        </p:txBody>
      </p:sp>
      <p:sp>
        <p:nvSpPr>
          <p:cNvPr id="778242" name="Rectangle 2"/>
          <p:cNvSpPr>
            <a:spLocks noGrp="1" noChangeArrowheads="1"/>
          </p:cNvSpPr>
          <p:nvPr>
            <p:ph type="title"/>
          </p:nvPr>
        </p:nvSpPr>
        <p:spPr/>
        <p:txBody>
          <a:bodyPr/>
          <a:lstStyle/>
          <a:p>
            <a:r>
              <a:rPr lang="en-US"/>
              <a:t>Powers of Two:  Trace</a:t>
            </a:r>
          </a:p>
        </p:txBody>
      </p:sp>
      <p:sp>
        <p:nvSpPr>
          <p:cNvPr id="77824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78337" name="Rectangle 97"/>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78338" name="Rectangle 98"/>
          <p:cNvSpPr>
            <a:spLocks noChangeArrowheads="1"/>
          </p:cNvSpPr>
          <p:nvPr/>
        </p:nvSpPr>
        <p:spPr bwMode="auto">
          <a:xfrm>
            <a:off x="606425" y="3690938"/>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78339" name="Rectangle 99"/>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endParaRPr kumimoji="0" lang="en-US" sz="1400">
              <a:latin typeface="Courier New" charset="0"/>
            </a:endParaRPr>
          </a:p>
        </p:txBody>
      </p:sp>
      <p:sp>
        <p:nvSpPr>
          <p:cNvPr id="778340" name="Rectangle 100"/>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78341" name="Rectangle 101"/>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8342" name="Rectangle 102"/>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78343" name="Rectangle 103"/>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78344" name="Rectangle 104"/>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78345" name="Rectangle 105"/>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78346" name="Rectangle 106"/>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78347" name="Rectangle 107"/>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78348" name="Rectangle 108"/>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78349" name="Rectangle 109"/>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78350" name="Rectangle 110"/>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8351" name="Rectangle 111"/>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78352" name="Rectangle 112"/>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8353" name="Rectangle 113"/>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8354" name="Rectangle 114"/>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8355" name="Rectangle 115"/>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78356" name="Rectangle 116"/>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78357" name="Rectangle 117"/>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78358" name="Rectangle 118"/>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78359" name="Rectangle 119"/>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78360" name="Rectangle 120"/>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8361" name="Rectangle 12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78362" name="Rectangle 122"/>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78363" name="Rectangle 123"/>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78364" name="Rectangle 124"/>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86C3D861-8E38-C043-B10C-52C7F90B9228}" type="slidenum">
              <a:rPr lang="en-US"/>
              <a:pPr/>
              <a:t>284</a:t>
            </a:fld>
            <a:endParaRPr lang="en-US" sz="1400"/>
          </a:p>
        </p:txBody>
      </p:sp>
      <p:sp>
        <p:nvSpPr>
          <p:cNvPr id="780290" name="Rectangle 2"/>
          <p:cNvSpPr>
            <a:spLocks noGrp="1" noChangeArrowheads="1"/>
          </p:cNvSpPr>
          <p:nvPr>
            <p:ph type="title"/>
          </p:nvPr>
        </p:nvSpPr>
        <p:spPr/>
        <p:txBody>
          <a:bodyPr/>
          <a:lstStyle/>
          <a:p>
            <a:r>
              <a:rPr lang="en-US"/>
              <a:t>Powers of Two:  Trace</a:t>
            </a:r>
          </a:p>
        </p:txBody>
      </p:sp>
      <p:sp>
        <p:nvSpPr>
          <p:cNvPr id="78029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0385" name="Rectangle 97"/>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80386" name="Rectangle 98"/>
          <p:cNvSpPr>
            <a:spLocks noChangeArrowheads="1"/>
          </p:cNvSpPr>
          <p:nvPr/>
        </p:nvSpPr>
        <p:spPr bwMode="auto">
          <a:xfrm>
            <a:off x="606425" y="3937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0387" name="Rectangle 99"/>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endParaRPr kumimoji="0" lang="en-US" sz="1400">
              <a:latin typeface="Courier New" charset="0"/>
            </a:endParaRPr>
          </a:p>
        </p:txBody>
      </p:sp>
      <p:sp>
        <p:nvSpPr>
          <p:cNvPr id="780388" name="Rectangle 100"/>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0389" name="Rectangle 101"/>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0390" name="Rectangle 102"/>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0391" name="Rectangle 103"/>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0392" name="Rectangle 104"/>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0393" name="Rectangle 105"/>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0394" name="Rectangle 106"/>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0395" name="Rectangle 107"/>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0396" name="Rectangle 108"/>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0397" name="Rectangle 109"/>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0398" name="Rectangle 110"/>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0399" name="Rectangle 111"/>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0400" name="Rectangle 112"/>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0401" name="Rectangle 113"/>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0402" name="Rectangle 114"/>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0403" name="Rectangle 115"/>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0404" name="Rectangle 116"/>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0405" name="Rectangle 117"/>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0406" name="Rectangle 118"/>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0407" name="Rectangle 119"/>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0408" name="Rectangle 120"/>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0409" name="Rectangle 121"/>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0410" name="Rectangle 122"/>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0411" name="Rectangle 123"/>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80412" name="Rectangle 124"/>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7692217A-14A0-D74F-B401-6B2C8FCC511A}" type="slidenum">
              <a:rPr lang="en-US"/>
              <a:pPr/>
              <a:t>285</a:t>
            </a:fld>
            <a:endParaRPr lang="en-US" sz="1400"/>
          </a:p>
        </p:txBody>
      </p:sp>
      <p:sp>
        <p:nvSpPr>
          <p:cNvPr id="782338" name="Rectangle 2"/>
          <p:cNvSpPr>
            <a:spLocks noGrp="1" noChangeArrowheads="1"/>
          </p:cNvSpPr>
          <p:nvPr>
            <p:ph type="title"/>
          </p:nvPr>
        </p:nvSpPr>
        <p:spPr/>
        <p:txBody>
          <a:bodyPr/>
          <a:lstStyle/>
          <a:p>
            <a:r>
              <a:rPr lang="en-US"/>
              <a:t>Powers of Two:  Trace</a:t>
            </a:r>
          </a:p>
        </p:txBody>
      </p:sp>
      <p:sp>
        <p:nvSpPr>
          <p:cNvPr id="782339"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2440" name="Rectangle 104"/>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82441" name="Rectangle 105"/>
          <p:cNvSpPr>
            <a:spLocks noChangeArrowheads="1"/>
          </p:cNvSpPr>
          <p:nvPr/>
        </p:nvSpPr>
        <p:spPr bwMode="auto">
          <a:xfrm>
            <a:off x="606425" y="3198813"/>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2442" name="Rectangle 106"/>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endParaRPr kumimoji="0" lang="en-US" sz="1400">
              <a:latin typeface="Courier New" charset="0"/>
            </a:endParaRPr>
          </a:p>
        </p:txBody>
      </p:sp>
      <p:sp>
        <p:nvSpPr>
          <p:cNvPr id="782443" name="Rectangle 107"/>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2444" name="Rectangle 108"/>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2445" name="Rectangle 109"/>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2446" name="Rectangle 110"/>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2447" name="Rectangle 111"/>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2448" name="Rectangle 112"/>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2449" name="Rectangle 113"/>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2450" name="Rectangle 114"/>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2451" name="Rectangle 115"/>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2452" name="Rectangle 116"/>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2453" name="Rectangle 117"/>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2454" name="Rectangle 118"/>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2455" name="Rectangle 119"/>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56" name="Rectangle 120"/>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57" name="Rectangle 121"/>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58" name="Rectangle 122"/>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2459" name="Rectangle 123"/>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2460" name="Rectangle 124"/>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2461" name="Rectangle 125"/>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2462" name="Rectangle 126"/>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2463" name="Rectangle 127"/>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2464" name="Rectangle 128"/>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2465" name="Rectangle 129"/>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66" name="Rectangle 130"/>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2467" name="Rectangle 131"/>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C4AD0EEB-5071-5945-B7C9-9CAF71F3FA4A}" type="slidenum">
              <a:rPr lang="en-US"/>
              <a:pPr/>
              <a:t>286</a:t>
            </a:fld>
            <a:endParaRPr lang="en-US" sz="1400"/>
          </a:p>
        </p:txBody>
      </p:sp>
      <p:sp>
        <p:nvSpPr>
          <p:cNvPr id="784386" name="Rectangle 2"/>
          <p:cNvSpPr>
            <a:spLocks noGrp="1" noChangeArrowheads="1"/>
          </p:cNvSpPr>
          <p:nvPr>
            <p:ph type="title"/>
          </p:nvPr>
        </p:nvSpPr>
        <p:spPr/>
        <p:txBody>
          <a:bodyPr/>
          <a:lstStyle/>
          <a:p>
            <a:r>
              <a:rPr lang="en-US"/>
              <a:t>Powers of Two:  Trace</a:t>
            </a:r>
          </a:p>
        </p:txBody>
      </p:sp>
      <p:sp>
        <p:nvSpPr>
          <p:cNvPr id="784387"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4491" name="Rectangle 107"/>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System</a:t>
            </a:r>
            <a:r>
              <a:rPr lang="en-US" sz="1600" b="1" dirty="0" err="1">
                <a:solidFill>
                  <a:srgbClr val="9A1900"/>
                </a:solidFill>
                <a:latin typeface="Courier New" charset="0"/>
              </a:rPr>
              <a:t>.</a:t>
            </a:r>
            <a:r>
              <a:rPr lang="en-US" sz="1600" b="1" dirty="0" err="1">
                <a:solidFill>
                  <a:schemeClr val="bg2"/>
                </a:solidFill>
                <a:latin typeface="Courier New" charset="0"/>
              </a:rPr>
              <a:t>out</a:t>
            </a:r>
            <a:r>
              <a:rPr lang="en-US" sz="1600" b="1" dirty="0" err="1">
                <a:solidFill>
                  <a:srgbClr val="9A1900"/>
                </a:solidFill>
                <a:latin typeface="Courier New" charset="0"/>
              </a:rPr>
              <a:t>.</a:t>
            </a:r>
            <a:r>
              <a:rPr lang="en-US" sz="1600" b="1" dirty="0" err="1">
                <a:solidFill>
                  <a:srgbClr val="000000"/>
                </a:solidFill>
                <a:latin typeface="Courier New" charset="0"/>
              </a:rPr>
              <a:t>println</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kumimoji="0" lang="en-US" sz="1600" b="1" dirty="0">
                <a:solidFill>
                  <a:srgbClr val="10660F"/>
                </a:solidFill>
                <a:latin typeface="Courier New" charset="0"/>
                <a:ea typeface="ＭＳ Ｐゴシック" charset="-128"/>
                <a:cs typeface="ＭＳ Ｐゴシック" charset="-128"/>
              </a:rPr>
              <a:t>" " </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84492" name="Rectangle 108"/>
          <p:cNvSpPr>
            <a:spLocks noChangeArrowheads="1"/>
          </p:cNvSpPr>
          <p:nvPr/>
        </p:nvSpPr>
        <p:spPr bwMode="auto">
          <a:xfrm>
            <a:off x="606425" y="3429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4493" name="Rectangle 109"/>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r>
              <a:rPr kumimoji="0" lang="en-US" sz="1400">
                <a:latin typeface="Courier New" charset="0"/>
              </a:rPr>
              <a:t>6 64</a:t>
            </a:r>
          </a:p>
        </p:txBody>
      </p:sp>
      <p:sp>
        <p:nvSpPr>
          <p:cNvPr id="784494" name="Rectangle 110"/>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4495" name="Rectangle 111"/>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4496" name="Rectangle 112"/>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4497" name="Rectangle 113"/>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4498" name="Rectangle 114"/>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4499" name="Rectangle 115"/>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4500" name="Rectangle 116"/>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4501" name="Rectangle 117"/>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4502" name="Rectangle 118"/>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4503" name="Rectangle 119"/>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4504" name="Rectangle 120"/>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4505" name="Rectangle 121"/>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4506" name="Rectangle 122"/>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07" name="Rectangle 123"/>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08" name="Rectangle 124"/>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09" name="Rectangle 125"/>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4510" name="Rectangle 126"/>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4511" name="Rectangle 127"/>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4512" name="Rectangle 128"/>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4513" name="Rectangle 129"/>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4514" name="Rectangle 130"/>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4517" name="Rectangle 133"/>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4518" name="Rectangle 134"/>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19" name="Rectangle 135"/>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4521" name="Rectangle 137"/>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lide Number Placeholder 3"/>
          <p:cNvSpPr>
            <a:spLocks noGrp="1"/>
          </p:cNvSpPr>
          <p:nvPr>
            <p:ph type="sldNum" sz="quarter" idx="10"/>
          </p:nvPr>
        </p:nvSpPr>
        <p:spPr/>
        <p:txBody>
          <a:bodyPr/>
          <a:lstStyle/>
          <a:p>
            <a:fld id="{6BA8F6AD-99C2-BC42-ACA6-8D5B902D8C79}" type="slidenum">
              <a:rPr lang="en-US"/>
              <a:pPr/>
              <a:t>287</a:t>
            </a:fld>
            <a:endParaRPr lang="en-US" sz="1400"/>
          </a:p>
        </p:txBody>
      </p:sp>
      <p:sp>
        <p:nvSpPr>
          <p:cNvPr id="786434" name="Rectangle 2"/>
          <p:cNvSpPr>
            <a:spLocks noGrp="1" noChangeArrowheads="1"/>
          </p:cNvSpPr>
          <p:nvPr>
            <p:ph type="title"/>
          </p:nvPr>
        </p:nvSpPr>
        <p:spPr/>
        <p:txBody>
          <a:bodyPr/>
          <a:lstStyle/>
          <a:p>
            <a:r>
              <a:rPr lang="en-US"/>
              <a:t>Powers of Two:  Trace</a:t>
            </a:r>
          </a:p>
        </p:txBody>
      </p:sp>
      <p:sp>
        <p:nvSpPr>
          <p:cNvPr id="786435"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6531" name="Rectangle 99"/>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System</a:t>
            </a:r>
            <a:r>
              <a:rPr lang="en-US" sz="1600" b="1" dirty="0" err="1">
                <a:solidFill>
                  <a:srgbClr val="9A1900"/>
                </a:solidFill>
                <a:latin typeface="Courier New" charset="0"/>
              </a:rPr>
              <a:t>.</a:t>
            </a:r>
            <a:r>
              <a:rPr lang="en-US" sz="1600" b="1" dirty="0" err="1">
                <a:solidFill>
                  <a:schemeClr val="bg2"/>
                </a:solidFill>
                <a:latin typeface="Courier New" charset="0"/>
              </a:rPr>
              <a:t>out</a:t>
            </a:r>
            <a:r>
              <a:rPr lang="en-US" sz="1600" b="1" dirty="0" err="1">
                <a:solidFill>
                  <a:srgbClr val="9A1900"/>
                </a:solidFill>
                <a:latin typeface="Courier New" charset="0"/>
              </a:rPr>
              <a:t>.</a:t>
            </a:r>
            <a:r>
              <a:rPr lang="en-US" sz="1600" b="1" dirty="0" err="1">
                <a:solidFill>
                  <a:srgbClr val="000000"/>
                </a:solidFill>
                <a:latin typeface="Courier New" charset="0"/>
              </a:rPr>
              <a:t>println</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kumimoji="0" lang="en-US" sz="1600" b="1" dirty="0">
                <a:solidFill>
                  <a:srgbClr val="10660F"/>
                </a:solidFill>
                <a:latin typeface="Courier New" charset="0"/>
                <a:ea typeface="ＭＳ Ｐゴシック" charset="-128"/>
                <a:cs typeface="ＭＳ Ｐゴシック" charset="-128"/>
              </a:rPr>
              <a:t>" " </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86532" name="Rectangle 100"/>
          <p:cNvSpPr>
            <a:spLocks noChangeArrowheads="1"/>
          </p:cNvSpPr>
          <p:nvPr/>
        </p:nvSpPr>
        <p:spPr bwMode="auto">
          <a:xfrm>
            <a:off x="606425" y="3683000"/>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6533" name="Rectangle 101"/>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r>
              <a:rPr kumimoji="0" lang="en-US" sz="1400">
                <a:latin typeface="Courier New" charset="0"/>
              </a:rPr>
              <a:t>6 64</a:t>
            </a:r>
          </a:p>
        </p:txBody>
      </p:sp>
      <p:sp>
        <p:nvSpPr>
          <p:cNvPr id="786534" name="Rectangle 102"/>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6535" name="Rectangle 103"/>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6536" name="Rectangle 104"/>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6537" name="Rectangle 105"/>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6538" name="Rectangle 106"/>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6539" name="Rectangle 107"/>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6540" name="Rectangle 108"/>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6541" name="Rectangle 109"/>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6542" name="Rectangle 110"/>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6543" name="Rectangle 111"/>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6544" name="Rectangle 112"/>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6545" name="Rectangle 113"/>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6546" name="Rectangle 114"/>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47" name="Rectangle 115"/>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48" name="Rectangle 116"/>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49" name="Rectangle 117"/>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6550" name="Rectangle 118"/>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6551" name="Rectangle 119"/>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6552" name="Rectangle 120"/>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6553" name="Rectangle 121"/>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6554" name="Rectangle 122"/>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6555" name="Rectangle 123"/>
          <p:cNvSpPr>
            <a:spLocks noChangeArrowheads="1"/>
          </p:cNvSpPr>
          <p:nvPr/>
        </p:nvSpPr>
        <p:spPr bwMode="auto">
          <a:xfrm>
            <a:off x="53641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7</a:t>
            </a:r>
          </a:p>
        </p:txBody>
      </p:sp>
      <p:sp>
        <p:nvSpPr>
          <p:cNvPr id="786556" name="Rectangle 124"/>
          <p:cNvSpPr>
            <a:spLocks noChangeArrowheads="1"/>
          </p:cNvSpPr>
          <p:nvPr/>
        </p:nvSpPr>
        <p:spPr bwMode="auto">
          <a:xfrm>
            <a:off x="58975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86557" name="Rectangle 125"/>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6558" name="Rectangle 126"/>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59" name="Rectangle 127"/>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6560" name="Rectangle 128"/>
          <p:cNvSpPr>
            <a:spLocks noChangeArrowheads="1"/>
          </p:cNvSpPr>
          <p:nvPr/>
        </p:nvSpPr>
        <p:spPr bwMode="auto">
          <a:xfrm>
            <a:off x="6430963" y="4953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86561" name="Rectangle 129"/>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lide Number Placeholder 3"/>
          <p:cNvSpPr>
            <a:spLocks noGrp="1"/>
          </p:cNvSpPr>
          <p:nvPr>
            <p:ph type="sldNum" sz="quarter" idx="10"/>
          </p:nvPr>
        </p:nvSpPr>
        <p:spPr/>
        <p:txBody>
          <a:bodyPr/>
          <a:lstStyle/>
          <a:p>
            <a:fld id="{9AFC36EE-9DA3-1249-B1AA-AF9A52EAC178}" type="slidenum">
              <a:rPr lang="en-US"/>
              <a:pPr/>
              <a:t>288</a:t>
            </a:fld>
            <a:endParaRPr lang="en-US" sz="1400"/>
          </a:p>
        </p:txBody>
      </p:sp>
      <p:sp>
        <p:nvSpPr>
          <p:cNvPr id="788482" name="Rectangle 2"/>
          <p:cNvSpPr>
            <a:spLocks noGrp="1" noChangeArrowheads="1"/>
          </p:cNvSpPr>
          <p:nvPr>
            <p:ph type="title"/>
          </p:nvPr>
        </p:nvSpPr>
        <p:spPr/>
        <p:txBody>
          <a:bodyPr/>
          <a:lstStyle/>
          <a:p>
            <a:r>
              <a:rPr lang="en-US"/>
              <a:t>Powers of Two:  Trace</a:t>
            </a:r>
          </a:p>
        </p:txBody>
      </p:sp>
      <p:sp>
        <p:nvSpPr>
          <p:cNvPr id="788483"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88579" name="Rectangle 99"/>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p>
          <a:p>
            <a:pPr>
              <a:lnSpc>
                <a:spcPct val="50000"/>
              </a:lnSpc>
              <a:spcBef>
                <a:spcPct val="50000"/>
              </a:spcBef>
            </a:pPr>
            <a:r>
              <a:rPr lang="en-US" sz="1600" b="1" dirty="0" err="1">
                <a:solidFill>
                  <a:srgbClr val="0000FF"/>
                </a:solidFill>
                <a:latin typeface="Courier New" charset="0"/>
              </a:rPr>
              <a:t>int</a:t>
            </a:r>
            <a:r>
              <a:rPr lang="en-US" sz="1600" b="1" dirty="0">
                <a:solidFill>
                  <a:schemeClr val="bg2"/>
                </a:solidFill>
                <a:latin typeface="Courier New" charset="0"/>
              </a:rPr>
              <a:t> v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rgbClr val="0000FF"/>
                </a:solidFill>
                <a:latin typeface="Courier New" charset="0"/>
              </a:rPr>
              <a:t>while</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&lt;=</a:t>
            </a:r>
            <a:r>
              <a:rPr lang="en-US" sz="1600" b="1" dirty="0">
                <a:solidFill>
                  <a:schemeClr val="bg2"/>
                </a:solidFill>
                <a:latin typeface="Courier New" charset="0"/>
              </a:rPr>
              <a:t> N</a:t>
            </a:r>
            <a:r>
              <a:rPr lang="en-US" sz="1600" b="1" dirty="0">
                <a:solidFill>
                  <a:srgbClr val="9A1900"/>
                </a:solidFill>
                <a:latin typeface="Courier New" charset="0"/>
              </a:rPr>
              <a:t>)</a:t>
            </a:r>
            <a:r>
              <a:rPr lang="en-US" sz="1600" b="1" dirty="0">
                <a:solidFill>
                  <a:srgbClr val="000000"/>
                </a:solidFill>
                <a:latin typeface="Courier New" charset="0"/>
              </a:rPr>
              <a:t>{</a:t>
            </a:r>
          </a:p>
          <a:p>
            <a:r>
              <a:rPr lang="en-US" sz="1600" b="1" dirty="0" err="1">
                <a:solidFill>
                  <a:schemeClr val="bg2"/>
                </a:solidFill>
                <a:latin typeface="Courier New" charset="0"/>
              </a:rPr>
              <a:t>System</a:t>
            </a:r>
            <a:r>
              <a:rPr lang="en-US" sz="1600" b="1" dirty="0" err="1">
                <a:solidFill>
                  <a:srgbClr val="9A1900"/>
                </a:solidFill>
                <a:latin typeface="Courier New" charset="0"/>
              </a:rPr>
              <a:t>.</a:t>
            </a:r>
            <a:r>
              <a:rPr lang="en-US" sz="1600" b="1" dirty="0" err="1">
                <a:solidFill>
                  <a:schemeClr val="bg2"/>
                </a:solidFill>
                <a:latin typeface="Courier New" charset="0"/>
              </a:rPr>
              <a:t>out</a:t>
            </a:r>
            <a:r>
              <a:rPr lang="en-US" sz="1600" b="1" dirty="0" err="1">
                <a:solidFill>
                  <a:srgbClr val="9A1900"/>
                </a:solidFill>
                <a:latin typeface="Courier New" charset="0"/>
              </a:rPr>
              <a:t>.</a:t>
            </a:r>
            <a:r>
              <a:rPr lang="en-US" sz="1600" b="1" dirty="0" err="1">
                <a:solidFill>
                  <a:srgbClr val="000000"/>
                </a:solidFill>
                <a:latin typeface="Courier New" charset="0"/>
              </a:rPr>
              <a:t>println</a:t>
            </a:r>
            <a:r>
              <a:rPr lang="en-US" sz="1600" b="1" dirty="0">
                <a:solidFill>
                  <a:srgbClr val="9A1900"/>
                </a:solidFill>
                <a:latin typeface="Courier New" charset="0"/>
              </a:rPr>
              <a:t>(</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kumimoji="0" lang="en-US" sz="1600" b="1" dirty="0">
                <a:solidFill>
                  <a:srgbClr val="10660F"/>
                </a:solidFill>
                <a:latin typeface="Courier New" charset="0"/>
                <a:ea typeface="ＭＳ Ｐゴシック" charset="-128"/>
                <a:cs typeface="ＭＳ Ｐゴシック" charset="-128"/>
              </a:rPr>
              <a:t>" " </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chemeClr val="bg2"/>
                </a:solidFill>
                <a:latin typeface="Courier New" charset="0"/>
              </a:rPr>
              <a:t> </a:t>
            </a:r>
            <a:r>
              <a:rPr lang="en-US" sz="1600" b="1" dirty="0" err="1">
                <a:solidFill>
                  <a:schemeClr val="bg2"/>
                </a:solidFill>
                <a:latin typeface="Courier New" charset="0"/>
              </a:rPr>
              <a:t>i</a:t>
            </a:r>
            <a:r>
              <a:rPr lang="en-US" sz="1600" b="1" dirty="0">
                <a:solidFill>
                  <a:schemeClr val="bg2"/>
                </a:solidFill>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1</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v </a:t>
            </a:r>
            <a:r>
              <a:rPr lang="en-US" sz="1600" b="1" dirty="0">
                <a:solidFill>
                  <a:srgbClr val="9A1900"/>
                </a:solidFill>
                <a:latin typeface="Courier New" charset="0"/>
              </a:rPr>
              <a:t>=</a:t>
            </a:r>
            <a:r>
              <a:rPr lang="en-US" sz="1600" b="1" dirty="0">
                <a:solidFill>
                  <a:srgbClr val="993399"/>
                </a:solidFill>
                <a:latin typeface="Courier New" charset="0"/>
              </a:rPr>
              <a:t>2</a:t>
            </a:r>
            <a:r>
              <a:rPr lang="en-US" sz="1600" b="1" dirty="0">
                <a:solidFill>
                  <a:srgbClr val="9A1900"/>
                </a:solidFill>
                <a:latin typeface="Courier New" charset="0"/>
              </a:rPr>
              <a:t>*</a:t>
            </a:r>
            <a:r>
              <a:rPr lang="en-US" sz="1600" b="1" dirty="0">
                <a:solidFill>
                  <a:schemeClr val="bg2"/>
                </a:solidFill>
                <a:latin typeface="Courier New" charset="0"/>
              </a:rPr>
              <a:t> v</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sp>
        <p:nvSpPr>
          <p:cNvPr id="788580" name="Rectangle 100"/>
          <p:cNvSpPr>
            <a:spLocks noChangeArrowheads="1"/>
          </p:cNvSpPr>
          <p:nvPr/>
        </p:nvSpPr>
        <p:spPr bwMode="auto">
          <a:xfrm>
            <a:off x="606425" y="3944938"/>
            <a:ext cx="4392613" cy="290512"/>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88581" name="Rectangle 101"/>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r>
              <a:rPr kumimoji="0" lang="en-US" sz="1400">
                <a:latin typeface="Courier New" charset="0"/>
              </a:rPr>
              <a:t>6 64</a:t>
            </a:r>
          </a:p>
        </p:txBody>
      </p:sp>
      <p:sp>
        <p:nvSpPr>
          <p:cNvPr id="788582" name="Rectangle 102"/>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88583" name="Rectangle 103"/>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8584" name="Rectangle 104"/>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88585" name="Rectangle 105"/>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88586" name="Rectangle 106"/>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88587" name="Rectangle 107"/>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88588" name="Rectangle 108"/>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88589" name="Rectangle 109"/>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88590" name="Rectangle 110"/>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88591" name="Rectangle 111"/>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88592" name="Rectangle 112"/>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8593" name="Rectangle 113"/>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88594" name="Rectangle 114"/>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595" name="Rectangle 115"/>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596" name="Rectangle 116"/>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597" name="Rectangle 117"/>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88598" name="Rectangle 118"/>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88599" name="Rectangle 119"/>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88600" name="Rectangle 120"/>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88601" name="Rectangle 121"/>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88602" name="Rectangle 122"/>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88603" name="Rectangle 123"/>
          <p:cNvSpPr>
            <a:spLocks noChangeArrowheads="1"/>
          </p:cNvSpPr>
          <p:nvPr/>
        </p:nvSpPr>
        <p:spPr bwMode="auto">
          <a:xfrm>
            <a:off x="53641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7</a:t>
            </a:r>
          </a:p>
        </p:txBody>
      </p:sp>
      <p:sp>
        <p:nvSpPr>
          <p:cNvPr id="788604" name="Rectangle 124"/>
          <p:cNvSpPr>
            <a:spLocks noChangeArrowheads="1"/>
          </p:cNvSpPr>
          <p:nvPr/>
        </p:nvSpPr>
        <p:spPr bwMode="auto">
          <a:xfrm>
            <a:off x="58975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128</a:t>
            </a:r>
          </a:p>
        </p:txBody>
      </p:sp>
      <p:sp>
        <p:nvSpPr>
          <p:cNvPr id="788605" name="Rectangle 125"/>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88606" name="Rectangle 126"/>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607" name="Rectangle 127"/>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88608" name="Rectangle 128"/>
          <p:cNvSpPr>
            <a:spLocks noChangeArrowheads="1"/>
          </p:cNvSpPr>
          <p:nvPr/>
        </p:nvSpPr>
        <p:spPr bwMode="auto">
          <a:xfrm>
            <a:off x="6430963" y="4953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endParaRPr lang="en-US" sz="1400">
              <a:latin typeface="Courier New" charset="0"/>
            </a:endParaRPr>
          </a:p>
        </p:txBody>
      </p:sp>
      <p:sp>
        <p:nvSpPr>
          <p:cNvPr id="788609" name="Rectangle 129"/>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lide Number Placeholder 3"/>
          <p:cNvSpPr>
            <a:spLocks noGrp="1"/>
          </p:cNvSpPr>
          <p:nvPr>
            <p:ph type="sldNum" sz="quarter" idx="10"/>
          </p:nvPr>
        </p:nvSpPr>
        <p:spPr/>
        <p:txBody>
          <a:bodyPr/>
          <a:lstStyle/>
          <a:p>
            <a:fld id="{D98297FC-E400-7841-84B2-28C397A4BEEB}" type="slidenum">
              <a:rPr lang="en-US"/>
              <a:pPr/>
              <a:t>289</a:t>
            </a:fld>
            <a:endParaRPr lang="en-US" sz="1400"/>
          </a:p>
        </p:txBody>
      </p:sp>
      <p:sp>
        <p:nvSpPr>
          <p:cNvPr id="790530" name="Rectangle 2"/>
          <p:cNvSpPr>
            <a:spLocks noGrp="1" noChangeArrowheads="1"/>
          </p:cNvSpPr>
          <p:nvPr>
            <p:ph type="title"/>
          </p:nvPr>
        </p:nvSpPr>
        <p:spPr/>
        <p:txBody>
          <a:bodyPr/>
          <a:lstStyle/>
          <a:p>
            <a:r>
              <a:rPr lang="en-US"/>
              <a:t>Powers of Two:  Trace</a:t>
            </a:r>
          </a:p>
        </p:txBody>
      </p:sp>
      <p:sp>
        <p:nvSpPr>
          <p:cNvPr id="790531" name="Rectangle 3"/>
          <p:cNvSpPr>
            <a:spLocks noGrp="1" noChangeArrowheads="1"/>
          </p:cNvSpPr>
          <p:nvPr>
            <p:ph type="body" idx="1"/>
          </p:nvPr>
        </p:nvSpPr>
        <p:spPr/>
        <p:txBody>
          <a:bodyPr/>
          <a:lstStyle/>
          <a:p>
            <a:r>
              <a:rPr kumimoji="0" lang="en-US"/>
              <a:t>Ex.  </a:t>
            </a:r>
            <a:r>
              <a:rPr kumimoji="0" lang="en-US">
                <a:solidFill>
                  <a:schemeClr val="tx1"/>
                </a:solidFill>
              </a:rPr>
              <a:t>Print powers of 2 that are </a:t>
            </a:r>
            <a:r>
              <a:rPr kumimoji="0" lang="en-US">
                <a:solidFill>
                  <a:schemeClr val="tx1"/>
                </a:solidFill>
                <a:sym typeface="Symbol" charset="2"/>
              </a:rPr>
              <a:t></a:t>
            </a:r>
            <a:r>
              <a:rPr kumimoji="0" lang="en-US">
                <a:solidFill>
                  <a:schemeClr val="tx1"/>
                </a:solidFill>
              </a:rPr>
              <a:t> 2</a:t>
            </a:r>
            <a:r>
              <a:rPr kumimoji="0" lang="en-US" baseline="30000">
                <a:solidFill>
                  <a:schemeClr val="tx1"/>
                </a:solidFill>
              </a:rPr>
              <a:t>N</a:t>
            </a:r>
            <a:r>
              <a:rPr kumimoji="0" lang="en-US">
                <a:solidFill>
                  <a:schemeClr val="tx1"/>
                </a:solidFill>
              </a:rPr>
              <a:t>.</a:t>
            </a:r>
            <a:endParaRPr kumimoji="0" lang="en-US" baseline="30000">
              <a:solidFill>
                <a:schemeClr val="tx1"/>
              </a:solidFill>
            </a:endParaRPr>
          </a:p>
          <a:p>
            <a:pPr lvl="1"/>
            <a:r>
              <a:rPr kumimoji="0" lang="en-US"/>
              <a:t>Increment </a:t>
            </a:r>
            <a:r>
              <a:rPr kumimoji="0" lang="en-US" sz="1600">
                <a:latin typeface="Courier New" charset="0"/>
              </a:rPr>
              <a:t>i</a:t>
            </a:r>
            <a:r>
              <a:rPr kumimoji="0" lang="en-US"/>
              <a:t> from </a:t>
            </a:r>
            <a:r>
              <a:rPr kumimoji="0" lang="en-US" sz="1600">
                <a:latin typeface="Courier New" charset="0"/>
              </a:rPr>
              <a:t>0</a:t>
            </a:r>
            <a:r>
              <a:rPr kumimoji="0" lang="en-US"/>
              <a:t> to </a:t>
            </a:r>
            <a:r>
              <a:rPr kumimoji="0" lang="en-US" sz="1600">
                <a:latin typeface="Courier New" charset="0"/>
              </a:rPr>
              <a:t>N</a:t>
            </a:r>
            <a:r>
              <a:rPr kumimoji="0" lang="en-US"/>
              <a:t>.</a:t>
            </a:r>
          </a:p>
          <a:p>
            <a:pPr lvl="1"/>
            <a:r>
              <a:rPr kumimoji="0" lang="en-US"/>
              <a:t>Double </a:t>
            </a:r>
            <a:r>
              <a:rPr kumimoji="0" lang="en-US" sz="1600">
                <a:latin typeface="Courier New" charset="0"/>
              </a:rPr>
              <a:t>v</a:t>
            </a:r>
            <a:r>
              <a:rPr kumimoji="0" lang="en-US"/>
              <a:t> each time.</a:t>
            </a:r>
          </a:p>
        </p:txBody>
      </p:sp>
      <p:sp>
        <p:nvSpPr>
          <p:cNvPr id="790634" name="Rectangle 106"/>
          <p:cNvSpPr>
            <a:spLocks noChangeArrowheads="1"/>
          </p:cNvSpPr>
          <p:nvPr/>
        </p:nvSpPr>
        <p:spPr bwMode="auto">
          <a:xfrm>
            <a:off x="609600" y="2654300"/>
            <a:ext cx="4632325" cy="195421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lIns="182880" tIns="182880" rIns="182880" bIns="182880">
            <a:prstTxWarp prst="textNoShape">
              <a:avLst/>
            </a:prstTxWarp>
            <a:spAutoFit/>
          </a:bodyPr>
          <a:lstStyle/>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0</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int</a:t>
            </a:r>
            <a:r>
              <a:rPr lang="en-US" sz="1600" b="1">
                <a:solidFill>
                  <a:schemeClr val="bg2"/>
                </a:solidFill>
                <a:latin typeface="Courier New" charset="0"/>
              </a:rPr>
              <a:t> v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rgbClr val="0000FF"/>
                </a:solidFill>
                <a:latin typeface="Courier New" charset="0"/>
              </a:rPr>
              <a:t>while</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&lt;=</a:t>
            </a:r>
            <a:r>
              <a:rPr lang="en-US" sz="1600" b="1">
                <a:solidFill>
                  <a:schemeClr val="bg2"/>
                </a:solidFill>
                <a:latin typeface="Courier New" charset="0"/>
              </a:rPr>
              <a:t> N</a:t>
            </a:r>
            <a:r>
              <a:rPr lang="en-US" sz="1600" b="1">
                <a:solidFill>
                  <a:srgbClr val="9A1900"/>
                </a:solidFill>
                <a:latin typeface="Courier New" charset="0"/>
              </a:rPr>
              <a:t>)</a:t>
            </a:r>
            <a:r>
              <a:rPr lang="en-US" sz="1600" b="1">
                <a:solidFill>
                  <a:srgbClr val="000000"/>
                </a:solidFill>
                <a:latin typeface="Courier New" charset="0"/>
              </a:rPr>
              <a:t>{</a:t>
            </a:r>
          </a:p>
          <a:p>
            <a:r>
              <a:rPr lang="en-US" sz="1600" b="1">
                <a:solidFill>
                  <a:schemeClr val="bg2"/>
                </a:solidFill>
                <a:latin typeface="Courier New" charset="0"/>
              </a:rPr>
              <a:t>System</a:t>
            </a:r>
            <a:r>
              <a:rPr lang="en-US" sz="1600" b="1">
                <a:solidFill>
                  <a:srgbClr val="9A1900"/>
                </a:solidFill>
                <a:latin typeface="Courier New" charset="0"/>
              </a:rPr>
              <a:t>.</a:t>
            </a:r>
            <a:r>
              <a:rPr lang="en-US" sz="1600" b="1">
                <a:solidFill>
                  <a:schemeClr val="bg2"/>
                </a:solidFill>
                <a:latin typeface="Courier New" charset="0"/>
              </a:rPr>
              <a:t>out</a:t>
            </a:r>
            <a:r>
              <a:rPr lang="en-US" sz="1600" b="1">
                <a:solidFill>
                  <a:srgbClr val="9A1900"/>
                </a:solidFill>
                <a:latin typeface="Courier New" charset="0"/>
              </a:rPr>
              <a:t>.</a:t>
            </a:r>
            <a:r>
              <a:rPr lang="en-US" sz="1600" b="1">
                <a:solidFill>
                  <a:srgbClr val="000000"/>
                </a:solidFill>
                <a:latin typeface="Courier New" charset="0"/>
              </a:rPr>
              <a:t>println</a:t>
            </a:r>
            <a:r>
              <a:rPr lang="en-US" sz="1600" b="1">
                <a:solidFill>
                  <a:srgbClr val="9A1900"/>
                </a:solidFill>
                <a:latin typeface="Courier New" charset="0"/>
              </a:rPr>
              <a:t>(</a:t>
            </a:r>
            <a:r>
              <a:rPr lang="en-US" sz="1600" b="1">
                <a:solidFill>
                  <a:schemeClr val="bg2"/>
                </a:solidFill>
                <a:latin typeface="Courier New" charset="0"/>
              </a:rPr>
              <a:t>i </a:t>
            </a:r>
            <a:r>
              <a:rPr lang="en-US" sz="1600" b="1">
                <a:solidFill>
                  <a:srgbClr val="9A1900"/>
                </a:solidFill>
                <a:latin typeface="Courier New" charset="0"/>
              </a:rPr>
              <a:t>+</a:t>
            </a:r>
            <a:r>
              <a:rPr kumimoji="0" lang="en-US" sz="1600" b="1">
                <a:solidFill>
                  <a:srgbClr val="10660F"/>
                </a:solidFill>
                <a:latin typeface="Courier New" charset="0"/>
                <a:ea typeface="ＭＳ Ｐゴシック" charset="-128"/>
                <a:cs typeface="ＭＳ Ｐゴシック" charset="-128"/>
              </a:rPr>
              <a:t>" " </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   i </a:t>
            </a:r>
            <a:r>
              <a:rPr lang="en-US" sz="1600" b="1">
                <a:solidFill>
                  <a:srgbClr val="9A1900"/>
                </a:solidFill>
                <a:latin typeface="Courier New" charset="0"/>
              </a:rPr>
              <a:t>=</a:t>
            </a:r>
            <a:r>
              <a:rPr lang="en-US" sz="1600" b="1">
                <a:solidFill>
                  <a:schemeClr val="bg2"/>
                </a:solidFill>
                <a:latin typeface="Courier New" charset="0"/>
              </a:rPr>
              <a:t> i </a:t>
            </a:r>
            <a:r>
              <a:rPr lang="en-US" sz="1600" b="1">
                <a:solidFill>
                  <a:srgbClr val="9A1900"/>
                </a:solidFill>
                <a:latin typeface="Courier New" charset="0"/>
              </a:rPr>
              <a:t>+</a:t>
            </a:r>
            <a:r>
              <a:rPr lang="en-US" sz="1600" b="1">
                <a:solidFill>
                  <a:srgbClr val="993399"/>
                </a:solidFill>
                <a:latin typeface="Courier New" charset="0"/>
              </a:rPr>
              <a:t>1</a:t>
            </a:r>
            <a:r>
              <a:rPr lang="en-US" sz="1600" b="1">
                <a:solidFill>
                  <a:srgbClr val="9A1900"/>
                </a:solidFill>
                <a:latin typeface="Courier New" charset="0"/>
              </a:rPr>
              <a:t>;</a:t>
            </a:r>
          </a:p>
          <a:p>
            <a:pPr>
              <a:lnSpc>
                <a:spcPct val="50000"/>
              </a:lnSpc>
              <a:spcBef>
                <a:spcPct val="50000"/>
              </a:spcBef>
            </a:pPr>
            <a:r>
              <a:rPr lang="en-US" sz="1600" b="1">
                <a:solidFill>
                  <a:schemeClr val="bg2"/>
                </a:solidFill>
                <a:latin typeface="Courier New" charset="0"/>
              </a:rPr>
              <a:t>v </a:t>
            </a:r>
            <a:r>
              <a:rPr lang="en-US" sz="1600" b="1">
                <a:solidFill>
                  <a:srgbClr val="9A1900"/>
                </a:solidFill>
                <a:latin typeface="Courier New" charset="0"/>
              </a:rPr>
              <a:t>=</a:t>
            </a:r>
            <a:r>
              <a:rPr lang="en-US" sz="1600" b="1">
                <a:solidFill>
                  <a:srgbClr val="993399"/>
                </a:solidFill>
                <a:latin typeface="Courier New" charset="0"/>
              </a:rPr>
              <a:t>2</a:t>
            </a:r>
            <a:r>
              <a:rPr lang="en-US" sz="1600" b="1">
                <a:solidFill>
                  <a:srgbClr val="9A1900"/>
                </a:solidFill>
                <a:latin typeface="Courier New" charset="0"/>
              </a:rPr>
              <a:t>*</a:t>
            </a:r>
            <a:r>
              <a:rPr lang="en-US" sz="1600" b="1">
                <a:solidFill>
                  <a:schemeClr val="bg2"/>
                </a:solidFill>
                <a:latin typeface="Courier New" charset="0"/>
              </a:rPr>
              <a:t> v</a:t>
            </a:r>
            <a:r>
              <a:rPr lang="en-US" sz="1600" b="1">
                <a:solidFill>
                  <a:srgbClr val="9A1900"/>
                </a:solidFill>
                <a:latin typeface="Courier New" charset="0"/>
              </a:rPr>
              <a:t>;</a:t>
            </a:r>
          </a:p>
          <a:p>
            <a:pPr>
              <a:lnSpc>
                <a:spcPct val="50000"/>
              </a:lnSpc>
              <a:spcBef>
                <a:spcPct val="50000"/>
              </a:spcBef>
            </a:pPr>
            <a:r>
              <a:rPr lang="en-US" sz="1600" b="1">
                <a:solidFill>
                  <a:srgbClr val="000000"/>
                </a:solidFill>
                <a:latin typeface="Courier New" charset="0"/>
              </a:rPr>
              <a:t>}</a:t>
            </a:r>
          </a:p>
        </p:txBody>
      </p:sp>
      <p:sp>
        <p:nvSpPr>
          <p:cNvPr id="790635" name="Rectangle 107"/>
          <p:cNvSpPr>
            <a:spLocks noChangeArrowheads="1"/>
          </p:cNvSpPr>
          <p:nvPr/>
        </p:nvSpPr>
        <p:spPr bwMode="auto">
          <a:xfrm>
            <a:off x="609600" y="3203575"/>
            <a:ext cx="4392613" cy="290513"/>
          </a:xfrm>
          <a:prstGeom prst="rect">
            <a:avLst/>
          </a:prstGeom>
          <a:solidFill>
            <a:srgbClr val="003399">
              <a:alpha val="25000"/>
            </a:srgbClr>
          </a:solidFill>
          <a:ln w="15875">
            <a:noFill/>
            <a:miter lim="800000"/>
            <a:headEnd/>
            <a:tailEnd/>
          </a:ln>
          <a:effectLst/>
        </p:spPr>
        <p:txBody>
          <a:bodyPr wrap="none" lIns="92075" tIns="46038" rIns="92075" bIns="46038" anchor="ctr">
            <a:prstTxWarp prst="textNoShape">
              <a:avLst/>
            </a:prstTxWarp>
          </a:bodyPr>
          <a:lstStyle/>
          <a:p>
            <a:endParaRPr lang="en-US"/>
          </a:p>
        </p:txBody>
      </p:sp>
      <p:sp>
        <p:nvSpPr>
          <p:cNvPr id="790636" name="Rectangle 108"/>
          <p:cNvSpPr>
            <a:spLocks noChangeArrowheads="1"/>
          </p:cNvSpPr>
          <p:nvPr/>
        </p:nvSpPr>
        <p:spPr bwMode="auto">
          <a:xfrm>
            <a:off x="7740650" y="2281238"/>
            <a:ext cx="1008063" cy="1757362"/>
          </a:xfrm>
          <a:prstGeom prst="rect">
            <a:avLst/>
          </a:prstGeom>
          <a:solidFill>
            <a:srgbClr val="C0C0C0"/>
          </a:solidFill>
          <a:ln w="9525">
            <a:solidFill>
              <a:schemeClr val="tx1"/>
            </a:solidFill>
            <a:miter lim="800000"/>
            <a:headEnd/>
            <a:tailEnd/>
          </a:ln>
          <a:effectLst/>
        </p:spPr>
        <p:txBody>
          <a:bodyPr lIns="92075" tIns="182880" rIns="92075" bIns="182880">
            <a:prstTxWarp prst="textNoShape">
              <a:avLst/>
            </a:prstTxWarp>
            <a:spAutoFit/>
          </a:bodyPr>
          <a:lstStyle/>
          <a:p>
            <a:pPr>
              <a:lnSpc>
                <a:spcPct val="50000"/>
              </a:lnSpc>
              <a:spcBef>
                <a:spcPct val="50000"/>
              </a:spcBef>
            </a:pPr>
            <a:r>
              <a:rPr kumimoji="0" lang="en-US" sz="1400">
                <a:latin typeface="Courier New" charset="0"/>
              </a:rPr>
              <a:t>0 1</a:t>
            </a:r>
          </a:p>
          <a:p>
            <a:pPr>
              <a:lnSpc>
                <a:spcPct val="50000"/>
              </a:lnSpc>
              <a:spcBef>
                <a:spcPct val="50000"/>
              </a:spcBef>
            </a:pPr>
            <a:r>
              <a:rPr kumimoji="0" lang="en-US" sz="1400">
                <a:latin typeface="Courier New" charset="0"/>
              </a:rPr>
              <a:t>1 2</a:t>
            </a:r>
          </a:p>
          <a:p>
            <a:pPr>
              <a:lnSpc>
                <a:spcPct val="50000"/>
              </a:lnSpc>
              <a:spcBef>
                <a:spcPct val="50000"/>
              </a:spcBef>
            </a:pPr>
            <a:r>
              <a:rPr kumimoji="0" lang="en-US" sz="1400">
                <a:latin typeface="Courier New" charset="0"/>
              </a:rPr>
              <a:t>2 4</a:t>
            </a:r>
          </a:p>
          <a:p>
            <a:pPr>
              <a:lnSpc>
                <a:spcPct val="50000"/>
              </a:lnSpc>
              <a:spcBef>
                <a:spcPct val="50000"/>
              </a:spcBef>
            </a:pPr>
            <a:r>
              <a:rPr kumimoji="0" lang="en-US" sz="1400">
                <a:latin typeface="Courier New" charset="0"/>
              </a:rPr>
              <a:t>3 8</a:t>
            </a:r>
          </a:p>
          <a:p>
            <a:pPr>
              <a:lnSpc>
                <a:spcPct val="50000"/>
              </a:lnSpc>
              <a:spcBef>
                <a:spcPct val="50000"/>
              </a:spcBef>
            </a:pPr>
            <a:r>
              <a:rPr kumimoji="0" lang="en-US" sz="1400">
                <a:latin typeface="Courier New" charset="0"/>
              </a:rPr>
              <a:t>4 16</a:t>
            </a:r>
          </a:p>
          <a:p>
            <a:pPr>
              <a:lnSpc>
                <a:spcPct val="50000"/>
              </a:lnSpc>
              <a:spcBef>
                <a:spcPct val="50000"/>
              </a:spcBef>
            </a:pPr>
            <a:r>
              <a:rPr kumimoji="0" lang="en-US" sz="1400">
                <a:latin typeface="Courier New" charset="0"/>
              </a:rPr>
              <a:t>5 32</a:t>
            </a:r>
          </a:p>
          <a:p>
            <a:pPr>
              <a:lnSpc>
                <a:spcPct val="50000"/>
              </a:lnSpc>
              <a:spcBef>
                <a:spcPct val="50000"/>
              </a:spcBef>
            </a:pPr>
            <a:r>
              <a:rPr kumimoji="0" lang="en-US" sz="1400">
                <a:latin typeface="Courier New" charset="0"/>
              </a:rPr>
              <a:t>6 64</a:t>
            </a:r>
          </a:p>
        </p:txBody>
      </p:sp>
      <p:sp>
        <p:nvSpPr>
          <p:cNvPr id="790637" name="Rectangle 109"/>
          <p:cNvSpPr>
            <a:spLocks noChangeArrowheads="1"/>
          </p:cNvSpPr>
          <p:nvPr/>
        </p:nvSpPr>
        <p:spPr bwMode="auto">
          <a:xfrm>
            <a:off x="53641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0</a:t>
            </a:r>
          </a:p>
        </p:txBody>
      </p:sp>
      <p:sp>
        <p:nvSpPr>
          <p:cNvPr id="790638" name="Rectangle 110"/>
          <p:cNvSpPr>
            <a:spLocks noChangeArrowheads="1"/>
          </p:cNvSpPr>
          <p:nvPr/>
        </p:nvSpPr>
        <p:spPr bwMode="auto">
          <a:xfrm>
            <a:off x="5897563" y="2286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90639" name="Rectangle 111"/>
          <p:cNvSpPr>
            <a:spLocks noChangeArrowheads="1"/>
          </p:cNvSpPr>
          <p:nvPr/>
        </p:nvSpPr>
        <p:spPr bwMode="auto">
          <a:xfrm>
            <a:off x="53641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a:t>
            </a:r>
          </a:p>
        </p:txBody>
      </p:sp>
      <p:sp>
        <p:nvSpPr>
          <p:cNvPr id="790640" name="Rectangle 112"/>
          <p:cNvSpPr>
            <a:spLocks noChangeArrowheads="1"/>
          </p:cNvSpPr>
          <p:nvPr/>
        </p:nvSpPr>
        <p:spPr bwMode="auto">
          <a:xfrm>
            <a:off x="5897563" y="1905000"/>
            <a:ext cx="533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v</a:t>
            </a:r>
          </a:p>
        </p:txBody>
      </p:sp>
      <p:sp>
        <p:nvSpPr>
          <p:cNvPr id="790641" name="Rectangle 113"/>
          <p:cNvSpPr>
            <a:spLocks noChangeArrowheads="1"/>
          </p:cNvSpPr>
          <p:nvPr/>
        </p:nvSpPr>
        <p:spPr bwMode="auto">
          <a:xfrm>
            <a:off x="53641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a:t>
            </a:r>
          </a:p>
        </p:txBody>
      </p:sp>
      <p:sp>
        <p:nvSpPr>
          <p:cNvPr id="790642" name="Rectangle 114"/>
          <p:cNvSpPr>
            <a:spLocks noChangeArrowheads="1"/>
          </p:cNvSpPr>
          <p:nvPr/>
        </p:nvSpPr>
        <p:spPr bwMode="auto">
          <a:xfrm>
            <a:off x="5897563" y="2667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2</a:t>
            </a:r>
          </a:p>
        </p:txBody>
      </p:sp>
      <p:sp>
        <p:nvSpPr>
          <p:cNvPr id="790643" name="Rectangle 115"/>
          <p:cNvSpPr>
            <a:spLocks noChangeArrowheads="1"/>
          </p:cNvSpPr>
          <p:nvPr/>
        </p:nvSpPr>
        <p:spPr bwMode="auto">
          <a:xfrm>
            <a:off x="53641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2</a:t>
            </a:r>
          </a:p>
        </p:txBody>
      </p:sp>
      <p:sp>
        <p:nvSpPr>
          <p:cNvPr id="790644" name="Rectangle 116"/>
          <p:cNvSpPr>
            <a:spLocks noChangeArrowheads="1"/>
          </p:cNvSpPr>
          <p:nvPr/>
        </p:nvSpPr>
        <p:spPr bwMode="auto">
          <a:xfrm>
            <a:off x="5897563" y="3048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4</a:t>
            </a:r>
          </a:p>
        </p:txBody>
      </p:sp>
      <p:sp>
        <p:nvSpPr>
          <p:cNvPr id="790645" name="Rectangle 117"/>
          <p:cNvSpPr>
            <a:spLocks noChangeArrowheads="1"/>
          </p:cNvSpPr>
          <p:nvPr/>
        </p:nvSpPr>
        <p:spPr bwMode="auto">
          <a:xfrm>
            <a:off x="53641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3</a:t>
            </a:r>
          </a:p>
        </p:txBody>
      </p:sp>
      <p:sp>
        <p:nvSpPr>
          <p:cNvPr id="790646" name="Rectangle 118"/>
          <p:cNvSpPr>
            <a:spLocks noChangeArrowheads="1"/>
          </p:cNvSpPr>
          <p:nvPr/>
        </p:nvSpPr>
        <p:spPr bwMode="auto">
          <a:xfrm>
            <a:off x="5897563" y="3429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8</a:t>
            </a:r>
          </a:p>
        </p:txBody>
      </p:sp>
      <p:sp>
        <p:nvSpPr>
          <p:cNvPr id="790647" name="Rectangle 119"/>
          <p:cNvSpPr>
            <a:spLocks noChangeArrowheads="1"/>
          </p:cNvSpPr>
          <p:nvPr/>
        </p:nvSpPr>
        <p:spPr bwMode="auto">
          <a:xfrm>
            <a:off x="6430963" y="2286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90648" name="Rectangle 120"/>
          <p:cNvSpPr>
            <a:spLocks noChangeArrowheads="1"/>
          </p:cNvSpPr>
          <p:nvPr/>
        </p:nvSpPr>
        <p:spPr bwMode="auto">
          <a:xfrm>
            <a:off x="6430963" y="1905000"/>
            <a:ext cx="914400" cy="381000"/>
          </a:xfrm>
          <a:prstGeom prst="rect">
            <a:avLst/>
          </a:prstGeom>
          <a:solidFill>
            <a:schemeClr val="hlink"/>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solidFill>
                  <a:schemeClr val="bg1"/>
                </a:solidFill>
                <a:latin typeface="Courier New" charset="0"/>
              </a:rPr>
              <a:t>i &lt;= N</a:t>
            </a:r>
          </a:p>
        </p:txBody>
      </p:sp>
      <p:sp>
        <p:nvSpPr>
          <p:cNvPr id="790649" name="Rectangle 121"/>
          <p:cNvSpPr>
            <a:spLocks noChangeArrowheads="1"/>
          </p:cNvSpPr>
          <p:nvPr/>
        </p:nvSpPr>
        <p:spPr bwMode="auto">
          <a:xfrm>
            <a:off x="6430963" y="2667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50" name="Rectangle 122"/>
          <p:cNvSpPr>
            <a:spLocks noChangeArrowheads="1"/>
          </p:cNvSpPr>
          <p:nvPr/>
        </p:nvSpPr>
        <p:spPr bwMode="auto">
          <a:xfrm>
            <a:off x="6430963" y="3048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51" name="Rectangle 123"/>
          <p:cNvSpPr>
            <a:spLocks noChangeArrowheads="1"/>
          </p:cNvSpPr>
          <p:nvPr/>
        </p:nvSpPr>
        <p:spPr bwMode="auto">
          <a:xfrm>
            <a:off x="6430963" y="3429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52" name="Rectangle 124"/>
          <p:cNvSpPr>
            <a:spLocks noChangeArrowheads="1"/>
          </p:cNvSpPr>
          <p:nvPr/>
        </p:nvSpPr>
        <p:spPr bwMode="auto">
          <a:xfrm>
            <a:off x="53641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4</a:t>
            </a:r>
          </a:p>
        </p:txBody>
      </p:sp>
      <p:sp>
        <p:nvSpPr>
          <p:cNvPr id="790653" name="Rectangle 125"/>
          <p:cNvSpPr>
            <a:spLocks noChangeArrowheads="1"/>
          </p:cNvSpPr>
          <p:nvPr/>
        </p:nvSpPr>
        <p:spPr bwMode="auto">
          <a:xfrm>
            <a:off x="5897563" y="3810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16</a:t>
            </a:r>
          </a:p>
        </p:txBody>
      </p:sp>
      <p:sp>
        <p:nvSpPr>
          <p:cNvPr id="790654" name="Rectangle 126"/>
          <p:cNvSpPr>
            <a:spLocks noChangeArrowheads="1"/>
          </p:cNvSpPr>
          <p:nvPr/>
        </p:nvSpPr>
        <p:spPr bwMode="auto">
          <a:xfrm>
            <a:off x="53641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5</a:t>
            </a:r>
          </a:p>
        </p:txBody>
      </p:sp>
      <p:sp>
        <p:nvSpPr>
          <p:cNvPr id="790655" name="Rectangle 127"/>
          <p:cNvSpPr>
            <a:spLocks noChangeArrowheads="1"/>
          </p:cNvSpPr>
          <p:nvPr/>
        </p:nvSpPr>
        <p:spPr bwMode="auto">
          <a:xfrm>
            <a:off x="5897563" y="4191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32</a:t>
            </a:r>
          </a:p>
        </p:txBody>
      </p:sp>
      <p:sp>
        <p:nvSpPr>
          <p:cNvPr id="790656" name="Rectangle 128"/>
          <p:cNvSpPr>
            <a:spLocks noChangeArrowheads="1"/>
          </p:cNvSpPr>
          <p:nvPr/>
        </p:nvSpPr>
        <p:spPr bwMode="auto">
          <a:xfrm>
            <a:off x="53641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6</a:t>
            </a:r>
          </a:p>
        </p:txBody>
      </p:sp>
      <p:sp>
        <p:nvSpPr>
          <p:cNvPr id="790657" name="Rectangle 129"/>
          <p:cNvSpPr>
            <a:spLocks noChangeArrowheads="1"/>
          </p:cNvSpPr>
          <p:nvPr/>
        </p:nvSpPr>
        <p:spPr bwMode="auto">
          <a:xfrm>
            <a:off x="5897563" y="4572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64</a:t>
            </a:r>
          </a:p>
        </p:txBody>
      </p:sp>
      <p:sp>
        <p:nvSpPr>
          <p:cNvPr id="790658" name="Rectangle 130"/>
          <p:cNvSpPr>
            <a:spLocks noChangeArrowheads="1"/>
          </p:cNvSpPr>
          <p:nvPr/>
        </p:nvSpPr>
        <p:spPr bwMode="auto">
          <a:xfrm>
            <a:off x="53641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7</a:t>
            </a:r>
          </a:p>
        </p:txBody>
      </p:sp>
      <p:sp>
        <p:nvSpPr>
          <p:cNvPr id="790659" name="Rectangle 131"/>
          <p:cNvSpPr>
            <a:spLocks noChangeArrowheads="1"/>
          </p:cNvSpPr>
          <p:nvPr/>
        </p:nvSpPr>
        <p:spPr bwMode="auto">
          <a:xfrm>
            <a:off x="5897563" y="4953000"/>
            <a:ext cx="533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128</a:t>
            </a:r>
          </a:p>
        </p:txBody>
      </p:sp>
      <p:sp>
        <p:nvSpPr>
          <p:cNvPr id="790660" name="Rectangle 132"/>
          <p:cNvSpPr>
            <a:spLocks noChangeArrowheads="1"/>
          </p:cNvSpPr>
          <p:nvPr/>
        </p:nvSpPr>
        <p:spPr bwMode="auto">
          <a:xfrm>
            <a:off x="6430963" y="3810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buFont typeface="Monotype Sorts" charset="2"/>
              <a:buNone/>
            </a:pPr>
            <a:r>
              <a:rPr lang="en-US" sz="1400">
                <a:latin typeface="Courier New" charset="0"/>
              </a:rPr>
              <a:t>true</a:t>
            </a:r>
          </a:p>
        </p:txBody>
      </p:sp>
      <p:sp>
        <p:nvSpPr>
          <p:cNvPr id="790661" name="Rectangle 133"/>
          <p:cNvSpPr>
            <a:spLocks noChangeArrowheads="1"/>
          </p:cNvSpPr>
          <p:nvPr/>
        </p:nvSpPr>
        <p:spPr bwMode="auto">
          <a:xfrm>
            <a:off x="6430963" y="4191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62" name="Rectangle 134"/>
          <p:cNvSpPr>
            <a:spLocks noChangeArrowheads="1"/>
          </p:cNvSpPr>
          <p:nvPr/>
        </p:nvSpPr>
        <p:spPr bwMode="auto">
          <a:xfrm>
            <a:off x="6430963" y="4572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true</a:t>
            </a:r>
          </a:p>
        </p:txBody>
      </p:sp>
      <p:sp>
        <p:nvSpPr>
          <p:cNvPr id="790663" name="Rectangle 135"/>
          <p:cNvSpPr>
            <a:spLocks noChangeArrowheads="1"/>
          </p:cNvSpPr>
          <p:nvPr/>
        </p:nvSpPr>
        <p:spPr bwMode="auto">
          <a:xfrm>
            <a:off x="6430963" y="4953000"/>
            <a:ext cx="914400" cy="381000"/>
          </a:xfrm>
          <a:prstGeom prst="rect">
            <a:avLst/>
          </a:prstGeom>
          <a:solidFill>
            <a:schemeClr val="tx2"/>
          </a:solidFill>
          <a:ln w="9525">
            <a:solidFill>
              <a:schemeClr val="bg1"/>
            </a:solidFill>
            <a:miter lim="800000"/>
            <a:headEnd/>
            <a:tailEnd/>
          </a:ln>
          <a:effectLst/>
        </p:spPr>
        <p:txBody>
          <a:bodyPr wrap="none" lIns="92075" tIns="46038" rIns="92075" bIns="46038" anchor="ctr">
            <a:prstTxWarp prst="textNoShape">
              <a:avLst/>
            </a:prstTxWarp>
          </a:bodyPr>
          <a:lstStyle/>
          <a:p>
            <a:pPr algn="ctr"/>
            <a:r>
              <a:rPr lang="en-US" sz="1400">
                <a:latin typeface="Courier New" charset="0"/>
              </a:rPr>
              <a:t>false</a:t>
            </a:r>
          </a:p>
        </p:txBody>
      </p:sp>
      <p:sp>
        <p:nvSpPr>
          <p:cNvPr id="790664" name="Rectangle 136"/>
          <p:cNvSpPr>
            <a:spLocks noChangeArrowheads="1"/>
          </p:cNvSpPr>
          <p:nvPr/>
        </p:nvSpPr>
        <p:spPr bwMode="auto">
          <a:xfrm>
            <a:off x="5972175" y="5562600"/>
            <a:ext cx="717550" cy="304800"/>
          </a:xfrm>
          <a:prstGeom prst="rect">
            <a:avLst/>
          </a:prstGeom>
          <a:noFill/>
          <a:ln w="9525">
            <a:noFill/>
            <a:miter lim="800000"/>
            <a:headEnd/>
            <a:tailEnd type="none" w="sm" len="sm"/>
          </a:ln>
        </p:spPr>
        <p:txBody>
          <a:bodyPr wrap="none">
            <a:prstTxWarp prst="textNoShape">
              <a:avLst/>
            </a:prstTxWarp>
            <a:spAutoFit/>
          </a:bodyPr>
          <a:lstStyle/>
          <a:p>
            <a:r>
              <a:rPr kumimoji="0" lang="en-US" sz="1400" b="1">
                <a:latin typeface="Courier New" charset="0"/>
                <a:ea typeface="ＭＳ Ｐゴシック" charset="-128"/>
                <a:cs typeface="ＭＳ Ｐゴシック" charset="-128"/>
              </a:rPr>
              <a:t>N = 6</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sz="quarter" idx="1"/>
          </p:nvPr>
        </p:nvSpPr>
        <p:spPr/>
        <p:txBody>
          <a:bodyPr/>
          <a:lstStyle/>
          <a:p>
            <a:pPr eaLnBrk="1" hangingPunct="1"/>
            <a:r>
              <a:rPr lang="tr-TR" sz="2400" dirty="0" smtClean="0"/>
              <a:t>Bilgisayar bir problemi çözerken “hangi ve neredeki giriş değerlerini alacak, bunları işlerken ne tür yöntemleri kullanacak, ne tür sonuçlar üretecek ve bu sonuçları nerede gösterecek veya saklayacak” gibi </a:t>
            </a:r>
            <a:r>
              <a:rPr lang="tr-TR" sz="2400" b="1" dirty="0" smtClean="0"/>
              <a:t>adımlar</a:t>
            </a:r>
            <a:r>
              <a:rPr lang="tr-TR" sz="2400" dirty="0" smtClean="0"/>
              <a:t>ı göz önüne alır. </a:t>
            </a:r>
          </a:p>
          <a:p>
            <a:pPr eaLnBrk="1" hangingPunct="1"/>
            <a:r>
              <a:rPr lang="tr-TR" sz="2400" dirty="0" smtClean="0"/>
              <a:t>Bu adımların hepsi, hazırlanan algoritmanın herhangi bir programlama dilinin kurallarına uygun olarak yazılmış </a:t>
            </a:r>
            <a:r>
              <a:rPr lang="tr-TR" sz="2400" b="1" dirty="0" smtClean="0"/>
              <a:t>komutlar</a:t>
            </a:r>
            <a:r>
              <a:rPr lang="tr-TR" sz="2400" dirty="0" smtClean="0"/>
              <a:t>ıyla bilgisayara iletilir.</a:t>
            </a:r>
          </a:p>
          <a:p>
            <a:pPr eaLnBrk="1" hangingPunct="1"/>
            <a:r>
              <a:rPr lang="tr-TR" sz="2400" dirty="0" smtClean="0"/>
              <a:t>Algoritmanın özel geometrik şekillerle çizilmiş haline </a:t>
            </a:r>
            <a:r>
              <a:rPr lang="tr-TR" sz="2400" b="1" dirty="0" smtClean="0"/>
              <a:t>akış diyagramı </a:t>
            </a:r>
            <a:r>
              <a:rPr lang="tr-TR" sz="2400" dirty="0" smtClean="0"/>
              <a:t>denilmektedir. </a:t>
            </a: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0"/>
          </p:nvPr>
        </p:nvSpPr>
        <p:spPr>
          <a:noFill/>
        </p:spPr>
        <p:txBody>
          <a:bodyPr/>
          <a:lstStyle/>
          <a:p>
            <a:fld id="{E8683A9C-0A99-E141-B5C6-04BACE16CD61}" type="slidenum">
              <a:rPr lang="en-US" smtClean="0"/>
              <a:pPr/>
              <a:t>290</a:t>
            </a:fld>
            <a:endParaRPr lang="en-US" sz="1400" smtClean="0"/>
          </a:p>
        </p:txBody>
      </p:sp>
      <p:sp>
        <p:nvSpPr>
          <p:cNvPr id="41987" name="Rectangle 2"/>
          <p:cNvSpPr>
            <a:spLocks noGrp="1" noChangeArrowheads="1"/>
          </p:cNvSpPr>
          <p:nvPr>
            <p:ph type="title"/>
          </p:nvPr>
        </p:nvSpPr>
        <p:spPr/>
        <p:txBody>
          <a:bodyPr/>
          <a:lstStyle/>
          <a:p>
            <a:r>
              <a:rPr kumimoji="0" lang="en-US">
                <a:ea typeface="ＭＳ Ｐゴシック" charset="-128"/>
                <a:cs typeface="ＭＳ Ｐゴシック" charset="-128"/>
              </a:rPr>
              <a:t>While Loop Challenge</a:t>
            </a:r>
          </a:p>
        </p:txBody>
      </p:sp>
      <p:sp>
        <p:nvSpPr>
          <p:cNvPr id="41988" name="Rectangle 3"/>
          <p:cNvSpPr>
            <a:spLocks noGrp="1" noChangeArrowheads="1"/>
          </p:cNvSpPr>
          <p:nvPr>
            <p:ph type="body" idx="1"/>
          </p:nvPr>
        </p:nvSpPr>
        <p:spPr/>
        <p:txBody>
          <a:bodyPr/>
          <a:lstStyle/>
          <a:p>
            <a:pPr marL="0" indent="0"/>
            <a:r>
              <a:rPr kumimoji="0" lang="en-US" dirty="0">
                <a:ea typeface="ＭＳ Ｐゴシック" charset="-128"/>
                <a:cs typeface="ＭＳ Ｐゴシック" charset="-128"/>
              </a:rPr>
              <a:t>Q.  </a:t>
            </a:r>
            <a:r>
              <a:rPr kumimoji="0" lang="tr-TR" dirty="0" err="1" smtClean="0">
                <a:solidFill>
                  <a:schemeClr val="tx1"/>
                </a:solidFill>
                <a:ea typeface="ＭＳ Ｐゴシック" charset="-128"/>
                <a:cs typeface="ＭＳ Ｐゴシック" charset="-128"/>
              </a:rPr>
              <a:t>What</a:t>
            </a:r>
            <a:r>
              <a:rPr kumimoji="0" lang="tr-TR" dirty="0" smtClean="0">
                <a:solidFill>
                  <a:schemeClr val="tx1"/>
                </a:solidFill>
                <a:ea typeface="ＭＳ Ｐゴシック" charset="-128"/>
                <a:cs typeface="ＭＳ Ｐゴシック" charset="-128"/>
              </a:rPr>
              <a:t> is </a:t>
            </a:r>
            <a:r>
              <a:rPr kumimoji="0" lang="tr-TR" dirty="0" err="1" smtClean="0">
                <a:solidFill>
                  <a:schemeClr val="tx1"/>
                </a:solidFill>
                <a:ea typeface="ＭＳ Ｐゴシック" charset="-128"/>
                <a:cs typeface="ＭＳ Ｐゴシック" charset="-128"/>
              </a:rPr>
              <a:t>the</a:t>
            </a:r>
            <a:r>
              <a:rPr kumimoji="0" lang="tr-TR" dirty="0" smtClean="0">
                <a:solidFill>
                  <a:schemeClr val="tx1"/>
                </a:solidFill>
                <a:ea typeface="ＭＳ Ｐゴシック" charset="-128"/>
                <a:cs typeface="ＭＳ Ｐゴシック" charset="-128"/>
              </a:rPr>
              <a:t> </a:t>
            </a:r>
            <a:r>
              <a:rPr kumimoji="0" lang="tr-TR" dirty="0" err="1" smtClean="0">
                <a:solidFill>
                  <a:schemeClr val="tx1"/>
                </a:solidFill>
                <a:ea typeface="ＭＳ Ｐゴシック" charset="-128"/>
                <a:cs typeface="ＭＳ Ｐゴシック" charset="-128"/>
              </a:rPr>
              <a:t>output</a:t>
            </a:r>
            <a:r>
              <a:rPr kumimoji="0" lang="tr-TR" dirty="0" smtClean="0">
                <a:solidFill>
                  <a:schemeClr val="tx1"/>
                </a:solidFill>
                <a:ea typeface="ＭＳ Ｐゴシック" charset="-128"/>
                <a:cs typeface="ＭＳ Ｐゴシック" charset="-128"/>
              </a:rPr>
              <a:t> of </a:t>
            </a:r>
            <a:r>
              <a:rPr kumimoji="0" lang="tr-TR" dirty="0" err="1" smtClean="0">
                <a:solidFill>
                  <a:schemeClr val="tx1"/>
                </a:solidFill>
                <a:ea typeface="ＭＳ Ｐゴシック" charset="-128"/>
                <a:cs typeface="ＭＳ Ｐゴシック" charset="-128"/>
              </a:rPr>
              <a:t>this</a:t>
            </a:r>
            <a:r>
              <a:rPr kumimoji="0" lang="tr-TR" dirty="0" smtClean="0">
                <a:solidFill>
                  <a:schemeClr val="tx1"/>
                </a:solidFill>
                <a:ea typeface="ＭＳ Ｐゴシック" charset="-128"/>
                <a:cs typeface="ＭＳ Ｐゴシック" charset="-128"/>
              </a:rPr>
              <a:t> </a:t>
            </a:r>
            <a:r>
              <a:rPr kumimoji="0" lang="tr-TR" dirty="0" err="1" smtClean="0">
                <a:solidFill>
                  <a:schemeClr val="tx1"/>
                </a:solidFill>
                <a:ea typeface="ＭＳ Ｐゴシック" charset="-128"/>
                <a:cs typeface="ＭＳ Ｐゴシック" charset="-128"/>
              </a:rPr>
              <a:t>code</a:t>
            </a:r>
            <a:r>
              <a:rPr kumimoji="0" lang="tr-TR" dirty="0" smtClean="0">
                <a:solidFill>
                  <a:schemeClr val="tx1"/>
                </a:solidFill>
                <a:ea typeface="ＭＳ Ｐゴシック" charset="-128"/>
                <a:cs typeface="ＭＳ Ｐゴシック" charset="-128"/>
              </a:rPr>
              <a:t>?</a:t>
            </a:r>
            <a:endParaRPr kumimoji="0" lang="en-US" dirty="0">
              <a:ea typeface="ＭＳ Ｐゴシック" charset="-128"/>
              <a:cs typeface="ＭＳ Ｐゴシック" charset="-128"/>
            </a:endParaRPr>
          </a:p>
        </p:txBody>
      </p:sp>
      <p:sp>
        <p:nvSpPr>
          <p:cNvPr id="41989" name="Rectangle 36"/>
          <p:cNvSpPr>
            <a:spLocks noChangeArrowheads="1"/>
          </p:cNvSpPr>
          <p:nvPr/>
        </p:nvSpPr>
        <p:spPr bwMode="auto">
          <a:xfrm>
            <a:off x="2357422" y="1500174"/>
            <a:ext cx="6119839" cy="2400657"/>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square" lIns="182880" tIns="182880" rIns="182880" bIns="182880">
            <a:prstTxWarp prst="textNoShape">
              <a:avLst/>
            </a:prstTxWarp>
            <a:spAutoFit/>
          </a:bodyPr>
          <a:lstStyle/>
          <a:p>
            <a:pPr>
              <a:lnSpc>
                <a:spcPct val="50000"/>
              </a:lnSpc>
              <a:spcBef>
                <a:spcPct val="50000"/>
              </a:spcBef>
            </a:pPr>
            <a:r>
              <a:rPr kumimoji="1" lang="en-US" sz="2400" b="1" dirty="0" err="1" smtClean="0">
                <a:solidFill>
                  <a:srgbClr val="0000FF"/>
                </a:solidFill>
                <a:latin typeface="Courier New" charset="0"/>
              </a:rPr>
              <a:t>int</a:t>
            </a:r>
            <a:r>
              <a:rPr kumimoji="1" lang="tr-TR" sz="2400" b="1" dirty="0" smtClean="0">
                <a:solidFill>
                  <a:srgbClr val="0000FF"/>
                </a:solidFill>
                <a:latin typeface="Courier New" charset="0"/>
              </a:rPr>
              <a:t> </a:t>
            </a:r>
            <a:r>
              <a:rPr kumimoji="1" lang="en-US" sz="2400" b="1" dirty="0" err="1" smtClean="0">
                <a:solidFill>
                  <a:schemeClr val="bg2"/>
                </a:solidFill>
                <a:latin typeface="Courier New" charset="0"/>
              </a:rPr>
              <a:t>i</a:t>
            </a:r>
            <a:r>
              <a:rPr kumimoji="1" lang="en-US" sz="2400" b="1" dirty="0" smtClean="0">
                <a:solidFill>
                  <a:srgbClr val="9A1900"/>
                </a:solidFill>
                <a:latin typeface="Courier New" charset="0"/>
              </a:rPr>
              <a:t>=</a:t>
            </a:r>
            <a:r>
              <a:rPr kumimoji="1" lang="en-US" sz="2400" b="1" dirty="0" smtClean="0">
                <a:solidFill>
                  <a:srgbClr val="993399"/>
                </a:solidFill>
                <a:latin typeface="Courier New" charset="0"/>
              </a:rPr>
              <a:t>0</a:t>
            </a:r>
            <a:r>
              <a:rPr kumimoji="1" lang="tr-TR" sz="2400" b="1" dirty="0" smtClean="0">
                <a:solidFill>
                  <a:srgbClr val="993399"/>
                </a:solidFill>
                <a:latin typeface="Courier New" charset="0"/>
              </a:rPr>
              <a:t>, </a:t>
            </a:r>
            <a:r>
              <a:rPr kumimoji="1" lang="tr-TR" sz="2400" b="1" dirty="0" smtClean="0">
                <a:solidFill>
                  <a:schemeClr val="bg2"/>
                </a:solidFill>
                <a:latin typeface="Courier New" charset="0"/>
              </a:rPr>
              <a:t>N</a:t>
            </a:r>
            <a:r>
              <a:rPr kumimoji="1" lang="en-US" sz="2400" b="1" dirty="0" smtClean="0">
                <a:solidFill>
                  <a:srgbClr val="9A1900"/>
                </a:solidFill>
                <a:latin typeface="Courier New" charset="0"/>
              </a:rPr>
              <a:t>=</a:t>
            </a:r>
            <a:r>
              <a:rPr kumimoji="1" lang="tr-TR" sz="2400" b="1" dirty="0" smtClean="0">
                <a:solidFill>
                  <a:srgbClr val="993399"/>
                </a:solidFill>
                <a:latin typeface="Courier New" charset="0"/>
              </a:rPr>
              <a:t>6</a:t>
            </a:r>
            <a:r>
              <a:rPr kumimoji="1" lang="en-US" sz="2400" b="1" dirty="0" smtClean="0">
                <a:solidFill>
                  <a:srgbClr val="9A1900"/>
                </a:solidFill>
                <a:latin typeface="Courier New" charset="0"/>
              </a:rPr>
              <a:t>;</a:t>
            </a:r>
            <a:endParaRPr kumimoji="1" lang="en-US" sz="2400" b="1" dirty="0">
              <a:solidFill>
                <a:srgbClr val="9A1900"/>
              </a:solidFill>
              <a:latin typeface="Courier New" charset="0"/>
            </a:endParaRPr>
          </a:p>
          <a:p>
            <a:pPr>
              <a:lnSpc>
                <a:spcPct val="50000"/>
              </a:lnSpc>
              <a:spcBef>
                <a:spcPct val="50000"/>
              </a:spcBef>
            </a:pPr>
            <a:r>
              <a:rPr kumimoji="1" lang="en-US" sz="2400" b="1" dirty="0" err="1" smtClean="0">
                <a:solidFill>
                  <a:srgbClr val="0000FF"/>
                </a:solidFill>
                <a:latin typeface="Courier New" charset="0"/>
              </a:rPr>
              <a:t>int</a:t>
            </a:r>
            <a:r>
              <a:rPr kumimoji="1" lang="tr-TR" sz="2400" b="1" dirty="0" smtClean="0">
                <a:solidFill>
                  <a:srgbClr val="0000FF"/>
                </a:solidFill>
                <a:latin typeface="Courier New" charset="0"/>
              </a:rPr>
              <a:t> </a:t>
            </a:r>
            <a:r>
              <a:rPr kumimoji="1" lang="en-US" sz="2400" b="1" dirty="0" smtClean="0">
                <a:solidFill>
                  <a:schemeClr val="bg2"/>
                </a:solidFill>
                <a:latin typeface="Courier New" charset="0"/>
              </a:rPr>
              <a:t>v</a:t>
            </a:r>
            <a:r>
              <a:rPr kumimoji="1" lang="en-US" sz="2400" b="1" dirty="0" smtClean="0">
                <a:solidFill>
                  <a:srgbClr val="9A1900"/>
                </a:solidFill>
                <a:latin typeface="Courier New" charset="0"/>
              </a:rPr>
              <a:t>=</a:t>
            </a:r>
            <a:r>
              <a:rPr kumimoji="1" lang="en-US" sz="2400" b="1" dirty="0" smtClean="0">
                <a:solidFill>
                  <a:srgbClr val="993399"/>
                </a:solidFill>
                <a:latin typeface="Courier New" charset="0"/>
              </a:rPr>
              <a:t>1</a:t>
            </a:r>
            <a:r>
              <a:rPr kumimoji="1" lang="en-US" sz="2400" b="1" dirty="0">
                <a:solidFill>
                  <a:srgbClr val="9A1900"/>
                </a:solidFill>
                <a:latin typeface="Courier New" charset="0"/>
              </a:rPr>
              <a:t>;</a:t>
            </a:r>
          </a:p>
          <a:p>
            <a:pPr>
              <a:lnSpc>
                <a:spcPct val="50000"/>
              </a:lnSpc>
              <a:spcBef>
                <a:spcPct val="50000"/>
              </a:spcBef>
            </a:pPr>
            <a:r>
              <a:rPr kumimoji="1" lang="en-US" sz="2400" b="1" dirty="0">
                <a:solidFill>
                  <a:srgbClr val="0000FF"/>
                </a:solidFill>
                <a:latin typeface="Courier New" charset="0"/>
              </a:rPr>
              <a:t>while</a:t>
            </a:r>
            <a:r>
              <a:rPr kumimoji="1" lang="en-US" sz="2400" b="1" dirty="0">
                <a:solidFill>
                  <a:srgbClr val="9A1900"/>
                </a:solidFill>
                <a:latin typeface="Courier New" charset="0"/>
              </a:rPr>
              <a:t>(</a:t>
            </a:r>
            <a:r>
              <a:rPr kumimoji="1" lang="en-US" sz="2400" b="1" dirty="0" err="1">
                <a:solidFill>
                  <a:schemeClr val="bg2"/>
                </a:solidFill>
                <a:latin typeface="Courier New" charset="0"/>
              </a:rPr>
              <a:t>i</a:t>
            </a:r>
            <a:r>
              <a:rPr kumimoji="1" lang="en-US" sz="2400" b="1" dirty="0">
                <a:solidFill>
                  <a:srgbClr val="9A1900"/>
                </a:solidFill>
                <a:latin typeface="Courier New" charset="0"/>
              </a:rPr>
              <a:t>&lt;=</a:t>
            </a:r>
            <a:r>
              <a:rPr kumimoji="1" lang="en-US" sz="2400" b="1" dirty="0">
                <a:solidFill>
                  <a:schemeClr val="bg2"/>
                </a:solidFill>
                <a:latin typeface="Courier New" charset="0"/>
              </a:rPr>
              <a:t> N</a:t>
            </a:r>
            <a:r>
              <a:rPr kumimoji="1" lang="en-US" sz="2400" b="1" dirty="0">
                <a:solidFill>
                  <a:srgbClr val="9A1900"/>
                </a:solidFill>
                <a:latin typeface="Courier New" charset="0"/>
              </a:rPr>
              <a:t>)</a:t>
            </a:r>
            <a:endParaRPr kumimoji="1" lang="en-US" sz="2400" b="1" dirty="0">
              <a:solidFill>
                <a:srgbClr val="000000"/>
              </a:solidFill>
              <a:latin typeface="Courier New" charset="0"/>
            </a:endParaRPr>
          </a:p>
          <a:p>
            <a:r>
              <a:rPr kumimoji="1" lang="en-US" sz="2400" b="1" dirty="0" err="1" smtClean="0">
                <a:solidFill>
                  <a:schemeClr val="bg2"/>
                </a:solidFill>
                <a:latin typeface="Courier New" charset="0"/>
              </a:rPr>
              <a:t>System</a:t>
            </a:r>
            <a:r>
              <a:rPr kumimoji="1" lang="en-US" sz="2400" b="1" dirty="0" err="1" smtClean="0">
                <a:solidFill>
                  <a:srgbClr val="9A1900"/>
                </a:solidFill>
                <a:latin typeface="Courier New" charset="0"/>
              </a:rPr>
              <a:t>.</a:t>
            </a:r>
            <a:r>
              <a:rPr kumimoji="1" lang="en-US" sz="2400" b="1" dirty="0" err="1" smtClean="0">
                <a:solidFill>
                  <a:schemeClr val="bg2"/>
                </a:solidFill>
                <a:latin typeface="Courier New" charset="0"/>
              </a:rPr>
              <a:t>out</a:t>
            </a:r>
            <a:r>
              <a:rPr kumimoji="1" lang="en-US" sz="2400" b="1" dirty="0" err="1" smtClean="0">
                <a:solidFill>
                  <a:srgbClr val="9A1900"/>
                </a:solidFill>
                <a:latin typeface="Courier New" charset="0"/>
              </a:rPr>
              <a:t>.</a:t>
            </a:r>
            <a:r>
              <a:rPr kumimoji="1" lang="en-US" sz="2400" b="1" dirty="0" err="1" smtClean="0">
                <a:solidFill>
                  <a:srgbClr val="000000"/>
                </a:solidFill>
                <a:latin typeface="Courier New" charset="0"/>
              </a:rPr>
              <a:t>println</a:t>
            </a:r>
            <a:r>
              <a:rPr kumimoji="1" lang="en-US" sz="2400" b="1" dirty="0" err="1">
                <a:solidFill>
                  <a:srgbClr val="9A1900"/>
                </a:solidFill>
                <a:latin typeface="Courier New" charset="0"/>
              </a:rPr>
              <a:t>(</a:t>
            </a:r>
            <a:r>
              <a:rPr kumimoji="1" lang="en-US" sz="2400" b="1" dirty="0" err="1">
                <a:solidFill>
                  <a:schemeClr val="bg2"/>
                </a:solidFill>
                <a:latin typeface="Courier New" charset="0"/>
              </a:rPr>
              <a:t>i</a:t>
            </a:r>
            <a:r>
              <a:rPr kumimoji="1" lang="en-US" sz="2400" b="1" dirty="0">
                <a:solidFill>
                  <a:srgbClr val="9A1900"/>
                </a:solidFill>
                <a:latin typeface="Courier New" charset="0"/>
              </a:rPr>
              <a:t>+</a:t>
            </a:r>
            <a:r>
              <a:rPr lang="en-US" sz="2400" b="1" dirty="0">
                <a:solidFill>
                  <a:srgbClr val="10660F"/>
                </a:solidFill>
                <a:latin typeface="Courier New" charset="0"/>
              </a:rPr>
              <a:t>" " </a:t>
            </a:r>
            <a:r>
              <a:rPr kumimoji="1" lang="en-US" sz="2400" b="1" dirty="0">
                <a:solidFill>
                  <a:srgbClr val="9A1900"/>
                </a:solidFill>
                <a:latin typeface="Courier New" charset="0"/>
              </a:rPr>
              <a:t>+</a:t>
            </a:r>
            <a:r>
              <a:rPr kumimoji="1" lang="en-US" sz="2400" b="1" dirty="0" err="1">
                <a:solidFill>
                  <a:schemeClr val="bg2"/>
                </a:solidFill>
                <a:latin typeface="Courier New" charset="0"/>
              </a:rPr>
              <a:t>v</a:t>
            </a:r>
            <a:r>
              <a:rPr kumimoji="1" lang="en-US" sz="2400" b="1" dirty="0">
                <a:solidFill>
                  <a:srgbClr val="9A1900"/>
                </a:solidFill>
                <a:latin typeface="Courier New" charset="0"/>
              </a:rPr>
              <a:t>);</a:t>
            </a:r>
          </a:p>
          <a:p>
            <a:pPr>
              <a:lnSpc>
                <a:spcPct val="50000"/>
              </a:lnSpc>
              <a:spcBef>
                <a:spcPct val="50000"/>
              </a:spcBef>
            </a:pPr>
            <a:r>
              <a:rPr kumimoji="1" lang="en-US" sz="2400" b="1" dirty="0" err="1">
                <a:solidFill>
                  <a:schemeClr val="bg2"/>
                </a:solidFill>
                <a:latin typeface="Courier New" charset="0"/>
              </a:rPr>
              <a:t>i</a:t>
            </a:r>
            <a:r>
              <a:rPr kumimoji="1" lang="en-US" sz="2400" b="1" dirty="0">
                <a:solidFill>
                  <a:srgbClr val="9A1900"/>
                </a:solidFill>
                <a:latin typeface="Courier New" charset="0"/>
              </a:rPr>
              <a:t>=</a:t>
            </a:r>
            <a:r>
              <a:rPr kumimoji="1" lang="en-US" sz="2400" b="1" dirty="0" err="1">
                <a:solidFill>
                  <a:schemeClr val="bg2"/>
                </a:solidFill>
                <a:latin typeface="Courier New" charset="0"/>
              </a:rPr>
              <a:t>i</a:t>
            </a:r>
            <a:r>
              <a:rPr kumimoji="1" lang="en-US" sz="2400" b="1" dirty="0">
                <a:solidFill>
                  <a:srgbClr val="9A1900"/>
                </a:solidFill>
                <a:latin typeface="Courier New" charset="0"/>
              </a:rPr>
              <a:t>+</a:t>
            </a:r>
            <a:r>
              <a:rPr kumimoji="1" lang="en-US" sz="2400" b="1" dirty="0">
                <a:solidFill>
                  <a:srgbClr val="993399"/>
                </a:solidFill>
                <a:latin typeface="Courier New" charset="0"/>
              </a:rPr>
              <a:t>1</a:t>
            </a:r>
            <a:r>
              <a:rPr kumimoji="1" lang="en-US" sz="2400" b="1" dirty="0">
                <a:solidFill>
                  <a:srgbClr val="9A1900"/>
                </a:solidFill>
                <a:latin typeface="Courier New" charset="0"/>
              </a:rPr>
              <a:t>;</a:t>
            </a:r>
          </a:p>
          <a:p>
            <a:pPr>
              <a:lnSpc>
                <a:spcPct val="50000"/>
              </a:lnSpc>
              <a:spcBef>
                <a:spcPct val="50000"/>
              </a:spcBef>
            </a:pPr>
            <a:r>
              <a:rPr kumimoji="1" lang="en-US" sz="2400" b="1" dirty="0" err="1">
                <a:solidFill>
                  <a:schemeClr val="bg2"/>
                </a:solidFill>
                <a:latin typeface="Courier New" charset="0"/>
              </a:rPr>
              <a:t>v</a:t>
            </a:r>
            <a:r>
              <a:rPr kumimoji="1" lang="en-US" sz="2400" b="1" dirty="0">
                <a:solidFill>
                  <a:srgbClr val="9A1900"/>
                </a:solidFill>
                <a:latin typeface="Courier New" charset="0"/>
              </a:rPr>
              <a:t>=</a:t>
            </a:r>
            <a:r>
              <a:rPr kumimoji="1" lang="en-US" sz="2400" b="1" dirty="0">
                <a:solidFill>
                  <a:srgbClr val="993399"/>
                </a:solidFill>
                <a:latin typeface="Courier New" charset="0"/>
              </a:rPr>
              <a:t>2</a:t>
            </a:r>
            <a:r>
              <a:rPr kumimoji="1" lang="en-US" sz="2400" b="1" dirty="0">
                <a:solidFill>
                  <a:srgbClr val="9A1900"/>
                </a:solidFill>
                <a:latin typeface="Courier New" charset="0"/>
              </a:rPr>
              <a:t>*</a:t>
            </a:r>
            <a:r>
              <a:rPr kumimoji="1" lang="en-US" sz="2400" b="1" dirty="0" err="1">
                <a:solidFill>
                  <a:schemeClr val="bg2"/>
                </a:solidFill>
                <a:latin typeface="Courier New" charset="0"/>
              </a:rPr>
              <a:t>v</a:t>
            </a:r>
            <a:r>
              <a:rPr kumimoji="1" lang="en-US" sz="2400" b="1" dirty="0">
                <a:solidFill>
                  <a:srgbClr val="9A1900"/>
                </a:solidFill>
                <a:latin typeface="Courier New" charset="0"/>
              </a:rPr>
              <a:t>;</a:t>
            </a:r>
          </a:p>
        </p:txBody>
      </p:sp>
      <p:sp>
        <p:nvSpPr>
          <p:cNvPr id="6" name="5 Dikdörtgen"/>
          <p:cNvSpPr/>
          <p:nvPr/>
        </p:nvSpPr>
        <p:spPr>
          <a:xfrm>
            <a:off x="785786" y="4143380"/>
            <a:ext cx="7517850" cy="1938992"/>
          </a:xfrm>
          <a:prstGeom prst="rect">
            <a:avLst/>
          </a:prstGeom>
        </p:spPr>
        <p:txBody>
          <a:bodyPr wrap="square">
            <a:spAutoFit/>
          </a:bodyPr>
          <a:lstStyle/>
          <a:p>
            <a:pPr eaLnBrk="1" hangingPunct="1"/>
            <a:r>
              <a:rPr lang="tr-TR" sz="2400" b="1" dirty="0" err="1" smtClean="0">
                <a:latin typeface="Arial" charset="0"/>
              </a:rPr>
              <a:t>Anything</a:t>
            </a:r>
            <a:r>
              <a:rPr lang="tr-TR" sz="2400" b="1" dirty="0" smtClean="0">
                <a:latin typeface="Arial" charset="0"/>
              </a:rPr>
              <a:t> </a:t>
            </a:r>
            <a:r>
              <a:rPr lang="tr-TR" sz="2400" b="1" dirty="0" err="1" smtClean="0">
                <a:latin typeface="Arial" charset="0"/>
              </a:rPr>
              <a:t>wrong</a:t>
            </a:r>
            <a:r>
              <a:rPr lang="tr-TR" sz="2400" b="1" dirty="0" smtClean="0">
                <a:latin typeface="Arial" charset="0"/>
              </a:rPr>
              <a:t>? </a:t>
            </a:r>
            <a:r>
              <a:rPr lang="en-US" sz="2400" b="1" dirty="0" smtClean="0">
                <a:latin typeface="Arial" charset="0"/>
              </a:rPr>
              <a:t>YES. </a:t>
            </a:r>
            <a:r>
              <a:rPr lang="tr-TR" sz="2400" b="1" dirty="0" err="1" smtClean="0">
                <a:latin typeface="Arial" charset="0"/>
              </a:rPr>
              <a:t>We</a:t>
            </a:r>
            <a:r>
              <a:rPr lang="tr-TR" sz="2400" b="1" dirty="0" smtClean="0">
                <a:latin typeface="Arial" charset="0"/>
              </a:rPr>
              <a:t> n</a:t>
            </a:r>
            <a:r>
              <a:rPr lang="en-US" sz="2400" b="1" dirty="0" err="1" smtClean="0">
                <a:latin typeface="Arial" charset="0"/>
              </a:rPr>
              <a:t>eed</a:t>
            </a:r>
            <a:r>
              <a:rPr lang="en-US" sz="2400" b="1" dirty="0" smtClean="0">
                <a:latin typeface="Arial" charset="0"/>
              </a:rPr>
              <a:t> braces around statements in while </a:t>
            </a:r>
            <a:r>
              <a:rPr lang="en-US" sz="2400" b="1" dirty="0" err="1" smtClean="0">
                <a:latin typeface="Arial" charset="0"/>
              </a:rPr>
              <a:t>loo</a:t>
            </a:r>
            <a:r>
              <a:rPr lang="tr-TR" sz="2400" b="1" dirty="0" smtClean="0">
                <a:latin typeface="Arial" charset="0"/>
              </a:rPr>
              <a:t>p.</a:t>
            </a:r>
            <a:r>
              <a:rPr lang="en-US" sz="2400" b="1" dirty="0" smtClean="0">
                <a:latin typeface="Arial" charset="0"/>
              </a:rPr>
              <a:t> Indentation does not imply braces!</a:t>
            </a:r>
            <a:r>
              <a:rPr lang="tr-TR" sz="2400" b="1" dirty="0" smtClean="0">
                <a:latin typeface="Arial" charset="0"/>
              </a:rPr>
              <a:t/>
            </a:r>
            <a:br>
              <a:rPr lang="tr-TR" sz="2400" b="1" dirty="0" smtClean="0">
                <a:latin typeface="Arial" charset="0"/>
              </a:rPr>
            </a:br>
            <a:r>
              <a:rPr lang="en-US" sz="2400" b="1" dirty="0" smtClean="0">
                <a:latin typeface="Arial" charset="0"/>
              </a:rPr>
              <a:t>Without braces, program enters an infinite loop printing "0 1"s.</a:t>
            </a:r>
            <a:endParaRPr lang="en-US" sz="2400" b="1" dirty="0">
              <a:latin typeface="Arial" charset="0"/>
            </a:endParaRPr>
          </a:p>
        </p:txBody>
      </p:sp>
      <p:pic>
        <p:nvPicPr>
          <p:cNvPr id="7" name="6 Resim" descr="soru.jpg"/>
          <p:cNvPicPr>
            <a:picLocks noChangeAspect="1"/>
          </p:cNvPicPr>
          <p:nvPr/>
        </p:nvPicPr>
        <p:blipFill>
          <a:blip r:embed="rId3"/>
          <a:stretch>
            <a:fillRect/>
          </a:stretch>
        </p:blipFill>
        <p:spPr>
          <a:xfrm>
            <a:off x="428596" y="1785926"/>
            <a:ext cx="1767840" cy="1328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p:txBody>
          <a:bodyPr/>
          <a:lstStyle/>
          <a:p>
            <a:r>
              <a:rPr lang="tr-TR" dirty="0" smtClean="0"/>
              <a:t>Bunu biliyor musunuz?</a:t>
            </a:r>
            <a:endParaRPr lang="en-US" dirty="0"/>
          </a:p>
        </p:txBody>
      </p:sp>
      <p:sp>
        <p:nvSpPr>
          <p:cNvPr id="5" name="TextBox 4"/>
          <p:cNvSpPr txBox="1"/>
          <p:nvPr/>
        </p:nvSpPr>
        <p:spPr>
          <a:xfrm>
            <a:off x="457200" y="1241778"/>
            <a:ext cx="8212666" cy="677108"/>
          </a:xfrm>
          <a:prstGeom prst="rect">
            <a:avLst/>
          </a:prstGeom>
          <a:noFill/>
        </p:spPr>
        <p:txBody>
          <a:bodyPr wrap="square" rtlCol="0">
            <a:spAutoFit/>
          </a:bodyPr>
          <a:lstStyle/>
          <a:p>
            <a:r>
              <a:rPr lang="tr-TR" sz="2000" dirty="0" smtClean="0"/>
              <a:t>C ve Java en popüler diller listesinde 2016’da da en üst sırada. </a:t>
            </a:r>
            <a:br>
              <a:rPr lang="tr-TR" sz="2000" dirty="0" smtClean="0"/>
            </a:br>
            <a:r>
              <a:rPr lang="tr-TR" dirty="0" smtClean="0"/>
              <a:t>(İnternet, cep telefonu, işletme uygulamaları, gömülü sistem kategorilerinde)</a:t>
            </a:r>
            <a:endParaRPr lang="en-US" sz="2000" dirty="0"/>
          </a:p>
        </p:txBody>
      </p:sp>
      <p:pic>
        <p:nvPicPr>
          <p:cNvPr id="8" name="7 Resim" descr="içerik.png"/>
          <p:cNvPicPr>
            <a:picLocks noChangeAspect="1"/>
          </p:cNvPicPr>
          <p:nvPr/>
        </p:nvPicPr>
        <p:blipFill>
          <a:blip r:embed="rId2">
            <a:clrChange>
              <a:clrFrom>
                <a:srgbClr val="FFFFFF"/>
              </a:clrFrom>
              <a:clrTo>
                <a:srgbClr val="FFFFFF">
                  <a:alpha val="0"/>
                </a:srgbClr>
              </a:clrTo>
            </a:clrChange>
          </a:blip>
          <a:stretch>
            <a:fillRect/>
          </a:stretch>
        </p:blipFill>
        <p:spPr>
          <a:xfrm>
            <a:off x="3571868" y="2000240"/>
            <a:ext cx="3500462" cy="3500462"/>
          </a:xfrm>
          <a:prstGeom prst="rect">
            <a:avLst/>
          </a:prstGeom>
        </p:spPr>
      </p:pic>
      <p:pic>
        <p:nvPicPr>
          <p:cNvPr id="20483" name="Picture 3"/>
          <p:cNvPicPr>
            <a:picLocks noChangeAspect="1" noChangeArrowheads="1"/>
          </p:cNvPicPr>
          <p:nvPr/>
        </p:nvPicPr>
        <p:blipFill>
          <a:blip r:embed="rId3"/>
          <a:srcRect/>
          <a:stretch>
            <a:fillRect/>
          </a:stretch>
        </p:blipFill>
        <p:spPr bwMode="auto">
          <a:xfrm>
            <a:off x="3000364" y="1500174"/>
            <a:ext cx="5715040" cy="46158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9 Resim" descr="içerik.png"/>
          <p:cNvPicPr>
            <a:picLocks noChangeAspect="1"/>
          </p:cNvPicPr>
          <p:nvPr/>
        </p:nvPicPr>
        <p:blipFill>
          <a:blip r:embed="rId2">
            <a:clrChange>
              <a:clrFrom>
                <a:srgbClr val="FFFFFF"/>
              </a:clrFrom>
              <a:clrTo>
                <a:srgbClr val="FFFFFF">
                  <a:alpha val="0"/>
                </a:srgbClr>
              </a:clrTo>
            </a:clrChange>
          </a:blip>
          <a:stretch>
            <a:fillRect/>
          </a:stretch>
        </p:blipFill>
        <p:spPr>
          <a:xfrm>
            <a:off x="1928794" y="1714488"/>
            <a:ext cx="2428892" cy="2428892"/>
          </a:xfrm>
          <a:prstGeom prst="rect">
            <a:avLst/>
          </a:prstGeom>
        </p:spPr>
      </p:pic>
      <p:pic>
        <p:nvPicPr>
          <p:cNvPr id="11" name="10 Resim" descr="içerik.jpeg"/>
          <p:cNvPicPr>
            <a:picLocks noChangeAspect="1"/>
          </p:cNvPicPr>
          <p:nvPr/>
        </p:nvPicPr>
        <p:blipFill>
          <a:blip r:embed="rId4">
            <a:clrChange>
              <a:clrFrom>
                <a:srgbClr val="FFFFFF"/>
              </a:clrFrom>
              <a:clrTo>
                <a:srgbClr val="FFFFFF">
                  <a:alpha val="0"/>
                </a:srgbClr>
              </a:clrTo>
            </a:clrChange>
          </a:blip>
          <a:stretch>
            <a:fillRect/>
          </a:stretch>
        </p:blipFill>
        <p:spPr>
          <a:xfrm>
            <a:off x="785786" y="2214554"/>
            <a:ext cx="1428760" cy="1513961"/>
          </a:xfrm>
          <a:prstGeom prst="rect">
            <a:avLst/>
          </a:prstGeom>
        </p:spPr>
      </p:pic>
    </p:spTree>
    <p:extLst>
      <p:ext uri="{BB962C8B-B14F-4D97-AF65-F5344CB8AC3E}">
        <p14:creationId xmlns:p14="http://schemas.microsoft.com/office/powerpoint/2010/main" xmlns="" val="1567505325"/>
      </p:ext>
    </p:extLst>
  </p:cSld>
  <p:clrMapOvr>
    <a:masterClrMapping/>
  </p:clrMapOv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1"/>
                </a:solidFill>
              </a:rPr>
              <a:t>Faktöriyel Örneği: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1800" b="1" dirty="0" smtClean="0">
                <a:solidFill>
                  <a:schemeClr val="tx1"/>
                </a:solidFill>
              </a:rPr>
              <a:t> </a:t>
            </a:r>
          </a:p>
          <a:p>
            <a:pPr algn="just"/>
            <a:r>
              <a:rPr lang="tr-TR" sz="1800" b="1" dirty="0" smtClean="0">
                <a:solidFill>
                  <a:schemeClr val="tx1"/>
                </a:solidFill>
              </a:rPr>
              <a:t>   </a:t>
            </a:r>
            <a:r>
              <a:rPr lang="tr-TR" sz="1800" dirty="0" err="1" smtClean="0">
                <a:solidFill>
                  <a:schemeClr val="tx1"/>
                </a:solidFill>
              </a:rPr>
              <a:t>Scanner</a:t>
            </a:r>
            <a:r>
              <a:rPr lang="tr-TR" sz="1800" dirty="0" smtClean="0">
                <a:solidFill>
                  <a:schemeClr val="tx1"/>
                </a:solidFill>
              </a:rPr>
              <a:t> k = </a:t>
            </a:r>
            <a:r>
              <a:rPr lang="tr-TR" sz="1800" dirty="0" err="1" smtClean="0">
                <a:solidFill>
                  <a:schemeClr val="tx1"/>
                </a:solidFill>
              </a:rPr>
              <a:t>new</a:t>
            </a:r>
            <a:r>
              <a:rPr lang="tr-TR" sz="1800" dirty="0" smtClean="0">
                <a:solidFill>
                  <a:schemeClr val="tx1"/>
                </a:solidFill>
              </a:rPr>
              <a:t> </a:t>
            </a:r>
            <a:r>
              <a:rPr lang="tr-TR" sz="1800" dirty="0" err="1" smtClean="0">
                <a:solidFill>
                  <a:schemeClr val="tx1"/>
                </a:solidFill>
              </a:rPr>
              <a:t>Scanner</a:t>
            </a:r>
            <a:r>
              <a:rPr lang="tr-TR" sz="1800" dirty="0" smtClean="0">
                <a:solidFill>
                  <a:schemeClr val="tx1"/>
                </a:solidFill>
              </a:rPr>
              <a:t>(</a:t>
            </a:r>
            <a:r>
              <a:rPr lang="tr-TR" sz="1800" dirty="0" err="1" smtClean="0">
                <a:solidFill>
                  <a:schemeClr val="tx1"/>
                </a:solidFill>
              </a:rPr>
              <a:t>System</a:t>
            </a:r>
            <a:r>
              <a:rPr lang="tr-TR" sz="1800" dirty="0" smtClean="0">
                <a:solidFill>
                  <a:schemeClr val="tx1"/>
                </a:solidFill>
              </a:rPr>
              <a:t>.in);</a:t>
            </a:r>
          </a:p>
          <a:p>
            <a:pPr algn="just"/>
            <a:r>
              <a:rPr lang="tr-TR" sz="1800" dirty="0" smtClean="0">
                <a:solidFill>
                  <a:schemeClr val="tx1"/>
                </a:solidFill>
              </a:rPr>
              <a:t>   </a:t>
            </a:r>
            <a:r>
              <a:rPr lang="tr-TR" sz="1800" dirty="0" err="1" smtClean="0">
                <a:solidFill>
                  <a:schemeClr val="tx1"/>
                </a:solidFill>
              </a:rPr>
              <a:t>System</a:t>
            </a:r>
            <a:r>
              <a:rPr lang="tr-TR" sz="1800" dirty="0" smtClean="0">
                <a:solidFill>
                  <a:schemeClr val="tx1"/>
                </a:solidFill>
              </a:rPr>
              <a:t>.</a:t>
            </a:r>
            <a:r>
              <a:rPr lang="tr-TR" sz="1800" dirty="0" err="1" smtClean="0">
                <a:solidFill>
                  <a:schemeClr val="tx1"/>
                </a:solidFill>
              </a:rPr>
              <a:t>out</a:t>
            </a:r>
            <a:r>
              <a:rPr lang="tr-TR" sz="1800" dirty="0" smtClean="0">
                <a:solidFill>
                  <a:schemeClr val="tx1"/>
                </a:solidFill>
              </a:rPr>
              <a:t>.</a:t>
            </a:r>
            <a:r>
              <a:rPr lang="tr-TR" sz="1800" dirty="0" err="1" smtClean="0">
                <a:solidFill>
                  <a:schemeClr val="tx1"/>
                </a:solidFill>
              </a:rPr>
              <a:t>print</a:t>
            </a:r>
            <a:r>
              <a:rPr lang="tr-TR" sz="1800" dirty="0" smtClean="0">
                <a:solidFill>
                  <a:schemeClr val="tx1"/>
                </a:solidFill>
              </a:rPr>
              <a:t>(“Lütfen faktöriyelini hesaplamak istediğiniz sayıyı girin: “);</a:t>
            </a:r>
          </a:p>
          <a:p>
            <a:pPr algn="just"/>
            <a:r>
              <a:rPr lang="tr-TR" sz="1800" dirty="0" smtClean="0">
                <a:solidFill>
                  <a:schemeClr val="tx1"/>
                </a:solidFill>
              </a:rPr>
              <a:t>   </a:t>
            </a:r>
            <a:r>
              <a:rPr lang="tr-TR" sz="1800" dirty="0" err="1" smtClean="0">
                <a:solidFill>
                  <a:schemeClr val="tx1"/>
                </a:solidFill>
              </a:rPr>
              <a:t>int</a:t>
            </a:r>
            <a:r>
              <a:rPr lang="tr-TR" sz="1800" dirty="0" smtClean="0">
                <a:solidFill>
                  <a:schemeClr val="tx1"/>
                </a:solidFill>
              </a:rPr>
              <a:t> x = k.</a:t>
            </a:r>
            <a:r>
              <a:rPr lang="tr-TR" sz="1800" dirty="0" err="1" smtClean="0">
                <a:solidFill>
                  <a:schemeClr val="tx1"/>
                </a:solidFill>
              </a:rPr>
              <a:t>nextInt</a:t>
            </a:r>
            <a:r>
              <a:rPr lang="tr-TR" sz="1800" dirty="0" smtClean="0">
                <a:solidFill>
                  <a:schemeClr val="tx1"/>
                </a:solidFill>
              </a:rPr>
              <a:t>();</a:t>
            </a:r>
          </a:p>
          <a:p>
            <a:pPr algn="just"/>
            <a:r>
              <a:rPr lang="tr-TR" sz="1800" dirty="0" smtClean="0">
                <a:solidFill>
                  <a:schemeClr val="tx1"/>
                </a:solidFill>
              </a:rPr>
              <a:t>   </a:t>
            </a:r>
            <a:r>
              <a:rPr lang="tr-TR" sz="1800" dirty="0" err="1" smtClean="0">
                <a:solidFill>
                  <a:schemeClr val="tx1"/>
                </a:solidFill>
              </a:rPr>
              <a:t>int</a:t>
            </a:r>
            <a:r>
              <a:rPr lang="tr-TR" sz="1800" dirty="0" smtClean="0">
                <a:solidFill>
                  <a:schemeClr val="tx1"/>
                </a:solidFill>
              </a:rPr>
              <a:t> </a:t>
            </a:r>
            <a:r>
              <a:rPr lang="tr-TR" sz="1800" dirty="0" err="1" smtClean="0">
                <a:solidFill>
                  <a:schemeClr val="tx1"/>
                </a:solidFill>
              </a:rPr>
              <a:t>faktoriyel</a:t>
            </a:r>
            <a:r>
              <a:rPr lang="tr-TR" sz="1800" dirty="0" smtClean="0">
                <a:solidFill>
                  <a:schemeClr val="tx1"/>
                </a:solidFill>
              </a:rPr>
              <a:t> = 1;</a:t>
            </a:r>
          </a:p>
          <a:p>
            <a:pPr algn="just"/>
            <a:r>
              <a:rPr lang="tr-TR" sz="1800" dirty="0" smtClean="0">
                <a:solidFill>
                  <a:schemeClr val="tx1"/>
                </a:solidFill>
              </a:rPr>
              <a:t>   </a:t>
            </a:r>
            <a:r>
              <a:rPr lang="tr-TR" sz="1800" dirty="0" err="1" smtClean="0">
                <a:solidFill>
                  <a:schemeClr val="tx1"/>
                </a:solidFill>
              </a:rPr>
              <a:t>while</a:t>
            </a:r>
            <a:r>
              <a:rPr lang="tr-TR" sz="1800" dirty="0" smtClean="0">
                <a:solidFill>
                  <a:schemeClr val="tx1"/>
                </a:solidFill>
              </a:rPr>
              <a:t>(x &gt; 0){</a:t>
            </a:r>
          </a:p>
          <a:p>
            <a:pPr algn="just"/>
            <a:r>
              <a:rPr lang="tr-TR" sz="1800" dirty="0" smtClean="0">
                <a:solidFill>
                  <a:schemeClr val="tx1"/>
                </a:solidFill>
              </a:rPr>
              <a:t>       </a:t>
            </a:r>
            <a:r>
              <a:rPr lang="tr-TR" sz="1800" dirty="0" err="1" smtClean="0">
                <a:solidFill>
                  <a:schemeClr val="tx1"/>
                </a:solidFill>
              </a:rPr>
              <a:t>faktoriyel</a:t>
            </a:r>
            <a:r>
              <a:rPr lang="tr-TR" sz="1800" dirty="0" smtClean="0">
                <a:solidFill>
                  <a:schemeClr val="tx1"/>
                </a:solidFill>
              </a:rPr>
              <a:t> = </a:t>
            </a:r>
            <a:r>
              <a:rPr lang="tr-TR" sz="1800" dirty="0" err="1" smtClean="0">
                <a:solidFill>
                  <a:schemeClr val="tx1"/>
                </a:solidFill>
              </a:rPr>
              <a:t>faktoriyel</a:t>
            </a:r>
            <a:r>
              <a:rPr lang="tr-TR" sz="1800" dirty="0" smtClean="0">
                <a:solidFill>
                  <a:schemeClr val="tx1"/>
                </a:solidFill>
              </a:rPr>
              <a:t> * x--;</a:t>
            </a:r>
          </a:p>
          <a:p>
            <a:pPr algn="just"/>
            <a:r>
              <a:rPr lang="tr-TR" sz="1800" dirty="0" smtClean="0">
                <a:solidFill>
                  <a:schemeClr val="tx1"/>
                </a:solidFill>
              </a:rPr>
              <a:t>   }</a:t>
            </a:r>
          </a:p>
          <a:p>
            <a:pPr algn="just"/>
            <a:r>
              <a:rPr lang="tr-TR" sz="1800" dirty="0" smtClean="0">
                <a:solidFill>
                  <a:schemeClr val="tx1"/>
                </a:solidFill>
              </a:rPr>
              <a:t>   </a:t>
            </a:r>
            <a:r>
              <a:rPr lang="tr-TR" sz="1800" dirty="0" err="1" smtClean="0">
                <a:solidFill>
                  <a:schemeClr val="tx1"/>
                </a:solidFill>
              </a:rPr>
              <a:t>System</a:t>
            </a:r>
            <a:r>
              <a:rPr lang="tr-TR" sz="1800" dirty="0" smtClean="0">
                <a:solidFill>
                  <a:schemeClr val="tx1"/>
                </a:solidFill>
              </a:rPr>
              <a:t>.</a:t>
            </a:r>
            <a:r>
              <a:rPr lang="tr-TR" sz="1800" dirty="0" err="1" smtClean="0">
                <a:solidFill>
                  <a:schemeClr val="tx1"/>
                </a:solidFill>
              </a:rPr>
              <a:t>out</a:t>
            </a:r>
            <a:r>
              <a:rPr lang="tr-TR" sz="1800" dirty="0" smtClean="0">
                <a:solidFill>
                  <a:schemeClr val="tx1"/>
                </a:solidFill>
              </a:rPr>
              <a:t>.</a:t>
            </a:r>
            <a:r>
              <a:rPr lang="tr-TR" sz="1800" dirty="0" err="1" smtClean="0">
                <a:solidFill>
                  <a:schemeClr val="tx1"/>
                </a:solidFill>
              </a:rPr>
              <a:t>println</a:t>
            </a:r>
            <a:r>
              <a:rPr lang="tr-TR" sz="1800" dirty="0" smtClean="0">
                <a:solidFill>
                  <a:schemeClr val="tx1"/>
                </a:solidFill>
              </a:rPr>
              <a:t>(“Sonuç: “ + </a:t>
            </a:r>
            <a:r>
              <a:rPr lang="tr-TR" sz="1800" dirty="0" err="1" smtClean="0">
                <a:solidFill>
                  <a:schemeClr val="tx1"/>
                </a:solidFill>
              </a:rPr>
              <a:t>faktoriyel</a:t>
            </a:r>
            <a:r>
              <a:rPr lang="tr-TR" sz="1800" dirty="0" smtClean="0">
                <a:solidFill>
                  <a:schemeClr val="tx1"/>
                </a:solidFill>
              </a:rPr>
              <a:t>);</a:t>
            </a:r>
          </a:p>
          <a:p>
            <a:pPr algn="just"/>
            <a:endParaRPr lang="tr-TR" sz="2400" dirty="0" smtClean="0">
              <a:solidFill>
                <a:schemeClr val="tx1"/>
              </a:solidFill>
            </a:endParaRPr>
          </a:p>
          <a:p>
            <a:pPr algn="just">
              <a:buFont typeface="Wingdings" pitchFamily="2" charset="2"/>
              <a:buChar char="Ø"/>
            </a:pPr>
            <a:r>
              <a:rPr lang="tr-TR" sz="1900" dirty="0" smtClean="0">
                <a:solidFill>
                  <a:schemeClr val="tx1"/>
                </a:solidFill>
              </a:rPr>
              <a:t> Kullanıcının klavyeden 5 </a:t>
            </a:r>
          </a:p>
          <a:p>
            <a:pPr lvl="1" algn="just">
              <a:buNone/>
            </a:pPr>
            <a:r>
              <a:rPr lang="tr-TR" sz="1900" dirty="0" smtClean="0">
                <a:solidFill>
                  <a:schemeClr val="tx1"/>
                </a:solidFill>
              </a:rPr>
              <a:t>     değerini girdiği durumda</a:t>
            </a:r>
          </a:p>
          <a:p>
            <a:pPr lvl="1" algn="just">
              <a:buNone/>
            </a:pPr>
            <a:r>
              <a:rPr lang="tr-TR" sz="1900" dirty="0" smtClean="0">
                <a:solidFill>
                  <a:schemeClr val="tx1"/>
                </a:solidFill>
              </a:rPr>
              <a:t>     oluşan döngü yapısı ve</a:t>
            </a:r>
          </a:p>
          <a:p>
            <a:pPr lvl="1" algn="just">
              <a:buNone/>
            </a:pPr>
            <a:r>
              <a:rPr lang="tr-TR" sz="1900" dirty="0" smtClean="0">
                <a:solidFill>
                  <a:schemeClr val="tx1"/>
                </a:solidFill>
              </a:rPr>
              <a:t>     her bir döngüde değişken</a:t>
            </a:r>
          </a:p>
          <a:p>
            <a:pPr lvl="1" algn="just">
              <a:buNone/>
            </a:pPr>
            <a:r>
              <a:rPr lang="tr-TR" sz="1900" dirty="0" smtClean="0">
                <a:solidFill>
                  <a:schemeClr val="tx1"/>
                </a:solidFill>
              </a:rPr>
              <a:t>     değerleri tabloda gösterilmiştir.</a:t>
            </a:r>
          </a:p>
        </p:txBody>
      </p:sp>
      <p:graphicFrame>
        <p:nvGraphicFramePr>
          <p:cNvPr id="4" name="Table 3"/>
          <p:cNvGraphicFramePr>
            <a:graphicFrameLocks noGrp="1"/>
          </p:cNvGraphicFramePr>
          <p:nvPr/>
        </p:nvGraphicFramePr>
        <p:xfrm>
          <a:off x="4821777" y="2285992"/>
          <a:ext cx="4107941" cy="2133600"/>
        </p:xfrm>
        <a:graphic>
          <a:graphicData uri="http://schemas.openxmlformats.org/drawingml/2006/table">
            <a:tbl>
              <a:tblPr firstRow="1" bandRow="1">
                <a:tableStyleId>{5C22544A-7EE6-4342-B048-85BDC9FD1C3A}</a:tableStyleId>
              </a:tblPr>
              <a:tblGrid>
                <a:gridCol w="1120501"/>
                <a:gridCol w="1618126"/>
                <a:gridCol w="1369314"/>
              </a:tblGrid>
              <a:tr h="290286">
                <a:tc>
                  <a:txBody>
                    <a:bodyPr/>
                    <a:lstStyle/>
                    <a:p>
                      <a:pPr algn="ctr"/>
                      <a:r>
                        <a:rPr lang="tr-TR" sz="1400" dirty="0" smtClean="0">
                          <a:solidFill>
                            <a:schemeClr val="tx1"/>
                          </a:solidFill>
                        </a:rPr>
                        <a:t>döngü</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x</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faktoriyel</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dirty="0" smtClean="0">
                          <a:solidFill>
                            <a:schemeClr val="tx1"/>
                          </a:solidFill>
                        </a:rPr>
                        <a:t>1</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5 (işlem sonrası 4)</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5</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2</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4 (işlem sonrası 3)</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20</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3</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3 (işlem sonrası 2)</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60</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4</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2 (işlem sonrası 1)</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120</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5</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1 (işlem sonrası 0)</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120</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dirty="0" smtClean="0">
                          <a:solidFill>
                            <a:schemeClr val="tx1"/>
                          </a:solidFill>
                        </a:rPr>
                        <a:t>Döngü dışı</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0</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smtClean="0">
                          <a:solidFill>
                            <a:schemeClr val="tx1"/>
                          </a:solidFill>
                        </a:rPr>
                        <a:t>120</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dirty="0" smtClean="0">
                <a:solidFill>
                  <a:schemeClr val="tx1"/>
                </a:solidFill>
              </a:rPr>
              <a:t>Asal Sayı Kontrolü</a:t>
            </a:r>
            <a:endParaRPr lang="tr-TR" sz="3600" b="1" dirty="0">
              <a:solidFill>
                <a:schemeClr val="tx2">
                  <a:lumMod val="60000"/>
                  <a:lumOff val="40000"/>
                </a:schemeClr>
              </a:solidFill>
            </a:endParaRPr>
          </a:p>
        </p:txBody>
      </p:sp>
      <p:sp>
        <p:nvSpPr>
          <p:cNvPr id="3" name="Alt Başlık 2"/>
          <p:cNvSpPr>
            <a:spLocks noGrp="1"/>
          </p:cNvSpPr>
          <p:nvPr>
            <p:ph sz="quarter" idx="1"/>
          </p:nvPr>
        </p:nvSpPr>
        <p:spPr>
          <a:xfrm>
            <a:off x="500034" y="1643050"/>
            <a:ext cx="3900486" cy="4281502"/>
          </a:xfrm>
        </p:spPr>
        <p:txBody>
          <a:bodyPr>
            <a:normAutofit fontScale="77500" lnSpcReduction="20000"/>
          </a:bodyPr>
          <a:lstStyle/>
          <a:p>
            <a:pPr algn="just">
              <a:buNone/>
            </a:pPr>
            <a:r>
              <a:rPr lang="tr-TR" sz="1800" b="1" dirty="0" smtClean="0">
                <a:solidFill>
                  <a:schemeClr val="tx1"/>
                </a:solidFill>
              </a:rPr>
              <a:t>//</a:t>
            </a:r>
            <a:r>
              <a:rPr lang="tr-TR" sz="1800" dirty="0" smtClean="0">
                <a:solidFill>
                  <a:schemeClr val="tx1"/>
                </a:solidFill>
              </a:rPr>
              <a:t>girilen bir sayının asal olup olmadığının tespiti</a:t>
            </a:r>
            <a:endParaRPr lang="tr-TR" sz="1800" b="1" dirty="0" smtClean="0">
              <a:solidFill>
                <a:schemeClr val="tx1"/>
              </a:solidFill>
            </a:endParaRPr>
          </a:p>
          <a:p>
            <a:pPr algn="just">
              <a:buNone/>
            </a:pPr>
            <a:r>
              <a:rPr lang="tr-TR" sz="1800" b="1" dirty="0" smtClean="0">
                <a:solidFill>
                  <a:schemeClr val="tx1"/>
                </a:solidFill>
              </a:rPr>
              <a:t>   </a:t>
            </a:r>
            <a:r>
              <a:rPr lang="tr-TR" sz="1800" dirty="0" err="1" smtClean="0">
                <a:solidFill>
                  <a:schemeClr val="tx1"/>
                </a:solidFill>
              </a:rPr>
              <a:t>Scanner</a:t>
            </a:r>
            <a:r>
              <a:rPr lang="tr-TR" sz="1800" dirty="0" smtClean="0">
                <a:solidFill>
                  <a:schemeClr val="tx1"/>
                </a:solidFill>
              </a:rPr>
              <a:t> k = </a:t>
            </a:r>
            <a:r>
              <a:rPr lang="tr-TR" sz="1800" dirty="0" err="1" smtClean="0">
                <a:solidFill>
                  <a:schemeClr val="tx1"/>
                </a:solidFill>
              </a:rPr>
              <a:t>new</a:t>
            </a:r>
            <a:r>
              <a:rPr lang="tr-TR" sz="1800" dirty="0" smtClean="0">
                <a:solidFill>
                  <a:schemeClr val="tx1"/>
                </a:solidFill>
              </a:rPr>
              <a:t> </a:t>
            </a:r>
            <a:r>
              <a:rPr lang="tr-TR" sz="1800" dirty="0" err="1" smtClean="0">
                <a:solidFill>
                  <a:schemeClr val="tx1"/>
                </a:solidFill>
              </a:rPr>
              <a:t>Scanner</a:t>
            </a:r>
            <a:r>
              <a:rPr lang="tr-TR" sz="1800" dirty="0" smtClean="0">
                <a:solidFill>
                  <a:schemeClr val="tx1"/>
                </a:solidFill>
              </a:rPr>
              <a:t>(</a:t>
            </a:r>
            <a:r>
              <a:rPr lang="tr-TR" sz="1800" dirty="0" err="1" smtClean="0">
                <a:solidFill>
                  <a:schemeClr val="tx1"/>
                </a:solidFill>
              </a:rPr>
              <a:t>System</a:t>
            </a:r>
            <a:r>
              <a:rPr lang="tr-TR" sz="1800" dirty="0" smtClean="0">
                <a:solidFill>
                  <a:schemeClr val="tx1"/>
                </a:solidFill>
              </a:rPr>
              <a:t>.in);</a:t>
            </a:r>
          </a:p>
          <a:p>
            <a:pPr algn="just">
              <a:buNone/>
            </a:pPr>
            <a:r>
              <a:rPr lang="tr-TR" sz="1800" dirty="0" smtClean="0">
                <a:solidFill>
                  <a:schemeClr val="tx1"/>
                </a:solidFill>
              </a:rPr>
              <a:t>   </a:t>
            </a:r>
            <a:r>
              <a:rPr lang="tr-TR" sz="1800" dirty="0" err="1" smtClean="0">
                <a:solidFill>
                  <a:schemeClr val="tx1"/>
                </a:solidFill>
              </a:rPr>
              <a:t>System</a:t>
            </a:r>
            <a:r>
              <a:rPr lang="tr-TR" sz="1800" dirty="0" smtClean="0">
                <a:solidFill>
                  <a:schemeClr val="tx1"/>
                </a:solidFill>
              </a:rPr>
              <a:t>.</a:t>
            </a:r>
            <a:r>
              <a:rPr lang="tr-TR" sz="1800" dirty="0" err="1" smtClean="0">
                <a:solidFill>
                  <a:schemeClr val="tx1"/>
                </a:solidFill>
              </a:rPr>
              <a:t>out</a:t>
            </a:r>
            <a:r>
              <a:rPr lang="tr-TR" sz="1800" dirty="0" smtClean="0">
                <a:solidFill>
                  <a:schemeClr val="tx1"/>
                </a:solidFill>
              </a:rPr>
              <a:t>.</a:t>
            </a:r>
            <a:r>
              <a:rPr lang="tr-TR" sz="1800" dirty="0" err="1" smtClean="0">
                <a:solidFill>
                  <a:schemeClr val="tx1"/>
                </a:solidFill>
              </a:rPr>
              <a:t>print</a:t>
            </a:r>
            <a:r>
              <a:rPr lang="tr-TR" sz="1800" dirty="0" smtClean="0">
                <a:solidFill>
                  <a:schemeClr val="tx1"/>
                </a:solidFill>
              </a:rPr>
              <a:t>(“Lütfen bir tam sayı giriniz: “);</a:t>
            </a:r>
          </a:p>
          <a:p>
            <a:pPr algn="just">
              <a:buNone/>
            </a:pPr>
            <a:r>
              <a:rPr lang="tr-TR" sz="1800" dirty="0" smtClean="0">
                <a:solidFill>
                  <a:schemeClr val="tx1"/>
                </a:solidFill>
              </a:rPr>
              <a:t>   </a:t>
            </a:r>
            <a:r>
              <a:rPr lang="tr-TR" sz="1800" dirty="0" err="1" smtClean="0">
                <a:solidFill>
                  <a:schemeClr val="tx1"/>
                </a:solidFill>
              </a:rPr>
              <a:t>int</a:t>
            </a:r>
            <a:r>
              <a:rPr lang="tr-TR" sz="1800" dirty="0" smtClean="0">
                <a:solidFill>
                  <a:schemeClr val="tx1"/>
                </a:solidFill>
              </a:rPr>
              <a:t> x = k.</a:t>
            </a:r>
            <a:r>
              <a:rPr lang="tr-TR" sz="1800" dirty="0" err="1" smtClean="0">
                <a:solidFill>
                  <a:schemeClr val="tx1"/>
                </a:solidFill>
              </a:rPr>
              <a:t>nextInt</a:t>
            </a:r>
            <a:r>
              <a:rPr lang="tr-TR" sz="1800" dirty="0" smtClean="0">
                <a:solidFill>
                  <a:schemeClr val="tx1"/>
                </a:solidFill>
              </a:rPr>
              <a:t>();</a:t>
            </a:r>
          </a:p>
          <a:p>
            <a:pPr algn="just">
              <a:buNone/>
            </a:pPr>
            <a:r>
              <a:rPr lang="tr-TR" sz="1800" dirty="0" smtClean="0">
                <a:solidFill>
                  <a:schemeClr val="tx1"/>
                </a:solidFill>
              </a:rPr>
              <a:t>   </a:t>
            </a:r>
            <a:r>
              <a:rPr lang="tr-TR" sz="1800" dirty="0" err="1" smtClean="0">
                <a:solidFill>
                  <a:schemeClr val="tx1"/>
                </a:solidFill>
              </a:rPr>
              <a:t>int</a:t>
            </a:r>
            <a:r>
              <a:rPr lang="tr-TR" sz="1800" dirty="0" smtClean="0">
                <a:solidFill>
                  <a:schemeClr val="tx1"/>
                </a:solidFill>
              </a:rPr>
              <a:t> </a:t>
            </a:r>
            <a:r>
              <a:rPr lang="tr-TR" sz="1800" dirty="0" err="1" smtClean="0">
                <a:solidFill>
                  <a:schemeClr val="tx1"/>
                </a:solidFill>
              </a:rPr>
              <a:t>bolen</a:t>
            </a:r>
            <a:r>
              <a:rPr lang="tr-TR" sz="1800" dirty="0" smtClean="0">
                <a:solidFill>
                  <a:schemeClr val="tx1"/>
                </a:solidFill>
              </a:rPr>
              <a:t> = 2;</a:t>
            </a:r>
          </a:p>
          <a:p>
            <a:pPr algn="just">
              <a:buNone/>
            </a:pPr>
            <a:r>
              <a:rPr lang="tr-TR" sz="1800" dirty="0" smtClean="0">
                <a:solidFill>
                  <a:schemeClr val="tx1"/>
                </a:solidFill>
              </a:rPr>
              <a:t>   </a:t>
            </a:r>
            <a:r>
              <a:rPr lang="tr-TR" sz="1800" dirty="0" err="1" smtClean="0">
                <a:solidFill>
                  <a:schemeClr val="tx1"/>
                </a:solidFill>
              </a:rPr>
              <a:t>boolean</a:t>
            </a:r>
            <a:r>
              <a:rPr lang="tr-TR" sz="1800" dirty="0" smtClean="0">
                <a:solidFill>
                  <a:schemeClr val="tx1"/>
                </a:solidFill>
              </a:rPr>
              <a:t> </a:t>
            </a:r>
            <a:r>
              <a:rPr lang="tr-TR" sz="1800" dirty="0" err="1" smtClean="0">
                <a:solidFill>
                  <a:schemeClr val="tx1"/>
                </a:solidFill>
              </a:rPr>
              <a:t>flag</a:t>
            </a:r>
            <a:r>
              <a:rPr lang="tr-TR" sz="1800" dirty="0" smtClean="0">
                <a:solidFill>
                  <a:schemeClr val="tx1"/>
                </a:solidFill>
              </a:rPr>
              <a:t> = </a:t>
            </a:r>
            <a:r>
              <a:rPr lang="tr-TR" sz="1800" dirty="0" err="1" smtClean="0">
                <a:solidFill>
                  <a:schemeClr val="tx1"/>
                </a:solidFill>
              </a:rPr>
              <a:t>true</a:t>
            </a:r>
            <a:r>
              <a:rPr lang="tr-TR" sz="1800" dirty="0" smtClean="0">
                <a:solidFill>
                  <a:schemeClr val="tx1"/>
                </a:solidFill>
              </a:rPr>
              <a:t>;</a:t>
            </a:r>
          </a:p>
          <a:p>
            <a:pPr algn="just">
              <a:buNone/>
            </a:pPr>
            <a:r>
              <a:rPr lang="tr-TR" sz="1800" dirty="0" smtClean="0">
                <a:solidFill>
                  <a:schemeClr val="tx1"/>
                </a:solidFill>
              </a:rPr>
              <a:t>   </a:t>
            </a:r>
            <a:r>
              <a:rPr lang="tr-TR" sz="1800" dirty="0" err="1" smtClean="0">
                <a:solidFill>
                  <a:schemeClr val="tx1"/>
                </a:solidFill>
              </a:rPr>
              <a:t>while</a:t>
            </a:r>
            <a:r>
              <a:rPr lang="tr-TR" sz="1800" dirty="0" smtClean="0">
                <a:solidFill>
                  <a:schemeClr val="tx1"/>
                </a:solidFill>
              </a:rPr>
              <a:t>(</a:t>
            </a:r>
            <a:r>
              <a:rPr lang="tr-TR" sz="1800" dirty="0" err="1" smtClean="0">
                <a:solidFill>
                  <a:schemeClr val="tx1"/>
                </a:solidFill>
              </a:rPr>
              <a:t>bolen</a:t>
            </a:r>
            <a:r>
              <a:rPr lang="tr-TR" sz="1800" dirty="0" smtClean="0">
                <a:solidFill>
                  <a:schemeClr val="tx1"/>
                </a:solidFill>
              </a:rPr>
              <a:t> &lt;= (</a:t>
            </a:r>
            <a:r>
              <a:rPr lang="tr-TR" sz="1800" dirty="0" err="1" smtClean="0">
                <a:solidFill>
                  <a:schemeClr val="tx1"/>
                </a:solidFill>
              </a:rPr>
              <a:t>int</a:t>
            </a:r>
            <a:r>
              <a:rPr lang="tr-TR" sz="1800" dirty="0" smtClean="0">
                <a:solidFill>
                  <a:schemeClr val="tx1"/>
                </a:solidFill>
              </a:rPr>
              <a:t>)</a:t>
            </a:r>
            <a:r>
              <a:rPr lang="tr-TR" sz="1800" dirty="0" err="1" smtClean="0">
                <a:solidFill>
                  <a:schemeClr val="tx1"/>
                </a:solidFill>
              </a:rPr>
              <a:t>Math</a:t>
            </a:r>
            <a:r>
              <a:rPr lang="tr-TR" sz="1800" dirty="0" smtClean="0">
                <a:solidFill>
                  <a:schemeClr val="tx1"/>
                </a:solidFill>
              </a:rPr>
              <a:t>.</a:t>
            </a:r>
            <a:r>
              <a:rPr lang="tr-TR" sz="1800" dirty="0" err="1" smtClean="0">
                <a:solidFill>
                  <a:schemeClr val="tx1"/>
                </a:solidFill>
              </a:rPr>
              <a:t>sqrt</a:t>
            </a:r>
            <a:r>
              <a:rPr lang="tr-TR" sz="1800" dirty="0" smtClean="0">
                <a:solidFill>
                  <a:schemeClr val="tx1"/>
                </a:solidFill>
              </a:rPr>
              <a:t>(x)){</a:t>
            </a:r>
          </a:p>
          <a:p>
            <a:pPr algn="just">
              <a:buNone/>
            </a:pPr>
            <a:r>
              <a:rPr lang="tr-TR" sz="1800" dirty="0" smtClean="0">
                <a:solidFill>
                  <a:schemeClr val="tx1"/>
                </a:solidFill>
              </a:rPr>
              <a:t>       </a:t>
            </a:r>
            <a:r>
              <a:rPr lang="tr-TR" sz="1800" dirty="0" err="1" smtClean="0">
                <a:solidFill>
                  <a:schemeClr val="tx1"/>
                </a:solidFill>
              </a:rPr>
              <a:t>if</a:t>
            </a:r>
            <a:r>
              <a:rPr lang="tr-TR" sz="1800" dirty="0" smtClean="0">
                <a:solidFill>
                  <a:schemeClr val="tx1"/>
                </a:solidFill>
              </a:rPr>
              <a:t>(x % </a:t>
            </a:r>
            <a:r>
              <a:rPr lang="tr-TR" sz="1800" dirty="0" err="1" smtClean="0">
                <a:solidFill>
                  <a:schemeClr val="tx1"/>
                </a:solidFill>
              </a:rPr>
              <a:t>bolen</a:t>
            </a:r>
            <a:r>
              <a:rPr lang="tr-TR" sz="1800" dirty="0" smtClean="0">
                <a:solidFill>
                  <a:schemeClr val="tx1"/>
                </a:solidFill>
              </a:rPr>
              <a:t> == 0){</a:t>
            </a:r>
          </a:p>
          <a:p>
            <a:pPr algn="just">
              <a:buNone/>
            </a:pPr>
            <a:r>
              <a:rPr lang="tr-TR" sz="1800" dirty="0" smtClean="0">
                <a:solidFill>
                  <a:schemeClr val="tx1"/>
                </a:solidFill>
              </a:rPr>
              <a:t>           </a:t>
            </a:r>
            <a:r>
              <a:rPr lang="tr-TR" sz="1800" dirty="0" err="1" smtClean="0">
                <a:solidFill>
                  <a:schemeClr val="tx1"/>
                </a:solidFill>
              </a:rPr>
              <a:t>flag</a:t>
            </a:r>
            <a:r>
              <a:rPr lang="tr-TR" sz="1800" dirty="0" smtClean="0">
                <a:solidFill>
                  <a:schemeClr val="tx1"/>
                </a:solidFill>
              </a:rPr>
              <a:t> = </a:t>
            </a:r>
            <a:r>
              <a:rPr lang="tr-TR" sz="1800" dirty="0" err="1" smtClean="0">
                <a:solidFill>
                  <a:schemeClr val="tx1"/>
                </a:solidFill>
              </a:rPr>
              <a:t>false</a:t>
            </a:r>
            <a:r>
              <a:rPr lang="tr-TR" sz="1800" dirty="0" smtClean="0">
                <a:solidFill>
                  <a:schemeClr val="tx1"/>
                </a:solidFill>
              </a:rPr>
              <a:t>;</a:t>
            </a:r>
          </a:p>
          <a:p>
            <a:pPr algn="just">
              <a:buNone/>
            </a:pPr>
            <a:r>
              <a:rPr lang="tr-TR" sz="1800" dirty="0" smtClean="0">
                <a:solidFill>
                  <a:schemeClr val="tx1"/>
                </a:solidFill>
              </a:rPr>
              <a:t>           break;</a:t>
            </a:r>
          </a:p>
          <a:p>
            <a:pPr algn="just">
              <a:buNone/>
            </a:pPr>
            <a:r>
              <a:rPr lang="tr-TR" sz="1800" dirty="0" smtClean="0">
                <a:solidFill>
                  <a:schemeClr val="tx1"/>
                </a:solidFill>
              </a:rPr>
              <a:t>       }</a:t>
            </a:r>
          </a:p>
          <a:p>
            <a:pPr algn="just">
              <a:buNone/>
            </a:pPr>
            <a:r>
              <a:rPr lang="tr-TR" sz="1800" dirty="0" smtClean="0">
                <a:solidFill>
                  <a:schemeClr val="tx1"/>
                </a:solidFill>
              </a:rPr>
              <a:t>       </a:t>
            </a:r>
            <a:r>
              <a:rPr lang="tr-TR" sz="1800" dirty="0" err="1" smtClean="0">
                <a:solidFill>
                  <a:schemeClr val="tx1"/>
                </a:solidFill>
              </a:rPr>
              <a:t>bolen</a:t>
            </a:r>
            <a:r>
              <a:rPr lang="tr-TR" sz="1800" dirty="0" smtClean="0">
                <a:solidFill>
                  <a:schemeClr val="tx1"/>
                </a:solidFill>
              </a:rPr>
              <a:t>++;</a:t>
            </a:r>
          </a:p>
          <a:p>
            <a:pPr algn="just">
              <a:buNone/>
            </a:pPr>
            <a:r>
              <a:rPr lang="tr-TR" sz="1800" dirty="0" smtClean="0">
                <a:solidFill>
                  <a:schemeClr val="tx1"/>
                </a:solidFill>
              </a:rPr>
              <a:t>   }</a:t>
            </a:r>
          </a:p>
          <a:p>
            <a:pPr algn="just">
              <a:buNone/>
            </a:pPr>
            <a:r>
              <a:rPr lang="tr-TR" sz="1800" dirty="0" smtClean="0">
                <a:solidFill>
                  <a:schemeClr val="tx1"/>
                </a:solidFill>
              </a:rPr>
              <a:t>   </a:t>
            </a:r>
            <a:r>
              <a:rPr lang="tr-TR" sz="1800" dirty="0" err="1" smtClean="0">
                <a:solidFill>
                  <a:schemeClr val="tx1"/>
                </a:solidFill>
              </a:rPr>
              <a:t>if</a:t>
            </a:r>
            <a:r>
              <a:rPr lang="tr-TR" sz="1800" dirty="0" smtClean="0">
                <a:solidFill>
                  <a:schemeClr val="tx1"/>
                </a:solidFill>
              </a:rPr>
              <a:t>(</a:t>
            </a:r>
            <a:r>
              <a:rPr lang="tr-TR" sz="1800" dirty="0" err="1" smtClean="0">
                <a:solidFill>
                  <a:schemeClr val="tx1"/>
                </a:solidFill>
              </a:rPr>
              <a:t>flag</a:t>
            </a:r>
            <a:r>
              <a:rPr lang="tr-TR" sz="1800" dirty="0" smtClean="0">
                <a:solidFill>
                  <a:schemeClr val="tx1"/>
                </a:solidFill>
              </a:rPr>
              <a:t>)</a:t>
            </a:r>
          </a:p>
          <a:p>
            <a:pPr algn="just">
              <a:buNone/>
            </a:pPr>
            <a:r>
              <a:rPr lang="tr-TR" sz="1800" dirty="0" smtClean="0">
                <a:solidFill>
                  <a:schemeClr val="tx1"/>
                </a:solidFill>
              </a:rPr>
              <a:t>       </a:t>
            </a:r>
            <a:r>
              <a:rPr lang="tr-TR" sz="1800" dirty="0" err="1" smtClean="0">
                <a:solidFill>
                  <a:schemeClr val="tx1"/>
                </a:solidFill>
              </a:rPr>
              <a:t>System</a:t>
            </a:r>
            <a:r>
              <a:rPr lang="tr-TR" sz="1800" dirty="0" smtClean="0">
                <a:solidFill>
                  <a:schemeClr val="tx1"/>
                </a:solidFill>
              </a:rPr>
              <a:t>.</a:t>
            </a:r>
            <a:r>
              <a:rPr lang="tr-TR" sz="1800" dirty="0" err="1" smtClean="0">
                <a:solidFill>
                  <a:schemeClr val="tx1"/>
                </a:solidFill>
              </a:rPr>
              <a:t>out</a:t>
            </a:r>
            <a:r>
              <a:rPr lang="tr-TR" sz="1800" dirty="0" smtClean="0">
                <a:solidFill>
                  <a:schemeClr val="tx1"/>
                </a:solidFill>
              </a:rPr>
              <a:t>.</a:t>
            </a:r>
            <a:r>
              <a:rPr lang="tr-TR" sz="1800" dirty="0" err="1" smtClean="0">
                <a:solidFill>
                  <a:schemeClr val="tx1"/>
                </a:solidFill>
              </a:rPr>
              <a:t>println</a:t>
            </a:r>
            <a:r>
              <a:rPr lang="tr-TR" sz="1800" dirty="0" smtClean="0">
                <a:solidFill>
                  <a:schemeClr val="tx1"/>
                </a:solidFill>
              </a:rPr>
              <a:t>(x + “ sayısı asaldır.”);</a:t>
            </a:r>
          </a:p>
          <a:p>
            <a:pPr algn="just">
              <a:buNone/>
            </a:pPr>
            <a:r>
              <a:rPr lang="tr-TR" sz="1800" dirty="0" smtClean="0">
                <a:solidFill>
                  <a:schemeClr val="tx1"/>
                </a:solidFill>
              </a:rPr>
              <a:t>   else</a:t>
            </a:r>
          </a:p>
          <a:p>
            <a:pPr algn="just">
              <a:buNone/>
            </a:pPr>
            <a:r>
              <a:rPr lang="tr-TR" sz="1800" dirty="0" smtClean="0">
                <a:solidFill>
                  <a:schemeClr val="tx1"/>
                </a:solidFill>
              </a:rPr>
              <a:t>       </a:t>
            </a:r>
            <a:r>
              <a:rPr lang="tr-TR" sz="1800" dirty="0" err="1" smtClean="0">
                <a:solidFill>
                  <a:schemeClr val="tx1"/>
                </a:solidFill>
              </a:rPr>
              <a:t>System</a:t>
            </a:r>
            <a:r>
              <a:rPr lang="tr-TR" sz="1800" dirty="0" smtClean="0">
                <a:solidFill>
                  <a:schemeClr val="tx1"/>
                </a:solidFill>
              </a:rPr>
              <a:t>.</a:t>
            </a:r>
            <a:r>
              <a:rPr lang="tr-TR" sz="1800" dirty="0" err="1" smtClean="0">
                <a:solidFill>
                  <a:schemeClr val="tx1"/>
                </a:solidFill>
              </a:rPr>
              <a:t>out</a:t>
            </a:r>
            <a:r>
              <a:rPr lang="tr-TR" sz="1800" dirty="0" smtClean="0">
                <a:solidFill>
                  <a:schemeClr val="tx1"/>
                </a:solidFill>
              </a:rPr>
              <a:t>.</a:t>
            </a:r>
            <a:r>
              <a:rPr lang="tr-TR" sz="1800" dirty="0" err="1" smtClean="0">
                <a:solidFill>
                  <a:schemeClr val="tx1"/>
                </a:solidFill>
              </a:rPr>
              <a:t>println</a:t>
            </a:r>
            <a:r>
              <a:rPr lang="tr-TR" sz="1800" dirty="0" smtClean="0">
                <a:solidFill>
                  <a:schemeClr val="tx1"/>
                </a:solidFill>
              </a:rPr>
              <a:t>(x + “ sayısı asal değildir.”);</a:t>
            </a:r>
          </a:p>
          <a:p>
            <a:pPr algn="just"/>
            <a:endParaRPr lang="tr-TR" sz="2400" dirty="0" smtClean="0">
              <a:solidFill>
                <a:schemeClr val="tx1"/>
              </a:solidFill>
            </a:endParaRPr>
          </a:p>
          <a:p>
            <a:pPr algn="just">
              <a:buNone/>
            </a:pPr>
            <a:endParaRPr lang="tr-TR" sz="2200" dirty="0" smtClean="0">
              <a:solidFill>
                <a:schemeClr val="tx1"/>
              </a:solidFill>
            </a:endParaRPr>
          </a:p>
        </p:txBody>
      </p:sp>
      <p:graphicFrame>
        <p:nvGraphicFramePr>
          <p:cNvPr id="4" name="Table 3"/>
          <p:cNvGraphicFramePr>
            <a:graphicFrameLocks noGrp="1"/>
          </p:cNvGraphicFramePr>
          <p:nvPr/>
        </p:nvGraphicFramePr>
        <p:xfrm>
          <a:off x="4357686" y="785794"/>
          <a:ext cx="4536504" cy="1524000"/>
        </p:xfrm>
        <a:graphic>
          <a:graphicData uri="http://schemas.openxmlformats.org/drawingml/2006/table">
            <a:tbl>
              <a:tblPr firstRow="1" bandRow="1">
                <a:tableStyleId>{5C22544A-7EE6-4342-B048-85BDC9FD1C3A}</a:tableStyleId>
              </a:tblPr>
              <a:tblGrid>
                <a:gridCol w="2520280"/>
                <a:gridCol w="504056"/>
                <a:gridCol w="792088"/>
                <a:gridCol w="720080"/>
              </a:tblGrid>
              <a:tr h="290286">
                <a:tc>
                  <a:txBody>
                    <a:bodyPr/>
                    <a:lstStyle/>
                    <a:p>
                      <a:pPr algn="ctr"/>
                      <a:r>
                        <a:rPr lang="tr-TR" sz="1400" dirty="0" smtClean="0">
                          <a:solidFill>
                            <a:schemeClr val="tx1"/>
                          </a:solidFill>
                        </a:rPr>
                        <a:t>döngü</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x</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bolen</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flag</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0 (döngüye girilmeden önce)</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9</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2</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true</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1</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9</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2</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true</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2</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9</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3</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false</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0286">
                <a:tc>
                  <a:txBody>
                    <a:bodyPr/>
                    <a:lstStyle/>
                    <a:p>
                      <a:pPr algn="ctr"/>
                      <a:r>
                        <a:rPr lang="tr-TR" sz="1400" smtClean="0">
                          <a:solidFill>
                            <a:schemeClr val="tx1"/>
                          </a:solidFill>
                        </a:rPr>
                        <a:t>Döngü dışı</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9</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smtClean="0">
                          <a:solidFill>
                            <a:schemeClr val="tx1"/>
                          </a:solidFill>
                        </a:rPr>
                        <a:t>3</a:t>
                      </a:r>
                      <a:endParaRPr lang="tr-TR" sz="1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400" dirty="0" err="1" smtClean="0">
                          <a:solidFill>
                            <a:schemeClr val="tx1"/>
                          </a:solidFill>
                        </a:rPr>
                        <a:t>false</a:t>
                      </a:r>
                      <a:endParaRPr lang="tr-T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4 Dikdörtgen"/>
          <p:cNvSpPr/>
          <p:nvPr/>
        </p:nvSpPr>
        <p:spPr>
          <a:xfrm>
            <a:off x="4429124" y="2604214"/>
            <a:ext cx="4572000" cy="3323987"/>
          </a:xfrm>
          <a:prstGeom prst="rect">
            <a:avLst/>
          </a:prstGeom>
        </p:spPr>
        <p:txBody>
          <a:bodyPr>
            <a:spAutoFit/>
          </a:bodyPr>
          <a:lstStyle/>
          <a:p>
            <a:pPr algn="just">
              <a:buFont typeface="Wingdings" pitchFamily="2" charset="2"/>
              <a:buChar char="Ø"/>
            </a:pPr>
            <a:r>
              <a:rPr lang="tr-TR" sz="1400" dirty="0" smtClean="0"/>
              <a:t>Bu örnekte kullanıcının girdiği bir sayının asal olup olmadığı tespit edilmeye çalışılmaktadır. </a:t>
            </a:r>
            <a:r>
              <a:rPr lang="tr-TR" sz="1400" b="1" i="1" dirty="0" err="1" smtClean="0"/>
              <a:t>bolen</a:t>
            </a:r>
            <a:r>
              <a:rPr lang="tr-TR" sz="1400" b="1" i="1" dirty="0" smtClean="0"/>
              <a:t> </a:t>
            </a:r>
            <a:r>
              <a:rPr lang="tr-TR" sz="1400" dirty="0" smtClean="0"/>
              <a:t>değişkeni girilen sayıyı bölecek olan sayıyı belirtmektedir ve döngünün her bir adımında güncellenmektedir. </a:t>
            </a:r>
            <a:r>
              <a:rPr lang="tr-TR" sz="1400" b="1" i="1" dirty="0" err="1" smtClean="0"/>
              <a:t>flag</a:t>
            </a:r>
            <a:r>
              <a:rPr lang="tr-TR" sz="1400" dirty="0" smtClean="0"/>
              <a:t> değişkeni ise sayının asal olup olmadığını tutan değişkendir. Başlangıçta atanan “</a:t>
            </a:r>
            <a:r>
              <a:rPr lang="tr-TR" sz="1400" i="1" dirty="0" err="1" smtClean="0"/>
              <a:t>true</a:t>
            </a:r>
            <a:r>
              <a:rPr lang="tr-TR" sz="1400" i="1" dirty="0" smtClean="0"/>
              <a:t>”</a:t>
            </a:r>
            <a:r>
              <a:rPr lang="tr-TR" sz="1400" dirty="0" smtClean="0"/>
              <a:t> değeri girilen her sayının başlangıçta asal olduğunun varsayılmasına göre atanmıştır. Ancak döngü içerisinde girilen sayıyı bölen bir sayıya rastlanırsa bu değişken “</a:t>
            </a:r>
            <a:r>
              <a:rPr lang="tr-TR" sz="1400" i="1" dirty="0" err="1" smtClean="0"/>
              <a:t>false</a:t>
            </a:r>
            <a:r>
              <a:rPr lang="tr-TR" sz="1400" dirty="0" smtClean="0"/>
              <a:t>” yapılır ve </a:t>
            </a:r>
            <a:r>
              <a:rPr lang="tr-TR" sz="1400" b="1" i="1" dirty="0" smtClean="0"/>
              <a:t>break</a:t>
            </a:r>
            <a:r>
              <a:rPr lang="tr-TR" sz="1400" dirty="0" smtClean="0"/>
              <a:t> komutuyla döngüden çıkılır. Döngüden çıkış koşulunda </a:t>
            </a:r>
            <a:r>
              <a:rPr lang="tr-TR" sz="1400" dirty="0" err="1" smtClean="0"/>
              <a:t>bolen</a:t>
            </a:r>
            <a:r>
              <a:rPr lang="tr-TR" sz="1400" dirty="0" smtClean="0"/>
              <a:t> değişkeni </a:t>
            </a:r>
            <a:r>
              <a:rPr lang="tr-TR" sz="1400" dirty="0" err="1" smtClean="0"/>
              <a:t>x’ten</a:t>
            </a:r>
            <a:r>
              <a:rPr lang="tr-TR" sz="1400" dirty="0" smtClean="0"/>
              <a:t> değil kök </a:t>
            </a:r>
            <a:r>
              <a:rPr lang="tr-TR" sz="1400" dirty="0" err="1" smtClean="0"/>
              <a:t>x’den</a:t>
            </a:r>
            <a:r>
              <a:rPr lang="tr-TR" sz="1400" dirty="0" smtClean="0"/>
              <a:t> küçük eşittir diye kontrol edilmektedir. Bunun nedeni kök x ile x arasındaki hiçbir sayının </a:t>
            </a:r>
            <a:r>
              <a:rPr lang="tr-TR" sz="1400" dirty="0" err="1" smtClean="0"/>
              <a:t>x’i</a:t>
            </a:r>
            <a:r>
              <a:rPr lang="tr-TR" sz="1400" dirty="0" smtClean="0"/>
              <a:t> zaten bölemeyecek olmasıdır. Tabloda klavyeden 9 değerinin girildiği bir durum için değişken değerleri gösterilmektedir. İşlem sonucunda ise çıktı olarak “</a:t>
            </a:r>
            <a:r>
              <a:rPr lang="tr-TR" sz="1400" b="1" i="1" dirty="0" smtClean="0"/>
              <a:t>9 sayısı asal değildir</a:t>
            </a:r>
            <a:r>
              <a:rPr lang="tr-TR" sz="1400" dirty="0" smtClean="0"/>
              <a:t>.” yazılacaktır.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Resim" descr="5326163-computer-addiction-Stock-Vector-fat-computer-cartoon.jpg"/>
          <p:cNvPicPr>
            <a:picLocks noChangeAspect="1"/>
          </p:cNvPicPr>
          <p:nvPr/>
        </p:nvPicPr>
        <p:blipFill>
          <a:blip r:embed="rId2" cstate="print"/>
          <a:stretch>
            <a:fillRect/>
          </a:stretch>
        </p:blipFill>
        <p:spPr>
          <a:xfrm flipH="1">
            <a:off x="2071669" y="3786190"/>
            <a:ext cx="3224807" cy="2508452"/>
          </a:xfrm>
          <a:prstGeom prst="rect">
            <a:avLst/>
          </a:prstGeom>
        </p:spPr>
      </p:pic>
      <p:pic>
        <p:nvPicPr>
          <p:cNvPr id="12" name="Picture 2" descr="http://media.giphy.com/media/z9c1ZCvaH5WBq/giphy.gif"/>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714348" y="1714488"/>
            <a:ext cx="3810000" cy="2143125"/>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while</a:t>
            </a:r>
            <a:endParaRPr lang="tr-TR" sz="4000" b="1" dirty="0">
              <a:solidFill>
                <a:schemeClr val="tx2">
                  <a:lumMod val="60000"/>
                  <a:lumOff val="40000"/>
                </a:schemeClr>
              </a:solidFill>
            </a:endParaRPr>
          </a:p>
        </p:txBody>
      </p:sp>
      <p:sp>
        <p:nvSpPr>
          <p:cNvPr id="4" name="3 Katlanmış Nesne"/>
          <p:cNvSpPr/>
          <p:nvPr/>
        </p:nvSpPr>
        <p:spPr>
          <a:xfrm>
            <a:off x="5000628" y="1714488"/>
            <a:ext cx="3429024" cy="2857520"/>
          </a:xfrm>
          <a:prstGeom prst="foldedCorner">
            <a:avLst/>
          </a:prstGeom>
          <a:scene3d>
            <a:camera prst="perspectiveHeroicExtremeLeftFacing"/>
            <a:lightRig rig="threePt" dir="t"/>
          </a:scene3d>
        </p:spPr>
        <p:style>
          <a:lnRef idx="2">
            <a:schemeClr val="accent4">
              <a:shade val="50000"/>
            </a:schemeClr>
          </a:lnRef>
          <a:fillRef idx="1">
            <a:schemeClr val="accent4"/>
          </a:fillRef>
          <a:effectRef idx="0">
            <a:schemeClr val="accent4"/>
          </a:effectRef>
          <a:fontRef idx="minor">
            <a:schemeClr val="lt1"/>
          </a:fontRef>
        </p:style>
        <p:txBody>
          <a:bodyPr rtlCol="0" anchor="ctr"/>
          <a:lstStyle/>
          <a:p>
            <a:endParaRPr lang="tr-TR" sz="2000" dirty="0" smtClean="0">
              <a:solidFill>
                <a:schemeClr val="tx1"/>
              </a:solidFill>
            </a:endParaRPr>
          </a:p>
          <a:p>
            <a:r>
              <a:rPr lang="tr-TR" sz="2000" dirty="0" smtClean="0">
                <a:solidFill>
                  <a:schemeClr val="tx1"/>
                </a:solidFill>
              </a:rPr>
              <a:t>Döngülerle işlem yaparken </a:t>
            </a:r>
            <a:r>
              <a:rPr lang="tr-TR" sz="2000" b="1" dirty="0" smtClean="0">
                <a:solidFill>
                  <a:schemeClr val="tx1"/>
                </a:solidFill>
              </a:rPr>
              <a:t>kontrol parametreleri </a:t>
            </a:r>
            <a:r>
              <a:rPr lang="tr-TR" sz="2000" dirty="0" smtClean="0">
                <a:solidFill>
                  <a:schemeClr val="tx1"/>
                </a:solidFill>
              </a:rPr>
              <a:t>düzgün bir şekilde başlatılmalı, döngü içerisinde düzgün bir şekilde güncellenmelidir. Aksi halde programınız yanlış sonuçlar verecek veya sonsuz döngüye girecektir.</a:t>
            </a:r>
          </a:p>
        </p:txBody>
      </p:sp>
      <p:sp>
        <p:nvSpPr>
          <p:cNvPr id="9" name="8 Köşeleri Yuvarlanmış Dikdörtgen Belirtme Çizgisi"/>
          <p:cNvSpPr/>
          <p:nvPr/>
        </p:nvSpPr>
        <p:spPr>
          <a:xfrm>
            <a:off x="4572000" y="285728"/>
            <a:ext cx="2786082" cy="1143008"/>
          </a:xfrm>
          <a:prstGeom prst="wedgeRoundRectCallout">
            <a:avLst>
              <a:gd name="adj1" fmla="val -129713"/>
              <a:gd name="adj2" fmla="val 13276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i="1" dirty="0" err="1" smtClean="0"/>
              <a:t>while</a:t>
            </a:r>
            <a:r>
              <a:rPr lang="tr-TR" sz="2000" dirty="0" smtClean="0"/>
              <a:t> anam </a:t>
            </a:r>
            <a:r>
              <a:rPr lang="tr-TR" sz="2000" i="1" dirty="0" err="1" smtClean="0"/>
              <a:t>while</a:t>
            </a:r>
            <a:r>
              <a:rPr lang="tr-TR" sz="2000" dirty="0" smtClean="0"/>
              <a:t>… </a:t>
            </a:r>
          </a:p>
          <a:p>
            <a:pPr algn="ctr"/>
            <a:r>
              <a:rPr lang="tr-TR" sz="2000" dirty="0" smtClean="0"/>
              <a:t>dön dön bitmiyor… </a:t>
            </a:r>
            <a:endParaRPr lang="tr-TR" sz="2000" dirty="0"/>
          </a:p>
        </p:txBody>
      </p:sp>
      <p:sp>
        <p:nvSpPr>
          <p:cNvPr id="15" name="14 Oval Belirtme Çizgisi"/>
          <p:cNvSpPr/>
          <p:nvPr/>
        </p:nvSpPr>
        <p:spPr>
          <a:xfrm>
            <a:off x="285720" y="3429000"/>
            <a:ext cx="2143140" cy="1214446"/>
          </a:xfrm>
          <a:prstGeom prst="wedgeEllipseCallout">
            <a:avLst>
              <a:gd name="adj1" fmla="val 62392"/>
              <a:gd name="adj2" fmla="val 22583"/>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Niye bu döngüden çıkmıyor kodum?</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oğlum-bak-git_271616.jpg"/>
          <p:cNvPicPr>
            <a:picLocks noChangeAspect="1"/>
          </p:cNvPicPr>
          <p:nvPr/>
        </p:nvPicPr>
        <p:blipFill>
          <a:blip r:embed="rId2"/>
          <a:stretch>
            <a:fillRect/>
          </a:stretch>
        </p:blipFill>
        <p:spPr>
          <a:xfrm>
            <a:off x="6215074" y="0"/>
            <a:ext cx="2715641" cy="2042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1 Başlık"/>
          <p:cNvSpPr>
            <a:spLocks noGrp="1"/>
          </p:cNvSpPr>
          <p:nvPr>
            <p:ph type="title"/>
          </p:nvPr>
        </p:nvSpPr>
        <p:spPr>
          <a:xfrm>
            <a:off x="5929322" y="4929198"/>
            <a:ext cx="8229600" cy="490518"/>
          </a:xfrm>
        </p:spPr>
        <p:txBody>
          <a:bodyPr>
            <a:normAutofit fontScale="90000"/>
          </a:bodyPr>
          <a:lstStyle/>
          <a:p>
            <a:r>
              <a:rPr lang="tr-TR" dirty="0" smtClean="0"/>
              <a:t>Uygulama</a:t>
            </a:r>
            <a:endParaRPr lang="tr-TR" dirty="0"/>
          </a:p>
        </p:txBody>
      </p:sp>
      <p:sp>
        <p:nvSpPr>
          <p:cNvPr id="3" name="2 İçerik Yer Tutucusu"/>
          <p:cNvSpPr>
            <a:spLocks noGrp="1"/>
          </p:cNvSpPr>
          <p:nvPr>
            <p:ph sz="quarter" idx="1"/>
          </p:nvPr>
        </p:nvSpPr>
        <p:spPr>
          <a:xfrm>
            <a:off x="142844" y="71438"/>
            <a:ext cx="8358246" cy="4500570"/>
          </a:xfrm>
        </p:spPr>
        <p:txBody>
          <a:bodyPr>
            <a:noAutofit/>
          </a:bodyPr>
          <a:lstStyle/>
          <a:p>
            <a:r>
              <a:rPr lang="tr-TR" sz="2000" dirty="0" err="1" smtClean="0"/>
              <a:t>Ismin</a:t>
            </a:r>
            <a:r>
              <a:rPr lang="tr-TR" sz="2000" dirty="0" smtClean="0"/>
              <a:t> ne kovboy?</a:t>
            </a:r>
          </a:p>
          <a:p>
            <a:pPr lvl="1"/>
            <a:r>
              <a:rPr lang="tr-TR" sz="1800" dirty="0" smtClean="0"/>
              <a:t>(Kullanıcı girişi) </a:t>
            </a:r>
            <a:r>
              <a:rPr lang="tr-TR" sz="1800" dirty="0" err="1" smtClean="0"/>
              <a:t>Red</a:t>
            </a:r>
            <a:r>
              <a:rPr lang="tr-TR" sz="1800" dirty="0" smtClean="0"/>
              <a:t> Kit derler bana.</a:t>
            </a:r>
            <a:br>
              <a:rPr lang="tr-TR" sz="1800" dirty="0" smtClean="0"/>
            </a:br>
            <a:r>
              <a:rPr lang="tr-TR" sz="1800" i="1" dirty="0" smtClean="0"/>
              <a:t>(</a:t>
            </a:r>
            <a:r>
              <a:rPr lang="tr-TR" sz="1800" i="1" dirty="0" err="1" smtClean="0"/>
              <a:t>cok</a:t>
            </a:r>
            <a:r>
              <a:rPr lang="tr-TR" sz="1800" i="1" dirty="0" smtClean="0"/>
              <a:t> isim girse bile ilkiyle hitap edilecek)</a:t>
            </a:r>
          </a:p>
          <a:p>
            <a:r>
              <a:rPr lang="tr-TR" sz="2000" dirty="0" smtClean="0"/>
              <a:t>Sana bir </a:t>
            </a:r>
            <a:r>
              <a:rPr lang="tr-TR" sz="2000" dirty="0" err="1" smtClean="0"/>
              <a:t>fikra</a:t>
            </a:r>
            <a:r>
              <a:rPr lang="tr-TR" sz="2000" dirty="0" smtClean="0"/>
              <a:t> </a:t>
            </a:r>
            <a:r>
              <a:rPr lang="tr-TR" sz="2000" dirty="0" err="1" smtClean="0"/>
              <a:t>anlatiyim</a:t>
            </a:r>
            <a:r>
              <a:rPr lang="tr-TR" sz="2000" dirty="0" smtClean="0"/>
              <a:t> mi </a:t>
            </a:r>
            <a:r>
              <a:rPr lang="tr-TR" sz="2000" dirty="0" err="1" smtClean="0"/>
              <a:t>Red</a:t>
            </a:r>
            <a:r>
              <a:rPr lang="tr-TR" sz="2000" dirty="0" smtClean="0"/>
              <a:t>?</a:t>
            </a:r>
          </a:p>
          <a:p>
            <a:pPr lvl="1"/>
            <a:r>
              <a:rPr lang="tr-TR" sz="1800" dirty="0" smtClean="0"/>
              <a:t>(Kullanıcı girişi)Anlat</a:t>
            </a:r>
          </a:p>
          <a:p>
            <a:r>
              <a:rPr lang="tr-TR" sz="2000" dirty="0" smtClean="0"/>
              <a:t>Anlat demekle olmaz sana bir </a:t>
            </a:r>
            <a:r>
              <a:rPr lang="tr-TR" sz="2000" dirty="0" err="1" smtClean="0"/>
              <a:t>fikra</a:t>
            </a:r>
            <a:r>
              <a:rPr lang="tr-TR" sz="2000" dirty="0" smtClean="0"/>
              <a:t> </a:t>
            </a:r>
            <a:r>
              <a:rPr lang="tr-TR" sz="2000" dirty="0" err="1" smtClean="0"/>
              <a:t>anlatiyim</a:t>
            </a:r>
            <a:r>
              <a:rPr lang="tr-TR" sz="2000" dirty="0" smtClean="0"/>
              <a:t> mi </a:t>
            </a:r>
            <a:r>
              <a:rPr lang="tr-TR" sz="2000" dirty="0" err="1" smtClean="0"/>
              <a:t>Red</a:t>
            </a:r>
            <a:r>
              <a:rPr lang="tr-TR" sz="2000" dirty="0" smtClean="0"/>
              <a:t>?</a:t>
            </a:r>
          </a:p>
          <a:p>
            <a:pPr lvl="1"/>
            <a:r>
              <a:rPr lang="tr-TR" sz="1800" dirty="0" smtClean="0"/>
              <a:t>(Kullanıcı girişi)</a:t>
            </a:r>
            <a:r>
              <a:rPr lang="tr-TR" sz="1800" dirty="0" err="1" smtClean="0"/>
              <a:t>Lutfen</a:t>
            </a:r>
            <a:r>
              <a:rPr lang="tr-TR" sz="1800" dirty="0" smtClean="0"/>
              <a:t> </a:t>
            </a:r>
            <a:r>
              <a:rPr lang="tr-TR" sz="1800" dirty="0" err="1" smtClean="0"/>
              <a:t>anlatir</a:t>
            </a:r>
            <a:r>
              <a:rPr lang="tr-TR" sz="1800" dirty="0" smtClean="0"/>
              <a:t> misin, rica etsem?</a:t>
            </a:r>
          </a:p>
          <a:p>
            <a:r>
              <a:rPr lang="tr-TR" sz="2000" dirty="0" err="1" smtClean="0"/>
              <a:t>Lutfen</a:t>
            </a:r>
            <a:r>
              <a:rPr lang="tr-TR" sz="2000" dirty="0" smtClean="0"/>
              <a:t> </a:t>
            </a:r>
            <a:r>
              <a:rPr lang="tr-TR" sz="2000" dirty="0" err="1" smtClean="0"/>
              <a:t>anlatir</a:t>
            </a:r>
            <a:r>
              <a:rPr lang="tr-TR" sz="2000" dirty="0" smtClean="0"/>
              <a:t> misin, rica etsem? demekle olmaz sana bir </a:t>
            </a:r>
            <a:r>
              <a:rPr lang="tr-TR" sz="2000" dirty="0" err="1" smtClean="0"/>
              <a:t>fikra</a:t>
            </a:r>
            <a:r>
              <a:rPr lang="tr-TR" sz="2000" dirty="0" smtClean="0"/>
              <a:t> </a:t>
            </a:r>
            <a:r>
              <a:rPr lang="tr-TR" sz="2000" dirty="0" err="1" smtClean="0"/>
              <a:t>anlatiyim</a:t>
            </a:r>
            <a:r>
              <a:rPr lang="tr-TR" sz="2000" dirty="0" smtClean="0"/>
              <a:t> mi </a:t>
            </a:r>
            <a:r>
              <a:rPr lang="tr-TR" sz="2000" dirty="0" err="1" smtClean="0"/>
              <a:t>Red</a:t>
            </a:r>
            <a:r>
              <a:rPr lang="tr-TR" sz="2000" dirty="0" smtClean="0"/>
              <a:t>?</a:t>
            </a:r>
            <a:endParaRPr lang="tr-TR" sz="1800" dirty="0" smtClean="0"/>
          </a:p>
          <a:p>
            <a:pPr lvl="1"/>
            <a:r>
              <a:rPr lang="tr-TR" sz="1800" dirty="0" smtClean="0"/>
              <a:t>(Kullanıcı girişi)Ne demekle olur peki?</a:t>
            </a:r>
          </a:p>
          <a:p>
            <a:pPr marL="274320" lvl="1">
              <a:spcBef>
                <a:spcPts val="600"/>
              </a:spcBef>
              <a:buClr>
                <a:schemeClr val="accent1"/>
              </a:buClr>
            </a:pPr>
            <a:r>
              <a:rPr lang="tr-TR" sz="2000" dirty="0" smtClean="0">
                <a:solidFill>
                  <a:schemeClr val="tx1"/>
                </a:solidFill>
              </a:rPr>
              <a:t>Ne demekle olur peki? demekle olmaz, sana bir </a:t>
            </a:r>
            <a:r>
              <a:rPr lang="tr-TR" sz="2000" dirty="0" err="1" smtClean="0">
                <a:solidFill>
                  <a:schemeClr val="tx1"/>
                </a:solidFill>
              </a:rPr>
              <a:t>fikra</a:t>
            </a:r>
            <a:r>
              <a:rPr lang="tr-TR" sz="2000" dirty="0" smtClean="0">
                <a:solidFill>
                  <a:schemeClr val="tx1"/>
                </a:solidFill>
              </a:rPr>
              <a:t> </a:t>
            </a:r>
            <a:r>
              <a:rPr lang="tr-TR" sz="2000" dirty="0" err="1" smtClean="0">
                <a:solidFill>
                  <a:schemeClr val="tx1"/>
                </a:solidFill>
              </a:rPr>
              <a:t>anlatiyim</a:t>
            </a:r>
            <a:r>
              <a:rPr lang="tr-TR" sz="2000" dirty="0" smtClean="0">
                <a:solidFill>
                  <a:schemeClr val="tx1"/>
                </a:solidFill>
              </a:rPr>
              <a:t> mi </a:t>
            </a:r>
            <a:r>
              <a:rPr lang="tr-TR" sz="2000" dirty="0" err="1" smtClean="0">
                <a:solidFill>
                  <a:schemeClr val="tx1"/>
                </a:solidFill>
              </a:rPr>
              <a:t>Red</a:t>
            </a:r>
            <a:r>
              <a:rPr lang="tr-TR" sz="2000" dirty="0" smtClean="0">
                <a:solidFill>
                  <a:schemeClr val="tx1"/>
                </a:solidFill>
              </a:rPr>
              <a:t>?</a:t>
            </a:r>
          </a:p>
          <a:p>
            <a:pPr marL="548640" lvl="2">
              <a:spcBef>
                <a:spcPts val="600"/>
              </a:spcBef>
              <a:buClr>
                <a:schemeClr val="accent1"/>
              </a:buClr>
            </a:pPr>
            <a:r>
              <a:rPr lang="tr-TR" sz="1800" dirty="0" smtClean="0">
                <a:solidFill>
                  <a:schemeClr val="tx2"/>
                </a:solidFill>
              </a:rPr>
              <a:t>(Kullanıcı girişi)</a:t>
            </a:r>
            <a:r>
              <a:rPr lang="tr-TR" sz="1800" dirty="0" err="1" smtClean="0">
                <a:solidFill>
                  <a:schemeClr val="tx2"/>
                </a:solidFill>
              </a:rPr>
              <a:t>Oglum</a:t>
            </a:r>
            <a:r>
              <a:rPr lang="tr-TR" sz="1800" dirty="0" smtClean="0">
                <a:solidFill>
                  <a:schemeClr val="tx2"/>
                </a:solidFill>
              </a:rPr>
              <a:t>, bak git!</a:t>
            </a:r>
          </a:p>
          <a:p>
            <a:pPr marL="274320" lvl="1">
              <a:spcBef>
                <a:spcPts val="600"/>
              </a:spcBef>
              <a:buClr>
                <a:schemeClr val="accent1"/>
              </a:buClr>
            </a:pPr>
            <a:r>
              <a:rPr lang="tr-TR" sz="2000" dirty="0" smtClean="0">
                <a:solidFill>
                  <a:schemeClr val="tx1"/>
                </a:solidFill>
              </a:rPr>
              <a:t>Tamam, sinirlenme </a:t>
            </a:r>
            <a:r>
              <a:rPr lang="tr-TR" sz="2000" dirty="0" err="1" smtClean="0">
                <a:solidFill>
                  <a:schemeClr val="tx1"/>
                </a:solidFill>
              </a:rPr>
              <a:t>Red</a:t>
            </a:r>
            <a:r>
              <a:rPr lang="tr-TR" sz="2000" dirty="0" smtClean="0">
                <a:solidFill>
                  <a:schemeClr val="tx1"/>
                </a:solidFill>
              </a:rPr>
              <a:t>. </a:t>
            </a:r>
            <a:r>
              <a:rPr lang="tr-TR" sz="1800" dirty="0" smtClean="0"/>
              <a:t>(Program sonlanır)</a:t>
            </a:r>
          </a:p>
        </p:txBody>
      </p:sp>
      <p:pic>
        <p:nvPicPr>
          <p:cNvPr id="7" name="6 Resim" descr="soru.jpg"/>
          <p:cNvPicPr>
            <a:picLocks noChangeAspect="1"/>
          </p:cNvPicPr>
          <p:nvPr/>
        </p:nvPicPr>
        <p:blipFill>
          <a:blip r:embed="rId3"/>
          <a:stretch>
            <a:fillRect/>
          </a:stretch>
        </p:blipFill>
        <p:spPr>
          <a:xfrm>
            <a:off x="2714612" y="5072074"/>
            <a:ext cx="1428760" cy="10740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heckerboard(across)">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heckerboard(across)">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heckerboard(across)">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heckerboard(across)">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heckerboard(across)">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checkerboard(across)">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checkerboard(across)">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5" dur="500"/>
                                        <p:tgtEl>
                                          <p:spTgt spid="3">
                                            <p:txEl>
                                              <p:pRg st="10" end="10"/>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checkerboard(across)">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while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Eğer döngü içerisinde yalnızca tek bir satır çalışacaksa süslü parantez kullanılmayabilir.</a:t>
            </a:r>
          </a:p>
          <a:p>
            <a:pPr algn="just">
              <a:buFontTx/>
              <a:buChar char="-"/>
            </a:pPr>
            <a:r>
              <a:rPr lang="tr-TR" sz="2400" dirty="0" smtClean="0">
                <a:solidFill>
                  <a:schemeClr val="tx1"/>
                </a:solidFill>
              </a:rPr>
              <a:t>Eğer döngünün herhangi bir anında döngüden çıkış kontrolüne bakılmaksızın döngüden çıkılmak istenirse </a:t>
            </a:r>
            <a:r>
              <a:rPr lang="tr-TR" sz="2400" dirty="0" err="1" smtClean="0">
                <a:solidFill>
                  <a:schemeClr val="tx1"/>
                </a:solidFill>
              </a:rPr>
              <a:t>switch</a:t>
            </a:r>
            <a:r>
              <a:rPr lang="tr-TR" sz="2400" dirty="0" smtClean="0">
                <a:solidFill>
                  <a:schemeClr val="tx1"/>
                </a:solidFill>
              </a:rPr>
              <a:t> bloğunda da gördüğümüz “</a:t>
            </a:r>
            <a:r>
              <a:rPr lang="tr-TR" sz="2400" b="1" i="1" dirty="0" smtClean="0">
                <a:solidFill>
                  <a:schemeClr val="tx1"/>
                </a:solidFill>
              </a:rPr>
              <a:t>break</a:t>
            </a:r>
            <a:r>
              <a:rPr lang="tr-TR" sz="2400" dirty="0" smtClean="0">
                <a:solidFill>
                  <a:schemeClr val="tx1"/>
                </a:solidFill>
              </a:rPr>
              <a:t>” komutu kullanılmalıdır. </a:t>
            </a:r>
            <a:r>
              <a:rPr lang="tr-TR" sz="2400" b="1" i="1" dirty="0" smtClean="0">
                <a:solidFill>
                  <a:schemeClr val="tx1"/>
                </a:solidFill>
              </a:rPr>
              <a:t>break</a:t>
            </a:r>
            <a:r>
              <a:rPr lang="tr-TR" sz="2400" dirty="0" smtClean="0">
                <a:solidFill>
                  <a:schemeClr val="tx1"/>
                </a:solidFill>
              </a:rPr>
              <a:t> komutu içinde bulunduğu döngünün dışına çıkılmasına olanak sağlar. </a:t>
            </a:r>
          </a:p>
        </p:txBody>
      </p:sp>
      <p:pic>
        <p:nvPicPr>
          <p:cNvPr id="4" name="Picture 3"/>
          <p:cNvPicPr>
            <a:picLocks noChangeAspect="1" noChangeArrowheads="1"/>
          </p:cNvPicPr>
          <p:nvPr/>
        </p:nvPicPr>
        <p:blipFill>
          <a:blip r:embed="rId2">
            <a:extLst>
              <a:ext uri="{28A0092B-C50C-407E-A947-70E740481C1C}">
                <a14:useLocalDpi xmlns="" xmlns:a14="http://schemas.microsoft.com/office/drawing/2010/main" val="0"/>
              </a:ext>
            </a:extLst>
          </a:blip>
          <a:stretch>
            <a:fillRect/>
          </a:stretch>
        </p:blipFill>
        <p:spPr bwMode="auto">
          <a:xfrm>
            <a:off x="3143240" y="3714752"/>
            <a:ext cx="2133600" cy="2143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Clr clrSpc="rgb">
                                      <p:cBhvr override="childStyle">
                                        <p:cTn id="6" dur="100" fill="hold"/>
                                        <p:tgtEl>
                                          <p:spTgt spid="4"/>
                                        </p:tgtEl>
                                        <p:attrNameLst>
                                          <p:attrName>style.color</p:attrName>
                                        </p:attrNameLst>
                                      </p:cBhvr>
                                      <p:to>
                                        <a:schemeClr val="accent2"/>
                                      </p:to>
                                    </p:animClr>
                                    <p:animClr clrSpc="rgb">
                                      <p:cBhvr>
                                        <p:cTn id="7" dur="100" fill="hold"/>
                                        <p:tgtEl>
                                          <p:spTgt spid="4"/>
                                        </p:tgtEl>
                                        <p:attrNameLst>
                                          <p:attrName>fillcolor</p:attrName>
                                        </p:attrNameLst>
                                      </p:cBhvr>
                                      <p:to>
                                        <a:schemeClr val="accent2"/>
                                      </p:to>
                                    </p:animClr>
                                    <p:set>
                                      <p:cBhvr>
                                        <p:cTn id="8" dur="100" fill="hold"/>
                                        <p:tgtEl>
                                          <p:spTgt spid="4"/>
                                        </p:tgtEl>
                                        <p:attrNameLst>
                                          <p:attrName>fill.type</p:attrName>
                                        </p:attrNameLst>
                                      </p:cBhvr>
                                      <p:to>
                                        <p:strVal val="solid"/>
                                      </p:to>
                                    </p:set>
                                    <p:set>
                                      <p:cBhvr>
                                        <p:cTn id="9" dur="100" fill="hold"/>
                                        <p:tgtEl>
                                          <p:spTgt spid="4"/>
                                        </p:tgtEl>
                                        <p:attrNameLst>
                                          <p:attrName>fill.on</p:attrName>
                                        </p:attrNameLst>
                                      </p:cBhvr>
                                      <p:to>
                                        <p:strVal val="true"/>
                                      </p:to>
                                    </p:se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 break ve </a:t>
            </a:r>
            <a:r>
              <a:rPr lang="tr-TR" sz="4000" b="1" dirty="0" err="1" smtClean="0">
                <a:solidFill>
                  <a:schemeClr val="tx2">
                    <a:lumMod val="60000"/>
                    <a:lumOff val="40000"/>
                  </a:schemeClr>
                </a:solidFill>
              </a:rPr>
              <a:t>continue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buFontTx/>
              <a:buChar char="-"/>
            </a:pPr>
            <a:r>
              <a:rPr lang="tr-TR" sz="2200" b="1" i="1" dirty="0" smtClean="0">
                <a:solidFill>
                  <a:schemeClr val="tx1"/>
                </a:solidFill>
              </a:rPr>
              <a:t> break: </a:t>
            </a:r>
            <a:r>
              <a:rPr lang="tr-TR" sz="2200" dirty="0" smtClean="0">
                <a:solidFill>
                  <a:schemeClr val="tx1"/>
                </a:solidFill>
              </a:rPr>
              <a:t>Görüldüğü yerdeki döngünün dışına çıkılmasını sağlar. Eğer iç içe döngüler varsa ve döngülerin hepsinden çıkılmak isteniyorsa her bir döngü için ayrı break komutu kullanılmalıdır. Ancak döngü dışında kullanımı derleme hatasına neden olur.</a:t>
            </a:r>
          </a:p>
          <a:p>
            <a:pPr algn="just">
              <a:buFontTx/>
              <a:buChar char="-"/>
            </a:pPr>
            <a:endParaRPr lang="tr-TR" sz="2200" b="1" i="1" dirty="0" smtClean="0">
              <a:solidFill>
                <a:schemeClr val="tx1"/>
              </a:solidFill>
            </a:endParaRPr>
          </a:p>
          <a:p>
            <a:pPr algn="just">
              <a:buFontTx/>
              <a:buChar char="-"/>
            </a:pPr>
            <a:r>
              <a:rPr lang="tr-TR" sz="2200" b="1" i="1" dirty="0" smtClean="0">
                <a:solidFill>
                  <a:schemeClr val="tx1"/>
                </a:solidFill>
              </a:rPr>
              <a:t> </a:t>
            </a:r>
            <a:r>
              <a:rPr lang="tr-TR" sz="2200" b="1" i="1" dirty="0" err="1" smtClean="0">
                <a:solidFill>
                  <a:schemeClr val="tx1"/>
                </a:solidFill>
              </a:rPr>
              <a:t>continue</a:t>
            </a:r>
            <a:r>
              <a:rPr lang="tr-TR" sz="2200" b="1" i="1" dirty="0" smtClean="0">
                <a:solidFill>
                  <a:schemeClr val="tx1"/>
                </a:solidFill>
              </a:rPr>
              <a:t>: </a:t>
            </a:r>
            <a:r>
              <a:rPr lang="tr-TR" sz="2200" dirty="0" smtClean="0">
                <a:solidFill>
                  <a:schemeClr val="tx1"/>
                </a:solidFill>
              </a:rPr>
              <a:t>Görüldüğü döngü bloğunda sonraki kodları es geçer ve döngünün bir sonraki adımına atlar. Ancak döngü dışında kullanımı derleme hatasına neden olur.</a:t>
            </a:r>
          </a:p>
          <a:p>
            <a:pPr algn="just">
              <a:buFontTx/>
              <a:buChar char="-"/>
            </a:pPr>
            <a:endParaRPr lang="tr-TR" sz="2200" b="1" i="1" dirty="0" smtClean="0">
              <a:solidFill>
                <a:schemeClr val="tx1"/>
              </a:solidFill>
            </a:endParaRPr>
          </a:p>
          <a:p>
            <a:pPr algn="just">
              <a:buFontTx/>
              <a:buChar char="-"/>
            </a:pPr>
            <a:r>
              <a:rPr lang="tr-TR" sz="2200" b="1" i="1" dirty="0" smtClean="0">
                <a:solidFill>
                  <a:schemeClr val="tx1"/>
                </a:solidFill>
              </a:rPr>
              <a:t> break </a:t>
            </a:r>
            <a:r>
              <a:rPr lang="tr-TR" sz="2200" dirty="0" smtClean="0">
                <a:solidFill>
                  <a:schemeClr val="tx1"/>
                </a:solidFill>
              </a:rPr>
              <a:t>ve</a:t>
            </a:r>
            <a:r>
              <a:rPr lang="tr-TR" sz="2200" b="1" i="1" dirty="0" smtClean="0">
                <a:solidFill>
                  <a:schemeClr val="tx1"/>
                </a:solidFill>
              </a:rPr>
              <a:t> </a:t>
            </a:r>
            <a:r>
              <a:rPr lang="tr-TR" sz="2200" b="1" i="1" dirty="0" err="1" smtClean="0">
                <a:solidFill>
                  <a:schemeClr val="tx1"/>
                </a:solidFill>
              </a:rPr>
              <a:t>continue</a:t>
            </a:r>
            <a:r>
              <a:rPr lang="tr-TR" sz="2200" b="1" i="1" dirty="0" smtClean="0">
                <a:solidFill>
                  <a:schemeClr val="tx1"/>
                </a:solidFill>
              </a:rPr>
              <a:t> </a:t>
            </a:r>
            <a:r>
              <a:rPr lang="tr-TR" sz="2200" dirty="0" smtClean="0">
                <a:solidFill>
                  <a:schemeClr val="tx1"/>
                </a:solidFill>
              </a:rPr>
              <a:t>komutları akış kontrollerinde sıklıkla kullanılmaktadır. Programın daha fazla çalışmasını engellemek veya fazla ve gereksiz sayıda kod çalıştırılmasını engellemek için de kullanılırlar. </a:t>
            </a:r>
          </a:p>
          <a:p>
            <a:pPr algn="just">
              <a:buFontTx/>
              <a:buChar char="-"/>
            </a:pPr>
            <a:r>
              <a:rPr lang="tr-TR" sz="2200" dirty="0" smtClean="0">
                <a:solidFill>
                  <a:schemeClr val="tx1"/>
                </a:solidFill>
              </a:rPr>
              <a:t>Elinizde birden fazla veri veya durum var ise ve bu verilerin tamamı değil de çok az bir kısmı ile ilgileniyorsanız (faktöriyel örneğinde sayıların tamamıyla ilgileniyorduk, asal sayı kontrolünde ise bölen sayılardan sadece bir tanesi bizim için yeterliydi) büyük ihtimalle </a:t>
            </a:r>
            <a:r>
              <a:rPr lang="tr-TR" sz="2200" b="1" i="1" dirty="0" smtClean="0">
                <a:solidFill>
                  <a:schemeClr val="tx1"/>
                </a:solidFill>
              </a:rPr>
              <a:t>break</a:t>
            </a:r>
            <a:r>
              <a:rPr lang="tr-TR" sz="2200" dirty="0" smtClean="0">
                <a:solidFill>
                  <a:schemeClr val="tx1"/>
                </a:solidFill>
              </a:rPr>
              <a:t> veya </a:t>
            </a:r>
            <a:r>
              <a:rPr lang="tr-TR" sz="2200" b="1" i="1" dirty="0" err="1" smtClean="0">
                <a:solidFill>
                  <a:schemeClr val="tx1"/>
                </a:solidFill>
              </a:rPr>
              <a:t>continue</a:t>
            </a:r>
            <a:r>
              <a:rPr lang="tr-TR" sz="2200" dirty="0" smtClean="0">
                <a:solidFill>
                  <a:schemeClr val="tx1"/>
                </a:solidFill>
              </a:rPr>
              <a:t> kullanmak isteyeceksinizdir.</a:t>
            </a:r>
            <a:endParaRPr lang="tr-TR" sz="2200" b="1" i="1" dirty="0" smtClean="0">
              <a:solidFill>
                <a:schemeClr val="tx1"/>
              </a:solidFill>
            </a:endParaRPr>
          </a:p>
        </p:txBody>
      </p:sp>
      <p:pic>
        <p:nvPicPr>
          <p:cNvPr id="4" name="Picture 3"/>
          <p:cNvPicPr>
            <a:picLocks noChangeAspect="1" noChangeArrowheads="1"/>
          </p:cNvPicPr>
          <p:nvPr/>
        </p:nvPicPr>
        <p:blipFill>
          <a:blip r:embed="rId2">
            <a:extLst>
              <a:ext uri="{28A0092B-C50C-407E-A947-70E740481C1C}">
                <a14:useLocalDpi xmlns="" xmlns:a14="http://schemas.microsoft.com/office/drawing/2010/main" val="0"/>
              </a:ext>
            </a:extLst>
          </a:blip>
          <a:stretch>
            <a:fillRect/>
          </a:stretch>
        </p:blipFill>
        <p:spPr bwMode="auto">
          <a:xfrm>
            <a:off x="7143768" y="142852"/>
            <a:ext cx="857256" cy="8610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5072074"/>
            <a:ext cx="8229600" cy="990600"/>
          </a:xfrm>
        </p:spPr>
        <p:txBody>
          <a:bodyPr/>
          <a:lstStyle/>
          <a:p>
            <a:r>
              <a:rPr lang="tr-TR" dirty="0" smtClean="0"/>
              <a:t>Break örneği</a:t>
            </a:r>
            <a:endParaRPr lang="en-US" dirty="0"/>
          </a:p>
        </p:txBody>
      </p:sp>
      <p:sp>
        <p:nvSpPr>
          <p:cNvPr id="5" name="Rectangle 2"/>
          <p:cNvSpPr txBox="1">
            <a:spLocks noChangeArrowheads="1"/>
          </p:cNvSpPr>
          <p:nvPr/>
        </p:nvSpPr>
        <p:spPr>
          <a:xfrm>
            <a:off x="1000100" y="110020"/>
            <a:ext cx="7520940" cy="3533294"/>
          </a:xfrm>
          <a:prstGeom prst="rect">
            <a:avLst/>
          </a:prstGeom>
          <a:noFill/>
          <a:ln/>
        </p:spPr>
        <p:txBody>
          <a:bodyPr vert="horz" lIns="91440" tIns="45720" rIns="91440" bIns="45720" rtlCol="0">
            <a:normAutofit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smtClean="0"/>
              <a:t>	</a:t>
            </a:r>
            <a:r>
              <a:rPr lang="en-US" sz="2600" b="0" dirty="0" err="1" smtClean="0"/>
              <a:t>int</a:t>
            </a:r>
            <a:r>
              <a:rPr lang="en-US" sz="2600" b="0" dirty="0" smtClean="0"/>
              <a:t> </a:t>
            </a:r>
            <a:r>
              <a:rPr lang="en-US" sz="2600" b="0" dirty="0" err="1" smtClean="0"/>
              <a:t>i</a:t>
            </a:r>
            <a:r>
              <a:rPr lang="en-US" sz="2600" b="0" dirty="0" smtClean="0"/>
              <a:t> = 1 ;								</a:t>
            </a:r>
          </a:p>
          <a:p>
            <a:pPr>
              <a:lnSpc>
                <a:spcPct val="90000"/>
              </a:lnSpc>
              <a:buFontTx/>
              <a:buNone/>
            </a:pPr>
            <a:r>
              <a:rPr lang="en-US" sz="2600" b="0" dirty="0" smtClean="0"/>
              <a:t>	while ( </a:t>
            </a:r>
            <a:r>
              <a:rPr lang="en-US" sz="2600" b="0" dirty="0" err="1" smtClean="0"/>
              <a:t>i</a:t>
            </a:r>
            <a:r>
              <a:rPr lang="en-US" sz="2600" b="0" dirty="0" smtClean="0"/>
              <a:t> &lt; </a:t>
            </a:r>
            <a:r>
              <a:rPr lang="tr-TR" sz="2600" b="0" dirty="0" smtClean="0"/>
              <a:t>7</a:t>
            </a:r>
            <a:r>
              <a:rPr lang="en-US" sz="2600" b="0" dirty="0" smtClean="0"/>
              <a:t> )		     	</a:t>
            </a:r>
            <a:endParaRPr lang="tr-TR" sz="2600" b="0" dirty="0" smtClean="0"/>
          </a:p>
          <a:p>
            <a:pPr>
              <a:lnSpc>
                <a:spcPct val="90000"/>
              </a:lnSpc>
            </a:pPr>
            <a:r>
              <a:rPr lang="en-US" sz="2600" b="0" dirty="0" smtClean="0"/>
              <a:t>{</a:t>
            </a:r>
            <a:endParaRPr lang="tr-TR" sz="2600" b="0" dirty="0" smtClean="0"/>
          </a:p>
          <a:p>
            <a:pPr>
              <a:lnSpc>
                <a:spcPct val="90000"/>
              </a:lnSpc>
            </a:pPr>
            <a:r>
              <a:rPr lang="tr-TR" sz="2600" b="0" dirty="0" smtClean="0"/>
              <a:t>		</a:t>
            </a:r>
            <a:r>
              <a:rPr lang="tr-TR" sz="2600" b="0" dirty="0" err="1" smtClean="0"/>
              <a:t>if</a:t>
            </a:r>
            <a:r>
              <a:rPr lang="tr-TR" sz="2600" b="0" dirty="0" smtClean="0"/>
              <a:t>(i==4) break;</a:t>
            </a:r>
            <a:endParaRPr lang="en-US" sz="2600" b="0" dirty="0" smtClean="0"/>
          </a:p>
          <a:p>
            <a:pPr>
              <a:lnSpc>
                <a:spcPct val="90000"/>
              </a:lnSpc>
              <a:buFontTx/>
              <a:buNone/>
            </a:pPr>
            <a:r>
              <a:rPr lang="en-US" sz="2600" b="0" dirty="0" smtClean="0"/>
              <a:t>		  </a:t>
            </a:r>
            <a:r>
              <a:rPr lang="tr-TR" sz="2600" b="0" dirty="0" err="1" smtClean="0"/>
              <a:t>System</a:t>
            </a:r>
            <a:r>
              <a:rPr lang="tr-TR" sz="2600" b="0" dirty="0" smtClean="0"/>
              <a:t>.</a:t>
            </a:r>
            <a:r>
              <a:rPr lang="tr-TR" sz="2600" b="0" dirty="0" err="1" smtClean="0"/>
              <a:t>out</a:t>
            </a:r>
            <a:r>
              <a:rPr lang="tr-TR" sz="2600" b="0" dirty="0" smtClean="0"/>
              <a:t>.</a:t>
            </a:r>
            <a:r>
              <a:rPr lang="tr-TR" sz="2600" b="0" dirty="0" err="1" smtClean="0"/>
              <a:t>println</a:t>
            </a:r>
            <a:r>
              <a:rPr lang="en-US" sz="2600" b="0" dirty="0" smtClean="0"/>
              <a:t>(</a:t>
            </a:r>
            <a:r>
              <a:rPr lang="en-US" sz="2600" b="0" dirty="0" err="1" smtClean="0"/>
              <a:t>i</a:t>
            </a:r>
            <a:r>
              <a:rPr lang="en-US" sz="2600" b="0" dirty="0" smtClean="0"/>
              <a:t>) ;</a:t>
            </a:r>
          </a:p>
          <a:p>
            <a:pPr>
              <a:lnSpc>
                <a:spcPct val="90000"/>
              </a:lnSpc>
              <a:buFontTx/>
              <a:buNone/>
            </a:pPr>
            <a:r>
              <a:rPr lang="en-US" sz="2600" b="0" dirty="0" smtClean="0"/>
              <a:t>		  </a:t>
            </a:r>
            <a:r>
              <a:rPr lang="en-US" sz="2600" b="0" dirty="0" err="1" smtClean="0"/>
              <a:t>i</a:t>
            </a:r>
            <a:r>
              <a:rPr lang="en-US" sz="2600" b="0" dirty="0" smtClean="0"/>
              <a:t> = </a:t>
            </a:r>
            <a:r>
              <a:rPr lang="en-US" sz="2600" b="0" dirty="0" err="1" smtClean="0"/>
              <a:t>i</a:t>
            </a:r>
            <a:r>
              <a:rPr lang="en-US" sz="2600" b="0" dirty="0" smtClean="0"/>
              <a:t> + 1 ;	</a:t>
            </a:r>
            <a:r>
              <a:rPr lang="tr-TR" sz="2600" b="0" dirty="0" smtClean="0"/>
              <a:t>	</a:t>
            </a:r>
            <a:r>
              <a:rPr lang="en-US" sz="2600" b="0" dirty="0" smtClean="0"/>
              <a:t>		</a:t>
            </a:r>
          </a:p>
          <a:p>
            <a:pPr>
              <a:lnSpc>
                <a:spcPct val="90000"/>
              </a:lnSpc>
              <a:buFontTx/>
              <a:buNone/>
            </a:pPr>
            <a:r>
              <a:rPr lang="en-US" sz="2600" b="0" dirty="0" smtClean="0"/>
              <a:t>	}</a:t>
            </a:r>
          </a:p>
          <a:p>
            <a:pPr>
              <a:lnSpc>
                <a:spcPct val="90000"/>
              </a:lnSpc>
              <a:buFontTx/>
              <a:buNone/>
            </a:pPr>
            <a:endParaRPr lang="en-US" sz="2000" b="0" dirty="0" smtClean="0"/>
          </a:p>
          <a:p>
            <a:pPr>
              <a:lnSpc>
                <a:spcPct val="90000"/>
              </a:lnSpc>
              <a:buFontTx/>
              <a:buNone/>
            </a:pPr>
            <a:endParaRPr lang="en-US" sz="2000" b="0" dirty="0"/>
          </a:p>
        </p:txBody>
      </p:sp>
      <p:pic>
        <p:nvPicPr>
          <p:cNvPr id="4" name="Picture 3"/>
          <p:cNvPicPr>
            <a:picLocks noChangeAspect="1" noChangeArrowheads="1"/>
          </p:cNvPicPr>
          <p:nvPr/>
        </p:nvPicPr>
        <p:blipFill>
          <a:blip r:embed="rId2">
            <a:extLst>
              <a:ext uri="{28A0092B-C50C-407E-A947-70E740481C1C}">
                <a14:useLocalDpi xmlns="" xmlns:a14="http://schemas.microsoft.com/office/drawing/2010/main" val="0"/>
              </a:ext>
            </a:extLst>
          </a:blip>
          <a:stretch>
            <a:fillRect/>
          </a:stretch>
        </p:blipFill>
        <p:spPr bwMode="auto">
          <a:xfrm>
            <a:off x="5929322" y="4071942"/>
            <a:ext cx="2133600" cy="2143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 name="8 Metin kutusu"/>
          <p:cNvSpPr txBox="1"/>
          <p:nvPr/>
        </p:nvSpPr>
        <p:spPr>
          <a:xfrm>
            <a:off x="6429388" y="2357430"/>
            <a:ext cx="1643074" cy="1226939"/>
          </a:xfrm>
          <a:prstGeom prst="fram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smtClean="0"/>
              <a:t>1</a:t>
            </a:r>
          </a:p>
          <a:p>
            <a:r>
              <a:rPr lang="tr-TR" dirty="0" smtClean="0"/>
              <a:t>2</a:t>
            </a:r>
          </a:p>
          <a:p>
            <a:r>
              <a:rPr lang="tr-TR" dirty="0" smtClean="0"/>
              <a:t>3</a:t>
            </a:r>
          </a:p>
        </p:txBody>
      </p:sp>
      <p:pic>
        <p:nvPicPr>
          <p:cNvPr id="6" name="5 Resim" descr="soru.jpg"/>
          <p:cNvPicPr>
            <a:picLocks noChangeAspect="1"/>
          </p:cNvPicPr>
          <p:nvPr/>
        </p:nvPicPr>
        <p:blipFill>
          <a:blip r:embed="rId3"/>
          <a:stretch>
            <a:fillRect/>
          </a:stretch>
        </p:blipFill>
        <p:spPr>
          <a:xfrm>
            <a:off x="6357950" y="2285992"/>
            <a:ext cx="1767840" cy="1328928"/>
          </a:xfrm>
          <a:prstGeom prst="rect">
            <a:avLst/>
          </a:prstGeom>
        </p:spPr>
      </p:pic>
    </p:spTree>
    <p:extLst>
      <p:ext uri="{BB962C8B-B14F-4D97-AF65-F5344CB8AC3E}">
        <p14:creationId xmlns="" xmlns:p14="http://schemas.microsoft.com/office/powerpoint/2010/main" val="577046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876"/>
            <a:ext cx="8229600" cy="990600"/>
          </a:xfrm>
        </p:spPr>
        <p:txBody>
          <a:bodyPr/>
          <a:lstStyle/>
          <a:p>
            <a:r>
              <a:rPr lang="tr-TR" dirty="0" err="1" smtClean="0"/>
              <a:t>Continue</a:t>
            </a:r>
            <a:r>
              <a:rPr lang="tr-TR" dirty="0" smtClean="0"/>
              <a:t> örneği</a:t>
            </a:r>
            <a:endParaRPr lang="en-US" dirty="0"/>
          </a:p>
        </p:txBody>
      </p:sp>
      <p:sp>
        <p:nvSpPr>
          <p:cNvPr id="5" name="Rectangle 2"/>
          <p:cNvSpPr txBox="1">
            <a:spLocks noChangeArrowheads="1"/>
          </p:cNvSpPr>
          <p:nvPr/>
        </p:nvSpPr>
        <p:spPr>
          <a:xfrm>
            <a:off x="1000100" y="0"/>
            <a:ext cx="7520940" cy="3429000"/>
          </a:xfrm>
          <a:prstGeom prst="rect">
            <a:avLst/>
          </a:prstGeom>
          <a:noFill/>
          <a:ln/>
        </p:spPr>
        <p:txBody>
          <a:bodyPr vert="horz" lIns="91440" tIns="45720" rIns="91440" bIns="45720" rtlCol="0">
            <a:normAutofit fontScale="92500" lnSpcReduction="2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nSpc>
                <a:spcPct val="90000"/>
              </a:lnSpc>
              <a:buFontTx/>
              <a:buNone/>
            </a:pPr>
            <a:r>
              <a:rPr lang="en-US" sz="2600" b="0" dirty="0" smtClean="0"/>
              <a:t>	</a:t>
            </a:r>
            <a:r>
              <a:rPr lang="en-US" sz="2600" b="0" dirty="0" err="1" smtClean="0"/>
              <a:t>int</a:t>
            </a:r>
            <a:r>
              <a:rPr lang="en-US" sz="2600" b="0" dirty="0" smtClean="0"/>
              <a:t> </a:t>
            </a:r>
            <a:r>
              <a:rPr lang="en-US" sz="2600" b="0" dirty="0" err="1" smtClean="0"/>
              <a:t>i</a:t>
            </a:r>
            <a:r>
              <a:rPr lang="en-US" sz="2600" b="0" dirty="0" smtClean="0"/>
              <a:t> = </a:t>
            </a:r>
            <a:r>
              <a:rPr lang="tr-TR" sz="2600" b="0" dirty="0" smtClean="0"/>
              <a:t>0</a:t>
            </a:r>
            <a:r>
              <a:rPr lang="en-US" sz="2600" b="0" dirty="0" smtClean="0"/>
              <a:t> ;								</a:t>
            </a:r>
          </a:p>
          <a:p>
            <a:pPr>
              <a:lnSpc>
                <a:spcPct val="90000"/>
              </a:lnSpc>
              <a:buFontTx/>
              <a:buNone/>
            </a:pPr>
            <a:r>
              <a:rPr lang="en-US" sz="2600" b="0" dirty="0" smtClean="0"/>
              <a:t>	while ( </a:t>
            </a:r>
            <a:r>
              <a:rPr lang="en-US" sz="2600" b="0" dirty="0" err="1" smtClean="0"/>
              <a:t>i</a:t>
            </a:r>
            <a:r>
              <a:rPr lang="en-US" sz="2600" b="0" dirty="0" smtClean="0"/>
              <a:t> &lt; </a:t>
            </a:r>
            <a:r>
              <a:rPr lang="tr-TR" sz="2600" b="0" dirty="0" smtClean="0"/>
              <a:t>7</a:t>
            </a:r>
            <a:r>
              <a:rPr lang="en-US" sz="2600" b="0" dirty="0" smtClean="0"/>
              <a:t> )		     	</a:t>
            </a:r>
            <a:endParaRPr lang="tr-TR" sz="2600" b="0" dirty="0" smtClean="0"/>
          </a:p>
          <a:p>
            <a:pPr>
              <a:lnSpc>
                <a:spcPct val="90000"/>
              </a:lnSpc>
            </a:pPr>
            <a:r>
              <a:rPr lang="en-US" sz="2600" b="0" dirty="0" smtClean="0"/>
              <a:t>{</a:t>
            </a:r>
            <a:endParaRPr lang="tr-TR" sz="2600" b="0" dirty="0" smtClean="0"/>
          </a:p>
          <a:p>
            <a:pPr>
              <a:lnSpc>
                <a:spcPct val="90000"/>
              </a:lnSpc>
            </a:pPr>
            <a:r>
              <a:rPr lang="tr-TR" sz="2600" b="0" dirty="0" smtClean="0"/>
              <a:t>		</a:t>
            </a:r>
            <a:r>
              <a:rPr lang="en-US" sz="2600" b="0" dirty="0" smtClean="0"/>
              <a:t> </a:t>
            </a:r>
            <a:r>
              <a:rPr lang="en-US" sz="2600" b="0" dirty="0" err="1" smtClean="0"/>
              <a:t>i</a:t>
            </a:r>
            <a:r>
              <a:rPr lang="en-US" sz="2600" b="0" dirty="0" smtClean="0"/>
              <a:t> = </a:t>
            </a:r>
            <a:r>
              <a:rPr lang="en-US" sz="2600" b="0" dirty="0" err="1" smtClean="0"/>
              <a:t>i</a:t>
            </a:r>
            <a:r>
              <a:rPr lang="en-US" sz="2600" b="0" dirty="0" smtClean="0"/>
              <a:t> + 1 ;</a:t>
            </a:r>
            <a:endParaRPr lang="tr-TR" sz="2600" b="0" dirty="0" smtClean="0"/>
          </a:p>
          <a:p>
            <a:pPr>
              <a:lnSpc>
                <a:spcPct val="90000"/>
              </a:lnSpc>
            </a:pPr>
            <a:r>
              <a:rPr lang="tr-TR" sz="2600" b="0" dirty="0" smtClean="0"/>
              <a:t>		</a:t>
            </a:r>
            <a:r>
              <a:rPr lang="tr-TR" sz="2600" b="0" dirty="0" err="1" smtClean="0"/>
              <a:t>if</a:t>
            </a:r>
            <a:r>
              <a:rPr lang="tr-TR" sz="2600" b="0" dirty="0" smtClean="0"/>
              <a:t>(i==4) </a:t>
            </a:r>
            <a:r>
              <a:rPr lang="tr-TR" sz="2600" b="0" dirty="0" err="1" smtClean="0"/>
              <a:t>continue</a:t>
            </a:r>
            <a:r>
              <a:rPr lang="tr-TR" sz="2600" b="0" dirty="0" smtClean="0"/>
              <a:t>;</a:t>
            </a:r>
            <a:endParaRPr lang="en-US" sz="2600" b="0" dirty="0" smtClean="0"/>
          </a:p>
          <a:p>
            <a:pPr>
              <a:lnSpc>
                <a:spcPct val="90000"/>
              </a:lnSpc>
              <a:buFontTx/>
              <a:buNone/>
            </a:pPr>
            <a:r>
              <a:rPr lang="en-US" sz="2600" b="0" dirty="0" smtClean="0"/>
              <a:t>		  </a:t>
            </a:r>
            <a:r>
              <a:rPr lang="tr-TR" sz="2600" b="0" dirty="0" err="1" smtClean="0"/>
              <a:t>System</a:t>
            </a:r>
            <a:r>
              <a:rPr lang="tr-TR" sz="2600" b="0" dirty="0" smtClean="0"/>
              <a:t>.</a:t>
            </a:r>
            <a:r>
              <a:rPr lang="tr-TR" sz="2600" b="0" dirty="0" err="1" smtClean="0"/>
              <a:t>out</a:t>
            </a:r>
            <a:r>
              <a:rPr lang="tr-TR" sz="2600" b="0" dirty="0" smtClean="0"/>
              <a:t>.</a:t>
            </a:r>
            <a:r>
              <a:rPr lang="tr-TR" sz="2600" b="0" dirty="0" err="1" smtClean="0"/>
              <a:t>println</a:t>
            </a:r>
            <a:r>
              <a:rPr lang="en-US" sz="2600" b="0" dirty="0" smtClean="0"/>
              <a:t>(</a:t>
            </a:r>
            <a:r>
              <a:rPr lang="en-US" sz="2600" b="0" dirty="0" err="1" smtClean="0"/>
              <a:t>i</a:t>
            </a:r>
            <a:r>
              <a:rPr lang="en-US" sz="2600" b="0" dirty="0" smtClean="0"/>
              <a:t>) ;</a:t>
            </a:r>
          </a:p>
          <a:p>
            <a:pPr>
              <a:lnSpc>
                <a:spcPct val="90000"/>
              </a:lnSpc>
              <a:buFontTx/>
              <a:buNone/>
            </a:pPr>
            <a:r>
              <a:rPr lang="en-US" sz="2600" b="0" dirty="0" smtClean="0"/>
              <a:t>			</a:t>
            </a:r>
            <a:r>
              <a:rPr lang="tr-TR" sz="2600" b="0" dirty="0" smtClean="0"/>
              <a:t>	</a:t>
            </a:r>
            <a:r>
              <a:rPr lang="en-US" sz="2600" b="0" dirty="0" smtClean="0"/>
              <a:t>		</a:t>
            </a:r>
          </a:p>
          <a:p>
            <a:pPr>
              <a:lnSpc>
                <a:spcPct val="90000"/>
              </a:lnSpc>
              <a:buFontTx/>
              <a:buNone/>
            </a:pPr>
            <a:r>
              <a:rPr lang="en-US" sz="2600" b="0" dirty="0" smtClean="0"/>
              <a:t>	}</a:t>
            </a:r>
          </a:p>
          <a:p>
            <a:pPr>
              <a:lnSpc>
                <a:spcPct val="90000"/>
              </a:lnSpc>
              <a:buFontTx/>
              <a:buNone/>
            </a:pPr>
            <a:endParaRPr lang="en-US" sz="2000" b="0" dirty="0" smtClean="0"/>
          </a:p>
          <a:p>
            <a:pPr>
              <a:lnSpc>
                <a:spcPct val="90000"/>
              </a:lnSpc>
              <a:buFontTx/>
              <a:buNone/>
            </a:pPr>
            <a:endParaRPr lang="en-US" sz="2000" b="0" dirty="0"/>
          </a:p>
        </p:txBody>
      </p:sp>
      <p:sp>
        <p:nvSpPr>
          <p:cNvPr id="9" name="8 Metin kutusu"/>
          <p:cNvSpPr txBox="1"/>
          <p:nvPr/>
        </p:nvSpPr>
        <p:spPr>
          <a:xfrm>
            <a:off x="6643702" y="2071678"/>
            <a:ext cx="1643074" cy="2161520"/>
          </a:xfrm>
          <a:prstGeom prst="frame">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smtClean="0"/>
              <a:t>1</a:t>
            </a:r>
          </a:p>
          <a:p>
            <a:r>
              <a:rPr lang="tr-TR" dirty="0" smtClean="0"/>
              <a:t>2</a:t>
            </a:r>
          </a:p>
          <a:p>
            <a:r>
              <a:rPr lang="tr-TR" dirty="0" smtClean="0"/>
              <a:t>3</a:t>
            </a:r>
          </a:p>
          <a:p>
            <a:r>
              <a:rPr lang="tr-TR" dirty="0" smtClean="0"/>
              <a:t>5</a:t>
            </a:r>
          </a:p>
          <a:p>
            <a:r>
              <a:rPr lang="tr-TR" dirty="0" smtClean="0"/>
              <a:t>6</a:t>
            </a:r>
          </a:p>
          <a:p>
            <a:r>
              <a:rPr lang="tr-TR" dirty="0" smtClean="0"/>
              <a:t>7</a:t>
            </a:r>
          </a:p>
        </p:txBody>
      </p:sp>
      <p:pic>
        <p:nvPicPr>
          <p:cNvPr id="7" name="6 Resim" descr="sheep-jumping-over-fence-clipart-1.jpg"/>
          <p:cNvPicPr>
            <a:picLocks noChangeAspect="1"/>
          </p:cNvPicPr>
          <p:nvPr/>
        </p:nvPicPr>
        <p:blipFill>
          <a:blip r:embed="rId2" cstate="print"/>
          <a:stretch>
            <a:fillRect/>
          </a:stretch>
        </p:blipFill>
        <p:spPr>
          <a:xfrm>
            <a:off x="3428992" y="4429132"/>
            <a:ext cx="3571900" cy="1894893"/>
          </a:xfrm>
          <a:prstGeom prst="rect">
            <a:avLst/>
          </a:prstGeom>
        </p:spPr>
      </p:pic>
      <p:pic>
        <p:nvPicPr>
          <p:cNvPr id="6" name="5 Resim" descr="soru.jpg"/>
          <p:cNvPicPr>
            <a:picLocks noChangeAspect="1"/>
          </p:cNvPicPr>
          <p:nvPr/>
        </p:nvPicPr>
        <p:blipFill>
          <a:blip r:embed="rId3"/>
          <a:stretch>
            <a:fillRect/>
          </a:stretch>
        </p:blipFill>
        <p:spPr>
          <a:xfrm>
            <a:off x="5786446" y="2000240"/>
            <a:ext cx="3041030" cy="2286016"/>
          </a:xfrm>
          <a:prstGeom prst="rect">
            <a:avLst/>
          </a:prstGeom>
        </p:spPr>
      </p:pic>
    </p:spTree>
    <p:extLst>
      <p:ext uri="{BB962C8B-B14F-4D97-AF65-F5344CB8AC3E}">
        <p14:creationId xmlns="" xmlns:p14="http://schemas.microsoft.com/office/powerpoint/2010/main" val="577046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Yazılım</a:t>
            </a:r>
            <a:endParaRPr lang="tr-TR" dirty="0"/>
          </a:p>
        </p:txBody>
      </p:sp>
      <p:sp>
        <p:nvSpPr>
          <p:cNvPr id="3" name="2 İçerik Yer Tutucusu"/>
          <p:cNvSpPr>
            <a:spLocks noGrp="1"/>
          </p:cNvSpPr>
          <p:nvPr>
            <p:ph sz="quarter" idx="1"/>
          </p:nvPr>
        </p:nvSpPr>
        <p:spPr/>
        <p:txBody>
          <a:bodyPr/>
          <a:lstStyle/>
          <a:p>
            <a:pPr lvl="1"/>
            <a:r>
              <a:rPr lang="tr-TR" dirty="0" err="1" smtClean="0"/>
              <a:t>NetBeans</a:t>
            </a:r>
            <a:r>
              <a:rPr lang="tr-TR" dirty="0" smtClean="0"/>
              <a:t> (hafif ve yaygın – yavaş açılır)</a:t>
            </a:r>
          </a:p>
          <a:p>
            <a:pPr lvl="1"/>
            <a:r>
              <a:rPr lang="tr-TR" dirty="0" err="1" smtClean="0"/>
              <a:t>Eclipse</a:t>
            </a:r>
            <a:r>
              <a:rPr lang="tr-TR" dirty="0" smtClean="0"/>
              <a:t> IDE </a:t>
            </a:r>
            <a:r>
              <a:rPr lang="tr-TR" dirty="0" err="1" smtClean="0"/>
              <a:t>for</a:t>
            </a:r>
            <a:r>
              <a:rPr lang="tr-TR" dirty="0" smtClean="0"/>
              <a:t> Java </a:t>
            </a:r>
            <a:r>
              <a:rPr lang="tr-TR" dirty="0" err="1" smtClean="0"/>
              <a:t>Developers</a:t>
            </a:r>
            <a:r>
              <a:rPr lang="tr-TR" dirty="0" smtClean="0"/>
              <a:t> (yaygın – esnek – ağır – çok yavaş açılır)</a:t>
            </a:r>
          </a:p>
          <a:p>
            <a:pPr lvl="1"/>
            <a:r>
              <a:rPr lang="tr-TR" dirty="0" err="1" smtClean="0"/>
              <a:t>Notepad</a:t>
            </a:r>
            <a:r>
              <a:rPr lang="tr-TR" dirty="0" smtClean="0"/>
              <a:t>++ (ek ayarlamalar ve eklentiler ile derleyici gibi kullanılabilir – yaygın – </a:t>
            </a:r>
            <a:r>
              <a:rPr lang="tr-TR" b="1" dirty="0" smtClean="0"/>
              <a:t>hızlı</a:t>
            </a:r>
            <a:r>
              <a:rPr lang="tr-TR" dirty="0" smtClean="0"/>
              <a:t>)</a:t>
            </a:r>
          </a:p>
          <a:p>
            <a:pPr lvl="1"/>
            <a:r>
              <a:rPr lang="tr-TR" dirty="0" smtClean="0"/>
              <a:t>Ya da hoşunuza giden başka bir Java derleyicisi</a:t>
            </a:r>
          </a:p>
          <a:p>
            <a:endParaRPr lang="tr-TR" dirty="0"/>
          </a:p>
        </p:txBody>
      </p:sp>
      <p:pic>
        <p:nvPicPr>
          <p:cNvPr id="69638" name="Picture 6" descr="File:NetBeans.svg"/>
          <p:cNvPicPr>
            <a:picLocks noChangeAspect="1" noChangeArrowheads="1"/>
          </p:cNvPicPr>
          <p:nvPr/>
        </p:nvPicPr>
        <p:blipFill>
          <a:blip r:embed="rId2"/>
          <a:srcRect/>
          <a:stretch>
            <a:fillRect/>
          </a:stretch>
        </p:blipFill>
        <p:spPr bwMode="auto">
          <a:xfrm>
            <a:off x="1142976" y="3857628"/>
            <a:ext cx="2828933" cy="771527"/>
          </a:xfrm>
          <a:prstGeom prst="rect">
            <a:avLst/>
          </a:prstGeom>
          <a:noFill/>
        </p:spPr>
      </p:pic>
      <p:pic>
        <p:nvPicPr>
          <p:cNvPr id="69640" name="Picture 8" descr="eclipse ile ilgili görsel sonucu"/>
          <p:cNvPicPr>
            <a:picLocks noChangeAspect="1" noChangeArrowheads="1"/>
          </p:cNvPicPr>
          <p:nvPr/>
        </p:nvPicPr>
        <p:blipFill>
          <a:blip r:embed="rId3"/>
          <a:srcRect/>
          <a:stretch>
            <a:fillRect/>
          </a:stretch>
        </p:blipFill>
        <p:spPr bwMode="auto">
          <a:xfrm>
            <a:off x="4786314" y="4071942"/>
            <a:ext cx="2786082" cy="654730"/>
          </a:xfrm>
          <a:prstGeom prst="rect">
            <a:avLst/>
          </a:prstGeom>
          <a:noFill/>
        </p:spPr>
      </p:pic>
      <p:pic>
        <p:nvPicPr>
          <p:cNvPr id="23554" name="Picture 2" descr="http://www.armaholic.com/datas/users/notepadpp_logo_4.png"/>
          <p:cNvPicPr>
            <a:picLocks noChangeAspect="1" noChangeArrowheads="1"/>
          </p:cNvPicPr>
          <p:nvPr/>
        </p:nvPicPr>
        <p:blipFill>
          <a:blip r:embed="rId4"/>
          <a:srcRect/>
          <a:stretch>
            <a:fillRect/>
          </a:stretch>
        </p:blipFill>
        <p:spPr bwMode="auto">
          <a:xfrm>
            <a:off x="3500430" y="4714884"/>
            <a:ext cx="2019300" cy="1457326"/>
          </a:xfrm>
          <a:prstGeom prst="rect">
            <a:avLst/>
          </a:prstGeom>
          <a:noFill/>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tr-TR" b="1" smtClean="0"/>
              <a:t>Tanımlayıcı</a:t>
            </a:r>
          </a:p>
        </p:txBody>
      </p:sp>
      <p:sp>
        <p:nvSpPr>
          <p:cNvPr id="29699" name="Rectangle 3"/>
          <p:cNvSpPr>
            <a:spLocks noGrp="1" noChangeArrowheads="1"/>
          </p:cNvSpPr>
          <p:nvPr>
            <p:ph sz="quarter" idx="1"/>
          </p:nvPr>
        </p:nvSpPr>
        <p:spPr>
          <a:xfrm>
            <a:off x="457200" y="1600200"/>
            <a:ext cx="8229600" cy="5257800"/>
          </a:xfrm>
        </p:spPr>
        <p:txBody>
          <a:bodyPr/>
          <a:lstStyle/>
          <a:p>
            <a:pPr eaLnBrk="1" hangingPunct="1">
              <a:lnSpc>
                <a:spcPct val="90000"/>
              </a:lnSpc>
            </a:pPr>
            <a:r>
              <a:rPr lang="tr-TR" sz="2000" dirty="0" smtClean="0"/>
              <a:t>Program yazan kişi tarafından düşünülüp oluşturulan ve  programdaki değişkenleri, sabitleri, kayıt alanlarını, alt programları, vs.. adlandırmak için kullanılan kelimelere tanımlayıcı denir. </a:t>
            </a:r>
          </a:p>
          <a:p>
            <a:pPr eaLnBrk="1" hangingPunct="1">
              <a:lnSpc>
                <a:spcPct val="90000"/>
              </a:lnSpc>
            </a:pPr>
            <a:endParaRPr lang="tr-TR" sz="2000" dirty="0" smtClean="0"/>
          </a:p>
          <a:p>
            <a:pPr eaLnBrk="1" hangingPunct="1">
              <a:lnSpc>
                <a:spcPct val="90000"/>
              </a:lnSpc>
            </a:pPr>
            <a:r>
              <a:rPr lang="tr-TR" sz="2000" dirty="0" smtClean="0"/>
              <a:t>Bu kelimeler isimlendirilirken kurallara dikkat edilmelidir:</a:t>
            </a:r>
          </a:p>
          <a:p>
            <a:pPr lvl="1" eaLnBrk="1" hangingPunct="1">
              <a:lnSpc>
                <a:spcPct val="90000"/>
              </a:lnSpc>
              <a:buFont typeface="Wingdings" pitchFamily="2" charset="2"/>
              <a:buBlip>
                <a:blip r:embed="rId2"/>
              </a:buBlip>
            </a:pPr>
            <a:r>
              <a:rPr lang="tr-TR" sz="1800" dirty="0" smtClean="0"/>
              <a:t>İngiliz alfabesindeki A-Z veya a-z arası 26 harf kullanılabilir. </a:t>
            </a:r>
          </a:p>
          <a:p>
            <a:pPr lvl="1" eaLnBrk="1" hangingPunct="1">
              <a:lnSpc>
                <a:spcPct val="90000"/>
              </a:lnSpc>
              <a:buFont typeface="Wingdings" pitchFamily="2" charset="2"/>
              <a:buBlip>
                <a:blip r:embed="rId2"/>
              </a:buBlip>
            </a:pPr>
            <a:r>
              <a:rPr lang="tr-TR" sz="1800" dirty="0" smtClean="0"/>
              <a:t>0-9 rakamları kullanılabilir. </a:t>
            </a:r>
          </a:p>
          <a:p>
            <a:pPr lvl="1" eaLnBrk="1" hangingPunct="1">
              <a:lnSpc>
                <a:spcPct val="90000"/>
              </a:lnSpc>
              <a:buFont typeface="Wingdings" pitchFamily="2" charset="2"/>
              <a:buBlip>
                <a:blip r:embed="rId2"/>
              </a:buBlip>
            </a:pPr>
            <a:r>
              <a:rPr lang="tr-TR" sz="1800" dirty="0" smtClean="0"/>
              <a:t>Sembollerden alt çizgi kullanılabilir.  (    _    )</a:t>
            </a:r>
          </a:p>
          <a:p>
            <a:pPr lvl="1" eaLnBrk="1" hangingPunct="1">
              <a:lnSpc>
                <a:spcPct val="90000"/>
              </a:lnSpc>
              <a:buFont typeface="Wingdings" pitchFamily="2" charset="2"/>
              <a:buBlip>
                <a:blip r:embed="rId2"/>
              </a:buBlip>
            </a:pPr>
            <a:r>
              <a:rPr lang="tr-TR" sz="1800" dirty="0" smtClean="0"/>
              <a:t>Tanımlayıcı ifadeleri harf veya alt çizgi ile başlayabilir ama rakamla başlamaz. </a:t>
            </a:r>
          </a:p>
          <a:p>
            <a:pPr lvl="1" eaLnBrk="1" hangingPunct="1">
              <a:lnSpc>
                <a:spcPct val="90000"/>
              </a:lnSpc>
              <a:buFont typeface="Wingdings" pitchFamily="2" charset="2"/>
              <a:buBlip>
                <a:blip r:embed="rId2"/>
              </a:buBlip>
            </a:pPr>
            <a:r>
              <a:rPr lang="tr-TR" sz="1800" dirty="0" smtClean="0"/>
              <a:t>İsimler oluşturulurken boşluk kullanılmamalıdır. </a:t>
            </a:r>
          </a:p>
          <a:p>
            <a:pPr eaLnBrk="1" hangingPunct="1">
              <a:lnSpc>
                <a:spcPct val="90000"/>
              </a:lnSpc>
              <a:buFont typeface="Wingdings" pitchFamily="2" charset="2"/>
              <a:buNone/>
            </a:pPr>
            <a:endParaRPr lang="tr-TR" sz="2000" dirty="0" smtClean="0"/>
          </a:p>
          <a:p>
            <a:pPr eaLnBrk="1" hangingPunct="1">
              <a:lnSpc>
                <a:spcPct val="90000"/>
              </a:lnSpc>
              <a:buFont typeface="Wingdings" pitchFamily="2" charset="2"/>
              <a:buNone/>
            </a:pPr>
            <a:r>
              <a:rPr lang="tr-TR" sz="2000" i="1" dirty="0" smtClean="0"/>
              <a:t>maaş katsayısı</a:t>
            </a:r>
            <a:r>
              <a:rPr lang="tr-TR" sz="2000" dirty="0" smtClean="0"/>
              <a:t>       değil       </a:t>
            </a:r>
            <a:r>
              <a:rPr lang="tr-TR" sz="2000" i="1" dirty="0" err="1" smtClean="0"/>
              <a:t>maas</a:t>
            </a:r>
            <a:r>
              <a:rPr lang="tr-TR" sz="2000" i="1" dirty="0" smtClean="0"/>
              <a:t>_</a:t>
            </a:r>
            <a:r>
              <a:rPr lang="tr-TR" sz="2000" i="1" dirty="0" err="1" smtClean="0"/>
              <a:t>katsayisi</a:t>
            </a:r>
            <a:endParaRPr lang="tr-TR" sz="2000" i="1" dirty="0" smtClean="0"/>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while</a:t>
            </a:r>
            <a:r>
              <a:rPr lang="tr-TR" sz="4000" b="1" dirty="0" smtClean="0">
                <a:solidFill>
                  <a:schemeClr val="tx2">
                    <a:lumMod val="60000"/>
                    <a:lumOff val="40000"/>
                  </a:schemeClr>
                </a:solidFill>
              </a:rPr>
              <a:t> – çok önemli kullanım</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4114800" cy="2924180"/>
          </a:xfrm>
        </p:spPr>
        <p:txBody>
          <a:bodyPr>
            <a:normAutofit fontScale="77500" lnSpcReduction="20000"/>
          </a:bodyPr>
          <a:lstStyle/>
          <a:p>
            <a:pPr algn="just">
              <a:buFontTx/>
              <a:buChar char="-"/>
            </a:pPr>
            <a:r>
              <a:rPr lang="tr-TR" sz="2000" dirty="0" smtClean="0">
                <a:solidFill>
                  <a:schemeClr val="tx1"/>
                </a:solidFill>
              </a:rPr>
              <a:t>Değer alma ve kontrol yönteminin ana hattı:</a:t>
            </a:r>
          </a:p>
          <a:p>
            <a:pPr algn="just">
              <a:buFontTx/>
              <a:buChar char="-"/>
            </a:pPr>
            <a:endParaRPr lang="tr-TR" sz="2000" dirty="0" smtClean="0"/>
          </a:p>
          <a:p>
            <a:pPr algn="just">
              <a:buFontTx/>
              <a:buChar char="-"/>
            </a:pPr>
            <a:r>
              <a:rPr lang="tr-TR" sz="2000" dirty="0" smtClean="0">
                <a:solidFill>
                  <a:schemeClr val="tx1"/>
                </a:solidFill>
              </a:rPr>
              <a:t>Değer giriniz: _____</a:t>
            </a:r>
          </a:p>
          <a:p>
            <a:pPr algn="just">
              <a:buFontTx/>
              <a:buChar char="-"/>
            </a:pPr>
            <a:r>
              <a:rPr lang="tr-TR" sz="2000" dirty="0" err="1" smtClean="0"/>
              <a:t>while</a:t>
            </a:r>
            <a:r>
              <a:rPr lang="tr-TR" sz="2000" dirty="0" smtClean="0"/>
              <a:t> ( ! </a:t>
            </a:r>
            <a:r>
              <a:rPr lang="tr-TR" sz="2000" dirty="0" smtClean="0">
                <a:solidFill>
                  <a:schemeClr val="bg2">
                    <a:lumMod val="50000"/>
                  </a:schemeClr>
                </a:solidFill>
              </a:rPr>
              <a:t>( değere dair istenen özellik) </a:t>
            </a:r>
            <a:r>
              <a:rPr lang="tr-TR" sz="2000" dirty="0" smtClean="0"/>
              <a:t>) //istenen özellik olmadığı sürece</a:t>
            </a:r>
          </a:p>
          <a:p>
            <a:pPr algn="just">
              <a:buFontTx/>
              <a:buChar char="-"/>
            </a:pPr>
            <a:r>
              <a:rPr lang="tr-TR" sz="2000" dirty="0" smtClean="0">
                <a:solidFill>
                  <a:schemeClr val="tx1"/>
                </a:solidFill>
              </a:rPr>
              <a:t>{</a:t>
            </a:r>
          </a:p>
          <a:p>
            <a:pPr algn="just">
              <a:buFontTx/>
              <a:buChar char="-"/>
            </a:pPr>
            <a:r>
              <a:rPr lang="tr-TR" sz="2000" dirty="0" smtClean="0"/>
              <a:t>YANLIŞ GİRDİNİZ TEKRAR GİRİNİZ.</a:t>
            </a:r>
          </a:p>
          <a:p>
            <a:pPr algn="just">
              <a:buFontTx/>
              <a:buChar char="-"/>
            </a:pPr>
            <a:r>
              <a:rPr lang="tr-TR" sz="2000" dirty="0" smtClean="0"/>
              <a:t>Değer giriniz: _____</a:t>
            </a:r>
            <a:endParaRPr lang="tr-TR" sz="2000" dirty="0" smtClean="0">
              <a:solidFill>
                <a:schemeClr val="tx1"/>
              </a:solidFill>
            </a:endParaRPr>
          </a:p>
          <a:p>
            <a:pPr algn="just">
              <a:buFontTx/>
              <a:buChar char="-"/>
            </a:pPr>
            <a:r>
              <a:rPr lang="tr-TR" sz="2000" dirty="0" smtClean="0"/>
              <a:t>}</a:t>
            </a:r>
          </a:p>
          <a:p>
            <a:pPr algn="just">
              <a:buFontTx/>
              <a:buChar char="-"/>
            </a:pPr>
            <a:r>
              <a:rPr lang="tr-TR" sz="2000" dirty="0" smtClean="0">
                <a:solidFill>
                  <a:schemeClr val="tx1"/>
                </a:solidFill>
              </a:rPr>
              <a:t>Bu noktada değerin pozitif olduğuna eminiz.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iterate type="lt">
                                    <p:tmPct val="0"/>
                                  </p:iterate>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strVal val="#ppt_w*0.05"/>
                                          </p:val>
                                        </p:tav>
                                        <p:tav tm="100000">
                                          <p:val>
                                            <p:strVal val="#ppt_w"/>
                                          </p:val>
                                        </p:tav>
                                      </p:tavLst>
                                    </p:anim>
                                    <p:anim calcmode="lin" valueType="num">
                                      <p:cBhvr>
                                        <p:cTn id="8"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9" dur="5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10" dur="5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iterate type="lt">
                                    <p:tmPct val="0"/>
                                  </p:iterate>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p:cTn id="16" dur="500" fill="hold"/>
                                        <p:tgtEl>
                                          <p:spTgt spid="3">
                                            <p:txEl>
                                              <p:pRg st="3" end="3"/>
                                            </p:txEl>
                                          </p:spTgt>
                                        </p:tgtEl>
                                        <p:attrNameLst>
                                          <p:attrName>ppt_w</p:attrName>
                                        </p:attrNameLst>
                                      </p:cBhvr>
                                      <p:tavLst>
                                        <p:tav tm="0">
                                          <p:val>
                                            <p:strVal val="#ppt_w*0.05"/>
                                          </p:val>
                                        </p:tav>
                                        <p:tav tm="100000">
                                          <p:val>
                                            <p:strVal val="#ppt_w"/>
                                          </p:val>
                                        </p:tav>
                                      </p:tavLst>
                                    </p:anim>
                                    <p:anim calcmode="lin" valueType="num">
                                      <p:cBhvr>
                                        <p:cTn id="17" dur="5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18" dur="5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19" dur="500" fill="hold"/>
                                        <p:tgtEl>
                                          <p:spTgt spid="3">
                                            <p:txEl>
                                              <p:pRg st="3" end="3"/>
                                            </p:txEl>
                                          </p:spTgt>
                                        </p:tgtEl>
                                        <p:attrNameLst>
                                          <p:attrName>ppt_y</p:attrName>
                                        </p:attrNameLst>
                                      </p:cBhvr>
                                      <p:tavLst>
                                        <p:tav tm="0">
                                          <p:val>
                                            <p:strVal val="#ppt_y"/>
                                          </p:val>
                                        </p:tav>
                                        <p:tav tm="100000">
                                          <p:val>
                                            <p:strVal val="#ppt_y"/>
                                          </p:val>
                                        </p:tav>
                                      </p:tavLst>
                                    </p:anim>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iterate type="lt">
                                    <p:tmPct val="0"/>
                                  </p:iterate>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strVal val="#ppt_w*0.05"/>
                                          </p:val>
                                        </p:tav>
                                        <p:tav tm="100000">
                                          <p:val>
                                            <p:strVal val="#ppt_w"/>
                                          </p:val>
                                        </p:tav>
                                      </p:tavLst>
                                    </p:anim>
                                    <p:anim calcmode="lin" valueType="num">
                                      <p:cBhvr>
                                        <p:cTn id="26" dur="5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27" dur="5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28" dur="500" fill="hold"/>
                                        <p:tgtEl>
                                          <p:spTgt spid="3">
                                            <p:txEl>
                                              <p:pRg st="4" end="4"/>
                                            </p:txEl>
                                          </p:spTgt>
                                        </p:tgtEl>
                                        <p:attrNameLst>
                                          <p:attrName>ppt_y</p:attrName>
                                        </p:attrNameLst>
                                      </p:cBhvr>
                                      <p:tavLst>
                                        <p:tav tm="0">
                                          <p:val>
                                            <p:strVal val="#ppt_y"/>
                                          </p:val>
                                        </p:tav>
                                        <p:tav tm="100000">
                                          <p:val>
                                            <p:strVal val="#ppt_y"/>
                                          </p:val>
                                        </p:tav>
                                      </p:tavLst>
                                    </p:anim>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iterate type="lt">
                                    <p:tmPct val="0"/>
                                  </p:iterate>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strVal val="#ppt_w*0.05"/>
                                          </p:val>
                                        </p:tav>
                                        <p:tav tm="100000">
                                          <p:val>
                                            <p:strVal val="#ppt_w"/>
                                          </p:val>
                                        </p:tav>
                                      </p:tavLst>
                                    </p:anim>
                                    <p:anim calcmode="lin" valueType="num">
                                      <p:cBhvr>
                                        <p:cTn id="35" dur="5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36" dur="5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37" dur="500" fill="hold"/>
                                        <p:tgtEl>
                                          <p:spTgt spid="3">
                                            <p:txEl>
                                              <p:pRg st="5" end="5"/>
                                            </p:txEl>
                                          </p:spTgt>
                                        </p:tgtEl>
                                        <p:attrNameLst>
                                          <p:attrName>ppt_y</p:attrName>
                                        </p:attrNameLst>
                                      </p:cBhvr>
                                      <p:tavLst>
                                        <p:tav tm="0">
                                          <p:val>
                                            <p:strVal val="#ppt_y"/>
                                          </p:val>
                                        </p:tav>
                                        <p:tav tm="100000">
                                          <p:val>
                                            <p:strVal val="#ppt_y"/>
                                          </p:val>
                                        </p:tav>
                                      </p:tavLst>
                                    </p:anim>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iterate type="lt">
                                    <p:tmPct val="0"/>
                                  </p:iterate>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strVal val="#ppt_w*0.05"/>
                                          </p:val>
                                        </p:tav>
                                        <p:tav tm="100000">
                                          <p:val>
                                            <p:strVal val="#ppt_w"/>
                                          </p:val>
                                        </p:tav>
                                      </p:tavLst>
                                    </p:anim>
                                    <p:anim calcmode="lin" valueType="num">
                                      <p:cBhvr>
                                        <p:cTn id="44" dur="500" fill="hold"/>
                                        <p:tgtEl>
                                          <p:spTgt spid="3">
                                            <p:txEl>
                                              <p:pRg st="6" end="6"/>
                                            </p:txEl>
                                          </p:spTgt>
                                        </p:tgtEl>
                                        <p:attrNameLst>
                                          <p:attrName>ppt_h</p:attrName>
                                        </p:attrNameLst>
                                      </p:cBhvr>
                                      <p:tavLst>
                                        <p:tav tm="0">
                                          <p:val>
                                            <p:strVal val="#ppt_h"/>
                                          </p:val>
                                        </p:tav>
                                        <p:tav tm="100000">
                                          <p:val>
                                            <p:strVal val="#ppt_h"/>
                                          </p:val>
                                        </p:tav>
                                      </p:tavLst>
                                    </p:anim>
                                    <p:anim calcmode="lin" valueType="num">
                                      <p:cBhvr>
                                        <p:cTn id="45" dur="5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46" dur="500" fill="hold"/>
                                        <p:tgtEl>
                                          <p:spTgt spid="3">
                                            <p:txEl>
                                              <p:pRg st="6" end="6"/>
                                            </p:txEl>
                                          </p:spTgt>
                                        </p:tgtEl>
                                        <p:attrNameLst>
                                          <p:attrName>ppt_y</p:attrName>
                                        </p:attrNameLst>
                                      </p:cBhvr>
                                      <p:tavLst>
                                        <p:tav tm="0">
                                          <p:val>
                                            <p:strVal val="#ppt_y"/>
                                          </p:val>
                                        </p:tav>
                                        <p:tav tm="100000">
                                          <p:val>
                                            <p:strVal val="#ppt_y"/>
                                          </p:val>
                                        </p:tav>
                                      </p:tavLst>
                                    </p:anim>
                                    <p:animEffect transition="in" filter="fade">
                                      <p:cBhvr>
                                        <p:cTn id="47" dur="5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nodeType="clickEffect">
                                  <p:stCondLst>
                                    <p:cond delay="0"/>
                                  </p:stCondLst>
                                  <p:iterate type="lt">
                                    <p:tmPct val="0"/>
                                  </p:iterate>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p:cTn id="52" dur="500" fill="hold"/>
                                        <p:tgtEl>
                                          <p:spTgt spid="3">
                                            <p:txEl>
                                              <p:pRg st="7" end="7"/>
                                            </p:txEl>
                                          </p:spTgt>
                                        </p:tgtEl>
                                        <p:attrNameLst>
                                          <p:attrName>ppt_w</p:attrName>
                                        </p:attrNameLst>
                                      </p:cBhvr>
                                      <p:tavLst>
                                        <p:tav tm="0">
                                          <p:val>
                                            <p:strVal val="#ppt_w*0.05"/>
                                          </p:val>
                                        </p:tav>
                                        <p:tav tm="100000">
                                          <p:val>
                                            <p:strVal val="#ppt_w"/>
                                          </p:val>
                                        </p:tav>
                                      </p:tavLst>
                                    </p:anim>
                                    <p:anim calcmode="lin" valueType="num">
                                      <p:cBhvr>
                                        <p:cTn id="53" dur="500" fill="hold"/>
                                        <p:tgtEl>
                                          <p:spTgt spid="3">
                                            <p:txEl>
                                              <p:pRg st="7" end="7"/>
                                            </p:txEl>
                                          </p:spTgt>
                                        </p:tgtEl>
                                        <p:attrNameLst>
                                          <p:attrName>ppt_h</p:attrName>
                                        </p:attrNameLst>
                                      </p:cBhvr>
                                      <p:tavLst>
                                        <p:tav tm="0">
                                          <p:val>
                                            <p:strVal val="#ppt_h"/>
                                          </p:val>
                                        </p:tav>
                                        <p:tav tm="100000">
                                          <p:val>
                                            <p:strVal val="#ppt_h"/>
                                          </p:val>
                                        </p:tav>
                                      </p:tavLst>
                                    </p:anim>
                                    <p:anim calcmode="lin" valueType="num">
                                      <p:cBhvr>
                                        <p:cTn id="54" dur="5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55" dur="500" fill="hold"/>
                                        <p:tgtEl>
                                          <p:spTgt spid="3">
                                            <p:txEl>
                                              <p:pRg st="7" end="7"/>
                                            </p:txEl>
                                          </p:spTgt>
                                        </p:tgtEl>
                                        <p:attrNameLst>
                                          <p:attrName>ppt_y</p:attrName>
                                        </p:attrNameLst>
                                      </p:cBhvr>
                                      <p:tavLst>
                                        <p:tav tm="0">
                                          <p:val>
                                            <p:strVal val="#ppt_y"/>
                                          </p:val>
                                        </p:tav>
                                        <p:tav tm="100000">
                                          <p:val>
                                            <p:strVal val="#ppt_y"/>
                                          </p:val>
                                        </p:tav>
                                      </p:tavLst>
                                    </p:anim>
                                    <p:animEffect transition="in" filter="fade">
                                      <p:cBhvr>
                                        <p:cTn id="56" dur="500"/>
                                        <p:tgtEl>
                                          <p:spTgt spid="3">
                                            <p:txEl>
                                              <p:pRg st="7" end="7"/>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nodeType="clickEffect">
                                  <p:stCondLst>
                                    <p:cond delay="0"/>
                                  </p:stCondLst>
                                  <p:iterate type="lt">
                                    <p:tmPct val="0"/>
                                  </p:iterate>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p:cTn id="61" dur="500" fill="hold"/>
                                        <p:tgtEl>
                                          <p:spTgt spid="3">
                                            <p:txEl>
                                              <p:pRg st="8" end="8"/>
                                            </p:txEl>
                                          </p:spTgt>
                                        </p:tgtEl>
                                        <p:attrNameLst>
                                          <p:attrName>ppt_w</p:attrName>
                                        </p:attrNameLst>
                                      </p:cBhvr>
                                      <p:tavLst>
                                        <p:tav tm="0">
                                          <p:val>
                                            <p:strVal val="#ppt_w*0.05"/>
                                          </p:val>
                                        </p:tav>
                                        <p:tav tm="100000">
                                          <p:val>
                                            <p:strVal val="#ppt_w"/>
                                          </p:val>
                                        </p:tav>
                                      </p:tavLst>
                                    </p:anim>
                                    <p:anim calcmode="lin" valueType="num">
                                      <p:cBhvr>
                                        <p:cTn id="62" dur="500" fill="hold"/>
                                        <p:tgtEl>
                                          <p:spTgt spid="3">
                                            <p:txEl>
                                              <p:pRg st="8" end="8"/>
                                            </p:txEl>
                                          </p:spTgt>
                                        </p:tgtEl>
                                        <p:attrNameLst>
                                          <p:attrName>ppt_h</p:attrName>
                                        </p:attrNameLst>
                                      </p:cBhvr>
                                      <p:tavLst>
                                        <p:tav tm="0">
                                          <p:val>
                                            <p:strVal val="#ppt_h"/>
                                          </p:val>
                                        </p:tav>
                                        <p:tav tm="100000">
                                          <p:val>
                                            <p:strVal val="#ppt_h"/>
                                          </p:val>
                                        </p:tav>
                                      </p:tavLst>
                                    </p:anim>
                                    <p:anim calcmode="lin" valueType="num">
                                      <p:cBhvr>
                                        <p:cTn id="63" dur="500" fill="hold"/>
                                        <p:tgtEl>
                                          <p:spTgt spid="3">
                                            <p:txEl>
                                              <p:pRg st="8" end="8"/>
                                            </p:txEl>
                                          </p:spTgt>
                                        </p:tgtEl>
                                        <p:attrNameLst>
                                          <p:attrName>ppt_x</p:attrName>
                                        </p:attrNameLst>
                                      </p:cBhvr>
                                      <p:tavLst>
                                        <p:tav tm="0">
                                          <p:val>
                                            <p:strVal val="#ppt_x-.2"/>
                                          </p:val>
                                        </p:tav>
                                        <p:tav tm="100000">
                                          <p:val>
                                            <p:strVal val="#ppt_x"/>
                                          </p:val>
                                        </p:tav>
                                      </p:tavLst>
                                    </p:anim>
                                    <p:anim calcmode="lin" valueType="num">
                                      <p:cBhvr>
                                        <p:cTn id="64" dur="500" fill="hold"/>
                                        <p:tgtEl>
                                          <p:spTgt spid="3">
                                            <p:txEl>
                                              <p:pRg st="8" end="8"/>
                                            </p:txEl>
                                          </p:spTgt>
                                        </p:tgtEl>
                                        <p:attrNameLst>
                                          <p:attrName>ppt_y</p:attrName>
                                        </p:attrNameLst>
                                      </p:cBhvr>
                                      <p:tavLst>
                                        <p:tav tm="0">
                                          <p:val>
                                            <p:strVal val="#ppt_y"/>
                                          </p:val>
                                        </p:tav>
                                        <p:tav tm="100000">
                                          <p:val>
                                            <p:strVal val="#ppt_y"/>
                                          </p:val>
                                        </p:tav>
                                      </p:tavLst>
                                    </p:anim>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6" presetClass="entr" presetSubtype="0" fill="hold" nodeType="clickEffect">
                                  <p:stCondLst>
                                    <p:cond delay="0"/>
                                  </p:stCondLst>
                                  <p:iterate type="lt">
                                    <p:tmPct val="10000"/>
                                  </p:iterate>
                                  <p:childTnLst>
                                    <p:set>
                                      <p:cBhvr>
                                        <p:cTn id="69" dur="1" fill="hold">
                                          <p:stCondLst>
                                            <p:cond delay="0"/>
                                          </p:stCondLst>
                                        </p:cTn>
                                        <p:tgtEl>
                                          <p:spTgt spid="3">
                                            <p:txEl>
                                              <p:pRg st="2" end="2"/>
                                            </p:txEl>
                                          </p:spTgt>
                                        </p:tgtEl>
                                        <p:attrNameLst>
                                          <p:attrName>style.visibility</p:attrName>
                                        </p:attrNameLst>
                                      </p:cBhvr>
                                      <p:to>
                                        <p:strVal val="visible"/>
                                      </p:to>
                                    </p:set>
                                    <p:anim by="(-#ppt_w*2)" calcmode="lin" valueType="num">
                                      <p:cBhvr rctx="PPT">
                                        <p:cTn id="70" dur="500" autoRev="1" fill="hold">
                                          <p:stCondLst>
                                            <p:cond delay="0"/>
                                          </p:stCondLst>
                                        </p:cTn>
                                        <p:tgtEl>
                                          <p:spTgt spid="3">
                                            <p:txEl>
                                              <p:pRg st="2" end="2"/>
                                            </p:txEl>
                                          </p:spTgt>
                                        </p:tgtEl>
                                        <p:attrNameLst>
                                          <p:attrName>ppt_w</p:attrName>
                                        </p:attrNameLst>
                                      </p:cBhvr>
                                    </p:anim>
                                    <p:anim by="(#ppt_w*0.50)" calcmode="lin" valueType="num">
                                      <p:cBhvr>
                                        <p:cTn id="71" dur="500" decel="50000" autoRev="1" fill="hold">
                                          <p:stCondLst>
                                            <p:cond delay="0"/>
                                          </p:stCondLst>
                                        </p:cTn>
                                        <p:tgtEl>
                                          <p:spTgt spid="3">
                                            <p:txEl>
                                              <p:pRg st="2" end="2"/>
                                            </p:txEl>
                                          </p:spTgt>
                                        </p:tgtEl>
                                        <p:attrNameLst>
                                          <p:attrName>ppt_x</p:attrName>
                                        </p:attrNameLst>
                                      </p:cBhvr>
                                    </p:anim>
                                    <p:anim from="(-#ppt_h/2)" to="(#ppt_y)" calcmode="lin" valueType="num">
                                      <p:cBhvr>
                                        <p:cTn id="72" dur="1000" fill="hold">
                                          <p:stCondLst>
                                            <p:cond delay="0"/>
                                          </p:stCondLst>
                                        </p:cTn>
                                        <p:tgtEl>
                                          <p:spTgt spid="3">
                                            <p:txEl>
                                              <p:pRg st="2" end="2"/>
                                            </p:txEl>
                                          </p:spTgt>
                                        </p:tgtEl>
                                        <p:attrNameLst>
                                          <p:attrName>ppt_y</p:attrName>
                                        </p:attrNameLst>
                                      </p:cBhvr>
                                    </p:anim>
                                    <p:animRot by="21600000">
                                      <p:cBhvr>
                                        <p:cTn id="73" dur="1000" fill="hold">
                                          <p:stCondLst>
                                            <p:cond delay="0"/>
                                          </p:stCondLst>
                                        </p:cTn>
                                        <p:tgtEl>
                                          <p:spTgt spid="3">
                                            <p:txEl>
                                              <p:pRg st="2" end="2"/>
                                            </p:txEl>
                                          </p:spTgt>
                                        </p:tgtEl>
                                        <p:attrNameLst>
                                          <p:attrName>r</p:attrName>
                                        </p:attrNameLst>
                                      </p:cBhvr>
                                    </p:animRot>
                                  </p:childTnLst>
                                </p:cTn>
                              </p:par>
                              <p:par>
                                <p:cTn id="74" presetID="56" presetClass="entr" presetSubtype="0" fill="hold" nodeType="withEffect">
                                  <p:stCondLst>
                                    <p:cond delay="0"/>
                                  </p:stCondLst>
                                  <p:iterate type="lt">
                                    <p:tmPct val="10000"/>
                                  </p:iterate>
                                  <p:childTnLst>
                                    <p:set>
                                      <p:cBhvr>
                                        <p:cTn id="75" dur="1" fill="hold">
                                          <p:stCondLst>
                                            <p:cond delay="0"/>
                                          </p:stCondLst>
                                        </p:cTn>
                                        <p:tgtEl>
                                          <p:spTgt spid="3">
                                            <p:txEl>
                                              <p:pRg st="3" end="3"/>
                                            </p:txEl>
                                          </p:spTgt>
                                        </p:tgtEl>
                                        <p:attrNameLst>
                                          <p:attrName>style.visibility</p:attrName>
                                        </p:attrNameLst>
                                      </p:cBhvr>
                                      <p:to>
                                        <p:strVal val="visible"/>
                                      </p:to>
                                    </p:set>
                                    <p:anim by="(-#ppt_w*2)" calcmode="lin" valueType="num">
                                      <p:cBhvr rctx="PPT">
                                        <p:cTn id="76" dur="500" autoRev="1" fill="hold">
                                          <p:stCondLst>
                                            <p:cond delay="0"/>
                                          </p:stCondLst>
                                        </p:cTn>
                                        <p:tgtEl>
                                          <p:spTgt spid="3">
                                            <p:txEl>
                                              <p:pRg st="3" end="3"/>
                                            </p:txEl>
                                          </p:spTgt>
                                        </p:tgtEl>
                                        <p:attrNameLst>
                                          <p:attrName>ppt_w</p:attrName>
                                        </p:attrNameLst>
                                      </p:cBhvr>
                                    </p:anim>
                                    <p:anim by="(#ppt_w*0.50)" calcmode="lin" valueType="num">
                                      <p:cBhvr>
                                        <p:cTn id="77" dur="500" decel="50000" autoRev="1" fill="hold">
                                          <p:stCondLst>
                                            <p:cond delay="0"/>
                                          </p:stCondLst>
                                        </p:cTn>
                                        <p:tgtEl>
                                          <p:spTgt spid="3">
                                            <p:txEl>
                                              <p:pRg st="3" end="3"/>
                                            </p:txEl>
                                          </p:spTgt>
                                        </p:tgtEl>
                                        <p:attrNameLst>
                                          <p:attrName>ppt_x</p:attrName>
                                        </p:attrNameLst>
                                      </p:cBhvr>
                                    </p:anim>
                                    <p:anim from="(-#ppt_h/2)" to="(#ppt_y)" calcmode="lin" valueType="num">
                                      <p:cBhvr>
                                        <p:cTn id="78" dur="1000" fill="hold">
                                          <p:stCondLst>
                                            <p:cond delay="0"/>
                                          </p:stCondLst>
                                        </p:cTn>
                                        <p:tgtEl>
                                          <p:spTgt spid="3">
                                            <p:txEl>
                                              <p:pRg st="3" end="3"/>
                                            </p:txEl>
                                          </p:spTgt>
                                        </p:tgtEl>
                                        <p:attrNameLst>
                                          <p:attrName>ppt_y</p:attrName>
                                        </p:attrNameLst>
                                      </p:cBhvr>
                                    </p:anim>
                                    <p:animRot by="21600000">
                                      <p:cBhvr>
                                        <p:cTn id="79" dur="1000" fill="hold">
                                          <p:stCondLst>
                                            <p:cond delay="0"/>
                                          </p:stCondLst>
                                        </p:cTn>
                                        <p:tgtEl>
                                          <p:spTgt spid="3">
                                            <p:txEl>
                                              <p:pRg st="3" end="3"/>
                                            </p:txEl>
                                          </p:spTgt>
                                        </p:tgtEl>
                                        <p:attrNameLst>
                                          <p:attrName>r</p:attrName>
                                        </p:attrNameLst>
                                      </p:cBhvr>
                                    </p:animRot>
                                  </p:childTnLst>
                                </p:cTn>
                              </p:par>
                              <p:par>
                                <p:cTn id="80" presetID="56" presetClass="entr" presetSubtype="0" fill="hold" nodeType="withEffect">
                                  <p:stCondLst>
                                    <p:cond delay="0"/>
                                  </p:stCondLst>
                                  <p:iterate type="lt">
                                    <p:tmPct val="10000"/>
                                  </p:iterate>
                                  <p:childTnLst>
                                    <p:set>
                                      <p:cBhvr>
                                        <p:cTn id="81" dur="1" fill="hold">
                                          <p:stCondLst>
                                            <p:cond delay="0"/>
                                          </p:stCondLst>
                                        </p:cTn>
                                        <p:tgtEl>
                                          <p:spTgt spid="3">
                                            <p:txEl>
                                              <p:pRg st="4" end="4"/>
                                            </p:txEl>
                                          </p:spTgt>
                                        </p:tgtEl>
                                        <p:attrNameLst>
                                          <p:attrName>style.visibility</p:attrName>
                                        </p:attrNameLst>
                                      </p:cBhvr>
                                      <p:to>
                                        <p:strVal val="visible"/>
                                      </p:to>
                                    </p:set>
                                    <p:anim by="(-#ppt_w*2)" calcmode="lin" valueType="num">
                                      <p:cBhvr rctx="PPT">
                                        <p:cTn id="82" dur="500" autoRev="1" fill="hold">
                                          <p:stCondLst>
                                            <p:cond delay="0"/>
                                          </p:stCondLst>
                                        </p:cTn>
                                        <p:tgtEl>
                                          <p:spTgt spid="3">
                                            <p:txEl>
                                              <p:pRg st="4" end="4"/>
                                            </p:txEl>
                                          </p:spTgt>
                                        </p:tgtEl>
                                        <p:attrNameLst>
                                          <p:attrName>ppt_w</p:attrName>
                                        </p:attrNameLst>
                                      </p:cBhvr>
                                    </p:anim>
                                    <p:anim by="(#ppt_w*0.50)" calcmode="lin" valueType="num">
                                      <p:cBhvr>
                                        <p:cTn id="83" dur="500" decel="50000" autoRev="1" fill="hold">
                                          <p:stCondLst>
                                            <p:cond delay="0"/>
                                          </p:stCondLst>
                                        </p:cTn>
                                        <p:tgtEl>
                                          <p:spTgt spid="3">
                                            <p:txEl>
                                              <p:pRg st="4" end="4"/>
                                            </p:txEl>
                                          </p:spTgt>
                                        </p:tgtEl>
                                        <p:attrNameLst>
                                          <p:attrName>ppt_x</p:attrName>
                                        </p:attrNameLst>
                                      </p:cBhvr>
                                    </p:anim>
                                    <p:anim from="(-#ppt_h/2)" to="(#ppt_y)" calcmode="lin" valueType="num">
                                      <p:cBhvr>
                                        <p:cTn id="84" dur="1000" fill="hold">
                                          <p:stCondLst>
                                            <p:cond delay="0"/>
                                          </p:stCondLst>
                                        </p:cTn>
                                        <p:tgtEl>
                                          <p:spTgt spid="3">
                                            <p:txEl>
                                              <p:pRg st="4" end="4"/>
                                            </p:txEl>
                                          </p:spTgt>
                                        </p:tgtEl>
                                        <p:attrNameLst>
                                          <p:attrName>ppt_y</p:attrName>
                                        </p:attrNameLst>
                                      </p:cBhvr>
                                    </p:anim>
                                    <p:animRot by="21600000">
                                      <p:cBhvr>
                                        <p:cTn id="85" dur="1000" fill="hold">
                                          <p:stCondLst>
                                            <p:cond delay="0"/>
                                          </p:stCondLst>
                                        </p:cTn>
                                        <p:tgtEl>
                                          <p:spTgt spid="3">
                                            <p:txEl>
                                              <p:pRg st="4" end="4"/>
                                            </p:txEl>
                                          </p:spTgt>
                                        </p:tgtEl>
                                        <p:attrNameLst>
                                          <p:attrName>r</p:attrName>
                                        </p:attrNameLst>
                                      </p:cBhvr>
                                    </p:animRot>
                                  </p:childTnLst>
                                </p:cTn>
                              </p:par>
                              <p:par>
                                <p:cTn id="86" presetID="56" presetClass="entr" presetSubtype="0" fill="hold" nodeType="withEffect">
                                  <p:stCondLst>
                                    <p:cond delay="0"/>
                                  </p:stCondLst>
                                  <p:iterate type="lt">
                                    <p:tmPct val="10000"/>
                                  </p:iterate>
                                  <p:childTnLst>
                                    <p:set>
                                      <p:cBhvr>
                                        <p:cTn id="87" dur="1" fill="hold">
                                          <p:stCondLst>
                                            <p:cond delay="0"/>
                                          </p:stCondLst>
                                        </p:cTn>
                                        <p:tgtEl>
                                          <p:spTgt spid="3">
                                            <p:txEl>
                                              <p:pRg st="5" end="5"/>
                                            </p:txEl>
                                          </p:spTgt>
                                        </p:tgtEl>
                                        <p:attrNameLst>
                                          <p:attrName>style.visibility</p:attrName>
                                        </p:attrNameLst>
                                      </p:cBhvr>
                                      <p:to>
                                        <p:strVal val="visible"/>
                                      </p:to>
                                    </p:set>
                                    <p:anim by="(-#ppt_w*2)" calcmode="lin" valueType="num">
                                      <p:cBhvr rctx="PPT">
                                        <p:cTn id="88" dur="500" autoRev="1" fill="hold">
                                          <p:stCondLst>
                                            <p:cond delay="0"/>
                                          </p:stCondLst>
                                        </p:cTn>
                                        <p:tgtEl>
                                          <p:spTgt spid="3">
                                            <p:txEl>
                                              <p:pRg st="5" end="5"/>
                                            </p:txEl>
                                          </p:spTgt>
                                        </p:tgtEl>
                                        <p:attrNameLst>
                                          <p:attrName>ppt_w</p:attrName>
                                        </p:attrNameLst>
                                      </p:cBhvr>
                                    </p:anim>
                                    <p:anim by="(#ppt_w*0.50)" calcmode="lin" valueType="num">
                                      <p:cBhvr>
                                        <p:cTn id="89" dur="500" decel="50000" autoRev="1" fill="hold">
                                          <p:stCondLst>
                                            <p:cond delay="0"/>
                                          </p:stCondLst>
                                        </p:cTn>
                                        <p:tgtEl>
                                          <p:spTgt spid="3">
                                            <p:txEl>
                                              <p:pRg st="5" end="5"/>
                                            </p:txEl>
                                          </p:spTgt>
                                        </p:tgtEl>
                                        <p:attrNameLst>
                                          <p:attrName>ppt_x</p:attrName>
                                        </p:attrNameLst>
                                      </p:cBhvr>
                                    </p:anim>
                                    <p:anim from="(-#ppt_h/2)" to="(#ppt_y)" calcmode="lin" valueType="num">
                                      <p:cBhvr>
                                        <p:cTn id="90" dur="1000" fill="hold">
                                          <p:stCondLst>
                                            <p:cond delay="0"/>
                                          </p:stCondLst>
                                        </p:cTn>
                                        <p:tgtEl>
                                          <p:spTgt spid="3">
                                            <p:txEl>
                                              <p:pRg st="5" end="5"/>
                                            </p:txEl>
                                          </p:spTgt>
                                        </p:tgtEl>
                                        <p:attrNameLst>
                                          <p:attrName>ppt_y</p:attrName>
                                        </p:attrNameLst>
                                      </p:cBhvr>
                                    </p:anim>
                                    <p:animRot by="21600000">
                                      <p:cBhvr>
                                        <p:cTn id="91" dur="1000" fill="hold">
                                          <p:stCondLst>
                                            <p:cond delay="0"/>
                                          </p:stCondLst>
                                        </p:cTn>
                                        <p:tgtEl>
                                          <p:spTgt spid="3">
                                            <p:txEl>
                                              <p:pRg st="5" end="5"/>
                                            </p:txEl>
                                          </p:spTgt>
                                        </p:tgtEl>
                                        <p:attrNameLst>
                                          <p:attrName>r</p:attrName>
                                        </p:attrNameLst>
                                      </p:cBhvr>
                                    </p:animRot>
                                  </p:childTnLst>
                                </p:cTn>
                              </p:par>
                              <p:par>
                                <p:cTn id="92" presetID="56" presetClass="entr" presetSubtype="0" fill="hold" nodeType="withEffect">
                                  <p:stCondLst>
                                    <p:cond delay="0"/>
                                  </p:stCondLst>
                                  <p:iterate type="lt">
                                    <p:tmPct val="10000"/>
                                  </p:iterate>
                                  <p:childTnLst>
                                    <p:set>
                                      <p:cBhvr>
                                        <p:cTn id="93" dur="1" fill="hold">
                                          <p:stCondLst>
                                            <p:cond delay="0"/>
                                          </p:stCondLst>
                                        </p:cTn>
                                        <p:tgtEl>
                                          <p:spTgt spid="3">
                                            <p:txEl>
                                              <p:pRg st="6" end="6"/>
                                            </p:txEl>
                                          </p:spTgt>
                                        </p:tgtEl>
                                        <p:attrNameLst>
                                          <p:attrName>style.visibility</p:attrName>
                                        </p:attrNameLst>
                                      </p:cBhvr>
                                      <p:to>
                                        <p:strVal val="visible"/>
                                      </p:to>
                                    </p:set>
                                    <p:anim by="(-#ppt_w*2)" calcmode="lin" valueType="num">
                                      <p:cBhvr rctx="PPT">
                                        <p:cTn id="94" dur="500" autoRev="1" fill="hold">
                                          <p:stCondLst>
                                            <p:cond delay="0"/>
                                          </p:stCondLst>
                                        </p:cTn>
                                        <p:tgtEl>
                                          <p:spTgt spid="3">
                                            <p:txEl>
                                              <p:pRg st="6" end="6"/>
                                            </p:txEl>
                                          </p:spTgt>
                                        </p:tgtEl>
                                        <p:attrNameLst>
                                          <p:attrName>ppt_w</p:attrName>
                                        </p:attrNameLst>
                                      </p:cBhvr>
                                    </p:anim>
                                    <p:anim by="(#ppt_w*0.50)" calcmode="lin" valueType="num">
                                      <p:cBhvr>
                                        <p:cTn id="95" dur="500" decel="50000" autoRev="1" fill="hold">
                                          <p:stCondLst>
                                            <p:cond delay="0"/>
                                          </p:stCondLst>
                                        </p:cTn>
                                        <p:tgtEl>
                                          <p:spTgt spid="3">
                                            <p:txEl>
                                              <p:pRg st="6" end="6"/>
                                            </p:txEl>
                                          </p:spTgt>
                                        </p:tgtEl>
                                        <p:attrNameLst>
                                          <p:attrName>ppt_x</p:attrName>
                                        </p:attrNameLst>
                                      </p:cBhvr>
                                    </p:anim>
                                    <p:anim from="(-#ppt_h/2)" to="(#ppt_y)" calcmode="lin" valueType="num">
                                      <p:cBhvr>
                                        <p:cTn id="96" dur="1000" fill="hold">
                                          <p:stCondLst>
                                            <p:cond delay="0"/>
                                          </p:stCondLst>
                                        </p:cTn>
                                        <p:tgtEl>
                                          <p:spTgt spid="3">
                                            <p:txEl>
                                              <p:pRg st="6" end="6"/>
                                            </p:txEl>
                                          </p:spTgt>
                                        </p:tgtEl>
                                        <p:attrNameLst>
                                          <p:attrName>ppt_y</p:attrName>
                                        </p:attrNameLst>
                                      </p:cBhvr>
                                    </p:anim>
                                    <p:animRot by="21600000">
                                      <p:cBhvr>
                                        <p:cTn id="97" dur="1000" fill="hold">
                                          <p:stCondLst>
                                            <p:cond delay="0"/>
                                          </p:stCondLst>
                                        </p:cTn>
                                        <p:tgtEl>
                                          <p:spTgt spid="3">
                                            <p:txEl>
                                              <p:pRg st="6" end="6"/>
                                            </p:txEl>
                                          </p:spTgt>
                                        </p:tgtEl>
                                        <p:attrNameLst>
                                          <p:attrName>r</p:attrName>
                                        </p:attrNameLst>
                                      </p:cBhvr>
                                    </p:animRot>
                                  </p:childTnLst>
                                </p:cTn>
                              </p:par>
                              <p:par>
                                <p:cTn id="98" presetID="56" presetClass="entr" presetSubtype="0" fill="hold" nodeType="withEffect">
                                  <p:stCondLst>
                                    <p:cond delay="0"/>
                                  </p:stCondLst>
                                  <p:iterate type="lt">
                                    <p:tmPct val="10000"/>
                                  </p:iterate>
                                  <p:childTnLst>
                                    <p:set>
                                      <p:cBhvr>
                                        <p:cTn id="99" dur="1" fill="hold">
                                          <p:stCondLst>
                                            <p:cond delay="0"/>
                                          </p:stCondLst>
                                        </p:cTn>
                                        <p:tgtEl>
                                          <p:spTgt spid="3">
                                            <p:txEl>
                                              <p:pRg st="7" end="7"/>
                                            </p:txEl>
                                          </p:spTgt>
                                        </p:tgtEl>
                                        <p:attrNameLst>
                                          <p:attrName>style.visibility</p:attrName>
                                        </p:attrNameLst>
                                      </p:cBhvr>
                                      <p:to>
                                        <p:strVal val="visible"/>
                                      </p:to>
                                    </p:set>
                                    <p:anim by="(-#ppt_w*2)" calcmode="lin" valueType="num">
                                      <p:cBhvr rctx="PPT">
                                        <p:cTn id="100" dur="500" autoRev="1" fill="hold">
                                          <p:stCondLst>
                                            <p:cond delay="0"/>
                                          </p:stCondLst>
                                        </p:cTn>
                                        <p:tgtEl>
                                          <p:spTgt spid="3">
                                            <p:txEl>
                                              <p:pRg st="7" end="7"/>
                                            </p:txEl>
                                          </p:spTgt>
                                        </p:tgtEl>
                                        <p:attrNameLst>
                                          <p:attrName>ppt_w</p:attrName>
                                        </p:attrNameLst>
                                      </p:cBhvr>
                                    </p:anim>
                                    <p:anim by="(#ppt_w*0.50)" calcmode="lin" valueType="num">
                                      <p:cBhvr>
                                        <p:cTn id="101" dur="500" decel="50000" autoRev="1" fill="hold">
                                          <p:stCondLst>
                                            <p:cond delay="0"/>
                                          </p:stCondLst>
                                        </p:cTn>
                                        <p:tgtEl>
                                          <p:spTgt spid="3">
                                            <p:txEl>
                                              <p:pRg st="7" end="7"/>
                                            </p:txEl>
                                          </p:spTgt>
                                        </p:tgtEl>
                                        <p:attrNameLst>
                                          <p:attrName>ppt_x</p:attrName>
                                        </p:attrNameLst>
                                      </p:cBhvr>
                                    </p:anim>
                                    <p:anim from="(-#ppt_h/2)" to="(#ppt_y)" calcmode="lin" valueType="num">
                                      <p:cBhvr>
                                        <p:cTn id="102" dur="1000" fill="hold">
                                          <p:stCondLst>
                                            <p:cond delay="0"/>
                                          </p:stCondLst>
                                        </p:cTn>
                                        <p:tgtEl>
                                          <p:spTgt spid="3">
                                            <p:txEl>
                                              <p:pRg st="7" end="7"/>
                                            </p:txEl>
                                          </p:spTgt>
                                        </p:tgtEl>
                                        <p:attrNameLst>
                                          <p:attrName>ppt_y</p:attrName>
                                        </p:attrNameLst>
                                      </p:cBhvr>
                                    </p:anim>
                                    <p:animRot by="21600000">
                                      <p:cBhvr>
                                        <p:cTn id="103" dur="1000" fill="hold">
                                          <p:stCondLst>
                                            <p:cond delay="0"/>
                                          </p:stCondLst>
                                        </p:cTn>
                                        <p:tgtEl>
                                          <p:spTgt spid="3">
                                            <p:txEl>
                                              <p:pRg st="7" end="7"/>
                                            </p:txEl>
                                          </p:spTgt>
                                        </p:tgtEl>
                                        <p:attrNameLst>
                                          <p:attrName>r</p:attrName>
                                        </p:attrNameLst>
                                      </p:cBhvr>
                                    </p:animRot>
                                  </p:childTnLst>
                                </p:cTn>
                              </p:par>
                              <p:par>
                                <p:cTn id="104" presetID="56" presetClass="entr" presetSubtype="0" fill="hold" nodeType="withEffect">
                                  <p:stCondLst>
                                    <p:cond delay="0"/>
                                  </p:stCondLst>
                                  <p:iterate type="lt">
                                    <p:tmPct val="10000"/>
                                  </p:iterate>
                                  <p:childTnLst>
                                    <p:set>
                                      <p:cBhvr>
                                        <p:cTn id="105" dur="1" fill="hold">
                                          <p:stCondLst>
                                            <p:cond delay="0"/>
                                          </p:stCondLst>
                                        </p:cTn>
                                        <p:tgtEl>
                                          <p:spTgt spid="3">
                                            <p:txEl>
                                              <p:pRg st="8" end="8"/>
                                            </p:txEl>
                                          </p:spTgt>
                                        </p:tgtEl>
                                        <p:attrNameLst>
                                          <p:attrName>style.visibility</p:attrName>
                                        </p:attrNameLst>
                                      </p:cBhvr>
                                      <p:to>
                                        <p:strVal val="visible"/>
                                      </p:to>
                                    </p:set>
                                    <p:anim by="(-#ppt_w*2)" calcmode="lin" valueType="num">
                                      <p:cBhvr rctx="PPT">
                                        <p:cTn id="106" dur="500" autoRev="1" fill="hold">
                                          <p:stCondLst>
                                            <p:cond delay="0"/>
                                          </p:stCondLst>
                                        </p:cTn>
                                        <p:tgtEl>
                                          <p:spTgt spid="3">
                                            <p:txEl>
                                              <p:pRg st="8" end="8"/>
                                            </p:txEl>
                                          </p:spTgt>
                                        </p:tgtEl>
                                        <p:attrNameLst>
                                          <p:attrName>ppt_w</p:attrName>
                                        </p:attrNameLst>
                                      </p:cBhvr>
                                    </p:anim>
                                    <p:anim by="(#ppt_w*0.50)" calcmode="lin" valueType="num">
                                      <p:cBhvr>
                                        <p:cTn id="107" dur="500" decel="50000" autoRev="1" fill="hold">
                                          <p:stCondLst>
                                            <p:cond delay="0"/>
                                          </p:stCondLst>
                                        </p:cTn>
                                        <p:tgtEl>
                                          <p:spTgt spid="3">
                                            <p:txEl>
                                              <p:pRg st="8" end="8"/>
                                            </p:txEl>
                                          </p:spTgt>
                                        </p:tgtEl>
                                        <p:attrNameLst>
                                          <p:attrName>ppt_x</p:attrName>
                                        </p:attrNameLst>
                                      </p:cBhvr>
                                    </p:anim>
                                    <p:anim from="(-#ppt_h/2)" to="(#ppt_y)" calcmode="lin" valueType="num">
                                      <p:cBhvr>
                                        <p:cTn id="108" dur="1000" fill="hold">
                                          <p:stCondLst>
                                            <p:cond delay="0"/>
                                          </p:stCondLst>
                                        </p:cTn>
                                        <p:tgtEl>
                                          <p:spTgt spid="3">
                                            <p:txEl>
                                              <p:pRg st="8" end="8"/>
                                            </p:txEl>
                                          </p:spTgt>
                                        </p:tgtEl>
                                        <p:attrNameLst>
                                          <p:attrName>ppt_y</p:attrName>
                                        </p:attrNameLst>
                                      </p:cBhvr>
                                    </p:anim>
                                    <p:animRot by="21600000">
                                      <p:cBhvr>
                                        <p:cTn id="109" dur="1000" fill="hold">
                                          <p:stCondLst>
                                            <p:cond delay="0"/>
                                          </p:stCondLst>
                                        </p:cTn>
                                        <p:tgtEl>
                                          <p:spTgt spid="3">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384"/>
            <a:ext cx="8229600" cy="990600"/>
          </a:xfrm>
        </p:spPr>
        <p:txBody>
          <a:bodyPr>
            <a:noAutofit/>
          </a:bodyPr>
          <a:lstStyle/>
          <a:p>
            <a:r>
              <a:rPr lang="tr-TR" b="1" dirty="0" smtClean="0">
                <a:solidFill>
                  <a:schemeClr val="tx2">
                    <a:lumMod val="75000"/>
                  </a:schemeClr>
                </a:solidFill>
              </a:rPr>
              <a:t>Uygulama: </a:t>
            </a:r>
            <a:r>
              <a:rPr lang="tr-TR" b="1" dirty="0" smtClean="0">
                <a:solidFill>
                  <a:schemeClr val="tx2">
                    <a:lumMod val="60000"/>
                    <a:lumOff val="40000"/>
                  </a:schemeClr>
                </a:solidFill>
              </a:rPr>
              <a:t>Kullanıcıdan pozitif değer isteyen ve bunu kontrol eden kodu yazınız. </a:t>
            </a:r>
            <a:endParaRPr lang="tr-TR"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186766" cy="4853006"/>
          </a:xfrm>
        </p:spPr>
        <p:txBody>
          <a:bodyPr>
            <a:normAutofit/>
          </a:bodyPr>
          <a:lstStyle/>
          <a:p>
            <a:pPr algn="just">
              <a:buFontTx/>
              <a:buChar char="-"/>
            </a:pPr>
            <a:r>
              <a:rPr lang="tr-TR" sz="2000" dirty="0" smtClean="0">
                <a:solidFill>
                  <a:schemeClr val="tx1"/>
                </a:solidFill>
              </a:rPr>
              <a:t>Değer alma ve kontrol yönteminin ana hattı:</a:t>
            </a:r>
          </a:p>
          <a:p>
            <a:pPr algn="just">
              <a:buFontTx/>
              <a:buChar char="-"/>
            </a:pPr>
            <a:endParaRPr lang="tr-TR" sz="2000" dirty="0" smtClean="0"/>
          </a:p>
          <a:p>
            <a:pPr algn="just">
              <a:buFontTx/>
              <a:buChar char="-"/>
            </a:pPr>
            <a:r>
              <a:rPr lang="tr-TR" sz="2000" dirty="0" smtClean="0">
                <a:solidFill>
                  <a:schemeClr val="tx1"/>
                </a:solidFill>
              </a:rPr>
              <a:t>Değer giriniz: _____</a:t>
            </a:r>
          </a:p>
          <a:p>
            <a:pPr algn="just">
              <a:buFontTx/>
              <a:buChar char="-"/>
            </a:pPr>
            <a:r>
              <a:rPr lang="tr-TR" sz="2000" dirty="0" err="1" smtClean="0"/>
              <a:t>while</a:t>
            </a:r>
            <a:r>
              <a:rPr lang="tr-TR" sz="2000" dirty="0" smtClean="0"/>
              <a:t> ( ! </a:t>
            </a:r>
            <a:r>
              <a:rPr lang="tr-TR" sz="2000" dirty="0" smtClean="0">
                <a:solidFill>
                  <a:schemeClr val="bg2">
                    <a:lumMod val="50000"/>
                  </a:schemeClr>
                </a:solidFill>
              </a:rPr>
              <a:t>( değere dair istenen özellik) </a:t>
            </a:r>
            <a:r>
              <a:rPr lang="tr-TR" sz="2000" dirty="0" smtClean="0"/>
              <a:t>) //istenen özellik olmadığı sürece</a:t>
            </a:r>
          </a:p>
          <a:p>
            <a:pPr algn="just">
              <a:buFontTx/>
              <a:buChar char="-"/>
            </a:pPr>
            <a:r>
              <a:rPr lang="tr-TR" sz="2000" dirty="0" smtClean="0">
                <a:solidFill>
                  <a:schemeClr val="tx1"/>
                </a:solidFill>
              </a:rPr>
              <a:t>{</a:t>
            </a:r>
          </a:p>
          <a:p>
            <a:pPr algn="just">
              <a:buFontTx/>
              <a:buChar char="-"/>
            </a:pPr>
            <a:r>
              <a:rPr lang="tr-TR" sz="2000" dirty="0" smtClean="0"/>
              <a:t>YANLIŞ GİRDİNİZ TEKRAR GİRİNİZ.</a:t>
            </a:r>
          </a:p>
          <a:p>
            <a:pPr algn="just">
              <a:buFontTx/>
              <a:buChar char="-"/>
            </a:pPr>
            <a:r>
              <a:rPr lang="tr-TR" sz="2000" dirty="0" smtClean="0"/>
              <a:t>Değer giriniz: _____</a:t>
            </a:r>
            <a:endParaRPr lang="tr-TR" sz="2000" dirty="0" smtClean="0">
              <a:solidFill>
                <a:schemeClr val="tx1"/>
              </a:solidFill>
            </a:endParaRPr>
          </a:p>
          <a:p>
            <a:pPr algn="just">
              <a:buFontTx/>
              <a:buChar char="-"/>
            </a:pPr>
            <a:r>
              <a:rPr lang="tr-TR" sz="2000" dirty="0" smtClean="0"/>
              <a:t>}</a:t>
            </a:r>
          </a:p>
          <a:p>
            <a:pPr algn="just">
              <a:buFontTx/>
              <a:buChar char="-"/>
            </a:pPr>
            <a:r>
              <a:rPr lang="tr-TR" sz="2000" dirty="0" smtClean="0">
                <a:solidFill>
                  <a:schemeClr val="tx1"/>
                </a:solidFill>
              </a:rPr>
              <a:t>Bu noktada değerin pozitif olduğuna eminiz.</a:t>
            </a:r>
          </a:p>
        </p:txBody>
      </p:sp>
      <p:pic>
        <p:nvPicPr>
          <p:cNvPr id="8" name="7 Resim" descr="soru.jpg"/>
          <p:cNvPicPr>
            <a:picLocks noChangeAspect="1"/>
          </p:cNvPicPr>
          <p:nvPr/>
        </p:nvPicPr>
        <p:blipFill>
          <a:blip r:embed="rId2"/>
          <a:stretch>
            <a:fillRect/>
          </a:stretch>
        </p:blipFill>
        <p:spPr>
          <a:xfrm>
            <a:off x="7000892" y="4214818"/>
            <a:ext cx="1767840" cy="1328928"/>
          </a:xfrm>
          <a:prstGeom prst="rect">
            <a:avLst/>
          </a:prstGeom>
        </p:spPr>
      </p:pic>
    </p:spTree>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52384"/>
            <a:ext cx="8229600" cy="990600"/>
          </a:xfrm>
        </p:spPr>
        <p:txBody>
          <a:bodyPr>
            <a:noAutofit/>
          </a:bodyPr>
          <a:lstStyle/>
          <a:p>
            <a:r>
              <a:rPr lang="tr-TR" b="1" dirty="0" smtClean="0">
                <a:solidFill>
                  <a:schemeClr val="tx2">
                    <a:lumMod val="75000"/>
                  </a:schemeClr>
                </a:solidFill>
              </a:rPr>
              <a:t>Uygulama: </a:t>
            </a:r>
            <a:r>
              <a:rPr lang="tr-TR" b="1" dirty="0" smtClean="0">
                <a:solidFill>
                  <a:schemeClr val="tx2">
                    <a:lumMod val="60000"/>
                    <a:lumOff val="40000"/>
                  </a:schemeClr>
                </a:solidFill>
              </a:rPr>
              <a:t>Kullanıcıdan pozitif değer isteyen ve bunu kontrol eden kodu yazınız. </a:t>
            </a:r>
            <a:endParaRPr lang="tr-TR" b="1" dirty="0">
              <a:solidFill>
                <a:schemeClr val="tx2">
                  <a:lumMod val="60000"/>
                  <a:lumOff val="40000"/>
                </a:schemeClr>
              </a:solidFill>
            </a:endParaRPr>
          </a:p>
        </p:txBody>
      </p:sp>
      <p:sp>
        <p:nvSpPr>
          <p:cNvPr id="3" name="Alt Başlık 2"/>
          <p:cNvSpPr>
            <a:spLocks noGrp="1"/>
          </p:cNvSpPr>
          <p:nvPr>
            <p:ph sz="quarter" idx="1"/>
          </p:nvPr>
        </p:nvSpPr>
        <p:spPr>
          <a:xfrm>
            <a:off x="457200" y="1219200"/>
            <a:ext cx="4186238" cy="2852742"/>
          </a:xfrm>
        </p:spPr>
        <p:txBody>
          <a:bodyPr>
            <a:normAutofit fontScale="77500" lnSpcReduction="20000"/>
          </a:bodyPr>
          <a:lstStyle/>
          <a:p>
            <a:pPr algn="just">
              <a:buFontTx/>
              <a:buChar char="-"/>
            </a:pPr>
            <a:r>
              <a:rPr lang="tr-TR" sz="2000" dirty="0" smtClean="0">
                <a:solidFill>
                  <a:schemeClr val="tx1"/>
                </a:solidFill>
              </a:rPr>
              <a:t>Değer alma ve kontrol yönteminin ana hattı:</a:t>
            </a:r>
          </a:p>
          <a:p>
            <a:pPr algn="just">
              <a:buFontTx/>
              <a:buChar char="-"/>
            </a:pPr>
            <a:endParaRPr lang="tr-TR" sz="2000" dirty="0" smtClean="0"/>
          </a:p>
          <a:p>
            <a:pPr algn="just">
              <a:buFontTx/>
              <a:buChar char="-"/>
            </a:pPr>
            <a:r>
              <a:rPr lang="tr-TR" sz="2000" dirty="0" smtClean="0">
                <a:solidFill>
                  <a:schemeClr val="tx1"/>
                </a:solidFill>
              </a:rPr>
              <a:t>Değer giriniz: _____</a:t>
            </a:r>
          </a:p>
          <a:p>
            <a:pPr algn="just">
              <a:buFontTx/>
              <a:buChar char="-"/>
            </a:pPr>
            <a:r>
              <a:rPr lang="tr-TR" sz="2000" dirty="0" err="1" smtClean="0"/>
              <a:t>while</a:t>
            </a:r>
            <a:r>
              <a:rPr lang="tr-TR" sz="2000" dirty="0" smtClean="0"/>
              <a:t> ( ! </a:t>
            </a:r>
            <a:r>
              <a:rPr lang="tr-TR" sz="2000" dirty="0" smtClean="0">
                <a:solidFill>
                  <a:schemeClr val="bg2">
                    <a:lumMod val="50000"/>
                  </a:schemeClr>
                </a:solidFill>
              </a:rPr>
              <a:t>( değere dair istenen özellik) </a:t>
            </a:r>
            <a:r>
              <a:rPr lang="tr-TR" sz="2000" dirty="0" smtClean="0"/>
              <a:t>) //istenen özellik olmadığı sürece</a:t>
            </a:r>
          </a:p>
          <a:p>
            <a:pPr algn="just">
              <a:buFontTx/>
              <a:buChar char="-"/>
            </a:pPr>
            <a:r>
              <a:rPr lang="tr-TR" sz="2000" dirty="0" smtClean="0">
                <a:solidFill>
                  <a:schemeClr val="tx1"/>
                </a:solidFill>
              </a:rPr>
              <a:t>{</a:t>
            </a:r>
          </a:p>
          <a:p>
            <a:pPr algn="just">
              <a:buFontTx/>
              <a:buChar char="-"/>
            </a:pPr>
            <a:r>
              <a:rPr lang="tr-TR" sz="2000" dirty="0" smtClean="0"/>
              <a:t>YANLIŞ GİRDİNİZ TEKRAR GİRİNİZ.</a:t>
            </a:r>
          </a:p>
          <a:p>
            <a:pPr algn="just">
              <a:buFontTx/>
              <a:buChar char="-"/>
            </a:pPr>
            <a:r>
              <a:rPr lang="tr-TR" sz="2000" dirty="0" smtClean="0"/>
              <a:t>Değer giriniz: _____</a:t>
            </a:r>
            <a:endParaRPr lang="tr-TR" sz="2000" dirty="0" smtClean="0">
              <a:solidFill>
                <a:schemeClr val="tx1"/>
              </a:solidFill>
            </a:endParaRPr>
          </a:p>
          <a:p>
            <a:pPr algn="just">
              <a:buFontTx/>
              <a:buChar char="-"/>
            </a:pPr>
            <a:r>
              <a:rPr lang="tr-TR" sz="2000" dirty="0" smtClean="0"/>
              <a:t>}</a:t>
            </a:r>
          </a:p>
          <a:p>
            <a:pPr algn="just">
              <a:buFontTx/>
              <a:buChar char="-"/>
            </a:pPr>
            <a:r>
              <a:rPr lang="tr-TR" sz="2000" dirty="0" smtClean="0">
                <a:solidFill>
                  <a:schemeClr val="tx1"/>
                </a:solidFill>
              </a:rPr>
              <a:t>Bu noktada değerin pozitif olduğuna eminiz.</a:t>
            </a:r>
          </a:p>
        </p:txBody>
      </p:sp>
      <p:sp>
        <p:nvSpPr>
          <p:cNvPr id="6" name="5 Yuvarlatılmış Dikdörtgen"/>
          <p:cNvSpPr/>
          <p:nvPr/>
        </p:nvSpPr>
        <p:spPr>
          <a:xfrm>
            <a:off x="4500562" y="1357298"/>
            <a:ext cx="4643438" cy="24288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sz="1400" dirty="0" err="1" smtClean="0"/>
              <a:t>System</a:t>
            </a:r>
            <a:r>
              <a:rPr lang="tr-TR" sz="1400" dirty="0" smtClean="0"/>
              <a:t>.</a:t>
            </a:r>
            <a:r>
              <a:rPr lang="tr-TR" sz="1400" dirty="0" err="1" smtClean="0"/>
              <a:t>out</a:t>
            </a:r>
            <a:r>
              <a:rPr lang="tr-TR" sz="1400" dirty="0" smtClean="0"/>
              <a:t>.</a:t>
            </a:r>
            <a:r>
              <a:rPr lang="tr-TR" sz="1400" dirty="0" err="1" smtClean="0"/>
              <a:t>println</a:t>
            </a:r>
            <a:r>
              <a:rPr lang="tr-TR" sz="1400" dirty="0" smtClean="0"/>
              <a:t>(“Pozitif </a:t>
            </a:r>
            <a:r>
              <a:rPr lang="tr-TR" sz="1400" dirty="0" err="1" smtClean="0"/>
              <a:t>deger</a:t>
            </a:r>
            <a:r>
              <a:rPr lang="tr-TR" sz="1400" dirty="0" smtClean="0"/>
              <a:t> giriniz:”);</a:t>
            </a:r>
          </a:p>
          <a:p>
            <a:r>
              <a:rPr lang="tr-TR" sz="1400" dirty="0" err="1" smtClean="0"/>
              <a:t>int</a:t>
            </a:r>
            <a:r>
              <a:rPr lang="tr-TR" sz="1400" dirty="0" smtClean="0"/>
              <a:t> x = k.</a:t>
            </a:r>
            <a:r>
              <a:rPr lang="tr-TR" sz="1400" dirty="0" err="1" smtClean="0"/>
              <a:t>nextInt</a:t>
            </a:r>
            <a:r>
              <a:rPr lang="tr-TR" sz="1400" dirty="0" smtClean="0"/>
              <a:t>();</a:t>
            </a:r>
          </a:p>
          <a:p>
            <a:r>
              <a:rPr lang="tr-TR" sz="1400" dirty="0" err="1" smtClean="0"/>
              <a:t>while</a:t>
            </a:r>
            <a:r>
              <a:rPr lang="tr-TR" sz="1400" dirty="0" smtClean="0"/>
              <a:t> ( ! (x&gt;0) )</a:t>
            </a:r>
          </a:p>
          <a:p>
            <a:r>
              <a:rPr lang="tr-TR" sz="1400" dirty="0" smtClean="0"/>
              <a:t>{</a:t>
            </a:r>
          </a:p>
          <a:p>
            <a:r>
              <a:rPr lang="tr-TR" sz="1400" dirty="0" err="1" smtClean="0"/>
              <a:t>System</a:t>
            </a:r>
            <a:r>
              <a:rPr lang="tr-TR" sz="1400" dirty="0" smtClean="0"/>
              <a:t>.</a:t>
            </a:r>
            <a:r>
              <a:rPr lang="tr-TR" sz="1400" dirty="0" err="1" smtClean="0"/>
              <a:t>out</a:t>
            </a:r>
            <a:r>
              <a:rPr lang="tr-TR" sz="1400" dirty="0" smtClean="0"/>
              <a:t>.</a:t>
            </a:r>
            <a:r>
              <a:rPr lang="tr-TR" sz="1400" dirty="0" err="1" smtClean="0"/>
              <a:t>println</a:t>
            </a:r>
            <a:r>
              <a:rPr lang="tr-TR" sz="1400" dirty="0" smtClean="0"/>
              <a:t>(“YANLIŞ GİRDİNİZ TEKRAR GİRİNİZ.”);</a:t>
            </a:r>
          </a:p>
          <a:p>
            <a:r>
              <a:rPr lang="tr-TR" sz="1400" dirty="0" err="1" smtClean="0"/>
              <a:t>System</a:t>
            </a:r>
            <a:r>
              <a:rPr lang="tr-TR" sz="1400" dirty="0" smtClean="0"/>
              <a:t>.</a:t>
            </a:r>
            <a:r>
              <a:rPr lang="tr-TR" sz="1400" dirty="0" err="1" smtClean="0"/>
              <a:t>out</a:t>
            </a:r>
            <a:r>
              <a:rPr lang="tr-TR" sz="1400" dirty="0" smtClean="0"/>
              <a:t>.</a:t>
            </a:r>
            <a:r>
              <a:rPr lang="tr-TR" sz="1400" dirty="0" err="1" smtClean="0"/>
              <a:t>println</a:t>
            </a:r>
            <a:r>
              <a:rPr lang="tr-TR" sz="1400" dirty="0" smtClean="0"/>
              <a:t>(“</a:t>
            </a:r>
            <a:r>
              <a:rPr lang="tr-TR" sz="1400" dirty="0" err="1" smtClean="0"/>
              <a:t>Deger</a:t>
            </a:r>
            <a:r>
              <a:rPr lang="tr-TR" sz="1400" dirty="0" smtClean="0"/>
              <a:t> giriniz:”);</a:t>
            </a:r>
          </a:p>
          <a:p>
            <a:r>
              <a:rPr lang="tr-TR" sz="1400" dirty="0" smtClean="0"/>
              <a:t>x = k.</a:t>
            </a:r>
            <a:r>
              <a:rPr lang="tr-TR" sz="1400" dirty="0" err="1" smtClean="0"/>
              <a:t>nextInt</a:t>
            </a:r>
            <a:r>
              <a:rPr lang="tr-TR" sz="1400" dirty="0" smtClean="0"/>
              <a:t>();</a:t>
            </a:r>
          </a:p>
          <a:p>
            <a:r>
              <a:rPr lang="tr-TR" sz="1600" dirty="0" smtClean="0"/>
              <a:t>}</a:t>
            </a:r>
          </a:p>
          <a:p>
            <a:r>
              <a:rPr lang="tr-TR" sz="1600" dirty="0" err="1" smtClean="0"/>
              <a:t>System</a:t>
            </a:r>
            <a:r>
              <a:rPr lang="tr-TR" sz="1600" dirty="0" smtClean="0"/>
              <a:t>.</a:t>
            </a:r>
            <a:r>
              <a:rPr lang="tr-TR" sz="1600" dirty="0" err="1" smtClean="0"/>
              <a:t>out</a:t>
            </a:r>
            <a:r>
              <a:rPr lang="tr-TR" sz="1600" dirty="0" smtClean="0"/>
              <a:t>.</a:t>
            </a:r>
            <a:r>
              <a:rPr lang="tr-TR" sz="1600" dirty="0" err="1" smtClean="0"/>
              <a:t>println</a:t>
            </a:r>
            <a:r>
              <a:rPr lang="tr-TR" sz="1600" dirty="0" smtClean="0"/>
              <a:t>(“</a:t>
            </a:r>
            <a:r>
              <a:rPr lang="tr-TR" sz="1600" dirty="0" err="1" smtClean="0"/>
              <a:t>Deger</a:t>
            </a:r>
            <a:r>
              <a:rPr lang="tr-TR" sz="1600" dirty="0" smtClean="0"/>
              <a:t> </a:t>
            </a:r>
            <a:r>
              <a:rPr lang="tr-TR" sz="1600" dirty="0" err="1" smtClean="0"/>
              <a:t>basariyla</a:t>
            </a:r>
            <a:r>
              <a:rPr lang="tr-TR" sz="1600" dirty="0" smtClean="0"/>
              <a:t> alindi.”);</a:t>
            </a:r>
            <a:endParaRPr lang="tr-TR" sz="1600" dirty="0"/>
          </a:p>
        </p:txBody>
      </p:sp>
      <p:sp>
        <p:nvSpPr>
          <p:cNvPr id="7" name="6 Metin kutusu"/>
          <p:cNvSpPr txBox="1"/>
          <p:nvPr/>
        </p:nvSpPr>
        <p:spPr>
          <a:xfrm>
            <a:off x="1214414" y="4071942"/>
            <a:ext cx="5429288"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2800" dirty="0" smtClean="0"/>
              <a:t>Bu tür kodlardaki tekrar kısmından </a:t>
            </a:r>
            <a:br>
              <a:rPr lang="tr-TR" sz="2800" dirty="0" smtClean="0"/>
            </a:br>
            <a:r>
              <a:rPr lang="tr-TR" sz="2800" dirty="0" smtClean="0"/>
              <a:t>(örn. x=k.</a:t>
            </a:r>
            <a:r>
              <a:rPr lang="tr-TR" sz="2800" dirty="0" err="1" smtClean="0"/>
              <a:t>nextInt</a:t>
            </a:r>
            <a:r>
              <a:rPr lang="tr-TR" sz="2800" dirty="0" smtClean="0"/>
              <a:t>()) </a:t>
            </a:r>
            <a:br>
              <a:rPr lang="tr-TR" sz="2800" dirty="0" smtClean="0"/>
            </a:br>
            <a:r>
              <a:rPr lang="tr-TR" sz="2800" dirty="0" smtClean="0"/>
              <a:t>kaçınmak istenirse ve benzeri durumlarda do </a:t>
            </a:r>
            <a:r>
              <a:rPr lang="tr-TR" sz="2800" dirty="0" err="1" smtClean="0"/>
              <a:t>while</a:t>
            </a:r>
            <a:r>
              <a:rPr lang="tr-TR" sz="2800" dirty="0" smtClean="0"/>
              <a:t> kullanabiliriz.</a:t>
            </a:r>
            <a:endParaRPr lang="tr-TR" sz="2800" dirty="0"/>
          </a:p>
        </p:txBody>
      </p:sp>
      <p:pic>
        <p:nvPicPr>
          <p:cNvPr id="8" name="7 Resim" descr="soru.jpg"/>
          <p:cNvPicPr>
            <a:picLocks noChangeAspect="1"/>
          </p:cNvPicPr>
          <p:nvPr/>
        </p:nvPicPr>
        <p:blipFill>
          <a:blip r:embed="rId2"/>
          <a:stretch>
            <a:fillRect/>
          </a:stretch>
        </p:blipFill>
        <p:spPr>
          <a:xfrm>
            <a:off x="7000892" y="4214818"/>
            <a:ext cx="1767840" cy="1328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 do-</a:t>
            </a:r>
            <a:r>
              <a:rPr lang="tr-TR" sz="4000" b="1" dirty="0" err="1" smtClean="0">
                <a:solidFill>
                  <a:schemeClr val="tx2">
                    <a:lumMod val="60000"/>
                    <a:lumOff val="40000"/>
                  </a:schemeClr>
                </a:solidFill>
              </a:rPr>
              <a:t>while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7500" lnSpcReduction="20000"/>
          </a:bodyPr>
          <a:lstStyle/>
          <a:p>
            <a:pPr algn="just">
              <a:buFontTx/>
              <a:buChar char="-"/>
            </a:pPr>
            <a:endParaRPr lang="tr-TR" sz="1800" dirty="0" smtClean="0">
              <a:solidFill>
                <a:schemeClr val="tx1"/>
              </a:solidFill>
            </a:endParaRPr>
          </a:p>
          <a:p>
            <a:pPr algn="just">
              <a:buNone/>
            </a:pPr>
            <a:r>
              <a:rPr lang="tr-TR" sz="2900" dirty="0" smtClean="0">
                <a:solidFill>
                  <a:schemeClr val="tx1"/>
                </a:solidFill>
              </a:rPr>
              <a:t>   do{</a:t>
            </a:r>
          </a:p>
          <a:p>
            <a:pPr algn="just">
              <a:buNone/>
            </a:pPr>
            <a:r>
              <a:rPr lang="tr-TR" sz="2900" dirty="0" smtClean="0">
                <a:solidFill>
                  <a:schemeClr val="tx1"/>
                </a:solidFill>
              </a:rPr>
              <a:t>       işlem_1;</a:t>
            </a:r>
          </a:p>
          <a:p>
            <a:pPr algn="just">
              <a:buNone/>
            </a:pPr>
            <a:r>
              <a:rPr lang="tr-TR" sz="2900" dirty="0" smtClean="0">
                <a:solidFill>
                  <a:schemeClr val="tx1"/>
                </a:solidFill>
              </a:rPr>
              <a:t>       işlem_2;</a:t>
            </a:r>
          </a:p>
          <a:p>
            <a:pPr algn="just">
              <a:buNone/>
            </a:pPr>
            <a:r>
              <a:rPr lang="tr-TR" sz="2900" dirty="0" smtClean="0">
                <a:solidFill>
                  <a:schemeClr val="tx1"/>
                </a:solidFill>
              </a:rPr>
              <a:t>       …</a:t>
            </a:r>
          </a:p>
          <a:p>
            <a:pPr algn="just">
              <a:buNone/>
            </a:pPr>
            <a:r>
              <a:rPr lang="tr-TR" sz="2900" dirty="0" smtClean="0">
                <a:solidFill>
                  <a:schemeClr val="tx1"/>
                </a:solidFill>
              </a:rPr>
              <a:t>       işlem_n;</a:t>
            </a:r>
          </a:p>
          <a:p>
            <a:pPr algn="just">
              <a:buNone/>
            </a:pPr>
            <a:r>
              <a:rPr lang="tr-TR" sz="2900" dirty="0" smtClean="0">
                <a:solidFill>
                  <a:schemeClr val="tx1"/>
                </a:solidFill>
              </a:rPr>
              <a:t>   }</a:t>
            </a:r>
            <a:r>
              <a:rPr lang="tr-TR" sz="2900" dirty="0" err="1" smtClean="0">
                <a:solidFill>
                  <a:schemeClr val="tx1"/>
                </a:solidFill>
              </a:rPr>
              <a:t>while</a:t>
            </a:r>
            <a:r>
              <a:rPr lang="tr-TR" sz="2900" dirty="0" smtClean="0">
                <a:solidFill>
                  <a:schemeClr val="tx1"/>
                </a:solidFill>
              </a:rPr>
              <a:t>(kontrol);</a:t>
            </a:r>
          </a:p>
          <a:p>
            <a:pPr algn="just"/>
            <a:endParaRPr lang="tr-TR" sz="2200" dirty="0" smtClean="0">
              <a:solidFill>
                <a:schemeClr val="tx1"/>
              </a:solidFill>
            </a:endParaRPr>
          </a:p>
          <a:p>
            <a:pPr algn="just"/>
            <a:r>
              <a:rPr lang="tr-TR" sz="2400" b="1" dirty="0" smtClean="0"/>
              <a:t> </a:t>
            </a:r>
            <a:r>
              <a:rPr lang="tr-TR" sz="2400" dirty="0" smtClean="0"/>
              <a:t>do-</a:t>
            </a:r>
            <a:r>
              <a:rPr lang="tr-TR" sz="2400" dirty="0" err="1" smtClean="0"/>
              <a:t>while</a:t>
            </a:r>
            <a:r>
              <a:rPr lang="tr-TR" sz="2400" dirty="0" smtClean="0"/>
              <a:t> döngüsü </a:t>
            </a:r>
            <a:r>
              <a:rPr lang="tr-TR" sz="2400" dirty="0" err="1" smtClean="0"/>
              <a:t>while</a:t>
            </a:r>
            <a:r>
              <a:rPr lang="tr-TR" sz="2400" dirty="0" smtClean="0"/>
              <a:t> döngüsünün özel bir halidir. </a:t>
            </a:r>
            <a:r>
              <a:rPr lang="tr-TR" sz="2400" dirty="0" err="1" smtClean="0"/>
              <a:t>while</a:t>
            </a:r>
            <a:r>
              <a:rPr lang="tr-TR" sz="2400" dirty="0" smtClean="0"/>
              <a:t> döngüsünden farklı olarak do-</a:t>
            </a:r>
            <a:r>
              <a:rPr lang="tr-TR" sz="2400" dirty="0" err="1" smtClean="0"/>
              <a:t>while</a:t>
            </a:r>
            <a:r>
              <a:rPr lang="tr-TR" sz="2400" dirty="0" smtClean="0"/>
              <a:t> döngüsünde </a:t>
            </a:r>
            <a:r>
              <a:rPr lang="tr-TR" sz="2400" b="1" dirty="0" smtClean="0"/>
              <a:t>blok önce çalıştırılır ve kontrol daha sonra yapılır</a:t>
            </a:r>
            <a:r>
              <a:rPr lang="tr-TR" sz="2400" dirty="0" smtClean="0"/>
              <a:t>. Bu da do-</a:t>
            </a:r>
            <a:r>
              <a:rPr lang="tr-TR" sz="2400" dirty="0" err="1" smtClean="0"/>
              <a:t>while</a:t>
            </a:r>
            <a:r>
              <a:rPr lang="tr-TR" sz="2400" dirty="0" smtClean="0"/>
              <a:t> döngüsünün en az bir kere çalıştırılmasını sağlar. Bunun dışında </a:t>
            </a:r>
            <a:r>
              <a:rPr lang="tr-TR" sz="2400" dirty="0" err="1" smtClean="0"/>
              <a:t>while</a:t>
            </a:r>
            <a:r>
              <a:rPr lang="tr-TR" sz="2400" dirty="0" smtClean="0"/>
              <a:t> döngüsüyle aralarında bir fark yoktur. do-</a:t>
            </a:r>
            <a:r>
              <a:rPr lang="tr-TR" sz="2400" dirty="0" err="1" smtClean="0"/>
              <a:t>while</a:t>
            </a:r>
            <a:r>
              <a:rPr lang="tr-TR" sz="2400" dirty="0" smtClean="0"/>
              <a:t> döngüsünün temel yapısı yukarıdaki şekildedir.</a:t>
            </a:r>
          </a:p>
          <a:p>
            <a:pPr algn="just"/>
            <a:endParaRPr lang="tr-TR" sz="2200" dirty="0" smtClean="0">
              <a:solidFill>
                <a:schemeClr val="tx1"/>
              </a:solidFill>
            </a:endParaRPr>
          </a:p>
          <a:p>
            <a:pPr algn="just"/>
            <a:r>
              <a:rPr lang="tr-TR" sz="2200" dirty="0" smtClean="0">
                <a:solidFill>
                  <a:schemeClr val="tx1"/>
                </a:solidFill>
              </a:rPr>
              <a:t>- Burada dikkat edilmesi gereken en önemli </a:t>
            </a:r>
            <a:r>
              <a:rPr lang="tr-TR" sz="2200" dirty="0" err="1" smtClean="0">
                <a:solidFill>
                  <a:schemeClr val="tx1"/>
                </a:solidFill>
              </a:rPr>
              <a:t>syntax</a:t>
            </a:r>
            <a:r>
              <a:rPr lang="tr-TR" sz="2200" dirty="0" smtClean="0">
                <a:solidFill>
                  <a:schemeClr val="tx1"/>
                </a:solidFill>
              </a:rPr>
              <a:t>, diğer blokların aksine </a:t>
            </a:r>
            <a:r>
              <a:rPr lang="tr-TR" sz="2200" b="1" dirty="0" smtClean="0">
                <a:solidFill>
                  <a:schemeClr val="tx1"/>
                </a:solidFill>
              </a:rPr>
              <a:t>do-</a:t>
            </a:r>
            <a:r>
              <a:rPr lang="tr-TR" sz="2200" b="1" dirty="0" err="1" smtClean="0">
                <a:solidFill>
                  <a:schemeClr val="tx1"/>
                </a:solidFill>
              </a:rPr>
              <a:t>while</a:t>
            </a:r>
            <a:r>
              <a:rPr lang="tr-TR" sz="2200" b="1" dirty="0" smtClean="0">
                <a:solidFill>
                  <a:schemeClr val="tx1"/>
                </a:solidFill>
              </a:rPr>
              <a:t> bloklarının noktalı virgül ( “ ; “ ) ile bitirilmesi gerektiğidir.</a:t>
            </a:r>
            <a:r>
              <a:rPr lang="tr-TR" sz="2200" dirty="0" smtClean="0">
                <a:solidFill>
                  <a:schemeClr val="tx1"/>
                </a:solidFill>
              </a:rPr>
              <a:t> do-</a:t>
            </a:r>
            <a:r>
              <a:rPr lang="tr-TR" sz="2200" dirty="0" err="1" smtClean="0">
                <a:solidFill>
                  <a:schemeClr val="tx1"/>
                </a:solidFill>
              </a:rPr>
              <a:t>while</a:t>
            </a:r>
            <a:r>
              <a:rPr lang="tr-TR" sz="2200" dirty="0" smtClean="0">
                <a:solidFill>
                  <a:schemeClr val="tx1"/>
                </a:solidFill>
              </a:rPr>
              <a:t> döngüsünde noktalı virgül kullanılmaması bir derleme hatası verir.</a:t>
            </a:r>
          </a:p>
        </p:txBody>
      </p:sp>
      <p:cxnSp>
        <p:nvCxnSpPr>
          <p:cNvPr id="5" name="4 Düz Ok Bağlayıcısı"/>
          <p:cNvCxnSpPr/>
          <p:nvPr/>
        </p:nvCxnSpPr>
        <p:spPr>
          <a:xfrm rot="10800000" flipV="1">
            <a:off x="2571736" y="2714619"/>
            <a:ext cx="857256" cy="57150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0"/>
          </p:nvPr>
        </p:nvSpPr>
        <p:spPr>
          <a:noFill/>
        </p:spPr>
        <p:txBody>
          <a:bodyPr/>
          <a:lstStyle/>
          <a:p>
            <a:fld id="{A67D31CB-0109-A448-9187-7F3735223A7D}" type="slidenum">
              <a:rPr lang="en-US" smtClean="0"/>
              <a:pPr/>
              <a:t>304</a:t>
            </a:fld>
            <a:endParaRPr lang="en-US" sz="1400" smtClean="0"/>
          </a:p>
        </p:txBody>
      </p:sp>
      <p:sp>
        <p:nvSpPr>
          <p:cNvPr id="91139" name="Rectangle 2"/>
          <p:cNvSpPr>
            <a:spLocks noGrp="1" noChangeArrowheads="1"/>
          </p:cNvSpPr>
          <p:nvPr>
            <p:ph type="title"/>
          </p:nvPr>
        </p:nvSpPr>
        <p:spPr/>
        <p:txBody>
          <a:bodyPr/>
          <a:lstStyle/>
          <a:p>
            <a:r>
              <a:rPr lang="en-US">
                <a:ea typeface="ＭＳ Ｐゴシック" charset="-128"/>
                <a:cs typeface="ＭＳ Ｐゴシック" charset="-128"/>
              </a:rPr>
              <a:t>Do-While Loop</a:t>
            </a:r>
          </a:p>
        </p:txBody>
      </p:sp>
      <p:sp>
        <p:nvSpPr>
          <p:cNvPr id="91140" name="Rectangle 3"/>
          <p:cNvSpPr>
            <a:spLocks noGrp="1" noChangeArrowheads="1"/>
          </p:cNvSpPr>
          <p:nvPr>
            <p:ph type="body" idx="1"/>
          </p:nvPr>
        </p:nvSpPr>
        <p:spPr/>
        <p:txBody>
          <a:bodyPr/>
          <a:lstStyle/>
          <a:p>
            <a:pPr marL="0" indent="0"/>
            <a:r>
              <a:rPr kumimoji="0" lang="en-US">
                <a:solidFill>
                  <a:schemeClr val="folHlink"/>
                </a:solidFill>
                <a:ea typeface="ＭＳ Ｐゴシック" charset="-128"/>
                <a:cs typeface="ＭＳ Ｐゴシック" charset="-128"/>
              </a:rPr>
              <a:t>The </a:t>
            </a:r>
            <a:r>
              <a:rPr kumimoji="0" lang="en-US" sz="1600" b="1">
                <a:solidFill>
                  <a:schemeClr val="folHlink"/>
                </a:solidFill>
                <a:latin typeface="Courier New" charset="0"/>
                <a:ea typeface="ＭＳ Ｐゴシック" charset="-128"/>
                <a:cs typeface="ＭＳ Ｐゴシック" charset="-128"/>
              </a:rPr>
              <a:t>do-while</a:t>
            </a:r>
            <a:r>
              <a:rPr kumimoji="0" lang="en-US">
                <a:solidFill>
                  <a:schemeClr val="folHlink"/>
                </a:solidFill>
                <a:ea typeface="ＭＳ Ｐゴシック" charset="-128"/>
                <a:cs typeface="ＭＳ Ｐゴシック" charset="-128"/>
              </a:rPr>
              <a:t> loop.</a:t>
            </a:r>
            <a:r>
              <a:rPr kumimoji="0" lang="en-US">
                <a:solidFill>
                  <a:schemeClr val="tx1"/>
                </a:solidFill>
                <a:ea typeface="ＭＳ Ｐゴシック" charset="-128"/>
                <a:cs typeface="ＭＳ Ｐゴシック" charset="-128"/>
              </a:rPr>
              <a:t>A less common repetition structure.</a:t>
            </a:r>
          </a:p>
          <a:p>
            <a:pPr lvl="1"/>
            <a:r>
              <a:rPr lang="en-US"/>
              <a:t>Execute sequence of statements.</a:t>
            </a:r>
          </a:p>
          <a:p>
            <a:pPr lvl="1"/>
            <a:r>
              <a:rPr lang="en-US"/>
              <a:t>Check loop-continuation condition.</a:t>
            </a:r>
          </a:p>
          <a:p>
            <a:pPr lvl="1"/>
            <a:r>
              <a:rPr lang="en-US"/>
              <a:t>Repeat.</a:t>
            </a:r>
          </a:p>
        </p:txBody>
      </p:sp>
      <p:sp>
        <p:nvSpPr>
          <p:cNvPr id="91141" name="Rectangle 4"/>
          <p:cNvSpPr>
            <a:spLocks noChangeArrowheads="1"/>
          </p:cNvSpPr>
          <p:nvPr/>
        </p:nvSpPr>
        <p:spPr bwMode="auto">
          <a:xfrm>
            <a:off x="774700" y="1444625"/>
            <a:ext cx="88900" cy="88900"/>
          </a:xfrm>
          <a:prstGeom prst="rect">
            <a:avLst/>
          </a:prstGeom>
          <a:noFill/>
          <a:ln w="15875">
            <a:noFill/>
            <a:miter lim="800000"/>
            <a:headEnd/>
            <a:tailEnd/>
          </a:ln>
        </p:spPr>
        <p:txBody>
          <a:bodyPr wrap="none" lIns="92075" tIns="46038" rIns="92075" bIns="46038" anchor="ctr">
            <a:prstTxWarp prst="textNoShape">
              <a:avLst/>
            </a:prstTxWarp>
          </a:bodyPr>
          <a:lstStyle/>
          <a:p>
            <a:endParaRPr lang="en-US"/>
          </a:p>
        </p:txBody>
      </p:sp>
      <p:cxnSp>
        <p:nvCxnSpPr>
          <p:cNvPr id="91142" name="AutoShape 5"/>
          <p:cNvCxnSpPr>
            <a:cxnSpLocks noChangeShapeType="1"/>
            <a:stCxn id="91145" idx="1"/>
            <a:endCxn id="91141" idx="1"/>
          </p:cNvCxnSpPr>
          <p:nvPr/>
        </p:nvCxnSpPr>
        <p:spPr bwMode="auto">
          <a:xfrm rot="10800000" flipH="1">
            <a:off x="744538" y="1489075"/>
            <a:ext cx="30162" cy="731838"/>
          </a:xfrm>
          <a:prstGeom prst="bentConnector3">
            <a:avLst>
              <a:gd name="adj1" fmla="val -910528"/>
            </a:avLst>
          </a:prstGeom>
          <a:noFill/>
          <a:ln w="9525">
            <a:solidFill>
              <a:schemeClr val="hlink"/>
            </a:solidFill>
            <a:miter lim="800000"/>
            <a:headEnd/>
            <a:tailEnd type="triangle" w="sm" len="sm"/>
          </a:ln>
        </p:spPr>
      </p:cxnSp>
      <p:sp>
        <p:nvSpPr>
          <p:cNvPr id="91143" name="Rectangle 6"/>
          <p:cNvSpPr>
            <a:spLocks noChangeArrowheads="1"/>
          </p:cNvSpPr>
          <p:nvPr/>
        </p:nvSpPr>
        <p:spPr bwMode="auto">
          <a:xfrm>
            <a:off x="423863" y="2928934"/>
            <a:ext cx="4041775" cy="1179512"/>
          </a:xfrm>
          <a:prstGeom prst="rect">
            <a:avLst/>
          </a:prstGeom>
          <a:solidFill>
            <a:schemeClr val="tx2"/>
          </a:solidFill>
          <a:ln w="15875">
            <a:noFill/>
            <a:miter lim="800000"/>
            <a:headEnd/>
            <a:tailEnd/>
          </a:ln>
        </p:spPr>
        <p:txBody>
          <a:bodyPr wrap="none" lIns="182880" tIns="182880" rIns="182880" bIns="182880">
            <a:prstTxWarp prst="textNoShape">
              <a:avLst/>
            </a:prstTxWarp>
          </a:bodyPr>
          <a:lstStyle/>
          <a:p>
            <a:pPr>
              <a:lnSpc>
                <a:spcPct val="50000"/>
              </a:lnSpc>
              <a:spcBef>
                <a:spcPct val="50000"/>
              </a:spcBef>
            </a:pPr>
            <a:r>
              <a:rPr kumimoji="1" lang="en-US" sz="1600" b="1">
                <a:solidFill>
                  <a:srgbClr val="0000FF"/>
                </a:solidFill>
                <a:latin typeface="Courier New" charset="0"/>
              </a:rPr>
              <a:t>do </a:t>
            </a:r>
            <a:r>
              <a:rPr kumimoji="1" lang="en-US" sz="1600" b="1">
                <a:solidFill>
                  <a:schemeClr val="bg2"/>
                </a:solidFill>
                <a:latin typeface="Courier New" charset="0"/>
              </a:rPr>
              <a:t>{</a:t>
            </a:r>
            <a:endParaRPr kumimoji="1" lang="en-US" sz="1600" b="1">
              <a:solidFill>
                <a:srgbClr val="9A1900"/>
              </a:solidFill>
              <a:latin typeface="Courier New" charset="0"/>
            </a:endParaRPr>
          </a:p>
          <a:p>
            <a:pPr>
              <a:lnSpc>
                <a:spcPct val="50000"/>
              </a:lnSpc>
              <a:spcBef>
                <a:spcPct val="50000"/>
              </a:spcBef>
            </a:pPr>
            <a:r>
              <a:rPr kumimoji="1" lang="en-US" sz="1600" b="1">
                <a:solidFill>
                  <a:schemeClr val="bg2"/>
                </a:solidFill>
                <a:latin typeface="Courier New" charset="0"/>
              </a:rPr>
              <a:t>statement 1</a:t>
            </a:r>
            <a:r>
              <a:rPr lang="en-US" sz="1600" b="1">
                <a:solidFill>
                  <a:srgbClr val="9A1900"/>
                </a:solidFill>
                <a:latin typeface="Courier New" charset="0"/>
              </a:rPr>
              <a:t>;</a:t>
            </a:r>
          </a:p>
          <a:p>
            <a:pPr>
              <a:lnSpc>
                <a:spcPct val="50000"/>
              </a:lnSpc>
              <a:spcBef>
                <a:spcPct val="50000"/>
              </a:spcBef>
            </a:pPr>
            <a:r>
              <a:rPr kumimoji="1" lang="en-US" sz="1600" b="1">
                <a:solidFill>
                  <a:schemeClr val="bg2"/>
                </a:solidFill>
                <a:latin typeface="Courier New" charset="0"/>
              </a:rPr>
              <a:t>statement 2</a:t>
            </a:r>
            <a:r>
              <a:rPr lang="en-US" sz="1600" b="1">
                <a:solidFill>
                  <a:srgbClr val="9A1900"/>
                </a:solidFill>
                <a:latin typeface="Courier New" charset="0"/>
              </a:rPr>
              <a:t>;</a:t>
            </a:r>
            <a:endParaRPr kumimoji="1" lang="en-US" sz="1600" b="1">
              <a:solidFill>
                <a:srgbClr val="9A1900"/>
              </a:solidFill>
              <a:latin typeface="Courier New" charset="0"/>
            </a:endParaRPr>
          </a:p>
          <a:p>
            <a:pPr>
              <a:lnSpc>
                <a:spcPct val="50000"/>
              </a:lnSpc>
              <a:spcBef>
                <a:spcPct val="50000"/>
              </a:spcBef>
            </a:pPr>
            <a:r>
              <a:rPr kumimoji="1" lang="en-US" sz="1600" b="1">
                <a:solidFill>
                  <a:schemeClr val="bg2"/>
                </a:solidFill>
                <a:latin typeface="Courier New" charset="0"/>
              </a:rPr>
              <a:t>} </a:t>
            </a:r>
            <a:r>
              <a:rPr kumimoji="1" lang="en-US" sz="1600" b="1">
                <a:solidFill>
                  <a:srgbClr val="0000FF"/>
                </a:solidFill>
                <a:latin typeface="Courier New" charset="0"/>
              </a:rPr>
              <a:t>while</a:t>
            </a:r>
            <a:r>
              <a:rPr kumimoji="1" lang="en-US" sz="1600" b="1">
                <a:solidFill>
                  <a:srgbClr val="9A1900"/>
                </a:solidFill>
                <a:latin typeface="Courier New" charset="0"/>
              </a:rPr>
              <a:t>(</a:t>
            </a:r>
            <a:r>
              <a:rPr kumimoji="1" lang="en-US" sz="1600" b="1">
                <a:solidFill>
                  <a:schemeClr val="bg2"/>
                </a:solidFill>
                <a:latin typeface="Courier New" charset="0"/>
              </a:rPr>
              <a:t>boolean expression</a:t>
            </a:r>
            <a:r>
              <a:rPr kumimoji="1" lang="en-US" sz="1600" b="1">
                <a:solidFill>
                  <a:srgbClr val="9A1900"/>
                </a:solidFill>
                <a:latin typeface="Courier New" charset="0"/>
              </a:rPr>
              <a:t>)</a:t>
            </a:r>
            <a:r>
              <a:rPr lang="en-US" sz="1600" b="1">
                <a:solidFill>
                  <a:srgbClr val="9A1900"/>
                </a:solidFill>
                <a:latin typeface="Courier New" charset="0"/>
              </a:rPr>
              <a:t>;</a:t>
            </a:r>
          </a:p>
        </p:txBody>
      </p:sp>
      <p:sp>
        <p:nvSpPr>
          <p:cNvPr id="91144" name="Text Box 17"/>
          <p:cNvSpPr txBox="1">
            <a:spLocks noChangeArrowheads="1"/>
          </p:cNvSpPr>
          <p:nvPr/>
        </p:nvSpPr>
        <p:spPr bwMode="auto">
          <a:xfrm>
            <a:off x="1190625" y="4295771"/>
            <a:ext cx="2152650" cy="284163"/>
          </a:xfrm>
          <a:prstGeom prst="rect">
            <a:avLst/>
          </a:prstGeom>
          <a:noFill/>
          <a:ln w="15875">
            <a:noFill/>
            <a:miter lim="800000"/>
            <a:headEnd/>
            <a:tailEnd/>
          </a:ln>
        </p:spPr>
        <p:txBody>
          <a:bodyPr lIns="102590" tIns="51296" rIns="102590" bIns="51296">
            <a:prstTxWarp prst="textNoShape">
              <a:avLst/>
            </a:prstTxWarp>
            <a:spAutoFit/>
          </a:bodyPr>
          <a:lstStyle/>
          <a:p>
            <a:pPr defTabSz="1019175">
              <a:spcBef>
                <a:spcPct val="50000"/>
              </a:spcBef>
            </a:pPr>
            <a:r>
              <a:rPr kumimoji="1" lang="en-US">
                <a:solidFill>
                  <a:schemeClr val="hlink"/>
                </a:solidFill>
              </a:rPr>
              <a:t>do-while loop syntax</a:t>
            </a:r>
          </a:p>
        </p:txBody>
      </p:sp>
      <p:sp>
        <p:nvSpPr>
          <p:cNvPr id="91145" name="Rectangle 19"/>
          <p:cNvSpPr>
            <a:spLocks noChangeArrowheads="1"/>
          </p:cNvSpPr>
          <p:nvPr/>
        </p:nvSpPr>
        <p:spPr bwMode="auto">
          <a:xfrm>
            <a:off x="744538" y="2176463"/>
            <a:ext cx="88900" cy="88900"/>
          </a:xfrm>
          <a:prstGeom prst="rect">
            <a:avLst/>
          </a:prstGeom>
          <a:noFill/>
          <a:ln w="15875">
            <a:noFill/>
            <a:miter lim="800000"/>
            <a:headEnd/>
            <a:tailEnd/>
          </a:ln>
        </p:spPr>
        <p:txBody>
          <a:bodyPr wrap="none" lIns="92075" tIns="46038" rIns="92075" bIns="46038" anchor="ctr">
            <a:prstTxWarp prst="textNoShape">
              <a:avLst/>
            </a:prstTxWarp>
          </a:bodyPr>
          <a:lstStyle/>
          <a:p>
            <a:endParaRPr lang="en-US"/>
          </a:p>
        </p:txBody>
      </p:sp>
      <p:sp>
        <p:nvSpPr>
          <p:cNvPr id="91146" name="AutoShape 23"/>
          <p:cNvSpPr>
            <a:spLocks noChangeArrowheads="1"/>
          </p:cNvSpPr>
          <p:nvPr/>
        </p:nvSpPr>
        <p:spPr bwMode="auto">
          <a:xfrm>
            <a:off x="7699375" y="2690796"/>
            <a:ext cx="1104900" cy="341312"/>
          </a:xfrm>
          <a:prstGeom prst="flowChartProcess">
            <a:avLst/>
          </a:prstGeom>
          <a:solidFill>
            <a:schemeClr val="tx2"/>
          </a:solidFill>
          <a:ln w="9525">
            <a:noFill/>
            <a:miter lim="800000"/>
            <a:headEnd/>
            <a:tailEnd/>
          </a:ln>
        </p:spPr>
        <p:txBody>
          <a:bodyPr wrap="none" lIns="91429" tIns="45714" rIns="91429" bIns="45714" anchor="ctr">
            <a:prstTxWarp prst="textNoShape">
              <a:avLst/>
            </a:prstTxWarp>
          </a:bodyPr>
          <a:lstStyle/>
          <a:p>
            <a:pPr algn="ctr"/>
            <a:r>
              <a:rPr lang="en-US" sz="1400">
                <a:solidFill>
                  <a:schemeClr val="bg2"/>
                </a:solidFill>
                <a:latin typeface="Lucida Sans Italic" pitchFamily="32" charset="0"/>
              </a:rPr>
              <a:t>statement 2</a:t>
            </a:r>
            <a:endParaRPr lang="en-US" sz="1400">
              <a:solidFill>
                <a:schemeClr val="bg2"/>
              </a:solidFill>
            </a:endParaRPr>
          </a:p>
        </p:txBody>
      </p:sp>
      <p:cxnSp>
        <p:nvCxnSpPr>
          <p:cNvPr id="91147" name="AutoShape 24"/>
          <p:cNvCxnSpPr>
            <a:cxnSpLocks noChangeShapeType="1"/>
            <a:stCxn id="91153" idx="4"/>
            <a:endCxn id="91157" idx="0"/>
          </p:cNvCxnSpPr>
          <p:nvPr/>
        </p:nvCxnSpPr>
        <p:spPr bwMode="auto">
          <a:xfrm>
            <a:off x="8250238" y="1300146"/>
            <a:ext cx="1587" cy="455612"/>
          </a:xfrm>
          <a:prstGeom prst="straightConnector1">
            <a:avLst/>
          </a:prstGeom>
          <a:noFill/>
          <a:ln w="9525">
            <a:solidFill>
              <a:schemeClr val="tx1"/>
            </a:solidFill>
            <a:round/>
            <a:headEnd/>
            <a:tailEnd type="triangle" w="sm" len="sm"/>
          </a:ln>
        </p:spPr>
      </p:cxnSp>
      <p:cxnSp>
        <p:nvCxnSpPr>
          <p:cNvPr id="91148" name="AutoShape 25"/>
          <p:cNvCxnSpPr>
            <a:cxnSpLocks noChangeShapeType="1"/>
            <a:stCxn id="91146" idx="1"/>
            <a:endCxn id="91156" idx="6"/>
          </p:cNvCxnSpPr>
          <p:nvPr/>
        </p:nvCxnSpPr>
        <p:spPr bwMode="auto">
          <a:xfrm flipH="1" flipV="1">
            <a:off x="6657975" y="2857483"/>
            <a:ext cx="1041400" cy="4763"/>
          </a:xfrm>
          <a:prstGeom prst="straightConnector1">
            <a:avLst/>
          </a:prstGeom>
          <a:noFill/>
          <a:ln w="9525">
            <a:solidFill>
              <a:schemeClr val="tx1"/>
            </a:solidFill>
            <a:round/>
            <a:headEnd/>
            <a:tailEnd type="triangle" w="sm" len="sm"/>
          </a:ln>
        </p:spPr>
      </p:cxnSp>
      <p:cxnSp>
        <p:nvCxnSpPr>
          <p:cNvPr id="91149" name="AutoShape 26"/>
          <p:cNvCxnSpPr>
            <a:cxnSpLocks noChangeShapeType="1"/>
            <a:stCxn id="91157" idx="2"/>
            <a:endCxn id="91146" idx="0"/>
          </p:cNvCxnSpPr>
          <p:nvPr/>
        </p:nvCxnSpPr>
        <p:spPr bwMode="auto">
          <a:xfrm rot="5400000">
            <a:off x="7954962" y="2393934"/>
            <a:ext cx="593725" cy="0"/>
          </a:xfrm>
          <a:prstGeom prst="straightConnector1">
            <a:avLst/>
          </a:prstGeom>
          <a:noFill/>
          <a:ln w="9525">
            <a:solidFill>
              <a:schemeClr val="tx1"/>
            </a:solidFill>
            <a:round/>
            <a:headEnd/>
            <a:tailEnd type="triangle" w="sm" len="sm"/>
          </a:ln>
        </p:spPr>
      </p:cxnSp>
      <p:sp>
        <p:nvSpPr>
          <p:cNvPr id="91150" name="Text Box 27"/>
          <p:cNvSpPr txBox="1">
            <a:spLocks noChangeArrowheads="1"/>
          </p:cNvSpPr>
          <p:nvPr/>
        </p:nvSpPr>
        <p:spPr bwMode="auto">
          <a:xfrm>
            <a:off x="5815013" y="1565258"/>
            <a:ext cx="546922" cy="307764"/>
          </a:xfrm>
          <a:prstGeom prst="rect">
            <a:avLst/>
          </a:prstGeom>
          <a:noFill/>
          <a:ln w="9525">
            <a:noFill/>
            <a:miter lim="800000"/>
            <a:headEnd/>
            <a:tailEnd/>
          </a:ln>
        </p:spPr>
        <p:txBody>
          <a:bodyPr wrap="none" lIns="91429" tIns="45714" rIns="91429" bIns="45714" anchor="ctr">
            <a:prstTxWarp prst="textNoShape">
              <a:avLst/>
            </a:prstTxWarp>
            <a:spAutoFit/>
          </a:bodyPr>
          <a:lstStyle/>
          <a:p>
            <a:pPr algn="ctr"/>
            <a:r>
              <a:rPr lang="en-US" sz="1400">
                <a:solidFill>
                  <a:srgbClr val="003399"/>
                </a:solidFill>
              </a:rPr>
              <a:t>true</a:t>
            </a:r>
          </a:p>
        </p:txBody>
      </p:sp>
      <p:sp>
        <p:nvSpPr>
          <p:cNvPr id="91151" name="Text Box 28"/>
          <p:cNvSpPr txBox="1">
            <a:spLocks noChangeArrowheads="1"/>
          </p:cNvSpPr>
          <p:nvPr/>
        </p:nvSpPr>
        <p:spPr bwMode="auto">
          <a:xfrm>
            <a:off x="5749925" y="3438508"/>
            <a:ext cx="603028" cy="307764"/>
          </a:xfrm>
          <a:prstGeom prst="rect">
            <a:avLst/>
          </a:prstGeom>
          <a:noFill/>
          <a:ln w="9525">
            <a:noFill/>
            <a:miter lim="800000"/>
            <a:headEnd/>
            <a:tailEnd/>
          </a:ln>
        </p:spPr>
        <p:txBody>
          <a:bodyPr wrap="none" lIns="91429" tIns="45714" rIns="91429" bIns="45714" anchor="ctr">
            <a:prstTxWarp prst="textNoShape">
              <a:avLst/>
            </a:prstTxWarp>
            <a:spAutoFit/>
          </a:bodyPr>
          <a:lstStyle/>
          <a:p>
            <a:pPr algn="ctr"/>
            <a:r>
              <a:rPr lang="en-US" sz="1400">
                <a:solidFill>
                  <a:srgbClr val="003399"/>
                </a:solidFill>
              </a:rPr>
              <a:t>false</a:t>
            </a:r>
          </a:p>
        </p:txBody>
      </p:sp>
      <p:cxnSp>
        <p:nvCxnSpPr>
          <p:cNvPr id="91152" name="AutoShape 29"/>
          <p:cNvCxnSpPr>
            <a:cxnSpLocks noChangeShapeType="1"/>
            <a:stCxn id="91156" idx="4"/>
            <a:endCxn id="91154" idx="0"/>
          </p:cNvCxnSpPr>
          <p:nvPr/>
        </p:nvCxnSpPr>
        <p:spPr bwMode="auto">
          <a:xfrm>
            <a:off x="5775325" y="3090846"/>
            <a:ext cx="1588" cy="1060450"/>
          </a:xfrm>
          <a:prstGeom prst="straightConnector1">
            <a:avLst/>
          </a:prstGeom>
          <a:noFill/>
          <a:ln w="9525">
            <a:solidFill>
              <a:schemeClr val="tx1"/>
            </a:solidFill>
            <a:round/>
            <a:headEnd/>
            <a:tailEnd type="triangle" w="sm" len="sm"/>
          </a:ln>
        </p:spPr>
      </p:cxnSp>
      <p:sp>
        <p:nvSpPr>
          <p:cNvPr id="91153" name="AutoShape 30"/>
          <p:cNvSpPr>
            <a:spLocks noChangeArrowheads="1"/>
          </p:cNvSpPr>
          <p:nvPr/>
        </p:nvSpPr>
        <p:spPr bwMode="auto">
          <a:xfrm>
            <a:off x="8135938" y="1071546"/>
            <a:ext cx="227012" cy="228600"/>
          </a:xfrm>
          <a:prstGeom prst="flowChartConnector">
            <a:avLst/>
          </a:prstGeom>
          <a:solidFill>
            <a:schemeClr val="tx2"/>
          </a:solidFill>
          <a:ln w="9525">
            <a:noFill/>
            <a:round/>
            <a:headEnd/>
            <a:tailEnd/>
          </a:ln>
        </p:spPr>
        <p:txBody>
          <a:bodyPr wrap="none" anchor="ctr">
            <a:prstTxWarp prst="textNoShape">
              <a:avLst/>
            </a:prstTxWarp>
          </a:bodyPr>
          <a:lstStyle/>
          <a:p>
            <a:endParaRPr lang="en-US" sz="1400"/>
          </a:p>
        </p:txBody>
      </p:sp>
      <p:sp>
        <p:nvSpPr>
          <p:cNvPr id="91154" name="AutoShape 31"/>
          <p:cNvSpPr>
            <a:spLocks noChangeArrowheads="1"/>
          </p:cNvSpPr>
          <p:nvPr/>
        </p:nvSpPr>
        <p:spPr bwMode="auto">
          <a:xfrm>
            <a:off x="5662613" y="4151296"/>
            <a:ext cx="227012" cy="228600"/>
          </a:xfrm>
          <a:prstGeom prst="flowChartConnector">
            <a:avLst/>
          </a:prstGeom>
          <a:solidFill>
            <a:schemeClr val="tx2"/>
          </a:solidFill>
          <a:ln w="9525">
            <a:noFill/>
            <a:round/>
            <a:headEnd/>
            <a:tailEnd/>
          </a:ln>
        </p:spPr>
        <p:txBody>
          <a:bodyPr wrap="none" anchor="ctr">
            <a:prstTxWarp prst="textNoShape">
              <a:avLst/>
            </a:prstTxWarp>
          </a:bodyPr>
          <a:lstStyle/>
          <a:p>
            <a:endParaRPr lang="en-US" sz="1400"/>
          </a:p>
        </p:txBody>
      </p:sp>
      <p:sp>
        <p:nvSpPr>
          <p:cNvPr id="91155" name="AutoShape 32"/>
          <p:cNvSpPr>
            <a:spLocks noChangeArrowheads="1"/>
          </p:cNvSpPr>
          <p:nvPr/>
        </p:nvSpPr>
        <p:spPr bwMode="auto">
          <a:xfrm>
            <a:off x="5549900" y="1812908"/>
            <a:ext cx="227013" cy="228600"/>
          </a:xfrm>
          <a:prstGeom prst="flowChartConnector">
            <a:avLst/>
          </a:prstGeom>
          <a:noFill/>
          <a:ln w="9525">
            <a:noFill/>
            <a:round/>
            <a:headEnd/>
            <a:tailEnd/>
          </a:ln>
        </p:spPr>
        <p:txBody>
          <a:bodyPr wrap="none" anchor="ctr">
            <a:prstTxWarp prst="textNoShape">
              <a:avLst/>
            </a:prstTxWarp>
          </a:bodyPr>
          <a:lstStyle/>
          <a:p>
            <a:endParaRPr lang="en-US" sz="1400"/>
          </a:p>
        </p:txBody>
      </p:sp>
      <p:sp>
        <p:nvSpPr>
          <p:cNvPr id="91156" name="Oval 33"/>
          <p:cNvSpPr>
            <a:spLocks noChangeArrowheads="1"/>
          </p:cNvSpPr>
          <p:nvPr/>
        </p:nvSpPr>
        <p:spPr bwMode="auto">
          <a:xfrm>
            <a:off x="4892675" y="2624121"/>
            <a:ext cx="1765300" cy="466725"/>
          </a:xfrm>
          <a:prstGeom prst="ellipse">
            <a:avLst/>
          </a:prstGeom>
          <a:solidFill>
            <a:schemeClr val="tx2"/>
          </a:solidFill>
          <a:ln w="9525">
            <a:noFill/>
            <a:round/>
            <a:headEnd/>
            <a:tailEnd type="none" w="sm" len="sm"/>
          </a:ln>
        </p:spPr>
        <p:txBody>
          <a:bodyPr wrap="none" anchor="ctr">
            <a:prstTxWarp prst="textNoShape">
              <a:avLst/>
            </a:prstTxWarp>
          </a:bodyPr>
          <a:lstStyle/>
          <a:p>
            <a:pPr algn="ctr"/>
            <a:r>
              <a:rPr lang="en-US" sz="1400">
                <a:latin typeface="Lucida Sans Italic" pitchFamily="32" charset="0"/>
              </a:rPr>
              <a:t>boolean expression</a:t>
            </a:r>
          </a:p>
        </p:txBody>
      </p:sp>
      <p:sp>
        <p:nvSpPr>
          <p:cNvPr id="91157" name="AutoShape 34"/>
          <p:cNvSpPr>
            <a:spLocks noChangeArrowheads="1"/>
          </p:cNvSpPr>
          <p:nvPr/>
        </p:nvSpPr>
        <p:spPr bwMode="auto">
          <a:xfrm>
            <a:off x="7699375" y="1755758"/>
            <a:ext cx="1104900" cy="341313"/>
          </a:xfrm>
          <a:prstGeom prst="flowChartProcess">
            <a:avLst/>
          </a:prstGeom>
          <a:solidFill>
            <a:schemeClr val="tx2"/>
          </a:solidFill>
          <a:ln w="9525">
            <a:noFill/>
            <a:miter lim="800000"/>
            <a:headEnd/>
            <a:tailEnd/>
          </a:ln>
        </p:spPr>
        <p:txBody>
          <a:bodyPr wrap="none" lIns="91429" tIns="45714" rIns="91429" bIns="45714" anchor="ctr">
            <a:prstTxWarp prst="textNoShape">
              <a:avLst/>
            </a:prstTxWarp>
          </a:bodyPr>
          <a:lstStyle/>
          <a:p>
            <a:pPr algn="ctr"/>
            <a:r>
              <a:rPr lang="en-US" sz="1400">
                <a:solidFill>
                  <a:schemeClr val="bg2"/>
                </a:solidFill>
                <a:latin typeface="Lucida Sans Italic" pitchFamily="32" charset="0"/>
              </a:rPr>
              <a:t>statement 1</a:t>
            </a:r>
            <a:endParaRPr lang="en-US" sz="1400">
              <a:solidFill>
                <a:schemeClr val="bg2"/>
              </a:solidFill>
            </a:endParaRPr>
          </a:p>
        </p:txBody>
      </p:sp>
      <p:cxnSp>
        <p:nvCxnSpPr>
          <p:cNvPr id="91158" name="AutoShape 35"/>
          <p:cNvCxnSpPr>
            <a:cxnSpLocks noChangeShapeType="1"/>
            <a:stCxn id="91156" idx="0"/>
            <a:endCxn id="91157" idx="1"/>
          </p:cNvCxnSpPr>
          <p:nvPr/>
        </p:nvCxnSpPr>
        <p:spPr bwMode="auto">
          <a:xfrm rot="-5400000">
            <a:off x="6388893" y="1313640"/>
            <a:ext cx="696913" cy="1924050"/>
          </a:xfrm>
          <a:prstGeom prst="bentConnector2">
            <a:avLst/>
          </a:prstGeom>
          <a:noFill/>
          <a:ln w="9525">
            <a:solidFill>
              <a:schemeClr val="tx1"/>
            </a:solidFill>
            <a:miter lim="800000"/>
            <a:headEnd/>
            <a:tailEnd type="triangle" w="sm" len="sm"/>
          </a:ln>
        </p:spPr>
      </p:cxnSp>
    </p:spTree>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71536" y="5938862"/>
            <a:ext cx="8229600" cy="990600"/>
          </a:xfrm>
          <a:noFill/>
          <a:ln/>
        </p:spPr>
        <p:txBody>
          <a:bodyPr>
            <a:normAutofit/>
          </a:bodyPr>
          <a:lstStyle/>
          <a:p>
            <a:r>
              <a:rPr lang="tr-TR" dirty="0" smtClean="0"/>
              <a:t>a=2 ise bu örnekte iki döngü de aynı sonucu verirken…</a:t>
            </a:r>
            <a:endParaRPr lang="en-US" dirty="0"/>
          </a:p>
        </p:txBody>
      </p:sp>
      <p:graphicFrame>
        <p:nvGraphicFramePr>
          <p:cNvPr id="2" name="Content Placeholder 1"/>
          <p:cNvGraphicFramePr>
            <a:graphicFrameLocks noGrp="1"/>
          </p:cNvGraphicFramePr>
          <p:nvPr>
            <p:ph idx="1"/>
            <p:extLst>
              <p:ext uri="{D42A27DB-BD31-4B8C-83A1-F6EECF244321}">
                <p14:modId xmlns="" xmlns:p14="http://schemas.microsoft.com/office/powerpoint/2010/main" val="2404102669"/>
              </p:ext>
            </p:extLst>
          </p:nvPr>
        </p:nvGraphicFramePr>
        <p:xfrm>
          <a:off x="214282" y="214290"/>
          <a:ext cx="8715436" cy="3281946"/>
        </p:xfrm>
        <a:graphic>
          <a:graphicData uri="http://schemas.openxmlformats.org/drawingml/2006/table">
            <a:tbl>
              <a:tblPr bandRow="1">
                <a:tableStyleId>{5C22544A-7EE6-4342-B048-85BDC9FD1C3A}</a:tableStyleId>
              </a:tblPr>
              <a:tblGrid>
                <a:gridCol w="4357718"/>
                <a:gridCol w="4357718"/>
              </a:tblGrid>
              <a:tr h="2022543">
                <a:tc>
                  <a:txBody>
                    <a:bodyPr/>
                    <a:lstStyle/>
                    <a:p>
                      <a:r>
                        <a:rPr lang="tr-TR" sz="1800" dirty="0" err="1" smtClean="0">
                          <a:latin typeface="Arial" pitchFamily="34" charset="0"/>
                          <a:cs typeface="Arial" pitchFamily="34" charset="0"/>
                        </a:rPr>
                        <a:t>int</a:t>
                      </a:r>
                      <a:r>
                        <a:rPr lang="tr-TR" sz="1800" dirty="0" smtClean="0">
                          <a:latin typeface="Arial" pitchFamily="34" charset="0"/>
                          <a:cs typeface="Arial" pitchFamily="34" charset="0"/>
                        </a:rPr>
                        <a:t> a=2;</a:t>
                      </a:r>
                    </a:p>
                    <a:p>
                      <a:r>
                        <a:rPr lang="tr-TR" sz="1800" dirty="0" err="1" smtClean="0">
                          <a:latin typeface="Arial" pitchFamily="34" charset="0"/>
                          <a:cs typeface="Arial" pitchFamily="34" charset="0"/>
                        </a:rPr>
                        <a:t>while</a:t>
                      </a:r>
                      <a:r>
                        <a:rPr lang="tr-TR" sz="1800" dirty="0" smtClean="0">
                          <a:latin typeface="Arial" pitchFamily="34" charset="0"/>
                          <a:cs typeface="Arial" pitchFamily="34" charset="0"/>
                        </a:rPr>
                        <a:t> (a&gt;0)</a:t>
                      </a:r>
                    </a:p>
                    <a:p>
                      <a:r>
                        <a:rPr lang="tr-TR" sz="1800" dirty="0" smtClean="0">
                          <a:latin typeface="Arial" pitchFamily="34" charset="0"/>
                          <a:cs typeface="Arial" pitchFamily="34" charset="0"/>
                        </a:rPr>
                        <a:t>{</a:t>
                      </a:r>
                    </a:p>
                    <a:p>
                      <a:r>
                        <a:rPr lang="tr-TR" sz="1800" dirty="0" smtClean="0">
                          <a:latin typeface="Arial" pitchFamily="34" charset="0"/>
                          <a:cs typeface="Arial" pitchFamily="34" charset="0"/>
                        </a:rPr>
                        <a:t>  </a:t>
                      </a:r>
                      <a:r>
                        <a:rPr lang="tr-TR" sz="1800" dirty="0" err="1" smtClean="0">
                          <a:latin typeface="Arial" pitchFamily="34" charset="0"/>
                          <a:cs typeface="Arial" pitchFamily="34" charset="0"/>
                        </a:rPr>
                        <a:t>System</a:t>
                      </a:r>
                      <a:r>
                        <a:rPr lang="tr-TR" sz="1800" dirty="0" smtClean="0">
                          <a:latin typeface="Arial" pitchFamily="34" charset="0"/>
                          <a:cs typeface="Arial" pitchFamily="34" charset="0"/>
                        </a:rPr>
                        <a:t>.</a:t>
                      </a:r>
                      <a:r>
                        <a:rPr lang="tr-TR" sz="1800" dirty="0" err="1" smtClean="0">
                          <a:latin typeface="Arial" pitchFamily="34" charset="0"/>
                          <a:cs typeface="Arial" pitchFamily="34" charset="0"/>
                        </a:rPr>
                        <a:t>out</a:t>
                      </a:r>
                      <a:r>
                        <a:rPr lang="tr-TR" sz="1800" dirty="0" smtClean="0">
                          <a:latin typeface="Arial" pitchFamily="34" charset="0"/>
                          <a:cs typeface="Arial" pitchFamily="34" charset="0"/>
                        </a:rPr>
                        <a:t>.</a:t>
                      </a:r>
                      <a:r>
                        <a:rPr lang="tr-TR" sz="1800" dirty="0" err="1" smtClean="0">
                          <a:latin typeface="Arial" pitchFamily="34" charset="0"/>
                          <a:cs typeface="Arial" pitchFamily="34" charset="0"/>
                        </a:rPr>
                        <a:t>println</a:t>
                      </a:r>
                      <a:r>
                        <a:rPr lang="tr-TR" sz="1800" dirty="0" smtClean="0">
                          <a:latin typeface="Arial" pitchFamily="34" charset="0"/>
                          <a:cs typeface="Arial" pitchFamily="34" charset="0"/>
                        </a:rPr>
                        <a:t>("GS </a:t>
                      </a:r>
                      <a:r>
                        <a:rPr lang="tr-TR" sz="1800" dirty="0" err="1" smtClean="0">
                          <a:latin typeface="Arial" pitchFamily="34" charset="0"/>
                          <a:cs typeface="Arial" pitchFamily="34" charset="0"/>
                        </a:rPr>
                        <a:t>Scores</a:t>
                      </a:r>
                      <a:r>
                        <a:rPr lang="tr-TR" sz="1800" dirty="0" smtClean="0">
                          <a:latin typeface="Arial" pitchFamily="34" charset="0"/>
                          <a:cs typeface="Arial" pitchFamily="34" charset="0"/>
                        </a:rPr>
                        <a:t>” </a:t>
                      </a:r>
                      <a:br>
                        <a:rPr lang="tr-TR" sz="1800" dirty="0" smtClean="0">
                          <a:latin typeface="Arial" pitchFamily="34" charset="0"/>
                          <a:cs typeface="Arial" pitchFamily="34" charset="0"/>
                        </a:rPr>
                      </a:br>
                      <a:r>
                        <a:rPr lang="tr-TR" sz="1800" dirty="0" smtClean="0">
                          <a:latin typeface="Arial" pitchFamily="34" charset="0"/>
                          <a:cs typeface="Arial" pitchFamily="34" charset="0"/>
                        </a:rPr>
                        <a:t>+ “ </a:t>
                      </a:r>
                      <a:r>
                        <a:rPr lang="tr-TR" sz="1800" dirty="0" err="1" smtClean="0">
                          <a:latin typeface="Arial" pitchFamily="34" charset="0"/>
                          <a:cs typeface="Arial" pitchFamily="34" charset="0"/>
                        </a:rPr>
                        <a:t>again</a:t>
                      </a:r>
                      <a:r>
                        <a:rPr lang="tr-TR" sz="1800" dirty="0" smtClean="0">
                          <a:latin typeface="Arial" pitchFamily="34" charset="0"/>
                          <a:cs typeface="Arial" pitchFamily="34" charset="0"/>
                        </a:rPr>
                        <a:t>...");</a:t>
                      </a:r>
                    </a:p>
                    <a:p>
                      <a:r>
                        <a:rPr lang="tr-TR" sz="1800" dirty="0" smtClean="0">
                          <a:latin typeface="Arial" pitchFamily="34" charset="0"/>
                          <a:cs typeface="Arial" pitchFamily="34" charset="0"/>
                        </a:rPr>
                        <a:t>  </a:t>
                      </a:r>
                      <a:r>
                        <a:rPr lang="tr-TR" sz="1800" dirty="0" err="1" smtClean="0">
                          <a:latin typeface="Arial" pitchFamily="34" charset="0"/>
                          <a:cs typeface="Arial" pitchFamily="34" charset="0"/>
                        </a:rPr>
                        <a:t>System</a:t>
                      </a:r>
                      <a:r>
                        <a:rPr lang="tr-TR" sz="1800" dirty="0" smtClean="0">
                          <a:latin typeface="Arial" pitchFamily="34" charset="0"/>
                          <a:cs typeface="Arial" pitchFamily="34" charset="0"/>
                        </a:rPr>
                        <a:t>.</a:t>
                      </a:r>
                      <a:r>
                        <a:rPr lang="tr-TR" sz="1800" dirty="0" err="1" smtClean="0">
                          <a:latin typeface="Arial" pitchFamily="34" charset="0"/>
                          <a:cs typeface="Arial" pitchFamily="34" charset="0"/>
                        </a:rPr>
                        <a:t>out</a:t>
                      </a:r>
                      <a:r>
                        <a:rPr lang="tr-TR" sz="1800" dirty="0" smtClean="0">
                          <a:latin typeface="Arial" pitchFamily="34" charset="0"/>
                          <a:cs typeface="Arial" pitchFamily="34" charset="0"/>
                        </a:rPr>
                        <a:t>.</a:t>
                      </a:r>
                      <a:r>
                        <a:rPr lang="tr-TR" sz="1800" dirty="0" err="1" smtClean="0">
                          <a:latin typeface="Arial" pitchFamily="34" charset="0"/>
                          <a:cs typeface="Arial" pitchFamily="34" charset="0"/>
                        </a:rPr>
                        <a:t>println</a:t>
                      </a:r>
                      <a:r>
                        <a:rPr lang="tr-TR" sz="1800" dirty="0" smtClean="0">
                          <a:latin typeface="Arial" pitchFamily="34" charset="0"/>
                          <a:cs typeface="Arial" pitchFamily="34" charset="0"/>
                        </a:rPr>
                        <a:t> ("Rizespor </a:t>
                      </a:r>
                      <a:r>
                        <a:rPr lang="tr-TR" sz="1800" dirty="0" err="1" smtClean="0">
                          <a:latin typeface="Arial" pitchFamily="34" charset="0"/>
                          <a:cs typeface="Arial" pitchFamily="34" charset="0"/>
                        </a:rPr>
                        <a:t>scores</a:t>
                      </a:r>
                      <a:r>
                        <a:rPr lang="tr-TR" sz="1800" dirty="0" smtClean="0">
                          <a:latin typeface="Arial" pitchFamily="34" charset="0"/>
                          <a:cs typeface="Arial" pitchFamily="34" charset="0"/>
                        </a:rPr>
                        <a:t> “</a:t>
                      </a:r>
                      <a:br>
                        <a:rPr lang="tr-TR" sz="1800" dirty="0" smtClean="0">
                          <a:latin typeface="Arial" pitchFamily="34" charset="0"/>
                          <a:cs typeface="Arial" pitchFamily="34" charset="0"/>
                        </a:rPr>
                      </a:br>
                      <a:r>
                        <a:rPr lang="tr-TR" sz="1800" dirty="0" smtClean="0">
                          <a:latin typeface="Arial" pitchFamily="34" charset="0"/>
                          <a:cs typeface="Arial" pitchFamily="34" charset="0"/>
                        </a:rPr>
                        <a:t>+ “ </a:t>
                      </a:r>
                      <a:r>
                        <a:rPr lang="tr-TR" sz="1800" dirty="0" err="1" smtClean="0">
                          <a:latin typeface="Arial" pitchFamily="34" charset="0"/>
                          <a:cs typeface="Arial" pitchFamily="34" charset="0"/>
                        </a:rPr>
                        <a:t>again</a:t>
                      </a:r>
                      <a:r>
                        <a:rPr lang="tr-TR" sz="1800" dirty="0" smtClean="0">
                          <a:latin typeface="Arial" pitchFamily="34" charset="0"/>
                          <a:cs typeface="Arial" pitchFamily="34" charset="0"/>
                        </a:rPr>
                        <a:t>...");</a:t>
                      </a:r>
                    </a:p>
                    <a:p>
                      <a:r>
                        <a:rPr lang="tr-TR" sz="1800" dirty="0" smtClean="0">
                          <a:latin typeface="Arial" pitchFamily="34" charset="0"/>
                          <a:cs typeface="Arial" pitchFamily="34" charset="0"/>
                        </a:rPr>
                        <a:t>   a=a-1;</a:t>
                      </a:r>
                    </a:p>
                    <a:p>
                      <a:r>
                        <a:rPr lang="tr-TR" sz="1800" dirty="0" smtClean="0">
                          <a:latin typeface="Arial" pitchFamily="34" charset="0"/>
                          <a:cs typeface="Arial" pitchFamily="34" charset="0"/>
                        </a:rPr>
                        <a:t>}</a:t>
                      </a:r>
                    </a:p>
                    <a:p>
                      <a:endParaRPr lang="tr-TR" sz="1600" dirty="0" smtClean="0">
                        <a:latin typeface="Arial" pitchFamily="34" charset="0"/>
                        <a:cs typeface="Arial" pitchFamily="34" charset="0"/>
                      </a:endParaRPr>
                    </a:p>
                  </a:txBody>
                  <a:tcPr/>
                </a:tc>
                <a:tc>
                  <a:txBody>
                    <a:bodyPr/>
                    <a:lstStyle/>
                    <a:p>
                      <a:r>
                        <a:rPr lang="tr-TR" sz="1800" kern="1200" dirty="0" err="1" smtClean="0">
                          <a:solidFill>
                            <a:schemeClr val="dk1"/>
                          </a:solidFill>
                          <a:latin typeface="Arial" pitchFamily="34" charset="0"/>
                          <a:ea typeface="+mn-ea"/>
                          <a:cs typeface="Arial" pitchFamily="34" charset="0"/>
                        </a:rPr>
                        <a:t>int</a:t>
                      </a:r>
                      <a:r>
                        <a:rPr lang="tr-TR" sz="1800" kern="1200" dirty="0" smtClean="0">
                          <a:solidFill>
                            <a:schemeClr val="dk1"/>
                          </a:solidFill>
                          <a:latin typeface="Arial" pitchFamily="34" charset="0"/>
                          <a:ea typeface="+mn-ea"/>
                          <a:cs typeface="Arial" pitchFamily="34" charset="0"/>
                        </a:rPr>
                        <a:t> a=2;</a:t>
                      </a:r>
                    </a:p>
                    <a:p>
                      <a:r>
                        <a:rPr lang="tr-TR" sz="1800" kern="1200" dirty="0" smtClean="0">
                          <a:solidFill>
                            <a:schemeClr val="dk1"/>
                          </a:solidFill>
                          <a:latin typeface="Arial" pitchFamily="34" charset="0"/>
                          <a:ea typeface="+mn-ea"/>
                          <a:cs typeface="Arial" pitchFamily="34" charset="0"/>
                        </a:rPr>
                        <a:t>do</a:t>
                      </a:r>
                    </a:p>
                    <a:p>
                      <a:r>
                        <a:rPr lang="tr-TR" sz="1800" kern="1200" dirty="0" smtClean="0">
                          <a:solidFill>
                            <a:schemeClr val="dk1"/>
                          </a:solidFill>
                          <a:latin typeface="Arial" pitchFamily="34" charset="0"/>
                          <a:ea typeface="+mn-ea"/>
                          <a:cs typeface="Arial" pitchFamily="34" charset="0"/>
                        </a:rPr>
                        <a:t>{</a:t>
                      </a:r>
                    </a:p>
                    <a:p>
                      <a:r>
                        <a:rPr lang="tr-TR" sz="1800" kern="1200" dirty="0" smtClean="0">
                          <a:solidFill>
                            <a:schemeClr val="dk1"/>
                          </a:solidFill>
                          <a:latin typeface="Arial" pitchFamily="34" charset="0"/>
                          <a:ea typeface="+mn-ea"/>
                          <a:cs typeface="Arial" pitchFamily="34" charset="0"/>
                        </a:rPr>
                        <a:t>  </a:t>
                      </a:r>
                      <a:r>
                        <a:rPr lang="tr-TR" sz="1800" kern="1200" dirty="0" err="1" smtClean="0">
                          <a:solidFill>
                            <a:schemeClr val="dk1"/>
                          </a:solidFill>
                          <a:latin typeface="Arial" pitchFamily="34" charset="0"/>
                          <a:ea typeface="+mn-ea"/>
                          <a:cs typeface="Arial" pitchFamily="34" charset="0"/>
                        </a:rPr>
                        <a:t>System</a:t>
                      </a:r>
                      <a:r>
                        <a:rPr lang="tr-TR" sz="1800" kern="1200" dirty="0" smtClean="0">
                          <a:solidFill>
                            <a:schemeClr val="dk1"/>
                          </a:solidFill>
                          <a:latin typeface="Arial" pitchFamily="34" charset="0"/>
                          <a:ea typeface="+mn-ea"/>
                          <a:cs typeface="Arial" pitchFamily="34" charset="0"/>
                        </a:rPr>
                        <a:t>.</a:t>
                      </a:r>
                      <a:r>
                        <a:rPr lang="tr-TR" sz="1800" kern="1200" dirty="0" err="1" smtClean="0">
                          <a:solidFill>
                            <a:schemeClr val="dk1"/>
                          </a:solidFill>
                          <a:latin typeface="Arial" pitchFamily="34" charset="0"/>
                          <a:ea typeface="+mn-ea"/>
                          <a:cs typeface="Arial" pitchFamily="34" charset="0"/>
                        </a:rPr>
                        <a:t>out</a:t>
                      </a:r>
                      <a:r>
                        <a:rPr lang="tr-TR" sz="1800" kern="1200" dirty="0" smtClean="0">
                          <a:solidFill>
                            <a:schemeClr val="dk1"/>
                          </a:solidFill>
                          <a:latin typeface="Arial" pitchFamily="34" charset="0"/>
                          <a:ea typeface="+mn-ea"/>
                          <a:cs typeface="Arial" pitchFamily="34" charset="0"/>
                        </a:rPr>
                        <a:t>.</a:t>
                      </a:r>
                      <a:r>
                        <a:rPr lang="tr-TR" sz="1800" kern="1200" dirty="0" err="1" smtClean="0">
                          <a:solidFill>
                            <a:schemeClr val="dk1"/>
                          </a:solidFill>
                          <a:latin typeface="Arial" pitchFamily="34" charset="0"/>
                          <a:ea typeface="+mn-ea"/>
                          <a:cs typeface="Arial" pitchFamily="34" charset="0"/>
                        </a:rPr>
                        <a:t>println</a:t>
                      </a:r>
                      <a:r>
                        <a:rPr lang="tr-TR" sz="1800" kern="1200" dirty="0" smtClean="0">
                          <a:solidFill>
                            <a:schemeClr val="dk1"/>
                          </a:solidFill>
                          <a:latin typeface="Arial" pitchFamily="34" charset="0"/>
                          <a:ea typeface="+mn-ea"/>
                          <a:cs typeface="Arial" pitchFamily="34" charset="0"/>
                        </a:rPr>
                        <a:t>("GS </a:t>
                      </a:r>
                      <a:r>
                        <a:rPr lang="tr-TR" sz="1800" kern="1200" dirty="0" err="1" smtClean="0">
                          <a:solidFill>
                            <a:schemeClr val="dk1"/>
                          </a:solidFill>
                          <a:latin typeface="Arial" pitchFamily="34" charset="0"/>
                          <a:ea typeface="+mn-ea"/>
                          <a:cs typeface="Arial" pitchFamily="34" charset="0"/>
                        </a:rPr>
                        <a:t>Scores</a:t>
                      </a:r>
                      <a:r>
                        <a:rPr lang="tr-TR" sz="1800" kern="1200" dirty="0" smtClean="0">
                          <a:solidFill>
                            <a:schemeClr val="dk1"/>
                          </a:solidFill>
                          <a:latin typeface="Arial" pitchFamily="34" charset="0"/>
                          <a:ea typeface="+mn-ea"/>
                          <a:cs typeface="Arial" pitchFamily="34" charset="0"/>
                        </a:rPr>
                        <a:t>” </a:t>
                      </a:r>
                      <a:br>
                        <a:rPr lang="tr-TR" sz="1800" kern="1200" dirty="0" smtClean="0">
                          <a:solidFill>
                            <a:schemeClr val="dk1"/>
                          </a:solidFill>
                          <a:latin typeface="Arial" pitchFamily="34" charset="0"/>
                          <a:ea typeface="+mn-ea"/>
                          <a:cs typeface="Arial" pitchFamily="34" charset="0"/>
                        </a:rPr>
                      </a:br>
                      <a:r>
                        <a:rPr lang="tr-TR" sz="1800" kern="1200" dirty="0" smtClean="0">
                          <a:solidFill>
                            <a:schemeClr val="dk1"/>
                          </a:solidFill>
                          <a:latin typeface="Arial" pitchFamily="34" charset="0"/>
                          <a:ea typeface="+mn-ea"/>
                          <a:cs typeface="Arial" pitchFamily="34" charset="0"/>
                        </a:rPr>
                        <a:t>+ “ </a:t>
                      </a:r>
                      <a:r>
                        <a:rPr lang="tr-TR" sz="1800" kern="1200" dirty="0" err="1" smtClean="0">
                          <a:solidFill>
                            <a:schemeClr val="dk1"/>
                          </a:solidFill>
                          <a:latin typeface="Arial" pitchFamily="34" charset="0"/>
                          <a:ea typeface="+mn-ea"/>
                          <a:cs typeface="Arial" pitchFamily="34" charset="0"/>
                        </a:rPr>
                        <a:t>again</a:t>
                      </a:r>
                      <a:r>
                        <a:rPr lang="tr-TR" sz="1800" kern="1200" dirty="0" smtClean="0">
                          <a:solidFill>
                            <a:schemeClr val="dk1"/>
                          </a:solidFill>
                          <a:latin typeface="Arial" pitchFamily="34" charset="0"/>
                          <a:ea typeface="+mn-ea"/>
                          <a:cs typeface="Arial" pitchFamily="34" charset="0"/>
                        </a:rPr>
                        <a:t>...");</a:t>
                      </a:r>
                    </a:p>
                    <a:p>
                      <a:r>
                        <a:rPr lang="tr-TR" sz="1800" kern="1200" dirty="0" smtClean="0">
                          <a:solidFill>
                            <a:schemeClr val="dk1"/>
                          </a:solidFill>
                          <a:latin typeface="Arial" pitchFamily="34" charset="0"/>
                          <a:ea typeface="+mn-ea"/>
                          <a:cs typeface="Arial" pitchFamily="34" charset="0"/>
                        </a:rPr>
                        <a:t>  </a:t>
                      </a:r>
                      <a:r>
                        <a:rPr lang="tr-TR" sz="1800" kern="1200" dirty="0" err="1" smtClean="0">
                          <a:solidFill>
                            <a:schemeClr val="dk1"/>
                          </a:solidFill>
                          <a:latin typeface="Arial" pitchFamily="34" charset="0"/>
                          <a:ea typeface="+mn-ea"/>
                          <a:cs typeface="Arial" pitchFamily="34" charset="0"/>
                        </a:rPr>
                        <a:t>System</a:t>
                      </a:r>
                      <a:r>
                        <a:rPr lang="tr-TR" sz="1800" kern="1200" dirty="0" smtClean="0">
                          <a:solidFill>
                            <a:schemeClr val="dk1"/>
                          </a:solidFill>
                          <a:latin typeface="Arial" pitchFamily="34" charset="0"/>
                          <a:ea typeface="+mn-ea"/>
                          <a:cs typeface="Arial" pitchFamily="34" charset="0"/>
                        </a:rPr>
                        <a:t>.</a:t>
                      </a:r>
                      <a:r>
                        <a:rPr lang="tr-TR" sz="1800" kern="1200" dirty="0" err="1" smtClean="0">
                          <a:solidFill>
                            <a:schemeClr val="dk1"/>
                          </a:solidFill>
                          <a:latin typeface="Arial" pitchFamily="34" charset="0"/>
                          <a:ea typeface="+mn-ea"/>
                          <a:cs typeface="Arial" pitchFamily="34" charset="0"/>
                        </a:rPr>
                        <a:t>out</a:t>
                      </a:r>
                      <a:r>
                        <a:rPr lang="tr-TR" sz="1800" kern="1200" dirty="0" smtClean="0">
                          <a:solidFill>
                            <a:schemeClr val="dk1"/>
                          </a:solidFill>
                          <a:latin typeface="Arial" pitchFamily="34" charset="0"/>
                          <a:ea typeface="+mn-ea"/>
                          <a:cs typeface="Arial" pitchFamily="34" charset="0"/>
                        </a:rPr>
                        <a:t>.</a:t>
                      </a:r>
                      <a:r>
                        <a:rPr lang="tr-TR" sz="1800" kern="1200" dirty="0" err="1" smtClean="0">
                          <a:solidFill>
                            <a:schemeClr val="dk1"/>
                          </a:solidFill>
                          <a:latin typeface="Arial" pitchFamily="34" charset="0"/>
                          <a:ea typeface="+mn-ea"/>
                          <a:cs typeface="Arial" pitchFamily="34" charset="0"/>
                        </a:rPr>
                        <a:t>println</a:t>
                      </a:r>
                      <a:r>
                        <a:rPr lang="tr-TR" sz="1800" kern="1200" dirty="0" smtClean="0">
                          <a:solidFill>
                            <a:schemeClr val="dk1"/>
                          </a:solidFill>
                          <a:latin typeface="Arial" pitchFamily="34" charset="0"/>
                          <a:ea typeface="+mn-ea"/>
                          <a:cs typeface="Arial" pitchFamily="34" charset="0"/>
                        </a:rPr>
                        <a:t>("Rizespor </a:t>
                      </a:r>
                      <a:r>
                        <a:rPr lang="tr-TR" sz="1800" kern="1200" dirty="0" err="1" smtClean="0">
                          <a:solidFill>
                            <a:schemeClr val="dk1"/>
                          </a:solidFill>
                          <a:latin typeface="Arial" pitchFamily="34" charset="0"/>
                          <a:ea typeface="+mn-ea"/>
                          <a:cs typeface="Arial" pitchFamily="34" charset="0"/>
                        </a:rPr>
                        <a:t>scores</a:t>
                      </a:r>
                      <a:r>
                        <a:rPr lang="tr-TR" sz="1800" kern="1200" dirty="0" smtClean="0">
                          <a:solidFill>
                            <a:schemeClr val="dk1"/>
                          </a:solidFill>
                          <a:latin typeface="Arial" pitchFamily="34" charset="0"/>
                          <a:ea typeface="+mn-ea"/>
                          <a:cs typeface="Arial" pitchFamily="34" charset="0"/>
                        </a:rPr>
                        <a:t> </a:t>
                      </a:r>
                      <a:r>
                        <a:rPr lang="tr-TR" sz="1800" dirty="0" smtClean="0">
                          <a:latin typeface="Arial" pitchFamily="34" charset="0"/>
                          <a:cs typeface="Arial" pitchFamily="34" charset="0"/>
                        </a:rPr>
                        <a:t>“</a:t>
                      </a:r>
                      <a:br>
                        <a:rPr lang="tr-TR" sz="1800" dirty="0" smtClean="0">
                          <a:latin typeface="Arial" pitchFamily="34" charset="0"/>
                          <a:cs typeface="Arial" pitchFamily="34" charset="0"/>
                        </a:rPr>
                      </a:br>
                      <a:r>
                        <a:rPr lang="tr-TR" sz="1800" dirty="0" smtClean="0">
                          <a:latin typeface="Arial" pitchFamily="34" charset="0"/>
                          <a:cs typeface="Arial" pitchFamily="34" charset="0"/>
                        </a:rPr>
                        <a:t>+</a:t>
                      </a:r>
                      <a:r>
                        <a:rPr lang="tr-TR" sz="1800" kern="1200" dirty="0" smtClean="0">
                          <a:solidFill>
                            <a:schemeClr val="dk1"/>
                          </a:solidFill>
                          <a:latin typeface="Arial" pitchFamily="34" charset="0"/>
                          <a:ea typeface="+mn-ea"/>
                          <a:cs typeface="Arial" pitchFamily="34" charset="0"/>
                        </a:rPr>
                        <a:t> </a:t>
                      </a:r>
                      <a:r>
                        <a:rPr lang="tr-TR" sz="1800" dirty="0" smtClean="0">
                          <a:latin typeface="Arial" pitchFamily="34" charset="0"/>
                          <a:cs typeface="Arial" pitchFamily="34" charset="0"/>
                        </a:rPr>
                        <a:t>“ </a:t>
                      </a:r>
                      <a:r>
                        <a:rPr lang="tr-TR" sz="1800" kern="1200" dirty="0" err="1" smtClean="0">
                          <a:solidFill>
                            <a:schemeClr val="dk1"/>
                          </a:solidFill>
                          <a:latin typeface="Arial" pitchFamily="34" charset="0"/>
                          <a:ea typeface="+mn-ea"/>
                          <a:cs typeface="Arial" pitchFamily="34" charset="0"/>
                        </a:rPr>
                        <a:t>again</a:t>
                      </a:r>
                      <a:r>
                        <a:rPr lang="tr-TR" sz="1800" kern="1200" dirty="0" smtClean="0">
                          <a:solidFill>
                            <a:schemeClr val="dk1"/>
                          </a:solidFill>
                          <a:latin typeface="Arial" pitchFamily="34" charset="0"/>
                          <a:ea typeface="+mn-ea"/>
                          <a:cs typeface="Arial" pitchFamily="34" charset="0"/>
                        </a:rPr>
                        <a:t>...");</a:t>
                      </a:r>
                    </a:p>
                    <a:p>
                      <a:r>
                        <a:rPr lang="tr-TR" sz="1800" kern="1200" dirty="0" smtClean="0">
                          <a:solidFill>
                            <a:schemeClr val="dk1"/>
                          </a:solidFill>
                          <a:latin typeface="Arial" pitchFamily="34" charset="0"/>
                          <a:ea typeface="+mn-ea"/>
                          <a:cs typeface="Arial" pitchFamily="34" charset="0"/>
                        </a:rPr>
                        <a:t>   a=a-1;</a:t>
                      </a:r>
                    </a:p>
                    <a:p>
                      <a:r>
                        <a:rPr lang="tr-TR" sz="1800" kern="1200" dirty="0" smtClean="0">
                          <a:solidFill>
                            <a:schemeClr val="dk1"/>
                          </a:solidFill>
                          <a:latin typeface="Arial" pitchFamily="34" charset="0"/>
                          <a:ea typeface="+mn-ea"/>
                          <a:cs typeface="Arial" pitchFamily="34" charset="0"/>
                        </a:rPr>
                        <a:t>}</a:t>
                      </a:r>
                      <a:r>
                        <a:rPr lang="tr-TR" sz="1800" kern="1200" dirty="0" err="1" smtClean="0">
                          <a:solidFill>
                            <a:schemeClr val="dk1"/>
                          </a:solidFill>
                          <a:latin typeface="Arial" pitchFamily="34" charset="0"/>
                          <a:ea typeface="+mn-ea"/>
                          <a:cs typeface="Arial" pitchFamily="34" charset="0"/>
                        </a:rPr>
                        <a:t>while</a:t>
                      </a:r>
                      <a:r>
                        <a:rPr lang="tr-TR" sz="1800" kern="1200" dirty="0" smtClean="0">
                          <a:solidFill>
                            <a:schemeClr val="dk1"/>
                          </a:solidFill>
                          <a:latin typeface="Arial" pitchFamily="34" charset="0"/>
                          <a:ea typeface="+mn-ea"/>
                          <a:cs typeface="Arial" pitchFamily="34" charset="0"/>
                        </a:rPr>
                        <a:t> (a&gt;0);</a:t>
                      </a:r>
                    </a:p>
                    <a:p>
                      <a:endParaRPr lang="tr-TR" sz="1600" kern="1200" dirty="0" smtClean="0">
                        <a:solidFill>
                          <a:schemeClr val="dk1"/>
                        </a:solidFill>
                        <a:latin typeface="Arial" pitchFamily="34" charset="0"/>
                        <a:ea typeface="+mn-ea"/>
                        <a:cs typeface="Arial" pitchFamily="34" charset="0"/>
                      </a:endParaRPr>
                    </a:p>
                  </a:txBody>
                  <a:tcPr/>
                </a:tc>
              </a:tr>
              <a:tr h="477786">
                <a:tc>
                  <a:txBody>
                    <a:bodyPr/>
                    <a:lstStyle/>
                    <a:p>
                      <a:r>
                        <a:rPr lang="tr-TR" sz="2400" i="1" dirty="0" err="1" smtClean="0">
                          <a:latin typeface="Arial" pitchFamily="34" charset="0"/>
                          <a:cs typeface="Arial" pitchFamily="34" charset="0"/>
                        </a:rPr>
                        <a:t>while</a:t>
                      </a:r>
                      <a:r>
                        <a:rPr lang="tr-TR" sz="2400" i="1" dirty="0" smtClean="0">
                          <a:latin typeface="Arial" pitchFamily="34" charset="0"/>
                          <a:cs typeface="Arial" pitchFamily="34" charset="0"/>
                        </a:rPr>
                        <a:t> örneği</a:t>
                      </a:r>
                    </a:p>
                  </a:txBody>
                  <a:tcPr/>
                </a:tc>
                <a:tc>
                  <a:txBody>
                    <a:bodyPr/>
                    <a:lstStyle/>
                    <a:p>
                      <a:r>
                        <a:rPr lang="tr-TR" sz="2400" i="1" kern="1200" dirty="0" smtClean="0">
                          <a:solidFill>
                            <a:schemeClr val="dk1"/>
                          </a:solidFill>
                          <a:latin typeface="Arial" pitchFamily="34" charset="0"/>
                          <a:ea typeface="+mn-ea"/>
                          <a:cs typeface="Arial" pitchFamily="34" charset="0"/>
                        </a:rPr>
                        <a:t>do </a:t>
                      </a:r>
                      <a:r>
                        <a:rPr lang="tr-TR" sz="2400" i="1" kern="1200" dirty="0" err="1" smtClean="0">
                          <a:solidFill>
                            <a:schemeClr val="dk1"/>
                          </a:solidFill>
                          <a:latin typeface="Arial" pitchFamily="34" charset="0"/>
                          <a:ea typeface="+mn-ea"/>
                          <a:cs typeface="Arial" pitchFamily="34" charset="0"/>
                        </a:rPr>
                        <a:t>while</a:t>
                      </a:r>
                      <a:r>
                        <a:rPr lang="tr-TR" sz="2400" i="1" kern="1200" dirty="0" smtClean="0">
                          <a:solidFill>
                            <a:schemeClr val="dk1"/>
                          </a:solidFill>
                          <a:latin typeface="Arial" pitchFamily="34" charset="0"/>
                          <a:ea typeface="+mn-ea"/>
                          <a:cs typeface="Arial" pitchFamily="34" charset="0"/>
                        </a:rPr>
                        <a:t> örneği</a:t>
                      </a:r>
                    </a:p>
                  </a:txBody>
                  <a:tcPr/>
                </a:tc>
              </a:tr>
            </a:tbl>
          </a:graphicData>
        </a:graphic>
      </p:graphicFrame>
      <p:pic>
        <p:nvPicPr>
          <p:cNvPr id="1331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a:stretch/>
        </p:blipFill>
        <p:spPr bwMode="auto">
          <a:xfrm>
            <a:off x="4643438" y="3643314"/>
            <a:ext cx="4308521" cy="10001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a:stretch/>
        </p:blipFill>
        <p:spPr bwMode="auto">
          <a:xfrm>
            <a:off x="214282" y="3643314"/>
            <a:ext cx="4176605" cy="10001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11 Resim" descr="soru.jpg"/>
          <p:cNvPicPr>
            <a:picLocks noChangeAspect="1"/>
          </p:cNvPicPr>
          <p:nvPr/>
        </p:nvPicPr>
        <p:blipFill>
          <a:blip r:embed="rId5"/>
          <a:stretch>
            <a:fillRect/>
          </a:stretch>
        </p:blipFill>
        <p:spPr>
          <a:xfrm>
            <a:off x="6858016" y="4714884"/>
            <a:ext cx="1857388" cy="1328928"/>
          </a:xfrm>
          <a:prstGeom prst="rect">
            <a:avLst/>
          </a:prstGeom>
        </p:spPr>
      </p:pic>
    </p:spTree>
    <p:extLst>
      <p:ext uri="{BB962C8B-B14F-4D97-AF65-F5344CB8AC3E}">
        <p14:creationId xmlns="" xmlns:p14="http://schemas.microsoft.com/office/powerpoint/2010/main" val="497702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checkerboard(across)">
                                      <p:cBhvr>
                                        <p:cTn id="12" dur="500"/>
                                        <p:tgtEl>
                                          <p:spTgt spid="1331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checkerboard(across)">
                                      <p:cBhvr>
                                        <p:cTn id="1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71536" y="6081738"/>
            <a:ext cx="8229600" cy="990600"/>
          </a:xfrm>
          <a:noFill/>
          <a:ln/>
        </p:spPr>
        <p:txBody>
          <a:bodyPr>
            <a:normAutofit/>
          </a:bodyPr>
          <a:lstStyle/>
          <a:p>
            <a:r>
              <a:rPr lang="tr-TR" dirty="0" smtClean="0"/>
              <a:t>a=-10 olduğunda iki döngü farklı sonuçlar verir</a:t>
            </a:r>
            <a:endParaRPr lang="en-US" dirty="0"/>
          </a:p>
        </p:txBody>
      </p:sp>
      <p:pic>
        <p:nvPicPr>
          <p:cNvPr id="6"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255" b="67057"/>
          <a:stretch/>
        </p:blipFill>
        <p:spPr bwMode="auto">
          <a:xfrm>
            <a:off x="714348" y="3714752"/>
            <a:ext cx="3214710" cy="1428760"/>
          </a:xfrm>
          <a:prstGeom prst="rect">
            <a:avLst/>
          </a:prstGeom>
          <a:ln w="190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30608" b="51027"/>
          <a:stretch/>
        </p:blipFill>
        <p:spPr bwMode="auto">
          <a:xfrm>
            <a:off x="4786314" y="3714752"/>
            <a:ext cx="3964029" cy="9286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17 Resim" descr="soru.jpg"/>
          <p:cNvPicPr>
            <a:picLocks noChangeAspect="1"/>
          </p:cNvPicPr>
          <p:nvPr/>
        </p:nvPicPr>
        <p:blipFill>
          <a:blip r:embed="rId4"/>
          <a:stretch>
            <a:fillRect/>
          </a:stretch>
        </p:blipFill>
        <p:spPr>
          <a:xfrm>
            <a:off x="7429520" y="5214950"/>
            <a:ext cx="1426195" cy="1328928"/>
          </a:xfrm>
          <a:prstGeom prst="rect">
            <a:avLst/>
          </a:prstGeom>
        </p:spPr>
      </p:pic>
      <p:graphicFrame>
        <p:nvGraphicFramePr>
          <p:cNvPr id="19" name="Content Placeholder 1"/>
          <p:cNvGraphicFramePr>
            <a:graphicFrameLocks/>
          </p:cNvGraphicFramePr>
          <p:nvPr>
            <p:extLst>
              <p:ext uri="{D42A27DB-BD31-4B8C-83A1-F6EECF244321}">
                <p14:modId xmlns="" xmlns:p14="http://schemas.microsoft.com/office/powerpoint/2010/main" val="2404102669"/>
              </p:ext>
            </p:extLst>
          </p:nvPr>
        </p:nvGraphicFramePr>
        <p:xfrm>
          <a:off x="214282" y="214290"/>
          <a:ext cx="8715436" cy="3281946"/>
        </p:xfrm>
        <a:graphic>
          <a:graphicData uri="http://schemas.openxmlformats.org/drawingml/2006/table">
            <a:tbl>
              <a:tblPr bandRow="1">
                <a:tableStyleId>{5C22544A-7EE6-4342-B048-85BDC9FD1C3A}</a:tableStyleId>
              </a:tblPr>
              <a:tblGrid>
                <a:gridCol w="4357718"/>
                <a:gridCol w="4357718"/>
              </a:tblGrid>
              <a:tr h="2022543">
                <a:tc>
                  <a:txBody>
                    <a:bodyPr/>
                    <a:lstStyle/>
                    <a:p>
                      <a:r>
                        <a:rPr lang="tr-TR" sz="1800" dirty="0" err="1" smtClean="0">
                          <a:latin typeface="Arial" pitchFamily="34" charset="0"/>
                          <a:cs typeface="Arial" pitchFamily="34" charset="0"/>
                        </a:rPr>
                        <a:t>int</a:t>
                      </a:r>
                      <a:r>
                        <a:rPr lang="tr-TR" sz="1800" dirty="0" smtClean="0">
                          <a:latin typeface="Arial" pitchFamily="34" charset="0"/>
                          <a:cs typeface="Arial" pitchFamily="34" charset="0"/>
                        </a:rPr>
                        <a:t> a=-10;</a:t>
                      </a:r>
                    </a:p>
                    <a:p>
                      <a:r>
                        <a:rPr lang="tr-TR" sz="1800" dirty="0" err="1" smtClean="0">
                          <a:latin typeface="Arial" pitchFamily="34" charset="0"/>
                          <a:cs typeface="Arial" pitchFamily="34" charset="0"/>
                        </a:rPr>
                        <a:t>while</a:t>
                      </a:r>
                      <a:r>
                        <a:rPr lang="tr-TR" sz="1800" dirty="0" smtClean="0">
                          <a:latin typeface="Arial" pitchFamily="34" charset="0"/>
                          <a:cs typeface="Arial" pitchFamily="34" charset="0"/>
                        </a:rPr>
                        <a:t> (a&gt;0)</a:t>
                      </a:r>
                    </a:p>
                    <a:p>
                      <a:r>
                        <a:rPr lang="tr-TR" sz="1800" dirty="0" smtClean="0">
                          <a:latin typeface="Arial" pitchFamily="34" charset="0"/>
                          <a:cs typeface="Arial" pitchFamily="34" charset="0"/>
                        </a:rPr>
                        <a:t>{</a:t>
                      </a:r>
                    </a:p>
                    <a:p>
                      <a:r>
                        <a:rPr lang="tr-TR" sz="1800" dirty="0" smtClean="0">
                          <a:latin typeface="Arial" pitchFamily="34" charset="0"/>
                          <a:cs typeface="Arial" pitchFamily="34" charset="0"/>
                        </a:rPr>
                        <a:t>  </a:t>
                      </a:r>
                      <a:r>
                        <a:rPr lang="tr-TR" sz="1800" dirty="0" err="1" smtClean="0">
                          <a:latin typeface="Arial" pitchFamily="34" charset="0"/>
                          <a:cs typeface="Arial" pitchFamily="34" charset="0"/>
                        </a:rPr>
                        <a:t>System</a:t>
                      </a:r>
                      <a:r>
                        <a:rPr lang="tr-TR" sz="1800" dirty="0" smtClean="0">
                          <a:latin typeface="Arial" pitchFamily="34" charset="0"/>
                          <a:cs typeface="Arial" pitchFamily="34" charset="0"/>
                        </a:rPr>
                        <a:t>.</a:t>
                      </a:r>
                      <a:r>
                        <a:rPr lang="tr-TR" sz="1800" dirty="0" err="1" smtClean="0">
                          <a:latin typeface="Arial" pitchFamily="34" charset="0"/>
                          <a:cs typeface="Arial" pitchFamily="34" charset="0"/>
                        </a:rPr>
                        <a:t>out</a:t>
                      </a:r>
                      <a:r>
                        <a:rPr lang="tr-TR" sz="1800" dirty="0" smtClean="0">
                          <a:latin typeface="Arial" pitchFamily="34" charset="0"/>
                          <a:cs typeface="Arial" pitchFamily="34" charset="0"/>
                        </a:rPr>
                        <a:t>.</a:t>
                      </a:r>
                      <a:r>
                        <a:rPr lang="tr-TR" sz="1800" dirty="0" err="1" smtClean="0">
                          <a:latin typeface="Arial" pitchFamily="34" charset="0"/>
                          <a:cs typeface="Arial" pitchFamily="34" charset="0"/>
                        </a:rPr>
                        <a:t>println</a:t>
                      </a:r>
                      <a:r>
                        <a:rPr lang="tr-TR" sz="1800" dirty="0" smtClean="0">
                          <a:latin typeface="Arial" pitchFamily="34" charset="0"/>
                          <a:cs typeface="Arial" pitchFamily="34" charset="0"/>
                        </a:rPr>
                        <a:t>("GS </a:t>
                      </a:r>
                      <a:r>
                        <a:rPr lang="tr-TR" sz="1800" dirty="0" err="1" smtClean="0">
                          <a:latin typeface="Arial" pitchFamily="34" charset="0"/>
                          <a:cs typeface="Arial" pitchFamily="34" charset="0"/>
                        </a:rPr>
                        <a:t>Scores</a:t>
                      </a:r>
                      <a:r>
                        <a:rPr lang="tr-TR" sz="1800" dirty="0" smtClean="0">
                          <a:latin typeface="Arial" pitchFamily="34" charset="0"/>
                          <a:cs typeface="Arial" pitchFamily="34" charset="0"/>
                        </a:rPr>
                        <a:t>” </a:t>
                      </a:r>
                      <a:br>
                        <a:rPr lang="tr-TR" sz="1800" dirty="0" smtClean="0">
                          <a:latin typeface="Arial" pitchFamily="34" charset="0"/>
                          <a:cs typeface="Arial" pitchFamily="34" charset="0"/>
                        </a:rPr>
                      </a:br>
                      <a:r>
                        <a:rPr lang="tr-TR" sz="1800" dirty="0" smtClean="0">
                          <a:latin typeface="Arial" pitchFamily="34" charset="0"/>
                          <a:cs typeface="Arial" pitchFamily="34" charset="0"/>
                        </a:rPr>
                        <a:t>+ “ </a:t>
                      </a:r>
                      <a:r>
                        <a:rPr lang="tr-TR" sz="1800" dirty="0" err="1" smtClean="0">
                          <a:latin typeface="Arial" pitchFamily="34" charset="0"/>
                          <a:cs typeface="Arial" pitchFamily="34" charset="0"/>
                        </a:rPr>
                        <a:t>again</a:t>
                      </a:r>
                      <a:r>
                        <a:rPr lang="tr-TR" sz="1800" dirty="0" smtClean="0">
                          <a:latin typeface="Arial" pitchFamily="34" charset="0"/>
                          <a:cs typeface="Arial" pitchFamily="34" charset="0"/>
                        </a:rPr>
                        <a:t>...");</a:t>
                      </a:r>
                    </a:p>
                    <a:p>
                      <a:r>
                        <a:rPr lang="tr-TR" sz="1800" dirty="0" smtClean="0">
                          <a:latin typeface="Arial" pitchFamily="34" charset="0"/>
                          <a:cs typeface="Arial" pitchFamily="34" charset="0"/>
                        </a:rPr>
                        <a:t>  </a:t>
                      </a:r>
                      <a:r>
                        <a:rPr lang="tr-TR" sz="1800" dirty="0" err="1" smtClean="0">
                          <a:latin typeface="Arial" pitchFamily="34" charset="0"/>
                          <a:cs typeface="Arial" pitchFamily="34" charset="0"/>
                        </a:rPr>
                        <a:t>System</a:t>
                      </a:r>
                      <a:r>
                        <a:rPr lang="tr-TR" sz="1800" dirty="0" smtClean="0">
                          <a:latin typeface="Arial" pitchFamily="34" charset="0"/>
                          <a:cs typeface="Arial" pitchFamily="34" charset="0"/>
                        </a:rPr>
                        <a:t>.</a:t>
                      </a:r>
                      <a:r>
                        <a:rPr lang="tr-TR" sz="1800" dirty="0" err="1" smtClean="0">
                          <a:latin typeface="Arial" pitchFamily="34" charset="0"/>
                          <a:cs typeface="Arial" pitchFamily="34" charset="0"/>
                        </a:rPr>
                        <a:t>out</a:t>
                      </a:r>
                      <a:r>
                        <a:rPr lang="tr-TR" sz="1800" dirty="0" smtClean="0">
                          <a:latin typeface="Arial" pitchFamily="34" charset="0"/>
                          <a:cs typeface="Arial" pitchFamily="34" charset="0"/>
                        </a:rPr>
                        <a:t>.</a:t>
                      </a:r>
                      <a:r>
                        <a:rPr lang="tr-TR" sz="1800" dirty="0" err="1" smtClean="0">
                          <a:latin typeface="Arial" pitchFamily="34" charset="0"/>
                          <a:cs typeface="Arial" pitchFamily="34" charset="0"/>
                        </a:rPr>
                        <a:t>println</a:t>
                      </a:r>
                      <a:r>
                        <a:rPr lang="tr-TR" sz="1800" dirty="0" smtClean="0">
                          <a:latin typeface="Arial" pitchFamily="34" charset="0"/>
                          <a:cs typeface="Arial" pitchFamily="34" charset="0"/>
                        </a:rPr>
                        <a:t> ("Rizespor </a:t>
                      </a:r>
                      <a:r>
                        <a:rPr lang="tr-TR" sz="1800" dirty="0" err="1" smtClean="0">
                          <a:latin typeface="Arial" pitchFamily="34" charset="0"/>
                          <a:cs typeface="Arial" pitchFamily="34" charset="0"/>
                        </a:rPr>
                        <a:t>scores</a:t>
                      </a:r>
                      <a:r>
                        <a:rPr lang="tr-TR" sz="1800" dirty="0" smtClean="0">
                          <a:latin typeface="Arial" pitchFamily="34" charset="0"/>
                          <a:cs typeface="Arial" pitchFamily="34" charset="0"/>
                        </a:rPr>
                        <a:t> “</a:t>
                      </a:r>
                      <a:br>
                        <a:rPr lang="tr-TR" sz="1800" dirty="0" smtClean="0">
                          <a:latin typeface="Arial" pitchFamily="34" charset="0"/>
                          <a:cs typeface="Arial" pitchFamily="34" charset="0"/>
                        </a:rPr>
                      </a:br>
                      <a:r>
                        <a:rPr lang="tr-TR" sz="1800" dirty="0" smtClean="0">
                          <a:latin typeface="Arial" pitchFamily="34" charset="0"/>
                          <a:cs typeface="Arial" pitchFamily="34" charset="0"/>
                        </a:rPr>
                        <a:t>+ “ </a:t>
                      </a:r>
                      <a:r>
                        <a:rPr lang="tr-TR" sz="1800" dirty="0" err="1" smtClean="0">
                          <a:latin typeface="Arial" pitchFamily="34" charset="0"/>
                          <a:cs typeface="Arial" pitchFamily="34" charset="0"/>
                        </a:rPr>
                        <a:t>again</a:t>
                      </a:r>
                      <a:r>
                        <a:rPr lang="tr-TR" sz="1800" dirty="0" smtClean="0">
                          <a:latin typeface="Arial" pitchFamily="34" charset="0"/>
                          <a:cs typeface="Arial" pitchFamily="34" charset="0"/>
                        </a:rPr>
                        <a:t>...");</a:t>
                      </a:r>
                    </a:p>
                    <a:p>
                      <a:r>
                        <a:rPr lang="tr-TR" sz="1800" dirty="0" smtClean="0">
                          <a:latin typeface="Arial" pitchFamily="34" charset="0"/>
                          <a:cs typeface="Arial" pitchFamily="34" charset="0"/>
                        </a:rPr>
                        <a:t>   a=a-1;</a:t>
                      </a:r>
                    </a:p>
                    <a:p>
                      <a:r>
                        <a:rPr lang="tr-TR" sz="1800" dirty="0" smtClean="0">
                          <a:latin typeface="Arial" pitchFamily="34" charset="0"/>
                          <a:cs typeface="Arial" pitchFamily="34" charset="0"/>
                        </a:rPr>
                        <a:t>}</a:t>
                      </a:r>
                    </a:p>
                    <a:p>
                      <a:endParaRPr lang="tr-TR" sz="1600" dirty="0" smtClean="0">
                        <a:latin typeface="Arial" pitchFamily="34" charset="0"/>
                        <a:cs typeface="Arial" pitchFamily="34" charset="0"/>
                      </a:endParaRPr>
                    </a:p>
                  </a:txBody>
                  <a:tcPr/>
                </a:tc>
                <a:tc>
                  <a:txBody>
                    <a:bodyPr/>
                    <a:lstStyle/>
                    <a:p>
                      <a:r>
                        <a:rPr lang="tr-TR" sz="1800" kern="1200" dirty="0" err="1" smtClean="0">
                          <a:solidFill>
                            <a:schemeClr val="dk1"/>
                          </a:solidFill>
                          <a:latin typeface="Arial" pitchFamily="34" charset="0"/>
                          <a:ea typeface="+mn-ea"/>
                          <a:cs typeface="Arial" pitchFamily="34" charset="0"/>
                        </a:rPr>
                        <a:t>int</a:t>
                      </a:r>
                      <a:r>
                        <a:rPr lang="tr-TR" sz="1800" kern="1200" dirty="0" smtClean="0">
                          <a:solidFill>
                            <a:schemeClr val="dk1"/>
                          </a:solidFill>
                          <a:latin typeface="Arial" pitchFamily="34" charset="0"/>
                          <a:ea typeface="+mn-ea"/>
                          <a:cs typeface="Arial" pitchFamily="34" charset="0"/>
                        </a:rPr>
                        <a:t> a=-10;</a:t>
                      </a:r>
                    </a:p>
                    <a:p>
                      <a:r>
                        <a:rPr lang="tr-TR" sz="1800" kern="1200" dirty="0" smtClean="0">
                          <a:solidFill>
                            <a:schemeClr val="dk1"/>
                          </a:solidFill>
                          <a:latin typeface="Arial" pitchFamily="34" charset="0"/>
                          <a:ea typeface="+mn-ea"/>
                          <a:cs typeface="Arial" pitchFamily="34" charset="0"/>
                        </a:rPr>
                        <a:t>do</a:t>
                      </a:r>
                    </a:p>
                    <a:p>
                      <a:r>
                        <a:rPr lang="tr-TR" sz="1800" kern="1200" dirty="0" smtClean="0">
                          <a:solidFill>
                            <a:schemeClr val="dk1"/>
                          </a:solidFill>
                          <a:latin typeface="Arial" pitchFamily="34" charset="0"/>
                          <a:ea typeface="+mn-ea"/>
                          <a:cs typeface="Arial" pitchFamily="34" charset="0"/>
                        </a:rPr>
                        <a:t>{</a:t>
                      </a:r>
                    </a:p>
                    <a:p>
                      <a:r>
                        <a:rPr lang="tr-TR" sz="1800" kern="1200" dirty="0" smtClean="0">
                          <a:solidFill>
                            <a:schemeClr val="dk1"/>
                          </a:solidFill>
                          <a:latin typeface="Arial" pitchFamily="34" charset="0"/>
                          <a:ea typeface="+mn-ea"/>
                          <a:cs typeface="Arial" pitchFamily="34" charset="0"/>
                        </a:rPr>
                        <a:t>  </a:t>
                      </a:r>
                      <a:r>
                        <a:rPr lang="tr-TR" sz="1800" kern="1200" dirty="0" err="1" smtClean="0">
                          <a:solidFill>
                            <a:schemeClr val="dk1"/>
                          </a:solidFill>
                          <a:latin typeface="Arial" pitchFamily="34" charset="0"/>
                          <a:ea typeface="+mn-ea"/>
                          <a:cs typeface="Arial" pitchFamily="34" charset="0"/>
                        </a:rPr>
                        <a:t>System</a:t>
                      </a:r>
                      <a:r>
                        <a:rPr lang="tr-TR" sz="1800" kern="1200" dirty="0" smtClean="0">
                          <a:solidFill>
                            <a:schemeClr val="dk1"/>
                          </a:solidFill>
                          <a:latin typeface="Arial" pitchFamily="34" charset="0"/>
                          <a:ea typeface="+mn-ea"/>
                          <a:cs typeface="Arial" pitchFamily="34" charset="0"/>
                        </a:rPr>
                        <a:t>.</a:t>
                      </a:r>
                      <a:r>
                        <a:rPr lang="tr-TR" sz="1800" kern="1200" dirty="0" err="1" smtClean="0">
                          <a:solidFill>
                            <a:schemeClr val="dk1"/>
                          </a:solidFill>
                          <a:latin typeface="Arial" pitchFamily="34" charset="0"/>
                          <a:ea typeface="+mn-ea"/>
                          <a:cs typeface="Arial" pitchFamily="34" charset="0"/>
                        </a:rPr>
                        <a:t>out</a:t>
                      </a:r>
                      <a:r>
                        <a:rPr lang="tr-TR" sz="1800" kern="1200" dirty="0" smtClean="0">
                          <a:solidFill>
                            <a:schemeClr val="dk1"/>
                          </a:solidFill>
                          <a:latin typeface="Arial" pitchFamily="34" charset="0"/>
                          <a:ea typeface="+mn-ea"/>
                          <a:cs typeface="Arial" pitchFamily="34" charset="0"/>
                        </a:rPr>
                        <a:t>.</a:t>
                      </a:r>
                      <a:r>
                        <a:rPr lang="tr-TR" sz="1800" kern="1200" dirty="0" err="1" smtClean="0">
                          <a:solidFill>
                            <a:schemeClr val="dk1"/>
                          </a:solidFill>
                          <a:latin typeface="Arial" pitchFamily="34" charset="0"/>
                          <a:ea typeface="+mn-ea"/>
                          <a:cs typeface="Arial" pitchFamily="34" charset="0"/>
                        </a:rPr>
                        <a:t>println</a:t>
                      </a:r>
                      <a:r>
                        <a:rPr lang="tr-TR" sz="1800" kern="1200" dirty="0" smtClean="0">
                          <a:solidFill>
                            <a:schemeClr val="dk1"/>
                          </a:solidFill>
                          <a:latin typeface="Arial" pitchFamily="34" charset="0"/>
                          <a:ea typeface="+mn-ea"/>
                          <a:cs typeface="Arial" pitchFamily="34" charset="0"/>
                        </a:rPr>
                        <a:t>("GS </a:t>
                      </a:r>
                      <a:r>
                        <a:rPr lang="tr-TR" sz="1800" kern="1200" dirty="0" err="1" smtClean="0">
                          <a:solidFill>
                            <a:schemeClr val="dk1"/>
                          </a:solidFill>
                          <a:latin typeface="Arial" pitchFamily="34" charset="0"/>
                          <a:ea typeface="+mn-ea"/>
                          <a:cs typeface="Arial" pitchFamily="34" charset="0"/>
                        </a:rPr>
                        <a:t>Scores</a:t>
                      </a:r>
                      <a:r>
                        <a:rPr lang="tr-TR" sz="1800" kern="1200" dirty="0" smtClean="0">
                          <a:solidFill>
                            <a:schemeClr val="dk1"/>
                          </a:solidFill>
                          <a:latin typeface="Arial" pitchFamily="34" charset="0"/>
                          <a:ea typeface="+mn-ea"/>
                          <a:cs typeface="Arial" pitchFamily="34" charset="0"/>
                        </a:rPr>
                        <a:t>” </a:t>
                      </a:r>
                      <a:br>
                        <a:rPr lang="tr-TR" sz="1800" kern="1200" dirty="0" smtClean="0">
                          <a:solidFill>
                            <a:schemeClr val="dk1"/>
                          </a:solidFill>
                          <a:latin typeface="Arial" pitchFamily="34" charset="0"/>
                          <a:ea typeface="+mn-ea"/>
                          <a:cs typeface="Arial" pitchFamily="34" charset="0"/>
                        </a:rPr>
                      </a:br>
                      <a:r>
                        <a:rPr lang="tr-TR" sz="1800" kern="1200" dirty="0" smtClean="0">
                          <a:solidFill>
                            <a:schemeClr val="dk1"/>
                          </a:solidFill>
                          <a:latin typeface="Arial" pitchFamily="34" charset="0"/>
                          <a:ea typeface="+mn-ea"/>
                          <a:cs typeface="Arial" pitchFamily="34" charset="0"/>
                        </a:rPr>
                        <a:t>+ “ </a:t>
                      </a:r>
                      <a:r>
                        <a:rPr lang="tr-TR" sz="1800" kern="1200" dirty="0" err="1" smtClean="0">
                          <a:solidFill>
                            <a:schemeClr val="dk1"/>
                          </a:solidFill>
                          <a:latin typeface="Arial" pitchFamily="34" charset="0"/>
                          <a:ea typeface="+mn-ea"/>
                          <a:cs typeface="Arial" pitchFamily="34" charset="0"/>
                        </a:rPr>
                        <a:t>again</a:t>
                      </a:r>
                      <a:r>
                        <a:rPr lang="tr-TR" sz="1800" kern="1200" dirty="0" smtClean="0">
                          <a:solidFill>
                            <a:schemeClr val="dk1"/>
                          </a:solidFill>
                          <a:latin typeface="Arial" pitchFamily="34" charset="0"/>
                          <a:ea typeface="+mn-ea"/>
                          <a:cs typeface="Arial" pitchFamily="34" charset="0"/>
                        </a:rPr>
                        <a:t>...");</a:t>
                      </a:r>
                    </a:p>
                    <a:p>
                      <a:r>
                        <a:rPr lang="tr-TR" sz="1800" kern="1200" dirty="0" smtClean="0">
                          <a:solidFill>
                            <a:schemeClr val="dk1"/>
                          </a:solidFill>
                          <a:latin typeface="Arial" pitchFamily="34" charset="0"/>
                          <a:ea typeface="+mn-ea"/>
                          <a:cs typeface="Arial" pitchFamily="34" charset="0"/>
                        </a:rPr>
                        <a:t>  </a:t>
                      </a:r>
                      <a:r>
                        <a:rPr lang="tr-TR" sz="1800" kern="1200" dirty="0" err="1" smtClean="0">
                          <a:solidFill>
                            <a:schemeClr val="dk1"/>
                          </a:solidFill>
                          <a:latin typeface="Arial" pitchFamily="34" charset="0"/>
                          <a:ea typeface="+mn-ea"/>
                          <a:cs typeface="Arial" pitchFamily="34" charset="0"/>
                        </a:rPr>
                        <a:t>System</a:t>
                      </a:r>
                      <a:r>
                        <a:rPr lang="tr-TR" sz="1800" kern="1200" dirty="0" smtClean="0">
                          <a:solidFill>
                            <a:schemeClr val="dk1"/>
                          </a:solidFill>
                          <a:latin typeface="Arial" pitchFamily="34" charset="0"/>
                          <a:ea typeface="+mn-ea"/>
                          <a:cs typeface="Arial" pitchFamily="34" charset="0"/>
                        </a:rPr>
                        <a:t>.</a:t>
                      </a:r>
                      <a:r>
                        <a:rPr lang="tr-TR" sz="1800" kern="1200" dirty="0" err="1" smtClean="0">
                          <a:solidFill>
                            <a:schemeClr val="dk1"/>
                          </a:solidFill>
                          <a:latin typeface="Arial" pitchFamily="34" charset="0"/>
                          <a:ea typeface="+mn-ea"/>
                          <a:cs typeface="Arial" pitchFamily="34" charset="0"/>
                        </a:rPr>
                        <a:t>out</a:t>
                      </a:r>
                      <a:r>
                        <a:rPr lang="tr-TR" sz="1800" kern="1200" dirty="0" smtClean="0">
                          <a:solidFill>
                            <a:schemeClr val="dk1"/>
                          </a:solidFill>
                          <a:latin typeface="Arial" pitchFamily="34" charset="0"/>
                          <a:ea typeface="+mn-ea"/>
                          <a:cs typeface="Arial" pitchFamily="34" charset="0"/>
                        </a:rPr>
                        <a:t>.</a:t>
                      </a:r>
                      <a:r>
                        <a:rPr lang="tr-TR" sz="1800" kern="1200" dirty="0" err="1" smtClean="0">
                          <a:solidFill>
                            <a:schemeClr val="dk1"/>
                          </a:solidFill>
                          <a:latin typeface="Arial" pitchFamily="34" charset="0"/>
                          <a:ea typeface="+mn-ea"/>
                          <a:cs typeface="Arial" pitchFamily="34" charset="0"/>
                        </a:rPr>
                        <a:t>println</a:t>
                      </a:r>
                      <a:r>
                        <a:rPr lang="tr-TR" sz="1800" kern="1200" dirty="0" smtClean="0">
                          <a:solidFill>
                            <a:schemeClr val="dk1"/>
                          </a:solidFill>
                          <a:latin typeface="Arial" pitchFamily="34" charset="0"/>
                          <a:ea typeface="+mn-ea"/>
                          <a:cs typeface="Arial" pitchFamily="34" charset="0"/>
                        </a:rPr>
                        <a:t>("Rizespor </a:t>
                      </a:r>
                      <a:r>
                        <a:rPr lang="tr-TR" sz="1800" kern="1200" dirty="0" err="1" smtClean="0">
                          <a:solidFill>
                            <a:schemeClr val="dk1"/>
                          </a:solidFill>
                          <a:latin typeface="Arial" pitchFamily="34" charset="0"/>
                          <a:ea typeface="+mn-ea"/>
                          <a:cs typeface="Arial" pitchFamily="34" charset="0"/>
                        </a:rPr>
                        <a:t>scores</a:t>
                      </a:r>
                      <a:r>
                        <a:rPr lang="tr-TR" sz="1800" kern="1200" dirty="0" smtClean="0">
                          <a:solidFill>
                            <a:schemeClr val="dk1"/>
                          </a:solidFill>
                          <a:latin typeface="Arial" pitchFamily="34" charset="0"/>
                          <a:ea typeface="+mn-ea"/>
                          <a:cs typeface="Arial" pitchFamily="34" charset="0"/>
                        </a:rPr>
                        <a:t> </a:t>
                      </a:r>
                      <a:r>
                        <a:rPr lang="tr-TR" sz="1800" dirty="0" smtClean="0">
                          <a:latin typeface="Arial" pitchFamily="34" charset="0"/>
                          <a:cs typeface="Arial" pitchFamily="34" charset="0"/>
                        </a:rPr>
                        <a:t>“</a:t>
                      </a:r>
                      <a:br>
                        <a:rPr lang="tr-TR" sz="1800" dirty="0" smtClean="0">
                          <a:latin typeface="Arial" pitchFamily="34" charset="0"/>
                          <a:cs typeface="Arial" pitchFamily="34" charset="0"/>
                        </a:rPr>
                      </a:br>
                      <a:r>
                        <a:rPr lang="tr-TR" sz="1800" dirty="0" smtClean="0">
                          <a:latin typeface="Arial" pitchFamily="34" charset="0"/>
                          <a:cs typeface="Arial" pitchFamily="34" charset="0"/>
                        </a:rPr>
                        <a:t>+</a:t>
                      </a:r>
                      <a:r>
                        <a:rPr lang="tr-TR" sz="1800" kern="1200" dirty="0" smtClean="0">
                          <a:solidFill>
                            <a:schemeClr val="dk1"/>
                          </a:solidFill>
                          <a:latin typeface="Arial" pitchFamily="34" charset="0"/>
                          <a:ea typeface="+mn-ea"/>
                          <a:cs typeface="Arial" pitchFamily="34" charset="0"/>
                        </a:rPr>
                        <a:t> </a:t>
                      </a:r>
                      <a:r>
                        <a:rPr lang="tr-TR" sz="1800" dirty="0" smtClean="0">
                          <a:latin typeface="Arial" pitchFamily="34" charset="0"/>
                          <a:cs typeface="Arial" pitchFamily="34" charset="0"/>
                        </a:rPr>
                        <a:t>“ </a:t>
                      </a:r>
                      <a:r>
                        <a:rPr lang="tr-TR" sz="1800" kern="1200" dirty="0" err="1" smtClean="0">
                          <a:solidFill>
                            <a:schemeClr val="dk1"/>
                          </a:solidFill>
                          <a:latin typeface="Arial" pitchFamily="34" charset="0"/>
                          <a:ea typeface="+mn-ea"/>
                          <a:cs typeface="Arial" pitchFamily="34" charset="0"/>
                        </a:rPr>
                        <a:t>again</a:t>
                      </a:r>
                      <a:r>
                        <a:rPr lang="tr-TR" sz="1800" kern="1200" dirty="0" smtClean="0">
                          <a:solidFill>
                            <a:schemeClr val="dk1"/>
                          </a:solidFill>
                          <a:latin typeface="Arial" pitchFamily="34" charset="0"/>
                          <a:ea typeface="+mn-ea"/>
                          <a:cs typeface="Arial" pitchFamily="34" charset="0"/>
                        </a:rPr>
                        <a:t>...");</a:t>
                      </a:r>
                    </a:p>
                    <a:p>
                      <a:r>
                        <a:rPr lang="tr-TR" sz="1800" kern="1200" dirty="0" smtClean="0">
                          <a:solidFill>
                            <a:schemeClr val="dk1"/>
                          </a:solidFill>
                          <a:latin typeface="Arial" pitchFamily="34" charset="0"/>
                          <a:ea typeface="+mn-ea"/>
                          <a:cs typeface="Arial" pitchFamily="34" charset="0"/>
                        </a:rPr>
                        <a:t>   a=a-1;</a:t>
                      </a:r>
                    </a:p>
                    <a:p>
                      <a:r>
                        <a:rPr lang="tr-TR" sz="1800" kern="1200" dirty="0" smtClean="0">
                          <a:solidFill>
                            <a:schemeClr val="dk1"/>
                          </a:solidFill>
                          <a:latin typeface="Arial" pitchFamily="34" charset="0"/>
                          <a:ea typeface="+mn-ea"/>
                          <a:cs typeface="Arial" pitchFamily="34" charset="0"/>
                        </a:rPr>
                        <a:t>}</a:t>
                      </a:r>
                      <a:r>
                        <a:rPr lang="tr-TR" sz="1800" kern="1200" dirty="0" err="1" smtClean="0">
                          <a:solidFill>
                            <a:schemeClr val="dk1"/>
                          </a:solidFill>
                          <a:latin typeface="Arial" pitchFamily="34" charset="0"/>
                          <a:ea typeface="+mn-ea"/>
                          <a:cs typeface="Arial" pitchFamily="34" charset="0"/>
                        </a:rPr>
                        <a:t>while</a:t>
                      </a:r>
                      <a:r>
                        <a:rPr lang="tr-TR" sz="1800" kern="1200" dirty="0" smtClean="0">
                          <a:solidFill>
                            <a:schemeClr val="dk1"/>
                          </a:solidFill>
                          <a:latin typeface="Arial" pitchFamily="34" charset="0"/>
                          <a:ea typeface="+mn-ea"/>
                          <a:cs typeface="Arial" pitchFamily="34" charset="0"/>
                        </a:rPr>
                        <a:t> (a&gt;0);</a:t>
                      </a:r>
                    </a:p>
                    <a:p>
                      <a:endParaRPr lang="tr-TR" sz="1600" kern="1200" dirty="0" smtClean="0">
                        <a:solidFill>
                          <a:schemeClr val="dk1"/>
                        </a:solidFill>
                        <a:latin typeface="Arial" pitchFamily="34" charset="0"/>
                        <a:ea typeface="+mn-ea"/>
                        <a:cs typeface="Arial" pitchFamily="34" charset="0"/>
                      </a:endParaRPr>
                    </a:p>
                  </a:txBody>
                  <a:tcPr/>
                </a:tc>
              </a:tr>
              <a:tr h="477786">
                <a:tc>
                  <a:txBody>
                    <a:bodyPr/>
                    <a:lstStyle/>
                    <a:p>
                      <a:r>
                        <a:rPr lang="tr-TR" sz="2400" i="1" dirty="0" err="1" smtClean="0">
                          <a:latin typeface="Arial" pitchFamily="34" charset="0"/>
                          <a:cs typeface="Arial" pitchFamily="34" charset="0"/>
                        </a:rPr>
                        <a:t>while</a:t>
                      </a:r>
                      <a:r>
                        <a:rPr lang="tr-TR" sz="2400" i="1" dirty="0" smtClean="0">
                          <a:latin typeface="Arial" pitchFamily="34" charset="0"/>
                          <a:cs typeface="Arial" pitchFamily="34" charset="0"/>
                        </a:rPr>
                        <a:t> örneği</a:t>
                      </a:r>
                    </a:p>
                  </a:txBody>
                  <a:tcPr/>
                </a:tc>
                <a:tc>
                  <a:txBody>
                    <a:bodyPr/>
                    <a:lstStyle/>
                    <a:p>
                      <a:r>
                        <a:rPr lang="tr-TR" sz="2400" i="1" kern="1200" dirty="0" smtClean="0">
                          <a:solidFill>
                            <a:schemeClr val="dk1"/>
                          </a:solidFill>
                          <a:latin typeface="Arial" pitchFamily="34" charset="0"/>
                          <a:ea typeface="+mn-ea"/>
                          <a:cs typeface="Arial" pitchFamily="34" charset="0"/>
                        </a:rPr>
                        <a:t>do </a:t>
                      </a:r>
                      <a:r>
                        <a:rPr lang="tr-TR" sz="2400" i="1" kern="1200" dirty="0" err="1" smtClean="0">
                          <a:solidFill>
                            <a:schemeClr val="dk1"/>
                          </a:solidFill>
                          <a:latin typeface="Arial" pitchFamily="34" charset="0"/>
                          <a:ea typeface="+mn-ea"/>
                          <a:cs typeface="Arial" pitchFamily="34" charset="0"/>
                        </a:rPr>
                        <a:t>while</a:t>
                      </a:r>
                      <a:r>
                        <a:rPr lang="tr-TR" sz="2400" i="1" kern="1200" dirty="0" smtClean="0">
                          <a:solidFill>
                            <a:schemeClr val="dk1"/>
                          </a:solidFill>
                          <a:latin typeface="Arial" pitchFamily="34" charset="0"/>
                          <a:ea typeface="+mn-ea"/>
                          <a:cs typeface="Arial" pitchFamily="34" charset="0"/>
                        </a:rPr>
                        <a:t> örneği</a:t>
                      </a:r>
                    </a:p>
                  </a:txBody>
                  <a:tcPr/>
                </a:tc>
              </a:tr>
            </a:tbl>
          </a:graphicData>
        </a:graphic>
      </p:graphicFrame>
    </p:spTree>
    <p:extLst>
      <p:ext uri="{BB962C8B-B14F-4D97-AF65-F5344CB8AC3E}">
        <p14:creationId xmlns="" xmlns:p14="http://schemas.microsoft.com/office/powerpoint/2010/main" val="497702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checkerboard(across)">
                                      <p:cBhvr>
                                        <p:cTn id="1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pic>
        <p:nvPicPr>
          <p:cNvPr id="5" name="4 İçerik Yer Tutucusu" descr="face.png"/>
          <p:cNvPicPr>
            <a:picLocks noGrp="1" noChangeAspect="1"/>
          </p:cNvPicPr>
          <p:nvPr>
            <p:ph idx="1"/>
          </p:nvPr>
        </p:nvPicPr>
        <p:blipFill>
          <a:blip r:embed="rId2"/>
          <a:stretch>
            <a:fillRect/>
          </a:stretch>
        </p:blipFill>
        <p:spPr>
          <a:xfrm>
            <a:off x="857224" y="500042"/>
            <a:ext cx="1123950" cy="1123950"/>
          </a:xfrm>
        </p:spPr>
      </p:pic>
      <p:pic>
        <p:nvPicPr>
          <p:cNvPr id="1026" name="Picture 2"/>
          <p:cNvPicPr>
            <a:picLocks noChangeAspect="1" noChangeArrowheads="1"/>
          </p:cNvPicPr>
          <p:nvPr/>
        </p:nvPicPr>
        <p:blipFill>
          <a:blip r:embed="rId3"/>
          <a:srcRect l="14824" t="9765" r="23600" b="25890"/>
          <a:stretch>
            <a:fillRect/>
          </a:stretch>
        </p:blipFill>
        <p:spPr bwMode="auto">
          <a:xfrm>
            <a:off x="785786" y="2000240"/>
            <a:ext cx="7417392" cy="4357718"/>
          </a:xfrm>
          <a:prstGeom prst="rect">
            <a:avLst/>
          </a:prstGeom>
          <a:noFill/>
          <a:ln w="9525">
            <a:solidFill>
              <a:schemeClr val="bg2">
                <a:lumMod val="50000"/>
              </a:schemeClr>
            </a:solidFill>
            <a:miter lim="800000"/>
            <a:headEnd/>
            <a:tailEnd/>
          </a:ln>
          <a:effectLst/>
        </p:spPr>
      </p:pic>
      <p:pic>
        <p:nvPicPr>
          <p:cNvPr id="6" name="5 Resim" descr="google.png"/>
          <p:cNvPicPr>
            <a:picLocks noChangeAspect="1"/>
          </p:cNvPicPr>
          <p:nvPr/>
        </p:nvPicPr>
        <p:blipFill>
          <a:blip r:embed="rId4"/>
          <a:stretch>
            <a:fillRect/>
          </a:stretch>
        </p:blipFill>
        <p:spPr>
          <a:xfrm>
            <a:off x="6429388" y="428604"/>
            <a:ext cx="1813341" cy="1019177"/>
          </a:xfrm>
          <a:prstGeom prst="rect">
            <a:avLst/>
          </a:prstGeom>
        </p:spPr>
      </p:pic>
      <p:pic>
        <p:nvPicPr>
          <p:cNvPr id="7" name="6 Resim" descr="youtube.png"/>
          <p:cNvPicPr>
            <a:picLocks noChangeAspect="1"/>
          </p:cNvPicPr>
          <p:nvPr/>
        </p:nvPicPr>
        <p:blipFill>
          <a:blip r:embed="rId5"/>
          <a:stretch>
            <a:fillRect/>
          </a:stretch>
        </p:blipFill>
        <p:spPr>
          <a:xfrm>
            <a:off x="3714744" y="928670"/>
            <a:ext cx="1428750" cy="800100"/>
          </a:xfrm>
          <a:prstGeom prst="rect">
            <a:avLst/>
          </a:prstGeom>
        </p:spPr>
      </p:pic>
    </p:spTree>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ChangeArrowheads="1"/>
          </p:cNvSpPr>
          <p:nvPr/>
        </p:nvSpPr>
        <p:spPr bwMode="auto">
          <a:xfrm>
            <a:off x="0" y="-721745"/>
            <a:ext cx="9144000" cy="1524000"/>
          </a:xfrm>
          <a:prstGeom prst="rect">
            <a:avLst/>
          </a:prstGeom>
          <a:noFill/>
          <a:ln w="9525">
            <a:noFill/>
            <a:miter lim="800000"/>
            <a:headEnd/>
            <a:tailEnd/>
          </a:ln>
        </p:spPr>
        <p:txBody>
          <a:bodyPr lIns="92075" tIns="46038" rIns="92075" bIns="46038" anchor="b">
            <a:prstTxWarp prst="textNoShape">
              <a:avLst/>
            </a:prstTxWarp>
          </a:bodyPr>
          <a:lstStyle/>
          <a:p>
            <a:pPr algn="ctr">
              <a:lnSpc>
                <a:spcPct val="80000"/>
              </a:lnSpc>
            </a:pPr>
            <a:r>
              <a:rPr lang="tr-TR" sz="3200" dirty="0" smtClean="0">
                <a:solidFill>
                  <a:schemeClr val="folHlink"/>
                </a:solidFill>
              </a:rPr>
              <a:t>Meşhur </a:t>
            </a:r>
            <a:r>
              <a:rPr lang="tr-TR" sz="3200" i="1" dirty="0" err="1" smtClean="0">
                <a:solidFill>
                  <a:schemeClr val="folHlink"/>
                </a:solidFill>
              </a:rPr>
              <a:t>for</a:t>
            </a:r>
            <a:r>
              <a:rPr lang="tr-TR" sz="3200" dirty="0" smtClean="0">
                <a:solidFill>
                  <a:schemeClr val="folHlink"/>
                </a:solidFill>
              </a:rPr>
              <a:t> döngüsü</a:t>
            </a:r>
            <a:endParaRPr lang="en-US" sz="3200" dirty="0">
              <a:solidFill>
                <a:schemeClr val="folHlink"/>
              </a:solidFill>
            </a:endParaRPr>
          </a:p>
        </p:txBody>
      </p:sp>
      <p:sp>
        <p:nvSpPr>
          <p:cNvPr id="52228" name="Line 3"/>
          <p:cNvSpPr>
            <a:spLocks noChangeShapeType="1"/>
          </p:cNvSpPr>
          <p:nvPr/>
        </p:nvSpPr>
        <p:spPr bwMode="auto">
          <a:xfrm>
            <a:off x="41275" y="986405"/>
            <a:ext cx="9050338" cy="0"/>
          </a:xfrm>
          <a:prstGeom prst="line">
            <a:avLst/>
          </a:prstGeom>
          <a:noFill/>
          <a:ln w="12700" cap="sq">
            <a:solidFill>
              <a:schemeClr val="bg2"/>
            </a:solidFill>
            <a:round/>
            <a:headEnd type="none" w="sm" len="sm"/>
            <a:tailEnd type="none" w="sm" len="sm"/>
          </a:ln>
        </p:spPr>
        <p:txBody>
          <a:bodyPr>
            <a:prstTxWarp prst="textNoShape">
              <a:avLst/>
            </a:prstTxWarp>
          </a:bodyPr>
          <a:lstStyle/>
          <a:p>
            <a:endParaRPr lang="en-US"/>
          </a:p>
        </p:txBody>
      </p:sp>
      <p:pic>
        <p:nvPicPr>
          <p:cNvPr id="52229" name="Picture 4" descr="ft031003l"/>
          <p:cNvPicPr>
            <a:picLocks noChangeAspect="1" noChangeArrowheads="1"/>
          </p:cNvPicPr>
          <p:nvPr/>
        </p:nvPicPr>
        <p:blipFill>
          <a:blip r:embed="rId3"/>
          <a:srcRect/>
          <a:stretch>
            <a:fillRect/>
          </a:stretch>
        </p:blipFill>
        <p:spPr bwMode="auto">
          <a:xfrm>
            <a:off x="857224" y="1849999"/>
            <a:ext cx="7746287" cy="2543185"/>
          </a:xfrm>
          <a:prstGeom prst="rect">
            <a:avLst/>
          </a:prstGeom>
          <a:noFill/>
          <a:ln w="9525">
            <a:noFill/>
            <a:miter lim="800000"/>
            <a:headEnd/>
            <a:tailEnd/>
          </a:ln>
        </p:spPr>
      </p:pic>
      <p:sp>
        <p:nvSpPr>
          <p:cNvPr id="52230" name="Text Box 5"/>
          <p:cNvSpPr txBox="1">
            <a:spLocks noChangeArrowheads="1"/>
          </p:cNvSpPr>
          <p:nvPr/>
        </p:nvSpPr>
        <p:spPr bwMode="auto">
          <a:xfrm>
            <a:off x="1571604" y="4707519"/>
            <a:ext cx="5546725" cy="435993"/>
          </a:xfrm>
          <a:prstGeom prst="rect">
            <a:avLst/>
          </a:prstGeom>
          <a:noFill/>
          <a:ln w="15875">
            <a:noFill/>
            <a:miter lim="800000"/>
            <a:headEnd/>
            <a:tailEnd/>
          </a:ln>
        </p:spPr>
        <p:txBody>
          <a:bodyPr lIns="102590" tIns="51296" rIns="102590" bIns="51296">
            <a:prstTxWarp prst="textNoShape">
              <a:avLst/>
            </a:prstTxWarp>
            <a:spAutoFit/>
          </a:bodyPr>
          <a:lstStyle/>
          <a:p>
            <a:pPr defTabSz="1019175">
              <a:lnSpc>
                <a:spcPct val="120000"/>
              </a:lnSpc>
            </a:pPr>
            <a:r>
              <a:rPr kumimoji="1" lang="en-US" sz="900" dirty="0">
                <a:solidFill>
                  <a:schemeClr val="hlink"/>
                </a:solidFill>
              </a:rPr>
              <a:t>Copyright 2004, </a:t>
            </a:r>
            <a:r>
              <a:rPr kumimoji="1" lang="en-US" sz="900" dirty="0" err="1">
                <a:solidFill>
                  <a:schemeClr val="hlink"/>
                </a:solidFill>
              </a:rPr>
              <a:t>FoxTrot</a:t>
            </a:r>
            <a:r>
              <a:rPr kumimoji="1" lang="en-US" sz="900" dirty="0">
                <a:solidFill>
                  <a:schemeClr val="hlink"/>
                </a:solidFill>
              </a:rPr>
              <a:t> by Bill </a:t>
            </a:r>
            <a:r>
              <a:rPr kumimoji="1" lang="en-US" sz="900" dirty="0" smtClean="0">
                <a:solidFill>
                  <a:schemeClr val="hlink"/>
                </a:solidFill>
              </a:rPr>
              <a:t>Amend</a:t>
            </a:r>
            <a:r>
              <a:rPr kumimoji="1" lang="tr-TR" sz="900" dirty="0" smtClean="0">
                <a:solidFill>
                  <a:schemeClr val="hlink"/>
                </a:solidFill>
              </a:rPr>
              <a:t> // (OH yorumuyla)</a:t>
            </a:r>
            <a:endParaRPr kumimoji="1" lang="en-US" sz="900" dirty="0">
              <a:solidFill>
                <a:schemeClr val="hlink"/>
              </a:solidFill>
            </a:endParaRPr>
          </a:p>
          <a:p>
            <a:pPr defTabSz="1019175">
              <a:lnSpc>
                <a:spcPct val="120000"/>
              </a:lnSpc>
            </a:pPr>
            <a:r>
              <a:rPr kumimoji="1" lang="en-US" sz="900" dirty="0">
                <a:solidFill>
                  <a:schemeClr val="hlink"/>
                </a:solidFill>
                <a:latin typeface="Courier New" charset="0"/>
              </a:rPr>
              <a:t>www.ucomics.com/foxtrot/2003/10/03</a:t>
            </a:r>
          </a:p>
        </p:txBody>
      </p:sp>
      <p:sp>
        <p:nvSpPr>
          <p:cNvPr id="7" name="6 Metin kutusu"/>
          <p:cNvSpPr txBox="1"/>
          <p:nvPr/>
        </p:nvSpPr>
        <p:spPr>
          <a:xfrm>
            <a:off x="857224" y="1492809"/>
            <a:ext cx="5602877" cy="369332"/>
          </a:xfrm>
          <a:prstGeom prst="rect">
            <a:avLst/>
          </a:prstGeom>
          <a:noFill/>
        </p:spPr>
        <p:txBody>
          <a:bodyPr wrap="square" rtlCol="0">
            <a:spAutoFit/>
          </a:bodyPr>
          <a:lstStyle/>
          <a:p>
            <a:r>
              <a:rPr lang="tr-TR" i="1" dirty="0" smtClean="0"/>
              <a:t>Klasik cezanın Java şekli</a:t>
            </a:r>
            <a:endParaRPr lang="tr-TR" i="1" dirty="0"/>
          </a:p>
        </p:txBody>
      </p:sp>
      <p:sp>
        <p:nvSpPr>
          <p:cNvPr id="10" name="9 Dikdörtgen"/>
          <p:cNvSpPr/>
          <p:nvPr/>
        </p:nvSpPr>
        <p:spPr bwMode="auto">
          <a:xfrm>
            <a:off x="928662" y="1849999"/>
            <a:ext cx="4572032" cy="2143140"/>
          </a:xfrm>
          <a:prstGeom prst="rect">
            <a:avLst/>
          </a:prstGeom>
          <a:solidFill>
            <a:schemeClr val="tx1"/>
          </a:solidFill>
          <a:ln w="9525" cap="flat" cmpd="sng" algn="ctr">
            <a:solidFill>
              <a:schemeClr val="tx1"/>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endParaRPr lang="tr-TR" sz="1400" dirty="0" smtClean="0">
              <a:solidFill>
                <a:schemeClr val="bg1"/>
              </a:solidFill>
            </a:endParaRPr>
          </a:p>
          <a:p>
            <a:r>
              <a:rPr lang="tr-TR" sz="1400" dirty="0" smtClean="0">
                <a:solidFill>
                  <a:schemeClr val="bg1"/>
                </a:solidFill>
              </a:rPr>
              <a:t>public class Cezam{</a:t>
            </a:r>
          </a:p>
          <a:p>
            <a:r>
              <a:rPr lang="tr-TR" sz="1400" dirty="0" smtClean="0">
                <a:solidFill>
                  <a:schemeClr val="bg1"/>
                </a:solidFill>
              </a:rPr>
              <a:t>public static void </a:t>
            </a:r>
            <a:r>
              <a:rPr lang="tr-TR" sz="1400" dirty="0" err="1" smtClean="0">
                <a:solidFill>
                  <a:schemeClr val="bg1"/>
                </a:solidFill>
              </a:rPr>
              <a:t>main</a:t>
            </a:r>
            <a:r>
              <a:rPr lang="tr-TR" sz="1400" dirty="0" smtClean="0">
                <a:solidFill>
                  <a:schemeClr val="bg1"/>
                </a:solidFill>
              </a:rPr>
              <a:t>(</a:t>
            </a:r>
            <a:r>
              <a:rPr lang="tr-TR" sz="1400" dirty="0" err="1" smtClean="0">
                <a:solidFill>
                  <a:schemeClr val="bg1"/>
                </a:solidFill>
              </a:rPr>
              <a:t>String</a:t>
            </a:r>
            <a:r>
              <a:rPr lang="tr-TR" sz="1400" dirty="0" smtClean="0">
                <a:solidFill>
                  <a:schemeClr val="bg1"/>
                </a:solidFill>
              </a:rPr>
              <a:t>[] </a:t>
            </a:r>
            <a:r>
              <a:rPr lang="tr-TR" sz="1400" dirty="0" err="1" smtClean="0">
                <a:solidFill>
                  <a:schemeClr val="bg1"/>
                </a:solidFill>
              </a:rPr>
              <a:t>Args</a:t>
            </a:r>
            <a:r>
              <a:rPr lang="tr-TR" sz="1400" dirty="0" smtClean="0">
                <a:solidFill>
                  <a:schemeClr val="bg1"/>
                </a:solidFill>
              </a:rPr>
              <a:t>)</a:t>
            </a:r>
          </a:p>
          <a:p>
            <a:r>
              <a:rPr lang="tr-TR" sz="1400" dirty="0" smtClean="0">
                <a:solidFill>
                  <a:schemeClr val="bg1"/>
                </a:solidFill>
              </a:rPr>
              <a:t>{</a:t>
            </a:r>
          </a:p>
          <a:p>
            <a:r>
              <a:rPr lang="tr-TR" sz="1400" dirty="0" err="1" smtClean="0">
                <a:solidFill>
                  <a:schemeClr val="bg1"/>
                </a:solidFill>
              </a:rPr>
              <a:t>int</a:t>
            </a:r>
            <a:r>
              <a:rPr lang="tr-TR" sz="1400" dirty="0" smtClean="0">
                <a:solidFill>
                  <a:schemeClr val="bg1"/>
                </a:solidFill>
              </a:rPr>
              <a:t> </a:t>
            </a:r>
            <a:r>
              <a:rPr lang="tr-TR" sz="1400" dirty="0" err="1" smtClean="0">
                <a:solidFill>
                  <a:schemeClr val="bg1"/>
                </a:solidFill>
              </a:rPr>
              <a:t>sayac</a:t>
            </a:r>
            <a:r>
              <a:rPr lang="tr-TR" sz="1400" dirty="0" smtClean="0">
                <a:solidFill>
                  <a:schemeClr val="bg1"/>
                </a:solidFill>
              </a:rPr>
              <a:t>;</a:t>
            </a:r>
          </a:p>
          <a:p>
            <a:r>
              <a:rPr lang="tr-TR" sz="1400" dirty="0" smtClean="0">
                <a:solidFill>
                  <a:schemeClr val="bg1"/>
                </a:solidFill>
              </a:rPr>
              <a:t>   </a:t>
            </a:r>
            <a:r>
              <a:rPr lang="tr-TR" sz="1400" dirty="0" err="1" smtClean="0">
                <a:solidFill>
                  <a:schemeClr val="bg1"/>
                </a:solidFill>
              </a:rPr>
              <a:t>for</a:t>
            </a:r>
            <a:r>
              <a:rPr lang="tr-TR" sz="1400" dirty="0" smtClean="0">
                <a:solidFill>
                  <a:schemeClr val="bg1"/>
                </a:solidFill>
              </a:rPr>
              <a:t>(</a:t>
            </a:r>
            <a:r>
              <a:rPr lang="tr-TR" sz="1400" dirty="0" err="1" smtClean="0">
                <a:solidFill>
                  <a:schemeClr val="bg1"/>
                </a:solidFill>
              </a:rPr>
              <a:t>sayac</a:t>
            </a:r>
            <a:r>
              <a:rPr lang="tr-TR" sz="1400" dirty="0" smtClean="0">
                <a:solidFill>
                  <a:schemeClr val="bg1"/>
                </a:solidFill>
              </a:rPr>
              <a:t>=1; </a:t>
            </a:r>
            <a:r>
              <a:rPr lang="tr-TR" sz="1400" dirty="0" err="1" smtClean="0">
                <a:solidFill>
                  <a:schemeClr val="bg1"/>
                </a:solidFill>
              </a:rPr>
              <a:t>sayac</a:t>
            </a:r>
            <a:r>
              <a:rPr lang="tr-TR" sz="1400" dirty="0" smtClean="0">
                <a:solidFill>
                  <a:schemeClr val="bg1"/>
                </a:solidFill>
              </a:rPr>
              <a:t>&lt;50; </a:t>
            </a:r>
            <a:r>
              <a:rPr lang="tr-TR" sz="1400" dirty="0" err="1" smtClean="0">
                <a:solidFill>
                  <a:schemeClr val="bg1"/>
                </a:solidFill>
              </a:rPr>
              <a:t>sayac</a:t>
            </a:r>
            <a:r>
              <a:rPr lang="tr-TR" sz="1400" dirty="0" smtClean="0">
                <a:solidFill>
                  <a:schemeClr val="bg1"/>
                </a:solidFill>
              </a:rPr>
              <a:t>++)</a:t>
            </a:r>
          </a:p>
          <a:p>
            <a:r>
              <a:rPr lang="tr-TR" sz="1400" dirty="0" smtClean="0">
                <a:solidFill>
                  <a:schemeClr val="bg1"/>
                </a:solidFill>
              </a:rPr>
              <a:t>       </a:t>
            </a:r>
            <a:r>
              <a:rPr lang="tr-TR" sz="1400" dirty="0" err="1" smtClean="0">
                <a:solidFill>
                  <a:schemeClr val="bg1"/>
                </a:solidFill>
              </a:rPr>
              <a:t>System</a:t>
            </a:r>
            <a:r>
              <a:rPr lang="tr-TR" sz="1400" dirty="0" smtClean="0">
                <a:solidFill>
                  <a:schemeClr val="bg1"/>
                </a:solidFill>
              </a:rPr>
              <a:t>.</a:t>
            </a:r>
            <a:r>
              <a:rPr lang="tr-TR" sz="1400" dirty="0" err="1" smtClean="0">
                <a:solidFill>
                  <a:schemeClr val="bg1"/>
                </a:solidFill>
              </a:rPr>
              <a:t>out</a:t>
            </a:r>
            <a:r>
              <a:rPr lang="tr-TR" sz="1400" dirty="0" smtClean="0">
                <a:solidFill>
                  <a:schemeClr val="bg1"/>
                </a:solidFill>
              </a:rPr>
              <a:t>.</a:t>
            </a:r>
            <a:r>
              <a:rPr lang="tr-TR" sz="1400" dirty="0" err="1" smtClean="0">
                <a:solidFill>
                  <a:schemeClr val="bg1"/>
                </a:solidFill>
              </a:rPr>
              <a:t>println</a:t>
            </a:r>
            <a:r>
              <a:rPr lang="tr-TR" sz="1400" dirty="0" smtClean="0">
                <a:solidFill>
                  <a:schemeClr val="bg1"/>
                </a:solidFill>
              </a:rPr>
              <a:t>("Derse </a:t>
            </a:r>
            <a:r>
              <a:rPr lang="tr-TR" sz="1400" dirty="0" err="1" smtClean="0">
                <a:solidFill>
                  <a:schemeClr val="bg1"/>
                </a:solidFill>
              </a:rPr>
              <a:t>gec</a:t>
            </a:r>
            <a:r>
              <a:rPr lang="tr-TR" sz="1400" dirty="0" smtClean="0">
                <a:solidFill>
                  <a:schemeClr val="bg1"/>
                </a:solidFill>
              </a:rPr>
              <a:t> </a:t>
            </a:r>
            <a:r>
              <a:rPr lang="tr-TR" sz="1400" dirty="0" err="1" smtClean="0">
                <a:solidFill>
                  <a:schemeClr val="bg1"/>
                </a:solidFill>
              </a:rPr>
              <a:t>kalmayacagim</a:t>
            </a:r>
            <a:r>
              <a:rPr lang="tr-TR" sz="1400" dirty="0" smtClean="0">
                <a:solidFill>
                  <a:schemeClr val="bg1"/>
                </a:solidFill>
              </a:rPr>
              <a:t>.");</a:t>
            </a:r>
          </a:p>
          <a:p>
            <a:r>
              <a:rPr lang="tr-TR" sz="1400" dirty="0" smtClean="0">
                <a:solidFill>
                  <a:schemeClr val="bg1"/>
                </a:solidFill>
              </a:rPr>
              <a:t>}	 </a:t>
            </a:r>
          </a:p>
          <a:p>
            <a:r>
              <a:rPr lang="tr-TR" sz="1400" dirty="0" smtClean="0">
                <a:solidFill>
                  <a:schemeClr val="bg1"/>
                </a:solidFill>
              </a:rPr>
              <a:t>}</a:t>
            </a:r>
            <a:endParaRPr kumimoji="0" lang="tr-TR" sz="1400" b="0" i="0" u="none" strike="noStrike" cap="none" normalizeH="0" baseline="0" dirty="0">
              <a:ln>
                <a:noFill/>
              </a:ln>
              <a:solidFill>
                <a:schemeClr val="bg1"/>
              </a:solidFill>
              <a:effectLst/>
              <a:latin typeface="Comic Sans MS" charset="0"/>
              <a:ea typeface="ＭＳ Ｐゴシック" charset="-128"/>
              <a:cs typeface="ＭＳ Ｐゴシック" charset="-128"/>
            </a:endParaRPr>
          </a:p>
        </p:txBody>
      </p:sp>
      <p:sp>
        <p:nvSpPr>
          <p:cNvPr id="13" name="12 Dikdörtgen"/>
          <p:cNvSpPr/>
          <p:nvPr/>
        </p:nvSpPr>
        <p:spPr bwMode="auto">
          <a:xfrm>
            <a:off x="6286512" y="1921437"/>
            <a:ext cx="876300" cy="480060"/>
          </a:xfrm>
          <a:prstGeom prst="rect">
            <a:avLst/>
          </a:prstGeom>
          <a:solidFill>
            <a:schemeClr val="bg1"/>
          </a:solidFill>
          <a:ln w="9525" cap="flat" cmpd="sng" algn="ctr">
            <a:no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200" b="0" i="0" u="none" strike="noStrike" cap="none" normalizeH="0" baseline="0">
              <a:ln>
                <a:noFill/>
              </a:ln>
              <a:solidFill>
                <a:schemeClr val="tx1"/>
              </a:solidFill>
              <a:effectLst/>
              <a:latin typeface="Comic Sans MS" charset="0"/>
              <a:ea typeface="ＭＳ Ｐゴシック" charset="-128"/>
              <a:cs typeface="ＭＳ Ｐゴシック" charset="-128"/>
            </a:endParaRPr>
          </a:p>
        </p:txBody>
      </p:sp>
      <p:sp>
        <p:nvSpPr>
          <p:cNvPr id="12" name="11 Köşeleri Yuvarlanmış Dikdörtgen Belirtme Çizgisi"/>
          <p:cNvSpPr/>
          <p:nvPr/>
        </p:nvSpPr>
        <p:spPr bwMode="auto">
          <a:xfrm>
            <a:off x="6000760" y="2285992"/>
            <a:ext cx="1120140" cy="435993"/>
          </a:xfrm>
          <a:prstGeom prst="wedgeRoundRectCallout">
            <a:avLst>
              <a:gd name="adj1" fmla="val 46667"/>
              <a:gd name="adj2" fmla="val 65797"/>
              <a:gd name="adj3" fmla="val 16667"/>
            </a:avLst>
          </a:prstGeom>
          <a:solidFill>
            <a:srgbClr val="FFFF00"/>
          </a:solidFill>
          <a:ln w="9525" cap="flat" cmpd="sng" algn="ctr">
            <a:solidFill>
              <a:schemeClr val="tx1"/>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lang="tr-TR" sz="1100" dirty="0" smtClean="0"/>
              <a:t>bir tane eksik olmuş</a:t>
            </a:r>
            <a:endParaRPr kumimoji="0" lang="tr-TR" sz="1100" b="0" i="0" u="none" strike="noStrike" cap="none" normalizeH="0" baseline="0" dirty="0">
              <a:ln>
                <a:noFill/>
              </a:ln>
              <a:effectLst/>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0"/>
          </p:nvPr>
        </p:nvSpPr>
        <p:spPr>
          <a:noFill/>
        </p:spPr>
        <p:txBody>
          <a:bodyPr/>
          <a:lstStyle/>
          <a:p>
            <a:fld id="{075F1152-1B6D-D141-9AFB-DA07C32FC30C}" type="slidenum">
              <a:rPr lang="en-US" smtClean="0"/>
              <a:pPr/>
              <a:t>309</a:t>
            </a:fld>
            <a:endParaRPr lang="en-US" sz="1400" smtClean="0"/>
          </a:p>
        </p:txBody>
      </p:sp>
      <p:sp>
        <p:nvSpPr>
          <p:cNvPr id="56323" name="Rectangle 2"/>
          <p:cNvSpPr>
            <a:spLocks noGrp="1" noChangeArrowheads="1"/>
          </p:cNvSpPr>
          <p:nvPr>
            <p:ph type="title"/>
          </p:nvPr>
        </p:nvSpPr>
        <p:spPr/>
        <p:txBody>
          <a:bodyPr/>
          <a:lstStyle/>
          <a:p>
            <a:r>
              <a:rPr lang="en-US">
                <a:ea typeface="ＭＳ Ｐゴシック" charset="-128"/>
                <a:cs typeface="ＭＳ Ｐゴシック" charset="-128"/>
              </a:rPr>
              <a:t>Anatomy of a For Loop</a:t>
            </a:r>
          </a:p>
        </p:txBody>
      </p:sp>
      <p:sp>
        <p:nvSpPr>
          <p:cNvPr id="56324" name="Rectangle 3"/>
          <p:cNvSpPr>
            <a:spLocks noGrp="1" noChangeArrowheads="1"/>
          </p:cNvSpPr>
          <p:nvPr>
            <p:ph type="body" idx="1"/>
          </p:nvPr>
        </p:nvSpPr>
        <p:spPr>
          <a:xfrm>
            <a:off x="571472" y="0"/>
            <a:ext cx="7848600" cy="5410200"/>
          </a:xfrm>
        </p:spPr>
        <p:txBody>
          <a:bodyPr/>
          <a:lstStyle/>
          <a:p>
            <a:pPr marL="0" indent="0"/>
            <a:endParaRPr lang="en-US" dirty="0">
              <a:ea typeface="ＭＳ Ｐゴシック" charset="-128"/>
              <a:cs typeface="ＭＳ Ｐゴシック" charset="-128"/>
            </a:endParaRPr>
          </a:p>
          <a:p>
            <a:pPr marL="0" indent="0"/>
            <a:endParaRPr lang="en-US" dirty="0">
              <a:ea typeface="ＭＳ Ｐゴシック" charset="-128"/>
              <a:cs typeface="ＭＳ Ｐゴシック" charset="-128"/>
            </a:endParaRPr>
          </a:p>
          <a:p>
            <a:pPr marL="0" indent="0"/>
            <a:endParaRPr lang="en-US" dirty="0">
              <a:ea typeface="ＭＳ Ｐゴシック" charset="-128"/>
              <a:cs typeface="ＭＳ Ｐゴシック" charset="-128"/>
            </a:endParaRPr>
          </a:p>
          <a:p>
            <a:pPr marL="0" indent="0"/>
            <a:endParaRPr lang="en-US" dirty="0">
              <a:ea typeface="ＭＳ Ｐゴシック" charset="-128"/>
              <a:cs typeface="ＭＳ Ｐゴシック" charset="-128"/>
            </a:endParaRPr>
          </a:p>
          <a:p>
            <a:pPr marL="0" indent="0"/>
            <a:endParaRPr lang="en-US" dirty="0">
              <a:ea typeface="ＭＳ Ｐゴシック" charset="-128"/>
              <a:cs typeface="ＭＳ Ｐゴシック" charset="-128"/>
            </a:endParaRPr>
          </a:p>
          <a:p>
            <a:pPr marL="0" indent="0"/>
            <a:endParaRPr lang="en-US" dirty="0">
              <a:ea typeface="ＭＳ Ｐゴシック" charset="-128"/>
              <a:cs typeface="ＭＳ Ｐゴシック" charset="-128"/>
            </a:endParaRPr>
          </a:p>
          <a:p>
            <a:pPr marL="0" indent="0"/>
            <a:endParaRPr lang="en-US" dirty="0">
              <a:ea typeface="ＭＳ Ｐゴシック" charset="-128"/>
              <a:cs typeface="ＭＳ Ｐゴシック" charset="-128"/>
            </a:endParaRPr>
          </a:p>
          <a:p>
            <a:pPr marL="0" indent="0"/>
            <a:endParaRPr lang="en-US" dirty="0">
              <a:ea typeface="ＭＳ Ｐゴシック" charset="-128"/>
              <a:cs typeface="ＭＳ Ｐゴシック" charset="-128"/>
            </a:endParaRPr>
          </a:p>
          <a:p>
            <a:pPr marL="0" indent="0"/>
            <a:endParaRPr lang="en-US" dirty="0">
              <a:ea typeface="ＭＳ Ｐゴシック" charset="-128"/>
              <a:cs typeface="ＭＳ Ｐゴシック" charset="-128"/>
            </a:endParaRPr>
          </a:p>
          <a:p>
            <a:pPr marL="0" indent="0"/>
            <a:endParaRPr lang="en-US" dirty="0">
              <a:ea typeface="ＭＳ Ｐゴシック" charset="-128"/>
              <a:cs typeface="ＭＳ Ｐゴシック" charset="-128"/>
            </a:endParaRPr>
          </a:p>
          <a:p>
            <a:pPr marL="0" indent="0"/>
            <a:endParaRPr lang="en-US" dirty="0">
              <a:ea typeface="ＭＳ Ｐゴシック" charset="-128"/>
              <a:cs typeface="ＭＳ Ｐゴシック" charset="-128"/>
            </a:endParaRPr>
          </a:p>
          <a:p>
            <a:pPr marL="0" indent="0"/>
            <a:endParaRPr lang="en-US" dirty="0">
              <a:ea typeface="ＭＳ Ｐゴシック" charset="-128"/>
              <a:cs typeface="ＭＳ Ｐゴシック" charset="-128"/>
            </a:endParaRPr>
          </a:p>
          <a:p>
            <a:pPr marL="0" indent="0"/>
            <a:r>
              <a:rPr lang="en-US" dirty="0">
                <a:ea typeface="ＭＳ Ｐゴシック" charset="-128"/>
                <a:cs typeface="ＭＳ Ｐゴシック" charset="-128"/>
              </a:rPr>
              <a:t>Q.  </a:t>
            </a:r>
            <a:r>
              <a:rPr lang="en-US" dirty="0">
                <a:solidFill>
                  <a:schemeClr val="tx1"/>
                </a:solidFill>
                <a:ea typeface="ＭＳ Ｐゴシック" charset="-128"/>
                <a:cs typeface="ＭＳ Ｐゴシック" charset="-128"/>
              </a:rPr>
              <a:t>What does it print?</a:t>
            </a:r>
          </a:p>
          <a:p>
            <a:pPr marL="0" indent="0"/>
            <a:r>
              <a:rPr lang="en-US" dirty="0">
                <a:ea typeface="ＭＳ Ｐゴシック" charset="-128"/>
                <a:cs typeface="ＭＳ Ｐゴシック" charset="-128"/>
              </a:rPr>
              <a:t>A. </a:t>
            </a:r>
            <a:r>
              <a:rPr lang="tr-TR" dirty="0" smtClean="0">
                <a:ea typeface="ＭＳ Ｐゴシック" charset="-128"/>
                <a:cs typeface="ＭＳ Ｐゴシック" charset="-128"/>
              </a:rPr>
              <a:t>    </a:t>
            </a:r>
            <a:r>
              <a:rPr lang="en-US" dirty="0" smtClean="0"/>
              <a:t>powers of two</a:t>
            </a:r>
          </a:p>
          <a:p>
            <a:pPr marL="0" indent="0"/>
            <a:endParaRPr lang="en-US" dirty="0">
              <a:ea typeface="ＭＳ Ｐゴシック" charset="-128"/>
              <a:cs typeface="ＭＳ Ｐゴシック" charset="-128"/>
            </a:endParaRPr>
          </a:p>
        </p:txBody>
      </p:sp>
      <p:pic>
        <p:nvPicPr>
          <p:cNvPr id="6" name="Picture 5" descr="Picture 18.png"/>
          <p:cNvPicPr>
            <a:picLocks noChangeAspect="1"/>
          </p:cNvPicPr>
          <p:nvPr/>
        </p:nvPicPr>
        <p:blipFill>
          <a:blip r:embed="rId3"/>
          <a:srcRect/>
          <a:stretch>
            <a:fillRect/>
          </a:stretch>
        </p:blipFill>
        <p:spPr>
          <a:xfrm>
            <a:off x="1693290" y="857830"/>
            <a:ext cx="5942373" cy="2964068"/>
          </a:xfrm>
          <a:prstGeom prst="rect">
            <a:avLst/>
          </a:prstGeom>
        </p:spPr>
      </p:pic>
      <p:sp>
        <p:nvSpPr>
          <p:cNvPr id="7" name="Rectangle 8"/>
          <p:cNvSpPr>
            <a:spLocks noChangeArrowheads="1"/>
          </p:cNvSpPr>
          <p:nvPr/>
        </p:nvSpPr>
        <p:spPr bwMode="auto">
          <a:xfrm>
            <a:off x="5621802" y="500042"/>
            <a:ext cx="1685452" cy="276999"/>
          </a:xfrm>
          <a:prstGeom prst="rect">
            <a:avLst/>
          </a:prstGeom>
          <a:noFill/>
          <a:ln w="9525">
            <a:noFill/>
            <a:miter lim="800000"/>
            <a:headEnd/>
            <a:tailEnd type="none" w="sm" len="sm"/>
          </a:ln>
        </p:spPr>
        <p:txBody>
          <a:bodyPr wrap="none">
            <a:prstTxWarp prst="textNoShape">
              <a:avLst/>
            </a:prstTxWarp>
            <a:spAutoFit/>
          </a:bodyPr>
          <a:lstStyle/>
          <a:p>
            <a:r>
              <a:rPr lang="en-US" dirty="0" smtClean="0">
                <a:solidFill>
                  <a:schemeClr val="accent1"/>
                </a:solidFill>
              </a:rPr>
              <a:t>shorthand for </a:t>
            </a:r>
            <a:r>
              <a:rPr lang="en-US" dirty="0" err="1" smtClean="0">
                <a:solidFill>
                  <a:schemeClr val="accent1"/>
                </a:solidFill>
              </a:rPr>
              <a:t>i</a:t>
            </a:r>
            <a:r>
              <a:rPr lang="en-US" dirty="0" smtClean="0">
                <a:solidFill>
                  <a:schemeClr val="accent1"/>
                </a:solidFill>
              </a:rPr>
              <a:t> = </a:t>
            </a:r>
            <a:r>
              <a:rPr lang="en-US" dirty="0" err="1" smtClean="0">
                <a:solidFill>
                  <a:schemeClr val="accent1"/>
                </a:solidFill>
              </a:rPr>
              <a:t>i</a:t>
            </a:r>
            <a:r>
              <a:rPr lang="en-US" dirty="0" smtClean="0">
                <a:solidFill>
                  <a:schemeClr val="accent1"/>
                </a:solidFill>
              </a:rPr>
              <a:t> +1</a:t>
            </a:r>
            <a:endParaRPr lang="en-US" dirty="0">
              <a:solidFill>
                <a:schemeClr val="accent1"/>
              </a:solidFill>
            </a:endParaRPr>
          </a:p>
        </p:txBody>
      </p:sp>
      <p:sp>
        <p:nvSpPr>
          <p:cNvPr id="8" name="Line 9"/>
          <p:cNvSpPr>
            <a:spLocks noChangeShapeType="1"/>
          </p:cNvSpPr>
          <p:nvPr/>
        </p:nvSpPr>
        <p:spPr bwMode="auto">
          <a:xfrm flipH="1">
            <a:off x="6108239" y="859844"/>
            <a:ext cx="267830" cy="1295999"/>
          </a:xfrm>
          <a:prstGeom prst="line">
            <a:avLst/>
          </a:prstGeom>
          <a:noFill/>
          <a:ln w="9525">
            <a:solidFill>
              <a:schemeClr val="accent1"/>
            </a:solidFill>
            <a:round/>
            <a:headEnd/>
            <a:tailEnd type="triangle" w="sm" len="sm"/>
          </a:ln>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6324">
                                            <p:txEl>
                                              <p:pRg st="13" end="13"/>
                                            </p:txEl>
                                          </p:spTgt>
                                        </p:tgtEl>
                                        <p:attrNameLst>
                                          <p:attrName>style.visibility</p:attrName>
                                        </p:attrNameLst>
                                      </p:cBhvr>
                                      <p:to>
                                        <p:strVal val="visible"/>
                                      </p:to>
                                    </p:set>
                                    <p:animEffect transition="in" filter="checkerboard(across)">
                                      <p:cBhvr>
                                        <p:cTn id="7" dur="500"/>
                                        <p:tgtEl>
                                          <p:spTgt spid="5632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tr-TR" b="1" smtClean="0"/>
              <a:t>Aktarma</a:t>
            </a:r>
          </a:p>
        </p:txBody>
      </p:sp>
      <p:sp>
        <p:nvSpPr>
          <p:cNvPr id="30723" name="Rectangle 3"/>
          <p:cNvSpPr>
            <a:spLocks noGrp="1" noChangeArrowheads="1"/>
          </p:cNvSpPr>
          <p:nvPr>
            <p:ph sz="quarter" idx="1"/>
          </p:nvPr>
        </p:nvSpPr>
        <p:spPr/>
        <p:txBody>
          <a:bodyPr/>
          <a:lstStyle/>
          <a:p>
            <a:pPr eaLnBrk="1" hangingPunct="1">
              <a:lnSpc>
                <a:spcPct val="90000"/>
              </a:lnSpc>
              <a:buFont typeface="Wingdings" pitchFamily="2" charset="2"/>
              <a:buNone/>
            </a:pPr>
            <a:r>
              <a:rPr lang="tr-TR" sz="2400" dirty="0" smtClean="0"/>
              <a:t>    Herhangi bir ifadenin sonucunu başka bir </a:t>
            </a:r>
          </a:p>
          <a:p>
            <a:pPr eaLnBrk="1" hangingPunct="1">
              <a:lnSpc>
                <a:spcPct val="90000"/>
              </a:lnSpc>
              <a:buFont typeface="Wingdings" pitchFamily="2" charset="2"/>
              <a:buNone/>
            </a:pPr>
            <a:r>
              <a:rPr lang="tr-TR" sz="2400" dirty="0" smtClean="0"/>
              <a:t>değişkende göstermedir.</a:t>
            </a:r>
          </a:p>
          <a:p>
            <a:pPr eaLnBrk="1" hangingPunct="1">
              <a:lnSpc>
                <a:spcPct val="90000"/>
              </a:lnSpc>
              <a:buFont typeface="Wingdings" pitchFamily="2" charset="2"/>
              <a:buNone/>
            </a:pPr>
            <a:endParaRPr lang="tr-TR" sz="2400" dirty="0" smtClean="0"/>
          </a:p>
          <a:p>
            <a:pPr eaLnBrk="1" hangingPunct="1">
              <a:lnSpc>
                <a:spcPct val="90000"/>
              </a:lnSpc>
              <a:buFont typeface="Wingdings" pitchFamily="2" charset="2"/>
              <a:buNone/>
            </a:pPr>
            <a:endParaRPr lang="tr-TR" sz="2400" dirty="0" smtClean="0"/>
          </a:p>
          <a:p>
            <a:pPr eaLnBrk="1" hangingPunct="1">
              <a:lnSpc>
                <a:spcPct val="90000"/>
              </a:lnSpc>
              <a:buFont typeface="Wingdings" pitchFamily="2" charset="2"/>
              <a:buNone/>
            </a:pPr>
            <a:endParaRPr lang="tr-TR" sz="2400" dirty="0" smtClean="0"/>
          </a:p>
          <a:p>
            <a:pPr eaLnBrk="1" hangingPunct="1">
              <a:lnSpc>
                <a:spcPct val="90000"/>
              </a:lnSpc>
              <a:buFont typeface="Wingdings" pitchFamily="2" charset="2"/>
              <a:buNone/>
            </a:pPr>
            <a:r>
              <a:rPr lang="tr-TR" sz="2400" dirty="0" smtClean="0"/>
              <a:t>   </a:t>
            </a:r>
            <a:r>
              <a:rPr lang="tr-TR" sz="2400" dirty="0" smtClean="0">
                <a:solidFill>
                  <a:srgbClr val="993300"/>
                </a:solidFill>
              </a:rPr>
              <a:t>ifade</a:t>
            </a:r>
            <a:r>
              <a:rPr lang="tr-TR" sz="2400" dirty="0" smtClean="0"/>
              <a:t> kısmında matematiksel, mantıksal veya harfsel (</a:t>
            </a:r>
            <a:r>
              <a:rPr lang="tr-TR" sz="2400" dirty="0" err="1" smtClean="0"/>
              <a:t>alfasayısal</a:t>
            </a:r>
            <a:r>
              <a:rPr lang="tr-TR" sz="2400" dirty="0" smtClean="0"/>
              <a:t>) ifade olabilir. </a:t>
            </a:r>
          </a:p>
          <a:p>
            <a:pPr eaLnBrk="1" hangingPunct="1">
              <a:lnSpc>
                <a:spcPct val="90000"/>
              </a:lnSpc>
              <a:buFont typeface="Wingdings" pitchFamily="2" charset="2"/>
              <a:buNone/>
            </a:pPr>
            <a:r>
              <a:rPr lang="tr-TR" sz="2400" dirty="0" smtClean="0"/>
              <a:t>   </a:t>
            </a:r>
          </a:p>
          <a:p>
            <a:pPr eaLnBrk="1" hangingPunct="1">
              <a:lnSpc>
                <a:spcPct val="90000"/>
              </a:lnSpc>
              <a:buFont typeface="Wingdings" pitchFamily="2" charset="2"/>
              <a:buNone/>
            </a:pPr>
            <a:r>
              <a:rPr lang="tr-TR" sz="2400" dirty="0" smtClean="0"/>
              <a:t>      =    sembolü  atama operatörüdür. Bu operatör,   sağda hesaplanan ifadenin değerini </a:t>
            </a:r>
            <a:r>
              <a:rPr lang="tr-TR" sz="2400" dirty="0" err="1" smtClean="0"/>
              <a:t>degisken</a:t>
            </a:r>
            <a:r>
              <a:rPr lang="tr-TR" sz="2400" dirty="0" smtClean="0"/>
              <a:t> içine (sola) iletir. </a:t>
            </a:r>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Yuvarlatılmış Dikdörtgen"/>
          <p:cNvSpPr/>
          <p:nvPr/>
        </p:nvSpPr>
        <p:spPr>
          <a:xfrm>
            <a:off x="285720" y="1571612"/>
            <a:ext cx="3786214" cy="2500330"/>
          </a:xfrm>
          <a:prstGeom prst="roundRect">
            <a:avLst/>
          </a:prstGeom>
          <a:solidFill>
            <a:srgbClr val="F7F9FB"/>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for döngüsü</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None/>
            </a:pPr>
            <a:r>
              <a:rPr lang="tr-TR" sz="1800" dirty="0" err="1" smtClean="0"/>
              <a:t>For</a:t>
            </a:r>
            <a:r>
              <a:rPr lang="tr-TR" sz="1800" dirty="0" smtClean="0"/>
              <a:t> döngüsünün temel yapısı şu şekildedir:</a:t>
            </a:r>
          </a:p>
          <a:p>
            <a:pPr algn="just">
              <a:buNone/>
            </a:pPr>
            <a:r>
              <a:rPr lang="tr-TR" sz="1800" dirty="0" err="1" smtClean="0"/>
              <a:t>for</a:t>
            </a:r>
            <a:r>
              <a:rPr lang="tr-TR" sz="1800" dirty="0" smtClean="0"/>
              <a:t>(atama; kontrol; güncelleştirme)</a:t>
            </a:r>
          </a:p>
          <a:p>
            <a:pPr algn="just">
              <a:buNone/>
            </a:pPr>
            <a:r>
              <a:rPr lang="tr-TR" sz="1800" dirty="0" smtClean="0"/>
              <a:t>{</a:t>
            </a:r>
          </a:p>
          <a:p>
            <a:pPr algn="just">
              <a:buNone/>
            </a:pPr>
            <a:r>
              <a:rPr lang="tr-TR" sz="1800" dirty="0" smtClean="0"/>
              <a:t>       işlem_1;</a:t>
            </a:r>
          </a:p>
          <a:p>
            <a:pPr algn="just">
              <a:buNone/>
            </a:pPr>
            <a:r>
              <a:rPr lang="tr-TR" sz="1800" dirty="0" smtClean="0"/>
              <a:t>       işlem_2;</a:t>
            </a:r>
          </a:p>
          <a:p>
            <a:pPr algn="just">
              <a:buNone/>
            </a:pPr>
            <a:r>
              <a:rPr lang="tr-TR" sz="1800" dirty="0" smtClean="0"/>
              <a:t>       …</a:t>
            </a:r>
          </a:p>
          <a:p>
            <a:pPr algn="just">
              <a:buNone/>
            </a:pPr>
            <a:r>
              <a:rPr lang="tr-TR" sz="1800" dirty="0" smtClean="0"/>
              <a:t>       işlem_n;</a:t>
            </a:r>
          </a:p>
          <a:p>
            <a:pPr algn="just">
              <a:buNone/>
            </a:pPr>
            <a:r>
              <a:rPr lang="tr-TR" sz="1800" dirty="0" smtClean="0"/>
              <a:t>   }</a:t>
            </a:r>
          </a:p>
          <a:p>
            <a:pPr algn="just">
              <a:buFontTx/>
              <a:buChar char="-"/>
            </a:pPr>
            <a:endParaRPr lang="tr-TR" sz="1800" b="1" dirty="0" smtClean="0"/>
          </a:p>
          <a:p>
            <a:pPr algn="just">
              <a:buFontTx/>
              <a:buChar char="-"/>
            </a:pPr>
            <a:r>
              <a:rPr lang="tr-TR" sz="1800" b="1" dirty="0" smtClean="0">
                <a:solidFill>
                  <a:schemeClr val="tx1"/>
                </a:solidFill>
              </a:rPr>
              <a:t> </a:t>
            </a:r>
            <a:r>
              <a:rPr lang="tr-TR" sz="1800" dirty="0" err="1" smtClean="0">
                <a:solidFill>
                  <a:schemeClr val="tx1"/>
                </a:solidFill>
              </a:rPr>
              <a:t>for</a:t>
            </a:r>
            <a:r>
              <a:rPr lang="tr-TR" sz="1800" dirty="0" smtClean="0">
                <a:solidFill>
                  <a:schemeClr val="tx1"/>
                </a:solidFill>
              </a:rPr>
              <a:t> döngüsü, daha önce bahsedilen kontrol parametrelerinin tanımlanması, mantıksal kontroller ve parametre güncelleştirme işlemlerinin tamamını </a:t>
            </a:r>
            <a:r>
              <a:rPr lang="tr-TR" sz="1800" b="1" dirty="0" smtClean="0">
                <a:solidFill>
                  <a:schemeClr val="tx1"/>
                </a:solidFill>
              </a:rPr>
              <a:t>tek bir parantez içerisinde </a:t>
            </a:r>
            <a:r>
              <a:rPr lang="tr-TR" sz="1800" dirty="0" smtClean="0">
                <a:solidFill>
                  <a:schemeClr val="tx1"/>
                </a:solidFill>
              </a:rPr>
              <a:t>yapabilmektedir. Bu kolaylık </a:t>
            </a:r>
            <a:r>
              <a:rPr lang="tr-TR" sz="1800" dirty="0" err="1" smtClean="0">
                <a:solidFill>
                  <a:schemeClr val="tx1"/>
                </a:solidFill>
              </a:rPr>
              <a:t>for</a:t>
            </a:r>
            <a:r>
              <a:rPr lang="tr-TR" sz="1800" dirty="0" smtClean="0">
                <a:solidFill>
                  <a:schemeClr val="tx1"/>
                </a:solidFill>
              </a:rPr>
              <a:t> döngüsünü diğer döngülerden </a:t>
            </a:r>
            <a:r>
              <a:rPr lang="tr-TR" sz="1800" b="1" dirty="0" smtClean="0">
                <a:solidFill>
                  <a:schemeClr val="tx1"/>
                </a:solidFill>
              </a:rPr>
              <a:t>daha popüler </a:t>
            </a:r>
            <a:r>
              <a:rPr lang="tr-TR" sz="1800" dirty="0" smtClean="0">
                <a:solidFill>
                  <a:schemeClr val="tx1"/>
                </a:solidFill>
              </a:rPr>
              <a:t>yapmaktadır. Atama, kontrol ve güncelleştirme işlemlerinin tek satırda yapılıyor olması </a:t>
            </a:r>
            <a:r>
              <a:rPr lang="tr-TR" sz="1800" dirty="0" err="1" smtClean="0">
                <a:solidFill>
                  <a:schemeClr val="tx1"/>
                </a:solidFill>
              </a:rPr>
              <a:t>for</a:t>
            </a:r>
            <a:r>
              <a:rPr lang="tr-TR" sz="1800" dirty="0" smtClean="0">
                <a:solidFill>
                  <a:schemeClr val="tx1"/>
                </a:solidFill>
              </a:rPr>
              <a:t> döngüsünün </a:t>
            </a:r>
            <a:r>
              <a:rPr lang="tr-TR" sz="1800" b="1" dirty="0" smtClean="0">
                <a:solidFill>
                  <a:schemeClr val="tx1"/>
                </a:solidFill>
              </a:rPr>
              <a:t>daha derli-toplu </a:t>
            </a:r>
            <a:r>
              <a:rPr lang="tr-TR" sz="1800" dirty="0" smtClean="0">
                <a:solidFill>
                  <a:schemeClr val="tx1"/>
                </a:solidFill>
              </a:rPr>
              <a:t>görünmesini sağlamaktadır. </a:t>
            </a:r>
            <a:endParaRPr lang="tr-TR" sz="1800" dirty="0" smtClean="0"/>
          </a:p>
        </p:txBody>
      </p:sp>
      <p:sp>
        <p:nvSpPr>
          <p:cNvPr id="4" name="3 Dikdörtgen"/>
          <p:cNvSpPr/>
          <p:nvPr/>
        </p:nvSpPr>
        <p:spPr>
          <a:xfrm>
            <a:off x="4286248" y="2285992"/>
            <a:ext cx="4572000" cy="1754326"/>
          </a:xfrm>
          <a:prstGeom prst="rect">
            <a:avLst/>
          </a:prstGeom>
        </p:spPr>
        <p:txBody>
          <a:bodyPr>
            <a:spAutoFit/>
          </a:bodyPr>
          <a:lstStyle/>
          <a:p>
            <a:r>
              <a:rPr lang="tr-TR" dirty="0" smtClean="0"/>
              <a:t>Burada parantezler içerisinde üç durum, </a:t>
            </a:r>
            <a:r>
              <a:rPr lang="tr-TR" b="1" dirty="0" smtClean="0"/>
              <a:t>iki </a:t>
            </a:r>
            <a:r>
              <a:rPr lang="tr-TR" b="1" dirty="0" err="1" smtClean="0"/>
              <a:t>noktali</a:t>
            </a:r>
            <a:r>
              <a:rPr lang="tr-TR" b="1" dirty="0" smtClean="0"/>
              <a:t> virgül </a:t>
            </a:r>
            <a:r>
              <a:rPr lang="tr-TR" dirty="0" smtClean="0"/>
              <a:t>ile birbirinden ayrılır. </a:t>
            </a:r>
            <a:r>
              <a:rPr lang="tr-TR" dirty="0" err="1" smtClean="0"/>
              <a:t>for</a:t>
            </a:r>
            <a:r>
              <a:rPr lang="tr-TR" dirty="0" smtClean="0"/>
              <a:t> döngüsünde parantez içerisinde </a:t>
            </a:r>
            <a:r>
              <a:rPr lang="tr-TR" b="1" dirty="0" smtClean="0"/>
              <a:t>iki noktalı virgülün bulunması şarttır</a:t>
            </a:r>
            <a:r>
              <a:rPr lang="tr-TR" dirty="0" smtClean="0"/>
              <a:t>. Atama, mantıksal kontrol ve güncelleştirme işlemleri ise </a:t>
            </a:r>
            <a:r>
              <a:rPr lang="tr-TR" b="1" dirty="0" smtClean="0"/>
              <a:t>şart değildir.</a:t>
            </a:r>
            <a:endParaRPr lang="tr-TR" dirty="0"/>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p:txBody>
          <a:bodyPr/>
          <a:lstStyle/>
          <a:p>
            <a:r>
              <a:rPr kumimoji="0" lang="en-US">
                <a:ea typeface="ＭＳ Ｐゴシック" charset="-128"/>
                <a:cs typeface="ＭＳ Ｐゴシック" charset="-128"/>
              </a:rPr>
              <a:t>For Loops</a:t>
            </a:r>
          </a:p>
        </p:txBody>
      </p:sp>
      <p:sp>
        <p:nvSpPr>
          <p:cNvPr id="54276" name="Rectangle 3"/>
          <p:cNvSpPr>
            <a:spLocks noGrp="1" noChangeArrowheads="1"/>
          </p:cNvSpPr>
          <p:nvPr>
            <p:ph type="body" idx="1"/>
          </p:nvPr>
        </p:nvSpPr>
        <p:spPr>
          <a:xfrm>
            <a:off x="609600" y="914400"/>
            <a:ext cx="5462598" cy="5410200"/>
          </a:xfrm>
        </p:spPr>
        <p:txBody>
          <a:bodyPr/>
          <a:lstStyle/>
          <a:p>
            <a:pPr marL="0" indent="0"/>
            <a:r>
              <a:rPr kumimoji="0" lang="en-US" dirty="0">
                <a:solidFill>
                  <a:schemeClr val="folHlink"/>
                </a:solidFill>
                <a:ea typeface="ＭＳ Ｐゴシック" charset="-128"/>
                <a:cs typeface="ＭＳ Ｐゴシック" charset="-128"/>
              </a:rPr>
              <a:t>The </a:t>
            </a:r>
            <a:r>
              <a:rPr kumimoji="0" lang="en-US" sz="1600" b="1" dirty="0">
                <a:solidFill>
                  <a:schemeClr val="folHlink"/>
                </a:solidFill>
                <a:latin typeface="Courier New" charset="0"/>
                <a:ea typeface="ＭＳ Ｐゴシック" charset="-128"/>
                <a:cs typeface="ＭＳ Ｐゴシック" charset="-128"/>
              </a:rPr>
              <a:t>for</a:t>
            </a:r>
            <a:r>
              <a:rPr kumimoji="0" lang="en-US" dirty="0">
                <a:solidFill>
                  <a:schemeClr val="folHlink"/>
                </a:solidFill>
                <a:ea typeface="ＭＳ Ｐゴシック" charset="-128"/>
                <a:cs typeface="ＭＳ Ｐゴシック" charset="-128"/>
              </a:rPr>
              <a:t> loop.</a:t>
            </a:r>
            <a:r>
              <a:rPr kumimoji="0" lang="en-US" dirty="0">
                <a:solidFill>
                  <a:schemeClr val="tx1"/>
                </a:solidFill>
                <a:ea typeface="ＭＳ Ｐゴシック" charset="-128"/>
                <a:cs typeface="ＭＳ Ｐゴシック" charset="-128"/>
              </a:rPr>
              <a:t>Another common repetition structure.</a:t>
            </a:r>
          </a:p>
          <a:p>
            <a:pPr lvl="1"/>
            <a:r>
              <a:rPr kumimoji="0" lang="en-US" dirty="0"/>
              <a:t>Execute initialization statement.</a:t>
            </a:r>
          </a:p>
          <a:p>
            <a:pPr lvl="1"/>
            <a:r>
              <a:rPr kumimoji="0" lang="en-US" dirty="0"/>
              <a:t>Evaluate a </a:t>
            </a:r>
            <a:r>
              <a:rPr kumimoji="0" lang="en-US" sz="1600" b="1" dirty="0">
                <a:latin typeface="Courier New" charset="0"/>
              </a:rPr>
              <a:t>boolean</a:t>
            </a:r>
            <a:r>
              <a:rPr kumimoji="0" lang="en-US" dirty="0"/>
              <a:t>expression.</a:t>
            </a:r>
          </a:p>
          <a:p>
            <a:pPr lvl="1"/>
            <a:r>
              <a:rPr kumimoji="0" lang="en-US" dirty="0"/>
              <a:t>If </a:t>
            </a:r>
            <a:r>
              <a:rPr kumimoji="0" lang="en-US" sz="1600" b="1" dirty="0">
                <a:latin typeface="Courier New" charset="0"/>
              </a:rPr>
              <a:t>true</a:t>
            </a:r>
            <a:r>
              <a:rPr kumimoji="0" lang="en-US" dirty="0"/>
              <a:t>, execute some statements.</a:t>
            </a:r>
          </a:p>
          <a:p>
            <a:pPr lvl="1"/>
            <a:r>
              <a:rPr kumimoji="0" lang="en-US" dirty="0"/>
              <a:t>And then the increment statement.</a:t>
            </a:r>
          </a:p>
          <a:p>
            <a:pPr lvl="1"/>
            <a:r>
              <a:rPr kumimoji="0" lang="en-US" dirty="0"/>
              <a:t>Repeat.</a:t>
            </a:r>
          </a:p>
        </p:txBody>
      </p:sp>
      <p:sp>
        <p:nvSpPr>
          <p:cNvPr id="54277" name="Rectangle 4"/>
          <p:cNvSpPr>
            <a:spLocks noChangeArrowheads="1"/>
          </p:cNvSpPr>
          <p:nvPr/>
        </p:nvSpPr>
        <p:spPr bwMode="auto">
          <a:xfrm>
            <a:off x="512763" y="4081475"/>
            <a:ext cx="4649787" cy="1133475"/>
          </a:xfrm>
          <a:prstGeom prst="rect">
            <a:avLst/>
          </a:prstGeom>
          <a:solidFill>
            <a:schemeClr val="tx2"/>
          </a:solidFill>
          <a:ln w="15875">
            <a:noFill/>
            <a:miter lim="800000"/>
            <a:headEnd/>
            <a:tailEnd/>
          </a:ln>
        </p:spPr>
        <p:txBody>
          <a:bodyPr wrap="none" lIns="182880" tIns="182880" rIns="182880" bIns="182880">
            <a:prstTxWarp prst="textNoShape">
              <a:avLst/>
            </a:prstTxWarp>
          </a:bodyPr>
          <a:lstStyle/>
          <a:p>
            <a:pPr>
              <a:lnSpc>
                <a:spcPct val="50000"/>
              </a:lnSpc>
              <a:spcBef>
                <a:spcPct val="50000"/>
              </a:spcBef>
            </a:pPr>
            <a:r>
              <a:rPr kumimoji="1" lang="en-US" sz="1600" b="1">
                <a:solidFill>
                  <a:srgbClr val="0000FF"/>
                </a:solidFill>
                <a:latin typeface="Courier New" charset="0"/>
              </a:rPr>
              <a:t>for</a:t>
            </a:r>
            <a:r>
              <a:rPr kumimoji="1" lang="en-US" sz="1600" b="1">
                <a:solidFill>
                  <a:srgbClr val="9A1900"/>
                </a:solidFill>
                <a:latin typeface="Courier New" charset="0"/>
              </a:rPr>
              <a:t>(</a:t>
            </a:r>
            <a:r>
              <a:rPr kumimoji="1" lang="en-US" sz="1400">
                <a:solidFill>
                  <a:schemeClr val="bg2"/>
                </a:solidFill>
                <a:latin typeface="Lucida Sans Italic" pitchFamily="32" charset="0"/>
              </a:rPr>
              <a:t>init</a:t>
            </a:r>
            <a:r>
              <a:rPr kumimoji="1" lang="en-US" sz="1600" b="1">
                <a:solidFill>
                  <a:srgbClr val="9A1900"/>
                </a:solidFill>
                <a:latin typeface="Courier New" charset="0"/>
              </a:rPr>
              <a:t>; </a:t>
            </a:r>
            <a:r>
              <a:rPr kumimoji="1" lang="en-US" sz="1400">
                <a:solidFill>
                  <a:schemeClr val="bg2"/>
                </a:solidFill>
                <a:latin typeface="Lucida Sans Italic" pitchFamily="32" charset="0"/>
              </a:rPr>
              <a:t>boolean expression</a:t>
            </a:r>
            <a:r>
              <a:rPr kumimoji="1" lang="en-US" sz="1600" b="1">
                <a:solidFill>
                  <a:srgbClr val="9A1900"/>
                </a:solidFill>
                <a:latin typeface="Courier New" charset="0"/>
              </a:rPr>
              <a:t>;</a:t>
            </a:r>
            <a:r>
              <a:rPr kumimoji="1" lang="en-US" sz="1400">
                <a:solidFill>
                  <a:schemeClr val="bg2"/>
                </a:solidFill>
                <a:latin typeface="Lucida Sans Italic" pitchFamily="32" charset="0"/>
              </a:rPr>
              <a:t>increment</a:t>
            </a:r>
            <a:r>
              <a:rPr kumimoji="1" lang="en-US" sz="1600" b="1">
                <a:solidFill>
                  <a:srgbClr val="9A1900"/>
                </a:solidFill>
                <a:latin typeface="Courier New" charset="0"/>
              </a:rPr>
              <a:t>) </a:t>
            </a:r>
            <a:r>
              <a:rPr kumimoji="1" lang="en-US" sz="1600" b="1">
                <a:latin typeface="Courier New" charset="0"/>
              </a:rPr>
              <a:t>{</a:t>
            </a:r>
            <a:endParaRPr kumimoji="1" lang="en-US" sz="1600" b="1">
              <a:solidFill>
                <a:srgbClr val="9A1900"/>
              </a:solidFill>
              <a:latin typeface="Courier New" charset="0"/>
            </a:endParaRPr>
          </a:p>
          <a:p>
            <a:pPr>
              <a:lnSpc>
                <a:spcPct val="50000"/>
              </a:lnSpc>
              <a:spcBef>
                <a:spcPct val="50000"/>
              </a:spcBef>
            </a:pPr>
            <a:r>
              <a:rPr kumimoji="1" lang="en-US" sz="1400">
                <a:solidFill>
                  <a:schemeClr val="bg2"/>
                </a:solidFill>
                <a:latin typeface="Lucida Sans Italic" pitchFamily="32" charset="0"/>
              </a:rPr>
              <a:t>statement 1</a:t>
            </a:r>
            <a:r>
              <a:rPr kumimoji="1" lang="en-US" sz="1600" b="1">
                <a:solidFill>
                  <a:schemeClr val="bg2"/>
                </a:solidFill>
                <a:latin typeface="Courier New" charset="0"/>
              </a:rPr>
              <a:t>;</a:t>
            </a:r>
          </a:p>
          <a:p>
            <a:pPr>
              <a:lnSpc>
                <a:spcPct val="50000"/>
              </a:lnSpc>
              <a:spcBef>
                <a:spcPct val="50000"/>
              </a:spcBef>
            </a:pPr>
            <a:r>
              <a:rPr kumimoji="1" lang="en-US" sz="1400">
                <a:solidFill>
                  <a:schemeClr val="bg2"/>
                </a:solidFill>
                <a:latin typeface="Lucida Sans Italic" pitchFamily="32" charset="0"/>
              </a:rPr>
              <a:t>statement 2</a:t>
            </a:r>
            <a:r>
              <a:rPr kumimoji="1" lang="en-US" sz="1600" b="1">
                <a:solidFill>
                  <a:schemeClr val="bg2"/>
                </a:solidFill>
                <a:latin typeface="Courier New" charset="0"/>
              </a:rPr>
              <a:t>;</a:t>
            </a:r>
          </a:p>
          <a:p>
            <a:pPr>
              <a:lnSpc>
                <a:spcPct val="50000"/>
              </a:lnSpc>
              <a:spcBef>
                <a:spcPct val="50000"/>
              </a:spcBef>
            </a:pPr>
            <a:r>
              <a:rPr kumimoji="1" lang="en-US" sz="1600" b="1">
                <a:latin typeface="Courier New" charset="0"/>
              </a:rPr>
              <a:t>}</a:t>
            </a:r>
          </a:p>
        </p:txBody>
      </p:sp>
      <p:sp>
        <p:nvSpPr>
          <p:cNvPr id="54278" name="Rectangle 5"/>
          <p:cNvSpPr>
            <a:spLocks noChangeArrowheads="1"/>
          </p:cNvSpPr>
          <p:nvPr/>
        </p:nvSpPr>
        <p:spPr bwMode="auto">
          <a:xfrm>
            <a:off x="638175" y="2844800"/>
            <a:ext cx="88900" cy="88900"/>
          </a:xfrm>
          <a:prstGeom prst="rect">
            <a:avLst/>
          </a:prstGeom>
          <a:noFill/>
          <a:ln w="15875">
            <a:noFill/>
            <a:miter lim="800000"/>
            <a:headEnd/>
            <a:tailEnd/>
          </a:ln>
        </p:spPr>
        <p:txBody>
          <a:bodyPr wrap="none" lIns="92075" tIns="46038" rIns="92075" bIns="46038" anchor="ctr">
            <a:prstTxWarp prst="textNoShape">
              <a:avLst/>
            </a:prstTxWarp>
          </a:bodyPr>
          <a:lstStyle/>
          <a:p>
            <a:endParaRPr lang="en-US"/>
          </a:p>
        </p:txBody>
      </p:sp>
      <p:sp>
        <p:nvSpPr>
          <p:cNvPr id="54279" name="Rectangle 6"/>
          <p:cNvSpPr>
            <a:spLocks noChangeArrowheads="1"/>
          </p:cNvSpPr>
          <p:nvPr/>
        </p:nvSpPr>
        <p:spPr bwMode="auto">
          <a:xfrm>
            <a:off x="679450" y="1795463"/>
            <a:ext cx="88900" cy="88900"/>
          </a:xfrm>
          <a:prstGeom prst="rect">
            <a:avLst/>
          </a:prstGeom>
          <a:noFill/>
          <a:ln w="15875">
            <a:noFill/>
            <a:miter lim="800000"/>
            <a:headEnd/>
            <a:tailEnd/>
          </a:ln>
        </p:spPr>
        <p:txBody>
          <a:bodyPr wrap="none" lIns="92075" tIns="46038" rIns="92075" bIns="46038" anchor="ctr">
            <a:prstTxWarp prst="textNoShape">
              <a:avLst/>
            </a:prstTxWarp>
          </a:bodyPr>
          <a:lstStyle/>
          <a:p>
            <a:endParaRPr lang="en-US"/>
          </a:p>
        </p:txBody>
      </p:sp>
      <p:cxnSp>
        <p:nvCxnSpPr>
          <p:cNvPr id="54280" name="AutoShape 7"/>
          <p:cNvCxnSpPr>
            <a:cxnSpLocks noChangeShapeType="1"/>
            <a:stCxn id="54278" idx="0"/>
            <a:endCxn id="54279" idx="1"/>
          </p:cNvCxnSpPr>
          <p:nvPr/>
        </p:nvCxnSpPr>
        <p:spPr bwMode="auto">
          <a:xfrm rot="5400000" flipH="1">
            <a:off x="178594" y="2340769"/>
            <a:ext cx="1004887" cy="3175"/>
          </a:xfrm>
          <a:prstGeom prst="bentConnector4">
            <a:avLst>
              <a:gd name="adj1" fmla="val 157"/>
              <a:gd name="adj2" fmla="val 7300000"/>
            </a:avLst>
          </a:prstGeom>
          <a:noFill/>
          <a:ln w="12700">
            <a:solidFill>
              <a:schemeClr val="accent1"/>
            </a:solidFill>
            <a:miter lim="800000"/>
            <a:headEnd/>
            <a:tailEnd type="triangle" w="med" len="med"/>
          </a:ln>
        </p:spPr>
      </p:cxnSp>
      <p:sp>
        <p:nvSpPr>
          <p:cNvPr id="54281" name="AutoShape 8"/>
          <p:cNvSpPr>
            <a:spLocks noChangeArrowheads="1"/>
          </p:cNvSpPr>
          <p:nvPr/>
        </p:nvSpPr>
        <p:spPr bwMode="auto">
          <a:xfrm>
            <a:off x="7824818" y="2279652"/>
            <a:ext cx="1104900" cy="341313"/>
          </a:xfrm>
          <a:prstGeom prst="flowChartProcess">
            <a:avLst/>
          </a:prstGeom>
          <a:solidFill>
            <a:schemeClr val="tx2"/>
          </a:solidFill>
          <a:ln w="9525">
            <a:noFill/>
            <a:miter lim="800000"/>
            <a:headEnd/>
            <a:tailEnd/>
          </a:ln>
        </p:spPr>
        <p:txBody>
          <a:bodyPr wrap="none" lIns="91429" tIns="45714" rIns="91429" bIns="45714" anchor="ctr">
            <a:prstTxWarp prst="textNoShape">
              <a:avLst/>
            </a:prstTxWarp>
          </a:bodyPr>
          <a:lstStyle/>
          <a:p>
            <a:pPr algn="ctr"/>
            <a:r>
              <a:rPr lang="en-US" sz="1400">
                <a:solidFill>
                  <a:schemeClr val="bg2"/>
                </a:solidFill>
                <a:latin typeface="Lucida Sans Italic" pitchFamily="32" charset="0"/>
              </a:rPr>
              <a:t>statement 1</a:t>
            </a:r>
            <a:endParaRPr lang="en-US" sz="1400">
              <a:solidFill>
                <a:schemeClr val="bg2"/>
              </a:solidFill>
            </a:endParaRPr>
          </a:p>
        </p:txBody>
      </p:sp>
      <p:cxnSp>
        <p:nvCxnSpPr>
          <p:cNvPr id="54282" name="AutoShape 9"/>
          <p:cNvCxnSpPr>
            <a:cxnSpLocks noChangeShapeType="1"/>
            <a:endCxn id="54294" idx="0"/>
          </p:cNvCxnSpPr>
          <p:nvPr/>
        </p:nvCxnSpPr>
        <p:spPr bwMode="auto">
          <a:xfrm rot="16200000" flipH="1">
            <a:off x="5951546" y="406380"/>
            <a:ext cx="261962" cy="20658"/>
          </a:xfrm>
          <a:prstGeom prst="straightConnector1">
            <a:avLst/>
          </a:prstGeom>
          <a:noFill/>
          <a:ln w="9525">
            <a:solidFill>
              <a:schemeClr val="tx1"/>
            </a:solidFill>
            <a:round/>
            <a:headEnd/>
            <a:tailEnd type="triangle" w="sm" len="sm"/>
          </a:ln>
        </p:spPr>
      </p:cxnSp>
      <p:cxnSp>
        <p:nvCxnSpPr>
          <p:cNvPr id="54283" name="AutoShape 10"/>
          <p:cNvCxnSpPr>
            <a:cxnSpLocks noChangeShapeType="1"/>
            <a:endCxn id="54281" idx="1"/>
          </p:cNvCxnSpPr>
          <p:nvPr/>
        </p:nvCxnSpPr>
        <p:spPr bwMode="auto">
          <a:xfrm>
            <a:off x="6972331" y="2446340"/>
            <a:ext cx="852487" cy="4762"/>
          </a:xfrm>
          <a:prstGeom prst="straightConnector1">
            <a:avLst/>
          </a:prstGeom>
          <a:noFill/>
          <a:ln w="9525">
            <a:solidFill>
              <a:schemeClr val="tx1"/>
            </a:solidFill>
            <a:round/>
            <a:headEnd/>
            <a:tailEnd type="triangle" w="sm" len="sm"/>
          </a:ln>
        </p:spPr>
      </p:cxnSp>
      <p:cxnSp>
        <p:nvCxnSpPr>
          <p:cNvPr id="54284" name="AutoShape 11"/>
          <p:cNvCxnSpPr>
            <a:cxnSpLocks noChangeShapeType="1"/>
            <a:stCxn id="54281" idx="0"/>
            <a:endCxn id="54292" idx="2"/>
          </p:cNvCxnSpPr>
          <p:nvPr/>
        </p:nvCxnSpPr>
        <p:spPr bwMode="auto">
          <a:xfrm rot="5400000" flipH="1">
            <a:off x="8188356" y="2090740"/>
            <a:ext cx="376237" cy="1587"/>
          </a:xfrm>
          <a:prstGeom prst="bentConnector3">
            <a:avLst>
              <a:gd name="adj1" fmla="val 49787"/>
            </a:avLst>
          </a:prstGeom>
          <a:noFill/>
          <a:ln w="9525">
            <a:solidFill>
              <a:schemeClr val="tx1"/>
            </a:solidFill>
            <a:miter lim="800000"/>
            <a:headEnd/>
            <a:tailEnd type="triangle" w="sm" len="sm"/>
          </a:ln>
        </p:spPr>
      </p:cxnSp>
      <p:sp>
        <p:nvSpPr>
          <p:cNvPr id="54285" name="Text Box 12"/>
          <p:cNvSpPr txBox="1">
            <a:spLocks noChangeArrowheads="1"/>
          </p:cNvSpPr>
          <p:nvPr/>
        </p:nvSpPr>
        <p:spPr bwMode="auto">
          <a:xfrm>
            <a:off x="7051706" y="2168527"/>
            <a:ext cx="546922" cy="307764"/>
          </a:xfrm>
          <a:prstGeom prst="rect">
            <a:avLst/>
          </a:prstGeom>
          <a:noFill/>
          <a:ln w="9525">
            <a:noFill/>
            <a:miter lim="800000"/>
            <a:headEnd/>
            <a:tailEnd/>
          </a:ln>
        </p:spPr>
        <p:txBody>
          <a:bodyPr wrap="none" lIns="91429" tIns="45714" rIns="91429" bIns="45714" anchor="ctr">
            <a:prstTxWarp prst="textNoShape">
              <a:avLst/>
            </a:prstTxWarp>
            <a:spAutoFit/>
          </a:bodyPr>
          <a:lstStyle/>
          <a:p>
            <a:pPr algn="ctr">
              <a:spcBef>
                <a:spcPct val="50000"/>
              </a:spcBef>
            </a:pPr>
            <a:r>
              <a:rPr lang="en-US" sz="1400">
                <a:solidFill>
                  <a:srgbClr val="003399"/>
                </a:solidFill>
              </a:rPr>
              <a:t>true</a:t>
            </a:r>
          </a:p>
        </p:txBody>
      </p:sp>
      <p:sp>
        <p:nvSpPr>
          <p:cNvPr id="54286" name="Text Box 13"/>
          <p:cNvSpPr txBox="1">
            <a:spLocks noChangeArrowheads="1"/>
          </p:cNvSpPr>
          <p:nvPr/>
        </p:nvSpPr>
        <p:spPr bwMode="auto">
          <a:xfrm>
            <a:off x="6064281" y="2940052"/>
            <a:ext cx="603028" cy="307764"/>
          </a:xfrm>
          <a:prstGeom prst="rect">
            <a:avLst/>
          </a:prstGeom>
          <a:noFill/>
          <a:ln w="9525">
            <a:noFill/>
            <a:miter lim="800000"/>
            <a:headEnd/>
            <a:tailEnd/>
          </a:ln>
        </p:spPr>
        <p:txBody>
          <a:bodyPr wrap="none" lIns="91429" tIns="45714" rIns="91429" bIns="45714" anchor="ctr">
            <a:prstTxWarp prst="textNoShape">
              <a:avLst/>
            </a:prstTxWarp>
            <a:spAutoFit/>
          </a:bodyPr>
          <a:lstStyle/>
          <a:p>
            <a:pPr algn="ctr">
              <a:spcBef>
                <a:spcPct val="50000"/>
              </a:spcBef>
            </a:pPr>
            <a:r>
              <a:rPr lang="en-US" sz="1400">
                <a:solidFill>
                  <a:srgbClr val="003399"/>
                </a:solidFill>
              </a:rPr>
              <a:t>false</a:t>
            </a:r>
          </a:p>
        </p:txBody>
      </p:sp>
      <p:cxnSp>
        <p:nvCxnSpPr>
          <p:cNvPr id="54287" name="AutoShape 14"/>
          <p:cNvCxnSpPr>
            <a:cxnSpLocks noChangeShapeType="1"/>
            <a:endCxn id="54289" idx="0"/>
          </p:cNvCxnSpPr>
          <p:nvPr/>
        </p:nvCxnSpPr>
        <p:spPr bwMode="auto">
          <a:xfrm>
            <a:off x="6089681" y="2679702"/>
            <a:ext cx="3175" cy="806450"/>
          </a:xfrm>
          <a:prstGeom prst="straightConnector1">
            <a:avLst/>
          </a:prstGeom>
          <a:noFill/>
          <a:ln w="9525">
            <a:solidFill>
              <a:schemeClr val="tx1"/>
            </a:solidFill>
            <a:round/>
            <a:headEnd/>
            <a:tailEnd type="triangle" w="sm" len="sm"/>
          </a:ln>
        </p:spPr>
      </p:cxnSp>
      <p:sp>
        <p:nvSpPr>
          <p:cNvPr id="54288" name="AutoShape 15"/>
          <p:cNvSpPr>
            <a:spLocks noChangeArrowheads="1"/>
          </p:cNvSpPr>
          <p:nvPr/>
        </p:nvSpPr>
        <p:spPr bwMode="auto">
          <a:xfrm>
            <a:off x="5973793" y="57128"/>
            <a:ext cx="227013" cy="228600"/>
          </a:xfrm>
          <a:prstGeom prst="flowChartConnector">
            <a:avLst/>
          </a:prstGeom>
          <a:solidFill>
            <a:schemeClr val="tx2"/>
          </a:solidFill>
          <a:ln w="9525">
            <a:noFill/>
            <a:round/>
            <a:headEnd/>
            <a:tailEnd/>
          </a:ln>
        </p:spPr>
        <p:txBody>
          <a:bodyPr wrap="none" anchor="ctr">
            <a:prstTxWarp prst="textNoShape">
              <a:avLst/>
            </a:prstTxWarp>
          </a:bodyPr>
          <a:lstStyle/>
          <a:p>
            <a:endParaRPr lang="en-US" sz="1400"/>
          </a:p>
        </p:txBody>
      </p:sp>
      <p:sp>
        <p:nvSpPr>
          <p:cNvPr id="54289" name="AutoShape 16"/>
          <p:cNvSpPr>
            <a:spLocks noChangeArrowheads="1"/>
          </p:cNvSpPr>
          <p:nvPr/>
        </p:nvSpPr>
        <p:spPr bwMode="auto">
          <a:xfrm>
            <a:off x="5978556" y="3486152"/>
            <a:ext cx="227012" cy="228600"/>
          </a:xfrm>
          <a:prstGeom prst="flowChartConnector">
            <a:avLst/>
          </a:prstGeom>
          <a:solidFill>
            <a:schemeClr val="tx2"/>
          </a:solidFill>
          <a:ln w="9525">
            <a:noFill/>
            <a:round/>
            <a:headEnd/>
            <a:tailEnd/>
          </a:ln>
        </p:spPr>
        <p:txBody>
          <a:bodyPr wrap="none" anchor="ctr">
            <a:prstTxWarp prst="textNoShape">
              <a:avLst/>
            </a:prstTxWarp>
          </a:bodyPr>
          <a:lstStyle/>
          <a:p>
            <a:endParaRPr lang="en-US" sz="1400"/>
          </a:p>
        </p:txBody>
      </p:sp>
      <p:sp>
        <p:nvSpPr>
          <p:cNvPr id="54290" name="AutoShape 17"/>
          <p:cNvSpPr>
            <a:spLocks noChangeArrowheads="1"/>
          </p:cNvSpPr>
          <p:nvPr/>
        </p:nvSpPr>
        <p:spPr bwMode="auto">
          <a:xfrm>
            <a:off x="5864256" y="1433515"/>
            <a:ext cx="227012" cy="228600"/>
          </a:xfrm>
          <a:prstGeom prst="flowChartConnector">
            <a:avLst/>
          </a:prstGeom>
          <a:noFill/>
          <a:ln w="9525">
            <a:noFill/>
            <a:round/>
            <a:headEnd/>
            <a:tailEnd/>
          </a:ln>
        </p:spPr>
        <p:txBody>
          <a:bodyPr wrap="none" anchor="ctr">
            <a:prstTxWarp prst="textNoShape">
              <a:avLst/>
            </a:prstTxWarp>
          </a:bodyPr>
          <a:lstStyle/>
          <a:p>
            <a:endParaRPr lang="en-US" sz="1400"/>
          </a:p>
        </p:txBody>
      </p:sp>
      <p:sp>
        <p:nvSpPr>
          <p:cNvPr id="54291" name="Oval 18"/>
          <p:cNvSpPr>
            <a:spLocks noChangeArrowheads="1"/>
          </p:cNvSpPr>
          <p:nvPr/>
        </p:nvSpPr>
        <p:spPr bwMode="auto">
          <a:xfrm>
            <a:off x="5207031" y="2236798"/>
            <a:ext cx="1765300" cy="466725"/>
          </a:xfrm>
          <a:prstGeom prst="ellipse">
            <a:avLst/>
          </a:prstGeom>
          <a:solidFill>
            <a:schemeClr val="tx2"/>
          </a:solidFill>
          <a:ln w="9525">
            <a:noFill/>
            <a:round/>
            <a:headEnd/>
            <a:tailEnd type="none" w="sm" len="sm"/>
          </a:ln>
        </p:spPr>
        <p:txBody>
          <a:bodyPr wrap="none" anchor="ctr">
            <a:prstTxWarp prst="textNoShape">
              <a:avLst/>
            </a:prstTxWarp>
          </a:bodyPr>
          <a:lstStyle/>
          <a:p>
            <a:pPr algn="ctr"/>
            <a:r>
              <a:rPr lang="en-US" sz="1400">
                <a:latin typeface="Lucida Sans Italic" pitchFamily="32" charset="0"/>
              </a:rPr>
              <a:t>boolean expression</a:t>
            </a:r>
          </a:p>
        </p:txBody>
      </p:sp>
      <p:sp>
        <p:nvSpPr>
          <p:cNvPr id="54292" name="AutoShape 19"/>
          <p:cNvSpPr>
            <a:spLocks noChangeArrowheads="1"/>
          </p:cNvSpPr>
          <p:nvPr/>
        </p:nvSpPr>
        <p:spPr bwMode="auto">
          <a:xfrm>
            <a:off x="7823231" y="1562102"/>
            <a:ext cx="1104900" cy="341313"/>
          </a:xfrm>
          <a:prstGeom prst="flowChartProcess">
            <a:avLst/>
          </a:prstGeom>
          <a:solidFill>
            <a:schemeClr val="tx2"/>
          </a:solidFill>
          <a:ln w="9525">
            <a:noFill/>
            <a:miter lim="800000"/>
            <a:headEnd/>
            <a:tailEnd/>
          </a:ln>
        </p:spPr>
        <p:txBody>
          <a:bodyPr wrap="none" lIns="91429" tIns="45714" rIns="91429" bIns="45714" anchor="ctr">
            <a:prstTxWarp prst="textNoShape">
              <a:avLst/>
            </a:prstTxWarp>
          </a:bodyPr>
          <a:lstStyle/>
          <a:p>
            <a:pPr algn="ctr"/>
            <a:r>
              <a:rPr lang="en-US" sz="1400">
                <a:solidFill>
                  <a:schemeClr val="bg2"/>
                </a:solidFill>
                <a:latin typeface="Lucida Sans Italic" pitchFamily="32" charset="0"/>
              </a:rPr>
              <a:t>statement 2</a:t>
            </a:r>
            <a:endParaRPr lang="en-US" sz="1400">
              <a:solidFill>
                <a:schemeClr val="bg2"/>
              </a:solidFill>
            </a:endParaRPr>
          </a:p>
        </p:txBody>
      </p:sp>
      <p:cxnSp>
        <p:nvCxnSpPr>
          <p:cNvPr id="54293" name="AutoShape 20"/>
          <p:cNvCxnSpPr>
            <a:cxnSpLocks noChangeShapeType="1"/>
            <a:stCxn id="54296" idx="1"/>
            <a:endCxn id="54290" idx="6"/>
          </p:cNvCxnSpPr>
          <p:nvPr/>
        </p:nvCxnSpPr>
        <p:spPr bwMode="auto">
          <a:xfrm rot="10800000" flipV="1">
            <a:off x="6091268" y="960440"/>
            <a:ext cx="1733550" cy="587375"/>
          </a:xfrm>
          <a:prstGeom prst="bentConnector3">
            <a:avLst>
              <a:gd name="adj1" fmla="val 50000"/>
            </a:avLst>
          </a:prstGeom>
          <a:noFill/>
          <a:ln w="9525">
            <a:solidFill>
              <a:schemeClr val="tx1"/>
            </a:solidFill>
            <a:miter lim="800000"/>
            <a:headEnd/>
            <a:tailEnd type="triangle" w="sm" len="sm"/>
          </a:ln>
        </p:spPr>
      </p:cxnSp>
      <p:sp>
        <p:nvSpPr>
          <p:cNvPr id="54294" name="AutoShape 21"/>
          <p:cNvSpPr>
            <a:spLocks noChangeArrowheads="1"/>
          </p:cNvSpPr>
          <p:nvPr/>
        </p:nvSpPr>
        <p:spPr bwMode="auto">
          <a:xfrm>
            <a:off x="5540406" y="547690"/>
            <a:ext cx="1104900" cy="341312"/>
          </a:xfrm>
          <a:prstGeom prst="flowChartProcess">
            <a:avLst/>
          </a:prstGeom>
          <a:solidFill>
            <a:schemeClr val="tx2"/>
          </a:solidFill>
          <a:ln w="9525">
            <a:noFill/>
            <a:miter lim="800000"/>
            <a:headEnd/>
            <a:tailEnd/>
          </a:ln>
        </p:spPr>
        <p:txBody>
          <a:bodyPr wrap="none" lIns="91429" tIns="45714" rIns="91429" bIns="45714" anchor="ctr">
            <a:prstTxWarp prst="textNoShape">
              <a:avLst/>
            </a:prstTxWarp>
          </a:bodyPr>
          <a:lstStyle/>
          <a:p>
            <a:pPr algn="ctr"/>
            <a:r>
              <a:rPr lang="en-US" sz="1400">
                <a:solidFill>
                  <a:schemeClr val="bg2"/>
                </a:solidFill>
                <a:latin typeface="Lucida Sans Italic" pitchFamily="32" charset="0"/>
              </a:rPr>
              <a:t>init</a:t>
            </a:r>
            <a:endParaRPr lang="en-US" sz="1400">
              <a:solidFill>
                <a:schemeClr val="bg2"/>
              </a:solidFill>
            </a:endParaRPr>
          </a:p>
        </p:txBody>
      </p:sp>
      <p:cxnSp>
        <p:nvCxnSpPr>
          <p:cNvPr id="54295" name="AutoShape 22"/>
          <p:cNvCxnSpPr>
            <a:cxnSpLocks noChangeShapeType="1"/>
            <a:stCxn id="54294" idx="2"/>
          </p:cNvCxnSpPr>
          <p:nvPr/>
        </p:nvCxnSpPr>
        <p:spPr bwMode="auto">
          <a:xfrm flipH="1">
            <a:off x="6089681" y="889002"/>
            <a:ext cx="3175" cy="1323975"/>
          </a:xfrm>
          <a:prstGeom prst="straightConnector1">
            <a:avLst/>
          </a:prstGeom>
          <a:noFill/>
          <a:ln w="9525">
            <a:solidFill>
              <a:schemeClr val="tx1"/>
            </a:solidFill>
            <a:round/>
            <a:headEnd/>
            <a:tailEnd type="triangle" w="sm" len="sm"/>
          </a:ln>
        </p:spPr>
      </p:cxnSp>
      <p:sp>
        <p:nvSpPr>
          <p:cNvPr id="54296" name="AutoShape 23"/>
          <p:cNvSpPr>
            <a:spLocks noChangeArrowheads="1"/>
          </p:cNvSpPr>
          <p:nvPr/>
        </p:nvSpPr>
        <p:spPr bwMode="auto">
          <a:xfrm>
            <a:off x="7824818" y="788990"/>
            <a:ext cx="1104900" cy="341312"/>
          </a:xfrm>
          <a:prstGeom prst="flowChartProcess">
            <a:avLst/>
          </a:prstGeom>
          <a:solidFill>
            <a:schemeClr val="tx2"/>
          </a:solidFill>
          <a:ln w="9525">
            <a:noFill/>
            <a:miter lim="800000"/>
            <a:headEnd/>
            <a:tailEnd/>
          </a:ln>
        </p:spPr>
        <p:txBody>
          <a:bodyPr wrap="none" lIns="91429" tIns="45714" rIns="91429" bIns="45714" anchor="ctr">
            <a:prstTxWarp prst="textNoShape">
              <a:avLst/>
            </a:prstTxWarp>
          </a:bodyPr>
          <a:lstStyle/>
          <a:p>
            <a:pPr algn="ctr"/>
            <a:r>
              <a:rPr lang="en-US" sz="1400">
                <a:solidFill>
                  <a:schemeClr val="bg2"/>
                </a:solidFill>
                <a:latin typeface="Lucida Sans Italic" pitchFamily="32" charset="0"/>
              </a:rPr>
              <a:t>increment</a:t>
            </a:r>
            <a:endParaRPr lang="en-US" sz="1400">
              <a:solidFill>
                <a:schemeClr val="bg2"/>
              </a:solidFill>
            </a:endParaRPr>
          </a:p>
        </p:txBody>
      </p:sp>
      <p:cxnSp>
        <p:nvCxnSpPr>
          <p:cNvPr id="54297" name="AutoShape 24"/>
          <p:cNvCxnSpPr>
            <a:cxnSpLocks noChangeShapeType="1"/>
            <a:stCxn id="54292" idx="0"/>
            <a:endCxn id="54296" idx="2"/>
          </p:cNvCxnSpPr>
          <p:nvPr/>
        </p:nvCxnSpPr>
        <p:spPr bwMode="auto">
          <a:xfrm rot="-5400000">
            <a:off x="8160575" y="1345408"/>
            <a:ext cx="431800" cy="1587"/>
          </a:xfrm>
          <a:prstGeom prst="bentConnector3">
            <a:avLst>
              <a:gd name="adj1" fmla="val 50000"/>
            </a:avLst>
          </a:prstGeom>
          <a:noFill/>
          <a:ln w="9525">
            <a:solidFill>
              <a:schemeClr val="tx1"/>
            </a:solidFill>
            <a:miter lim="800000"/>
            <a:headEnd/>
            <a:tailEnd type="triangle" w="sm" len="sm"/>
          </a:ln>
        </p:spPr>
      </p:cxnSp>
      <p:sp>
        <p:nvSpPr>
          <p:cNvPr id="54298" name="Rectangle 25"/>
          <p:cNvSpPr>
            <a:spLocks noChangeArrowheads="1"/>
          </p:cNvSpPr>
          <p:nvPr/>
        </p:nvSpPr>
        <p:spPr bwMode="auto">
          <a:xfrm>
            <a:off x="3173413" y="4583123"/>
            <a:ext cx="523875" cy="274637"/>
          </a:xfrm>
          <a:prstGeom prst="rect">
            <a:avLst/>
          </a:prstGeom>
          <a:noFill/>
          <a:ln w="9525">
            <a:noFill/>
            <a:miter lim="800000"/>
            <a:headEnd/>
            <a:tailEnd type="none" w="sm" len="sm"/>
          </a:ln>
        </p:spPr>
        <p:txBody>
          <a:bodyPr wrap="none">
            <a:prstTxWarp prst="textNoShape">
              <a:avLst/>
            </a:prstTxWarp>
            <a:spAutoFit/>
          </a:bodyPr>
          <a:lstStyle/>
          <a:p>
            <a:r>
              <a:rPr lang="en-US">
                <a:solidFill>
                  <a:schemeClr val="hlink"/>
                </a:solidFill>
              </a:rPr>
              <a:t>body</a:t>
            </a:r>
          </a:p>
        </p:txBody>
      </p:sp>
      <p:sp>
        <p:nvSpPr>
          <p:cNvPr id="54299" name="Line 26"/>
          <p:cNvSpPr>
            <a:spLocks noChangeShapeType="1"/>
          </p:cNvSpPr>
          <p:nvPr/>
        </p:nvSpPr>
        <p:spPr bwMode="auto">
          <a:xfrm flipH="1" flipV="1">
            <a:off x="2298700" y="4445010"/>
            <a:ext cx="839788" cy="244475"/>
          </a:xfrm>
          <a:prstGeom prst="line">
            <a:avLst/>
          </a:prstGeom>
          <a:noFill/>
          <a:ln w="9525">
            <a:solidFill>
              <a:schemeClr val="tx1"/>
            </a:solidFill>
            <a:round/>
            <a:headEnd/>
            <a:tailEnd type="triangle" w="sm" len="sm"/>
          </a:ln>
        </p:spPr>
        <p:txBody>
          <a:bodyPr wrap="none" anchor="ctr">
            <a:prstTxWarp prst="textNoShape">
              <a:avLst/>
            </a:prstTxWarp>
          </a:bodyPr>
          <a:lstStyle/>
          <a:p>
            <a:endParaRPr lang="en-US"/>
          </a:p>
        </p:txBody>
      </p:sp>
      <p:sp>
        <p:nvSpPr>
          <p:cNvPr id="54300" name="Rectangle 27"/>
          <p:cNvSpPr>
            <a:spLocks noChangeArrowheads="1"/>
          </p:cNvSpPr>
          <p:nvPr/>
        </p:nvSpPr>
        <p:spPr bwMode="auto">
          <a:xfrm>
            <a:off x="2640013" y="3490925"/>
            <a:ext cx="2068512" cy="274638"/>
          </a:xfrm>
          <a:prstGeom prst="rect">
            <a:avLst/>
          </a:prstGeom>
          <a:noFill/>
          <a:ln w="9525">
            <a:noFill/>
            <a:miter lim="800000"/>
            <a:headEnd/>
            <a:tailEnd type="none" w="sm" len="sm"/>
          </a:ln>
        </p:spPr>
        <p:txBody>
          <a:bodyPr wrap="none">
            <a:prstTxWarp prst="textNoShape">
              <a:avLst/>
            </a:prstTxWarp>
            <a:spAutoFit/>
          </a:bodyPr>
          <a:lstStyle/>
          <a:p>
            <a:r>
              <a:rPr lang="en-US">
                <a:solidFill>
                  <a:schemeClr val="hlink"/>
                </a:solidFill>
              </a:rPr>
              <a:t>loop continuation condition</a:t>
            </a:r>
          </a:p>
        </p:txBody>
      </p:sp>
      <p:sp>
        <p:nvSpPr>
          <p:cNvPr id="54301" name="Line 28"/>
          <p:cNvSpPr>
            <a:spLocks noChangeShapeType="1"/>
          </p:cNvSpPr>
          <p:nvPr/>
        </p:nvSpPr>
        <p:spPr bwMode="auto">
          <a:xfrm flipH="1">
            <a:off x="2876550" y="3808425"/>
            <a:ext cx="328613" cy="336550"/>
          </a:xfrm>
          <a:prstGeom prst="line">
            <a:avLst/>
          </a:prstGeom>
          <a:noFill/>
          <a:ln w="9525">
            <a:solidFill>
              <a:schemeClr val="tx1"/>
            </a:solidFill>
            <a:round/>
            <a:headEnd/>
            <a:tailEnd type="triangle" w="sm" len="sm"/>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for döngüsü</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3424246"/>
          </a:xfrm>
        </p:spPr>
        <p:txBody>
          <a:bodyPr>
            <a:normAutofit fontScale="92500" lnSpcReduction="20000"/>
          </a:bodyPr>
          <a:lstStyle/>
          <a:p>
            <a:pPr algn="just">
              <a:buFont typeface="Wingdings" pitchFamily="2" charset="2"/>
              <a:buChar char="§"/>
            </a:pPr>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 ; ; ){ … } </a:t>
            </a:r>
          </a:p>
          <a:p>
            <a:pPr algn="just">
              <a:buFont typeface="Wingdings" pitchFamily="2" charset="2"/>
              <a:buChar char="Ø"/>
            </a:pPr>
            <a:r>
              <a:rPr lang="tr-TR" sz="2200" dirty="0" smtClean="0">
                <a:solidFill>
                  <a:schemeClr val="tx1"/>
                </a:solidFill>
              </a:rPr>
              <a:t> Bu doğru bir kullanımdır. </a:t>
            </a:r>
            <a:r>
              <a:rPr lang="tr-TR" sz="2200" dirty="0" err="1" smtClean="0">
                <a:solidFill>
                  <a:schemeClr val="tx1"/>
                </a:solidFill>
              </a:rPr>
              <a:t>for</a:t>
            </a:r>
            <a:r>
              <a:rPr lang="tr-TR" sz="2200" dirty="0" smtClean="0">
                <a:solidFill>
                  <a:schemeClr val="tx1"/>
                </a:solidFill>
              </a:rPr>
              <a:t> döngüsünde üç kısım da boş bırakılabilir.</a:t>
            </a:r>
          </a:p>
          <a:p>
            <a:pPr algn="just">
              <a:buFont typeface="Wingdings" pitchFamily="2" charset="2"/>
              <a:buChar char="§"/>
            </a:pPr>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a:t>
            </a:r>
            <a:r>
              <a:rPr lang="tr-TR" sz="2200" dirty="0" err="1" smtClean="0">
                <a:solidFill>
                  <a:schemeClr val="tx1"/>
                </a:solidFill>
              </a:rPr>
              <a:t>int</a:t>
            </a:r>
            <a:r>
              <a:rPr lang="tr-TR" sz="2200" dirty="0" smtClean="0">
                <a:solidFill>
                  <a:schemeClr val="tx1"/>
                </a:solidFill>
              </a:rPr>
              <a:t> x=0; x&lt;5; x++){ … }</a:t>
            </a:r>
          </a:p>
          <a:p>
            <a:pPr algn="just">
              <a:buFont typeface="Wingdings" pitchFamily="2" charset="2"/>
              <a:buChar char="Ø"/>
            </a:pPr>
            <a:r>
              <a:rPr lang="tr-TR" sz="2200" dirty="0" smtClean="0">
                <a:solidFill>
                  <a:schemeClr val="tx1"/>
                </a:solidFill>
              </a:rPr>
              <a:t> Bu doğru bir kullanımdır. İlk kısımda parametre tanımlanmış ve değeri atanmış, ikinci kısımda kontrol yapılmış, üçüncü kısımda da güncelleştirme yapılmıştır.</a:t>
            </a:r>
          </a:p>
          <a:p>
            <a:pPr algn="just">
              <a:buFont typeface="Wingdings" pitchFamily="2" charset="2"/>
              <a:buChar char="§"/>
            </a:pPr>
            <a:r>
              <a:rPr lang="tr-TR" sz="2200" dirty="0" smtClean="0">
                <a:solidFill>
                  <a:schemeClr val="tx1"/>
                </a:solidFill>
              </a:rPr>
              <a:t> </a:t>
            </a:r>
            <a:r>
              <a:rPr lang="tr-TR" sz="2200" dirty="0" err="1" smtClean="0">
                <a:solidFill>
                  <a:schemeClr val="tx1"/>
                </a:solidFill>
              </a:rPr>
              <a:t>int</a:t>
            </a:r>
            <a:r>
              <a:rPr lang="tr-TR" sz="2200" dirty="0" smtClean="0">
                <a:solidFill>
                  <a:schemeClr val="tx1"/>
                </a:solidFill>
              </a:rPr>
              <a:t> c = 5;</a:t>
            </a:r>
          </a:p>
          <a:p>
            <a:pPr algn="just"/>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a:t>
            </a:r>
            <a:r>
              <a:rPr lang="tr-TR" sz="2200" dirty="0" err="1" smtClean="0">
                <a:solidFill>
                  <a:schemeClr val="tx1"/>
                </a:solidFill>
              </a:rPr>
              <a:t>int</a:t>
            </a:r>
            <a:r>
              <a:rPr lang="tr-TR" sz="2200" dirty="0" smtClean="0">
                <a:solidFill>
                  <a:schemeClr val="tx1"/>
                </a:solidFill>
              </a:rPr>
              <a:t> i=0, j=0, k=0 </a:t>
            </a:r>
            <a:r>
              <a:rPr lang="tr-TR" sz="2200" b="1" dirty="0" smtClean="0">
                <a:solidFill>
                  <a:schemeClr val="tx1"/>
                </a:solidFill>
              </a:rPr>
              <a:t>;</a:t>
            </a:r>
            <a:r>
              <a:rPr lang="tr-TR" sz="2200" dirty="0" smtClean="0">
                <a:solidFill>
                  <a:schemeClr val="tx1"/>
                </a:solidFill>
              </a:rPr>
              <a:t> 4&lt;7 </a:t>
            </a:r>
            <a:r>
              <a:rPr lang="tr-TR" sz="2200" b="1" dirty="0" smtClean="0">
                <a:solidFill>
                  <a:schemeClr val="tx1"/>
                </a:solidFill>
              </a:rPr>
              <a:t>;</a:t>
            </a:r>
            <a:r>
              <a:rPr lang="tr-TR" sz="2200" dirty="0" smtClean="0">
                <a:solidFill>
                  <a:schemeClr val="tx1"/>
                </a:solidFill>
              </a:rPr>
              <a:t> c +=i, k++){ … }</a:t>
            </a:r>
          </a:p>
          <a:p>
            <a:pPr algn="just">
              <a:buFont typeface="Wingdings" pitchFamily="2" charset="2"/>
              <a:buChar char="Ø"/>
            </a:pPr>
            <a:r>
              <a:rPr lang="tr-TR" sz="2200" dirty="0" smtClean="0">
                <a:solidFill>
                  <a:schemeClr val="tx1"/>
                </a:solidFill>
              </a:rPr>
              <a:t> Bu da doğru bir kullanımdır. Birinci kısımda virgüllerle ayırarak birden fazla atama yapılabilir. Aynı şekilde üçüncü kısımda da virgüllerle ayırarak birden fazla güncelleştirme yapılabilir.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heckerboard(across)">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for döngüsü</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4067188"/>
          </a:xfrm>
        </p:spPr>
        <p:txBody>
          <a:bodyPr>
            <a:normAutofit fontScale="92500" lnSpcReduction="20000"/>
          </a:bodyPr>
          <a:lstStyle/>
          <a:p>
            <a:pPr algn="just">
              <a:buFont typeface="Wingdings" pitchFamily="2" charset="2"/>
              <a:buChar char="§"/>
            </a:pPr>
            <a:r>
              <a:rPr lang="tr-TR" sz="2200" dirty="0" smtClean="0">
                <a:solidFill>
                  <a:schemeClr val="tx1"/>
                </a:solidFill>
              </a:rPr>
              <a:t> </a:t>
            </a:r>
            <a:r>
              <a:rPr lang="tr-TR" sz="2200" dirty="0" err="1" smtClean="0">
                <a:solidFill>
                  <a:schemeClr val="tx1"/>
                </a:solidFill>
              </a:rPr>
              <a:t>int</a:t>
            </a:r>
            <a:r>
              <a:rPr lang="tr-TR" sz="2200" dirty="0" smtClean="0">
                <a:solidFill>
                  <a:schemeClr val="tx1"/>
                </a:solidFill>
              </a:rPr>
              <a:t> a;</a:t>
            </a:r>
          </a:p>
          <a:p>
            <a:pPr algn="just"/>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(a=0; a&lt;4; a++, </a:t>
            </a:r>
            <a:r>
              <a:rPr lang="tr-TR" sz="2200" dirty="0" err="1" smtClean="0">
                <a:solidFill>
                  <a:schemeClr val="tx1"/>
                </a:solidFill>
              </a:rPr>
              <a:t>int</a:t>
            </a:r>
            <a:r>
              <a:rPr lang="tr-TR" sz="2200" dirty="0" smtClean="0">
                <a:solidFill>
                  <a:schemeClr val="tx1"/>
                </a:solidFill>
              </a:rPr>
              <a:t> b=0) { … }</a:t>
            </a:r>
          </a:p>
          <a:p>
            <a:pPr algn="just">
              <a:buFont typeface="Wingdings" pitchFamily="2" charset="2"/>
              <a:buChar char="Ø"/>
            </a:pPr>
            <a:r>
              <a:rPr lang="tr-TR" sz="2200" dirty="0" smtClean="0">
                <a:solidFill>
                  <a:schemeClr val="tx1"/>
                </a:solidFill>
              </a:rPr>
              <a:t> Bu yanlış bir kullanımdır. Üçüncü kısımda yeni değişken tanımlanamaz.</a:t>
            </a:r>
          </a:p>
          <a:p>
            <a:pPr algn="just">
              <a:buFont typeface="Wingdings" pitchFamily="2" charset="2"/>
              <a:buChar char="§"/>
            </a:pPr>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a:t>
            </a:r>
            <a:r>
              <a:rPr lang="tr-TR" sz="2200" dirty="0" err="1" smtClean="0">
                <a:solidFill>
                  <a:schemeClr val="tx1"/>
                </a:solidFill>
              </a:rPr>
              <a:t>int</a:t>
            </a:r>
            <a:r>
              <a:rPr lang="tr-TR" sz="2200" dirty="0" smtClean="0">
                <a:solidFill>
                  <a:schemeClr val="tx1"/>
                </a:solidFill>
              </a:rPr>
              <a:t> i=0; i&lt;5 , i&gt;0 ; i++) { … }</a:t>
            </a:r>
          </a:p>
          <a:p>
            <a:pPr algn="just">
              <a:buFont typeface="Wingdings" pitchFamily="2" charset="2"/>
              <a:buChar char="Ø"/>
            </a:pPr>
            <a:r>
              <a:rPr lang="tr-TR" sz="2200" dirty="0" smtClean="0">
                <a:solidFill>
                  <a:schemeClr val="tx1"/>
                </a:solidFill>
              </a:rPr>
              <a:t> Bu yanlış bir kullanımdır. İkinci kısımda, yani mantıksal kontrolde yalnızca bir ifade kullanılabilir. Yalnızca birinci ve üçüncü bölümde birden fazla kullanıma izin verilir.</a:t>
            </a:r>
          </a:p>
          <a:p>
            <a:pPr algn="just">
              <a:buFont typeface="Wingdings" pitchFamily="2" charset="2"/>
              <a:buChar char="§"/>
            </a:pPr>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a:t>
            </a:r>
            <a:r>
              <a:rPr lang="tr-TR" sz="2200" dirty="0" err="1" smtClean="0">
                <a:solidFill>
                  <a:schemeClr val="tx1"/>
                </a:solidFill>
              </a:rPr>
              <a:t>int</a:t>
            </a:r>
            <a:r>
              <a:rPr lang="tr-TR" sz="2200" dirty="0" smtClean="0">
                <a:solidFill>
                  <a:schemeClr val="tx1"/>
                </a:solidFill>
              </a:rPr>
              <a:t> i=0 </a:t>
            </a:r>
            <a:r>
              <a:rPr lang="tr-TR" sz="2200" b="1" dirty="0" smtClean="0">
                <a:solidFill>
                  <a:schemeClr val="tx1"/>
                </a:solidFill>
              </a:rPr>
              <a:t>;</a:t>
            </a:r>
            <a:r>
              <a:rPr lang="tr-TR" sz="2200" dirty="0" smtClean="0">
                <a:solidFill>
                  <a:schemeClr val="tx1"/>
                </a:solidFill>
              </a:rPr>
              <a:t> i++);</a:t>
            </a:r>
          </a:p>
          <a:p>
            <a:pPr algn="just">
              <a:buFont typeface="Wingdings" pitchFamily="2" charset="2"/>
              <a:buChar char="Ø"/>
            </a:pPr>
            <a:r>
              <a:rPr lang="tr-TR" sz="2200" dirty="0" smtClean="0">
                <a:solidFill>
                  <a:schemeClr val="tx1"/>
                </a:solidFill>
              </a:rPr>
              <a:t> Bu da yanlış bir kullanımdır. </a:t>
            </a:r>
            <a:r>
              <a:rPr lang="tr-TR" sz="2200" dirty="0" err="1" smtClean="0">
                <a:solidFill>
                  <a:schemeClr val="tx1"/>
                </a:solidFill>
              </a:rPr>
              <a:t>for</a:t>
            </a:r>
            <a:r>
              <a:rPr lang="tr-TR" sz="2200" dirty="0" smtClean="0">
                <a:solidFill>
                  <a:schemeClr val="tx1"/>
                </a:solidFill>
              </a:rPr>
              <a:t> döngüsünde üç bölüm bulunmaktadır ve içeriği boş olsa dahi bunlar noktalı virgüllerle ayrılmak zorundadır. Aksi takdirde programlama dili hangi kısmın atama, hangi kısmın mantıksal kontrol, hangi kısmın güncelleme bölümü olduğunu anlayamaz. Eksik noktalı virgül kullanımı bir derleme hatası oluşturur.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heckerboard(across)">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en-US" dirty="0">
                <a:ea typeface="ＭＳ Ｐゴシック" charset="-128"/>
                <a:cs typeface="ＭＳ Ｐゴシック" charset="-128"/>
              </a:rPr>
              <a:t>Loop Examples</a:t>
            </a:r>
          </a:p>
        </p:txBody>
      </p:sp>
      <p:pic>
        <p:nvPicPr>
          <p:cNvPr id="5" name="Picture 4" descr="Picture 19.png"/>
          <p:cNvPicPr>
            <a:picLocks noChangeAspect="1"/>
          </p:cNvPicPr>
          <p:nvPr/>
        </p:nvPicPr>
        <p:blipFill>
          <a:blip r:embed="rId3"/>
          <a:srcRect b="47552"/>
          <a:stretch>
            <a:fillRect/>
          </a:stretch>
        </p:blipFill>
        <p:spPr>
          <a:xfrm>
            <a:off x="250615" y="1193563"/>
            <a:ext cx="8893417" cy="2235437"/>
          </a:xfrm>
          <a:prstGeom prst="rect">
            <a:avLst/>
          </a:prstGeom>
        </p:spPr>
      </p:pic>
    </p:spTree>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lang="en-US" dirty="0">
                <a:ea typeface="ＭＳ Ｐゴシック" charset="-128"/>
                <a:cs typeface="ＭＳ Ｐゴシック" charset="-128"/>
              </a:rPr>
              <a:t>Loop Examples</a:t>
            </a:r>
          </a:p>
        </p:txBody>
      </p:sp>
      <p:pic>
        <p:nvPicPr>
          <p:cNvPr id="5" name="Picture 4" descr="Picture 19.png"/>
          <p:cNvPicPr>
            <a:picLocks noChangeAspect="1"/>
          </p:cNvPicPr>
          <p:nvPr/>
        </p:nvPicPr>
        <p:blipFill>
          <a:blip r:embed="rId3"/>
          <a:srcRect t="54238" r="4379"/>
          <a:stretch>
            <a:fillRect/>
          </a:stretch>
        </p:blipFill>
        <p:spPr>
          <a:xfrm>
            <a:off x="111407" y="1285860"/>
            <a:ext cx="9032594" cy="2071702"/>
          </a:xfrm>
          <a:prstGeom prst="rect">
            <a:avLst/>
          </a:prstGeom>
        </p:spPr>
      </p:pic>
    </p:spTree>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214282" y="0"/>
            <a:ext cx="8229600" cy="3857628"/>
          </a:xfrm>
        </p:spPr>
        <p:txBody>
          <a:bodyPr>
            <a:normAutofit fontScale="92500" lnSpcReduction="10000"/>
          </a:bodyPr>
          <a:lstStyle/>
          <a:p>
            <a:pPr>
              <a:buNone/>
            </a:pPr>
            <a:r>
              <a:rPr lang="tr-TR" sz="2000" dirty="0" smtClean="0"/>
              <a:t>Bir dersin hocası </a:t>
            </a:r>
            <a:r>
              <a:rPr lang="tr-TR" sz="2000" b="1" dirty="0" smtClean="0"/>
              <a:t>OGRENCI_SAYISI</a:t>
            </a:r>
            <a:r>
              <a:rPr lang="tr-TR" sz="2000" dirty="0" smtClean="0"/>
              <a:t> kadar öğrenciye ders veriyormuş. Not girişleri için bir kod yazacakmış. Sizden yardım istiyor…  (SÖZDE KOD İLE )</a:t>
            </a:r>
          </a:p>
          <a:p>
            <a:r>
              <a:rPr lang="tr-TR" sz="2000" dirty="0" smtClean="0"/>
              <a:t>Kod çalıştığında sırayla </a:t>
            </a:r>
            <a:r>
              <a:rPr lang="tr-TR" sz="2000" i="1" dirty="0" smtClean="0"/>
              <a:t>öğrenci 1</a:t>
            </a:r>
            <a:r>
              <a:rPr lang="tr-TR" sz="2000" dirty="0" smtClean="0"/>
              <a:t>’in notunu sorar, notu alır, </a:t>
            </a:r>
            <a:r>
              <a:rPr lang="tr-TR" sz="2000" i="1" dirty="0" smtClean="0"/>
              <a:t>öğrenci 2</a:t>
            </a:r>
            <a:r>
              <a:rPr lang="tr-TR" sz="2000" dirty="0" smtClean="0"/>
              <a:t>’nin  notunu sorar ve notu alır… </a:t>
            </a:r>
          </a:p>
          <a:p>
            <a:r>
              <a:rPr lang="tr-TR" sz="2000" dirty="0" smtClean="0"/>
              <a:t>Herhangi bir not girişi 0-100 arasında değilse ya da -1 değilse kod kullanıcıyı uyarır ve tekrar giriş ister. </a:t>
            </a:r>
            <a:r>
              <a:rPr lang="tr-TR" sz="1600" dirty="0" smtClean="0"/>
              <a:t>(“</a:t>
            </a:r>
            <a:r>
              <a:rPr lang="tr-TR" sz="1600" dirty="0" err="1" smtClean="0"/>
              <a:t>Yanlis</a:t>
            </a:r>
            <a:r>
              <a:rPr lang="tr-TR" sz="1600" dirty="0" smtClean="0"/>
              <a:t> </a:t>
            </a:r>
            <a:r>
              <a:rPr lang="tr-TR" sz="1600" dirty="0" err="1" smtClean="0"/>
              <a:t>giris</a:t>
            </a:r>
            <a:r>
              <a:rPr lang="tr-TR" sz="1600" dirty="0" smtClean="0"/>
              <a:t>. -1 ya da 0-100  </a:t>
            </a:r>
            <a:r>
              <a:rPr lang="tr-TR" sz="1600" dirty="0" err="1" smtClean="0"/>
              <a:t>arasi</a:t>
            </a:r>
            <a:r>
              <a:rPr lang="tr-TR" sz="1600" dirty="0" smtClean="0"/>
              <a:t> bir </a:t>
            </a:r>
            <a:r>
              <a:rPr lang="tr-TR" sz="1600" dirty="0" err="1" smtClean="0"/>
              <a:t>deger</a:t>
            </a:r>
            <a:r>
              <a:rPr lang="tr-TR" sz="1600" dirty="0" smtClean="0"/>
              <a:t> giriniz!”)</a:t>
            </a:r>
            <a:endParaRPr lang="tr-TR" sz="2000" dirty="0" smtClean="0"/>
          </a:p>
          <a:p>
            <a:r>
              <a:rPr lang="tr-TR" sz="2000" dirty="0" smtClean="0"/>
              <a:t>Kullanıcı -1 girdiğinde, kod sonuç ekranına geçer.</a:t>
            </a:r>
          </a:p>
          <a:p>
            <a:endParaRPr lang="tr-TR" sz="2000" dirty="0" smtClean="0"/>
          </a:p>
          <a:p>
            <a:endParaRPr lang="tr-TR" sz="2000" dirty="0" smtClean="0"/>
          </a:p>
          <a:p>
            <a:r>
              <a:rPr lang="tr-TR" sz="2000" dirty="0" smtClean="0"/>
              <a:t>şeklinde bir çıktı verir ve kod sonlanır.</a:t>
            </a:r>
          </a:p>
          <a:p>
            <a:pPr algn="ctr"/>
            <a:r>
              <a:rPr lang="tr-TR" sz="2000" dirty="0" smtClean="0"/>
              <a:t>Kullanıcı -1 girmeden OGRENCI_SAYISI kadar giriş yapılırsa da kod -1 girilmiş gibi sonuç ekranına geçer.</a:t>
            </a:r>
          </a:p>
          <a:p>
            <a:endParaRPr lang="tr-TR" sz="2000" dirty="0"/>
          </a:p>
        </p:txBody>
      </p:sp>
      <p:sp>
        <p:nvSpPr>
          <p:cNvPr id="9" name="8 Dikdörtgen"/>
          <p:cNvSpPr/>
          <p:nvPr/>
        </p:nvSpPr>
        <p:spPr>
          <a:xfrm>
            <a:off x="1928794" y="2071678"/>
            <a:ext cx="4714908" cy="7858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buNone/>
            </a:pPr>
            <a:r>
              <a:rPr lang="tr-TR" b="1" i="1" dirty="0" smtClean="0">
                <a:solidFill>
                  <a:schemeClr val="tx1"/>
                </a:solidFill>
              </a:rPr>
              <a:t>Girmiş olduğunuz not adedi: ________</a:t>
            </a:r>
          </a:p>
          <a:p>
            <a:pPr>
              <a:buNone/>
            </a:pPr>
            <a:r>
              <a:rPr lang="tr-TR" b="1" i="1" dirty="0" smtClean="0">
                <a:solidFill>
                  <a:schemeClr val="tx1"/>
                </a:solidFill>
              </a:rPr>
              <a:t>Sınav ortalaması: _______ (</a:t>
            </a:r>
            <a:r>
              <a:rPr lang="tr-TR" b="1" i="1" dirty="0" err="1" smtClean="0">
                <a:solidFill>
                  <a:schemeClr val="tx1"/>
                </a:solidFill>
              </a:rPr>
              <a:t>küsüratlı</a:t>
            </a:r>
            <a:r>
              <a:rPr lang="tr-TR" b="1" i="1" dirty="0" smtClean="0">
                <a:solidFill>
                  <a:schemeClr val="tx1"/>
                </a:solidFill>
              </a:rPr>
              <a:t>)</a:t>
            </a:r>
          </a:p>
        </p:txBody>
      </p:sp>
      <p:sp>
        <p:nvSpPr>
          <p:cNvPr id="2" name="1 Başlık"/>
          <p:cNvSpPr>
            <a:spLocks noGrp="1"/>
          </p:cNvSpPr>
          <p:nvPr>
            <p:ph type="title"/>
          </p:nvPr>
        </p:nvSpPr>
        <p:spPr>
          <a:xfrm>
            <a:off x="6029364" y="5531147"/>
            <a:ext cx="1757346" cy="561956"/>
          </a:xfrm>
        </p:spPr>
        <p:txBody>
          <a:bodyPr>
            <a:normAutofit fontScale="90000"/>
          </a:bodyPr>
          <a:lstStyle/>
          <a:p>
            <a:r>
              <a:rPr lang="tr-TR" dirty="0" smtClean="0"/>
              <a:t>Uygulama</a:t>
            </a:r>
            <a:endParaRPr lang="tr-TR" dirty="0"/>
          </a:p>
        </p:txBody>
      </p:sp>
      <p:grpSp>
        <p:nvGrpSpPr>
          <p:cNvPr id="4" name="Group 7"/>
          <p:cNvGrpSpPr/>
          <p:nvPr/>
        </p:nvGrpSpPr>
        <p:grpSpPr>
          <a:xfrm>
            <a:off x="600076" y="3929066"/>
            <a:ext cx="4312216" cy="2164037"/>
            <a:chOff x="3916593" y="4379800"/>
            <a:chExt cx="4312216" cy="2164037"/>
          </a:xfrm>
        </p:grpSpPr>
        <p:pic>
          <p:nvPicPr>
            <p:cNvPr id="6" name="Picture 4" descr="http://www3.qcc.cuny.edu/WikiFiles/image/cat_writing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16593" y="4379800"/>
              <a:ext cx="1576072" cy="2164037"/>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 name="Picture 1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21359" y="5081600"/>
              <a:ext cx="1807450" cy="1323109"/>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8" name="7 Köşeleri Yuvarlanmış Dikdörtgen Belirtme Çizgisi"/>
          <p:cNvSpPr/>
          <p:nvPr/>
        </p:nvSpPr>
        <p:spPr>
          <a:xfrm>
            <a:off x="5100670" y="4164301"/>
            <a:ext cx="2571768" cy="695322"/>
          </a:xfrm>
          <a:prstGeom prst="wedgeRoundRectCallout">
            <a:avLst>
              <a:gd name="adj1" fmla="val -77463"/>
              <a:gd name="adj2" fmla="val 249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Hocam, sınavlar okundu mu?</a:t>
            </a:r>
            <a:endParaRPr lang="tr-TR" dirty="0"/>
          </a:p>
        </p:txBody>
      </p:sp>
      <p:pic>
        <p:nvPicPr>
          <p:cNvPr id="10" name="9 Resim" descr="soru.jpg"/>
          <p:cNvPicPr>
            <a:picLocks noChangeAspect="1"/>
          </p:cNvPicPr>
          <p:nvPr/>
        </p:nvPicPr>
        <p:blipFill>
          <a:blip r:embed="rId5"/>
          <a:stretch>
            <a:fillRect/>
          </a:stretch>
        </p:blipFill>
        <p:spPr>
          <a:xfrm>
            <a:off x="7286644" y="1928802"/>
            <a:ext cx="955358" cy="718166"/>
          </a:xfrm>
          <a:prstGeom prst="rect">
            <a:avLst/>
          </a:prstGeom>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ox(i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ox(i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ox(i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0E39A1B6-C1E0-DD45-A9FB-30C8799D421F}" type="slidenum">
              <a:rPr lang="en-US" smtClean="0"/>
              <a:pPr/>
              <a:t>317</a:t>
            </a:fld>
            <a:endParaRPr lang="en-US" sz="1400" smtClean="0"/>
          </a:p>
        </p:txBody>
      </p:sp>
      <p:sp>
        <p:nvSpPr>
          <p:cNvPr id="17411" name="Rectangle 2"/>
          <p:cNvSpPr>
            <a:spLocks noGrp="1" noChangeArrowheads="1"/>
          </p:cNvSpPr>
          <p:nvPr>
            <p:ph type="title"/>
          </p:nvPr>
        </p:nvSpPr>
        <p:spPr>
          <a:xfrm>
            <a:off x="0" y="114280"/>
            <a:ext cx="9144000" cy="457200"/>
          </a:xfrm>
        </p:spPr>
        <p:txBody>
          <a:bodyPr/>
          <a:lstStyle/>
          <a:p>
            <a:r>
              <a:rPr kumimoji="0" lang="tr-TR" dirty="0" smtClean="0"/>
              <a:t>Neredeyiz?</a:t>
            </a:r>
            <a:endParaRPr kumimoji="0" lang="en-US" dirty="0"/>
          </a:p>
        </p:txBody>
      </p:sp>
      <p:sp>
        <p:nvSpPr>
          <p:cNvPr id="17414" name="Rectangle 5"/>
          <p:cNvSpPr>
            <a:spLocks noChangeArrowheads="1"/>
          </p:cNvSpPr>
          <p:nvPr/>
        </p:nvSpPr>
        <p:spPr bwMode="auto">
          <a:xfrm>
            <a:off x="2532095" y="2157370"/>
            <a:ext cx="39624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solidFill>
                  <a:schemeClr val="accent2"/>
                </a:solidFill>
              </a:rPr>
              <a:t>sınıflar, nesneler ve metotlar</a:t>
            </a:r>
            <a:endParaRPr lang="en-US" sz="1600" dirty="0">
              <a:solidFill>
                <a:schemeClr val="accent2"/>
              </a:solidFill>
            </a:endParaRPr>
          </a:p>
        </p:txBody>
      </p:sp>
      <p:sp>
        <p:nvSpPr>
          <p:cNvPr id="17415" name="Rectangle 6"/>
          <p:cNvSpPr>
            <a:spLocks noChangeArrowheads="1"/>
          </p:cNvSpPr>
          <p:nvPr/>
        </p:nvSpPr>
        <p:spPr bwMode="auto">
          <a:xfrm>
            <a:off x="3903695" y="2690770"/>
            <a:ext cx="1150938"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solidFill>
                  <a:schemeClr val="accent2"/>
                </a:solidFill>
              </a:rPr>
              <a:t>diziler</a:t>
            </a:r>
            <a:endParaRPr lang="en-US" sz="1600" dirty="0">
              <a:solidFill>
                <a:schemeClr val="accent2"/>
              </a:solidFill>
            </a:endParaRPr>
          </a:p>
        </p:txBody>
      </p:sp>
      <p:sp>
        <p:nvSpPr>
          <p:cNvPr id="17416" name="Oval 7"/>
          <p:cNvSpPr>
            <a:spLocks noChangeArrowheads="1"/>
          </p:cNvSpPr>
          <p:nvPr/>
        </p:nvSpPr>
        <p:spPr bwMode="auto">
          <a:xfrm>
            <a:off x="71470" y="461922"/>
            <a:ext cx="8839200" cy="1752600"/>
          </a:xfrm>
          <a:prstGeom prst="ellipse">
            <a:avLst/>
          </a:prstGeom>
          <a:solidFill>
            <a:srgbClr val="C0C0C0">
              <a:alpha val="50195"/>
            </a:srgbClr>
          </a:solidFill>
          <a:ln w="9525">
            <a:noFill/>
            <a:round/>
            <a:headEnd/>
            <a:tailEnd type="none" w="sm" len="sm"/>
          </a:ln>
        </p:spPr>
        <p:txBody>
          <a:bodyPr wrap="none" anchor="ctr">
            <a:prstTxWarp prst="textNoShape">
              <a:avLst/>
            </a:prstTxWarp>
          </a:bodyPr>
          <a:lstStyle/>
          <a:p>
            <a:pPr algn="ctr"/>
            <a:endParaRPr lang="en-US" sz="1600" dirty="0">
              <a:solidFill>
                <a:schemeClr val="accent2"/>
              </a:solidFill>
            </a:endParaRPr>
          </a:p>
          <a:p>
            <a:pPr algn="ctr"/>
            <a:endParaRPr lang="en-US" sz="1600" dirty="0">
              <a:solidFill>
                <a:schemeClr val="accent2"/>
              </a:solidFill>
            </a:endParaRPr>
          </a:p>
          <a:p>
            <a:pPr algn="ctr"/>
            <a:r>
              <a:rPr lang="tr-TR" sz="1600" dirty="0" smtClean="0">
                <a:solidFill>
                  <a:schemeClr val="accent2"/>
                </a:solidFill>
              </a:rPr>
              <a:t>Kalıtım, İstisnalar, Dosya/Giriş-Çıkış İşlemleri (vakit kalırsa)</a:t>
            </a:r>
            <a:endParaRPr lang="en-US" sz="1600" dirty="0">
              <a:solidFill>
                <a:schemeClr val="accent2"/>
              </a:solidFill>
            </a:endParaRPr>
          </a:p>
        </p:txBody>
      </p:sp>
      <p:sp>
        <p:nvSpPr>
          <p:cNvPr id="17417" name="Rectangle 8"/>
          <p:cNvSpPr>
            <a:spLocks noChangeArrowheads="1"/>
          </p:cNvSpPr>
          <p:nvPr/>
        </p:nvSpPr>
        <p:spPr bwMode="auto">
          <a:xfrm>
            <a:off x="71406" y="428604"/>
            <a:ext cx="8839200" cy="714380"/>
          </a:xfrm>
          <a:prstGeom prst="rect">
            <a:avLst/>
          </a:prstGeom>
          <a:solidFill>
            <a:schemeClr val="bg1"/>
          </a:solidFill>
          <a:ln w="9525">
            <a:noFill/>
            <a:miter lim="800000"/>
            <a:headEnd/>
            <a:tailEnd type="none" w="sm" len="sm"/>
          </a:ln>
        </p:spPr>
        <p:txBody>
          <a:bodyPr wrap="none" anchor="ctr">
            <a:prstTxWarp prst="textNoShape">
              <a:avLst/>
            </a:prstTxWarp>
          </a:bodyPr>
          <a:lstStyle/>
          <a:p>
            <a:endParaRPr lang="en-US"/>
          </a:p>
        </p:txBody>
      </p:sp>
      <p:sp>
        <p:nvSpPr>
          <p:cNvPr id="17418" name="Rectangle 12"/>
          <p:cNvSpPr>
            <a:spLocks noChangeArrowheads="1"/>
          </p:cNvSpPr>
          <p:nvPr/>
        </p:nvSpPr>
        <p:spPr bwMode="auto">
          <a:xfrm>
            <a:off x="2989295" y="3224170"/>
            <a:ext cx="2895600" cy="533400"/>
          </a:xfrm>
          <a:prstGeom prst="rect">
            <a:avLst/>
          </a:prstGeom>
          <a:solidFill>
            <a:schemeClr val="folHlink"/>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solidFill>
                  <a:schemeClr val="bg1"/>
                </a:solidFill>
              </a:rPr>
              <a:t>koşullar ve döngüler</a:t>
            </a:r>
            <a:endParaRPr lang="en-US" sz="1600" dirty="0">
              <a:solidFill>
                <a:schemeClr val="bg1"/>
              </a:solidFill>
            </a:endParaRPr>
          </a:p>
        </p:txBody>
      </p:sp>
      <p:sp>
        <p:nvSpPr>
          <p:cNvPr id="17419" name="Rectangle 13"/>
          <p:cNvSpPr>
            <a:spLocks noChangeArrowheads="1"/>
          </p:cNvSpPr>
          <p:nvPr/>
        </p:nvSpPr>
        <p:spPr bwMode="auto">
          <a:xfrm>
            <a:off x="3294095" y="3757570"/>
            <a:ext cx="1139825"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en-US" sz="1600"/>
              <a:t>Math</a:t>
            </a:r>
          </a:p>
        </p:txBody>
      </p:sp>
      <p:sp>
        <p:nvSpPr>
          <p:cNvPr id="17420" name="Rectangle 14"/>
          <p:cNvSpPr>
            <a:spLocks noChangeArrowheads="1"/>
          </p:cNvSpPr>
          <p:nvPr/>
        </p:nvSpPr>
        <p:spPr bwMode="auto">
          <a:xfrm>
            <a:off x="4433920" y="3757570"/>
            <a:ext cx="1150938"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err="1" smtClean="0"/>
              <a:t>String</a:t>
            </a:r>
            <a:endParaRPr lang="en-US" sz="1600" dirty="0"/>
          </a:p>
        </p:txBody>
      </p:sp>
      <p:sp>
        <p:nvSpPr>
          <p:cNvPr id="17421" name="Rectangle 15"/>
          <p:cNvSpPr>
            <a:spLocks noChangeArrowheads="1"/>
          </p:cNvSpPr>
          <p:nvPr/>
        </p:nvSpPr>
        <p:spPr bwMode="auto">
          <a:xfrm>
            <a:off x="4437095" y="4290970"/>
            <a:ext cx="28956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atama işlemleri</a:t>
            </a:r>
            <a:endParaRPr lang="en-US" sz="1600" dirty="0"/>
          </a:p>
        </p:txBody>
      </p:sp>
      <p:sp>
        <p:nvSpPr>
          <p:cNvPr id="17422" name="Rectangle 16"/>
          <p:cNvSpPr>
            <a:spLocks noChangeArrowheads="1"/>
          </p:cNvSpPr>
          <p:nvPr/>
        </p:nvSpPr>
        <p:spPr bwMode="auto">
          <a:xfrm>
            <a:off x="1549433" y="4290970"/>
            <a:ext cx="2884487"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veri türleri</a:t>
            </a:r>
            <a:endParaRPr lang="en-US" sz="1600" dirty="0"/>
          </a:p>
        </p:txBody>
      </p:sp>
      <p:sp>
        <p:nvSpPr>
          <p:cNvPr id="17424" name="Line 18"/>
          <p:cNvSpPr>
            <a:spLocks noChangeShapeType="1"/>
          </p:cNvSpPr>
          <p:nvPr/>
        </p:nvSpPr>
        <p:spPr bwMode="auto">
          <a:xfrm flipH="1">
            <a:off x="5929322" y="3143248"/>
            <a:ext cx="785818" cy="285752"/>
          </a:xfrm>
          <a:prstGeom prst="line">
            <a:avLst/>
          </a:prstGeom>
          <a:noFill/>
          <a:ln w="76200">
            <a:solidFill>
              <a:schemeClr val="accent1"/>
            </a:solidFill>
            <a:round/>
            <a:headEnd/>
            <a:tailEnd type="triangle" w="sm" len="sm"/>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0"/>
          </p:nvPr>
        </p:nvSpPr>
        <p:spPr>
          <a:noFill/>
        </p:spPr>
        <p:txBody>
          <a:bodyPr/>
          <a:lstStyle/>
          <a:p>
            <a:fld id="{642C3DA2-A01E-334C-9CC5-69F846491E92}" type="slidenum">
              <a:rPr lang="en-US" smtClean="0"/>
              <a:pPr/>
              <a:t>318</a:t>
            </a:fld>
            <a:endParaRPr lang="en-US" sz="1400" dirty="0" smtClean="0"/>
          </a:p>
        </p:txBody>
      </p:sp>
      <p:sp>
        <p:nvSpPr>
          <p:cNvPr id="84995" name="Rectangle 2"/>
          <p:cNvSpPr>
            <a:spLocks noGrp="1" noChangeArrowheads="1"/>
          </p:cNvSpPr>
          <p:nvPr>
            <p:ph type="title"/>
          </p:nvPr>
        </p:nvSpPr>
        <p:spPr/>
        <p:txBody>
          <a:bodyPr/>
          <a:lstStyle/>
          <a:p>
            <a:r>
              <a:rPr kumimoji="0" lang="en-US">
                <a:ea typeface="ＭＳ Ｐゴシック" charset="-128"/>
                <a:cs typeface="ＭＳ Ｐゴシック" charset="-128"/>
              </a:rPr>
              <a:t>Control Flow Summary</a:t>
            </a:r>
          </a:p>
        </p:txBody>
      </p:sp>
      <p:sp>
        <p:nvSpPr>
          <p:cNvPr id="84996" name="Rectangle 3"/>
          <p:cNvSpPr>
            <a:spLocks noGrp="1" noChangeArrowheads="1"/>
          </p:cNvSpPr>
          <p:nvPr>
            <p:ph type="body" idx="1"/>
          </p:nvPr>
        </p:nvSpPr>
        <p:spPr/>
        <p:txBody>
          <a:bodyPr/>
          <a:lstStyle/>
          <a:p>
            <a:pPr marL="0" indent="0"/>
            <a:r>
              <a:rPr kumimoji="0" lang="en-US" dirty="0">
                <a:ea typeface="ＭＳ Ｐゴシック" charset="-128"/>
                <a:cs typeface="ＭＳ Ｐゴシック" charset="-128"/>
              </a:rPr>
              <a:t>Control flow.</a:t>
            </a:r>
          </a:p>
          <a:p>
            <a:pPr lvl="1"/>
            <a:r>
              <a:rPr kumimoji="0" lang="en-US" dirty="0"/>
              <a:t>Sequence of statements that are actually executed in a program.</a:t>
            </a:r>
          </a:p>
          <a:p>
            <a:pPr lvl="1"/>
            <a:r>
              <a:rPr kumimoji="0" lang="en-US" dirty="0"/>
              <a:t>Conditionals and loops:  </a:t>
            </a:r>
            <a:r>
              <a:rPr kumimoji="0" lang="en-US" dirty="0" smtClean="0"/>
              <a:t>enable </a:t>
            </a:r>
            <a:r>
              <a:rPr kumimoji="0" lang="en-US" dirty="0"/>
              <a:t>us to choreograph the control flow.</a:t>
            </a: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a:p>
            <a:pPr marL="0" indent="0"/>
            <a:endParaRPr kumimoji="0" lang="en-US" dirty="0">
              <a:ea typeface="ＭＳ Ｐゴシック" charset="-128"/>
              <a:cs typeface="ＭＳ Ｐゴシック" charset="-128"/>
            </a:endParaRPr>
          </a:p>
        </p:txBody>
      </p:sp>
      <p:sp>
        <p:nvSpPr>
          <p:cNvPr id="84997" name="Rectangle 4"/>
          <p:cNvSpPr>
            <a:spLocks noChangeArrowheads="1"/>
          </p:cNvSpPr>
          <p:nvPr/>
        </p:nvSpPr>
        <p:spPr bwMode="auto">
          <a:xfrm>
            <a:off x="1725613" y="2466965"/>
            <a:ext cx="1849437"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a:t>straight-line</a:t>
            </a:r>
            <a:br>
              <a:rPr kumimoji="1" lang="en-US" sz="1400"/>
            </a:br>
            <a:r>
              <a:rPr kumimoji="1" lang="en-US" sz="1400"/>
              <a:t>programs</a:t>
            </a:r>
            <a:endParaRPr kumimoji="1" lang="en-US" sz="1400">
              <a:latin typeface="Courier New" charset="0"/>
            </a:endParaRPr>
          </a:p>
        </p:txBody>
      </p:sp>
      <p:sp>
        <p:nvSpPr>
          <p:cNvPr id="84998" name="Rectangle 5"/>
          <p:cNvSpPr>
            <a:spLocks noChangeArrowheads="1"/>
          </p:cNvSpPr>
          <p:nvPr/>
        </p:nvSpPr>
        <p:spPr bwMode="auto">
          <a:xfrm>
            <a:off x="3575050" y="2466965"/>
            <a:ext cx="2635250"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dirty="0"/>
              <a:t>all statements are</a:t>
            </a:r>
            <a:br>
              <a:rPr kumimoji="1" lang="en-US" sz="1400" dirty="0"/>
            </a:br>
            <a:r>
              <a:rPr kumimoji="1" lang="en-US" sz="1400" dirty="0"/>
              <a:t>executed in the </a:t>
            </a:r>
            <a:r>
              <a:rPr kumimoji="1" lang="en-US" sz="1400" b="1" dirty="0"/>
              <a:t>order</a:t>
            </a:r>
            <a:r>
              <a:rPr kumimoji="1" lang="en-US" sz="1400" dirty="0"/>
              <a:t> given</a:t>
            </a:r>
          </a:p>
        </p:txBody>
      </p:sp>
      <p:sp>
        <p:nvSpPr>
          <p:cNvPr id="84999" name="Rectangle 6"/>
          <p:cNvSpPr>
            <a:spLocks noChangeArrowheads="1"/>
          </p:cNvSpPr>
          <p:nvPr/>
        </p:nvSpPr>
        <p:spPr bwMode="auto">
          <a:xfrm>
            <a:off x="6210300" y="2466965"/>
            <a:ext cx="1327150" cy="663575"/>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endParaRPr kumimoji="1" lang="en-US" sz="1400">
              <a:latin typeface="Courier New" charset="0"/>
            </a:endParaRPr>
          </a:p>
        </p:txBody>
      </p:sp>
      <p:sp>
        <p:nvSpPr>
          <p:cNvPr id="85000" name="Rectangle 7"/>
          <p:cNvSpPr>
            <a:spLocks noChangeArrowheads="1"/>
          </p:cNvSpPr>
          <p:nvPr/>
        </p:nvSpPr>
        <p:spPr bwMode="auto">
          <a:xfrm>
            <a:off x="1725613" y="3130540"/>
            <a:ext cx="1849437"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t>conditionals</a:t>
            </a:r>
          </a:p>
        </p:txBody>
      </p:sp>
      <p:sp>
        <p:nvSpPr>
          <p:cNvPr id="85001" name="Rectangle 8"/>
          <p:cNvSpPr>
            <a:spLocks noChangeArrowheads="1"/>
          </p:cNvSpPr>
          <p:nvPr/>
        </p:nvSpPr>
        <p:spPr bwMode="auto">
          <a:xfrm>
            <a:off x="3575050" y="3130540"/>
            <a:ext cx="2635250"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dirty="0"/>
              <a:t>certain statements are</a:t>
            </a:r>
            <a:br>
              <a:rPr kumimoji="1" lang="en-US" sz="1400" dirty="0"/>
            </a:br>
            <a:r>
              <a:rPr kumimoji="1" lang="en-US" sz="1400" dirty="0"/>
              <a:t>executed </a:t>
            </a:r>
            <a:r>
              <a:rPr kumimoji="1" lang="en-US" sz="1400" b="1" dirty="0"/>
              <a:t>depending</a:t>
            </a:r>
            <a:r>
              <a:rPr kumimoji="1" lang="en-US" sz="1400" dirty="0"/>
              <a:t> on the</a:t>
            </a:r>
            <a:br>
              <a:rPr kumimoji="1" lang="en-US" sz="1400" dirty="0"/>
            </a:br>
            <a:r>
              <a:rPr kumimoji="1" lang="en-US" sz="1400" dirty="0"/>
              <a:t>values of certain variables</a:t>
            </a:r>
          </a:p>
        </p:txBody>
      </p:sp>
      <p:sp>
        <p:nvSpPr>
          <p:cNvPr id="85002" name="Rectangle 9"/>
          <p:cNvSpPr>
            <a:spLocks noChangeArrowheads="1"/>
          </p:cNvSpPr>
          <p:nvPr/>
        </p:nvSpPr>
        <p:spPr bwMode="auto">
          <a:xfrm>
            <a:off x="6210300" y="3130540"/>
            <a:ext cx="1327150" cy="842962"/>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b="1">
                <a:latin typeface="Courier New" charset="0"/>
              </a:rPr>
              <a:t>if</a:t>
            </a:r>
          </a:p>
          <a:p>
            <a:pPr algn="ctr">
              <a:lnSpc>
                <a:spcPct val="110000"/>
              </a:lnSpc>
              <a:buFont typeface="Monotype Sorts" charset="2"/>
              <a:buNone/>
            </a:pPr>
            <a:r>
              <a:rPr kumimoji="1" lang="en-US" sz="1400" b="1">
                <a:latin typeface="Courier New" charset="0"/>
              </a:rPr>
              <a:t>if-else</a:t>
            </a:r>
          </a:p>
        </p:txBody>
      </p:sp>
      <p:sp>
        <p:nvSpPr>
          <p:cNvPr id="85003" name="Rectangle 10"/>
          <p:cNvSpPr>
            <a:spLocks noChangeArrowheads="1"/>
          </p:cNvSpPr>
          <p:nvPr/>
        </p:nvSpPr>
        <p:spPr bwMode="auto">
          <a:xfrm>
            <a:off x="1725613" y="3973502"/>
            <a:ext cx="1849437" cy="84455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t>loops</a:t>
            </a:r>
          </a:p>
        </p:txBody>
      </p:sp>
      <p:sp>
        <p:nvSpPr>
          <p:cNvPr id="85004" name="Rectangle 11"/>
          <p:cNvSpPr>
            <a:spLocks noChangeArrowheads="1"/>
          </p:cNvSpPr>
          <p:nvPr/>
        </p:nvSpPr>
        <p:spPr bwMode="auto">
          <a:xfrm>
            <a:off x="3575050" y="3973502"/>
            <a:ext cx="2635250" cy="84455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dirty="0"/>
              <a:t>certain statements are</a:t>
            </a:r>
            <a:br>
              <a:rPr kumimoji="1" lang="en-US" sz="1400" dirty="0"/>
            </a:br>
            <a:r>
              <a:rPr kumimoji="1" lang="en-US" sz="1400" dirty="0"/>
              <a:t>executed </a:t>
            </a:r>
            <a:r>
              <a:rPr kumimoji="1" lang="en-US" sz="1400" b="1" dirty="0"/>
              <a:t>repeatedly</a:t>
            </a:r>
            <a:r>
              <a:rPr kumimoji="1" lang="en-US" sz="1400" dirty="0"/>
              <a:t> until</a:t>
            </a:r>
            <a:br>
              <a:rPr kumimoji="1" lang="en-US" sz="1400" dirty="0"/>
            </a:br>
            <a:r>
              <a:rPr kumimoji="1" lang="en-US" sz="1400" dirty="0"/>
              <a:t>certain conditions are met</a:t>
            </a:r>
          </a:p>
        </p:txBody>
      </p:sp>
      <p:sp>
        <p:nvSpPr>
          <p:cNvPr id="85005" name="Rectangle 12"/>
          <p:cNvSpPr>
            <a:spLocks noChangeArrowheads="1"/>
          </p:cNvSpPr>
          <p:nvPr/>
        </p:nvSpPr>
        <p:spPr bwMode="auto">
          <a:xfrm>
            <a:off x="6210300" y="3973502"/>
            <a:ext cx="1327150" cy="84455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buFont typeface="Monotype Sorts" charset="2"/>
              <a:buNone/>
            </a:pPr>
            <a:r>
              <a:rPr kumimoji="1" lang="en-US" sz="1400" b="1" dirty="0">
                <a:latin typeface="Courier New" charset="0"/>
              </a:rPr>
              <a:t>while</a:t>
            </a:r>
          </a:p>
          <a:p>
            <a:pPr algn="ctr">
              <a:lnSpc>
                <a:spcPct val="110000"/>
              </a:lnSpc>
              <a:buFont typeface="Monotype Sorts" charset="2"/>
              <a:buNone/>
            </a:pPr>
            <a:r>
              <a:rPr kumimoji="1" lang="en-US" sz="1400" b="1" dirty="0">
                <a:latin typeface="Courier New" charset="0"/>
              </a:rPr>
              <a:t>for</a:t>
            </a:r>
          </a:p>
          <a:p>
            <a:pPr algn="ctr">
              <a:lnSpc>
                <a:spcPct val="110000"/>
              </a:lnSpc>
              <a:buFont typeface="Monotype Sorts" charset="2"/>
              <a:buNone/>
            </a:pPr>
            <a:r>
              <a:rPr kumimoji="1" lang="en-US" sz="1400" b="1" dirty="0">
                <a:latin typeface="Courier New" charset="0"/>
              </a:rPr>
              <a:t>do-while</a:t>
            </a:r>
          </a:p>
        </p:txBody>
      </p:sp>
      <p:sp>
        <p:nvSpPr>
          <p:cNvPr id="85006" name="Rectangle 13"/>
          <p:cNvSpPr>
            <a:spLocks noChangeArrowheads="1"/>
          </p:cNvSpPr>
          <p:nvPr/>
        </p:nvSpPr>
        <p:spPr bwMode="auto">
          <a:xfrm>
            <a:off x="1725613" y="2000240"/>
            <a:ext cx="1849437"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dirty="0">
                <a:solidFill>
                  <a:schemeClr val="bg1"/>
                </a:solidFill>
              </a:rPr>
              <a:t>Control Flow</a:t>
            </a:r>
          </a:p>
        </p:txBody>
      </p:sp>
      <p:sp>
        <p:nvSpPr>
          <p:cNvPr id="85007" name="Rectangle 14"/>
          <p:cNvSpPr>
            <a:spLocks noChangeArrowheads="1"/>
          </p:cNvSpPr>
          <p:nvPr/>
        </p:nvSpPr>
        <p:spPr bwMode="auto">
          <a:xfrm>
            <a:off x="3575050" y="2000240"/>
            <a:ext cx="2635250"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solidFill>
                  <a:schemeClr val="bg1"/>
                </a:solidFill>
              </a:rPr>
              <a:t>Description</a:t>
            </a:r>
          </a:p>
        </p:txBody>
      </p:sp>
      <p:sp>
        <p:nvSpPr>
          <p:cNvPr id="85008" name="Rectangle 15"/>
          <p:cNvSpPr>
            <a:spLocks noChangeArrowheads="1"/>
          </p:cNvSpPr>
          <p:nvPr/>
        </p:nvSpPr>
        <p:spPr bwMode="auto">
          <a:xfrm>
            <a:off x="6210300" y="2000240"/>
            <a:ext cx="1327150" cy="466725"/>
          </a:xfrm>
          <a:prstGeom prst="rect">
            <a:avLst/>
          </a:prstGeom>
          <a:solidFill>
            <a:schemeClr val="hlink"/>
          </a:solidFill>
          <a:ln w="9525">
            <a:solidFill>
              <a:schemeClr val="bg1"/>
            </a:solidFill>
            <a:miter lim="800000"/>
            <a:headEnd/>
            <a:tailEnd/>
          </a:ln>
        </p:spPr>
        <p:txBody>
          <a:bodyPr wrap="none" lIns="92075" tIns="46038" rIns="92075" bIns="46038" anchor="ctr">
            <a:prstTxWarp prst="textNoShape">
              <a:avLst/>
            </a:prstTxWarp>
          </a:bodyPr>
          <a:lstStyle/>
          <a:p>
            <a:pPr algn="ctr">
              <a:lnSpc>
                <a:spcPct val="110000"/>
              </a:lnSpc>
            </a:pPr>
            <a:r>
              <a:rPr kumimoji="1" lang="en-US" sz="1400">
                <a:solidFill>
                  <a:schemeClr val="bg1"/>
                </a:solidFill>
              </a:rPr>
              <a:t>Examples</a:t>
            </a:r>
          </a:p>
        </p:txBody>
      </p:sp>
      <p:pic>
        <p:nvPicPr>
          <p:cNvPr id="18" name="17 Resim" descr="avatar___chibi_katara_by_katta2-d4kgzl0.png"/>
          <p:cNvPicPr>
            <a:picLocks noChangeAspect="1"/>
          </p:cNvPicPr>
          <p:nvPr/>
        </p:nvPicPr>
        <p:blipFill>
          <a:blip r:embed="rId3"/>
          <a:stretch>
            <a:fillRect/>
          </a:stretch>
        </p:blipFill>
        <p:spPr>
          <a:xfrm flipH="1">
            <a:off x="7215206" y="3352794"/>
            <a:ext cx="1590667" cy="1905000"/>
          </a:xfrm>
          <a:prstGeom prst="rect">
            <a:avLst/>
          </a:prstGeom>
        </p:spPr>
      </p:pic>
      <p:sp>
        <p:nvSpPr>
          <p:cNvPr id="19" name="18 Köşeleri Yuvarlanmış Dikdörtgen Belirtme Çizgisi"/>
          <p:cNvSpPr/>
          <p:nvPr/>
        </p:nvSpPr>
        <p:spPr bwMode="auto">
          <a:xfrm>
            <a:off x="3428992" y="4857760"/>
            <a:ext cx="2928958" cy="1214446"/>
          </a:xfrm>
          <a:prstGeom prst="wedgeRoundRectCallout">
            <a:avLst>
              <a:gd name="adj1" fmla="val 93249"/>
              <a:gd name="adj2" fmla="val -90649"/>
              <a:gd name="adj3" fmla="val 16667"/>
            </a:avLst>
          </a:prstGeom>
          <a:ln>
            <a:headEnd type="none" w="med" len="med"/>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tr-TR" b="0" i="0" u="none" strike="noStrike" cap="none" normalizeH="0" baseline="0" dirty="0" smtClean="0">
                <a:ln>
                  <a:noFill/>
                </a:ln>
                <a:solidFill>
                  <a:schemeClr val="tx1"/>
                </a:solidFill>
                <a:effectLst/>
                <a:latin typeface="Comic Sans MS" charset="0"/>
                <a:ea typeface="ＭＳ Ｐゴシック" charset="-128"/>
                <a:cs typeface="ＭＳ Ｐゴシック" charset="-128"/>
              </a:rPr>
              <a:t>Artık kodda,</a:t>
            </a:r>
            <a:r>
              <a:rPr kumimoji="0" lang="tr-TR" b="0" i="0" u="none" strike="noStrike" cap="none" normalizeH="0" dirty="0" smtClean="0">
                <a:ln>
                  <a:noFill/>
                </a:ln>
                <a:solidFill>
                  <a:schemeClr val="tx1"/>
                </a:solidFill>
                <a:effectLst/>
                <a:latin typeface="Comic Sans MS" charset="0"/>
                <a:ea typeface="ＭＳ Ｐゴシック" charset="-128"/>
                <a:cs typeface="ＭＳ Ｐゴシック" charset="-128"/>
              </a:rPr>
              <a:t> </a:t>
            </a:r>
            <a:r>
              <a:rPr kumimoji="0" lang="tr-TR" b="0" i="0" u="none" strike="noStrike" cap="none" normalizeH="0" baseline="0" dirty="0" smtClean="0">
                <a:ln>
                  <a:noFill/>
                </a:ln>
                <a:solidFill>
                  <a:schemeClr val="tx1"/>
                </a:solidFill>
                <a:effectLst/>
                <a:latin typeface="Comic Sans MS" charset="0"/>
                <a:ea typeface="ＭＳ Ｐゴシック" charset="-128"/>
                <a:cs typeface="ＭＳ Ｐゴシック" charset="-128"/>
              </a:rPr>
              <a:t>akışı</a:t>
            </a:r>
            <a:r>
              <a:rPr kumimoji="0" lang="tr-TR" b="0" i="0" u="none" strike="noStrike" cap="none" normalizeH="0" dirty="0" smtClean="0">
                <a:ln>
                  <a:noFill/>
                </a:ln>
                <a:solidFill>
                  <a:schemeClr val="tx1"/>
                </a:solidFill>
                <a:effectLst/>
                <a:latin typeface="Comic Sans MS" charset="0"/>
                <a:ea typeface="ＭＳ Ｐゴシック" charset="-128"/>
                <a:cs typeface="ＭＳ Ｐゴシック" charset="-128"/>
              </a:rPr>
              <a:t> </a:t>
            </a:r>
            <a:r>
              <a:rPr kumimoji="0" lang="tr-TR" b="0" i="0" u="none" strike="noStrike" cap="none" normalizeH="0" baseline="0" dirty="0" smtClean="0">
                <a:ln>
                  <a:noFill/>
                </a:ln>
                <a:solidFill>
                  <a:schemeClr val="tx1"/>
                </a:solidFill>
                <a:effectLst/>
                <a:latin typeface="Comic Sans MS" charset="0"/>
                <a:ea typeface="ＭＳ Ｐゴシック" charset="-128"/>
                <a:cs typeface="ＭＳ Ｐゴシック" charset="-128"/>
              </a:rPr>
              <a:t>kontrol edecek bilgiye sahipsiniz.</a:t>
            </a:r>
            <a:br>
              <a:rPr kumimoji="0" lang="tr-TR" b="0" i="0" u="none" strike="noStrike" cap="none" normalizeH="0" baseline="0" dirty="0" smtClean="0">
                <a:ln>
                  <a:noFill/>
                </a:ln>
                <a:solidFill>
                  <a:schemeClr val="tx1"/>
                </a:solidFill>
                <a:effectLst/>
                <a:latin typeface="Comic Sans MS" charset="0"/>
                <a:ea typeface="ＭＳ Ｐゴシック" charset="-128"/>
                <a:cs typeface="ＭＳ Ｐゴシック" charset="-128"/>
              </a:rPr>
            </a:br>
            <a:r>
              <a:rPr kumimoji="0" lang="tr-TR" b="0" i="1" u="none" strike="noStrike" cap="none" normalizeH="0" baseline="0" dirty="0" smtClean="0">
                <a:ln>
                  <a:noFill/>
                </a:ln>
                <a:solidFill>
                  <a:schemeClr val="tx1"/>
                </a:solidFill>
                <a:effectLst/>
                <a:latin typeface="Comic Sans MS" charset="0"/>
                <a:ea typeface="ＭＳ Ｐゴシック" charset="-128"/>
                <a:cs typeface="ＭＳ Ｐゴシック" charset="-128"/>
              </a:rPr>
              <a:t>Koşul</a:t>
            </a:r>
            <a:r>
              <a:rPr kumimoji="0" lang="tr-TR" b="0" i="1" u="none" strike="noStrike" cap="none" normalizeH="0" dirty="0" smtClean="0">
                <a:ln>
                  <a:noFill/>
                </a:ln>
                <a:solidFill>
                  <a:schemeClr val="tx1"/>
                </a:solidFill>
                <a:effectLst/>
                <a:latin typeface="Comic Sans MS" charset="0"/>
                <a:ea typeface="ＭＳ Ｐゴシック" charset="-128"/>
                <a:cs typeface="ＭＳ Ｐゴシック" charset="-128"/>
              </a:rPr>
              <a:t> ve döngü yapıları</a:t>
            </a:r>
            <a:endParaRPr kumimoji="0" lang="tr-TR" b="0" i="1" u="none" strike="noStrike" cap="none" normalizeH="0" baseline="0" dirty="0">
              <a:ln>
                <a:noFill/>
              </a:ln>
              <a:solidFill>
                <a:schemeClr val="tx1"/>
              </a:solidFill>
              <a:effectLst/>
              <a:latin typeface="Comic Sans MS"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 for ve while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200" dirty="0" smtClean="0">
                <a:solidFill>
                  <a:schemeClr val="tx1"/>
                </a:solidFill>
              </a:rPr>
              <a:t>Dönüşüm temel olarak şu şekilde düşünülebilir:</a:t>
            </a:r>
          </a:p>
          <a:p>
            <a:pPr algn="just">
              <a:buFontTx/>
              <a:buChar char="-"/>
            </a:pPr>
            <a:endParaRPr lang="tr-TR" sz="2200" dirty="0" smtClean="0">
              <a:solidFill>
                <a:schemeClr val="tx1"/>
              </a:solidFill>
            </a:endParaRPr>
          </a:p>
          <a:p>
            <a:pPr algn="just"/>
            <a:endParaRPr lang="tr-TR" sz="2200" dirty="0" smtClean="0">
              <a:solidFill>
                <a:schemeClr val="tx1"/>
              </a:solidFill>
            </a:endParaRPr>
          </a:p>
        </p:txBody>
      </p:sp>
      <p:graphicFrame>
        <p:nvGraphicFramePr>
          <p:cNvPr id="4" name="Table 3"/>
          <p:cNvGraphicFramePr>
            <a:graphicFrameLocks noGrp="1"/>
          </p:cNvGraphicFramePr>
          <p:nvPr/>
        </p:nvGraphicFramePr>
        <p:xfrm>
          <a:off x="1785918" y="1643050"/>
          <a:ext cx="6096000" cy="1838856"/>
        </p:xfrm>
        <a:graphic>
          <a:graphicData uri="http://schemas.openxmlformats.org/drawingml/2006/table">
            <a:tbl>
              <a:tblPr firstRow="1" bandRow="1">
                <a:tableStyleId>{5C22544A-7EE6-4342-B048-85BDC9FD1C3A}</a:tableStyleId>
              </a:tblPr>
              <a:tblGrid>
                <a:gridCol w="3048000"/>
                <a:gridCol w="3048000"/>
              </a:tblGrid>
              <a:tr h="375816">
                <a:tc>
                  <a:txBody>
                    <a:bodyPr/>
                    <a:lstStyle/>
                    <a:p>
                      <a:pPr algn="ctr"/>
                      <a:r>
                        <a:rPr lang="tr-TR" dirty="0" err="1" smtClean="0">
                          <a:solidFill>
                            <a:schemeClr val="tx1"/>
                          </a:solidFill>
                        </a:rPr>
                        <a:t>for</a:t>
                      </a:r>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mtClean="0">
                          <a:solidFill>
                            <a:schemeClr val="tx1"/>
                          </a:solidFill>
                        </a:rPr>
                        <a:t>while</a:t>
                      </a:r>
                      <a:endParaRPr lang="tr-TR">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95412">
                <a:tc>
                  <a:txBody>
                    <a:bodyPr/>
                    <a:lstStyle/>
                    <a:p>
                      <a:pPr algn="l"/>
                      <a:r>
                        <a:rPr lang="tr-TR" smtClean="0">
                          <a:solidFill>
                            <a:schemeClr val="tx1"/>
                          </a:solidFill>
                        </a:rPr>
                        <a:t>for(A; B; C){</a:t>
                      </a:r>
                    </a:p>
                    <a:p>
                      <a:pPr algn="l"/>
                      <a:r>
                        <a:rPr lang="tr-TR" smtClean="0">
                          <a:solidFill>
                            <a:schemeClr val="tx1"/>
                          </a:solidFill>
                        </a:rPr>
                        <a:t>    blok;</a:t>
                      </a:r>
                    </a:p>
                    <a:p>
                      <a:pPr algn="l"/>
                      <a:r>
                        <a:rPr lang="tr-TR" smtClean="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tr-TR" dirty="0" smtClean="0">
                          <a:solidFill>
                            <a:schemeClr val="tx1"/>
                          </a:solidFill>
                        </a:rPr>
                        <a:t>A</a:t>
                      </a:r>
                    </a:p>
                    <a:p>
                      <a:pPr algn="l"/>
                      <a:r>
                        <a:rPr lang="tr-TR" dirty="0" err="1" smtClean="0">
                          <a:solidFill>
                            <a:schemeClr val="tx1"/>
                          </a:solidFill>
                        </a:rPr>
                        <a:t>while</a:t>
                      </a:r>
                      <a:r>
                        <a:rPr lang="tr-TR" dirty="0" smtClean="0">
                          <a:solidFill>
                            <a:schemeClr val="tx1"/>
                          </a:solidFill>
                        </a:rPr>
                        <a:t>(B){</a:t>
                      </a:r>
                    </a:p>
                    <a:p>
                      <a:pPr algn="l"/>
                      <a:r>
                        <a:rPr lang="tr-TR" dirty="0" smtClean="0">
                          <a:solidFill>
                            <a:schemeClr val="tx1"/>
                          </a:solidFill>
                        </a:rPr>
                        <a:t>    blok;</a:t>
                      </a:r>
                    </a:p>
                    <a:p>
                      <a:pPr algn="l"/>
                      <a:r>
                        <a:rPr lang="tr-TR" dirty="0" smtClean="0">
                          <a:solidFill>
                            <a:schemeClr val="tx1"/>
                          </a:solidFill>
                        </a:rPr>
                        <a:t>    C;</a:t>
                      </a:r>
                    </a:p>
                    <a:p>
                      <a:pPr algn="l"/>
                      <a:r>
                        <a:rPr lang="tr-TR" dirty="0" smtClean="0">
                          <a:solidFill>
                            <a:schemeClr val="tx1"/>
                          </a:solidFill>
                        </a:rPr>
                        <a:t>}</a:t>
                      </a:r>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4 Dikdörtgen"/>
          <p:cNvSpPr/>
          <p:nvPr/>
        </p:nvSpPr>
        <p:spPr>
          <a:xfrm>
            <a:off x="2357422" y="3571876"/>
            <a:ext cx="4572000" cy="2308324"/>
          </a:xfrm>
          <a:prstGeom prst="rect">
            <a:avLst/>
          </a:prstGeom>
          <a:scene3d>
            <a:camera prst="perspectiveRelaxed"/>
            <a:lightRig rig="threePt" dir="t"/>
          </a:scene3d>
        </p:spPr>
        <p:txBody>
          <a:bodyPr>
            <a:spAutoFit/>
          </a:bodyPr>
          <a:lstStyle/>
          <a:p>
            <a:pPr algn="just">
              <a:buFontTx/>
              <a:buChar char="-"/>
            </a:pPr>
            <a:r>
              <a:rPr lang="tr-TR" sz="2400" b="1" i="1" dirty="0" err="1" smtClean="0"/>
              <a:t>for</a:t>
            </a:r>
            <a:r>
              <a:rPr lang="tr-TR" sz="2400" dirty="0" smtClean="0"/>
              <a:t> ve </a:t>
            </a:r>
            <a:r>
              <a:rPr lang="tr-TR" sz="2400" b="1" i="1" dirty="0" err="1" smtClean="0"/>
              <a:t>while</a:t>
            </a:r>
            <a:r>
              <a:rPr lang="tr-TR" sz="2400" dirty="0" smtClean="0"/>
              <a:t> döngüleri ise birbiri ile denk sayılabilir. </a:t>
            </a:r>
            <a:r>
              <a:rPr lang="tr-TR" sz="2400" b="1" i="1" dirty="0" err="1" smtClean="0"/>
              <a:t>for</a:t>
            </a:r>
            <a:r>
              <a:rPr lang="tr-TR" sz="2400" dirty="0" smtClean="0"/>
              <a:t> döngüsü ile yapılabilen her şey </a:t>
            </a:r>
            <a:r>
              <a:rPr lang="tr-TR" sz="2400" b="1" i="1" dirty="0" err="1" smtClean="0"/>
              <a:t>while</a:t>
            </a:r>
            <a:r>
              <a:rPr lang="tr-TR" sz="2400" dirty="0" smtClean="0"/>
              <a:t> döngüsü ile de yapılabilir. Aynı şekilde </a:t>
            </a:r>
            <a:r>
              <a:rPr lang="tr-TR" sz="2400" b="1" i="1" dirty="0" err="1" smtClean="0"/>
              <a:t>while</a:t>
            </a:r>
            <a:r>
              <a:rPr lang="tr-TR" sz="2400" dirty="0" smtClean="0"/>
              <a:t> döngüsü ile yapılabilen her şey </a:t>
            </a:r>
            <a:r>
              <a:rPr lang="tr-TR" sz="2400" b="1" i="1" dirty="0" err="1" smtClean="0"/>
              <a:t>for</a:t>
            </a:r>
            <a:r>
              <a:rPr lang="tr-TR" sz="2400" dirty="0" smtClean="0"/>
              <a:t> döngüsü ile de yapılabilir.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Bazı diğer tanımlar…</a:t>
            </a:r>
            <a:endParaRPr lang="tr-TR" dirty="0"/>
          </a:p>
        </p:txBody>
      </p:sp>
      <p:pic>
        <p:nvPicPr>
          <p:cNvPr id="111618" name="Picture 2" descr="http://3.bp.blogspot.com/-3mTaQwSmqQw/T_NoPs2-v6I/AAAAAAABHX0/6OibtXBuCb4/s1600/1.jpg"/>
          <p:cNvPicPr>
            <a:picLocks noChangeAspect="1" noChangeArrowheads="1"/>
          </p:cNvPicPr>
          <p:nvPr/>
        </p:nvPicPr>
        <p:blipFill>
          <a:blip r:embed="rId2"/>
          <a:srcRect/>
          <a:stretch>
            <a:fillRect/>
          </a:stretch>
        </p:blipFill>
        <p:spPr bwMode="auto">
          <a:xfrm>
            <a:off x="1714480" y="1142984"/>
            <a:ext cx="5448309" cy="4899738"/>
          </a:xfrm>
          <a:prstGeom prst="rect">
            <a:avLst/>
          </a:prstGeom>
          <a:noFill/>
        </p:spPr>
      </p:pic>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Dikdörtgen"/>
          <p:cNvSpPr/>
          <p:nvPr/>
        </p:nvSpPr>
        <p:spPr>
          <a:xfrm>
            <a:off x="2357422" y="2571744"/>
            <a:ext cx="4429156" cy="121444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a:p>
        </p:txBody>
      </p:sp>
      <p:sp>
        <p:nvSpPr>
          <p:cNvPr id="3" name="2 İçerik Yer Tutucusu"/>
          <p:cNvSpPr>
            <a:spLocks noGrp="1"/>
          </p:cNvSpPr>
          <p:nvPr>
            <p:ph sz="quarter" idx="1"/>
          </p:nvPr>
        </p:nvSpPr>
        <p:spPr/>
        <p:txBody>
          <a:bodyPr/>
          <a:lstStyle/>
          <a:p>
            <a:r>
              <a:rPr lang="tr-TR" dirty="0" smtClean="0"/>
              <a:t>Kodun içinde herhangi bir noktada kodun sonlanmasını isteyebiliriz.</a:t>
            </a:r>
          </a:p>
          <a:p>
            <a:r>
              <a:rPr lang="tr-TR" dirty="0" smtClean="0"/>
              <a:t>Örneğin kullanıcı -1 girdiyse koddan çıkılsın istediğimizde,</a:t>
            </a:r>
          </a:p>
          <a:p>
            <a:pPr>
              <a:buNone/>
            </a:pPr>
            <a:r>
              <a:rPr lang="tr-TR" sz="2900" dirty="0" smtClean="0"/>
              <a:t>			     </a:t>
            </a:r>
            <a:r>
              <a:rPr lang="tr-TR" sz="2900" dirty="0" err="1" smtClean="0">
                <a:solidFill>
                  <a:schemeClr val="tx1"/>
                </a:solidFill>
              </a:rPr>
              <a:t>if</a:t>
            </a:r>
            <a:r>
              <a:rPr lang="tr-TR" sz="2900" dirty="0" smtClean="0">
                <a:solidFill>
                  <a:schemeClr val="tx1"/>
                </a:solidFill>
              </a:rPr>
              <a:t>(</a:t>
            </a:r>
            <a:r>
              <a:rPr lang="tr-TR" sz="2900" dirty="0" err="1" smtClean="0">
                <a:solidFill>
                  <a:schemeClr val="tx1"/>
                </a:solidFill>
              </a:rPr>
              <a:t>giris</a:t>
            </a:r>
            <a:r>
              <a:rPr lang="tr-TR" sz="2900" dirty="0" smtClean="0">
                <a:solidFill>
                  <a:schemeClr val="tx1"/>
                </a:solidFill>
              </a:rPr>
              <a:t>==-1)</a:t>
            </a:r>
          </a:p>
          <a:p>
            <a:pPr lvl="1" algn="ctr">
              <a:buNone/>
            </a:pPr>
            <a:r>
              <a:rPr lang="tr-TR" sz="2900" dirty="0" err="1" smtClean="0"/>
              <a:t>System</a:t>
            </a:r>
            <a:r>
              <a:rPr lang="tr-TR" sz="2900" dirty="0" smtClean="0"/>
              <a:t>.</a:t>
            </a:r>
            <a:r>
              <a:rPr lang="tr-TR" sz="2900" dirty="0" err="1" smtClean="0"/>
              <a:t>exit</a:t>
            </a:r>
            <a:r>
              <a:rPr lang="tr-TR" sz="2900" dirty="0" smtClean="0"/>
              <a:t>(0);</a:t>
            </a:r>
          </a:p>
          <a:p>
            <a:pPr lvl="2">
              <a:buNone/>
            </a:pPr>
            <a:endParaRPr lang="tr-TR" sz="2600" dirty="0" smtClean="0"/>
          </a:p>
        </p:txBody>
      </p:sp>
      <p:sp>
        <p:nvSpPr>
          <p:cNvPr id="2" name="1 Başlık"/>
          <p:cNvSpPr>
            <a:spLocks noGrp="1"/>
          </p:cNvSpPr>
          <p:nvPr>
            <p:ph type="title"/>
          </p:nvPr>
        </p:nvSpPr>
        <p:spPr/>
        <p:txBody>
          <a:bodyPr/>
          <a:lstStyle/>
          <a:p>
            <a:r>
              <a:rPr lang="tr-TR" dirty="0" err="1" smtClean="0"/>
              <a:t>System</a:t>
            </a:r>
            <a:r>
              <a:rPr lang="tr-TR" dirty="0" smtClean="0"/>
              <a:t>.</a:t>
            </a:r>
            <a:r>
              <a:rPr lang="tr-TR" dirty="0" err="1" smtClean="0"/>
              <a:t>exit</a:t>
            </a:r>
            <a:r>
              <a:rPr lang="tr-TR" dirty="0" smtClean="0"/>
              <a:t>(0);</a:t>
            </a:r>
            <a:endParaRPr lang="tr-TR" dirty="0"/>
          </a:p>
        </p:txBody>
      </p:sp>
      <p:cxnSp>
        <p:nvCxnSpPr>
          <p:cNvPr id="6" name="5 Düz Ok Bağlayıcısı"/>
          <p:cNvCxnSpPr/>
          <p:nvPr/>
        </p:nvCxnSpPr>
        <p:spPr>
          <a:xfrm rot="5400000">
            <a:off x="5158738" y="3646150"/>
            <a:ext cx="416230" cy="267682"/>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2643174" y="3929066"/>
            <a:ext cx="5205015" cy="923330"/>
          </a:xfrm>
          <a:prstGeom prst="rect">
            <a:avLst/>
          </a:prstGeom>
          <a:noFill/>
        </p:spPr>
        <p:txBody>
          <a:bodyPr wrap="square" rtlCol="0">
            <a:spAutoFit/>
          </a:bodyPr>
          <a:lstStyle/>
          <a:p>
            <a:r>
              <a:rPr lang="tr-TR" dirty="0" smtClean="0"/>
              <a:t>İstediğiniz bir sayı ile bu metodu çağırabilirsiniz. </a:t>
            </a:r>
          </a:p>
          <a:p>
            <a:r>
              <a:rPr lang="tr-TR" dirty="0" smtClean="0"/>
              <a:t>0 değerinin şu anlama geldiği kabul edilmektedir:</a:t>
            </a:r>
            <a:br>
              <a:rPr lang="tr-TR" dirty="0" smtClean="0"/>
            </a:br>
            <a:r>
              <a:rPr lang="tr-TR" i="1" dirty="0" smtClean="0"/>
              <a:t>“her şey yolunda, kod kontrolüm altında sonlandırıldı”</a:t>
            </a:r>
            <a:endParaRPr lang="tr-TR" i="1" dirty="0"/>
          </a:p>
        </p:txBody>
      </p:sp>
      <p:sp>
        <p:nvSpPr>
          <p:cNvPr id="10" name="9 Metin kutusu"/>
          <p:cNvSpPr txBox="1"/>
          <p:nvPr/>
        </p:nvSpPr>
        <p:spPr>
          <a:xfrm>
            <a:off x="892943" y="5211561"/>
            <a:ext cx="735811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err="1" smtClean="0"/>
              <a:t>System</a:t>
            </a:r>
            <a:r>
              <a:rPr lang="tr-TR" dirty="0" smtClean="0"/>
              <a:t>.</a:t>
            </a:r>
            <a:r>
              <a:rPr lang="tr-TR" dirty="0" err="1" smtClean="0"/>
              <a:t>exit</a:t>
            </a:r>
            <a:r>
              <a:rPr lang="tr-TR" dirty="0" smtClean="0"/>
              <a:t>(0);   -&gt;&gt; Derleyici</a:t>
            </a:r>
            <a:r>
              <a:rPr lang="tr-TR" sz="1400" dirty="0" smtClean="0"/>
              <a:t>(</a:t>
            </a:r>
            <a:r>
              <a:rPr lang="tr-TR" sz="1400" dirty="0" err="1" smtClean="0"/>
              <a:t>Netbeans</a:t>
            </a:r>
            <a:r>
              <a:rPr lang="tr-TR" sz="1400" dirty="0" smtClean="0"/>
              <a:t>) </a:t>
            </a:r>
            <a:r>
              <a:rPr lang="tr-TR" dirty="0" smtClean="0"/>
              <a:t>çıkışta </a:t>
            </a:r>
            <a:r>
              <a:rPr lang="tr-TR" b="1" i="1" dirty="0" smtClean="0"/>
              <a:t>“BUILD SUCCESSFUL” </a:t>
            </a:r>
            <a:r>
              <a:rPr lang="tr-TR" dirty="0" smtClean="0"/>
              <a:t>der.</a:t>
            </a:r>
          </a:p>
          <a:p>
            <a:r>
              <a:rPr lang="tr-TR" dirty="0" err="1" smtClean="0"/>
              <a:t>System</a:t>
            </a:r>
            <a:r>
              <a:rPr lang="tr-TR" dirty="0" smtClean="0"/>
              <a:t>.</a:t>
            </a:r>
            <a:r>
              <a:rPr lang="tr-TR" dirty="0" err="1" smtClean="0"/>
              <a:t>exit</a:t>
            </a:r>
            <a:r>
              <a:rPr lang="tr-TR" dirty="0" smtClean="0"/>
              <a:t>(42) -&gt;&gt;  Derleyici, </a:t>
            </a:r>
            <a:r>
              <a:rPr lang="tr-TR" b="1" i="1" dirty="0" smtClean="0"/>
              <a:t>“Java </a:t>
            </a:r>
            <a:r>
              <a:rPr lang="tr-TR" b="1" i="1" dirty="0" err="1" smtClean="0"/>
              <a:t>returned</a:t>
            </a:r>
            <a:r>
              <a:rPr lang="tr-TR" b="1" i="1" dirty="0" smtClean="0"/>
              <a:t> 42. BUILD FAILED.” </a:t>
            </a:r>
            <a:r>
              <a:rPr lang="tr-TR" dirty="0" smtClean="0"/>
              <a:t>der.</a:t>
            </a:r>
            <a:endParaRPr lang="tr-TR" dirty="0"/>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noFill/>
          <a:ln/>
        </p:spPr>
        <p:txBody>
          <a:bodyPr/>
          <a:lstStyle/>
          <a:p>
            <a:r>
              <a:rPr lang="tr-TR" dirty="0" smtClean="0"/>
              <a:t>İç içe geçmiş döngüler</a:t>
            </a:r>
            <a:endParaRPr lang="en-US" sz="2000" dirty="0"/>
          </a:p>
        </p:txBody>
      </p:sp>
      <p:sp>
        <p:nvSpPr>
          <p:cNvPr id="34819" name="Rectangle 3"/>
          <p:cNvSpPr>
            <a:spLocks noGrp="1" noChangeArrowheads="1"/>
          </p:cNvSpPr>
          <p:nvPr>
            <p:ph idx="1"/>
          </p:nvPr>
        </p:nvSpPr>
        <p:spPr>
          <a:xfrm>
            <a:off x="0" y="1295400"/>
            <a:ext cx="4572000" cy="4953000"/>
          </a:xfrm>
          <a:noFill/>
          <a:ln/>
        </p:spPr>
        <p:txBody>
          <a:bodyPr>
            <a:normAutofit fontScale="92500" lnSpcReduction="10000"/>
          </a:bodyPr>
          <a:lstStyle/>
          <a:p>
            <a:pPr>
              <a:lnSpc>
                <a:spcPct val="90000"/>
              </a:lnSpc>
              <a:buFontTx/>
              <a:buNone/>
            </a:pPr>
            <a:r>
              <a:rPr lang="en-US" sz="2000" dirty="0"/>
              <a:t>		for ( </a:t>
            </a:r>
            <a:r>
              <a:rPr lang="en-US" sz="2000" dirty="0" err="1"/>
              <a:t>i</a:t>
            </a:r>
            <a:r>
              <a:rPr lang="en-US" sz="2000" dirty="0"/>
              <a:t> = 1; </a:t>
            </a:r>
            <a:r>
              <a:rPr lang="en-US" sz="2000" dirty="0" err="1"/>
              <a:t>i</a:t>
            </a:r>
            <a:r>
              <a:rPr lang="en-US" sz="2000" dirty="0"/>
              <a:t> &lt; </a:t>
            </a:r>
            <a:r>
              <a:rPr lang="en-US" sz="2000" dirty="0" smtClean="0"/>
              <a:t>3; </a:t>
            </a:r>
            <a:r>
              <a:rPr lang="en-US" sz="2000" dirty="0" err="1"/>
              <a:t>i</a:t>
            </a:r>
            <a:r>
              <a:rPr lang="en-US" sz="2000" dirty="0"/>
              <a:t> = </a:t>
            </a:r>
            <a:r>
              <a:rPr lang="en-US" sz="2000" dirty="0" err="1"/>
              <a:t>i</a:t>
            </a:r>
            <a:r>
              <a:rPr lang="en-US" sz="2000" dirty="0"/>
              <a:t> + 1 )</a:t>
            </a:r>
          </a:p>
          <a:p>
            <a:pPr>
              <a:lnSpc>
                <a:spcPct val="90000"/>
              </a:lnSpc>
              <a:buFontTx/>
              <a:buNone/>
            </a:pPr>
            <a:r>
              <a:rPr lang="en-US" sz="2000" dirty="0"/>
              <a:t>		{</a:t>
            </a:r>
          </a:p>
          <a:p>
            <a:pPr>
              <a:lnSpc>
                <a:spcPct val="90000"/>
              </a:lnSpc>
              <a:buFontTx/>
              <a:buNone/>
            </a:pPr>
            <a:r>
              <a:rPr lang="en-US" sz="2000" dirty="0"/>
              <a:t>		    for ( j = 1; j &lt; 5</a:t>
            </a:r>
            <a:r>
              <a:rPr lang="en-US" sz="2000" dirty="0" smtClean="0"/>
              <a:t>; </a:t>
            </a:r>
            <a:r>
              <a:rPr lang="en-US" sz="2000" dirty="0"/>
              <a:t>j = j + 1 )</a:t>
            </a:r>
          </a:p>
          <a:p>
            <a:pPr>
              <a:lnSpc>
                <a:spcPct val="90000"/>
              </a:lnSpc>
              <a:buFontTx/>
              <a:buNone/>
            </a:pPr>
            <a:r>
              <a:rPr lang="en-US" sz="2000" dirty="0"/>
              <a:t>		    {</a:t>
            </a:r>
          </a:p>
          <a:p>
            <a:pPr>
              <a:lnSpc>
                <a:spcPct val="90000"/>
              </a:lnSpc>
              <a:buFontTx/>
              <a:buNone/>
            </a:pPr>
            <a:r>
              <a:rPr lang="en-US" sz="2000" dirty="0"/>
              <a:t>			if ( j % 2 == 0 )</a:t>
            </a:r>
          </a:p>
          <a:p>
            <a:pPr>
              <a:lnSpc>
                <a:spcPct val="90000"/>
              </a:lnSpc>
              <a:buFontTx/>
              <a:buNone/>
            </a:pPr>
            <a:r>
              <a:rPr lang="en-US" sz="2000" dirty="0"/>
              <a:t>			{</a:t>
            </a:r>
          </a:p>
          <a:p>
            <a:pPr>
              <a:lnSpc>
                <a:spcPct val="90000"/>
              </a:lnSpc>
              <a:buFontTx/>
              <a:buNone/>
            </a:pPr>
            <a:r>
              <a:rPr lang="en-US" sz="2000" dirty="0"/>
              <a:t>			</a:t>
            </a:r>
            <a:r>
              <a:rPr lang="en-US" sz="2000" dirty="0" err="1" smtClean="0"/>
              <a:t>System.out.print</a:t>
            </a:r>
            <a:r>
              <a:rPr lang="en-US" sz="2000" dirty="0" smtClean="0"/>
              <a:t>(</a:t>
            </a:r>
            <a:r>
              <a:rPr lang="ja-JP" altLang="en-US" sz="2000" dirty="0" smtClean="0">
                <a:latin typeface="Arial"/>
              </a:rPr>
              <a:t>“</a:t>
            </a:r>
            <a:r>
              <a:rPr lang="en-US" altLang="ja-JP" sz="2000" dirty="0"/>
              <a:t>A</a:t>
            </a:r>
            <a:r>
              <a:rPr lang="ja-JP" altLang="en-US" sz="2000" dirty="0" smtClean="0">
                <a:latin typeface="Arial"/>
              </a:rPr>
              <a:t>”</a:t>
            </a:r>
            <a:r>
              <a:rPr lang="en-US" sz="2000" dirty="0"/>
              <a:t>) ;</a:t>
            </a:r>
          </a:p>
          <a:p>
            <a:pPr>
              <a:lnSpc>
                <a:spcPct val="90000"/>
              </a:lnSpc>
              <a:buFontTx/>
              <a:buNone/>
            </a:pPr>
            <a:r>
              <a:rPr lang="en-US" sz="2000" dirty="0"/>
              <a:t>			}</a:t>
            </a:r>
          </a:p>
          <a:p>
            <a:pPr>
              <a:lnSpc>
                <a:spcPct val="90000"/>
              </a:lnSpc>
              <a:buFontTx/>
              <a:buNone/>
            </a:pPr>
            <a:r>
              <a:rPr lang="en-US" sz="2000" dirty="0"/>
              <a:t>			else</a:t>
            </a:r>
          </a:p>
          <a:p>
            <a:pPr>
              <a:lnSpc>
                <a:spcPct val="90000"/>
              </a:lnSpc>
              <a:buFontTx/>
              <a:buNone/>
            </a:pPr>
            <a:r>
              <a:rPr lang="en-US" sz="2000" dirty="0"/>
              <a:t>			{</a:t>
            </a:r>
          </a:p>
          <a:p>
            <a:pPr>
              <a:lnSpc>
                <a:spcPct val="90000"/>
              </a:lnSpc>
              <a:buFontTx/>
              <a:buNone/>
            </a:pPr>
            <a:r>
              <a:rPr lang="en-US" sz="2000" dirty="0"/>
              <a:t>			</a:t>
            </a:r>
            <a:r>
              <a:rPr lang="en-US" sz="2000" dirty="0" err="1" smtClean="0"/>
              <a:t>System.out.print</a:t>
            </a:r>
            <a:r>
              <a:rPr lang="en-US" sz="2000" dirty="0" smtClean="0"/>
              <a:t>(</a:t>
            </a:r>
            <a:r>
              <a:rPr lang="ja-JP" altLang="en-US" sz="2000" dirty="0" smtClean="0">
                <a:latin typeface="Arial"/>
              </a:rPr>
              <a:t>“</a:t>
            </a:r>
            <a:r>
              <a:rPr lang="en-US" altLang="ja-JP" sz="2000" dirty="0"/>
              <a:t>B</a:t>
            </a:r>
            <a:r>
              <a:rPr lang="ja-JP" altLang="en-US" sz="2000" dirty="0" smtClean="0">
                <a:latin typeface="Arial"/>
              </a:rPr>
              <a:t>”</a:t>
            </a:r>
            <a:r>
              <a:rPr lang="en-US" sz="2000" dirty="0"/>
              <a:t>) ;</a:t>
            </a:r>
          </a:p>
          <a:p>
            <a:pPr>
              <a:lnSpc>
                <a:spcPct val="90000"/>
              </a:lnSpc>
              <a:buFontTx/>
              <a:buNone/>
            </a:pPr>
            <a:r>
              <a:rPr lang="en-US" sz="2000" dirty="0"/>
              <a:t>			}</a:t>
            </a:r>
          </a:p>
          <a:p>
            <a:pPr>
              <a:lnSpc>
                <a:spcPct val="90000"/>
              </a:lnSpc>
              <a:buFontTx/>
              <a:buNone/>
            </a:pPr>
            <a:r>
              <a:rPr lang="en-US" sz="2000" dirty="0"/>
              <a:t>		    }</a:t>
            </a:r>
          </a:p>
          <a:p>
            <a:pPr>
              <a:lnSpc>
                <a:spcPct val="90000"/>
              </a:lnSpc>
              <a:buFontTx/>
              <a:buNone/>
            </a:pPr>
            <a:r>
              <a:rPr lang="en-US" sz="2000" dirty="0"/>
              <a:t>		    </a:t>
            </a:r>
            <a:r>
              <a:rPr lang="en-US" sz="2000" dirty="0" err="1" smtClean="0"/>
              <a:t>System.out.print</a:t>
            </a:r>
            <a:r>
              <a:rPr lang="en-US" sz="2000" dirty="0" smtClean="0"/>
              <a:t>(</a:t>
            </a:r>
            <a:r>
              <a:rPr lang="ja-JP" altLang="en-US" sz="2000" dirty="0">
                <a:latin typeface="Arial"/>
              </a:rPr>
              <a:t>“</a:t>
            </a:r>
            <a:r>
              <a:rPr lang="en-US" sz="2000" dirty="0"/>
              <a:t>\n</a:t>
            </a:r>
            <a:r>
              <a:rPr lang="ja-JP" altLang="en-US" sz="2000" dirty="0">
                <a:latin typeface="Arial"/>
              </a:rPr>
              <a:t>”</a:t>
            </a:r>
            <a:r>
              <a:rPr lang="en-US" sz="2000" dirty="0"/>
              <a:t>) ;</a:t>
            </a:r>
          </a:p>
          <a:p>
            <a:pPr>
              <a:lnSpc>
                <a:spcPct val="90000"/>
              </a:lnSpc>
              <a:buFontTx/>
              <a:buNone/>
            </a:pPr>
            <a:r>
              <a:rPr lang="en-US" sz="2000" dirty="0"/>
              <a:t>		}</a:t>
            </a:r>
          </a:p>
        </p:txBody>
      </p:sp>
      <p:sp>
        <p:nvSpPr>
          <p:cNvPr id="34820" name="Rectangle 4"/>
          <p:cNvSpPr>
            <a:spLocks noChangeArrowheads="1"/>
          </p:cNvSpPr>
          <p:nvPr/>
        </p:nvSpPr>
        <p:spPr bwMode="auto">
          <a:xfrm>
            <a:off x="5486400" y="2590800"/>
            <a:ext cx="3425825" cy="161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sz="2000"/>
              <a:t>How many times is the </a:t>
            </a:r>
            <a:r>
              <a:rPr lang="ja-JP" altLang="en-US" sz="2000">
                <a:latin typeface="Arial"/>
              </a:rPr>
              <a:t>“</a:t>
            </a:r>
            <a:r>
              <a:rPr lang="en-US" sz="2000"/>
              <a:t>if</a:t>
            </a:r>
            <a:r>
              <a:rPr lang="ja-JP" altLang="en-US" sz="2000">
                <a:latin typeface="Arial"/>
              </a:rPr>
              <a:t>”</a:t>
            </a:r>
            <a:r>
              <a:rPr lang="en-US" sz="2000"/>
              <a:t> statement executed?</a:t>
            </a:r>
          </a:p>
          <a:p>
            <a:pPr>
              <a:spcBef>
                <a:spcPct val="50000"/>
              </a:spcBef>
            </a:pPr>
            <a:endParaRPr lang="en-US" sz="2000"/>
          </a:p>
          <a:p>
            <a:pPr>
              <a:spcBef>
                <a:spcPct val="50000"/>
              </a:spcBef>
            </a:pPr>
            <a:r>
              <a:rPr lang="en-US" sz="2000"/>
              <a:t>What is the output ?</a:t>
            </a:r>
          </a:p>
        </p:txBody>
      </p:sp>
      <p:sp>
        <p:nvSpPr>
          <p:cNvPr id="34821" name="AutoShape 5"/>
          <p:cNvSpPr>
            <a:spLocks noChangeArrowheads="1"/>
          </p:cNvSpPr>
          <p:nvPr/>
        </p:nvSpPr>
        <p:spPr bwMode="auto">
          <a:xfrm flipH="1">
            <a:off x="5251450" y="2205204"/>
            <a:ext cx="1365250" cy="222250"/>
          </a:xfrm>
          <a:prstGeom prst="rightArrow">
            <a:avLst>
              <a:gd name="adj1" fmla="val 50000"/>
              <a:gd name="adj2" fmla="val 307171"/>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Right Bracket 1"/>
          <p:cNvSpPr/>
          <p:nvPr/>
        </p:nvSpPr>
        <p:spPr>
          <a:xfrm>
            <a:off x="3284270" y="1962635"/>
            <a:ext cx="1001977" cy="324540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ket 6"/>
          <p:cNvSpPr/>
          <p:nvPr/>
        </p:nvSpPr>
        <p:spPr>
          <a:xfrm>
            <a:off x="4214810" y="1428736"/>
            <a:ext cx="436192" cy="4290681"/>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4772456" y="3206921"/>
            <a:ext cx="1154626" cy="646331"/>
          </a:xfrm>
          <a:prstGeom prst="rect">
            <a:avLst/>
          </a:prstGeom>
          <a:noFill/>
        </p:spPr>
        <p:txBody>
          <a:bodyPr wrap="square" rtlCol="0">
            <a:spAutoFit/>
          </a:bodyPr>
          <a:lstStyle/>
          <a:p>
            <a:r>
              <a:rPr lang="en-US" b="1" dirty="0" smtClean="0">
                <a:solidFill>
                  <a:srgbClr val="FF0000"/>
                </a:solidFill>
              </a:rPr>
              <a:t>1   </a:t>
            </a:r>
            <a:r>
              <a:rPr lang="en-US" b="1" dirty="0" err="1" smtClean="0"/>
              <a:t>i</a:t>
            </a:r>
            <a:r>
              <a:rPr lang="en-US" b="1" dirty="0" smtClean="0"/>
              <a:t> = 1</a:t>
            </a:r>
            <a:endParaRPr lang="en-US" b="1" dirty="0" smtClean="0">
              <a:solidFill>
                <a:srgbClr val="FF0000"/>
              </a:solidFill>
            </a:endParaRPr>
          </a:p>
          <a:p>
            <a:endParaRPr lang="en-US" b="1" dirty="0">
              <a:solidFill>
                <a:srgbClr val="FF0000"/>
              </a:solidFill>
            </a:endParaRPr>
          </a:p>
        </p:txBody>
      </p:sp>
      <p:sp>
        <p:nvSpPr>
          <p:cNvPr id="9" name="TextBox 8"/>
          <p:cNvSpPr txBox="1"/>
          <p:nvPr/>
        </p:nvSpPr>
        <p:spPr>
          <a:xfrm>
            <a:off x="2706958" y="3490071"/>
            <a:ext cx="1154626" cy="646331"/>
          </a:xfrm>
          <a:prstGeom prst="rect">
            <a:avLst/>
          </a:prstGeom>
          <a:noFill/>
        </p:spPr>
        <p:txBody>
          <a:bodyPr wrap="square" rtlCol="0">
            <a:spAutoFit/>
          </a:bodyPr>
          <a:lstStyle/>
          <a:p>
            <a:r>
              <a:rPr lang="en-US" b="1" dirty="0" smtClean="0">
                <a:solidFill>
                  <a:srgbClr val="0000FF"/>
                </a:solidFill>
              </a:rPr>
              <a:t>1</a:t>
            </a:r>
            <a:r>
              <a:rPr lang="en-US" b="1" dirty="0" smtClean="0">
                <a:solidFill>
                  <a:srgbClr val="FF0000"/>
                </a:solidFill>
              </a:rPr>
              <a:t>   </a:t>
            </a:r>
            <a:r>
              <a:rPr lang="en-US" b="1" dirty="0"/>
              <a:t>j</a:t>
            </a:r>
            <a:r>
              <a:rPr lang="en-US" b="1" dirty="0" smtClean="0"/>
              <a:t> = 1</a:t>
            </a:r>
            <a:endParaRPr lang="en-US" b="1" dirty="0" smtClean="0">
              <a:solidFill>
                <a:srgbClr val="FF0000"/>
              </a:solidFill>
            </a:endParaRPr>
          </a:p>
          <a:p>
            <a:endParaRPr lang="en-US" b="1" dirty="0">
              <a:solidFill>
                <a:srgbClr val="FF0000"/>
              </a:solidFill>
            </a:endParaRPr>
          </a:p>
        </p:txBody>
      </p:sp>
      <p:sp>
        <p:nvSpPr>
          <p:cNvPr id="10" name="TextBox 9"/>
          <p:cNvSpPr txBox="1"/>
          <p:nvPr/>
        </p:nvSpPr>
        <p:spPr>
          <a:xfrm>
            <a:off x="2706956" y="3642471"/>
            <a:ext cx="1154626" cy="646331"/>
          </a:xfrm>
          <a:prstGeom prst="rect">
            <a:avLst/>
          </a:prstGeom>
          <a:noFill/>
        </p:spPr>
        <p:txBody>
          <a:bodyPr wrap="square" rtlCol="0">
            <a:spAutoFit/>
          </a:bodyPr>
          <a:lstStyle/>
          <a:p>
            <a:r>
              <a:rPr lang="en-US" b="1" dirty="0">
                <a:solidFill>
                  <a:srgbClr val="0000FF"/>
                </a:solidFill>
              </a:rPr>
              <a:t>2</a:t>
            </a:r>
            <a:r>
              <a:rPr lang="en-US" b="1" dirty="0" smtClean="0">
                <a:solidFill>
                  <a:srgbClr val="FF0000"/>
                </a:solidFill>
              </a:rPr>
              <a:t>   </a:t>
            </a:r>
            <a:r>
              <a:rPr lang="en-US" b="1" dirty="0"/>
              <a:t>j</a:t>
            </a:r>
            <a:r>
              <a:rPr lang="en-US" b="1" dirty="0" smtClean="0"/>
              <a:t> = 2</a:t>
            </a:r>
            <a:endParaRPr lang="en-US" b="1" dirty="0" smtClean="0">
              <a:solidFill>
                <a:srgbClr val="FF0000"/>
              </a:solidFill>
            </a:endParaRPr>
          </a:p>
          <a:p>
            <a:endParaRPr lang="en-US" b="1" dirty="0">
              <a:solidFill>
                <a:srgbClr val="FF0000"/>
              </a:solidFill>
            </a:endParaRPr>
          </a:p>
        </p:txBody>
      </p:sp>
      <p:sp>
        <p:nvSpPr>
          <p:cNvPr id="11" name="TextBox 10"/>
          <p:cNvSpPr txBox="1"/>
          <p:nvPr/>
        </p:nvSpPr>
        <p:spPr>
          <a:xfrm>
            <a:off x="2705408" y="3794871"/>
            <a:ext cx="1154626" cy="646331"/>
          </a:xfrm>
          <a:prstGeom prst="rect">
            <a:avLst/>
          </a:prstGeom>
          <a:noFill/>
        </p:spPr>
        <p:txBody>
          <a:bodyPr wrap="square" rtlCol="0">
            <a:spAutoFit/>
          </a:bodyPr>
          <a:lstStyle/>
          <a:p>
            <a:r>
              <a:rPr lang="en-US" b="1" dirty="0" smtClean="0">
                <a:solidFill>
                  <a:srgbClr val="0000FF"/>
                </a:solidFill>
              </a:rPr>
              <a:t>3</a:t>
            </a:r>
            <a:r>
              <a:rPr lang="en-US" b="1" dirty="0" smtClean="0">
                <a:solidFill>
                  <a:srgbClr val="FF0000"/>
                </a:solidFill>
              </a:rPr>
              <a:t>   </a:t>
            </a:r>
            <a:r>
              <a:rPr lang="en-US" b="1" dirty="0"/>
              <a:t>j</a:t>
            </a:r>
            <a:r>
              <a:rPr lang="en-US" b="1" dirty="0" smtClean="0"/>
              <a:t> = 3</a:t>
            </a:r>
            <a:endParaRPr lang="en-US" b="1" dirty="0" smtClean="0">
              <a:solidFill>
                <a:srgbClr val="FF0000"/>
              </a:solidFill>
            </a:endParaRPr>
          </a:p>
          <a:p>
            <a:endParaRPr lang="en-US" b="1" dirty="0">
              <a:solidFill>
                <a:srgbClr val="FF0000"/>
              </a:solidFill>
            </a:endParaRPr>
          </a:p>
        </p:txBody>
      </p:sp>
      <p:sp>
        <p:nvSpPr>
          <p:cNvPr id="12" name="TextBox 11"/>
          <p:cNvSpPr txBox="1"/>
          <p:nvPr/>
        </p:nvSpPr>
        <p:spPr>
          <a:xfrm>
            <a:off x="2706958" y="3993758"/>
            <a:ext cx="1154626" cy="646331"/>
          </a:xfrm>
          <a:prstGeom prst="rect">
            <a:avLst/>
          </a:prstGeom>
          <a:noFill/>
        </p:spPr>
        <p:txBody>
          <a:bodyPr wrap="square" rtlCol="0">
            <a:spAutoFit/>
          </a:bodyPr>
          <a:lstStyle/>
          <a:p>
            <a:r>
              <a:rPr lang="en-US" b="1" dirty="0" smtClean="0">
                <a:solidFill>
                  <a:srgbClr val="0000FF"/>
                </a:solidFill>
              </a:rPr>
              <a:t>4</a:t>
            </a:r>
            <a:r>
              <a:rPr lang="en-US" b="1" dirty="0" smtClean="0">
                <a:solidFill>
                  <a:srgbClr val="FF0000"/>
                </a:solidFill>
              </a:rPr>
              <a:t>   </a:t>
            </a:r>
            <a:r>
              <a:rPr lang="en-US" b="1" dirty="0"/>
              <a:t>j</a:t>
            </a:r>
            <a:r>
              <a:rPr lang="en-US" b="1" dirty="0" smtClean="0"/>
              <a:t> = 4</a:t>
            </a:r>
            <a:endParaRPr lang="en-US" b="1" dirty="0" smtClean="0">
              <a:solidFill>
                <a:srgbClr val="FF0000"/>
              </a:solidFill>
            </a:endParaRPr>
          </a:p>
          <a:p>
            <a:endParaRPr lang="en-US" b="1" dirty="0">
              <a:solidFill>
                <a:srgbClr val="FF0000"/>
              </a:solidFill>
            </a:endParaRPr>
          </a:p>
        </p:txBody>
      </p:sp>
      <p:sp>
        <p:nvSpPr>
          <p:cNvPr id="13" name="TextBox 12"/>
          <p:cNvSpPr txBox="1"/>
          <p:nvPr/>
        </p:nvSpPr>
        <p:spPr>
          <a:xfrm>
            <a:off x="4770908" y="3372149"/>
            <a:ext cx="1154626" cy="646331"/>
          </a:xfrm>
          <a:prstGeom prst="rect">
            <a:avLst/>
          </a:prstGeom>
          <a:noFill/>
        </p:spPr>
        <p:txBody>
          <a:bodyPr wrap="square" rtlCol="0">
            <a:spAutoFit/>
          </a:bodyPr>
          <a:lstStyle/>
          <a:p>
            <a:r>
              <a:rPr lang="en-US" b="1" dirty="0">
                <a:solidFill>
                  <a:srgbClr val="FF0000"/>
                </a:solidFill>
              </a:rPr>
              <a:t>2</a:t>
            </a:r>
            <a:r>
              <a:rPr lang="en-US" b="1" dirty="0" smtClean="0">
                <a:solidFill>
                  <a:srgbClr val="FF0000"/>
                </a:solidFill>
              </a:rPr>
              <a:t>   </a:t>
            </a:r>
            <a:r>
              <a:rPr lang="en-US" b="1" dirty="0" err="1" smtClean="0"/>
              <a:t>i</a:t>
            </a:r>
            <a:r>
              <a:rPr lang="en-US" b="1" dirty="0" smtClean="0"/>
              <a:t> = 2</a:t>
            </a:r>
            <a:endParaRPr lang="en-US" b="1" dirty="0" smtClean="0">
              <a:solidFill>
                <a:srgbClr val="FF0000"/>
              </a:solidFill>
            </a:endParaRPr>
          </a:p>
          <a:p>
            <a:endParaRPr lang="en-US" b="1" dirty="0">
              <a:solidFill>
                <a:srgbClr val="FF0000"/>
              </a:solidFill>
            </a:endParaRPr>
          </a:p>
        </p:txBody>
      </p:sp>
      <p:grpSp>
        <p:nvGrpSpPr>
          <p:cNvPr id="5" name="Group 7"/>
          <p:cNvGrpSpPr/>
          <p:nvPr/>
        </p:nvGrpSpPr>
        <p:grpSpPr>
          <a:xfrm>
            <a:off x="6059803" y="4245761"/>
            <a:ext cx="1749970" cy="1017554"/>
            <a:chOff x="6059803" y="4245761"/>
            <a:chExt cx="1749970" cy="1017554"/>
          </a:xfrm>
        </p:grpSpPr>
        <p:sp>
          <p:nvSpPr>
            <p:cNvPr id="6" name="Rounded Rectangular Callout 5"/>
            <p:cNvSpPr/>
            <p:nvPr/>
          </p:nvSpPr>
          <p:spPr>
            <a:xfrm>
              <a:off x="6059803" y="4245761"/>
              <a:ext cx="1749970" cy="1017554"/>
            </a:xfrm>
            <a:prstGeom prst="wedgeRoundRectCallout">
              <a:avLst>
                <a:gd name="adj1" fmla="val 22674"/>
                <a:gd name="adj2" fmla="val 65709"/>
                <a:gd name="adj3" fmla="val 16667"/>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tr-TR"/>
            </a:p>
          </p:txBody>
        </p:sp>
        <p:pic>
          <p:nvPicPr>
            <p:cNvPr id="4" name="Picture 3"/>
            <p:cNvPicPr>
              <a:picLocks noChangeAspect="1"/>
            </p:cNvPicPr>
            <p:nvPr/>
          </p:nvPicPr>
          <p:blipFill>
            <a:blip r:embed="rId2"/>
            <a:stretch>
              <a:fillRect/>
            </a:stretch>
          </p:blipFill>
          <p:spPr>
            <a:xfrm>
              <a:off x="6337299" y="4287823"/>
              <a:ext cx="1283467" cy="933431"/>
            </a:xfrm>
            <a:prstGeom prst="rect">
              <a:avLst/>
            </a:prstGeom>
          </p:spPr>
        </p:pic>
      </p:grpSp>
      <p:pic>
        <p:nvPicPr>
          <p:cNvPr id="1026" name="Picture 2" descr="http://www.theholidayspot.com/fathersday/clip_art/images/dad.gif"/>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979032" y="4841739"/>
            <a:ext cx="1806182" cy="1806182"/>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17 Resim" descr="soru.jpg"/>
          <p:cNvPicPr>
            <a:picLocks noChangeAspect="1"/>
          </p:cNvPicPr>
          <p:nvPr/>
        </p:nvPicPr>
        <p:blipFill>
          <a:blip r:embed="rId4"/>
          <a:stretch>
            <a:fillRect/>
          </a:stretch>
        </p:blipFill>
        <p:spPr>
          <a:xfrm>
            <a:off x="6929454" y="428604"/>
            <a:ext cx="1767840" cy="1328928"/>
          </a:xfrm>
          <a:prstGeom prst="rect">
            <a:avLst/>
          </a:prstGeom>
        </p:spPr>
      </p:pic>
    </p:spTree>
    <p:extLst>
      <p:ext uri="{BB962C8B-B14F-4D97-AF65-F5344CB8AC3E}">
        <p14:creationId xmlns="" xmlns:p14="http://schemas.microsoft.com/office/powerpoint/2010/main" val="1777394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3"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3" nodeType="clickEffect">
                                  <p:stCondLst>
                                    <p:cond delay="0"/>
                                  </p:stCondLst>
                                  <p:childTnLst>
                                    <p:set>
                                      <p:cBhvr>
                                        <p:cTn id="70" dur="1" fill="hold">
                                          <p:stCondLst>
                                            <p:cond delay="0"/>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9" grpId="2"/>
      <p:bldP spid="9" grpId="3"/>
      <p:bldP spid="10" grpId="0"/>
      <p:bldP spid="10" grpId="1"/>
      <p:bldP spid="10" grpId="2"/>
      <p:bldP spid="10" grpId="3"/>
      <p:bldP spid="11" grpId="0"/>
      <p:bldP spid="11" grpId="1"/>
      <p:bldP spid="11" grpId="2"/>
      <p:bldP spid="11" grpId="3"/>
      <p:bldP spid="12" grpId="0" build="allAtOnce"/>
      <p:bldP spid="12" grpId="1" build="allAtOnce"/>
      <p:bldP spid="13" grpId="0"/>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200" dirty="0" smtClean="0">
                <a:solidFill>
                  <a:schemeClr val="tx1"/>
                </a:solidFill>
              </a:rPr>
              <a:t> Programlama dillerinde döngüler ile şekil yazdırmak eğitsel açıdan değerlidir çünkü  kodları yazmak hem döngülerin daha iyi anlaşılmasını, hem de programcıların analitik düşünme yeteneğinin gelişmesini sağlar.</a:t>
            </a:r>
          </a:p>
          <a:p>
            <a:pPr algn="just">
              <a:buFontTx/>
              <a:buChar char="-"/>
            </a:pPr>
            <a:r>
              <a:rPr lang="tr-TR" sz="2200" dirty="0" smtClean="0">
                <a:solidFill>
                  <a:schemeClr val="tx1"/>
                </a:solidFill>
              </a:rPr>
              <a:t> Değişik şekillerin ekrana yazdırılabilmesi için </a:t>
            </a:r>
            <a:r>
              <a:rPr lang="tr-TR" sz="2200" b="1" dirty="0" smtClean="0">
                <a:solidFill>
                  <a:schemeClr val="tx1"/>
                </a:solidFill>
              </a:rPr>
              <a:t>akış kontrollerine </a:t>
            </a:r>
            <a:r>
              <a:rPr lang="tr-TR" sz="2200" dirty="0" smtClean="0">
                <a:solidFill>
                  <a:schemeClr val="tx1"/>
                </a:solidFill>
              </a:rPr>
              <a:t>hakim olmak ve </a:t>
            </a:r>
            <a:r>
              <a:rPr lang="tr-TR" sz="2200" b="1" dirty="0" smtClean="0">
                <a:solidFill>
                  <a:schemeClr val="tx1"/>
                </a:solidFill>
              </a:rPr>
              <a:t>analitik düşünmek </a:t>
            </a:r>
            <a:r>
              <a:rPr lang="tr-TR" sz="2200" dirty="0" smtClean="0">
                <a:solidFill>
                  <a:schemeClr val="tx1"/>
                </a:solidFill>
              </a:rPr>
              <a:t>gerekir.</a:t>
            </a:r>
          </a:p>
          <a:p>
            <a:pPr algn="just">
              <a:buFontTx/>
              <a:buChar char="-"/>
            </a:pPr>
            <a:r>
              <a:rPr lang="tr-TR" sz="2200" dirty="0" smtClean="0">
                <a:solidFill>
                  <a:schemeClr val="tx1"/>
                </a:solidFill>
              </a:rPr>
              <a:t> Döngülerin </a:t>
            </a:r>
            <a:r>
              <a:rPr lang="tr-TR" sz="2200" b="1" dirty="0" smtClean="0">
                <a:solidFill>
                  <a:schemeClr val="tx1"/>
                </a:solidFill>
              </a:rPr>
              <a:t>akıllıca kullanılması </a:t>
            </a:r>
            <a:r>
              <a:rPr lang="tr-TR" sz="2200" dirty="0" smtClean="0">
                <a:solidFill>
                  <a:schemeClr val="tx1"/>
                </a:solidFill>
              </a:rPr>
              <a:t>gerekir.</a:t>
            </a:r>
          </a:p>
          <a:p>
            <a:pPr algn="just">
              <a:buFontTx/>
              <a:buChar char="-"/>
            </a:pPr>
            <a:endParaRPr lang="tr-TR" sz="2200" dirty="0" smtClean="0">
              <a:solidFill>
                <a:schemeClr val="tx1"/>
              </a:solidFill>
            </a:endParaRPr>
          </a:p>
        </p:txBody>
      </p:sp>
      <p:pic>
        <p:nvPicPr>
          <p:cNvPr id="4" name="3 Resim" descr="drawing-clip-art-man-drawing-md.png"/>
          <p:cNvPicPr>
            <a:picLocks noChangeAspect="1"/>
          </p:cNvPicPr>
          <p:nvPr/>
        </p:nvPicPr>
        <p:blipFill>
          <a:blip r:embed="rId2"/>
          <a:stretch>
            <a:fillRect/>
          </a:stretch>
        </p:blipFill>
        <p:spPr>
          <a:xfrm>
            <a:off x="5857884" y="4071942"/>
            <a:ext cx="2862632" cy="1648182"/>
          </a:xfrm>
          <a:prstGeom prst="rect">
            <a:avLst/>
          </a:prstGeom>
        </p:spPr>
      </p:pic>
      <p:sp>
        <p:nvSpPr>
          <p:cNvPr id="5" name="4 Dikdörtgen"/>
          <p:cNvSpPr/>
          <p:nvPr/>
        </p:nvSpPr>
        <p:spPr>
          <a:xfrm>
            <a:off x="714348" y="3857628"/>
            <a:ext cx="5000660" cy="2585323"/>
          </a:xfrm>
          <a:prstGeom prst="rect">
            <a:avLst/>
          </a:prstGeom>
        </p:spPr>
        <p:txBody>
          <a:bodyPr wrap="square">
            <a:spAutoFit/>
          </a:bodyPr>
          <a:lstStyle/>
          <a:p>
            <a:pPr algn="just">
              <a:buFontTx/>
              <a:buChar char="-"/>
            </a:pPr>
            <a:r>
              <a:rPr lang="tr-TR" dirty="0" smtClean="0"/>
              <a:t> Ayrıca, ekrana yazdırılacak şeklin boyutu (satır sayısı) da önemlidir. Sabit uzunlukta bir şekli sadece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 ve </a:t>
            </a:r>
            <a:r>
              <a:rPr lang="tr-TR" dirty="0" err="1" smtClean="0"/>
              <a:t>println</a:t>
            </a:r>
            <a:r>
              <a:rPr lang="tr-TR" dirty="0" smtClean="0"/>
              <a:t> komutlarıyla ekrana yazdırmak mümkündür (</a:t>
            </a:r>
            <a:r>
              <a:rPr lang="tr-TR" b="1" dirty="0" err="1" smtClean="0"/>
              <a:t>hardcoding</a:t>
            </a:r>
            <a:r>
              <a:rPr lang="tr-TR" dirty="0" smtClean="0"/>
              <a:t>). Ancak sizden şeklin boyutunu değiştirmeniz istendiğinde kodu da sürekli değiştirmeniz gerekir. Bu, doğru bir programlama yöntemi değildir. Yazdığınız kodun, boyutu ne olursa olsun ekrana belirtilen boyutta şekli basması gerekir.</a:t>
            </a:r>
          </a:p>
        </p:txBody>
      </p:sp>
    </p:spTree>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2781304"/>
          </a:xfrm>
        </p:spPr>
        <p:txBody>
          <a:bodyPr>
            <a:normAutofit/>
          </a:bodyPr>
          <a:lstStyle/>
          <a:p>
            <a:pPr algn="just">
              <a:buFontTx/>
              <a:buChar char="-"/>
            </a:pPr>
            <a:r>
              <a:rPr lang="tr-TR" sz="2200" dirty="0" smtClean="0">
                <a:solidFill>
                  <a:schemeClr val="tx1"/>
                </a:solidFill>
              </a:rPr>
              <a:t> Ekrana şekil yazdırma kodunu yazmadan önce, daha doğrusu bir problemin çözümü için kod yazmaya başlamadan önce mutlaka problem üzerinde düşünmeli ve problemin çözümü için bir </a:t>
            </a:r>
            <a:r>
              <a:rPr lang="tr-TR" sz="2200" b="1" dirty="0" smtClean="0">
                <a:solidFill>
                  <a:schemeClr val="tx1"/>
                </a:solidFill>
              </a:rPr>
              <a:t>algoritma tasarlamalısınız</a:t>
            </a:r>
            <a:r>
              <a:rPr lang="tr-TR" sz="2200" dirty="0" smtClean="0">
                <a:solidFill>
                  <a:schemeClr val="tx1"/>
                </a:solidFill>
              </a:rPr>
              <a:t>. Kafanızda algoritmayı kurmadan kod yazmaya başlamak hem doğru şekilde kod yazmanızı, hem de olası mantık hatalarınızın düzeltilmesini zorlaştırır. Bu yüzden problem için ilk olarak bir algoritma düşünmelisiniz.</a:t>
            </a:r>
          </a:p>
        </p:txBody>
      </p:sp>
      <p:pic>
        <p:nvPicPr>
          <p:cNvPr id="4" name="3 Resim" descr="drawing-clip-art-man-drawing-md.png"/>
          <p:cNvPicPr>
            <a:picLocks noChangeAspect="1"/>
          </p:cNvPicPr>
          <p:nvPr/>
        </p:nvPicPr>
        <p:blipFill>
          <a:blip r:embed="rId2"/>
          <a:stretch>
            <a:fillRect/>
          </a:stretch>
        </p:blipFill>
        <p:spPr>
          <a:xfrm>
            <a:off x="5857884" y="4071942"/>
            <a:ext cx="2862632" cy="1648182"/>
          </a:xfrm>
          <a:prstGeom prst="rect">
            <a:avLst/>
          </a:prstGeom>
        </p:spPr>
      </p:pic>
    </p:spTree>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3424246"/>
          </a:xfrm>
        </p:spPr>
        <p:txBody>
          <a:bodyPr>
            <a:normAutofit fontScale="92500"/>
          </a:bodyPr>
          <a:lstStyle/>
          <a:p>
            <a:pPr algn="just">
              <a:buFontTx/>
              <a:buChar char="-"/>
            </a:pPr>
            <a:r>
              <a:rPr lang="tr-TR" sz="2200" dirty="0" smtClean="0">
                <a:solidFill>
                  <a:schemeClr val="tx1"/>
                </a:solidFill>
              </a:rPr>
              <a:t> Ekrana şekil yazdırma problemlerinde aşağıdaki hususları göz önüne almalısınız:</a:t>
            </a:r>
          </a:p>
          <a:p>
            <a:pPr algn="just">
              <a:buFont typeface="Wingdings" pitchFamily="2" charset="2"/>
              <a:buChar char="Ø"/>
            </a:pPr>
            <a:r>
              <a:rPr lang="tr-TR" sz="2200" i="1" dirty="0" smtClean="0">
                <a:solidFill>
                  <a:schemeClr val="tx1"/>
                </a:solidFill>
              </a:rPr>
              <a:t>Şeklin </a:t>
            </a:r>
            <a:r>
              <a:rPr lang="tr-TR" sz="2200" b="1" i="1" dirty="0" smtClean="0">
                <a:solidFill>
                  <a:schemeClr val="tx1"/>
                </a:solidFill>
              </a:rPr>
              <a:t>dolu kısımlarında hangi karakter </a:t>
            </a:r>
            <a:r>
              <a:rPr lang="tr-TR" sz="2200" i="1" dirty="0" smtClean="0">
                <a:solidFill>
                  <a:schemeClr val="tx1"/>
                </a:solidFill>
              </a:rPr>
              <a:t>kullanılacak (örneğin * karakteri)</a:t>
            </a:r>
          </a:p>
          <a:p>
            <a:pPr algn="just">
              <a:buFont typeface="Wingdings" pitchFamily="2" charset="2"/>
              <a:buChar char="Ø"/>
            </a:pPr>
            <a:r>
              <a:rPr lang="tr-TR" sz="2200" i="1" dirty="0" smtClean="0">
                <a:solidFill>
                  <a:schemeClr val="tx1"/>
                </a:solidFill>
              </a:rPr>
              <a:t> Şeklin </a:t>
            </a:r>
            <a:r>
              <a:rPr lang="tr-TR" sz="2200" b="1" i="1" dirty="0" smtClean="0">
                <a:solidFill>
                  <a:schemeClr val="tx1"/>
                </a:solidFill>
              </a:rPr>
              <a:t>içerisinde boşluklar </a:t>
            </a:r>
            <a:r>
              <a:rPr lang="tr-TR" sz="2200" i="1" dirty="0" smtClean="0">
                <a:solidFill>
                  <a:schemeClr val="tx1"/>
                </a:solidFill>
              </a:rPr>
              <a:t>var mı?</a:t>
            </a:r>
          </a:p>
          <a:p>
            <a:pPr algn="just">
              <a:buFont typeface="Wingdings" pitchFamily="2" charset="2"/>
              <a:buChar char="Ø"/>
            </a:pPr>
            <a:r>
              <a:rPr lang="tr-TR" sz="2200" i="1" dirty="0" smtClean="0">
                <a:solidFill>
                  <a:schemeClr val="tx1"/>
                </a:solidFill>
              </a:rPr>
              <a:t> Şeklin </a:t>
            </a:r>
            <a:r>
              <a:rPr lang="tr-TR" sz="2200" b="1" i="1" dirty="0" smtClean="0">
                <a:solidFill>
                  <a:schemeClr val="tx1"/>
                </a:solidFill>
              </a:rPr>
              <a:t>sol tarafında boşluklar</a:t>
            </a:r>
            <a:r>
              <a:rPr lang="tr-TR" sz="2200" i="1" dirty="0" smtClean="0">
                <a:solidFill>
                  <a:schemeClr val="tx1"/>
                </a:solidFill>
              </a:rPr>
              <a:t> var mı? (en sağdaki boşluklarla ilgilenmiyoruz)</a:t>
            </a:r>
          </a:p>
          <a:p>
            <a:pPr algn="just">
              <a:buFont typeface="Wingdings" pitchFamily="2" charset="2"/>
              <a:buChar char="Ø"/>
            </a:pPr>
            <a:r>
              <a:rPr lang="tr-TR" sz="2200" i="1" dirty="0" smtClean="0">
                <a:solidFill>
                  <a:schemeClr val="tx1"/>
                </a:solidFill>
              </a:rPr>
              <a:t> Şeklin her bir satırı için dolu kısımlar bir </a:t>
            </a:r>
            <a:r>
              <a:rPr lang="tr-TR" sz="2200" b="1" i="1" dirty="0" smtClean="0">
                <a:solidFill>
                  <a:schemeClr val="tx1"/>
                </a:solidFill>
              </a:rPr>
              <a:t>örüntü</a:t>
            </a:r>
            <a:r>
              <a:rPr lang="tr-TR" sz="2200" i="1" dirty="0" smtClean="0">
                <a:solidFill>
                  <a:schemeClr val="tx1"/>
                </a:solidFill>
              </a:rPr>
              <a:t> (</a:t>
            </a:r>
            <a:r>
              <a:rPr lang="tr-TR" sz="2200" i="1" dirty="0" err="1" smtClean="0">
                <a:solidFill>
                  <a:schemeClr val="tx1"/>
                </a:solidFill>
              </a:rPr>
              <a:t>pattern</a:t>
            </a:r>
            <a:r>
              <a:rPr lang="tr-TR" sz="2200" i="1" dirty="0" smtClean="0">
                <a:solidFill>
                  <a:schemeClr val="tx1"/>
                </a:solidFill>
              </a:rPr>
              <a:t>) gösteriyor mu?</a:t>
            </a:r>
          </a:p>
          <a:p>
            <a:pPr algn="just">
              <a:buFont typeface="Wingdings" pitchFamily="2" charset="2"/>
              <a:buChar char="Ø"/>
            </a:pPr>
            <a:r>
              <a:rPr lang="tr-TR" sz="2200" i="1" dirty="0" smtClean="0">
                <a:solidFill>
                  <a:schemeClr val="tx1"/>
                </a:solidFill>
              </a:rPr>
              <a:t> Şeklin her bir satırı için boşluklar bir </a:t>
            </a:r>
            <a:r>
              <a:rPr lang="tr-TR" sz="2200" b="1" i="1" dirty="0" smtClean="0">
                <a:solidFill>
                  <a:schemeClr val="tx1"/>
                </a:solidFill>
              </a:rPr>
              <a:t>örüntü</a:t>
            </a:r>
            <a:r>
              <a:rPr lang="tr-TR" sz="2200" i="1" dirty="0" smtClean="0">
                <a:solidFill>
                  <a:schemeClr val="tx1"/>
                </a:solidFill>
              </a:rPr>
              <a:t> gösteriyor mu?</a:t>
            </a:r>
          </a:p>
          <a:p>
            <a:pPr algn="just">
              <a:buFont typeface="Wingdings" pitchFamily="2" charset="2"/>
              <a:buChar char="Ø"/>
            </a:pPr>
            <a:r>
              <a:rPr lang="tr-TR" sz="2200" i="1" dirty="0" smtClean="0">
                <a:solidFill>
                  <a:schemeClr val="tx1"/>
                </a:solidFill>
              </a:rPr>
              <a:t> Şeklin alt, orta ya da üst kısımlarında farklı </a:t>
            </a:r>
            <a:r>
              <a:rPr lang="tr-TR" sz="2200" b="1" i="1" dirty="0" smtClean="0">
                <a:solidFill>
                  <a:schemeClr val="tx1"/>
                </a:solidFill>
              </a:rPr>
              <a:t>örüntüler</a:t>
            </a:r>
            <a:r>
              <a:rPr lang="tr-TR" sz="2200" i="1" dirty="0" smtClean="0">
                <a:solidFill>
                  <a:schemeClr val="tx1"/>
                </a:solidFill>
              </a:rPr>
              <a:t> var mı?</a:t>
            </a:r>
          </a:p>
        </p:txBody>
      </p:sp>
      <p:pic>
        <p:nvPicPr>
          <p:cNvPr id="4" name="3 Resim" descr="drawing-clip-art-man-drawing-md.png"/>
          <p:cNvPicPr>
            <a:picLocks noChangeAspect="1"/>
          </p:cNvPicPr>
          <p:nvPr/>
        </p:nvPicPr>
        <p:blipFill>
          <a:blip r:embed="rId2"/>
          <a:stretch>
            <a:fillRect/>
          </a:stretch>
        </p:blipFill>
        <p:spPr>
          <a:xfrm>
            <a:off x="5857884" y="4071942"/>
            <a:ext cx="2862632" cy="16481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Önemli 3 İpucu</a:t>
            </a:r>
            <a:endParaRPr lang="tr-TR" dirty="0"/>
          </a:p>
        </p:txBody>
      </p:sp>
      <p:sp>
        <p:nvSpPr>
          <p:cNvPr id="3" name="2 İçerik Yer Tutucusu"/>
          <p:cNvSpPr>
            <a:spLocks noGrp="1"/>
          </p:cNvSpPr>
          <p:nvPr>
            <p:ph sz="quarter" idx="1"/>
          </p:nvPr>
        </p:nvSpPr>
        <p:spPr/>
        <p:txBody>
          <a:bodyPr/>
          <a:lstStyle/>
          <a:p>
            <a:pPr marL="514350" indent="-514350">
              <a:buFont typeface="+mj-lt"/>
              <a:buAutoNum type="arabicPeriod"/>
            </a:pPr>
            <a:r>
              <a:rPr lang="tr-TR" dirty="0" smtClean="0"/>
              <a:t>İki tane iç içe </a:t>
            </a:r>
            <a:r>
              <a:rPr lang="tr-TR" dirty="0" err="1" smtClean="0"/>
              <a:t>for</a:t>
            </a:r>
            <a:r>
              <a:rPr lang="tr-TR" dirty="0" smtClean="0"/>
              <a:t> yazarak, </a:t>
            </a:r>
          </a:p>
          <a:p>
            <a:pPr lvl="1"/>
            <a:r>
              <a:rPr lang="tr-TR" dirty="0" smtClean="0"/>
              <a:t>içteki </a:t>
            </a:r>
            <a:r>
              <a:rPr lang="tr-TR" dirty="0" err="1" smtClean="0"/>
              <a:t>for</a:t>
            </a:r>
            <a:r>
              <a:rPr lang="tr-TR" dirty="0" smtClean="0"/>
              <a:t> ile imlecin satır içindeki dolaşmasını</a:t>
            </a:r>
          </a:p>
          <a:p>
            <a:pPr lvl="1"/>
            <a:r>
              <a:rPr lang="tr-TR" dirty="0" smtClean="0"/>
              <a:t>dıştaki </a:t>
            </a:r>
            <a:r>
              <a:rPr lang="tr-TR" dirty="0" err="1" smtClean="0"/>
              <a:t>for</a:t>
            </a:r>
            <a:r>
              <a:rPr lang="tr-TR" dirty="0" smtClean="0"/>
              <a:t> ile de satır sonu geçişlerini düzenleyebilirsiniz.</a:t>
            </a:r>
          </a:p>
          <a:p>
            <a:pPr marL="514350" indent="-514350">
              <a:buFont typeface="+mj-lt"/>
              <a:buAutoNum type="arabicPeriod"/>
            </a:pPr>
            <a:r>
              <a:rPr lang="tr-TR" dirty="0" smtClean="0"/>
              <a:t>İç içe iki tane </a:t>
            </a:r>
            <a:r>
              <a:rPr lang="tr-TR" dirty="0" err="1" smtClean="0"/>
              <a:t>for</a:t>
            </a:r>
            <a:r>
              <a:rPr lang="tr-TR" dirty="0" smtClean="0"/>
              <a:t> yazdığınızda, dıştakine ‘i’ içtekine ‘j’ parametresi atayarak bir kurgu oluşturduğunuzda</a:t>
            </a:r>
          </a:p>
          <a:p>
            <a:pPr lvl="1"/>
            <a:r>
              <a:rPr lang="tr-TR" dirty="0" smtClean="0"/>
              <a:t>(i, j) çiftlerinin aslında ekrandaki görünmeyen bir x-y düzlemine ait (x,y) çiftlerine benzediğini düşünebilirsiniz.</a:t>
            </a:r>
          </a:p>
          <a:p>
            <a:pPr lvl="2"/>
            <a:r>
              <a:rPr lang="tr-TR" dirty="0" smtClean="0"/>
              <a:t>Örn. i 3, j5 değerini aldığında 3.satırdaki 5.hane ile ilgili işlem yapılıyordur.</a:t>
            </a:r>
          </a:p>
          <a:p>
            <a:pPr marL="560070" indent="-514350">
              <a:buFont typeface="+mj-lt"/>
              <a:buAutoNum type="arabicPeriod"/>
            </a:pPr>
            <a:r>
              <a:rPr lang="tr-TR" dirty="0" smtClean="0"/>
              <a:t>Çizdiğiniz şekildeki düzenlemeleri iç içe </a:t>
            </a:r>
            <a:r>
              <a:rPr lang="tr-TR" dirty="0" err="1" smtClean="0"/>
              <a:t>for’un</a:t>
            </a:r>
            <a:r>
              <a:rPr lang="tr-TR" dirty="0" smtClean="0"/>
              <a:t> içerisine koyduğunuz bir </a:t>
            </a:r>
            <a:r>
              <a:rPr lang="tr-TR" dirty="0" err="1" smtClean="0"/>
              <a:t>if</a:t>
            </a:r>
            <a:r>
              <a:rPr lang="tr-TR" dirty="0" smtClean="0"/>
              <a:t> ile yapabilirsiniz.</a:t>
            </a:r>
          </a:p>
          <a:p>
            <a:pPr marL="834390" lvl="1" indent="-514350"/>
            <a:r>
              <a:rPr lang="tr-TR" dirty="0" smtClean="0"/>
              <a:t>Örneğin bir dikdörtgenin içini bu şekilde boşaltabilirsiniz.</a:t>
            </a:r>
          </a:p>
        </p:txBody>
      </p:sp>
      <p:pic>
        <p:nvPicPr>
          <p:cNvPr id="4" name="3 Resim" descr="drawing-clip-art-man-drawing-md.png"/>
          <p:cNvPicPr>
            <a:picLocks noChangeAspect="1"/>
          </p:cNvPicPr>
          <p:nvPr/>
        </p:nvPicPr>
        <p:blipFill>
          <a:blip r:embed="rId2"/>
          <a:stretch>
            <a:fillRect/>
          </a:stretch>
        </p:blipFill>
        <p:spPr>
          <a:xfrm>
            <a:off x="6072198" y="214290"/>
            <a:ext cx="2862632" cy="16481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checkerboard(across)">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heckerboard(across)">
                                      <p:cBhvr>
                                        <p:cTn id="29" dur="500"/>
                                        <p:tgtEl>
                                          <p:spTgt spid="3">
                                            <p:txEl>
                                              <p:pRg st="6" end="6"/>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heckerboard(across)">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p:txBody>
          <a:bodyPr>
            <a:normAutofit fontScale="92500" lnSpcReduction="10000"/>
          </a:bodyPr>
          <a:lstStyle/>
          <a:p>
            <a:pPr algn="just">
              <a:buFontTx/>
              <a:buChar char="-"/>
            </a:pPr>
            <a:r>
              <a:rPr lang="tr-TR" sz="2200" dirty="0" smtClean="0">
                <a:solidFill>
                  <a:schemeClr val="tx1"/>
                </a:solidFill>
              </a:rPr>
              <a:t> Şimdi birkaç şekil için bir önceki slayttaki hususları irdeleyerek döngüler ile ekrana nasıl şekil yazdırılır bakalım.</a:t>
            </a:r>
          </a:p>
          <a:p>
            <a:pPr algn="just">
              <a:buFontTx/>
              <a:buChar char="-"/>
            </a:pPr>
            <a:endParaRPr lang="tr-TR" sz="2200" dirty="0" smtClean="0">
              <a:solidFill>
                <a:schemeClr val="tx1"/>
              </a:solidFill>
            </a:endParaRPr>
          </a:p>
          <a:p>
            <a:pPr algn="just">
              <a:buFont typeface="Wingdings" pitchFamily="2" charset="2"/>
              <a:buChar char="§"/>
            </a:pPr>
            <a:r>
              <a:rPr lang="tr-TR" sz="2200" dirty="0" smtClean="0">
                <a:solidFill>
                  <a:schemeClr val="tx1"/>
                </a:solidFill>
              </a:rPr>
              <a:t> </a:t>
            </a:r>
            <a:r>
              <a:rPr lang="tr-TR" sz="2200" b="1" dirty="0" smtClean="0">
                <a:solidFill>
                  <a:schemeClr val="tx1"/>
                </a:solidFill>
              </a:rPr>
              <a:t>Girdi: </a:t>
            </a:r>
            <a:r>
              <a:rPr lang="tr-TR" sz="2200" dirty="0" smtClean="0">
                <a:solidFill>
                  <a:schemeClr val="tx1"/>
                </a:solidFill>
              </a:rPr>
              <a:t>4</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satırlarda hiç boşluk bulunmadığını görüyoruz. Ayrıca her bir satırdaki dolu kısımlarda da farklı bir örüntü görmüyoruz (her satırda 1 tane * var). Bu durumda satırlar için döngü ihtiyacımız bulunmamaktadır. İhtiyacımız olan tek döngü satır sayısı döngüsüdür (bu döngü zaten tüm şekiller için kullanılmak zorundadır).</a:t>
            </a:r>
          </a:p>
        </p:txBody>
      </p:sp>
      <p:pic>
        <p:nvPicPr>
          <p:cNvPr id="4" name="3 Resim" descr="drawing-clip-art-clip-art-drawing-390314.jpg"/>
          <p:cNvPicPr>
            <a:picLocks noChangeAspect="1"/>
          </p:cNvPicPr>
          <p:nvPr/>
        </p:nvPicPr>
        <p:blipFill>
          <a:blip r:embed="rId2">
            <a:clrChange>
              <a:clrFrom>
                <a:srgbClr val="FFFFFF"/>
              </a:clrFrom>
              <a:clrTo>
                <a:srgbClr val="FFFFFF">
                  <a:alpha val="0"/>
                </a:srgbClr>
              </a:clrTo>
            </a:clrChange>
          </a:blip>
          <a:stretch>
            <a:fillRect/>
          </a:stretch>
        </p:blipFill>
        <p:spPr>
          <a:xfrm rot="3992874">
            <a:off x="1049739" y="1958968"/>
            <a:ext cx="1137736" cy="1633538"/>
          </a:xfrm>
          <a:prstGeom prst="rect">
            <a:avLst/>
          </a:prstGeom>
        </p:spPr>
      </p:pic>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pic>
        <p:nvPicPr>
          <p:cNvPr id="5" name="4 Resim" descr="bilgisayar.wmf"/>
          <p:cNvPicPr>
            <a:picLocks noChangeAspect="1"/>
          </p:cNvPicPr>
          <p:nvPr/>
        </p:nvPicPr>
        <p:blipFill>
          <a:blip r:embed="rId3"/>
          <a:stretch>
            <a:fillRect/>
          </a:stretch>
        </p:blipFill>
        <p:spPr>
          <a:xfrm>
            <a:off x="7715272" y="3000372"/>
            <a:ext cx="1047751" cy="10698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3.7037E-7 L 0.00017 0.13727 " pathEditMode="relative" rAng="0" ptsTypes="AA">
                                      <p:cBhvr>
                                        <p:cTn id="6" dur="2000" fill="hold"/>
                                        <p:tgtEl>
                                          <p:spTgt spid="4"/>
                                        </p:tgtEl>
                                        <p:attrNameLst>
                                          <p:attrName>ppt_x</p:attrName>
                                          <p:attrName>ppt_y</p:attrName>
                                        </p:attrNameLst>
                                      </p:cBhvr>
                                      <p:rCtr x="0"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 typeface="Wingdings" pitchFamily="2" charset="2"/>
              <a:buChar char="§"/>
            </a:pPr>
            <a:r>
              <a:rPr lang="tr-TR" sz="2200" dirty="0" smtClean="0">
                <a:solidFill>
                  <a:schemeClr val="tx1"/>
                </a:solidFill>
              </a:rPr>
              <a:t> </a:t>
            </a:r>
            <a:r>
              <a:rPr lang="tr-TR" sz="2200" b="1" dirty="0" smtClean="0">
                <a:solidFill>
                  <a:schemeClr val="tx1"/>
                </a:solidFill>
              </a:rPr>
              <a:t>Girdi: </a:t>
            </a:r>
            <a:r>
              <a:rPr lang="tr-TR" sz="2200" dirty="0" smtClean="0">
                <a:solidFill>
                  <a:schemeClr val="tx1"/>
                </a:solidFill>
              </a:rPr>
              <a:t>4</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a:t>
            </a:r>
          </a:p>
          <a:p>
            <a:pPr algn="just">
              <a:buFont typeface="Wingdings" pitchFamily="2" charset="2"/>
              <a:buChar char="§"/>
            </a:pPr>
            <a:r>
              <a:rPr lang="tr-TR" sz="2200" dirty="0" smtClean="0">
                <a:solidFill>
                  <a:schemeClr val="tx1"/>
                </a:solidFill>
              </a:rPr>
              <a:t> </a:t>
            </a:r>
            <a:r>
              <a:rPr lang="tr-TR" sz="2200" b="1" dirty="0" smtClean="0">
                <a:solidFill>
                  <a:schemeClr val="tx1"/>
                </a:solidFill>
              </a:rPr>
              <a:t>Kod:</a:t>
            </a:r>
          </a:p>
          <a:p>
            <a:pPr algn="just"/>
            <a:r>
              <a:rPr lang="tr-TR" sz="2200" dirty="0" smtClean="0">
                <a:solidFill>
                  <a:schemeClr val="tx1"/>
                </a:solidFill>
              </a:rPr>
              <a:t>   </a:t>
            </a:r>
            <a:r>
              <a:rPr lang="tr-TR" sz="2200" dirty="0" err="1" smtClean="0">
                <a:solidFill>
                  <a:schemeClr val="tx1"/>
                </a:solidFill>
              </a:rPr>
              <a:t>Scanner</a:t>
            </a:r>
            <a:r>
              <a:rPr lang="tr-TR" sz="2200" dirty="0" smtClean="0">
                <a:solidFill>
                  <a:schemeClr val="tx1"/>
                </a:solidFill>
              </a:rPr>
              <a:t> k = </a:t>
            </a:r>
            <a:r>
              <a:rPr lang="tr-TR" sz="2200" dirty="0" err="1" smtClean="0">
                <a:solidFill>
                  <a:schemeClr val="tx1"/>
                </a:solidFill>
              </a:rPr>
              <a:t>new</a:t>
            </a:r>
            <a:r>
              <a:rPr lang="tr-TR" sz="2200" dirty="0" smtClean="0">
                <a:solidFill>
                  <a:schemeClr val="tx1"/>
                </a:solidFill>
              </a:rPr>
              <a:t> </a:t>
            </a:r>
            <a:r>
              <a:rPr lang="tr-TR" sz="2200" dirty="0" err="1" smtClean="0">
                <a:solidFill>
                  <a:schemeClr val="tx1"/>
                </a:solidFill>
              </a:rPr>
              <a:t>Scanner</a:t>
            </a:r>
            <a:r>
              <a:rPr lang="tr-TR" sz="2200" dirty="0" smtClean="0">
                <a:solidFill>
                  <a:schemeClr val="tx1"/>
                </a:solidFill>
              </a:rPr>
              <a:t>(</a:t>
            </a:r>
            <a:r>
              <a:rPr lang="tr-TR" sz="2200" dirty="0" err="1" smtClean="0">
                <a:solidFill>
                  <a:schemeClr val="tx1"/>
                </a:solidFill>
              </a:rPr>
              <a:t>System</a:t>
            </a:r>
            <a:r>
              <a:rPr lang="tr-TR" sz="2200" dirty="0" smtClean="0">
                <a:solidFill>
                  <a:schemeClr val="tx1"/>
                </a:solidFill>
              </a:rPr>
              <a:t>.in);</a:t>
            </a:r>
          </a:p>
          <a:p>
            <a:pPr algn="just"/>
            <a:r>
              <a:rPr lang="tr-TR" sz="2200" dirty="0" smtClean="0">
                <a:solidFill>
                  <a:schemeClr val="tx1"/>
                </a:solidFill>
              </a:rPr>
              <a:t>   </a:t>
            </a:r>
            <a:r>
              <a:rPr lang="tr-TR" sz="2200" dirty="0" err="1" smtClean="0">
                <a:solidFill>
                  <a:schemeClr val="tx1"/>
                </a:solidFill>
              </a:rPr>
              <a:t>System</a:t>
            </a:r>
            <a:r>
              <a:rPr lang="tr-TR" sz="2200" dirty="0" smtClean="0">
                <a:solidFill>
                  <a:schemeClr val="tx1"/>
                </a:solidFill>
              </a:rPr>
              <a:t>.</a:t>
            </a:r>
            <a:r>
              <a:rPr lang="tr-TR" sz="2200" dirty="0" err="1" smtClean="0">
                <a:solidFill>
                  <a:schemeClr val="tx1"/>
                </a:solidFill>
              </a:rPr>
              <a:t>out</a:t>
            </a:r>
            <a:r>
              <a:rPr lang="tr-TR" sz="2200" dirty="0" smtClean="0">
                <a:solidFill>
                  <a:schemeClr val="tx1"/>
                </a:solidFill>
              </a:rPr>
              <a:t>.</a:t>
            </a:r>
            <a:r>
              <a:rPr lang="tr-TR" sz="2200" dirty="0" err="1" smtClean="0">
                <a:solidFill>
                  <a:schemeClr val="tx1"/>
                </a:solidFill>
              </a:rPr>
              <a:t>print</a:t>
            </a:r>
            <a:r>
              <a:rPr lang="tr-TR" sz="2200" dirty="0" smtClean="0">
                <a:solidFill>
                  <a:schemeClr val="tx1"/>
                </a:solidFill>
              </a:rPr>
              <a:t>(“</a:t>
            </a:r>
            <a:r>
              <a:rPr lang="tr-TR" sz="2200" dirty="0" err="1" smtClean="0">
                <a:solidFill>
                  <a:schemeClr val="tx1"/>
                </a:solidFill>
              </a:rPr>
              <a:t>Lutfen</a:t>
            </a:r>
            <a:r>
              <a:rPr lang="tr-TR" sz="2200" dirty="0" smtClean="0">
                <a:solidFill>
                  <a:schemeClr val="tx1"/>
                </a:solidFill>
              </a:rPr>
              <a:t> seklin boyutunu giriniz: “);</a:t>
            </a:r>
          </a:p>
          <a:p>
            <a:pPr algn="just"/>
            <a:r>
              <a:rPr lang="tr-TR" sz="2200" dirty="0" smtClean="0">
                <a:solidFill>
                  <a:schemeClr val="tx1"/>
                </a:solidFill>
              </a:rPr>
              <a:t>   </a:t>
            </a:r>
            <a:r>
              <a:rPr lang="tr-TR" sz="2200" dirty="0" err="1" smtClean="0">
                <a:solidFill>
                  <a:schemeClr val="tx1"/>
                </a:solidFill>
              </a:rPr>
              <a:t>int</a:t>
            </a:r>
            <a:r>
              <a:rPr lang="tr-TR" sz="2200" dirty="0" smtClean="0">
                <a:solidFill>
                  <a:schemeClr val="tx1"/>
                </a:solidFill>
              </a:rPr>
              <a:t> boyut = k.</a:t>
            </a:r>
            <a:r>
              <a:rPr lang="tr-TR" sz="2200" dirty="0" err="1" smtClean="0">
                <a:solidFill>
                  <a:schemeClr val="tx1"/>
                </a:solidFill>
              </a:rPr>
              <a:t>nextInt</a:t>
            </a:r>
            <a:r>
              <a:rPr lang="tr-TR" sz="2200" dirty="0" smtClean="0">
                <a:solidFill>
                  <a:schemeClr val="tx1"/>
                </a:solidFill>
              </a:rPr>
              <a:t>();</a:t>
            </a:r>
          </a:p>
          <a:p>
            <a:pPr algn="just"/>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a:t>
            </a:r>
            <a:r>
              <a:rPr lang="tr-TR" sz="2200" dirty="0" err="1" smtClean="0">
                <a:solidFill>
                  <a:schemeClr val="tx1"/>
                </a:solidFill>
              </a:rPr>
              <a:t>int</a:t>
            </a:r>
            <a:r>
              <a:rPr lang="tr-TR" sz="2200" dirty="0" smtClean="0">
                <a:solidFill>
                  <a:schemeClr val="tx1"/>
                </a:solidFill>
              </a:rPr>
              <a:t> i=1; i&lt;=boyut; i++){</a:t>
            </a:r>
          </a:p>
          <a:p>
            <a:pPr algn="just"/>
            <a:r>
              <a:rPr lang="tr-TR" sz="2200" dirty="0" smtClean="0">
                <a:solidFill>
                  <a:schemeClr val="tx1"/>
                </a:solidFill>
              </a:rPr>
              <a:t>       </a:t>
            </a:r>
            <a:r>
              <a:rPr lang="tr-TR" sz="2200" dirty="0" err="1" smtClean="0">
                <a:solidFill>
                  <a:schemeClr val="tx1"/>
                </a:solidFill>
              </a:rPr>
              <a:t>System</a:t>
            </a:r>
            <a:r>
              <a:rPr lang="tr-TR" sz="2200" dirty="0" smtClean="0">
                <a:solidFill>
                  <a:schemeClr val="tx1"/>
                </a:solidFill>
              </a:rPr>
              <a:t>.</a:t>
            </a:r>
            <a:r>
              <a:rPr lang="tr-TR" sz="2200" dirty="0" err="1" smtClean="0">
                <a:solidFill>
                  <a:schemeClr val="tx1"/>
                </a:solidFill>
              </a:rPr>
              <a:t>out</a:t>
            </a:r>
            <a:r>
              <a:rPr lang="tr-TR" sz="2200" dirty="0" smtClean="0">
                <a:solidFill>
                  <a:schemeClr val="tx1"/>
                </a:solidFill>
              </a:rPr>
              <a:t>.</a:t>
            </a:r>
            <a:r>
              <a:rPr lang="tr-TR" sz="2200" dirty="0" err="1" smtClean="0">
                <a:solidFill>
                  <a:schemeClr val="tx1"/>
                </a:solidFill>
              </a:rPr>
              <a:t>println</a:t>
            </a:r>
            <a:r>
              <a:rPr lang="tr-TR" sz="2200" dirty="0" smtClean="0">
                <a:solidFill>
                  <a:schemeClr val="tx1"/>
                </a:solidFill>
              </a:rPr>
              <a:t>(“*”);</a:t>
            </a:r>
          </a:p>
          <a:p>
            <a:pPr algn="just"/>
            <a:r>
              <a:rPr lang="tr-TR" sz="2200" dirty="0" smtClean="0">
                <a:solidFill>
                  <a:schemeClr val="tx1"/>
                </a:solidFill>
              </a:rPr>
              <a:t>   }</a:t>
            </a:r>
          </a:p>
          <a:p>
            <a:pPr algn="just"/>
            <a:r>
              <a:rPr lang="tr-TR" sz="2200" dirty="0" smtClean="0">
                <a:solidFill>
                  <a:schemeClr val="tx1"/>
                </a:solidFill>
              </a:rPr>
              <a:t>   </a:t>
            </a:r>
          </a:p>
        </p:txBody>
      </p:sp>
      <p:pic>
        <p:nvPicPr>
          <p:cNvPr id="4" name="3 Resim" descr="drawing-clip-art-clip-art-drawing-390314.jpg"/>
          <p:cNvPicPr>
            <a:picLocks noChangeAspect="1"/>
          </p:cNvPicPr>
          <p:nvPr/>
        </p:nvPicPr>
        <p:blipFill>
          <a:blip r:embed="rId2"/>
          <a:stretch>
            <a:fillRect/>
          </a:stretch>
        </p:blipFill>
        <p:spPr>
          <a:xfrm>
            <a:off x="2643174" y="1428736"/>
            <a:ext cx="1137736" cy="1633538"/>
          </a:xfrm>
          <a:prstGeom prst="rect">
            <a:avLst/>
          </a:prstGeom>
        </p:spPr>
      </p:pic>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 ÇOK KULLANIŞLI bloğu unutmayın…</a:t>
            </a:r>
            <a:endParaRPr lang="tr-TR" dirty="0"/>
          </a:p>
        </p:txBody>
      </p:sp>
      <p:sp>
        <p:nvSpPr>
          <p:cNvPr id="3" name="2 İçerik Yer Tutucusu"/>
          <p:cNvSpPr>
            <a:spLocks noGrp="1"/>
          </p:cNvSpPr>
          <p:nvPr>
            <p:ph sz="quarter" idx="1"/>
          </p:nvPr>
        </p:nvSpPr>
        <p:spPr/>
        <p:txBody>
          <a:bodyPr/>
          <a:lstStyle/>
          <a:p>
            <a:pPr algn="just"/>
            <a:r>
              <a:rPr lang="tr-TR" sz="2800" dirty="0" smtClean="0"/>
              <a:t>// K kadar </a:t>
            </a:r>
            <a:r>
              <a:rPr lang="tr-TR" sz="2800" dirty="0" err="1" smtClean="0"/>
              <a:t>yanyana</a:t>
            </a:r>
            <a:r>
              <a:rPr lang="tr-TR" sz="2800" dirty="0" smtClean="0"/>
              <a:t> </a:t>
            </a:r>
            <a:r>
              <a:rPr lang="tr-TR" sz="2800" dirty="0" err="1" smtClean="0"/>
              <a:t>yildiz</a:t>
            </a:r>
            <a:r>
              <a:rPr lang="tr-TR" sz="2800" dirty="0" smtClean="0"/>
              <a:t> </a:t>
            </a:r>
            <a:r>
              <a:rPr lang="tr-TR" sz="2800" dirty="0" err="1" smtClean="0"/>
              <a:t>bastiran</a:t>
            </a:r>
            <a:r>
              <a:rPr lang="tr-TR" sz="2800" dirty="0" smtClean="0"/>
              <a:t> blok </a:t>
            </a:r>
          </a:p>
          <a:p>
            <a:pPr algn="just"/>
            <a:r>
              <a:rPr lang="tr-TR" sz="2800" dirty="0" err="1" smtClean="0"/>
              <a:t>for</a:t>
            </a:r>
            <a:r>
              <a:rPr lang="tr-TR" sz="2800" dirty="0" smtClean="0"/>
              <a:t>(</a:t>
            </a:r>
            <a:r>
              <a:rPr lang="tr-TR" sz="2800" dirty="0" err="1" smtClean="0"/>
              <a:t>int</a:t>
            </a:r>
            <a:r>
              <a:rPr lang="tr-TR" sz="2800" dirty="0" smtClean="0"/>
              <a:t> i=1; i&lt;=K; i++){</a:t>
            </a:r>
          </a:p>
          <a:p>
            <a:pPr algn="just"/>
            <a:r>
              <a:rPr lang="tr-TR" sz="2800" dirty="0" smtClean="0"/>
              <a:t>       </a:t>
            </a:r>
            <a:r>
              <a:rPr lang="tr-TR" sz="2800" dirty="0" err="1" smtClean="0"/>
              <a:t>System</a:t>
            </a:r>
            <a:r>
              <a:rPr lang="tr-TR" sz="2800" dirty="0" smtClean="0"/>
              <a:t>.</a:t>
            </a:r>
            <a:r>
              <a:rPr lang="tr-TR" sz="2800" dirty="0" err="1" smtClean="0"/>
              <a:t>out</a:t>
            </a:r>
            <a:r>
              <a:rPr lang="tr-TR" sz="2800" dirty="0" smtClean="0"/>
              <a:t>.</a:t>
            </a:r>
            <a:r>
              <a:rPr lang="tr-TR" sz="2800" dirty="0" err="1" smtClean="0"/>
              <a:t>print</a:t>
            </a:r>
            <a:r>
              <a:rPr lang="tr-TR" sz="2800" dirty="0" smtClean="0"/>
              <a:t>(“*”);</a:t>
            </a:r>
          </a:p>
          <a:p>
            <a:pPr algn="just"/>
            <a:r>
              <a:rPr lang="tr-TR" sz="2800" dirty="0" smtClean="0"/>
              <a:t>   }</a:t>
            </a:r>
            <a:endParaRPr lang="tr-TR" dirty="0"/>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 typeface="Wingdings" pitchFamily="2" charset="2"/>
              <a:buChar char="§"/>
            </a:pPr>
            <a:r>
              <a:rPr lang="tr-TR" sz="2200" b="1" dirty="0" smtClean="0">
                <a:solidFill>
                  <a:schemeClr val="tx1"/>
                </a:solidFill>
              </a:rPr>
              <a:t> Girdi: </a:t>
            </a:r>
            <a:r>
              <a:rPr lang="tr-TR" sz="2200" dirty="0" smtClean="0">
                <a:solidFill>
                  <a:schemeClr val="tx1"/>
                </a:solidFill>
              </a:rPr>
              <a:t>4</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 *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satırlarda hiç boşluk bulunmadığını görüyoruz. Bu sefer her bir satırda farklı bir örüntü görüyoruz. Her bir satırda satır numarası kadar (1. satırda 1, 2. satırda 2, …) * karakteri olduğunu görüyoruz. Bu durumda satırlar için de bir döngü ihtiyacımız vardır. Yukarıdaki şekilde satır sayısı kadar dönecek bir dış döngüye, her bir satırdaki yıldız sayısını belirleyecek olan bir iç döngüye ihtiyaç vardır. Döngülerin içerisinde konsoldaki kısıtlarımızı da göz önüne alarak </a:t>
            </a:r>
            <a:r>
              <a:rPr lang="tr-TR" sz="2200" dirty="0" err="1" smtClean="0">
                <a:solidFill>
                  <a:schemeClr val="tx1"/>
                </a:solidFill>
              </a:rPr>
              <a:t>print</a:t>
            </a:r>
            <a:r>
              <a:rPr lang="tr-TR" sz="2200" dirty="0" smtClean="0">
                <a:solidFill>
                  <a:schemeClr val="tx1"/>
                </a:solidFill>
              </a:rPr>
              <a:t> ve </a:t>
            </a:r>
            <a:r>
              <a:rPr lang="tr-TR" sz="2200" dirty="0" err="1" smtClean="0">
                <a:solidFill>
                  <a:schemeClr val="tx1"/>
                </a:solidFill>
              </a:rPr>
              <a:t>println</a:t>
            </a:r>
            <a:r>
              <a:rPr lang="tr-TR" sz="2200" dirty="0" smtClean="0">
                <a:solidFill>
                  <a:schemeClr val="tx1"/>
                </a:solidFill>
              </a:rPr>
              <a:t> metotlarından doğru olanların kullanılmasına özen gösterilmelidir.</a:t>
            </a:r>
          </a:p>
        </p:txBody>
      </p:sp>
      <p:pic>
        <p:nvPicPr>
          <p:cNvPr id="4" name="3 Resim" descr="drawing-clip-art-clip-art-drawing-390314.jpg"/>
          <p:cNvPicPr>
            <a:picLocks noChangeAspect="1"/>
          </p:cNvPicPr>
          <p:nvPr/>
        </p:nvPicPr>
        <p:blipFill>
          <a:blip r:embed="rId2"/>
          <a:stretch>
            <a:fillRect/>
          </a:stretch>
        </p:blipFill>
        <p:spPr>
          <a:xfrm>
            <a:off x="2643174" y="1428736"/>
            <a:ext cx="1137736" cy="1633538"/>
          </a:xfrm>
          <a:prstGeom prst="rect">
            <a:avLst/>
          </a:prstGeom>
        </p:spPr>
      </p:pic>
      <p:pic>
        <p:nvPicPr>
          <p:cNvPr id="5" name="4 Resim" descr="bilgisayar.wmf"/>
          <p:cNvPicPr>
            <a:picLocks noChangeAspect="1"/>
          </p:cNvPicPr>
          <p:nvPr/>
        </p:nvPicPr>
        <p:blipFill>
          <a:blip r:embed="rId3"/>
          <a:stretch>
            <a:fillRect/>
          </a:stretch>
        </p:blipFill>
        <p:spPr>
          <a:xfrm>
            <a:off x="7358082" y="1714488"/>
            <a:ext cx="1047751" cy="1069809"/>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Ders Uygulaması</a:t>
            </a:r>
            <a:endParaRPr lang="tr-TR" dirty="0"/>
          </a:p>
        </p:txBody>
      </p:sp>
      <p:sp>
        <p:nvSpPr>
          <p:cNvPr id="3" name="2 İçerik Yer Tutucusu"/>
          <p:cNvSpPr>
            <a:spLocks noGrp="1"/>
          </p:cNvSpPr>
          <p:nvPr>
            <p:ph sz="quarter" idx="1"/>
          </p:nvPr>
        </p:nvSpPr>
        <p:spPr/>
        <p:txBody>
          <a:bodyPr/>
          <a:lstStyle/>
          <a:p>
            <a:r>
              <a:rPr lang="tr-TR" dirty="0" smtClean="0"/>
              <a:t>Sözde programlama kodu (</a:t>
            </a:r>
            <a:r>
              <a:rPr lang="tr-TR" dirty="0" err="1" smtClean="0"/>
              <a:t>pseudo</a:t>
            </a:r>
            <a:r>
              <a:rPr lang="tr-TR" dirty="0" smtClean="0"/>
              <a:t> </a:t>
            </a:r>
            <a:r>
              <a:rPr lang="tr-TR" dirty="0" err="1" smtClean="0"/>
              <a:t>code</a:t>
            </a:r>
            <a:r>
              <a:rPr lang="tr-TR" dirty="0" smtClean="0"/>
              <a:t>) kullanarak, kullanıcıdan iki sayı isteyen ve aldığı sayıları çarpıp sonucunu gösteren bir kod yazınız.</a:t>
            </a:r>
            <a:endParaRPr lang="tr-TR" dirty="0"/>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buFont typeface="Wingdings" pitchFamily="2" charset="2"/>
              <a:buChar char="§"/>
            </a:pPr>
            <a:r>
              <a:rPr lang="tr-TR" sz="2200" dirty="0" smtClean="0">
                <a:solidFill>
                  <a:schemeClr val="tx1"/>
                </a:solidFill>
              </a:rPr>
              <a:t> </a:t>
            </a:r>
            <a:r>
              <a:rPr lang="tr-TR" sz="2200" b="1" dirty="0" smtClean="0">
                <a:solidFill>
                  <a:schemeClr val="tx1"/>
                </a:solidFill>
              </a:rPr>
              <a:t>Girdi: </a:t>
            </a:r>
            <a:r>
              <a:rPr lang="tr-TR" sz="2200" dirty="0" smtClean="0">
                <a:solidFill>
                  <a:schemeClr val="tx1"/>
                </a:solidFill>
              </a:rPr>
              <a:t>4</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 * *</a:t>
            </a:r>
          </a:p>
          <a:p>
            <a:pPr algn="just">
              <a:buFont typeface="Wingdings" pitchFamily="2" charset="2"/>
              <a:buChar char="§"/>
            </a:pPr>
            <a:r>
              <a:rPr lang="tr-TR" sz="2200" dirty="0" smtClean="0">
                <a:solidFill>
                  <a:schemeClr val="tx1"/>
                </a:solidFill>
              </a:rPr>
              <a:t> </a:t>
            </a:r>
            <a:r>
              <a:rPr lang="tr-TR" sz="2200" b="1" dirty="0" smtClean="0">
                <a:solidFill>
                  <a:schemeClr val="tx1"/>
                </a:solidFill>
              </a:rPr>
              <a:t>Kod:</a:t>
            </a:r>
          </a:p>
          <a:p>
            <a:pPr algn="just"/>
            <a:r>
              <a:rPr lang="tr-TR" sz="2200" dirty="0" smtClean="0">
                <a:solidFill>
                  <a:schemeClr val="tx1"/>
                </a:solidFill>
              </a:rPr>
              <a:t>   </a:t>
            </a:r>
            <a:r>
              <a:rPr lang="tr-TR" sz="2200" dirty="0" err="1" smtClean="0">
                <a:solidFill>
                  <a:schemeClr val="tx1"/>
                </a:solidFill>
              </a:rPr>
              <a:t>Scanner</a:t>
            </a:r>
            <a:r>
              <a:rPr lang="tr-TR" sz="2200" dirty="0" smtClean="0">
                <a:solidFill>
                  <a:schemeClr val="tx1"/>
                </a:solidFill>
              </a:rPr>
              <a:t> k = </a:t>
            </a:r>
            <a:r>
              <a:rPr lang="tr-TR" sz="2200" dirty="0" err="1" smtClean="0">
                <a:solidFill>
                  <a:schemeClr val="tx1"/>
                </a:solidFill>
              </a:rPr>
              <a:t>new</a:t>
            </a:r>
            <a:r>
              <a:rPr lang="tr-TR" sz="2200" dirty="0" smtClean="0">
                <a:solidFill>
                  <a:schemeClr val="tx1"/>
                </a:solidFill>
              </a:rPr>
              <a:t> </a:t>
            </a:r>
            <a:r>
              <a:rPr lang="tr-TR" sz="2200" dirty="0" err="1" smtClean="0">
                <a:solidFill>
                  <a:schemeClr val="tx1"/>
                </a:solidFill>
              </a:rPr>
              <a:t>Scanner</a:t>
            </a:r>
            <a:r>
              <a:rPr lang="tr-TR" sz="2200" dirty="0" smtClean="0">
                <a:solidFill>
                  <a:schemeClr val="tx1"/>
                </a:solidFill>
              </a:rPr>
              <a:t>(</a:t>
            </a:r>
            <a:r>
              <a:rPr lang="tr-TR" sz="2200" dirty="0" err="1" smtClean="0">
                <a:solidFill>
                  <a:schemeClr val="tx1"/>
                </a:solidFill>
              </a:rPr>
              <a:t>System</a:t>
            </a:r>
            <a:r>
              <a:rPr lang="tr-TR" sz="2200" dirty="0" smtClean="0">
                <a:solidFill>
                  <a:schemeClr val="tx1"/>
                </a:solidFill>
              </a:rPr>
              <a:t>.in);</a:t>
            </a:r>
          </a:p>
          <a:p>
            <a:pPr algn="just"/>
            <a:r>
              <a:rPr lang="tr-TR" sz="2200" dirty="0" smtClean="0">
                <a:solidFill>
                  <a:schemeClr val="tx1"/>
                </a:solidFill>
              </a:rPr>
              <a:t>   </a:t>
            </a:r>
            <a:r>
              <a:rPr lang="tr-TR" sz="2200" dirty="0" err="1" smtClean="0">
                <a:solidFill>
                  <a:schemeClr val="tx1"/>
                </a:solidFill>
              </a:rPr>
              <a:t>System</a:t>
            </a:r>
            <a:r>
              <a:rPr lang="tr-TR" sz="2200" dirty="0" smtClean="0">
                <a:solidFill>
                  <a:schemeClr val="tx1"/>
                </a:solidFill>
              </a:rPr>
              <a:t>.</a:t>
            </a:r>
            <a:r>
              <a:rPr lang="tr-TR" sz="2200" dirty="0" err="1" smtClean="0">
                <a:solidFill>
                  <a:schemeClr val="tx1"/>
                </a:solidFill>
              </a:rPr>
              <a:t>out</a:t>
            </a:r>
            <a:r>
              <a:rPr lang="tr-TR" sz="2200" dirty="0" smtClean="0">
                <a:solidFill>
                  <a:schemeClr val="tx1"/>
                </a:solidFill>
              </a:rPr>
              <a:t>.</a:t>
            </a:r>
            <a:r>
              <a:rPr lang="tr-TR" sz="2200" dirty="0" err="1" smtClean="0">
                <a:solidFill>
                  <a:schemeClr val="tx1"/>
                </a:solidFill>
              </a:rPr>
              <a:t>print</a:t>
            </a:r>
            <a:r>
              <a:rPr lang="tr-TR" sz="2200" dirty="0" smtClean="0">
                <a:solidFill>
                  <a:schemeClr val="tx1"/>
                </a:solidFill>
              </a:rPr>
              <a:t>(“</a:t>
            </a:r>
            <a:r>
              <a:rPr lang="tr-TR" sz="2200" dirty="0" err="1" smtClean="0">
                <a:solidFill>
                  <a:schemeClr val="tx1"/>
                </a:solidFill>
              </a:rPr>
              <a:t>Lutfen</a:t>
            </a:r>
            <a:r>
              <a:rPr lang="tr-TR" sz="2200" dirty="0" smtClean="0">
                <a:solidFill>
                  <a:schemeClr val="tx1"/>
                </a:solidFill>
              </a:rPr>
              <a:t> seklin boyutunu giriniz: “);</a:t>
            </a:r>
          </a:p>
          <a:p>
            <a:pPr algn="just"/>
            <a:r>
              <a:rPr lang="tr-TR" sz="2200" dirty="0" smtClean="0">
                <a:solidFill>
                  <a:schemeClr val="tx1"/>
                </a:solidFill>
              </a:rPr>
              <a:t>   </a:t>
            </a:r>
            <a:r>
              <a:rPr lang="tr-TR" sz="2200" dirty="0" err="1" smtClean="0">
                <a:solidFill>
                  <a:schemeClr val="tx1"/>
                </a:solidFill>
              </a:rPr>
              <a:t>int</a:t>
            </a:r>
            <a:r>
              <a:rPr lang="tr-TR" sz="2200" dirty="0" smtClean="0">
                <a:solidFill>
                  <a:schemeClr val="tx1"/>
                </a:solidFill>
              </a:rPr>
              <a:t> boyut = k.</a:t>
            </a:r>
            <a:r>
              <a:rPr lang="tr-TR" sz="2200" dirty="0" err="1" smtClean="0">
                <a:solidFill>
                  <a:schemeClr val="tx1"/>
                </a:solidFill>
              </a:rPr>
              <a:t>nextInt</a:t>
            </a:r>
            <a:r>
              <a:rPr lang="tr-TR" sz="2200" dirty="0" smtClean="0">
                <a:solidFill>
                  <a:schemeClr val="tx1"/>
                </a:solidFill>
              </a:rPr>
              <a:t>();</a:t>
            </a:r>
          </a:p>
          <a:p>
            <a:pPr algn="just"/>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a:t>
            </a:r>
            <a:r>
              <a:rPr lang="tr-TR" sz="2200" dirty="0" err="1" smtClean="0">
                <a:solidFill>
                  <a:schemeClr val="tx1"/>
                </a:solidFill>
              </a:rPr>
              <a:t>int</a:t>
            </a:r>
            <a:r>
              <a:rPr lang="tr-TR" sz="2200" dirty="0" smtClean="0">
                <a:solidFill>
                  <a:schemeClr val="tx1"/>
                </a:solidFill>
              </a:rPr>
              <a:t> i=1; i&lt;=boyut; i++){</a:t>
            </a:r>
          </a:p>
          <a:p>
            <a:pPr algn="just"/>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a:t>
            </a:r>
            <a:r>
              <a:rPr lang="tr-TR" sz="2200" dirty="0" err="1" smtClean="0">
                <a:solidFill>
                  <a:schemeClr val="tx1"/>
                </a:solidFill>
              </a:rPr>
              <a:t>int</a:t>
            </a:r>
            <a:r>
              <a:rPr lang="tr-TR" sz="2200" dirty="0" smtClean="0">
                <a:solidFill>
                  <a:schemeClr val="tx1"/>
                </a:solidFill>
              </a:rPr>
              <a:t> j=1; j&lt;=i; j++)</a:t>
            </a:r>
          </a:p>
          <a:p>
            <a:pPr algn="just"/>
            <a:r>
              <a:rPr lang="tr-TR" sz="2200" dirty="0" smtClean="0">
                <a:solidFill>
                  <a:schemeClr val="tx1"/>
                </a:solidFill>
              </a:rPr>
              <a:t>           </a:t>
            </a:r>
            <a:r>
              <a:rPr lang="tr-TR" sz="2200" dirty="0" err="1" smtClean="0">
                <a:solidFill>
                  <a:schemeClr val="tx1"/>
                </a:solidFill>
              </a:rPr>
              <a:t>System</a:t>
            </a:r>
            <a:r>
              <a:rPr lang="tr-TR" sz="2200" dirty="0" smtClean="0">
                <a:solidFill>
                  <a:schemeClr val="tx1"/>
                </a:solidFill>
              </a:rPr>
              <a:t>.</a:t>
            </a:r>
            <a:r>
              <a:rPr lang="tr-TR" sz="2200" dirty="0" err="1" smtClean="0">
                <a:solidFill>
                  <a:schemeClr val="tx1"/>
                </a:solidFill>
              </a:rPr>
              <a:t>out</a:t>
            </a:r>
            <a:r>
              <a:rPr lang="tr-TR" sz="2200" dirty="0" smtClean="0">
                <a:solidFill>
                  <a:schemeClr val="tx1"/>
                </a:solidFill>
              </a:rPr>
              <a:t>.</a:t>
            </a:r>
            <a:r>
              <a:rPr lang="tr-TR" sz="2200" dirty="0" err="1" smtClean="0">
                <a:solidFill>
                  <a:schemeClr val="tx1"/>
                </a:solidFill>
              </a:rPr>
              <a:t>print</a:t>
            </a:r>
            <a:r>
              <a:rPr lang="tr-TR" sz="2200" dirty="0" smtClean="0">
                <a:solidFill>
                  <a:schemeClr val="tx1"/>
                </a:solidFill>
              </a:rPr>
              <a:t>(“*”);</a:t>
            </a:r>
          </a:p>
          <a:p>
            <a:pPr algn="just"/>
            <a:r>
              <a:rPr lang="tr-TR" sz="2200" dirty="0" smtClean="0">
                <a:solidFill>
                  <a:schemeClr val="tx1"/>
                </a:solidFill>
              </a:rPr>
              <a:t>       </a:t>
            </a:r>
            <a:r>
              <a:rPr lang="tr-TR" sz="2200" dirty="0" err="1" smtClean="0">
                <a:solidFill>
                  <a:schemeClr val="tx1"/>
                </a:solidFill>
              </a:rPr>
              <a:t>System</a:t>
            </a:r>
            <a:r>
              <a:rPr lang="tr-TR" sz="2200" dirty="0" smtClean="0">
                <a:solidFill>
                  <a:schemeClr val="tx1"/>
                </a:solidFill>
              </a:rPr>
              <a:t>.</a:t>
            </a:r>
            <a:r>
              <a:rPr lang="tr-TR" sz="2200" dirty="0" err="1" smtClean="0">
                <a:solidFill>
                  <a:schemeClr val="tx1"/>
                </a:solidFill>
              </a:rPr>
              <a:t>out</a:t>
            </a:r>
            <a:r>
              <a:rPr lang="tr-TR" sz="2200" dirty="0" smtClean="0">
                <a:solidFill>
                  <a:schemeClr val="tx1"/>
                </a:solidFill>
              </a:rPr>
              <a:t>.</a:t>
            </a:r>
            <a:r>
              <a:rPr lang="tr-TR" sz="2200" dirty="0" err="1" smtClean="0">
                <a:solidFill>
                  <a:schemeClr val="tx1"/>
                </a:solidFill>
              </a:rPr>
              <a:t>println</a:t>
            </a:r>
            <a:r>
              <a:rPr lang="tr-TR" sz="2200" dirty="0" smtClean="0">
                <a:solidFill>
                  <a:schemeClr val="tx1"/>
                </a:solidFill>
              </a:rPr>
              <a:t>();</a:t>
            </a:r>
          </a:p>
          <a:p>
            <a:pPr algn="just"/>
            <a:r>
              <a:rPr lang="tr-TR" sz="2200" dirty="0" smtClean="0">
                <a:solidFill>
                  <a:schemeClr val="tx1"/>
                </a:solidFill>
              </a:rPr>
              <a:t>   }</a:t>
            </a:r>
          </a:p>
          <a:p>
            <a:pPr algn="just"/>
            <a:r>
              <a:rPr lang="tr-TR" sz="2200" dirty="0" smtClean="0">
                <a:solidFill>
                  <a:schemeClr val="tx1"/>
                </a:solidFill>
              </a:rPr>
              <a:t>   </a:t>
            </a:r>
          </a:p>
        </p:txBody>
      </p:sp>
      <p:pic>
        <p:nvPicPr>
          <p:cNvPr id="5" name="4 Resim" descr="drawing-clip-art-clip-art-drawing-390314.jpg"/>
          <p:cNvPicPr>
            <a:picLocks noChangeAspect="1"/>
          </p:cNvPicPr>
          <p:nvPr/>
        </p:nvPicPr>
        <p:blipFill>
          <a:blip r:embed="rId2"/>
          <a:stretch>
            <a:fillRect/>
          </a:stretch>
        </p:blipFill>
        <p:spPr>
          <a:xfrm>
            <a:off x="2643174" y="1428736"/>
            <a:ext cx="1137736" cy="1633538"/>
          </a:xfrm>
          <a:prstGeom prst="rect">
            <a:avLst/>
          </a:prstGeom>
        </p:spPr>
      </p:pic>
    </p:spTree>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Yıldız yerine sayılar…</a:t>
            </a:r>
            <a:endParaRPr lang="tr-TR" dirty="0"/>
          </a:p>
        </p:txBody>
      </p:sp>
      <p:sp>
        <p:nvSpPr>
          <p:cNvPr id="3" name="2 İçerik Yer Tutucusu"/>
          <p:cNvSpPr>
            <a:spLocks noGrp="1"/>
          </p:cNvSpPr>
          <p:nvPr>
            <p:ph sz="quarter" idx="1"/>
          </p:nvPr>
        </p:nvSpPr>
        <p:spPr/>
        <p:txBody>
          <a:bodyPr/>
          <a:lstStyle/>
          <a:p>
            <a:r>
              <a:rPr lang="tr-TR" dirty="0" smtClean="0"/>
              <a:t>Az önceki örnekte yıldız yerine </a:t>
            </a:r>
          </a:p>
          <a:p>
            <a:r>
              <a:rPr lang="tr-TR" dirty="0" smtClean="0"/>
              <a:t>(x,y) biçimli koordinatlar bastıralım.</a:t>
            </a:r>
            <a:endParaRPr lang="tr-TR" dirty="0"/>
          </a:p>
        </p:txBody>
      </p:sp>
      <p:pic>
        <p:nvPicPr>
          <p:cNvPr id="4" name="3 Resim" descr="bilgisayar.wmf"/>
          <p:cNvPicPr>
            <a:picLocks noChangeAspect="1"/>
          </p:cNvPicPr>
          <p:nvPr/>
        </p:nvPicPr>
        <p:blipFill>
          <a:blip r:embed="rId2"/>
          <a:stretch>
            <a:fillRect/>
          </a:stretch>
        </p:blipFill>
        <p:spPr>
          <a:xfrm>
            <a:off x="7358082" y="1714488"/>
            <a:ext cx="1047751" cy="1069809"/>
          </a:xfrm>
          <a:prstGeom prst="rect">
            <a:avLst/>
          </a:prstGeom>
        </p:spPr>
      </p:pic>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00034" y="3571876"/>
            <a:ext cx="8229600" cy="990600"/>
          </a:xfrm>
        </p:spPr>
        <p:txBody>
          <a:bodyPr>
            <a:normAutofit fontScale="90000"/>
          </a:bodyPr>
          <a:lstStyle/>
          <a:p>
            <a:r>
              <a:rPr lang="tr-TR" sz="4000" b="1" dirty="0" smtClean="0">
                <a:solidFill>
                  <a:schemeClr val="tx2">
                    <a:lumMod val="60000"/>
                    <a:lumOff val="40000"/>
                  </a:schemeClr>
                </a:solidFill>
              </a:rPr>
              <a:t>Uygulama: Girdi 4 ise ekran çıktısı nedir?</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28596" y="0"/>
            <a:ext cx="8229600" cy="5000636"/>
          </a:xfrm>
        </p:spPr>
        <p:txBody>
          <a:bodyPr>
            <a:normAutofit/>
          </a:bodyPr>
          <a:lstStyle/>
          <a:p>
            <a:pPr algn="just">
              <a:spcBef>
                <a:spcPts val="600"/>
              </a:spcBef>
              <a:buFont typeface="Wingdings" pitchFamily="2" charset="2"/>
              <a:buChar char="§"/>
            </a:pPr>
            <a:r>
              <a:rPr lang="tr-TR" sz="2200" b="1" dirty="0" smtClean="0">
                <a:solidFill>
                  <a:schemeClr val="tx1"/>
                </a:solidFill>
              </a:rPr>
              <a:t>Kod:</a:t>
            </a:r>
          </a:p>
          <a:p>
            <a:pPr algn="just"/>
            <a:r>
              <a:rPr lang="tr-TR" sz="2200" dirty="0" smtClean="0">
                <a:solidFill>
                  <a:schemeClr val="tx1"/>
                </a:solidFill>
              </a:rPr>
              <a:t>   </a:t>
            </a:r>
            <a:r>
              <a:rPr lang="tr-TR" sz="2200" dirty="0" err="1" smtClean="0">
                <a:solidFill>
                  <a:schemeClr val="tx1"/>
                </a:solidFill>
              </a:rPr>
              <a:t>Scanner</a:t>
            </a:r>
            <a:r>
              <a:rPr lang="tr-TR" sz="2200" dirty="0" smtClean="0">
                <a:solidFill>
                  <a:schemeClr val="tx1"/>
                </a:solidFill>
              </a:rPr>
              <a:t> k = </a:t>
            </a:r>
            <a:r>
              <a:rPr lang="tr-TR" sz="2200" dirty="0" err="1" smtClean="0">
                <a:solidFill>
                  <a:schemeClr val="tx1"/>
                </a:solidFill>
              </a:rPr>
              <a:t>new</a:t>
            </a:r>
            <a:r>
              <a:rPr lang="tr-TR" sz="2200" dirty="0" smtClean="0">
                <a:solidFill>
                  <a:schemeClr val="tx1"/>
                </a:solidFill>
              </a:rPr>
              <a:t> </a:t>
            </a:r>
            <a:r>
              <a:rPr lang="tr-TR" sz="2200" dirty="0" err="1" smtClean="0">
                <a:solidFill>
                  <a:schemeClr val="tx1"/>
                </a:solidFill>
              </a:rPr>
              <a:t>Scanner</a:t>
            </a:r>
            <a:r>
              <a:rPr lang="tr-TR" sz="2200" dirty="0" smtClean="0">
                <a:solidFill>
                  <a:schemeClr val="tx1"/>
                </a:solidFill>
              </a:rPr>
              <a:t>(</a:t>
            </a:r>
            <a:r>
              <a:rPr lang="tr-TR" sz="2200" dirty="0" err="1" smtClean="0">
                <a:solidFill>
                  <a:schemeClr val="tx1"/>
                </a:solidFill>
              </a:rPr>
              <a:t>System</a:t>
            </a:r>
            <a:r>
              <a:rPr lang="tr-TR" sz="2200" dirty="0" smtClean="0">
                <a:solidFill>
                  <a:schemeClr val="tx1"/>
                </a:solidFill>
              </a:rPr>
              <a:t>.in);</a:t>
            </a:r>
          </a:p>
          <a:p>
            <a:pPr algn="just"/>
            <a:r>
              <a:rPr lang="tr-TR" sz="2200" dirty="0" smtClean="0">
                <a:solidFill>
                  <a:schemeClr val="tx1"/>
                </a:solidFill>
              </a:rPr>
              <a:t>   </a:t>
            </a:r>
            <a:r>
              <a:rPr lang="tr-TR" sz="2200" dirty="0" err="1" smtClean="0">
                <a:solidFill>
                  <a:schemeClr val="tx1"/>
                </a:solidFill>
              </a:rPr>
              <a:t>System</a:t>
            </a:r>
            <a:r>
              <a:rPr lang="tr-TR" sz="2200" dirty="0" smtClean="0">
                <a:solidFill>
                  <a:schemeClr val="tx1"/>
                </a:solidFill>
              </a:rPr>
              <a:t>.</a:t>
            </a:r>
            <a:r>
              <a:rPr lang="tr-TR" sz="2200" dirty="0" err="1" smtClean="0">
                <a:solidFill>
                  <a:schemeClr val="tx1"/>
                </a:solidFill>
              </a:rPr>
              <a:t>out</a:t>
            </a:r>
            <a:r>
              <a:rPr lang="tr-TR" sz="2200" dirty="0" smtClean="0">
                <a:solidFill>
                  <a:schemeClr val="tx1"/>
                </a:solidFill>
              </a:rPr>
              <a:t>.</a:t>
            </a:r>
            <a:r>
              <a:rPr lang="tr-TR" sz="2200" dirty="0" err="1" smtClean="0">
                <a:solidFill>
                  <a:schemeClr val="tx1"/>
                </a:solidFill>
              </a:rPr>
              <a:t>print</a:t>
            </a:r>
            <a:r>
              <a:rPr lang="tr-TR" sz="2200" dirty="0" smtClean="0">
                <a:solidFill>
                  <a:schemeClr val="tx1"/>
                </a:solidFill>
              </a:rPr>
              <a:t>(“</a:t>
            </a:r>
            <a:r>
              <a:rPr lang="tr-TR" sz="2200" dirty="0" err="1" smtClean="0">
                <a:solidFill>
                  <a:schemeClr val="tx1"/>
                </a:solidFill>
              </a:rPr>
              <a:t>Lutfen</a:t>
            </a:r>
            <a:r>
              <a:rPr lang="tr-TR" sz="2200" dirty="0" smtClean="0">
                <a:solidFill>
                  <a:schemeClr val="tx1"/>
                </a:solidFill>
              </a:rPr>
              <a:t> seklin boyutunu giriniz: “);</a:t>
            </a:r>
          </a:p>
          <a:p>
            <a:pPr algn="just"/>
            <a:r>
              <a:rPr lang="tr-TR" sz="2200" dirty="0" smtClean="0">
                <a:solidFill>
                  <a:schemeClr val="tx1"/>
                </a:solidFill>
              </a:rPr>
              <a:t>   </a:t>
            </a:r>
            <a:r>
              <a:rPr lang="tr-TR" sz="2200" dirty="0" err="1" smtClean="0">
                <a:solidFill>
                  <a:schemeClr val="tx1"/>
                </a:solidFill>
              </a:rPr>
              <a:t>int</a:t>
            </a:r>
            <a:r>
              <a:rPr lang="tr-TR" sz="2200" dirty="0" smtClean="0">
                <a:solidFill>
                  <a:schemeClr val="tx1"/>
                </a:solidFill>
              </a:rPr>
              <a:t> boyut = k.</a:t>
            </a:r>
            <a:r>
              <a:rPr lang="tr-TR" sz="2200" dirty="0" err="1" smtClean="0">
                <a:solidFill>
                  <a:schemeClr val="tx1"/>
                </a:solidFill>
              </a:rPr>
              <a:t>nextInt</a:t>
            </a:r>
            <a:r>
              <a:rPr lang="tr-TR" sz="2200" dirty="0" smtClean="0">
                <a:solidFill>
                  <a:schemeClr val="tx1"/>
                </a:solidFill>
              </a:rPr>
              <a:t>();</a:t>
            </a:r>
          </a:p>
          <a:p>
            <a:pPr algn="just"/>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a:t>
            </a:r>
            <a:r>
              <a:rPr lang="tr-TR" sz="2200" dirty="0" err="1" smtClean="0">
                <a:solidFill>
                  <a:schemeClr val="tx1"/>
                </a:solidFill>
              </a:rPr>
              <a:t>int</a:t>
            </a:r>
            <a:r>
              <a:rPr lang="tr-TR" sz="2200" dirty="0" smtClean="0">
                <a:solidFill>
                  <a:schemeClr val="tx1"/>
                </a:solidFill>
              </a:rPr>
              <a:t> i=0; i&lt;boyut; i++){</a:t>
            </a:r>
          </a:p>
          <a:p>
            <a:pPr algn="just"/>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a:t>
            </a:r>
            <a:r>
              <a:rPr lang="tr-TR" sz="2200" dirty="0" err="1" smtClean="0">
                <a:solidFill>
                  <a:schemeClr val="tx1"/>
                </a:solidFill>
              </a:rPr>
              <a:t>int</a:t>
            </a:r>
            <a:r>
              <a:rPr lang="tr-TR" sz="2200" dirty="0" smtClean="0">
                <a:solidFill>
                  <a:schemeClr val="tx1"/>
                </a:solidFill>
              </a:rPr>
              <a:t> j = i + 1; j&lt;boyut; j++)</a:t>
            </a:r>
          </a:p>
          <a:p>
            <a:pPr algn="just"/>
            <a:r>
              <a:rPr lang="tr-TR" sz="2200" dirty="0" smtClean="0">
                <a:solidFill>
                  <a:schemeClr val="tx1"/>
                </a:solidFill>
              </a:rPr>
              <a:t>           </a:t>
            </a:r>
            <a:r>
              <a:rPr lang="tr-TR" sz="2200" dirty="0" err="1" smtClean="0">
                <a:solidFill>
                  <a:schemeClr val="tx1"/>
                </a:solidFill>
              </a:rPr>
              <a:t>System</a:t>
            </a:r>
            <a:r>
              <a:rPr lang="tr-TR" sz="2200" dirty="0" smtClean="0">
                <a:solidFill>
                  <a:schemeClr val="tx1"/>
                </a:solidFill>
              </a:rPr>
              <a:t>.</a:t>
            </a:r>
            <a:r>
              <a:rPr lang="tr-TR" sz="2200" dirty="0" err="1" smtClean="0">
                <a:solidFill>
                  <a:schemeClr val="tx1"/>
                </a:solidFill>
              </a:rPr>
              <a:t>out</a:t>
            </a:r>
            <a:r>
              <a:rPr lang="tr-TR" sz="2200" dirty="0" smtClean="0">
                <a:solidFill>
                  <a:schemeClr val="tx1"/>
                </a:solidFill>
              </a:rPr>
              <a:t>.</a:t>
            </a:r>
            <a:r>
              <a:rPr lang="tr-TR" sz="2200" dirty="0" err="1" smtClean="0">
                <a:solidFill>
                  <a:schemeClr val="tx1"/>
                </a:solidFill>
              </a:rPr>
              <a:t>print</a:t>
            </a:r>
            <a:r>
              <a:rPr lang="tr-TR" sz="2200" dirty="0" smtClean="0">
                <a:solidFill>
                  <a:schemeClr val="tx1"/>
                </a:solidFill>
              </a:rPr>
              <a:t>(“ ”); //1 tane </a:t>
            </a:r>
            <a:r>
              <a:rPr lang="tr-TR" sz="2200" dirty="0" err="1" smtClean="0">
                <a:solidFill>
                  <a:schemeClr val="tx1"/>
                </a:solidFill>
              </a:rPr>
              <a:t>bosluk</a:t>
            </a:r>
            <a:r>
              <a:rPr lang="tr-TR" sz="2200" dirty="0" smtClean="0">
                <a:solidFill>
                  <a:schemeClr val="tx1"/>
                </a:solidFill>
              </a:rPr>
              <a:t> koyar</a:t>
            </a:r>
          </a:p>
          <a:p>
            <a:pPr algn="just"/>
            <a:r>
              <a:rPr lang="tr-TR" sz="2200" dirty="0" smtClean="0">
                <a:solidFill>
                  <a:schemeClr val="tx1"/>
                </a:solidFill>
              </a:rPr>
              <a:t>       </a:t>
            </a:r>
            <a:r>
              <a:rPr lang="tr-TR" sz="2200" dirty="0" err="1" smtClean="0">
                <a:solidFill>
                  <a:schemeClr val="tx1"/>
                </a:solidFill>
              </a:rPr>
              <a:t>System</a:t>
            </a:r>
            <a:r>
              <a:rPr lang="tr-TR" sz="2200" dirty="0" smtClean="0">
                <a:solidFill>
                  <a:schemeClr val="tx1"/>
                </a:solidFill>
              </a:rPr>
              <a:t>.</a:t>
            </a:r>
            <a:r>
              <a:rPr lang="tr-TR" sz="2200" dirty="0" err="1" smtClean="0">
                <a:solidFill>
                  <a:schemeClr val="tx1"/>
                </a:solidFill>
              </a:rPr>
              <a:t>out</a:t>
            </a:r>
            <a:r>
              <a:rPr lang="tr-TR" sz="2200" dirty="0" smtClean="0">
                <a:solidFill>
                  <a:schemeClr val="tx1"/>
                </a:solidFill>
              </a:rPr>
              <a:t>.</a:t>
            </a:r>
            <a:r>
              <a:rPr lang="tr-TR" sz="2200" dirty="0" err="1" smtClean="0">
                <a:solidFill>
                  <a:schemeClr val="tx1"/>
                </a:solidFill>
              </a:rPr>
              <a:t>println</a:t>
            </a:r>
            <a:r>
              <a:rPr lang="tr-TR" sz="2200" dirty="0" smtClean="0">
                <a:solidFill>
                  <a:schemeClr val="tx1"/>
                </a:solidFill>
              </a:rPr>
              <a:t>(“*”);</a:t>
            </a:r>
          </a:p>
          <a:p>
            <a:pPr algn="just"/>
            <a:r>
              <a:rPr lang="tr-TR" sz="2200" dirty="0" smtClean="0">
                <a:solidFill>
                  <a:schemeClr val="tx1"/>
                </a:solidFill>
              </a:rPr>
              <a:t>   }</a:t>
            </a:r>
          </a:p>
          <a:p>
            <a:pPr algn="just">
              <a:buNone/>
            </a:pPr>
            <a:endParaRPr lang="tr-TR" sz="2200" dirty="0" smtClean="0">
              <a:solidFill>
                <a:schemeClr val="tx1"/>
              </a:solidFill>
            </a:endParaRPr>
          </a:p>
        </p:txBody>
      </p:sp>
      <p:pic>
        <p:nvPicPr>
          <p:cNvPr id="7" name="6 Resim" descr="soru.jpg"/>
          <p:cNvPicPr>
            <a:picLocks noChangeAspect="1"/>
          </p:cNvPicPr>
          <p:nvPr/>
        </p:nvPicPr>
        <p:blipFill>
          <a:blip r:embed="rId2"/>
          <a:stretch>
            <a:fillRect/>
          </a:stretch>
        </p:blipFill>
        <p:spPr>
          <a:xfrm>
            <a:off x="7000892" y="1643050"/>
            <a:ext cx="1767840" cy="1328928"/>
          </a:xfrm>
          <a:prstGeom prst="rect">
            <a:avLst/>
          </a:prstGeom>
        </p:spPr>
      </p:pic>
    </p:spTree>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p:txBody>
          <a:bodyPr>
            <a:normAutofit lnSpcReduction="10000"/>
          </a:bodyPr>
          <a:lstStyle/>
          <a:p>
            <a:pPr algn="just">
              <a:buFont typeface="Wingdings" pitchFamily="2" charset="2"/>
              <a:buChar char="§"/>
            </a:pPr>
            <a:r>
              <a:rPr lang="tr-TR" sz="2200" b="1" dirty="0" smtClean="0">
                <a:solidFill>
                  <a:schemeClr val="tx1"/>
                </a:solidFill>
              </a:rPr>
              <a:t> Girdi: </a:t>
            </a:r>
            <a:r>
              <a:rPr lang="tr-TR" sz="2200" dirty="0" smtClean="0">
                <a:solidFill>
                  <a:schemeClr val="tx1"/>
                </a:solidFill>
              </a:rPr>
              <a:t>4</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satırların sol tarafında boşluklar olduğunu görüyoruz. Her bir satırdaki boşlukların bir örüntüye sahip olduğunu (her satırda farklı sayıda boşluk var) ancak dolu kısmın bir örüntüye sahip olmadığını (her satırda 1 tane) görüyoruz. Bu durumda şeklin boyutunu belirleyen satır sayısı için bir dış döngüye, boşlukları ekrana bastırmak için bir iç döngüye ihtiyacımız vardır. Dolu kısım için ise bir örüntü göstermediği için döngüye gerek yoktur.</a:t>
            </a:r>
          </a:p>
        </p:txBody>
      </p:sp>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pic>
        <p:nvPicPr>
          <p:cNvPr id="4" name="3 Resim" descr="drawing-clip-art-clip-art-drawing-390314.jpg"/>
          <p:cNvPicPr>
            <a:picLocks noChangeAspect="1"/>
          </p:cNvPicPr>
          <p:nvPr/>
        </p:nvPicPr>
        <p:blipFill>
          <a:blip r:embed="rId2" cstate="print"/>
          <a:stretch>
            <a:fillRect/>
          </a:stretch>
        </p:blipFill>
        <p:spPr>
          <a:xfrm flipV="1">
            <a:off x="2214546" y="1785926"/>
            <a:ext cx="775594" cy="1223982"/>
          </a:xfrm>
          <a:prstGeom prst="rect">
            <a:avLst/>
          </a:prstGeom>
        </p:spPr>
      </p:pic>
      <p:pic>
        <p:nvPicPr>
          <p:cNvPr id="8" name="7 Resim" descr="drawing-clip-art-clip-art-drawing-390314.jpg"/>
          <p:cNvPicPr>
            <a:picLocks noChangeAspect="1"/>
          </p:cNvPicPr>
          <p:nvPr/>
        </p:nvPicPr>
        <p:blipFill>
          <a:blip r:embed="rId3" cstate="print"/>
          <a:stretch>
            <a:fillRect/>
          </a:stretch>
        </p:blipFill>
        <p:spPr>
          <a:xfrm flipV="1">
            <a:off x="3071802" y="2000240"/>
            <a:ext cx="714380" cy="1127379"/>
          </a:xfrm>
          <a:prstGeom prst="rect">
            <a:avLst/>
          </a:prstGeom>
        </p:spPr>
      </p:pic>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6115064" cy="4937760"/>
          </a:xfrm>
        </p:spPr>
        <p:txBody>
          <a:bodyPr>
            <a:normAutofit fontScale="70000" lnSpcReduction="20000"/>
          </a:bodyPr>
          <a:lstStyle/>
          <a:p>
            <a:pPr algn="just">
              <a:buFont typeface="Wingdings" pitchFamily="2" charset="2"/>
              <a:buChar char="§"/>
            </a:pPr>
            <a:r>
              <a:rPr lang="tr-TR" sz="2200" b="1" dirty="0" smtClean="0">
                <a:solidFill>
                  <a:schemeClr val="tx1"/>
                </a:solidFill>
              </a:rPr>
              <a:t> Girdi: </a:t>
            </a:r>
            <a:r>
              <a:rPr lang="tr-TR" sz="2200" dirty="0" smtClean="0">
                <a:solidFill>
                  <a:schemeClr val="tx1"/>
                </a:solidFill>
              </a:rPr>
              <a:t>7</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spcBef>
                <a:spcPts val="600"/>
              </a:spcBef>
              <a:buFont typeface="Wingdings" pitchFamily="2" charset="2"/>
              <a:buChar char="§"/>
            </a:pPr>
            <a:endParaRPr lang="tr-TR" sz="2200" b="1" dirty="0" smtClean="0">
              <a:solidFill>
                <a:schemeClr val="tx1"/>
              </a:solidFill>
            </a:endParaRPr>
          </a:p>
          <a:p>
            <a:pPr algn="just">
              <a:lnSpc>
                <a:spcPts val="1500"/>
              </a:lnSpc>
              <a:spcBef>
                <a:spcPts val="600"/>
              </a:spcBef>
            </a:pPr>
            <a:r>
              <a:rPr lang="tr-TR" sz="4600" dirty="0" smtClean="0">
                <a:solidFill>
                  <a:schemeClr val="tx1"/>
                </a:solidFill>
              </a:rPr>
              <a:t>   *</a:t>
            </a:r>
          </a:p>
          <a:p>
            <a:pPr algn="just">
              <a:lnSpc>
                <a:spcPts val="1500"/>
              </a:lnSpc>
              <a:spcBef>
                <a:spcPts val="600"/>
              </a:spcBef>
            </a:pPr>
            <a:r>
              <a:rPr lang="tr-TR" sz="4600" dirty="0" smtClean="0">
                <a:solidFill>
                  <a:schemeClr val="tx1"/>
                </a:solidFill>
              </a:rPr>
              <a:t>   * *</a:t>
            </a:r>
          </a:p>
          <a:p>
            <a:pPr algn="just">
              <a:lnSpc>
                <a:spcPts val="1500"/>
              </a:lnSpc>
              <a:spcBef>
                <a:spcPts val="600"/>
              </a:spcBef>
            </a:pPr>
            <a:r>
              <a:rPr lang="tr-TR" sz="4600" dirty="0" smtClean="0">
                <a:solidFill>
                  <a:schemeClr val="tx1"/>
                </a:solidFill>
              </a:rPr>
              <a:t>   * * *</a:t>
            </a:r>
          </a:p>
          <a:p>
            <a:pPr algn="just">
              <a:lnSpc>
                <a:spcPts val="1500"/>
              </a:lnSpc>
              <a:spcBef>
                <a:spcPts val="600"/>
              </a:spcBef>
            </a:pPr>
            <a:r>
              <a:rPr lang="tr-TR" sz="4600" dirty="0" smtClean="0">
                <a:solidFill>
                  <a:schemeClr val="tx1"/>
                </a:solidFill>
              </a:rPr>
              <a:t>   * * * *</a:t>
            </a:r>
          </a:p>
          <a:p>
            <a:pPr algn="just">
              <a:lnSpc>
                <a:spcPts val="1500"/>
              </a:lnSpc>
              <a:spcBef>
                <a:spcPts val="600"/>
              </a:spcBef>
            </a:pPr>
            <a:r>
              <a:rPr lang="tr-TR" sz="4600" dirty="0" smtClean="0">
                <a:solidFill>
                  <a:schemeClr val="tx1"/>
                </a:solidFill>
              </a:rPr>
              <a:t>   * * *</a:t>
            </a:r>
          </a:p>
          <a:p>
            <a:pPr algn="just">
              <a:lnSpc>
                <a:spcPts val="1500"/>
              </a:lnSpc>
              <a:spcBef>
                <a:spcPts val="600"/>
              </a:spcBef>
            </a:pPr>
            <a:r>
              <a:rPr lang="tr-TR" sz="4600" dirty="0" smtClean="0">
                <a:solidFill>
                  <a:schemeClr val="tx1"/>
                </a:solidFill>
              </a:rPr>
              <a:t>   * *</a:t>
            </a:r>
          </a:p>
          <a:p>
            <a:pPr algn="just">
              <a:lnSpc>
                <a:spcPts val="1500"/>
              </a:lnSpc>
              <a:spcBef>
                <a:spcPts val="600"/>
              </a:spcBef>
            </a:pPr>
            <a:r>
              <a:rPr lang="tr-TR" sz="4600" dirty="0" smtClean="0">
                <a:solidFill>
                  <a:schemeClr val="tx1"/>
                </a:solidFill>
              </a:rPr>
              <a:t>   * </a:t>
            </a:r>
          </a:p>
          <a:p>
            <a:pPr algn="just"/>
            <a:endParaRPr lang="tr-TR" sz="2200" dirty="0" smtClean="0">
              <a:solidFill>
                <a:schemeClr val="tx1"/>
              </a:solidFill>
            </a:endParaRPr>
          </a:p>
          <a:p>
            <a:pPr algn="just">
              <a:buFont typeface="Wingdings" pitchFamily="2" charset="2"/>
              <a:buChar char="Ø"/>
            </a:pPr>
            <a:r>
              <a:rPr lang="tr-TR" sz="2200" dirty="0" smtClean="0">
                <a:solidFill>
                  <a:schemeClr val="tx1"/>
                </a:solidFill>
              </a:rPr>
              <a:t> Bu örneği incelediğimizde girdi olarak alınan değerin satır sayısı olduğunu ve satırlarda boşluk olmadığını görüyoruz. Ancak her bir satırdaki dolu kısımların bir örüntüye sahip olduğunu ve örüntünün şeklin her tarafında aynı olmadığını görüyoruz. Şeklin alt ve üst tarafının farklı örüntüye sahip olduğunu görüyoruz. Şeklin iki bölgesi iki farklı örüntü içerdiğinden şekli aslında iki farklı şekil gibi düşünmek gerekir. Bu durumda şeklin üst kısmında satır sayısını belirten bir dış döngüye, satırlardaki dolu kısımları yazdırmak için de bir iç döngüye ihtiyaç vardır. Benzer durum şeklin alt satırı için de vardır.</a:t>
            </a:r>
          </a:p>
        </p:txBody>
      </p:sp>
      <p:pic>
        <p:nvPicPr>
          <p:cNvPr id="4" name="3 Resim" descr="drawing-clip-art-clip-art-drawing-390314.jpg"/>
          <p:cNvPicPr>
            <a:picLocks noChangeAspect="1"/>
          </p:cNvPicPr>
          <p:nvPr/>
        </p:nvPicPr>
        <p:blipFill>
          <a:blip r:embed="rId2" cstate="print"/>
          <a:stretch>
            <a:fillRect/>
          </a:stretch>
        </p:blipFill>
        <p:spPr>
          <a:xfrm>
            <a:off x="6643702" y="1714488"/>
            <a:ext cx="714380" cy="1025692"/>
          </a:xfrm>
          <a:prstGeom prst="rect">
            <a:avLst/>
          </a:prstGeom>
        </p:spPr>
      </p:pic>
      <p:pic>
        <p:nvPicPr>
          <p:cNvPr id="5" name="4 Resim" descr="bilgisayar.wmf"/>
          <p:cNvPicPr>
            <a:picLocks noChangeAspect="1"/>
          </p:cNvPicPr>
          <p:nvPr/>
        </p:nvPicPr>
        <p:blipFill>
          <a:blip r:embed="rId3"/>
          <a:stretch>
            <a:fillRect/>
          </a:stretch>
        </p:blipFill>
        <p:spPr>
          <a:xfrm>
            <a:off x="5072066" y="1928802"/>
            <a:ext cx="1047751" cy="1069809"/>
          </a:xfrm>
          <a:prstGeom prst="rect">
            <a:avLst/>
          </a:prstGeom>
        </p:spPr>
      </p:pic>
      <p:pic>
        <p:nvPicPr>
          <p:cNvPr id="8" name="7 Resim" descr="drawing-clip-art-clip-art-drawing-390314.jpg"/>
          <p:cNvPicPr>
            <a:picLocks noChangeAspect="1"/>
          </p:cNvPicPr>
          <p:nvPr/>
        </p:nvPicPr>
        <p:blipFill>
          <a:blip r:embed="rId2" cstate="print"/>
          <a:stretch>
            <a:fillRect/>
          </a:stretch>
        </p:blipFill>
        <p:spPr>
          <a:xfrm>
            <a:off x="7615939" y="1759164"/>
            <a:ext cx="714380" cy="1025692"/>
          </a:xfrm>
          <a:prstGeom prst="rect">
            <a:avLst/>
          </a:prstGeom>
        </p:spPr>
      </p:pic>
      <p:pic>
        <p:nvPicPr>
          <p:cNvPr id="9" name="Picture 2" descr="Image result for baklava"/>
          <p:cNvPicPr>
            <a:picLocks noChangeAspect="1" noChangeArrowheads="1"/>
          </p:cNvPicPr>
          <p:nvPr/>
        </p:nvPicPr>
        <p:blipFill>
          <a:blip r:embed="rId4" cstate="print"/>
          <a:srcRect t="4087" r="5908"/>
          <a:stretch>
            <a:fillRect/>
          </a:stretch>
        </p:blipFill>
        <p:spPr bwMode="auto">
          <a:xfrm>
            <a:off x="6786578" y="3929066"/>
            <a:ext cx="2000264" cy="1360556"/>
          </a:xfrm>
          <a:prstGeom prst="rect">
            <a:avLst/>
          </a:prstGeom>
          <a:noFill/>
        </p:spPr>
      </p:pic>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solidFill>
                  <a:schemeClr val="tx1"/>
                </a:solidFill>
              </a:rPr>
              <a:t> </a:t>
            </a:r>
            <a:r>
              <a:rPr lang="tr-TR" sz="2200" b="1" dirty="0" smtClean="0">
                <a:solidFill>
                  <a:schemeClr val="tx1"/>
                </a:solidFill>
              </a:rPr>
              <a:t>Girdi: </a:t>
            </a:r>
            <a:r>
              <a:rPr lang="tr-TR" sz="2200" dirty="0" smtClean="0">
                <a:solidFill>
                  <a:schemeClr val="tx1"/>
                </a:solidFill>
              </a:rPr>
              <a:t>7</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a:t>
            </a:r>
          </a:p>
          <a:p>
            <a:pPr algn="just">
              <a:lnSpc>
                <a:spcPts val="1500"/>
              </a:lnSpc>
              <a:spcBef>
                <a:spcPts val="600"/>
              </a:spcBef>
            </a:pPr>
            <a:endParaRPr lang="tr-TR" sz="2200" dirty="0" smtClean="0">
              <a:solidFill>
                <a:schemeClr val="tx1"/>
              </a:solidFill>
            </a:endParaRPr>
          </a:p>
        </p:txBody>
      </p:sp>
      <p:sp>
        <p:nvSpPr>
          <p:cNvPr id="4" name="3 Dikdörtgen"/>
          <p:cNvSpPr/>
          <p:nvPr/>
        </p:nvSpPr>
        <p:spPr>
          <a:xfrm>
            <a:off x="2214546" y="1071546"/>
            <a:ext cx="6429420" cy="4893647"/>
          </a:xfrm>
          <a:prstGeom prst="rect">
            <a:avLst/>
          </a:prstGeom>
        </p:spPr>
        <p:txBody>
          <a:bodyPr wrap="square">
            <a:spAutoFit/>
          </a:bodyPr>
          <a:lstStyle/>
          <a:p>
            <a:pPr algn="just">
              <a:buFont typeface="Wingdings" pitchFamily="2" charset="2"/>
              <a:buChar char="§"/>
            </a:pPr>
            <a:r>
              <a:rPr lang="tr-TR" sz="1600" dirty="0" smtClean="0"/>
              <a:t> </a:t>
            </a:r>
            <a:r>
              <a:rPr lang="tr-TR" sz="1600" b="1" dirty="0" smtClean="0"/>
              <a:t>Kod:</a:t>
            </a:r>
          </a:p>
          <a:p>
            <a:pPr algn="just"/>
            <a:r>
              <a:rPr lang="tr-TR" sz="1600" dirty="0" smtClean="0"/>
              <a:t> </a:t>
            </a:r>
            <a:r>
              <a:rPr lang="tr-TR" sz="1600" dirty="0" err="1" smtClean="0"/>
              <a:t>Scanner</a:t>
            </a:r>
            <a:r>
              <a:rPr lang="tr-TR" sz="1600" dirty="0" smtClean="0"/>
              <a:t> k = </a:t>
            </a:r>
            <a:r>
              <a:rPr lang="tr-TR" sz="1600" dirty="0" err="1" smtClean="0"/>
              <a:t>new</a:t>
            </a:r>
            <a:r>
              <a:rPr lang="tr-TR" sz="1600" dirty="0" smtClean="0"/>
              <a:t> </a:t>
            </a:r>
            <a:r>
              <a:rPr lang="tr-TR" sz="1600" dirty="0" err="1" smtClean="0"/>
              <a:t>Scanner</a:t>
            </a:r>
            <a:r>
              <a:rPr lang="tr-TR" sz="1600" dirty="0" smtClean="0"/>
              <a:t>(</a:t>
            </a:r>
            <a:r>
              <a:rPr lang="tr-TR" sz="1600" dirty="0" err="1" smtClean="0"/>
              <a:t>System</a:t>
            </a:r>
            <a:r>
              <a:rPr lang="tr-TR" sz="1600" dirty="0" smtClean="0"/>
              <a:t>.in);</a:t>
            </a:r>
          </a:p>
          <a:p>
            <a:pPr algn="just"/>
            <a:r>
              <a:rPr lang="tr-TR" sz="1600" dirty="0" smtClean="0"/>
              <a:t>   </a:t>
            </a:r>
            <a:r>
              <a:rPr lang="tr-TR" sz="1200" dirty="0" err="1" smtClean="0"/>
              <a:t>System</a:t>
            </a:r>
            <a:r>
              <a:rPr lang="tr-TR" sz="1200" dirty="0" smtClean="0"/>
              <a:t>.</a:t>
            </a:r>
            <a:r>
              <a:rPr lang="tr-TR" sz="1200" dirty="0" err="1" smtClean="0"/>
              <a:t>out</a:t>
            </a:r>
            <a:r>
              <a:rPr lang="tr-TR" sz="1200" dirty="0" smtClean="0"/>
              <a:t>.</a:t>
            </a:r>
            <a:r>
              <a:rPr lang="tr-TR" sz="1200" dirty="0" err="1" smtClean="0"/>
              <a:t>print</a:t>
            </a:r>
            <a:r>
              <a:rPr lang="tr-TR" sz="1200" dirty="0" smtClean="0"/>
              <a:t>(“</a:t>
            </a:r>
            <a:r>
              <a:rPr lang="tr-TR" sz="1200" dirty="0" err="1" smtClean="0"/>
              <a:t>Lutfen</a:t>
            </a:r>
            <a:r>
              <a:rPr lang="tr-TR" sz="1200" dirty="0" smtClean="0"/>
              <a:t> seklin boyutunu giriniz: “);        </a:t>
            </a:r>
          </a:p>
          <a:p>
            <a:pPr algn="just"/>
            <a:r>
              <a:rPr lang="tr-TR" sz="1200" dirty="0" err="1" smtClean="0"/>
              <a:t>int</a:t>
            </a:r>
            <a:r>
              <a:rPr lang="tr-TR" sz="1200" dirty="0" smtClean="0"/>
              <a:t> N = k.</a:t>
            </a:r>
            <a:r>
              <a:rPr lang="tr-TR" sz="1200" dirty="0" err="1" smtClean="0"/>
              <a:t>nextInt</a:t>
            </a:r>
            <a:r>
              <a:rPr lang="tr-TR" sz="1200" dirty="0" smtClean="0"/>
              <a:t>();</a:t>
            </a:r>
          </a:p>
          <a:p>
            <a:pPr algn="just"/>
            <a:r>
              <a:rPr lang="tr-TR" sz="1200" dirty="0" smtClean="0"/>
              <a:t>        </a:t>
            </a:r>
            <a:r>
              <a:rPr lang="tr-TR" sz="1200" dirty="0" err="1" smtClean="0"/>
              <a:t>int</a:t>
            </a:r>
            <a:r>
              <a:rPr lang="tr-TR" sz="1200" dirty="0" smtClean="0"/>
              <a:t> a=N%2;</a:t>
            </a:r>
          </a:p>
          <a:p>
            <a:pPr algn="just"/>
            <a:r>
              <a:rPr lang="tr-TR" sz="1200" dirty="0" smtClean="0"/>
              <a:t>        N = (N+1)/2;</a:t>
            </a:r>
          </a:p>
          <a:p>
            <a:pPr algn="just"/>
            <a:r>
              <a:rPr lang="tr-TR" sz="1200" dirty="0" err="1" smtClean="0"/>
              <a:t>for</a:t>
            </a:r>
            <a:r>
              <a:rPr lang="tr-TR" sz="1200" dirty="0" smtClean="0"/>
              <a:t>(</a:t>
            </a:r>
            <a:r>
              <a:rPr lang="tr-TR" sz="1200" dirty="0" err="1" smtClean="0"/>
              <a:t>int</a:t>
            </a:r>
            <a:r>
              <a:rPr lang="tr-TR" sz="1200" dirty="0" smtClean="0"/>
              <a:t> i=1; i&lt;=N;i++) /*şeklin üst kısmı için, şeklin ortası da dahil*/</a:t>
            </a:r>
          </a:p>
          <a:p>
            <a:pPr algn="just"/>
            <a:r>
              <a:rPr lang="tr-TR" sz="1200" dirty="0" smtClean="0"/>
              <a:t>   {     </a:t>
            </a:r>
          </a:p>
          <a:p>
            <a:pPr algn="just"/>
            <a:r>
              <a:rPr lang="tr-TR" sz="1200" dirty="0" smtClean="0"/>
              <a:t>        // i tane </a:t>
            </a:r>
            <a:r>
              <a:rPr lang="tr-TR" sz="1200" dirty="0" err="1" smtClean="0"/>
              <a:t>yanyana</a:t>
            </a:r>
            <a:r>
              <a:rPr lang="tr-TR" sz="1200" dirty="0" smtClean="0"/>
              <a:t> YILDIZ </a:t>
            </a:r>
            <a:r>
              <a:rPr lang="tr-TR" sz="1200" dirty="0" err="1" smtClean="0"/>
              <a:t>yazdiran</a:t>
            </a:r>
            <a:r>
              <a:rPr lang="tr-TR" sz="1200" dirty="0" smtClean="0"/>
              <a:t> kod </a:t>
            </a:r>
            <a:r>
              <a:rPr lang="tr-TR" sz="1200" dirty="0" err="1" smtClean="0"/>
              <a:t>blogu</a:t>
            </a:r>
            <a:endParaRPr lang="tr-TR" sz="1200" dirty="0" smtClean="0"/>
          </a:p>
          <a:p>
            <a:pPr algn="just"/>
            <a:r>
              <a:rPr lang="tr-TR" sz="1200" dirty="0" smtClean="0"/>
              <a:t>        </a:t>
            </a:r>
            <a:r>
              <a:rPr lang="tr-TR" sz="1200" dirty="0" err="1" smtClean="0"/>
              <a:t>for</a:t>
            </a:r>
            <a:r>
              <a:rPr lang="tr-TR" sz="1200" dirty="0" smtClean="0"/>
              <a:t>(</a:t>
            </a:r>
            <a:r>
              <a:rPr lang="tr-TR" sz="1200" dirty="0" err="1" smtClean="0"/>
              <a:t>int</a:t>
            </a:r>
            <a:r>
              <a:rPr lang="tr-TR" sz="1200" dirty="0" smtClean="0"/>
              <a:t> j=1; j&lt;=i; j++)</a:t>
            </a:r>
          </a:p>
          <a:p>
            <a:pPr algn="just"/>
            <a:r>
              <a:rPr lang="tr-TR" sz="1200" dirty="0" smtClean="0"/>
              <a:t>        {</a:t>
            </a:r>
          </a:p>
          <a:p>
            <a:pPr algn="just"/>
            <a:r>
              <a:rPr lang="tr-TR" sz="1200" dirty="0" smtClean="0"/>
              <a:t>         </a:t>
            </a:r>
            <a:r>
              <a:rPr lang="tr-TR" sz="1200" dirty="0" err="1" smtClean="0"/>
              <a:t>System</a:t>
            </a:r>
            <a:r>
              <a:rPr lang="tr-TR" sz="1200" dirty="0" smtClean="0"/>
              <a:t>.</a:t>
            </a:r>
            <a:r>
              <a:rPr lang="tr-TR" sz="1200" dirty="0" err="1" smtClean="0"/>
              <a:t>out</a:t>
            </a:r>
            <a:r>
              <a:rPr lang="tr-TR" sz="1200" dirty="0" smtClean="0"/>
              <a:t>.</a:t>
            </a:r>
            <a:r>
              <a:rPr lang="tr-TR" sz="1200" dirty="0" err="1" smtClean="0"/>
              <a:t>print</a:t>
            </a:r>
            <a:r>
              <a:rPr lang="tr-TR" sz="1200" dirty="0" smtClean="0"/>
              <a:t>("*");   </a:t>
            </a:r>
          </a:p>
          <a:p>
            <a:pPr algn="just"/>
            <a:r>
              <a:rPr lang="tr-TR" sz="1200" dirty="0" smtClean="0"/>
              <a:t>        }          </a:t>
            </a:r>
          </a:p>
          <a:p>
            <a:pPr algn="just"/>
            <a:r>
              <a:rPr lang="tr-TR" sz="1200" dirty="0" smtClean="0"/>
              <a:t>        </a:t>
            </a:r>
            <a:r>
              <a:rPr lang="tr-TR" sz="1200" dirty="0" err="1" smtClean="0"/>
              <a:t>System</a:t>
            </a:r>
            <a:r>
              <a:rPr lang="tr-TR" sz="1200" dirty="0" smtClean="0"/>
              <a:t>.</a:t>
            </a:r>
            <a:r>
              <a:rPr lang="tr-TR" sz="1200" dirty="0" err="1" smtClean="0"/>
              <a:t>out</a:t>
            </a:r>
            <a:r>
              <a:rPr lang="tr-TR" sz="1200" dirty="0" smtClean="0"/>
              <a:t>.</a:t>
            </a:r>
            <a:r>
              <a:rPr lang="tr-TR" sz="1200" dirty="0" err="1" smtClean="0"/>
              <a:t>println</a:t>
            </a:r>
            <a:r>
              <a:rPr lang="tr-TR" sz="1200" dirty="0" smtClean="0"/>
              <a:t>();</a:t>
            </a:r>
          </a:p>
          <a:p>
            <a:pPr algn="just"/>
            <a:r>
              <a:rPr lang="tr-TR" sz="1200" dirty="0" smtClean="0"/>
              <a:t>   }  </a:t>
            </a:r>
          </a:p>
          <a:p>
            <a:pPr algn="just"/>
            <a:r>
              <a:rPr lang="tr-TR" sz="1200" dirty="0" smtClean="0"/>
              <a:t>   </a:t>
            </a:r>
            <a:r>
              <a:rPr lang="tr-TR" sz="1200" dirty="0" err="1" smtClean="0"/>
              <a:t>for</a:t>
            </a:r>
            <a:r>
              <a:rPr lang="tr-TR" sz="1200" dirty="0" smtClean="0"/>
              <a:t>(</a:t>
            </a:r>
            <a:r>
              <a:rPr lang="tr-TR" sz="1200" dirty="0" err="1" smtClean="0"/>
              <a:t>int</a:t>
            </a:r>
            <a:r>
              <a:rPr lang="tr-TR" sz="1200" dirty="0" smtClean="0"/>
              <a:t> i=N-a; i&gt;=1;i--) /*şeklin alt kısmı için, şeklin ortası üst kısımda yazdırılıyor, burada dahil değil*/</a:t>
            </a:r>
          </a:p>
          <a:p>
            <a:pPr algn="just"/>
            <a:r>
              <a:rPr lang="tr-TR" sz="1200" dirty="0" smtClean="0"/>
              <a:t>   {</a:t>
            </a:r>
          </a:p>
          <a:p>
            <a:pPr algn="just"/>
            <a:r>
              <a:rPr lang="tr-TR" sz="1200" dirty="0" smtClean="0"/>
              <a:t>        // i tane </a:t>
            </a:r>
            <a:r>
              <a:rPr lang="tr-TR" sz="1200" dirty="0" err="1" smtClean="0"/>
              <a:t>yanyana</a:t>
            </a:r>
            <a:r>
              <a:rPr lang="tr-TR" sz="1200" dirty="0" smtClean="0"/>
              <a:t> YILDIZ </a:t>
            </a:r>
            <a:r>
              <a:rPr lang="tr-TR" sz="1200" dirty="0" err="1" smtClean="0"/>
              <a:t>yazdiran</a:t>
            </a:r>
            <a:r>
              <a:rPr lang="tr-TR" sz="1200" dirty="0" smtClean="0"/>
              <a:t> kod </a:t>
            </a:r>
            <a:r>
              <a:rPr lang="tr-TR" sz="1200" dirty="0" err="1" smtClean="0"/>
              <a:t>blogu</a:t>
            </a:r>
            <a:endParaRPr lang="tr-TR" sz="1200" dirty="0" smtClean="0"/>
          </a:p>
          <a:p>
            <a:pPr algn="just"/>
            <a:r>
              <a:rPr lang="tr-TR" sz="1200" dirty="0" smtClean="0"/>
              <a:t>        </a:t>
            </a:r>
            <a:r>
              <a:rPr lang="tr-TR" sz="1200" dirty="0" err="1" smtClean="0"/>
              <a:t>for</a:t>
            </a:r>
            <a:r>
              <a:rPr lang="tr-TR" sz="1200" dirty="0" smtClean="0"/>
              <a:t>(</a:t>
            </a:r>
            <a:r>
              <a:rPr lang="tr-TR" sz="1200" dirty="0" err="1" smtClean="0"/>
              <a:t>int</a:t>
            </a:r>
            <a:r>
              <a:rPr lang="tr-TR" sz="1200" dirty="0" smtClean="0"/>
              <a:t> j=1; j&lt;=i; j++)</a:t>
            </a:r>
          </a:p>
          <a:p>
            <a:pPr algn="just"/>
            <a:r>
              <a:rPr lang="tr-TR" sz="1200" dirty="0" smtClean="0"/>
              <a:t>        {</a:t>
            </a:r>
          </a:p>
          <a:p>
            <a:pPr algn="just"/>
            <a:r>
              <a:rPr lang="tr-TR" sz="1200" dirty="0" smtClean="0"/>
              <a:t>         </a:t>
            </a:r>
            <a:r>
              <a:rPr lang="tr-TR" sz="1200" dirty="0" err="1" smtClean="0"/>
              <a:t>System</a:t>
            </a:r>
            <a:r>
              <a:rPr lang="tr-TR" sz="1200" dirty="0" smtClean="0"/>
              <a:t>.</a:t>
            </a:r>
            <a:r>
              <a:rPr lang="tr-TR" sz="1200" dirty="0" err="1" smtClean="0"/>
              <a:t>out</a:t>
            </a:r>
            <a:r>
              <a:rPr lang="tr-TR" sz="1200" dirty="0" smtClean="0"/>
              <a:t>.</a:t>
            </a:r>
            <a:r>
              <a:rPr lang="tr-TR" sz="1200" dirty="0" err="1" smtClean="0"/>
              <a:t>print</a:t>
            </a:r>
            <a:r>
              <a:rPr lang="tr-TR" sz="1200" dirty="0" smtClean="0"/>
              <a:t>("*");   </a:t>
            </a:r>
          </a:p>
          <a:p>
            <a:pPr algn="just"/>
            <a:r>
              <a:rPr lang="tr-TR" sz="1200" dirty="0" smtClean="0"/>
              <a:t>        }        </a:t>
            </a:r>
          </a:p>
          <a:p>
            <a:pPr algn="just"/>
            <a:r>
              <a:rPr lang="tr-TR" sz="1200" dirty="0" err="1" smtClean="0"/>
              <a:t>System</a:t>
            </a:r>
            <a:r>
              <a:rPr lang="tr-TR" sz="1200" dirty="0" smtClean="0"/>
              <a:t>.</a:t>
            </a:r>
            <a:r>
              <a:rPr lang="tr-TR" sz="1200" dirty="0" err="1" smtClean="0"/>
              <a:t>out</a:t>
            </a:r>
            <a:r>
              <a:rPr lang="tr-TR" sz="1200" dirty="0" smtClean="0"/>
              <a:t>.</a:t>
            </a:r>
            <a:r>
              <a:rPr lang="tr-TR" sz="1200" dirty="0" err="1" smtClean="0"/>
              <a:t>println</a:t>
            </a:r>
            <a:r>
              <a:rPr lang="tr-TR" sz="1200" dirty="0" smtClean="0"/>
              <a:t>();</a:t>
            </a:r>
          </a:p>
          <a:p>
            <a:pPr algn="just"/>
            <a:r>
              <a:rPr lang="tr-TR" sz="1200" dirty="0" smtClean="0"/>
              <a:t>   } </a:t>
            </a:r>
          </a:p>
        </p:txBody>
      </p:sp>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b="1" dirty="0" smtClean="0">
                <a:solidFill>
                  <a:schemeClr val="tx1"/>
                </a:solidFill>
              </a:rPr>
              <a:t> Girdi: </a:t>
            </a:r>
            <a:r>
              <a:rPr lang="tr-TR" sz="2200" dirty="0" smtClean="0">
                <a:solidFill>
                  <a:schemeClr val="tx1"/>
                </a:solidFill>
              </a:rPr>
              <a:t>4</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spcBef>
                <a:spcPts val="600"/>
              </a:spcBef>
              <a:buFont typeface="Wingdings" pitchFamily="2" charset="2"/>
              <a:buChar char="§"/>
            </a:pPr>
            <a:endParaRPr lang="tr-TR" sz="2200" b="1" dirty="0" smtClean="0">
              <a:solidFill>
                <a:schemeClr val="tx1"/>
              </a:solidFill>
            </a:endParaRPr>
          </a:p>
          <a:p>
            <a:pPr algn="just">
              <a:lnSpc>
                <a:spcPts val="1500"/>
              </a:lnSpc>
              <a:spcBef>
                <a:spcPts val="600"/>
              </a:spcBef>
            </a:pPr>
            <a:r>
              <a:rPr lang="tr-TR" sz="3000" dirty="0" smtClean="0">
                <a:solidFill>
                  <a:schemeClr val="tx1"/>
                </a:solidFill>
              </a:rPr>
              <a:t>            *</a:t>
            </a:r>
          </a:p>
          <a:p>
            <a:pPr algn="just">
              <a:lnSpc>
                <a:spcPts val="1500"/>
              </a:lnSpc>
              <a:spcBef>
                <a:spcPts val="600"/>
              </a:spcBef>
            </a:pPr>
            <a:r>
              <a:rPr lang="tr-TR" sz="3000" dirty="0" smtClean="0">
                <a:solidFill>
                  <a:schemeClr val="tx1"/>
                </a:solidFill>
              </a:rPr>
              <a:t>         * *</a:t>
            </a:r>
          </a:p>
          <a:p>
            <a:pPr algn="just">
              <a:lnSpc>
                <a:spcPts val="1500"/>
              </a:lnSpc>
              <a:spcBef>
                <a:spcPts val="600"/>
              </a:spcBef>
            </a:pPr>
            <a:r>
              <a:rPr lang="tr-TR" sz="3000" dirty="0" smtClean="0">
                <a:solidFill>
                  <a:schemeClr val="tx1"/>
                </a:solidFill>
              </a:rPr>
              <a:t>      * * *</a:t>
            </a:r>
          </a:p>
          <a:p>
            <a:pPr algn="just">
              <a:lnSpc>
                <a:spcPts val="1500"/>
              </a:lnSpc>
              <a:spcBef>
                <a:spcPts val="600"/>
              </a:spcBef>
            </a:pPr>
            <a:r>
              <a:rPr lang="tr-TR" sz="3000" dirty="0" smtClean="0">
                <a:solidFill>
                  <a:schemeClr val="tx1"/>
                </a:solidFill>
              </a:rPr>
              <a:t>   * * * *</a:t>
            </a:r>
          </a:p>
          <a:p>
            <a:pPr algn="just"/>
            <a:endParaRPr lang="tr-TR" sz="2200" dirty="0" smtClean="0">
              <a:solidFill>
                <a:schemeClr val="tx1"/>
              </a:solidFill>
            </a:endParaRPr>
          </a:p>
          <a:p>
            <a:pPr algn="just">
              <a:buFont typeface="Wingdings" pitchFamily="2" charset="2"/>
              <a:buChar char="Ø"/>
            </a:pPr>
            <a:r>
              <a:rPr lang="tr-TR" sz="1800" dirty="0" smtClean="0">
                <a:solidFill>
                  <a:schemeClr val="tx1"/>
                </a:solidFill>
              </a:rPr>
              <a:t> Bu örneği incelediğimizde girdi olarak alınan değerin satır sayısı olduğunu ve satırların sol tarafında boşluklar olduğunu görüyoruz. Her bir satırda hem boşlukların, hem de dolu kısımların ayrı ayrı farklı örüntüler gösterdiğini görüyoruz. Bu durumda hem soldaki boşluklar için, hem de dolu kısımlar için ayrı döngülere ihtiyaç vardır. Bu durumda şeklin boyutunu belirleyen satır sayısı kadar dönecek bir dış döngüye ve boşluk ile dolu kısımlar için ayrı ayrı iki tane iç döngüye ihtiyaç vardır.</a:t>
            </a:r>
          </a:p>
        </p:txBody>
      </p:sp>
      <p:pic>
        <p:nvPicPr>
          <p:cNvPr id="9" name="8 Resim" descr="bilgisayar.wmf"/>
          <p:cNvPicPr>
            <a:picLocks noChangeAspect="1"/>
          </p:cNvPicPr>
          <p:nvPr/>
        </p:nvPicPr>
        <p:blipFill>
          <a:blip r:embed="rId2"/>
          <a:stretch>
            <a:fillRect/>
          </a:stretch>
        </p:blipFill>
        <p:spPr>
          <a:xfrm>
            <a:off x="5072066" y="1928802"/>
            <a:ext cx="1047751" cy="1069809"/>
          </a:xfrm>
          <a:prstGeom prst="rect">
            <a:avLst/>
          </a:prstGeom>
        </p:spPr>
      </p:pic>
    </p:spTree>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algn="just">
              <a:buFont typeface="Wingdings" pitchFamily="2" charset="2"/>
              <a:buChar char="§"/>
            </a:pPr>
            <a:r>
              <a:rPr lang="tr-TR" sz="2200" dirty="0" smtClean="0">
                <a:solidFill>
                  <a:schemeClr val="tx1"/>
                </a:solidFill>
              </a:rPr>
              <a:t> </a:t>
            </a:r>
            <a:r>
              <a:rPr lang="tr-TR" sz="2200" b="1" dirty="0" smtClean="0">
                <a:solidFill>
                  <a:schemeClr val="tx1"/>
                </a:solidFill>
              </a:rPr>
              <a:t>Girdi: </a:t>
            </a:r>
            <a:r>
              <a:rPr lang="tr-TR" sz="2200" dirty="0" smtClean="0">
                <a:solidFill>
                  <a:schemeClr val="tx1"/>
                </a:solidFill>
              </a:rPr>
              <a:t>4</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 * *</a:t>
            </a:r>
          </a:p>
          <a:p>
            <a:pPr algn="just">
              <a:buFont typeface="Wingdings" pitchFamily="2" charset="2"/>
              <a:buChar char="§"/>
            </a:pPr>
            <a:r>
              <a:rPr lang="tr-TR" sz="2200" dirty="0" smtClean="0">
                <a:solidFill>
                  <a:schemeClr val="tx1"/>
                </a:solidFill>
              </a:rPr>
              <a:t> </a:t>
            </a:r>
            <a:r>
              <a:rPr lang="tr-TR" sz="2200" b="1" dirty="0" smtClean="0">
                <a:solidFill>
                  <a:schemeClr val="tx1"/>
                </a:solidFill>
              </a:rPr>
              <a:t>Kod:</a:t>
            </a:r>
          </a:p>
          <a:p>
            <a:pPr algn="just"/>
            <a:r>
              <a:rPr lang="tr-TR" sz="2200" dirty="0" smtClean="0">
                <a:solidFill>
                  <a:schemeClr val="tx1"/>
                </a:solidFill>
              </a:rPr>
              <a:t>   </a:t>
            </a:r>
            <a:r>
              <a:rPr lang="tr-TR" sz="2200" dirty="0" err="1" smtClean="0">
                <a:solidFill>
                  <a:schemeClr val="tx1"/>
                </a:solidFill>
              </a:rPr>
              <a:t>Scanner</a:t>
            </a:r>
            <a:r>
              <a:rPr lang="tr-TR" sz="2200" dirty="0" smtClean="0">
                <a:solidFill>
                  <a:schemeClr val="tx1"/>
                </a:solidFill>
              </a:rPr>
              <a:t> k = </a:t>
            </a:r>
            <a:r>
              <a:rPr lang="tr-TR" sz="2200" dirty="0" err="1" smtClean="0">
                <a:solidFill>
                  <a:schemeClr val="tx1"/>
                </a:solidFill>
              </a:rPr>
              <a:t>new</a:t>
            </a:r>
            <a:r>
              <a:rPr lang="tr-TR" sz="2200" dirty="0" smtClean="0">
                <a:solidFill>
                  <a:schemeClr val="tx1"/>
                </a:solidFill>
              </a:rPr>
              <a:t> </a:t>
            </a:r>
            <a:r>
              <a:rPr lang="tr-TR" sz="2200" dirty="0" err="1" smtClean="0">
                <a:solidFill>
                  <a:schemeClr val="tx1"/>
                </a:solidFill>
              </a:rPr>
              <a:t>Scanner</a:t>
            </a:r>
            <a:r>
              <a:rPr lang="tr-TR" sz="2200" dirty="0" smtClean="0">
                <a:solidFill>
                  <a:schemeClr val="tx1"/>
                </a:solidFill>
              </a:rPr>
              <a:t>(</a:t>
            </a:r>
            <a:r>
              <a:rPr lang="tr-TR" sz="2200" dirty="0" err="1" smtClean="0">
                <a:solidFill>
                  <a:schemeClr val="tx1"/>
                </a:solidFill>
              </a:rPr>
              <a:t>System</a:t>
            </a:r>
            <a:r>
              <a:rPr lang="tr-TR" sz="2200" dirty="0" smtClean="0">
                <a:solidFill>
                  <a:schemeClr val="tx1"/>
                </a:solidFill>
              </a:rPr>
              <a:t>.in);</a:t>
            </a:r>
          </a:p>
          <a:p>
            <a:pPr algn="just"/>
            <a:r>
              <a:rPr lang="tr-TR" sz="2200" dirty="0" smtClean="0">
                <a:solidFill>
                  <a:schemeClr val="tx1"/>
                </a:solidFill>
              </a:rPr>
              <a:t>   </a:t>
            </a:r>
            <a:r>
              <a:rPr lang="tr-TR" sz="2200" dirty="0" err="1" smtClean="0">
                <a:solidFill>
                  <a:schemeClr val="tx1"/>
                </a:solidFill>
              </a:rPr>
              <a:t>System</a:t>
            </a:r>
            <a:r>
              <a:rPr lang="tr-TR" sz="2200" dirty="0" smtClean="0">
                <a:solidFill>
                  <a:schemeClr val="tx1"/>
                </a:solidFill>
              </a:rPr>
              <a:t>.</a:t>
            </a:r>
            <a:r>
              <a:rPr lang="tr-TR" sz="2200" dirty="0" err="1" smtClean="0">
                <a:solidFill>
                  <a:schemeClr val="tx1"/>
                </a:solidFill>
              </a:rPr>
              <a:t>out</a:t>
            </a:r>
            <a:r>
              <a:rPr lang="tr-TR" sz="2200" dirty="0" smtClean="0">
                <a:solidFill>
                  <a:schemeClr val="tx1"/>
                </a:solidFill>
              </a:rPr>
              <a:t>.</a:t>
            </a:r>
            <a:r>
              <a:rPr lang="tr-TR" sz="2200" dirty="0" err="1" smtClean="0">
                <a:solidFill>
                  <a:schemeClr val="tx1"/>
                </a:solidFill>
              </a:rPr>
              <a:t>print</a:t>
            </a:r>
            <a:r>
              <a:rPr lang="tr-TR" sz="2200" dirty="0" smtClean="0">
                <a:solidFill>
                  <a:schemeClr val="tx1"/>
                </a:solidFill>
              </a:rPr>
              <a:t>(“</a:t>
            </a:r>
            <a:r>
              <a:rPr lang="tr-TR" sz="2200" dirty="0" err="1" smtClean="0">
                <a:solidFill>
                  <a:schemeClr val="tx1"/>
                </a:solidFill>
              </a:rPr>
              <a:t>Lutfen</a:t>
            </a:r>
            <a:r>
              <a:rPr lang="tr-TR" sz="2200" dirty="0" smtClean="0">
                <a:solidFill>
                  <a:schemeClr val="tx1"/>
                </a:solidFill>
              </a:rPr>
              <a:t> seklin boyutunu giriniz: “);</a:t>
            </a:r>
          </a:p>
          <a:p>
            <a:pPr algn="just"/>
            <a:r>
              <a:rPr lang="tr-TR" sz="2200" dirty="0" smtClean="0">
                <a:solidFill>
                  <a:schemeClr val="tx1"/>
                </a:solidFill>
              </a:rPr>
              <a:t>   </a:t>
            </a:r>
            <a:r>
              <a:rPr lang="tr-TR" sz="2200" dirty="0" err="1" smtClean="0">
                <a:solidFill>
                  <a:schemeClr val="tx1"/>
                </a:solidFill>
              </a:rPr>
              <a:t>int</a:t>
            </a:r>
            <a:r>
              <a:rPr lang="tr-TR" sz="2200" dirty="0" smtClean="0">
                <a:solidFill>
                  <a:schemeClr val="tx1"/>
                </a:solidFill>
              </a:rPr>
              <a:t> boyut = k.</a:t>
            </a:r>
            <a:r>
              <a:rPr lang="tr-TR" sz="2200" dirty="0" err="1" smtClean="0">
                <a:solidFill>
                  <a:schemeClr val="tx1"/>
                </a:solidFill>
              </a:rPr>
              <a:t>nextInt</a:t>
            </a:r>
            <a:r>
              <a:rPr lang="tr-TR" sz="2200" dirty="0" smtClean="0">
                <a:solidFill>
                  <a:schemeClr val="tx1"/>
                </a:solidFill>
              </a:rPr>
              <a:t>();</a:t>
            </a:r>
          </a:p>
          <a:p>
            <a:pPr algn="just"/>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a:t>
            </a:r>
            <a:r>
              <a:rPr lang="tr-TR" sz="2200" dirty="0" err="1" smtClean="0">
                <a:solidFill>
                  <a:schemeClr val="tx1"/>
                </a:solidFill>
              </a:rPr>
              <a:t>int</a:t>
            </a:r>
            <a:r>
              <a:rPr lang="tr-TR" sz="2200" dirty="0" smtClean="0">
                <a:solidFill>
                  <a:schemeClr val="tx1"/>
                </a:solidFill>
              </a:rPr>
              <a:t> i=1; i&lt;=boyut; i++){</a:t>
            </a:r>
          </a:p>
          <a:p>
            <a:pPr algn="just"/>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a:t>
            </a:r>
            <a:r>
              <a:rPr lang="tr-TR" sz="2200" dirty="0" err="1" smtClean="0">
                <a:solidFill>
                  <a:schemeClr val="tx1"/>
                </a:solidFill>
              </a:rPr>
              <a:t>int</a:t>
            </a:r>
            <a:r>
              <a:rPr lang="tr-TR" sz="2200" dirty="0" smtClean="0">
                <a:solidFill>
                  <a:schemeClr val="tx1"/>
                </a:solidFill>
              </a:rPr>
              <a:t> j = </a:t>
            </a:r>
            <a:r>
              <a:rPr lang="tr-TR" sz="2200" dirty="0" smtClean="0"/>
              <a:t>1;</a:t>
            </a:r>
            <a:r>
              <a:rPr lang="tr-TR" sz="2200" dirty="0" smtClean="0">
                <a:solidFill>
                  <a:schemeClr val="tx1"/>
                </a:solidFill>
              </a:rPr>
              <a:t> j&lt;=boyut-i; j++)</a:t>
            </a:r>
          </a:p>
          <a:p>
            <a:pPr algn="just"/>
            <a:r>
              <a:rPr lang="tr-TR" sz="2200" dirty="0" smtClean="0">
                <a:solidFill>
                  <a:schemeClr val="tx1"/>
                </a:solidFill>
              </a:rPr>
              <a:t>           </a:t>
            </a:r>
            <a:r>
              <a:rPr lang="tr-TR" sz="2200" dirty="0" err="1" smtClean="0">
                <a:solidFill>
                  <a:schemeClr val="tx1"/>
                </a:solidFill>
              </a:rPr>
              <a:t>System</a:t>
            </a:r>
            <a:r>
              <a:rPr lang="tr-TR" sz="2200" dirty="0" smtClean="0">
                <a:solidFill>
                  <a:schemeClr val="tx1"/>
                </a:solidFill>
              </a:rPr>
              <a:t>.</a:t>
            </a:r>
            <a:r>
              <a:rPr lang="tr-TR" sz="2200" dirty="0" err="1" smtClean="0">
                <a:solidFill>
                  <a:schemeClr val="tx1"/>
                </a:solidFill>
              </a:rPr>
              <a:t>out</a:t>
            </a:r>
            <a:r>
              <a:rPr lang="tr-TR" sz="2200" dirty="0" smtClean="0">
                <a:solidFill>
                  <a:schemeClr val="tx1"/>
                </a:solidFill>
              </a:rPr>
              <a:t>.</a:t>
            </a:r>
            <a:r>
              <a:rPr lang="tr-TR" sz="2200" dirty="0" err="1" smtClean="0">
                <a:solidFill>
                  <a:schemeClr val="tx1"/>
                </a:solidFill>
              </a:rPr>
              <a:t>print</a:t>
            </a:r>
            <a:r>
              <a:rPr lang="tr-TR" sz="2200" dirty="0" smtClean="0">
                <a:solidFill>
                  <a:schemeClr val="tx1"/>
                </a:solidFill>
              </a:rPr>
              <a:t>(“  ”);</a:t>
            </a:r>
          </a:p>
          <a:p>
            <a:pPr algn="just"/>
            <a:r>
              <a:rPr lang="tr-TR" sz="2200" dirty="0" smtClean="0">
                <a:solidFill>
                  <a:schemeClr val="tx1"/>
                </a:solidFill>
              </a:rPr>
              <a:t>       </a:t>
            </a:r>
            <a:r>
              <a:rPr lang="tr-TR" sz="2200" dirty="0" err="1" smtClean="0">
                <a:solidFill>
                  <a:schemeClr val="tx1"/>
                </a:solidFill>
              </a:rPr>
              <a:t>for</a:t>
            </a:r>
            <a:r>
              <a:rPr lang="tr-TR" sz="2200" dirty="0" smtClean="0">
                <a:solidFill>
                  <a:schemeClr val="tx1"/>
                </a:solidFill>
              </a:rPr>
              <a:t>(</a:t>
            </a:r>
            <a:r>
              <a:rPr lang="tr-TR" sz="2200" dirty="0" err="1" smtClean="0">
                <a:solidFill>
                  <a:schemeClr val="tx1"/>
                </a:solidFill>
              </a:rPr>
              <a:t>int</a:t>
            </a:r>
            <a:r>
              <a:rPr lang="tr-TR" sz="2200" dirty="0" smtClean="0">
                <a:solidFill>
                  <a:schemeClr val="tx1"/>
                </a:solidFill>
              </a:rPr>
              <a:t> j= 1; j&lt;=i; j++)</a:t>
            </a:r>
          </a:p>
          <a:p>
            <a:pPr algn="just"/>
            <a:r>
              <a:rPr lang="tr-TR" sz="2200" dirty="0" smtClean="0">
                <a:solidFill>
                  <a:schemeClr val="tx1"/>
                </a:solidFill>
              </a:rPr>
              <a:t>           </a:t>
            </a:r>
            <a:r>
              <a:rPr lang="tr-TR" sz="2200" dirty="0" err="1" smtClean="0">
                <a:solidFill>
                  <a:schemeClr val="tx1"/>
                </a:solidFill>
              </a:rPr>
              <a:t>System</a:t>
            </a:r>
            <a:r>
              <a:rPr lang="tr-TR" sz="2200" dirty="0" smtClean="0">
                <a:solidFill>
                  <a:schemeClr val="tx1"/>
                </a:solidFill>
              </a:rPr>
              <a:t>.</a:t>
            </a:r>
            <a:r>
              <a:rPr lang="tr-TR" sz="2200" dirty="0" err="1" smtClean="0">
                <a:solidFill>
                  <a:schemeClr val="tx1"/>
                </a:solidFill>
              </a:rPr>
              <a:t>out</a:t>
            </a:r>
            <a:r>
              <a:rPr lang="tr-TR" sz="2200" dirty="0" smtClean="0">
                <a:solidFill>
                  <a:schemeClr val="tx1"/>
                </a:solidFill>
              </a:rPr>
              <a:t>.</a:t>
            </a:r>
            <a:r>
              <a:rPr lang="tr-TR" sz="2200" dirty="0" err="1" smtClean="0">
                <a:solidFill>
                  <a:schemeClr val="tx1"/>
                </a:solidFill>
              </a:rPr>
              <a:t>print</a:t>
            </a:r>
            <a:r>
              <a:rPr lang="tr-TR" sz="2200" dirty="0" smtClean="0">
                <a:solidFill>
                  <a:schemeClr val="tx1"/>
                </a:solidFill>
              </a:rPr>
              <a:t>(“*”);</a:t>
            </a:r>
          </a:p>
          <a:p>
            <a:pPr algn="just"/>
            <a:r>
              <a:rPr lang="tr-TR" sz="2200" dirty="0" smtClean="0">
                <a:solidFill>
                  <a:schemeClr val="tx1"/>
                </a:solidFill>
              </a:rPr>
              <a:t>       </a:t>
            </a:r>
            <a:r>
              <a:rPr lang="tr-TR" sz="2200" dirty="0" err="1" smtClean="0">
                <a:solidFill>
                  <a:schemeClr val="tx1"/>
                </a:solidFill>
              </a:rPr>
              <a:t>System</a:t>
            </a:r>
            <a:r>
              <a:rPr lang="tr-TR" sz="2200" dirty="0" smtClean="0">
                <a:solidFill>
                  <a:schemeClr val="tx1"/>
                </a:solidFill>
              </a:rPr>
              <a:t>.</a:t>
            </a:r>
            <a:r>
              <a:rPr lang="tr-TR" sz="2200" dirty="0" err="1" smtClean="0">
                <a:solidFill>
                  <a:schemeClr val="tx1"/>
                </a:solidFill>
              </a:rPr>
              <a:t>out</a:t>
            </a:r>
            <a:r>
              <a:rPr lang="tr-TR" sz="2200" dirty="0" smtClean="0">
                <a:solidFill>
                  <a:schemeClr val="tx1"/>
                </a:solidFill>
              </a:rPr>
              <a:t>.</a:t>
            </a:r>
            <a:r>
              <a:rPr lang="tr-TR" sz="2200" dirty="0" err="1" smtClean="0">
                <a:solidFill>
                  <a:schemeClr val="tx1"/>
                </a:solidFill>
              </a:rPr>
              <a:t>println</a:t>
            </a:r>
            <a:r>
              <a:rPr lang="tr-TR" sz="2200" dirty="0" smtClean="0">
                <a:solidFill>
                  <a:schemeClr val="tx1"/>
                </a:solidFill>
              </a:rPr>
              <a:t>();</a:t>
            </a:r>
          </a:p>
          <a:p>
            <a:pPr algn="just"/>
            <a:r>
              <a:rPr lang="tr-TR" sz="2200" dirty="0" smtClean="0">
                <a:solidFill>
                  <a:schemeClr val="tx1"/>
                </a:solidFill>
              </a:rPr>
              <a:t>   }</a:t>
            </a:r>
          </a:p>
          <a:p>
            <a:pPr algn="just"/>
            <a:r>
              <a:rPr lang="tr-TR" sz="2200" dirty="0" smtClean="0">
                <a:solidFill>
                  <a:schemeClr val="tx1"/>
                </a:solidFill>
              </a:rPr>
              <a:t>   </a:t>
            </a:r>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buFont typeface="Wingdings" pitchFamily="2" charset="2"/>
              <a:buChar char="§"/>
            </a:pPr>
            <a:r>
              <a:rPr lang="tr-TR" sz="2200" b="1" dirty="0" smtClean="0">
                <a:solidFill>
                  <a:schemeClr val="tx1"/>
                </a:solidFill>
              </a:rPr>
              <a:t> Girdi: </a:t>
            </a:r>
            <a:r>
              <a:rPr lang="tr-TR" sz="2200" dirty="0" smtClean="0">
                <a:solidFill>
                  <a:schemeClr val="tx1"/>
                </a:solidFill>
              </a:rPr>
              <a:t>7</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dirty="0" smtClean="0">
                <a:solidFill>
                  <a:schemeClr val="tx1"/>
                </a:solidFill>
              </a:rPr>
              <a:t>            *</a:t>
            </a:r>
          </a:p>
          <a:p>
            <a:pPr algn="just">
              <a:lnSpc>
                <a:spcPts val="1500"/>
              </a:lnSpc>
              <a:spcBef>
                <a:spcPts val="600"/>
              </a:spcBef>
            </a:pPr>
            <a:r>
              <a:rPr lang="tr-TR" dirty="0" smtClean="0">
                <a:solidFill>
                  <a:schemeClr val="tx1"/>
                </a:solidFill>
              </a:rPr>
              <a:t>         * * *</a:t>
            </a:r>
          </a:p>
          <a:p>
            <a:pPr algn="just">
              <a:lnSpc>
                <a:spcPts val="1500"/>
              </a:lnSpc>
              <a:spcBef>
                <a:spcPts val="600"/>
              </a:spcBef>
            </a:pPr>
            <a:r>
              <a:rPr lang="tr-TR" dirty="0" smtClean="0">
                <a:solidFill>
                  <a:schemeClr val="tx1"/>
                </a:solidFill>
              </a:rPr>
              <a:t>      * * * * *</a:t>
            </a:r>
          </a:p>
          <a:p>
            <a:pPr algn="just">
              <a:lnSpc>
                <a:spcPts val="1500"/>
              </a:lnSpc>
              <a:spcBef>
                <a:spcPts val="600"/>
              </a:spcBef>
            </a:pPr>
            <a:r>
              <a:rPr lang="tr-TR" dirty="0" smtClean="0">
                <a:solidFill>
                  <a:schemeClr val="tx1"/>
                </a:solidFill>
              </a:rPr>
              <a:t>   * * * * * * *</a:t>
            </a:r>
          </a:p>
          <a:p>
            <a:pPr algn="just">
              <a:lnSpc>
                <a:spcPts val="1500"/>
              </a:lnSpc>
              <a:spcBef>
                <a:spcPts val="600"/>
              </a:spcBef>
            </a:pPr>
            <a:r>
              <a:rPr lang="tr-TR" dirty="0" smtClean="0">
                <a:solidFill>
                  <a:schemeClr val="tx1"/>
                </a:solidFill>
              </a:rPr>
              <a:t>      * * * * *</a:t>
            </a:r>
          </a:p>
          <a:p>
            <a:pPr algn="just">
              <a:lnSpc>
                <a:spcPts val="1500"/>
              </a:lnSpc>
              <a:spcBef>
                <a:spcPts val="600"/>
              </a:spcBef>
            </a:pPr>
            <a:r>
              <a:rPr lang="tr-TR" dirty="0" smtClean="0">
                <a:solidFill>
                  <a:schemeClr val="tx1"/>
                </a:solidFill>
              </a:rPr>
              <a:t>         * * *</a:t>
            </a:r>
          </a:p>
          <a:p>
            <a:pPr algn="just">
              <a:lnSpc>
                <a:spcPts val="1500"/>
              </a:lnSpc>
              <a:spcBef>
                <a:spcPts val="600"/>
              </a:spcBef>
            </a:pPr>
            <a:r>
              <a:rPr lang="tr-TR" dirty="0" smtClean="0">
                <a:solidFill>
                  <a:schemeClr val="tx1"/>
                </a:solidFill>
              </a:rPr>
              <a:t>            * </a:t>
            </a:r>
          </a:p>
          <a:p>
            <a:pPr algn="just"/>
            <a:endParaRPr lang="tr-TR" sz="2200" dirty="0" smtClean="0">
              <a:solidFill>
                <a:schemeClr val="tx1"/>
              </a:solidFill>
            </a:endParaRPr>
          </a:p>
          <a:p>
            <a:pPr algn="just">
              <a:buFont typeface="Wingdings" pitchFamily="2" charset="2"/>
              <a:buChar char="Ø"/>
            </a:pPr>
            <a:r>
              <a:rPr lang="tr-TR" sz="1900" dirty="0" smtClean="0">
                <a:solidFill>
                  <a:schemeClr val="tx1"/>
                </a:solidFill>
              </a:rPr>
              <a:t> Bu örneği incelediğimizde girdi olarak alınan değerin satır sayısı olduğunu ve satırların solunda boşluklar olduğunu görüyoruz. Ayrıca tüm satırlarda hem boşlukların, hem de dolu kısımların bir örüntüye sahip olduğunu görüyoruz. Ancak bu örüntülerin şeklin her bölgesinde aynı olmadığını, şeklin alt ve üst taraflarında farklı örüntüler olduğunu görüyoruz. Bu durumda şeklin alt ve üst tarafları ayrı birer şekil gibi düşünülmelidir. Üst kısım için satır sayısı kadar dönecek bir dış döngüye, bu dış döngünün içinde de satırlardaki boşluk ve daha sonra dolu kısımları basacak olan iki tane iç döngüye ihtiyaç vardır. Aynı durum alt kısım için de geçerlidir.</a:t>
            </a:r>
          </a:p>
        </p:txBody>
      </p:sp>
      <p:pic>
        <p:nvPicPr>
          <p:cNvPr id="8194" name="Picture 2" descr="Image result for baklava"/>
          <p:cNvPicPr>
            <a:picLocks noChangeAspect="1" noChangeArrowheads="1"/>
          </p:cNvPicPr>
          <p:nvPr/>
        </p:nvPicPr>
        <p:blipFill>
          <a:blip r:embed="rId2"/>
          <a:srcRect/>
          <a:stretch>
            <a:fillRect/>
          </a:stretch>
        </p:blipFill>
        <p:spPr bwMode="auto">
          <a:xfrm>
            <a:off x="3286116" y="2643182"/>
            <a:ext cx="1643074" cy="12290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10 Resim" descr="bilgisayar.wmf"/>
          <p:cNvPicPr>
            <a:picLocks noChangeAspect="1"/>
          </p:cNvPicPr>
          <p:nvPr/>
        </p:nvPicPr>
        <p:blipFill>
          <a:blip r:embed="rId3"/>
          <a:stretch>
            <a:fillRect/>
          </a:stretch>
        </p:blipFill>
        <p:spPr>
          <a:xfrm>
            <a:off x="5072066" y="1928802"/>
            <a:ext cx="1047751" cy="1069809"/>
          </a:xfrm>
          <a:prstGeom prst="rect">
            <a:avLst/>
          </a:prstGeom>
        </p:spPr>
      </p:pic>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solidFill>
                  <a:schemeClr val="tx1"/>
                </a:solidFill>
              </a:rPr>
              <a:t> </a:t>
            </a:r>
            <a:r>
              <a:rPr lang="tr-TR" sz="2200" b="1" dirty="0" smtClean="0">
                <a:solidFill>
                  <a:schemeClr val="tx1"/>
                </a:solidFill>
              </a:rPr>
              <a:t>Girdi: </a:t>
            </a:r>
            <a:r>
              <a:rPr lang="tr-TR" sz="2200" dirty="0" smtClean="0">
                <a:solidFill>
                  <a:schemeClr val="tx1"/>
                </a:solidFill>
              </a:rPr>
              <a:t>7</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pPr>
            <a:r>
              <a:rPr lang="tr-TR" sz="2200" dirty="0" smtClean="0">
                <a:solidFill>
                  <a:schemeClr val="tx1"/>
                </a:solidFill>
              </a:rPr>
              <a:t>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 * * *</a:t>
            </a:r>
          </a:p>
          <a:p>
            <a:pPr algn="just">
              <a:lnSpc>
                <a:spcPts val="1500"/>
              </a:lnSpc>
              <a:spcBef>
                <a:spcPts val="600"/>
              </a:spcBef>
            </a:pPr>
            <a:r>
              <a:rPr lang="tr-TR" sz="2200" dirty="0" smtClean="0">
                <a:solidFill>
                  <a:schemeClr val="tx1"/>
                </a:solidFill>
              </a:rPr>
              <a:t>   * * * * * * *</a:t>
            </a:r>
          </a:p>
          <a:p>
            <a:pPr algn="just">
              <a:lnSpc>
                <a:spcPts val="1500"/>
              </a:lnSpc>
              <a:spcBef>
                <a:spcPts val="600"/>
              </a:spcBef>
            </a:pPr>
            <a:r>
              <a:rPr lang="tr-TR" sz="2200" dirty="0" smtClean="0">
                <a:solidFill>
                  <a:schemeClr val="tx1"/>
                </a:solidFill>
              </a:rPr>
              <a:t>      * * * * *</a:t>
            </a:r>
          </a:p>
          <a:p>
            <a:pPr algn="just">
              <a:lnSpc>
                <a:spcPts val="1500"/>
              </a:lnSpc>
              <a:spcBef>
                <a:spcPts val="600"/>
              </a:spcBef>
            </a:pPr>
            <a:r>
              <a:rPr lang="tr-TR" sz="2200" dirty="0" smtClean="0">
                <a:solidFill>
                  <a:schemeClr val="tx1"/>
                </a:solidFill>
              </a:rPr>
              <a:t>         * * *</a:t>
            </a:r>
          </a:p>
          <a:p>
            <a:pPr algn="just">
              <a:lnSpc>
                <a:spcPts val="1500"/>
              </a:lnSpc>
              <a:spcBef>
                <a:spcPts val="600"/>
              </a:spcBef>
            </a:pPr>
            <a:r>
              <a:rPr lang="tr-TR" sz="2200" dirty="0" smtClean="0">
                <a:solidFill>
                  <a:schemeClr val="tx1"/>
                </a:solidFill>
              </a:rPr>
              <a:t>            * </a:t>
            </a:r>
          </a:p>
          <a:p>
            <a:pPr algn="just">
              <a:lnSpc>
                <a:spcPts val="1500"/>
              </a:lnSpc>
              <a:spcBef>
                <a:spcPts val="600"/>
              </a:spcBef>
            </a:pPr>
            <a:endParaRPr lang="tr-TR" sz="2200" dirty="0" smtClean="0">
              <a:solidFill>
                <a:schemeClr val="tx1"/>
              </a:solidFill>
            </a:endParaRPr>
          </a:p>
        </p:txBody>
      </p:sp>
      <p:sp>
        <p:nvSpPr>
          <p:cNvPr id="5" name="4 Dikdörtgen"/>
          <p:cNvSpPr/>
          <p:nvPr/>
        </p:nvSpPr>
        <p:spPr>
          <a:xfrm>
            <a:off x="2714580" y="1142984"/>
            <a:ext cx="6429420" cy="4893647"/>
          </a:xfrm>
          <a:prstGeom prst="rect">
            <a:avLst/>
          </a:prstGeom>
        </p:spPr>
        <p:txBody>
          <a:bodyPr wrap="square">
            <a:spAutoFit/>
          </a:bodyPr>
          <a:lstStyle/>
          <a:p>
            <a:pPr algn="just">
              <a:buFont typeface="Wingdings" pitchFamily="2" charset="2"/>
              <a:buChar char="§"/>
            </a:pPr>
            <a:r>
              <a:rPr lang="tr-TR" sz="1600" dirty="0" smtClean="0"/>
              <a:t> </a:t>
            </a:r>
            <a:r>
              <a:rPr lang="tr-TR" sz="1600" b="1" dirty="0" smtClean="0"/>
              <a:t>Kod:</a:t>
            </a:r>
          </a:p>
          <a:p>
            <a:pPr algn="just"/>
            <a:r>
              <a:rPr lang="tr-TR" sz="1200" dirty="0" smtClean="0"/>
              <a:t> </a:t>
            </a:r>
            <a:r>
              <a:rPr lang="tr-TR" sz="1200" dirty="0" err="1" smtClean="0"/>
              <a:t>Scanner</a:t>
            </a:r>
            <a:r>
              <a:rPr lang="tr-TR" sz="1200" dirty="0" smtClean="0"/>
              <a:t> k = </a:t>
            </a:r>
            <a:r>
              <a:rPr lang="tr-TR" sz="1200" dirty="0" err="1" smtClean="0"/>
              <a:t>new</a:t>
            </a:r>
            <a:r>
              <a:rPr lang="tr-TR" sz="1200" dirty="0" smtClean="0"/>
              <a:t> </a:t>
            </a:r>
            <a:r>
              <a:rPr lang="tr-TR" sz="1200" dirty="0" err="1" smtClean="0"/>
              <a:t>Scanner</a:t>
            </a:r>
            <a:r>
              <a:rPr lang="tr-TR" sz="1200" dirty="0" smtClean="0"/>
              <a:t>(</a:t>
            </a:r>
            <a:r>
              <a:rPr lang="tr-TR" sz="1200" dirty="0" err="1" smtClean="0"/>
              <a:t>System</a:t>
            </a:r>
            <a:r>
              <a:rPr lang="tr-TR" sz="1200" dirty="0" smtClean="0"/>
              <a:t>.in);</a:t>
            </a:r>
          </a:p>
          <a:p>
            <a:pPr algn="just"/>
            <a:r>
              <a:rPr lang="tr-TR" sz="1600" dirty="0" smtClean="0"/>
              <a:t>   </a:t>
            </a:r>
            <a:r>
              <a:rPr lang="tr-TR" sz="1200" dirty="0" err="1" smtClean="0"/>
              <a:t>System</a:t>
            </a:r>
            <a:r>
              <a:rPr lang="tr-TR" sz="1200" dirty="0" smtClean="0"/>
              <a:t>.</a:t>
            </a:r>
            <a:r>
              <a:rPr lang="tr-TR" sz="1200" dirty="0" err="1" smtClean="0"/>
              <a:t>out</a:t>
            </a:r>
            <a:r>
              <a:rPr lang="tr-TR" sz="1200" dirty="0" smtClean="0"/>
              <a:t>.</a:t>
            </a:r>
            <a:r>
              <a:rPr lang="tr-TR" sz="1200" dirty="0" err="1" smtClean="0"/>
              <a:t>print</a:t>
            </a:r>
            <a:r>
              <a:rPr lang="tr-TR" sz="1200" dirty="0" smtClean="0"/>
              <a:t>(“</a:t>
            </a:r>
            <a:r>
              <a:rPr lang="tr-TR" sz="1200" dirty="0" err="1" smtClean="0"/>
              <a:t>Lutfen</a:t>
            </a:r>
            <a:r>
              <a:rPr lang="tr-TR" sz="1200" dirty="0" smtClean="0"/>
              <a:t> seklin boyutunu giriniz: “);        </a:t>
            </a:r>
          </a:p>
          <a:p>
            <a:pPr algn="just"/>
            <a:r>
              <a:rPr lang="tr-TR" sz="1200" dirty="0" err="1" smtClean="0"/>
              <a:t>int</a:t>
            </a:r>
            <a:r>
              <a:rPr lang="tr-TR" sz="1200" dirty="0" smtClean="0"/>
              <a:t> N = k.</a:t>
            </a:r>
            <a:r>
              <a:rPr lang="tr-TR" sz="1200" dirty="0" err="1" smtClean="0"/>
              <a:t>nextInt</a:t>
            </a:r>
            <a:r>
              <a:rPr lang="tr-TR" sz="1200" dirty="0" smtClean="0"/>
              <a:t>();</a:t>
            </a:r>
          </a:p>
          <a:p>
            <a:pPr algn="just"/>
            <a:r>
              <a:rPr lang="tr-TR" sz="1200" dirty="0" smtClean="0"/>
              <a:t>        </a:t>
            </a:r>
            <a:r>
              <a:rPr lang="tr-TR" sz="1200" dirty="0" err="1" smtClean="0"/>
              <a:t>int</a:t>
            </a:r>
            <a:r>
              <a:rPr lang="tr-TR" sz="1200" dirty="0" smtClean="0"/>
              <a:t> a=N%2;</a:t>
            </a:r>
          </a:p>
          <a:p>
            <a:pPr algn="just"/>
            <a:r>
              <a:rPr lang="tr-TR" sz="1200" dirty="0" smtClean="0"/>
              <a:t>        N = (N+1)/2;</a:t>
            </a:r>
          </a:p>
          <a:p>
            <a:pPr algn="just"/>
            <a:r>
              <a:rPr lang="tr-TR" sz="1200" dirty="0" err="1" smtClean="0"/>
              <a:t>for</a:t>
            </a:r>
            <a:r>
              <a:rPr lang="tr-TR" sz="1200" dirty="0" smtClean="0"/>
              <a:t>(</a:t>
            </a:r>
            <a:r>
              <a:rPr lang="tr-TR" sz="1200" dirty="0" err="1" smtClean="0"/>
              <a:t>int</a:t>
            </a:r>
            <a:r>
              <a:rPr lang="tr-TR" sz="1200" dirty="0" smtClean="0"/>
              <a:t> i=1; i&lt;=N;i++) /*şeklin üst kısmı için, şeklin ortası da dahil*/</a:t>
            </a:r>
          </a:p>
          <a:p>
            <a:pPr algn="just"/>
            <a:r>
              <a:rPr lang="tr-TR" sz="1200" dirty="0" smtClean="0"/>
              <a:t>   {     </a:t>
            </a:r>
          </a:p>
          <a:p>
            <a:pPr algn="just"/>
            <a:r>
              <a:rPr lang="tr-TR" sz="1200" dirty="0" smtClean="0"/>
              <a:t> // N-i tane </a:t>
            </a:r>
            <a:r>
              <a:rPr lang="tr-TR" sz="1200" dirty="0" err="1" smtClean="0"/>
              <a:t>yanyana</a:t>
            </a:r>
            <a:r>
              <a:rPr lang="tr-TR" sz="1200" dirty="0" smtClean="0"/>
              <a:t> BOSLUK </a:t>
            </a:r>
            <a:r>
              <a:rPr lang="tr-TR" sz="1200" dirty="0" err="1" smtClean="0"/>
              <a:t>yazdiran</a:t>
            </a:r>
            <a:r>
              <a:rPr lang="tr-TR" sz="1200" dirty="0" smtClean="0"/>
              <a:t> kod </a:t>
            </a:r>
            <a:r>
              <a:rPr lang="tr-TR" sz="1200" dirty="0" err="1" smtClean="0"/>
              <a:t>blogu</a:t>
            </a:r>
            <a:endParaRPr lang="tr-TR" sz="1200" dirty="0" smtClean="0"/>
          </a:p>
          <a:p>
            <a:pPr algn="just"/>
            <a:r>
              <a:rPr lang="tr-TR" sz="1200" dirty="0" smtClean="0"/>
              <a:t>        </a:t>
            </a:r>
            <a:r>
              <a:rPr lang="tr-TR" sz="1200" dirty="0" err="1" smtClean="0"/>
              <a:t>for</a:t>
            </a:r>
            <a:r>
              <a:rPr lang="tr-TR" sz="1200" dirty="0" smtClean="0"/>
              <a:t>(</a:t>
            </a:r>
            <a:r>
              <a:rPr lang="tr-TR" sz="1200" dirty="0" err="1" smtClean="0"/>
              <a:t>int</a:t>
            </a:r>
            <a:r>
              <a:rPr lang="tr-TR" sz="1200" dirty="0" smtClean="0"/>
              <a:t> j=1; j&lt;=N-i; j++)</a:t>
            </a:r>
          </a:p>
          <a:p>
            <a:pPr algn="just"/>
            <a:r>
              <a:rPr lang="tr-TR" sz="1200" dirty="0" smtClean="0"/>
              <a:t>        {</a:t>
            </a:r>
          </a:p>
          <a:p>
            <a:pPr algn="just"/>
            <a:r>
              <a:rPr lang="tr-TR" sz="1200" dirty="0" smtClean="0"/>
              <a:t>         </a:t>
            </a:r>
            <a:r>
              <a:rPr lang="tr-TR" sz="1200" dirty="0" err="1" smtClean="0"/>
              <a:t>System</a:t>
            </a:r>
            <a:r>
              <a:rPr lang="tr-TR" sz="1200" dirty="0" smtClean="0"/>
              <a:t>.</a:t>
            </a:r>
            <a:r>
              <a:rPr lang="tr-TR" sz="1200" dirty="0" err="1" smtClean="0"/>
              <a:t>out</a:t>
            </a:r>
            <a:r>
              <a:rPr lang="tr-TR" sz="1200" dirty="0" smtClean="0"/>
              <a:t>.</a:t>
            </a:r>
            <a:r>
              <a:rPr lang="tr-TR" sz="1200" dirty="0" err="1" smtClean="0"/>
              <a:t>print</a:t>
            </a:r>
            <a:r>
              <a:rPr lang="tr-TR" sz="1200" dirty="0" smtClean="0"/>
              <a:t>(“ ");   </a:t>
            </a:r>
          </a:p>
          <a:p>
            <a:pPr algn="just"/>
            <a:r>
              <a:rPr lang="tr-TR" sz="1200" dirty="0" smtClean="0"/>
              <a:t>        }          </a:t>
            </a:r>
          </a:p>
          <a:p>
            <a:pPr algn="just"/>
            <a:r>
              <a:rPr lang="tr-TR" sz="1200" dirty="0" smtClean="0"/>
              <a:t>        // 2*i-1 tane </a:t>
            </a:r>
            <a:r>
              <a:rPr lang="tr-TR" sz="1200" dirty="0" err="1" smtClean="0"/>
              <a:t>yanyana</a:t>
            </a:r>
            <a:r>
              <a:rPr lang="tr-TR" sz="1200" dirty="0" smtClean="0"/>
              <a:t> YILDIZ </a:t>
            </a:r>
            <a:r>
              <a:rPr lang="tr-TR" sz="1200" dirty="0" err="1" smtClean="0"/>
              <a:t>yazdiran</a:t>
            </a:r>
            <a:r>
              <a:rPr lang="tr-TR" sz="1200" dirty="0" smtClean="0"/>
              <a:t> kod </a:t>
            </a:r>
            <a:r>
              <a:rPr lang="tr-TR" sz="1200" dirty="0" err="1" smtClean="0"/>
              <a:t>blogu</a:t>
            </a:r>
            <a:endParaRPr lang="tr-TR" sz="1200" dirty="0" smtClean="0"/>
          </a:p>
          <a:p>
            <a:pPr algn="just"/>
            <a:r>
              <a:rPr lang="tr-TR" sz="1200" dirty="0" smtClean="0"/>
              <a:t>        </a:t>
            </a:r>
            <a:r>
              <a:rPr lang="tr-TR" sz="1200" dirty="0" err="1" smtClean="0"/>
              <a:t>for</a:t>
            </a:r>
            <a:r>
              <a:rPr lang="tr-TR" sz="1200" dirty="0" smtClean="0"/>
              <a:t>(</a:t>
            </a:r>
            <a:r>
              <a:rPr lang="tr-TR" sz="1200" dirty="0" err="1" smtClean="0"/>
              <a:t>int</a:t>
            </a:r>
            <a:r>
              <a:rPr lang="tr-TR" sz="1200" dirty="0" smtClean="0"/>
              <a:t> j=1; j&lt;=2*i-1; j++)</a:t>
            </a:r>
          </a:p>
          <a:p>
            <a:pPr algn="just"/>
            <a:r>
              <a:rPr lang="tr-TR" sz="1200" dirty="0" smtClean="0"/>
              <a:t>        {</a:t>
            </a:r>
          </a:p>
          <a:p>
            <a:pPr algn="just"/>
            <a:r>
              <a:rPr lang="tr-TR" sz="1200" dirty="0" smtClean="0"/>
              <a:t>         </a:t>
            </a:r>
            <a:r>
              <a:rPr lang="tr-TR" sz="1200" dirty="0" err="1" smtClean="0"/>
              <a:t>System</a:t>
            </a:r>
            <a:r>
              <a:rPr lang="tr-TR" sz="1200" dirty="0" smtClean="0"/>
              <a:t>.</a:t>
            </a:r>
            <a:r>
              <a:rPr lang="tr-TR" sz="1200" dirty="0" err="1" smtClean="0"/>
              <a:t>out</a:t>
            </a:r>
            <a:r>
              <a:rPr lang="tr-TR" sz="1200" dirty="0" smtClean="0"/>
              <a:t>.</a:t>
            </a:r>
            <a:r>
              <a:rPr lang="tr-TR" sz="1200" dirty="0" err="1" smtClean="0"/>
              <a:t>print</a:t>
            </a:r>
            <a:r>
              <a:rPr lang="tr-TR" sz="1200" dirty="0" smtClean="0"/>
              <a:t>("*");   </a:t>
            </a:r>
          </a:p>
          <a:p>
            <a:pPr algn="just"/>
            <a:r>
              <a:rPr lang="tr-TR" sz="1200" dirty="0" smtClean="0"/>
              <a:t>        }          </a:t>
            </a:r>
          </a:p>
          <a:p>
            <a:pPr algn="just"/>
            <a:r>
              <a:rPr lang="tr-TR" sz="1200" dirty="0" smtClean="0"/>
              <a:t>        </a:t>
            </a:r>
            <a:r>
              <a:rPr lang="tr-TR" sz="1200" dirty="0" err="1" smtClean="0"/>
              <a:t>System</a:t>
            </a:r>
            <a:r>
              <a:rPr lang="tr-TR" sz="1200" dirty="0" smtClean="0"/>
              <a:t>.</a:t>
            </a:r>
            <a:r>
              <a:rPr lang="tr-TR" sz="1200" dirty="0" err="1" smtClean="0"/>
              <a:t>out</a:t>
            </a:r>
            <a:r>
              <a:rPr lang="tr-TR" sz="1200" dirty="0" smtClean="0"/>
              <a:t>.</a:t>
            </a:r>
            <a:r>
              <a:rPr lang="tr-TR" sz="1200" dirty="0" err="1" smtClean="0"/>
              <a:t>println</a:t>
            </a:r>
            <a:r>
              <a:rPr lang="tr-TR" sz="1200" dirty="0" smtClean="0"/>
              <a:t>();</a:t>
            </a:r>
          </a:p>
          <a:p>
            <a:pPr algn="just"/>
            <a:r>
              <a:rPr lang="tr-TR" sz="1200" dirty="0" smtClean="0"/>
              <a:t>   } </a:t>
            </a:r>
          </a:p>
          <a:p>
            <a:pPr algn="just"/>
            <a:endParaRPr lang="tr-TR" sz="1200" dirty="0" smtClean="0"/>
          </a:p>
          <a:p>
            <a:pPr algn="just"/>
            <a:r>
              <a:rPr lang="tr-TR" sz="1200" dirty="0" smtClean="0"/>
              <a:t>   </a:t>
            </a:r>
            <a:r>
              <a:rPr lang="tr-TR" sz="1200" dirty="0" err="1" smtClean="0"/>
              <a:t>for</a:t>
            </a:r>
            <a:r>
              <a:rPr lang="tr-TR" sz="1200" dirty="0" smtClean="0"/>
              <a:t>(</a:t>
            </a:r>
            <a:r>
              <a:rPr lang="tr-TR" sz="1200" dirty="0" err="1" smtClean="0"/>
              <a:t>int</a:t>
            </a:r>
            <a:r>
              <a:rPr lang="tr-TR" sz="1200" dirty="0" smtClean="0"/>
              <a:t> i=N-a; i&gt;=1;i--) /*şeklin alt kısmı için, şeklin ortası üst kısımda yazdırılıyor, burada dahil değil*/</a:t>
            </a:r>
          </a:p>
          <a:p>
            <a:pPr algn="just"/>
            <a:endParaRPr lang="tr-TR" sz="1200" dirty="0" smtClean="0"/>
          </a:p>
          <a:p>
            <a:pPr algn="just"/>
            <a:r>
              <a:rPr lang="tr-TR" sz="1200" dirty="0" smtClean="0"/>
              <a:t>((ÜSTTEKİ FORUN İÇİNİN AYNISI)</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pPr eaLnBrk="1" hangingPunct="1"/>
            <a:r>
              <a:rPr lang="tr-TR" sz="4000" dirty="0" smtClean="0"/>
              <a:t>Değişken değerinin artırılıp azaltılması</a:t>
            </a:r>
          </a:p>
        </p:txBody>
      </p:sp>
      <p:sp>
        <p:nvSpPr>
          <p:cNvPr id="31747" name="Rectangle 3"/>
          <p:cNvSpPr>
            <a:spLocks noGrp="1" noChangeArrowheads="1"/>
          </p:cNvSpPr>
          <p:nvPr>
            <p:ph sz="quarter" idx="1"/>
          </p:nvPr>
        </p:nvSpPr>
        <p:spPr>
          <a:xfrm>
            <a:off x="457200" y="1600200"/>
            <a:ext cx="8229600" cy="5068888"/>
          </a:xfrm>
        </p:spPr>
        <p:txBody>
          <a:bodyPr/>
          <a:lstStyle/>
          <a:p>
            <a:pPr eaLnBrk="1" hangingPunct="1">
              <a:buFont typeface="Wingdings" pitchFamily="2" charset="2"/>
              <a:buNone/>
            </a:pPr>
            <a:r>
              <a:rPr lang="tr-TR" sz="2400" dirty="0" err="1" smtClean="0"/>
              <a:t>c’nin</a:t>
            </a:r>
            <a:r>
              <a:rPr lang="tr-TR" sz="2400" dirty="0" smtClean="0"/>
              <a:t> ilk değeri 10 olsun.   </a:t>
            </a:r>
          </a:p>
          <a:p>
            <a:pPr eaLnBrk="1" hangingPunct="1">
              <a:buFont typeface="Wingdings" pitchFamily="2" charset="2"/>
              <a:buNone/>
            </a:pPr>
            <a:r>
              <a:rPr lang="tr-TR" sz="2400" dirty="0" smtClean="0">
                <a:solidFill>
                  <a:srgbClr val="FF0000"/>
                </a:solidFill>
              </a:rPr>
              <a:t>c=c+1</a:t>
            </a:r>
            <a:r>
              <a:rPr lang="tr-TR" sz="2400" dirty="0" smtClean="0"/>
              <a:t>   ifadesi çalıştığında  şöyle bir işlem yapılır:</a:t>
            </a:r>
          </a:p>
          <a:p>
            <a:pPr eaLnBrk="1" hangingPunct="1"/>
            <a:r>
              <a:rPr lang="tr-TR" sz="2400" dirty="0" smtClean="0"/>
              <a:t>= işaretinin sağındaki </a:t>
            </a:r>
            <a:r>
              <a:rPr lang="tr-TR" sz="2400" dirty="0" err="1" smtClean="0"/>
              <a:t>c’nin</a:t>
            </a:r>
            <a:r>
              <a:rPr lang="tr-TR" sz="2400" dirty="0" smtClean="0"/>
              <a:t> değeri alınır, 1 ile toplanır, sonuç ise soldaki </a:t>
            </a:r>
            <a:r>
              <a:rPr lang="tr-TR" sz="2400" dirty="0" err="1" smtClean="0"/>
              <a:t>c’ye</a:t>
            </a:r>
            <a:r>
              <a:rPr lang="tr-TR" sz="2400" dirty="0" smtClean="0"/>
              <a:t> atanır. Bu şekilde </a:t>
            </a:r>
            <a:r>
              <a:rPr lang="tr-TR" sz="2400" dirty="0" err="1" smtClean="0"/>
              <a:t>c’nin</a:t>
            </a:r>
            <a:r>
              <a:rPr lang="tr-TR" sz="2400" dirty="0" smtClean="0"/>
              <a:t> son değeri 11 olmuş olur. </a:t>
            </a:r>
          </a:p>
          <a:p>
            <a:pPr eaLnBrk="1" hangingPunct="1"/>
            <a:endParaRPr lang="tr-TR" sz="2400" dirty="0" smtClean="0"/>
          </a:p>
          <a:p>
            <a:pPr eaLnBrk="1" hangingPunct="1"/>
            <a:r>
              <a:rPr lang="tr-TR" sz="2400" dirty="0" smtClean="0"/>
              <a:t>Demek ki  c bir değişken ise  bu değişkenin değerini bir artırmak için   c=c+1 kullanılabilir. </a:t>
            </a:r>
          </a:p>
          <a:p>
            <a:pPr eaLnBrk="1" hangingPunct="1"/>
            <a:endParaRPr lang="tr-TR" sz="2400" dirty="0" smtClean="0"/>
          </a:p>
          <a:p>
            <a:pPr eaLnBrk="1" hangingPunct="1"/>
            <a:r>
              <a:rPr lang="tr-TR" sz="2400" dirty="0" smtClean="0"/>
              <a:t>Aynı mantık ile değişken değerini iki azaltmak için de c=c-2 kullanılabilir.</a:t>
            </a:r>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happy fat"/>
          <p:cNvPicPr>
            <a:picLocks noChangeAspect="1" noChangeArrowheads="1"/>
          </p:cNvPicPr>
          <p:nvPr/>
        </p:nvPicPr>
        <p:blipFill>
          <a:blip r:embed="rId2" cstate="print"/>
          <a:srcRect/>
          <a:stretch>
            <a:fillRect/>
          </a:stretch>
        </p:blipFill>
        <p:spPr bwMode="auto">
          <a:xfrm>
            <a:off x="928662" y="4857760"/>
            <a:ext cx="1072616" cy="1285884"/>
          </a:xfrm>
          <a:prstGeom prst="rect">
            <a:avLst/>
          </a:prstGeom>
          <a:noFill/>
        </p:spPr>
      </p:pic>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b="1" dirty="0" smtClean="0">
                <a:solidFill>
                  <a:schemeClr val="tx1"/>
                </a:solidFill>
              </a:rPr>
              <a:t> Girdi: </a:t>
            </a:r>
            <a:r>
              <a:rPr lang="tr-TR" sz="2200" dirty="0" smtClean="0">
                <a:solidFill>
                  <a:schemeClr val="tx1"/>
                </a:solidFill>
              </a:rPr>
              <a:t>5</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spcAft>
                <a:spcPts val="600"/>
              </a:spcAft>
            </a:pPr>
            <a:r>
              <a:rPr lang="tr-TR" sz="2200" dirty="0" smtClean="0">
                <a:solidFill>
                  <a:schemeClr val="tx1"/>
                </a:solidFill>
              </a:rPr>
              <a:t>            * * * * *</a:t>
            </a:r>
          </a:p>
          <a:p>
            <a:pPr algn="just">
              <a:lnSpc>
                <a:spcPts val="1500"/>
              </a:lnSpc>
              <a:spcBef>
                <a:spcPts val="600"/>
              </a:spcBef>
              <a:spcAft>
                <a:spcPts val="600"/>
              </a:spcAft>
            </a:pPr>
            <a:r>
              <a:rPr lang="tr-TR" sz="2200" dirty="0" smtClean="0">
                <a:solidFill>
                  <a:schemeClr val="tx1"/>
                </a:solidFill>
              </a:rPr>
              <a:t>      *                      *</a:t>
            </a:r>
          </a:p>
          <a:p>
            <a:pPr algn="just">
              <a:lnSpc>
                <a:spcPts val="1500"/>
              </a:lnSpc>
              <a:spcBef>
                <a:spcPts val="600"/>
              </a:spcBef>
              <a:spcAft>
                <a:spcPts val="600"/>
              </a:spcAft>
            </a:pPr>
            <a:r>
              <a:rPr lang="tr-TR" sz="2200" dirty="0" smtClean="0">
                <a:solidFill>
                  <a:schemeClr val="tx1"/>
                </a:solidFill>
              </a:rPr>
              <a:t>   *                            *</a:t>
            </a:r>
          </a:p>
          <a:p>
            <a:pPr algn="just">
              <a:lnSpc>
                <a:spcPts val="1500"/>
              </a:lnSpc>
              <a:spcBef>
                <a:spcPts val="600"/>
              </a:spcBef>
              <a:spcAft>
                <a:spcPts val="600"/>
              </a:spcAft>
            </a:pPr>
            <a:r>
              <a:rPr lang="tr-TR" sz="2200" dirty="0" smtClean="0">
                <a:solidFill>
                  <a:schemeClr val="tx1"/>
                </a:solidFill>
              </a:rPr>
              <a:t>   *                            * </a:t>
            </a:r>
          </a:p>
          <a:p>
            <a:pPr algn="just">
              <a:lnSpc>
                <a:spcPts val="1500"/>
              </a:lnSpc>
              <a:spcBef>
                <a:spcPts val="600"/>
              </a:spcBef>
              <a:spcAft>
                <a:spcPts val="600"/>
              </a:spcAft>
            </a:pPr>
            <a:r>
              <a:rPr lang="tr-TR" sz="2200" dirty="0" smtClean="0">
                <a:solidFill>
                  <a:schemeClr val="tx1"/>
                </a:solidFill>
              </a:rPr>
              <a:t>      *                      * </a:t>
            </a:r>
          </a:p>
          <a:p>
            <a:pPr algn="just">
              <a:lnSpc>
                <a:spcPts val="1500"/>
              </a:lnSpc>
              <a:spcBef>
                <a:spcPts val="600"/>
              </a:spcBef>
              <a:spcAft>
                <a:spcPts val="600"/>
              </a:spcAft>
            </a:pPr>
            <a:r>
              <a:rPr lang="tr-TR" sz="2200" dirty="0" smtClean="0">
                <a:solidFill>
                  <a:schemeClr val="tx1"/>
                </a:solidFill>
              </a:rPr>
              <a:t>            * * * * *</a:t>
            </a:r>
          </a:p>
          <a:p>
            <a:pPr algn="just">
              <a:lnSpc>
                <a:spcPts val="1500"/>
              </a:lnSpc>
              <a:spcBef>
                <a:spcPts val="600"/>
              </a:spcBef>
            </a:pPr>
            <a:r>
              <a:rPr lang="tr-TR" sz="2200" dirty="0" smtClean="0">
                <a:solidFill>
                  <a:schemeClr val="tx1"/>
                </a:solidFill>
              </a:rPr>
              <a:t>         </a:t>
            </a:r>
          </a:p>
          <a:p>
            <a:pPr algn="just"/>
            <a:endParaRPr lang="tr-TR" sz="2200" dirty="0" smtClean="0">
              <a:solidFill>
                <a:schemeClr val="tx1"/>
              </a:solidFill>
            </a:endParaRPr>
          </a:p>
        </p:txBody>
      </p:sp>
      <p:sp>
        <p:nvSpPr>
          <p:cNvPr id="4" name="3 Dikdörtgen"/>
          <p:cNvSpPr/>
          <p:nvPr/>
        </p:nvSpPr>
        <p:spPr>
          <a:xfrm>
            <a:off x="4286248" y="1643050"/>
            <a:ext cx="4572000" cy="4247317"/>
          </a:xfrm>
          <a:prstGeom prst="rect">
            <a:avLst/>
          </a:prstGeom>
        </p:spPr>
        <p:txBody>
          <a:bodyPr>
            <a:spAutoFit/>
          </a:bodyPr>
          <a:lstStyle/>
          <a:p>
            <a:pPr algn="just">
              <a:buFont typeface="Wingdings" pitchFamily="2" charset="2"/>
              <a:buChar char="Ø"/>
            </a:pPr>
            <a:r>
              <a:rPr lang="tr-TR" dirty="0" smtClean="0"/>
              <a:t> Bazı durumlarda satırlardaki örüntülerin döngüsel olarak tanımlanması zor olabilir. Örneğin </a:t>
            </a:r>
            <a:r>
              <a:rPr lang="tr-TR" dirty="0" err="1" smtClean="0"/>
              <a:t>burdaki</a:t>
            </a:r>
            <a:r>
              <a:rPr lang="tr-TR" dirty="0" smtClean="0"/>
              <a:t> gibi bir çemberi ekrana yazdırmak istediğimizde daha önceki düzgün şekillerdeki yöntemler çok işe yaramayacaktır. Bu durumda farklı yöntemleri düşünmek gerekebilir. </a:t>
            </a:r>
          </a:p>
          <a:p>
            <a:pPr algn="just">
              <a:buFont typeface="Wingdings" pitchFamily="2" charset="2"/>
              <a:buChar char="Ø"/>
            </a:pPr>
            <a:r>
              <a:rPr lang="tr-TR" dirty="0" smtClean="0"/>
              <a:t> Ekrana yazdırılacak şeklin veya bir problemin zorluk derecesi ile yazılacak kod miktarı arasında her zaman doğrusal bir ilişki bulunmayabilir. Örneğin yukarıdaki şekli ekrana yazdırmak diğer şekillere göre daha zor görünebilir. Yukarıdaki şekli ekrana yazdırmak için yazılacak kod miktarı çok fazla değildir. Ancak ciddi bir çalışma gerektirir.</a:t>
            </a:r>
          </a:p>
        </p:txBody>
      </p:sp>
      <p:pic>
        <p:nvPicPr>
          <p:cNvPr id="5" name="4 Resim" descr="drawing-clip-art-clip-art-drawing-390314.jpg"/>
          <p:cNvPicPr>
            <a:picLocks noChangeAspect="1"/>
          </p:cNvPicPr>
          <p:nvPr/>
        </p:nvPicPr>
        <p:blipFill>
          <a:blip r:embed="rId3" cstate="print"/>
          <a:stretch>
            <a:fillRect/>
          </a:stretch>
        </p:blipFill>
        <p:spPr>
          <a:xfrm rot="9144896">
            <a:off x="3413110" y="2998022"/>
            <a:ext cx="460806" cy="661616"/>
          </a:xfrm>
          <a:prstGeom prst="rect">
            <a:avLst/>
          </a:prstGeom>
        </p:spPr>
      </p:pic>
      <p:pic>
        <p:nvPicPr>
          <p:cNvPr id="6" name="5 Resim" descr="drawing-clip-art-clip-art-drawing-390314.jpg"/>
          <p:cNvPicPr>
            <a:picLocks noChangeAspect="1"/>
          </p:cNvPicPr>
          <p:nvPr/>
        </p:nvPicPr>
        <p:blipFill>
          <a:blip r:embed="rId4" cstate="print"/>
          <a:stretch>
            <a:fillRect/>
          </a:stretch>
        </p:blipFill>
        <p:spPr>
          <a:xfrm rot="9144896">
            <a:off x="3475431" y="2350118"/>
            <a:ext cx="427726" cy="614120"/>
          </a:xfrm>
          <a:prstGeom prst="rect">
            <a:avLst/>
          </a:prstGeom>
        </p:spPr>
      </p:pic>
      <p:pic>
        <p:nvPicPr>
          <p:cNvPr id="7" name="6 Resim" descr="drawing-clip-art-clip-art-drawing-390314.jpg"/>
          <p:cNvPicPr>
            <a:picLocks noChangeAspect="1"/>
          </p:cNvPicPr>
          <p:nvPr/>
        </p:nvPicPr>
        <p:blipFill>
          <a:blip r:embed="rId5" cstate="print"/>
          <a:stretch>
            <a:fillRect/>
          </a:stretch>
        </p:blipFill>
        <p:spPr>
          <a:xfrm rot="9144896">
            <a:off x="3537753" y="1702218"/>
            <a:ext cx="394645" cy="566623"/>
          </a:xfrm>
          <a:prstGeom prst="rect">
            <a:avLst/>
          </a:prstGeom>
        </p:spPr>
      </p:pic>
      <p:pic>
        <p:nvPicPr>
          <p:cNvPr id="6146" name="Picture 2" descr="Image result for yuvarlak baklava tepsisi"/>
          <p:cNvPicPr>
            <a:picLocks noChangeAspect="1" noChangeArrowheads="1"/>
          </p:cNvPicPr>
          <p:nvPr/>
        </p:nvPicPr>
        <p:blipFill>
          <a:blip r:embed="rId6"/>
          <a:srcRect/>
          <a:stretch>
            <a:fillRect/>
          </a:stretch>
        </p:blipFill>
        <p:spPr bwMode="auto">
          <a:xfrm>
            <a:off x="1500166" y="4214818"/>
            <a:ext cx="1905000" cy="1152526"/>
          </a:xfrm>
          <a:prstGeom prst="rect">
            <a:avLst/>
          </a:prstGeom>
          <a:noFill/>
        </p:spPr>
      </p:pic>
      <p:sp>
        <p:nvSpPr>
          <p:cNvPr id="10" name="9 Yuvarlatılmış Dikdörtgen"/>
          <p:cNvSpPr/>
          <p:nvPr/>
        </p:nvSpPr>
        <p:spPr>
          <a:xfrm>
            <a:off x="2571736" y="5857892"/>
            <a:ext cx="4286280" cy="7858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SINAVDA BU KADAR ZOR BİR KOD YAZMANIZ İSTENMEZ.</a:t>
            </a:r>
            <a:endParaRPr lang="tr-TR" dirty="0"/>
          </a:p>
        </p:txBody>
      </p:sp>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b="1" dirty="0" smtClean="0">
                <a:solidFill>
                  <a:schemeClr val="tx1"/>
                </a:solidFill>
              </a:rPr>
              <a:t> Girdi: </a:t>
            </a:r>
            <a:r>
              <a:rPr lang="tr-TR" sz="2200" dirty="0" smtClean="0">
                <a:solidFill>
                  <a:schemeClr val="tx1"/>
                </a:solidFill>
              </a:rPr>
              <a:t>5</a:t>
            </a:r>
          </a:p>
          <a:p>
            <a:pPr algn="just">
              <a:spcBef>
                <a:spcPts val="600"/>
              </a:spcBef>
              <a:buFont typeface="Wingdings" pitchFamily="2" charset="2"/>
              <a:buChar char="§"/>
            </a:pPr>
            <a:r>
              <a:rPr lang="tr-TR" sz="2200" dirty="0" smtClean="0">
                <a:solidFill>
                  <a:schemeClr val="tx1"/>
                </a:solidFill>
              </a:rPr>
              <a:t> </a:t>
            </a:r>
            <a:r>
              <a:rPr lang="tr-TR" sz="2200" b="1" dirty="0" smtClean="0">
                <a:solidFill>
                  <a:schemeClr val="tx1"/>
                </a:solidFill>
              </a:rPr>
              <a:t>Çıktı:</a:t>
            </a:r>
          </a:p>
          <a:p>
            <a:pPr algn="just">
              <a:lnSpc>
                <a:spcPts val="1500"/>
              </a:lnSpc>
              <a:spcBef>
                <a:spcPts val="600"/>
              </a:spcBef>
              <a:spcAft>
                <a:spcPts val="600"/>
              </a:spcAft>
            </a:pPr>
            <a:r>
              <a:rPr lang="tr-TR" sz="2200" dirty="0" smtClean="0">
                <a:solidFill>
                  <a:schemeClr val="tx1"/>
                </a:solidFill>
              </a:rPr>
              <a:t>            * * * * *</a:t>
            </a:r>
          </a:p>
          <a:p>
            <a:pPr algn="just">
              <a:lnSpc>
                <a:spcPts val="1500"/>
              </a:lnSpc>
              <a:spcBef>
                <a:spcPts val="600"/>
              </a:spcBef>
              <a:spcAft>
                <a:spcPts val="600"/>
              </a:spcAft>
            </a:pPr>
            <a:r>
              <a:rPr lang="tr-TR" sz="2200" dirty="0" smtClean="0">
                <a:solidFill>
                  <a:schemeClr val="tx1"/>
                </a:solidFill>
              </a:rPr>
              <a:t>      *                      *</a:t>
            </a:r>
          </a:p>
          <a:p>
            <a:pPr algn="just">
              <a:lnSpc>
                <a:spcPts val="1500"/>
              </a:lnSpc>
              <a:spcBef>
                <a:spcPts val="600"/>
              </a:spcBef>
              <a:spcAft>
                <a:spcPts val="600"/>
              </a:spcAft>
            </a:pPr>
            <a:r>
              <a:rPr lang="tr-TR" sz="2200" dirty="0" smtClean="0">
                <a:solidFill>
                  <a:schemeClr val="tx1"/>
                </a:solidFill>
              </a:rPr>
              <a:t>   *                            *</a:t>
            </a:r>
          </a:p>
          <a:p>
            <a:pPr algn="just">
              <a:lnSpc>
                <a:spcPts val="1500"/>
              </a:lnSpc>
              <a:spcBef>
                <a:spcPts val="600"/>
              </a:spcBef>
              <a:spcAft>
                <a:spcPts val="600"/>
              </a:spcAft>
            </a:pPr>
            <a:r>
              <a:rPr lang="tr-TR" sz="2200" dirty="0" smtClean="0">
                <a:solidFill>
                  <a:schemeClr val="tx1"/>
                </a:solidFill>
              </a:rPr>
              <a:t>   *                            * </a:t>
            </a:r>
          </a:p>
          <a:p>
            <a:pPr algn="just">
              <a:lnSpc>
                <a:spcPts val="1500"/>
              </a:lnSpc>
              <a:spcBef>
                <a:spcPts val="600"/>
              </a:spcBef>
              <a:spcAft>
                <a:spcPts val="600"/>
              </a:spcAft>
            </a:pPr>
            <a:r>
              <a:rPr lang="tr-TR" sz="2200" dirty="0" smtClean="0">
                <a:solidFill>
                  <a:schemeClr val="tx1"/>
                </a:solidFill>
              </a:rPr>
              <a:t>      *                      * </a:t>
            </a:r>
          </a:p>
          <a:p>
            <a:pPr algn="just">
              <a:lnSpc>
                <a:spcPts val="1500"/>
              </a:lnSpc>
              <a:spcBef>
                <a:spcPts val="600"/>
              </a:spcBef>
              <a:spcAft>
                <a:spcPts val="600"/>
              </a:spcAft>
            </a:pPr>
            <a:r>
              <a:rPr lang="tr-TR" sz="2200" dirty="0" smtClean="0">
                <a:solidFill>
                  <a:schemeClr val="tx1"/>
                </a:solidFill>
              </a:rPr>
              <a:t>            * * * * *</a:t>
            </a:r>
          </a:p>
          <a:p>
            <a:pPr algn="just">
              <a:lnSpc>
                <a:spcPts val="1500"/>
              </a:lnSpc>
              <a:spcBef>
                <a:spcPts val="600"/>
              </a:spcBef>
            </a:pPr>
            <a:r>
              <a:rPr lang="tr-TR" sz="2200" dirty="0" smtClean="0">
                <a:solidFill>
                  <a:schemeClr val="tx1"/>
                </a:solidFill>
              </a:rPr>
              <a:t>         </a:t>
            </a:r>
          </a:p>
        </p:txBody>
      </p:sp>
      <p:sp>
        <p:nvSpPr>
          <p:cNvPr id="4" name="3 Dikdörtgen"/>
          <p:cNvSpPr/>
          <p:nvPr/>
        </p:nvSpPr>
        <p:spPr>
          <a:xfrm>
            <a:off x="3714744" y="1785926"/>
            <a:ext cx="5429256" cy="1938992"/>
          </a:xfrm>
          <a:prstGeom prst="rect">
            <a:avLst/>
          </a:prstGeom>
        </p:spPr>
        <p:txBody>
          <a:bodyPr wrap="square">
            <a:spAutoFit/>
          </a:bodyPr>
          <a:lstStyle/>
          <a:p>
            <a:pPr algn="just">
              <a:buFont typeface="Wingdings" pitchFamily="2" charset="2"/>
              <a:buChar char="§"/>
            </a:pPr>
            <a:r>
              <a:rPr lang="tr-TR" sz="1200" dirty="0" smtClean="0"/>
              <a:t> </a:t>
            </a:r>
            <a:r>
              <a:rPr lang="tr-TR" sz="1200" b="1" dirty="0" smtClean="0"/>
              <a:t>Kod:</a:t>
            </a:r>
          </a:p>
          <a:p>
            <a:pPr algn="just"/>
            <a:r>
              <a:rPr lang="tr-TR" sz="1200" dirty="0" smtClean="0"/>
              <a:t>   </a:t>
            </a:r>
            <a:r>
              <a:rPr lang="tr-TR" sz="1200" dirty="0" err="1" smtClean="0"/>
              <a:t>Scanner</a:t>
            </a:r>
            <a:r>
              <a:rPr lang="tr-TR" sz="1200" dirty="0" smtClean="0"/>
              <a:t> k = </a:t>
            </a:r>
            <a:r>
              <a:rPr lang="tr-TR" sz="1200" dirty="0" err="1" smtClean="0"/>
              <a:t>new</a:t>
            </a:r>
            <a:r>
              <a:rPr lang="tr-TR" sz="1200" dirty="0" smtClean="0"/>
              <a:t> </a:t>
            </a:r>
            <a:r>
              <a:rPr lang="tr-TR" sz="1200" dirty="0" err="1" smtClean="0"/>
              <a:t>Scanner</a:t>
            </a:r>
            <a:r>
              <a:rPr lang="tr-TR" sz="1200" dirty="0" smtClean="0"/>
              <a:t>(</a:t>
            </a:r>
            <a:r>
              <a:rPr lang="tr-TR" sz="1200" dirty="0" err="1" smtClean="0"/>
              <a:t>System</a:t>
            </a:r>
            <a:r>
              <a:rPr lang="tr-TR" sz="1200" dirty="0" smtClean="0"/>
              <a:t>.in);</a:t>
            </a:r>
          </a:p>
          <a:p>
            <a:pPr algn="just"/>
            <a:r>
              <a:rPr lang="tr-TR" sz="1200" dirty="0" smtClean="0"/>
              <a:t>   </a:t>
            </a:r>
            <a:r>
              <a:rPr lang="tr-TR" sz="1200" dirty="0" err="1" smtClean="0"/>
              <a:t>System</a:t>
            </a:r>
            <a:r>
              <a:rPr lang="tr-TR" sz="1200" dirty="0" smtClean="0"/>
              <a:t>.</a:t>
            </a:r>
            <a:r>
              <a:rPr lang="tr-TR" sz="1200" dirty="0" err="1" smtClean="0"/>
              <a:t>out</a:t>
            </a:r>
            <a:r>
              <a:rPr lang="tr-TR" sz="1200" dirty="0" smtClean="0"/>
              <a:t>.</a:t>
            </a:r>
            <a:r>
              <a:rPr lang="tr-TR" sz="1200" dirty="0" err="1" smtClean="0"/>
              <a:t>print</a:t>
            </a:r>
            <a:r>
              <a:rPr lang="tr-TR" sz="1200" dirty="0" smtClean="0"/>
              <a:t>("Lütfen çemberin yarıçapını giriniz: ");</a:t>
            </a:r>
          </a:p>
          <a:p>
            <a:pPr algn="just"/>
            <a:r>
              <a:rPr lang="tr-TR" sz="1200" dirty="0" smtClean="0"/>
              <a:t>   </a:t>
            </a:r>
            <a:r>
              <a:rPr lang="tr-TR" sz="1200" dirty="0" err="1" smtClean="0"/>
              <a:t>int</a:t>
            </a:r>
            <a:r>
              <a:rPr lang="tr-TR" sz="1200" dirty="0" smtClean="0"/>
              <a:t> </a:t>
            </a:r>
            <a:r>
              <a:rPr lang="tr-TR" sz="1200" dirty="0" err="1" smtClean="0"/>
              <a:t>yaricap</a:t>
            </a:r>
            <a:r>
              <a:rPr lang="tr-TR" sz="1200" dirty="0" smtClean="0"/>
              <a:t> = k.</a:t>
            </a:r>
            <a:r>
              <a:rPr lang="tr-TR" sz="1200" dirty="0" err="1" smtClean="0"/>
              <a:t>nextInt</a:t>
            </a:r>
            <a:r>
              <a:rPr lang="tr-TR" sz="1200" dirty="0" smtClean="0"/>
              <a:t>();</a:t>
            </a:r>
          </a:p>
          <a:p>
            <a:pPr algn="just"/>
            <a:endParaRPr lang="tr-TR" sz="1200" dirty="0" smtClean="0"/>
          </a:p>
          <a:p>
            <a:pPr algn="just"/>
            <a:r>
              <a:rPr lang="tr-TR" sz="1200" dirty="0" smtClean="0"/>
              <a:t>   </a:t>
            </a:r>
            <a:r>
              <a:rPr lang="tr-TR" sz="1200" dirty="0" err="1" smtClean="0"/>
              <a:t>for</a:t>
            </a:r>
            <a:r>
              <a:rPr lang="tr-TR" sz="1200" dirty="0" smtClean="0"/>
              <a:t>(</a:t>
            </a:r>
            <a:r>
              <a:rPr lang="tr-TR" sz="1200" dirty="0" err="1" smtClean="0"/>
              <a:t>int</a:t>
            </a:r>
            <a:r>
              <a:rPr lang="tr-TR" sz="1200" dirty="0" smtClean="0"/>
              <a:t> i=-</a:t>
            </a:r>
            <a:r>
              <a:rPr lang="tr-TR" sz="1200" dirty="0" err="1" smtClean="0"/>
              <a:t>yaricap</a:t>
            </a:r>
            <a:r>
              <a:rPr lang="tr-TR" sz="1200" dirty="0" smtClean="0"/>
              <a:t>; i&lt;=</a:t>
            </a:r>
            <a:r>
              <a:rPr lang="tr-TR" sz="1200" dirty="0" err="1" smtClean="0"/>
              <a:t>yaricap</a:t>
            </a:r>
            <a:r>
              <a:rPr lang="tr-TR" sz="1200" dirty="0" smtClean="0"/>
              <a:t>; i+=2){</a:t>
            </a:r>
          </a:p>
          <a:p>
            <a:pPr algn="just"/>
            <a:r>
              <a:rPr lang="tr-TR" sz="1200" dirty="0" smtClean="0"/>
              <a:t>       </a:t>
            </a:r>
            <a:r>
              <a:rPr lang="tr-TR" sz="1200" dirty="0" err="1" smtClean="0"/>
              <a:t>for</a:t>
            </a:r>
            <a:r>
              <a:rPr lang="tr-TR" sz="1200" dirty="0" smtClean="0"/>
              <a:t>(</a:t>
            </a:r>
            <a:r>
              <a:rPr lang="tr-TR" sz="1200" dirty="0" err="1" smtClean="0"/>
              <a:t>int</a:t>
            </a:r>
            <a:r>
              <a:rPr lang="tr-TR" sz="1200" dirty="0" smtClean="0"/>
              <a:t> j=-</a:t>
            </a:r>
            <a:r>
              <a:rPr lang="tr-TR" sz="1200" dirty="0" err="1" smtClean="0"/>
              <a:t>yaricap</a:t>
            </a:r>
            <a:r>
              <a:rPr lang="tr-TR" sz="1200" dirty="0" smtClean="0"/>
              <a:t>; j&lt;=</a:t>
            </a:r>
            <a:r>
              <a:rPr lang="tr-TR" sz="1200" dirty="0" err="1" smtClean="0"/>
              <a:t>yaricap</a:t>
            </a:r>
            <a:r>
              <a:rPr lang="tr-TR" sz="1200" dirty="0" smtClean="0"/>
              <a:t>; j++)</a:t>
            </a:r>
          </a:p>
          <a:p>
            <a:pPr algn="just"/>
            <a:r>
              <a:rPr lang="tr-TR" sz="1200" dirty="0" smtClean="0"/>
              <a:t>           </a:t>
            </a:r>
            <a:r>
              <a:rPr lang="tr-TR" sz="1200" dirty="0" err="1" smtClean="0"/>
              <a:t>System</a:t>
            </a:r>
            <a:r>
              <a:rPr lang="tr-TR" sz="1200" dirty="0" smtClean="0"/>
              <a:t>.</a:t>
            </a:r>
            <a:r>
              <a:rPr lang="tr-TR" sz="1200" dirty="0" err="1" smtClean="0"/>
              <a:t>out</a:t>
            </a:r>
            <a:r>
              <a:rPr lang="tr-TR" sz="1200" dirty="0" smtClean="0"/>
              <a:t>.</a:t>
            </a:r>
            <a:r>
              <a:rPr lang="tr-TR" sz="1200" dirty="0" err="1" smtClean="0"/>
              <a:t>print</a:t>
            </a:r>
            <a:r>
              <a:rPr lang="tr-TR" sz="1200" dirty="0" smtClean="0"/>
              <a:t>(</a:t>
            </a:r>
            <a:r>
              <a:rPr lang="tr-TR" sz="1200" dirty="0" err="1" smtClean="0"/>
              <a:t>Math</a:t>
            </a:r>
            <a:r>
              <a:rPr lang="tr-TR" sz="1200" dirty="0" smtClean="0"/>
              <a:t>.</a:t>
            </a:r>
            <a:r>
              <a:rPr lang="tr-TR" sz="1200" dirty="0" err="1" smtClean="0"/>
              <a:t>round</a:t>
            </a:r>
            <a:r>
              <a:rPr lang="tr-TR" sz="1200" dirty="0" smtClean="0"/>
              <a:t>(</a:t>
            </a:r>
            <a:r>
              <a:rPr lang="tr-TR" sz="1200" dirty="0" err="1" smtClean="0"/>
              <a:t>Math</a:t>
            </a:r>
            <a:r>
              <a:rPr lang="tr-TR" sz="1200" dirty="0" smtClean="0"/>
              <a:t>.</a:t>
            </a:r>
            <a:r>
              <a:rPr lang="tr-TR" sz="1200" dirty="0" err="1" smtClean="0"/>
              <a:t>sqrt</a:t>
            </a:r>
            <a:r>
              <a:rPr lang="tr-TR" sz="1200" dirty="0" smtClean="0"/>
              <a:t>(i*i + j*j)) == </a:t>
            </a:r>
            <a:r>
              <a:rPr lang="tr-TR" sz="1200" dirty="0" err="1" smtClean="0"/>
              <a:t>yaricap</a:t>
            </a:r>
            <a:r>
              <a:rPr lang="tr-TR" sz="1200" dirty="0" smtClean="0"/>
              <a:t> ? "*" : " ");</a:t>
            </a:r>
          </a:p>
          <a:p>
            <a:pPr algn="just"/>
            <a:r>
              <a:rPr lang="tr-TR" sz="1200" dirty="0" smtClean="0"/>
              <a:t>       </a:t>
            </a:r>
            <a:r>
              <a:rPr lang="tr-TR" sz="1200" dirty="0" err="1" smtClean="0"/>
              <a:t>System</a:t>
            </a:r>
            <a:r>
              <a:rPr lang="tr-TR" sz="1200" dirty="0" smtClean="0"/>
              <a:t>.</a:t>
            </a:r>
            <a:r>
              <a:rPr lang="tr-TR" sz="1200" dirty="0" err="1" smtClean="0"/>
              <a:t>out</a:t>
            </a:r>
            <a:r>
              <a:rPr lang="tr-TR" sz="1200" dirty="0" smtClean="0"/>
              <a:t>.</a:t>
            </a:r>
            <a:r>
              <a:rPr lang="tr-TR" sz="1200" dirty="0" err="1" smtClean="0"/>
              <a:t>println</a:t>
            </a:r>
            <a:r>
              <a:rPr lang="tr-TR" sz="1200" dirty="0" smtClean="0"/>
              <a:t>();</a:t>
            </a:r>
          </a:p>
          <a:p>
            <a:pPr algn="just"/>
            <a:r>
              <a:rPr lang="tr-TR" sz="1200" dirty="0" smtClean="0"/>
              <a:t>   }</a:t>
            </a:r>
          </a:p>
        </p:txBody>
      </p:sp>
      <p:pic>
        <p:nvPicPr>
          <p:cNvPr id="5" name="4 Resim" descr="drawing-clip-art-clip-art-drawing-390314.jpg"/>
          <p:cNvPicPr>
            <a:picLocks noChangeAspect="1"/>
          </p:cNvPicPr>
          <p:nvPr/>
        </p:nvPicPr>
        <p:blipFill>
          <a:blip r:embed="rId2" cstate="print"/>
          <a:stretch>
            <a:fillRect/>
          </a:stretch>
        </p:blipFill>
        <p:spPr>
          <a:xfrm rot="9144896">
            <a:off x="6432828" y="3891994"/>
            <a:ext cx="705700" cy="1013230"/>
          </a:xfrm>
          <a:prstGeom prst="rect">
            <a:avLst/>
          </a:prstGeom>
        </p:spPr>
      </p:pic>
      <p:pic>
        <p:nvPicPr>
          <p:cNvPr id="6" name="5 Resim" descr="drawing-clip-art-clip-art-drawing-390314.jpg"/>
          <p:cNvPicPr>
            <a:picLocks noChangeAspect="1"/>
          </p:cNvPicPr>
          <p:nvPr/>
        </p:nvPicPr>
        <p:blipFill>
          <a:blip r:embed="rId2" cstate="print"/>
          <a:stretch>
            <a:fillRect/>
          </a:stretch>
        </p:blipFill>
        <p:spPr>
          <a:xfrm rot="9144896">
            <a:off x="5337991" y="3963430"/>
            <a:ext cx="705700" cy="1013230"/>
          </a:xfrm>
          <a:prstGeom prst="rect">
            <a:avLst/>
          </a:prstGeom>
        </p:spPr>
      </p:pic>
      <p:pic>
        <p:nvPicPr>
          <p:cNvPr id="7" name="6 Resim" descr="drawing-clip-art-clip-art-drawing-390314.jpg"/>
          <p:cNvPicPr>
            <a:picLocks noChangeAspect="1"/>
          </p:cNvPicPr>
          <p:nvPr/>
        </p:nvPicPr>
        <p:blipFill>
          <a:blip r:embed="rId2" cstate="print"/>
          <a:stretch>
            <a:fillRect/>
          </a:stretch>
        </p:blipFill>
        <p:spPr>
          <a:xfrm rot="9144896">
            <a:off x="5552303" y="5106439"/>
            <a:ext cx="705700" cy="1013230"/>
          </a:xfrm>
          <a:prstGeom prst="rect">
            <a:avLst/>
          </a:prstGeom>
        </p:spPr>
      </p:pic>
      <p:sp>
        <p:nvSpPr>
          <p:cNvPr id="8" name="7 Yuvarlatılmış Dikdörtgen"/>
          <p:cNvSpPr/>
          <p:nvPr/>
        </p:nvSpPr>
        <p:spPr>
          <a:xfrm>
            <a:off x="2571736" y="5857892"/>
            <a:ext cx="4286280" cy="7858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SINAVDA BU KADAR ZOR BİR KOD YAZMANIZ İSTENMEZ.</a:t>
            </a:r>
            <a:endParaRPr lang="tr-TR" dirty="0"/>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drawing-clip-art-clip-art-drawing-390314.jpg"/>
          <p:cNvPicPr>
            <a:picLocks noChangeAspect="1"/>
          </p:cNvPicPr>
          <p:nvPr/>
        </p:nvPicPr>
        <p:blipFill>
          <a:blip r:embed="rId2" cstate="print"/>
          <a:stretch>
            <a:fillRect/>
          </a:stretch>
        </p:blipFill>
        <p:spPr>
          <a:xfrm rot="9144896">
            <a:off x="7123940" y="5738968"/>
            <a:ext cx="705700" cy="1013230"/>
          </a:xfrm>
          <a:prstGeom prst="rect">
            <a:avLst/>
          </a:prstGeom>
        </p:spPr>
      </p:pic>
      <p:pic>
        <p:nvPicPr>
          <p:cNvPr id="4" name="3 Resim" descr="drawing-clip-art-clip-art-drawing-390314.jpg"/>
          <p:cNvPicPr>
            <a:picLocks noChangeAspect="1"/>
          </p:cNvPicPr>
          <p:nvPr/>
        </p:nvPicPr>
        <p:blipFill>
          <a:blip r:embed="rId2" cstate="print"/>
          <a:stretch>
            <a:fillRect/>
          </a:stretch>
        </p:blipFill>
        <p:spPr>
          <a:xfrm rot="9144896">
            <a:off x="6338121" y="5738967"/>
            <a:ext cx="705700" cy="1013230"/>
          </a:xfrm>
          <a:prstGeom prst="rect">
            <a:avLst/>
          </a:prstGeom>
        </p:spPr>
      </p:pic>
      <p:pic>
        <p:nvPicPr>
          <p:cNvPr id="6" name="5 Resim" descr="drawing-clip-art-clip-art-drawing-390314.jpg"/>
          <p:cNvPicPr>
            <a:picLocks noChangeAspect="1"/>
          </p:cNvPicPr>
          <p:nvPr/>
        </p:nvPicPr>
        <p:blipFill>
          <a:blip r:embed="rId2" cstate="print"/>
          <a:stretch>
            <a:fillRect/>
          </a:stretch>
        </p:blipFill>
        <p:spPr>
          <a:xfrm rot="9144896">
            <a:off x="5480864" y="5738967"/>
            <a:ext cx="705700" cy="1013230"/>
          </a:xfrm>
          <a:prstGeom prst="rect">
            <a:avLst/>
          </a:prstGeom>
        </p:spPr>
      </p:pic>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Döngüler ile Ekrana Şekil Yazdırma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200" dirty="0" smtClean="0">
                <a:solidFill>
                  <a:schemeClr val="tx1"/>
                </a:solidFill>
              </a:rPr>
              <a:t> Aşağıdaki örnekleri boş zamanlarınızda Java ile kodlamaya çalışın.</a:t>
            </a:r>
          </a:p>
          <a:p>
            <a:pPr algn="just">
              <a:buFont typeface="Wingdings" pitchFamily="2" charset="2"/>
              <a:buChar char="§"/>
            </a:pPr>
            <a:endParaRPr lang="tr-TR" sz="2200" dirty="0" smtClean="0">
              <a:solidFill>
                <a:schemeClr val="tx1"/>
              </a:solidFill>
            </a:endParaRPr>
          </a:p>
          <a:p>
            <a:pPr algn="just">
              <a:buFont typeface="Wingdings" pitchFamily="2" charset="2"/>
              <a:buChar char="Ø"/>
            </a:pPr>
            <a:r>
              <a:rPr lang="tr-TR" sz="2200" dirty="0" smtClean="0">
                <a:solidFill>
                  <a:schemeClr val="tx1"/>
                </a:solidFill>
              </a:rPr>
              <a:t> Boyutu girilen H harfini ekrana yazdırma</a:t>
            </a:r>
          </a:p>
          <a:p>
            <a:pPr algn="just">
              <a:buFont typeface="Wingdings" pitchFamily="2" charset="2"/>
              <a:buChar char="Ø"/>
            </a:pPr>
            <a:r>
              <a:rPr lang="tr-TR" sz="2200" dirty="0" smtClean="0">
                <a:solidFill>
                  <a:schemeClr val="tx1"/>
                </a:solidFill>
              </a:rPr>
              <a:t> Boyutu girilen içi dolu ters oku ekrana yazdırma (slaytlarda sağa bakan ok örneği vardı, bu da sola bakan ok örneği)</a:t>
            </a:r>
          </a:p>
          <a:p>
            <a:pPr algn="just">
              <a:buFont typeface="Wingdings" pitchFamily="2" charset="2"/>
              <a:buChar char="Ø"/>
            </a:pPr>
            <a:r>
              <a:rPr lang="tr-TR" sz="2200" dirty="0" smtClean="0">
                <a:solidFill>
                  <a:schemeClr val="tx1"/>
                </a:solidFill>
              </a:rPr>
              <a:t> Boyutu girilen içi dolu kum saatini ekrana yazdırma (uç uca birleştirilmiş iki üçgen gibi düşünebilirsiniz).</a:t>
            </a:r>
          </a:p>
          <a:p>
            <a:pPr algn="just">
              <a:buFont typeface="Wingdings" pitchFamily="2" charset="2"/>
              <a:buChar char="Ø"/>
            </a:pPr>
            <a:r>
              <a:rPr lang="tr-TR" sz="2200" dirty="0" smtClean="0">
                <a:solidFill>
                  <a:schemeClr val="tx1"/>
                </a:solidFill>
              </a:rPr>
              <a:t> Boyutu girilen A harfini ekrana yazdırma</a:t>
            </a:r>
          </a:p>
          <a:p>
            <a:pPr algn="just">
              <a:buFont typeface="Wingdings" pitchFamily="2" charset="2"/>
              <a:buChar char="Ø"/>
            </a:pPr>
            <a:r>
              <a:rPr lang="tr-TR" sz="2200" dirty="0" smtClean="0">
                <a:solidFill>
                  <a:schemeClr val="tx1"/>
                </a:solidFill>
              </a:rPr>
              <a:t> Boyutu girilen mantıksal “her” (</a:t>
            </a:r>
            <a:r>
              <a:rPr lang="tr-TR" sz="2200" dirty="0" err="1" smtClean="0">
                <a:solidFill>
                  <a:schemeClr val="tx1"/>
                </a:solidFill>
              </a:rPr>
              <a:t>for</a:t>
            </a:r>
            <a:r>
              <a:rPr lang="tr-TR" sz="2200" dirty="0" smtClean="0">
                <a:solidFill>
                  <a:schemeClr val="tx1"/>
                </a:solidFill>
              </a:rPr>
              <a:t> </a:t>
            </a:r>
            <a:r>
              <a:rPr lang="tr-TR" sz="2200" dirty="0" err="1" smtClean="0">
                <a:solidFill>
                  <a:schemeClr val="tx1"/>
                </a:solidFill>
              </a:rPr>
              <a:t>all</a:t>
            </a:r>
            <a:r>
              <a:rPr lang="tr-TR" sz="2200" dirty="0" smtClean="0">
                <a:solidFill>
                  <a:schemeClr val="tx1"/>
                </a:solidFill>
              </a:rPr>
              <a:t>) sembolünü ekrana yazdırma (ters A harfi gibi düşünebilirsiniz). Bunun kodu ile A harfinin kodu arasında benzerlik var mı?</a:t>
            </a:r>
          </a:p>
          <a:p>
            <a:pPr algn="just">
              <a:buFont typeface="Wingdings" pitchFamily="2" charset="2"/>
              <a:buChar char="Ø"/>
            </a:pPr>
            <a:r>
              <a:rPr lang="tr-TR" sz="2200" dirty="0" smtClean="0">
                <a:solidFill>
                  <a:schemeClr val="tx1"/>
                </a:solidFill>
              </a:rPr>
              <a:t> Yarıçapı girilen içi dolu daireyi ekrana yazdırma</a:t>
            </a:r>
          </a:p>
        </p:txBody>
      </p:sp>
      <p:pic>
        <p:nvPicPr>
          <p:cNvPr id="7" name="6 Resim" descr="drawing-clip-art-clip-art-drawing-390314.jpg"/>
          <p:cNvPicPr>
            <a:picLocks noChangeAspect="1"/>
          </p:cNvPicPr>
          <p:nvPr/>
        </p:nvPicPr>
        <p:blipFill>
          <a:blip r:embed="rId2" cstate="print"/>
          <a:stretch>
            <a:fillRect/>
          </a:stretch>
        </p:blipFill>
        <p:spPr>
          <a:xfrm rot="9144896">
            <a:off x="8052633" y="5738968"/>
            <a:ext cx="705700" cy="1013230"/>
          </a:xfrm>
          <a:prstGeom prst="rect">
            <a:avLst/>
          </a:prstGeom>
        </p:spPr>
      </p:pic>
    </p:spTree>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0E39A1B6-C1E0-DD45-A9FB-30C8799D421F}" type="slidenum">
              <a:rPr lang="en-US" smtClean="0"/>
              <a:pPr/>
              <a:t>343</a:t>
            </a:fld>
            <a:endParaRPr lang="en-US" sz="1400" smtClean="0"/>
          </a:p>
        </p:txBody>
      </p:sp>
      <p:sp>
        <p:nvSpPr>
          <p:cNvPr id="17411" name="Rectangle 2"/>
          <p:cNvSpPr>
            <a:spLocks noGrp="1" noChangeArrowheads="1"/>
          </p:cNvSpPr>
          <p:nvPr>
            <p:ph type="title"/>
          </p:nvPr>
        </p:nvSpPr>
        <p:spPr>
          <a:xfrm>
            <a:off x="0" y="114280"/>
            <a:ext cx="9144000" cy="457200"/>
          </a:xfrm>
        </p:spPr>
        <p:txBody>
          <a:bodyPr/>
          <a:lstStyle/>
          <a:p>
            <a:r>
              <a:rPr kumimoji="0" lang="tr-TR" dirty="0" smtClean="0"/>
              <a:t>Neredeyiz?</a:t>
            </a:r>
            <a:endParaRPr kumimoji="0" lang="en-US" dirty="0"/>
          </a:p>
        </p:txBody>
      </p:sp>
      <p:sp>
        <p:nvSpPr>
          <p:cNvPr id="17414" name="Rectangle 5"/>
          <p:cNvSpPr>
            <a:spLocks noChangeArrowheads="1"/>
          </p:cNvSpPr>
          <p:nvPr/>
        </p:nvSpPr>
        <p:spPr bwMode="auto">
          <a:xfrm>
            <a:off x="2532095" y="2157370"/>
            <a:ext cx="39624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solidFill>
                  <a:schemeClr val="accent2"/>
                </a:solidFill>
              </a:rPr>
              <a:t>sınıflar, nesneler ve metotlar</a:t>
            </a:r>
            <a:endParaRPr lang="en-US" sz="1600" dirty="0">
              <a:solidFill>
                <a:schemeClr val="accent2"/>
              </a:solidFill>
            </a:endParaRPr>
          </a:p>
        </p:txBody>
      </p:sp>
      <p:sp>
        <p:nvSpPr>
          <p:cNvPr id="17415" name="Rectangle 6"/>
          <p:cNvSpPr>
            <a:spLocks noChangeArrowheads="1"/>
          </p:cNvSpPr>
          <p:nvPr/>
        </p:nvSpPr>
        <p:spPr bwMode="auto">
          <a:xfrm>
            <a:off x="3903695" y="2690770"/>
            <a:ext cx="1150938" cy="533400"/>
          </a:xfrm>
          <a:prstGeom prst="rect">
            <a:avLst/>
          </a:prstGeom>
          <a:solidFill>
            <a:schemeClr val="folHlink"/>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solidFill>
                  <a:schemeClr val="bg1"/>
                </a:solidFill>
              </a:rPr>
              <a:t>diziler</a:t>
            </a:r>
            <a:endParaRPr lang="en-US" sz="1600" dirty="0">
              <a:solidFill>
                <a:schemeClr val="bg1"/>
              </a:solidFill>
            </a:endParaRPr>
          </a:p>
        </p:txBody>
      </p:sp>
      <p:sp>
        <p:nvSpPr>
          <p:cNvPr id="17416" name="Oval 7"/>
          <p:cNvSpPr>
            <a:spLocks noChangeArrowheads="1"/>
          </p:cNvSpPr>
          <p:nvPr/>
        </p:nvSpPr>
        <p:spPr bwMode="auto">
          <a:xfrm>
            <a:off x="71470" y="461922"/>
            <a:ext cx="8839200" cy="1752600"/>
          </a:xfrm>
          <a:prstGeom prst="ellipse">
            <a:avLst/>
          </a:prstGeom>
          <a:solidFill>
            <a:srgbClr val="C0C0C0">
              <a:alpha val="50195"/>
            </a:srgbClr>
          </a:solidFill>
          <a:ln w="9525">
            <a:noFill/>
            <a:round/>
            <a:headEnd/>
            <a:tailEnd type="none" w="sm" len="sm"/>
          </a:ln>
        </p:spPr>
        <p:txBody>
          <a:bodyPr wrap="none" anchor="ctr">
            <a:prstTxWarp prst="textNoShape">
              <a:avLst/>
            </a:prstTxWarp>
          </a:bodyPr>
          <a:lstStyle/>
          <a:p>
            <a:pPr algn="ctr"/>
            <a:endParaRPr lang="en-US" sz="1600" dirty="0">
              <a:solidFill>
                <a:schemeClr val="accent2"/>
              </a:solidFill>
            </a:endParaRPr>
          </a:p>
          <a:p>
            <a:pPr algn="ctr"/>
            <a:endParaRPr lang="en-US" sz="1600" dirty="0">
              <a:solidFill>
                <a:schemeClr val="accent2"/>
              </a:solidFill>
            </a:endParaRPr>
          </a:p>
          <a:p>
            <a:pPr algn="ctr"/>
            <a:r>
              <a:rPr lang="tr-TR" sz="1600" dirty="0" smtClean="0">
                <a:solidFill>
                  <a:schemeClr val="accent2"/>
                </a:solidFill>
              </a:rPr>
              <a:t>Kalıtım, İstisnalar, Dosya/Giriş-Çıkış </a:t>
            </a:r>
            <a:r>
              <a:rPr lang="tr-TR" sz="1600" dirty="0" err="1" smtClean="0">
                <a:solidFill>
                  <a:schemeClr val="accent2"/>
                </a:solidFill>
              </a:rPr>
              <a:t>İşmlemleri</a:t>
            </a:r>
            <a:r>
              <a:rPr lang="tr-TR" sz="1600" dirty="0" smtClean="0">
                <a:solidFill>
                  <a:schemeClr val="accent2"/>
                </a:solidFill>
              </a:rPr>
              <a:t> (vakit kalırsa)</a:t>
            </a:r>
            <a:endParaRPr lang="en-US" sz="1600" dirty="0">
              <a:solidFill>
                <a:schemeClr val="accent2"/>
              </a:solidFill>
            </a:endParaRPr>
          </a:p>
        </p:txBody>
      </p:sp>
      <p:sp>
        <p:nvSpPr>
          <p:cNvPr id="17417" name="Rectangle 8"/>
          <p:cNvSpPr>
            <a:spLocks noChangeArrowheads="1"/>
          </p:cNvSpPr>
          <p:nvPr/>
        </p:nvSpPr>
        <p:spPr bwMode="auto">
          <a:xfrm>
            <a:off x="71406" y="428604"/>
            <a:ext cx="8839200" cy="714380"/>
          </a:xfrm>
          <a:prstGeom prst="rect">
            <a:avLst/>
          </a:prstGeom>
          <a:solidFill>
            <a:schemeClr val="bg1"/>
          </a:solidFill>
          <a:ln w="9525">
            <a:noFill/>
            <a:miter lim="800000"/>
            <a:headEnd/>
            <a:tailEnd type="none" w="sm" len="sm"/>
          </a:ln>
        </p:spPr>
        <p:txBody>
          <a:bodyPr wrap="none" anchor="ctr">
            <a:prstTxWarp prst="textNoShape">
              <a:avLst/>
            </a:prstTxWarp>
          </a:bodyPr>
          <a:lstStyle/>
          <a:p>
            <a:endParaRPr lang="en-US"/>
          </a:p>
        </p:txBody>
      </p:sp>
      <p:sp>
        <p:nvSpPr>
          <p:cNvPr id="17418" name="Rectangle 12"/>
          <p:cNvSpPr>
            <a:spLocks noChangeArrowheads="1"/>
          </p:cNvSpPr>
          <p:nvPr/>
        </p:nvSpPr>
        <p:spPr bwMode="auto">
          <a:xfrm>
            <a:off x="2989295" y="3224170"/>
            <a:ext cx="28956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koşullar ve döngüler</a:t>
            </a:r>
            <a:endParaRPr lang="en-US" sz="1600" dirty="0"/>
          </a:p>
        </p:txBody>
      </p:sp>
      <p:sp>
        <p:nvSpPr>
          <p:cNvPr id="17419" name="Rectangle 13"/>
          <p:cNvSpPr>
            <a:spLocks noChangeArrowheads="1"/>
          </p:cNvSpPr>
          <p:nvPr/>
        </p:nvSpPr>
        <p:spPr bwMode="auto">
          <a:xfrm>
            <a:off x="3294095" y="3757570"/>
            <a:ext cx="1139825"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en-US" sz="1600"/>
              <a:t>Math</a:t>
            </a:r>
          </a:p>
        </p:txBody>
      </p:sp>
      <p:sp>
        <p:nvSpPr>
          <p:cNvPr id="17420" name="Rectangle 14"/>
          <p:cNvSpPr>
            <a:spLocks noChangeArrowheads="1"/>
          </p:cNvSpPr>
          <p:nvPr/>
        </p:nvSpPr>
        <p:spPr bwMode="auto">
          <a:xfrm>
            <a:off x="4433920" y="3757570"/>
            <a:ext cx="1150938"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err="1" smtClean="0"/>
              <a:t>String</a:t>
            </a:r>
            <a:endParaRPr lang="en-US" sz="1600" dirty="0"/>
          </a:p>
        </p:txBody>
      </p:sp>
      <p:sp>
        <p:nvSpPr>
          <p:cNvPr id="17421" name="Rectangle 15"/>
          <p:cNvSpPr>
            <a:spLocks noChangeArrowheads="1"/>
          </p:cNvSpPr>
          <p:nvPr/>
        </p:nvSpPr>
        <p:spPr bwMode="auto">
          <a:xfrm>
            <a:off x="4437095" y="4290970"/>
            <a:ext cx="28956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atama işlemleri</a:t>
            </a:r>
            <a:endParaRPr lang="en-US" sz="1600" dirty="0"/>
          </a:p>
        </p:txBody>
      </p:sp>
      <p:sp>
        <p:nvSpPr>
          <p:cNvPr id="17422" name="Rectangle 16"/>
          <p:cNvSpPr>
            <a:spLocks noChangeArrowheads="1"/>
          </p:cNvSpPr>
          <p:nvPr/>
        </p:nvSpPr>
        <p:spPr bwMode="auto">
          <a:xfrm>
            <a:off x="1549433" y="4290970"/>
            <a:ext cx="2884487"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veri türleri</a:t>
            </a:r>
            <a:endParaRPr lang="en-US" sz="1600" dirty="0"/>
          </a:p>
        </p:txBody>
      </p:sp>
      <p:sp>
        <p:nvSpPr>
          <p:cNvPr id="17423" name="Rectangle 17"/>
          <p:cNvSpPr>
            <a:spLocks noChangeArrowheads="1"/>
          </p:cNvSpPr>
          <p:nvPr/>
        </p:nvSpPr>
        <p:spPr bwMode="auto">
          <a:xfrm>
            <a:off x="6661566" y="2714588"/>
            <a:ext cx="2553904" cy="646331"/>
          </a:xfrm>
          <a:prstGeom prst="rect">
            <a:avLst/>
          </a:prstGeom>
          <a:noFill/>
          <a:ln w="9525">
            <a:noFill/>
            <a:miter lim="800000"/>
            <a:headEnd/>
            <a:tailEnd type="none" w="sm" len="sm"/>
          </a:ln>
        </p:spPr>
        <p:txBody>
          <a:bodyPr wrap="none">
            <a:prstTxWarp prst="textNoShape">
              <a:avLst/>
            </a:prstTxWarp>
            <a:spAutoFit/>
          </a:bodyPr>
          <a:lstStyle/>
          <a:p>
            <a:pPr algn="ctr"/>
            <a:r>
              <a:rPr lang="tr-TR" dirty="0" smtClean="0">
                <a:solidFill>
                  <a:schemeClr val="accent1"/>
                </a:solidFill>
              </a:rPr>
              <a:t>büyük verileri </a:t>
            </a:r>
            <a:br>
              <a:rPr lang="tr-TR" dirty="0" smtClean="0">
                <a:solidFill>
                  <a:schemeClr val="accent1"/>
                </a:solidFill>
              </a:rPr>
            </a:br>
            <a:r>
              <a:rPr lang="tr-TR" dirty="0" smtClean="0">
                <a:solidFill>
                  <a:schemeClr val="accent1"/>
                </a:solidFill>
              </a:rPr>
              <a:t>saklamak ve kullanmak</a:t>
            </a:r>
            <a:endParaRPr lang="en-US" dirty="0">
              <a:solidFill>
                <a:schemeClr val="accent1"/>
              </a:solidFill>
            </a:endParaRPr>
          </a:p>
        </p:txBody>
      </p:sp>
      <p:sp>
        <p:nvSpPr>
          <p:cNvPr id="17424" name="Line 18"/>
          <p:cNvSpPr>
            <a:spLocks noChangeShapeType="1"/>
          </p:cNvSpPr>
          <p:nvPr/>
        </p:nvSpPr>
        <p:spPr bwMode="auto">
          <a:xfrm flipH="1">
            <a:off x="5229258" y="2952708"/>
            <a:ext cx="1439862" cy="0"/>
          </a:xfrm>
          <a:prstGeom prst="line">
            <a:avLst/>
          </a:prstGeom>
          <a:noFill/>
          <a:ln w="9525">
            <a:solidFill>
              <a:schemeClr val="accent1"/>
            </a:solidFill>
            <a:round/>
            <a:headEnd/>
            <a:tailEnd type="triangle" w="sm" len="sm"/>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Bilgisayar programları günlük işleri kolaylaştırmak ve çok fazla veriyi daha rahat işlemek için kullanılırlar. Ancak verilerin programlarda nasıl saklandığı önemli bir problemdir.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Aynı türde ve birbirleriyle ilişkili olan çok sayıda verinin ayrı değişkenlerde tutulması bilgisayar programlarının okunurluğunun azalmasına ve hataların artmasına neden olur.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Bilgisayar programlarının aynı türde ve birbiriyle ilişkili çok sayıda veriyi daha </a:t>
            </a:r>
            <a:r>
              <a:rPr lang="tr-TR" sz="2400" b="1" dirty="0" smtClean="0">
                <a:solidFill>
                  <a:schemeClr val="tx1"/>
                </a:solidFill>
              </a:rPr>
              <a:t>akıllı bir şekilde saklaması </a:t>
            </a:r>
            <a:r>
              <a:rPr lang="tr-TR" sz="2400" dirty="0" smtClean="0">
                <a:solidFill>
                  <a:schemeClr val="tx1"/>
                </a:solidFill>
              </a:rPr>
              <a:t>gerekir. Bunun için de dizi yapısı ortaya konulmuştur.</a:t>
            </a:r>
          </a:p>
        </p:txBody>
      </p:sp>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Dizilerde çok sayıda veri bellek alanında yan yana olan adreslerde saklanır. Bu sayede verilere ulaşım çok daha kolaydır ve veriler üzerindeki işlemlerde oldukça kolaylaşmış olur.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Örneğin bir sayı kümesinin ortalamasının, standart sapmasının veya diğer birçok istatistiksel verisinin hesaplaması için diziler kullanılır. </a:t>
            </a:r>
            <a:r>
              <a:rPr lang="tr-TR" sz="2400" b="1" dirty="0" smtClean="0">
                <a:solidFill>
                  <a:schemeClr val="tx1"/>
                </a:solidFill>
              </a:rPr>
              <a:t>Dizi elemanlarına ulaşmak oldukça kolaydır </a:t>
            </a:r>
            <a:r>
              <a:rPr lang="tr-TR" sz="2400" dirty="0" smtClean="0">
                <a:solidFill>
                  <a:schemeClr val="tx1"/>
                </a:solidFill>
              </a:rPr>
              <a:t>ve basit döngülerle birçok işlem </a:t>
            </a:r>
            <a:r>
              <a:rPr lang="tr-TR" sz="2400" b="1" dirty="0" smtClean="0">
                <a:solidFill>
                  <a:schemeClr val="tx1"/>
                </a:solidFill>
              </a:rPr>
              <a:t>kolay bir şekilde </a:t>
            </a:r>
            <a:r>
              <a:rPr lang="tr-TR" sz="2400" dirty="0" smtClean="0">
                <a:solidFill>
                  <a:schemeClr val="tx1"/>
                </a:solidFill>
              </a:rPr>
              <a:t>halledilebilir.</a:t>
            </a:r>
          </a:p>
        </p:txBody>
      </p:sp>
    </p:spTree>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3"/>
          <p:cNvSpPr>
            <a:spLocks noGrp="1"/>
          </p:cNvSpPr>
          <p:nvPr>
            <p:ph type="sldNum" sz="quarter" idx="10"/>
          </p:nvPr>
        </p:nvSpPr>
        <p:spPr>
          <a:noFill/>
        </p:spPr>
        <p:txBody>
          <a:bodyPr/>
          <a:lstStyle/>
          <a:p>
            <a:fld id="{ED83E7A7-F5BC-4F43-B763-72209997D09B}" type="slidenum">
              <a:rPr lang="en-US" smtClean="0"/>
              <a:pPr/>
              <a:t>346</a:t>
            </a:fld>
            <a:endParaRPr lang="en-US" sz="1400" smtClean="0"/>
          </a:p>
        </p:txBody>
      </p:sp>
      <p:sp>
        <p:nvSpPr>
          <p:cNvPr id="21507" name="Rectangle 2"/>
          <p:cNvSpPr>
            <a:spLocks noGrp="1" noChangeArrowheads="1"/>
          </p:cNvSpPr>
          <p:nvPr>
            <p:ph type="title"/>
          </p:nvPr>
        </p:nvSpPr>
        <p:spPr/>
        <p:txBody>
          <a:bodyPr/>
          <a:lstStyle/>
          <a:p>
            <a:r>
              <a:rPr kumimoji="0" lang="en-US"/>
              <a:t>Many Variables of the Same Type</a:t>
            </a:r>
          </a:p>
        </p:txBody>
      </p:sp>
      <p:sp>
        <p:nvSpPr>
          <p:cNvPr id="21508" name="Rectangle 3"/>
          <p:cNvSpPr>
            <a:spLocks noGrp="1" noChangeArrowheads="1"/>
          </p:cNvSpPr>
          <p:nvPr>
            <p:ph type="body" idx="1"/>
          </p:nvPr>
        </p:nvSpPr>
        <p:spPr/>
        <p:txBody>
          <a:bodyPr/>
          <a:lstStyle/>
          <a:p>
            <a:pPr marL="0" indent="0"/>
            <a:r>
              <a:rPr kumimoji="0" lang="en-US"/>
              <a:t>Goal.  </a:t>
            </a:r>
            <a:r>
              <a:rPr kumimoji="0" lang="en-US">
                <a:solidFill>
                  <a:schemeClr val="tx1"/>
                </a:solidFill>
              </a:rPr>
              <a:t>10 variables of the same type.</a:t>
            </a:r>
          </a:p>
        </p:txBody>
      </p:sp>
      <p:sp>
        <p:nvSpPr>
          <p:cNvPr id="21509" name="Rectangle 4"/>
          <p:cNvSpPr>
            <a:spLocks noChangeArrowheads="1"/>
          </p:cNvSpPr>
          <p:nvPr/>
        </p:nvSpPr>
        <p:spPr bwMode="auto">
          <a:xfrm>
            <a:off x="1303338" y="1744663"/>
            <a:ext cx="6134100" cy="4699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182880" tIns="182880" rIns="182880" bIns="182880">
            <a:prstTxWarp prst="textNoShape">
              <a:avLst/>
            </a:prstTxWarp>
            <a:spAutoFit/>
          </a:bodyPr>
          <a:lstStyle/>
          <a:p>
            <a:pPr>
              <a:lnSpc>
                <a:spcPct val="50000"/>
              </a:lnSpc>
              <a:spcBef>
                <a:spcPct val="50000"/>
              </a:spcBef>
            </a:pPr>
            <a:r>
              <a:rPr lang="en-US" sz="1600" b="1" dirty="0">
                <a:solidFill>
                  <a:schemeClr val="hlink"/>
                </a:solidFill>
                <a:latin typeface="Courier New" charset="0"/>
              </a:rPr>
              <a:t>// tedious and error-prone</a:t>
            </a:r>
          </a:p>
          <a:p>
            <a:pPr>
              <a:lnSpc>
                <a:spcPct val="50000"/>
              </a:lnSpc>
              <a:spcBef>
                <a:spcPct val="50000"/>
              </a:spcBef>
            </a:pPr>
            <a:r>
              <a:rPr lang="en-US" sz="1600" b="1" dirty="0">
                <a:solidFill>
                  <a:srgbClr val="0000FF"/>
                </a:solidFill>
                <a:latin typeface="Courier New" charset="0"/>
              </a:rPr>
              <a:t>double</a:t>
            </a:r>
            <a:r>
              <a:rPr lang="en-US" sz="1600" b="1" dirty="0">
                <a:solidFill>
                  <a:srgbClr val="000000"/>
                </a:solidFill>
                <a:latin typeface="Courier New" charset="0"/>
              </a:rPr>
              <a:t> a0</a:t>
            </a:r>
            <a:r>
              <a:rPr lang="en-US" sz="1600" b="1" dirty="0">
                <a:solidFill>
                  <a:srgbClr val="9A1900"/>
                </a:solidFill>
                <a:latin typeface="Courier New" charset="0"/>
              </a:rPr>
              <a:t>,</a:t>
            </a:r>
            <a:r>
              <a:rPr lang="en-US" sz="1600" b="1" dirty="0">
                <a:solidFill>
                  <a:srgbClr val="000000"/>
                </a:solidFill>
                <a:latin typeface="Courier New" charset="0"/>
              </a:rPr>
              <a:t> a1</a:t>
            </a:r>
            <a:r>
              <a:rPr lang="en-US" sz="1600" b="1" dirty="0">
                <a:solidFill>
                  <a:srgbClr val="9A1900"/>
                </a:solidFill>
                <a:latin typeface="Courier New" charset="0"/>
              </a:rPr>
              <a:t>,</a:t>
            </a:r>
            <a:r>
              <a:rPr lang="en-US" sz="1600" b="1" dirty="0">
                <a:solidFill>
                  <a:srgbClr val="000000"/>
                </a:solidFill>
                <a:latin typeface="Courier New" charset="0"/>
              </a:rPr>
              <a:t> a2</a:t>
            </a:r>
            <a:r>
              <a:rPr lang="en-US" sz="1600" b="1" dirty="0">
                <a:solidFill>
                  <a:srgbClr val="9A1900"/>
                </a:solidFill>
                <a:latin typeface="Courier New" charset="0"/>
              </a:rPr>
              <a:t>,</a:t>
            </a:r>
            <a:r>
              <a:rPr lang="en-US" sz="1600" b="1" dirty="0">
                <a:solidFill>
                  <a:srgbClr val="000000"/>
                </a:solidFill>
                <a:latin typeface="Courier New" charset="0"/>
              </a:rPr>
              <a:t> a3</a:t>
            </a:r>
            <a:r>
              <a:rPr lang="en-US" sz="1600" b="1" dirty="0">
                <a:solidFill>
                  <a:srgbClr val="9A1900"/>
                </a:solidFill>
                <a:latin typeface="Courier New" charset="0"/>
              </a:rPr>
              <a:t>,</a:t>
            </a:r>
            <a:r>
              <a:rPr lang="en-US" sz="1600" b="1" dirty="0">
                <a:solidFill>
                  <a:srgbClr val="000000"/>
                </a:solidFill>
                <a:latin typeface="Courier New" charset="0"/>
              </a:rPr>
              <a:t> a4</a:t>
            </a:r>
            <a:r>
              <a:rPr lang="en-US" sz="1600" b="1" dirty="0">
                <a:solidFill>
                  <a:srgbClr val="9A1900"/>
                </a:solidFill>
                <a:latin typeface="Courier New" charset="0"/>
              </a:rPr>
              <a:t>,</a:t>
            </a:r>
            <a:r>
              <a:rPr lang="en-US" sz="1600" b="1" dirty="0">
                <a:solidFill>
                  <a:srgbClr val="000000"/>
                </a:solidFill>
                <a:latin typeface="Courier New" charset="0"/>
              </a:rPr>
              <a:t> a5</a:t>
            </a:r>
            <a:r>
              <a:rPr lang="en-US" sz="1600" b="1" dirty="0">
                <a:solidFill>
                  <a:srgbClr val="9A1900"/>
                </a:solidFill>
                <a:latin typeface="Courier New" charset="0"/>
              </a:rPr>
              <a:t>,</a:t>
            </a:r>
            <a:r>
              <a:rPr lang="en-US" sz="1600" b="1" dirty="0">
                <a:solidFill>
                  <a:srgbClr val="000000"/>
                </a:solidFill>
                <a:latin typeface="Courier New" charset="0"/>
              </a:rPr>
              <a:t> a6</a:t>
            </a:r>
            <a:r>
              <a:rPr lang="en-US" sz="1600" b="1" dirty="0">
                <a:solidFill>
                  <a:srgbClr val="9A1900"/>
                </a:solidFill>
                <a:latin typeface="Courier New" charset="0"/>
              </a:rPr>
              <a:t>,</a:t>
            </a:r>
            <a:r>
              <a:rPr lang="en-US" sz="1600" b="1" dirty="0">
                <a:solidFill>
                  <a:srgbClr val="000000"/>
                </a:solidFill>
                <a:latin typeface="Courier New" charset="0"/>
              </a:rPr>
              <a:t> a7</a:t>
            </a:r>
            <a:r>
              <a:rPr lang="en-US" sz="1600" b="1" dirty="0">
                <a:solidFill>
                  <a:srgbClr val="9A1900"/>
                </a:solidFill>
                <a:latin typeface="Courier New" charset="0"/>
              </a:rPr>
              <a:t>,</a:t>
            </a:r>
            <a:r>
              <a:rPr lang="en-US" sz="1600" b="1" dirty="0">
                <a:solidFill>
                  <a:srgbClr val="000000"/>
                </a:solidFill>
                <a:latin typeface="Courier New" charset="0"/>
              </a:rPr>
              <a:t> a8</a:t>
            </a:r>
            <a:r>
              <a:rPr lang="en-US" sz="1600" b="1" dirty="0">
                <a:solidFill>
                  <a:srgbClr val="9A1900"/>
                </a:solidFill>
                <a:latin typeface="Courier New" charset="0"/>
              </a:rPr>
              <a:t>,</a:t>
            </a:r>
            <a:r>
              <a:rPr lang="en-US" sz="1600" b="1" dirty="0">
                <a:solidFill>
                  <a:srgbClr val="000000"/>
                </a:solidFill>
                <a:latin typeface="Courier New" charset="0"/>
              </a:rPr>
              <a:t> a9</a:t>
            </a:r>
            <a:r>
              <a:rPr lang="en-US" sz="1600" b="1" dirty="0">
                <a:solidFill>
                  <a:srgbClr val="9A1900"/>
                </a:solidFill>
                <a:latin typeface="Courier New" charset="0"/>
              </a:rPr>
              <a:t>; </a:t>
            </a:r>
          </a:p>
          <a:p>
            <a:pPr>
              <a:lnSpc>
                <a:spcPct val="50000"/>
              </a:lnSpc>
              <a:spcBef>
                <a:spcPct val="50000"/>
              </a:spcBef>
            </a:pPr>
            <a:r>
              <a:rPr lang="en-US" sz="1600" b="1" dirty="0">
                <a:latin typeface="Courier New" charset="0"/>
              </a:rPr>
              <a:t>a0 </a:t>
            </a:r>
            <a:r>
              <a:rPr lang="en-US" sz="1600" b="1" dirty="0">
                <a:solidFill>
                  <a:srgbClr val="9A1900"/>
                </a:solidFill>
                <a:latin typeface="Courier New" charset="0"/>
              </a:rPr>
              <a:t>=</a:t>
            </a:r>
            <a:r>
              <a:rPr lang="en-US" sz="1600" b="1" dirty="0">
                <a:solidFill>
                  <a:srgbClr val="993399"/>
                </a:solidFill>
                <a:latin typeface="Courier New" charset="0"/>
              </a:rPr>
              <a:t>0.0</a:t>
            </a:r>
            <a:r>
              <a:rPr lang="en-US" sz="1600" b="1" dirty="0">
                <a:solidFill>
                  <a:srgbClr val="9A1900"/>
                </a:solidFill>
                <a:latin typeface="Courier New" charset="0"/>
              </a:rPr>
              <a:t>;</a:t>
            </a:r>
          </a:p>
          <a:p>
            <a:pPr>
              <a:lnSpc>
                <a:spcPct val="50000"/>
              </a:lnSpc>
              <a:spcBef>
                <a:spcPct val="50000"/>
              </a:spcBef>
            </a:pPr>
            <a:r>
              <a:rPr lang="en-US" sz="1600" b="1" dirty="0">
                <a:latin typeface="Courier New" charset="0"/>
              </a:rPr>
              <a:t>a1 </a:t>
            </a:r>
            <a:r>
              <a:rPr lang="en-US" sz="1600" b="1" dirty="0">
                <a:solidFill>
                  <a:srgbClr val="9A1900"/>
                </a:solidFill>
                <a:latin typeface="Courier New" charset="0"/>
              </a:rPr>
              <a:t>=</a:t>
            </a:r>
            <a:r>
              <a:rPr lang="en-US" sz="1600" b="1" dirty="0">
                <a:solidFill>
                  <a:srgbClr val="993399"/>
                </a:solidFill>
                <a:latin typeface="Courier New" charset="0"/>
              </a:rPr>
              <a:t>0.0</a:t>
            </a:r>
            <a:r>
              <a:rPr lang="en-US" sz="1600" b="1" dirty="0">
                <a:solidFill>
                  <a:srgbClr val="9A1900"/>
                </a:solidFill>
                <a:latin typeface="Courier New" charset="0"/>
              </a:rPr>
              <a:t>;</a:t>
            </a:r>
          </a:p>
          <a:p>
            <a:pPr>
              <a:lnSpc>
                <a:spcPct val="50000"/>
              </a:lnSpc>
              <a:spcBef>
                <a:spcPct val="50000"/>
              </a:spcBef>
            </a:pPr>
            <a:r>
              <a:rPr lang="en-US" sz="1600" b="1" dirty="0">
                <a:latin typeface="Courier New" charset="0"/>
              </a:rPr>
              <a:t>a2 </a:t>
            </a:r>
            <a:r>
              <a:rPr lang="en-US" sz="1600" b="1" dirty="0">
                <a:solidFill>
                  <a:srgbClr val="9A1900"/>
                </a:solidFill>
                <a:latin typeface="Courier New" charset="0"/>
              </a:rPr>
              <a:t>=</a:t>
            </a:r>
            <a:r>
              <a:rPr lang="en-US" sz="1600" b="1" dirty="0">
                <a:solidFill>
                  <a:srgbClr val="993399"/>
                </a:solidFill>
                <a:latin typeface="Courier New" charset="0"/>
              </a:rPr>
              <a:t>0.0</a:t>
            </a:r>
            <a:r>
              <a:rPr lang="en-US" sz="1600" b="1" dirty="0">
                <a:solidFill>
                  <a:srgbClr val="9A1900"/>
                </a:solidFill>
                <a:latin typeface="Courier New" charset="0"/>
              </a:rPr>
              <a:t>;</a:t>
            </a:r>
          </a:p>
          <a:p>
            <a:pPr>
              <a:lnSpc>
                <a:spcPct val="50000"/>
              </a:lnSpc>
              <a:spcBef>
                <a:spcPct val="50000"/>
              </a:spcBef>
            </a:pPr>
            <a:r>
              <a:rPr lang="en-US" sz="1600" b="1" dirty="0">
                <a:latin typeface="Courier New" charset="0"/>
              </a:rPr>
              <a:t>a3 </a:t>
            </a:r>
            <a:r>
              <a:rPr lang="en-US" sz="1600" b="1" dirty="0">
                <a:solidFill>
                  <a:srgbClr val="9A1900"/>
                </a:solidFill>
                <a:latin typeface="Courier New" charset="0"/>
              </a:rPr>
              <a:t>=</a:t>
            </a:r>
            <a:r>
              <a:rPr lang="en-US" sz="1600" b="1" dirty="0">
                <a:solidFill>
                  <a:srgbClr val="993399"/>
                </a:solidFill>
                <a:latin typeface="Courier New" charset="0"/>
              </a:rPr>
              <a:t>0.0</a:t>
            </a:r>
            <a:r>
              <a:rPr lang="en-US" sz="1600" b="1" dirty="0">
                <a:solidFill>
                  <a:srgbClr val="9A1900"/>
                </a:solidFill>
                <a:latin typeface="Courier New" charset="0"/>
              </a:rPr>
              <a:t>;</a:t>
            </a:r>
          </a:p>
          <a:p>
            <a:pPr>
              <a:lnSpc>
                <a:spcPct val="50000"/>
              </a:lnSpc>
              <a:spcBef>
                <a:spcPct val="50000"/>
              </a:spcBef>
            </a:pPr>
            <a:r>
              <a:rPr lang="en-US" sz="1600" b="1" dirty="0">
                <a:latin typeface="Courier New" charset="0"/>
              </a:rPr>
              <a:t>a4 </a:t>
            </a:r>
            <a:r>
              <a:rPr lang="en-US" sz="1600" b="1" dirty="0">
                <a:solidFill>
                  <a:srgbClr val="9A1900"/>
                </a:solidFill>
                <a:latin typeface="Courier New" charset="0"/>
              </a:rPr>
              <a:t>=</a:t>
            </a:r>
            <a:r>
              <a:rPr lang="en-US" sz="1600" b="1" dirty="0">
                <a:solidFill>
                  <a:srgbClr val="993399"/>
                </a:solidFill>
                <a:latin typeface="Courier New" charset="0"/>
              </a:rPr>
              <a:t>0.0</a:t>
            </a:r>
            <a:r>
              <a:rPr lang="en-US" sz="1600" b="1" dirty="0">
                <a:solidFill>
                  <a:srgbClr val="9A1900"/>
                </a:solidFill>
                <a:latin typeface="Courier New" charset="0"/>
              </a:rPr>
              <a:t>;</a:t>
            </a:r>
          </a:p>
          <a:p>
            <a:pPr>
              <a:lnSpc>
                <a:spcPct val="50000"/>
              </a:lnSpc>
              <a:spcBef>
                <a:spcPct val="50000"/>
              </a:spcBef>
            </a:pPr>
            <a:r>
              <a:rPr lang="en-US" sz="1600" b="1" dirty="0">
                <a:latin typeface="Courier New" charset="0"/>
              </a:rPr>
              <a:t>a5 </a:t>
            </a:r>
            <a:r>
              <a:rPr lang="en-US" sz="1600" b="1" dirty="0">
                <a:solidFill>
                  <a:srgbClr val="9A1900"/>
                </a:solidFill>
                <a:latin typeface="Courier New" charset="0"/>
              </a:rPr>
              <a:t>=</a:t>
            </a:r>
            <a:r>
              <a:rPr lang="en-US" sz="1600" b="1" dirty="0">
                <a:solidFill>
                  <a:srgbClr val="993399"/>
                </a:solidFill>
                <a:latin typeface="Courier New" charset="0"/>
              </a:rPr>
              <a:t>0.0</a:t>
            </a:r>
            <a:r>
              <a:rPr lang="en-US" sz="1600" b="1" dirty="0">
                <a:solidFill>
                  <a:srgbClr val="9A1900"/>
                </a:solidFill>
                <a:latin typeface="Courier New" charset="0"/>
              </a:rPr>
              <a:t>;</a:t>
            </a:r>
          </a:p>
          <a:p>
            <a:pPr>
              <a:lnSpc>
                <a:spcPct val="50000"/>
              </a:lnSpc>
              <a:spcBef>
                <a:spcPct val="50000"/>
              </a:spcBef>
            </a:pPr>
            <a:r>
              <a:rPr lang="en-US" sz="1600" b="1" dirty="0">
                <a:latin typeface="Courier New" charset="0"/>
              </a:rPr>
              <a:t>a6 </a:t>
            </a:r>
            <a:r>
              <a:rPr lang="en-US" sz="1600" b="1" dirty="0">
                <a:solidFill>
                  <a:srgbClr val="9A1900"/>
                </a:solidFill>
                <a:latin typeface="Courier New" charset="0"/>
              </a:rPr>
              <a:t>=</a:t>
            </a:r>
            <a:r>
              <a:rPr lang="en-US" sz="1600" b="1" dirty="0">
                <a:solidFill>
                  <a:srgbClr val="993399"/>
                </a:solidFill>
                <a:latin typeface="Courier New" charset="0"/>
              </a:rPr>
              <a:t>0.0</a:t>
            </a:r>
            <a:r>
              <a:rPr lang="en-US" sz="1600" b="1" dirty="0">
                <a:solidFill>
                  <a:srgbClr val="9A1900"/>
                </a:solidFill>
                <a:latin typeface="Courier New" charset="0"/>
              </a:rPr>
              <a:t>;</a:t>
            </a:r>
          </a:p>
          <a:p>
            <a:pPr>
              <a:lnSpc>
                <a:spcPct val="50000"/>
              </a:lnSpc>
              <a:spcBef>
                <a:spcPct val="50000"/>
              </a:spcBef>
            </a:pPr>
            <a:r>
              <a:rPr lang="en-US" sz="1600" b="1" dirty="0">
                <a:latin typeface="Courier New" charset="0"/>
              </a:rPr>
              <a:t>a7 </a:t>
            </a:r>
            <a:r>
              <a:rPr lang="en-US" sz="1600" b="1" dirty="0">
                <a:solidFill>
                  <a:srgbClr val="9A1900"/>
                </a:solidFill>
                <a:latin typeface="Courier New" charset="0"/>
              </a:rPr>
              <a:t>=</a:t>
            </a:r>
            <a:r>
              <a:rPr lang="en-US" sz="1600" b="1" dirty="0">
                <a:solidFill>
                  <a:srgbClr val="993399"/>
                </a:solidFill>
                <a:latin typeface="Courier New" charset="0"/>
              </a:rPr>
              <a:t>0.0</a:t>
            </a:r>
            <a:r>
              <a:rPr lang="en-US" sz="1600" b="1" dirty="0">
                <a:solidFill>
                  <a:srgbClr val="9A1900"/>
                </a:solidFill>
                <a:latin typeface="Courier New" charset="0"/>
              </a:rPr>
              <a:t>;</a:t>
            </a:r>
          </a:p>
          <a:p>
            <a:pPr>
              <a:lnSpc>
                <a:spcPct val="50000"/>
              </a:lnSpc>
              <a:spcBef>
                <a:spcPct val="50000"/>
              </a:spcBef>
            </a:pPr>
            <a:r>
              <a:rPr lang="en-US" sz="1600" b="1" dirty="0">
                <a:latin typeface="Courier New" charset="0"/>
              </a:rPr>
              <a:t>a8 </a:t>
            </a:r>
            <a:r>
              <a:rPr lang="en-US" sz="1600" b="1" dirty="0">
                <a:solidFill>
                  <a:srgbClr val="9A1900"/>
                </a:solidFill>
                <a:latin typeface="Courier New" charset="0"/>
              </a:rPr>
              <a:t>=</a:t>
            </a:r>
            <a:r>
              <a:rPr lang="en-US" sz="1600" b="1" dirty="0">
                <a:solidFill>
                  <a:srgbClr val="993399"/>
                </a:solidFill>
                <a:latin typeface="Courier New" charset="0"/>
              </a:rPr>
              <a:t>0.0</a:t>
            </a:r>
            <a:r>
              <a:rPr lang="en-US" sz="1600" b="1" dirty="0">
                <a:solidFill>
                  <a:srgbClr val="9A1900"/>
                </a:solidFill>
                <a:latin typeface="Courier New" charset="0"/>
              </a:rPr>
              <a:t>;</a:t>
            </a:r>
          </a:p>
          <a:p>
            <a:pPr>
              <a:lnSpc>
                <a:spcPct val="50000"/>
              </a:lnSpc>
              <a:spcBef>
                <a:spcPct val="50000"/>
              </a:spcBef>
            </a:pPr>
            <a:r>
              <a:rPr lang="en-US" sz="1600" b="1" dirty="0">
                <a:latin typeface="Courier New" charset="0"/>
              </a:rPr>
              <a:t>a9 </a:t>
            </a:r>
            <a:r>
              <a:rPr lang="en-US" sz="1600" b="1" dirty="0">
                <a:solidFill>
                  <a:srgbClr val="9A1900"/>
                </a:solidFill>
                <a:latin typeface="Courier New" charset="0"/>
              </a:rPr>
              <a:t>=</a:t>
            </a:r>
            <a:r>
              <a:rPr lang="en-US" sz="1600" b="1" dirty="0">
                <a:solidFill>
                  <a:srgbClr val="993399"/>
                </a:solidFill>
                <a:latin typeface="Courier New" charset="0"/>
              </a:rPr>
              <a:t>0.0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a4 </a:t>
            </a:r>
            <a:r>
              <a:rPr lang="en-US" sz="1600" b="1" dirty="0">
                <a:solidFill>
                  <a:srgbClr val="9A1900"/>
                </a:solidFill>
                <a:latin typeface="Courier New" charset="0"/>
              </a:rPr>
              <a:t>=</a:t>
            </a:r>
            <a:r>
              <a:rPr lang="en-US" sz="1600" b="1" dirty="0">
                <a:solidFill>
                  <a:srgbClr val="993399"/>
                </a:solidFill>
                <a:latin typeface="Courier New" charset="0"/>
              </a:rPr>
              <a:t>3.0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smtClean="0">
                <a:latin typeface="Courier New" charset="0"/>
              </a:rPr>
              <a:t>a8 </a:t>
            </a:r>
            <a:r>
              <a:rPr lang="en-US" sz="1600" b="1" dirty="0">
                <a:solidFill>
                  <a:srgbClr val="9A1900"/>
                </a:solidFill>
                <a:latin typeface="Courier New" charset="0"/>
              </a:rPr>
              <a:t>=</a:t>
            </a:r>
            <a:r>
              <a:rPr lang="en-US" sz="1600" b="1" dirty="0">
                <a:solidFill>
                  <a:srgbClr val="993399"/>
                </a:solidFill>
                <a:latin typeface="Courier New" charset="0"/>
              </a:rPr>
              <a:t>8.0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smtClean="0">
                <a:solidFill>
                  <a:srgbClr val="0000FF"/>
                </a:solidFill>
                <a:latin typeface="Courier New" charset="0"/>
              </a:rPr>
              <a:t>double</a:t>
            </a:r>
            <a:r>
              <a:rPr lang="tr-TR" sz="1600" b="1" dirty="0" smtClean="0">
                <a:solidFill>
                  <a:srgbClr val="0000FF"/>
                </a:solidFill>
                <a:latin typeface="Courier New" charset="0"/>
              </a:rPr>
              <a:t> </a:t>
            </a:r>
            <a:r>
              <a:rPr lang="en-US" sz="1600" b="1" dirty="0" smtClean="0">
                <a:solidFill>
                  <a:srgbClr val="000000"/>
                </a:solidFill>
                <a:latin typeface="Courier New" charset="0"/>
              </a:rPr>
              <a:t>x</a:t>
            </a:r>
            <a:r>
              <a:rPr lang="en-US" sz="1600" b="1" dirty="0">
                <a:solidFill>
                  <a:srgbClr val="9A1900"/>
                </a:solidFill>
                <a:latin typeface="Courier New" charset="0"/>
              </a:rPr>
              <a:t>=</a:t>
            </a:r>
            <a:r>
              <a:rPr lang="en-US" sz="1600" b="1" dirty="0">
                <a:latin typeface="Courier New" charset="0"/>
              </a:rPr>
              <a:t> a4 </a:t>
            </a:r>
            <a:r>
              <a:rPr lang="en-US" sz="1600" b="1" dirty="0">
                <a:solidFill>
                  <a:srgbClr val="9A1900"/>
                </a:solidFill>
                <a:latin typeface="Courier New" charset="0"/>
              </a:rPr>
              <a:t>+</a:t>
            </a:r>
            <a:r>
              <a:rPr lang="en-US" sz="1600" b="1" dirty="0">
                <a:latin typeface="Courier New" charset="0"/>
              </a:rPr>
              <a:t> a8</a:t>
            </a:r>
            <a:r>
              <a:rPr lang="en-US" sz="1600" b="1" dirty="0">
                <a:solidFill>
                  <a:srgbClr val="9A1900"/>
                </a:solidFill>
                <a:latin typeface="Courier New" charset="0"/>
              </a:rPr>
              <a:t>;</a:t>
            </a:r>
          </a:p>
        </p:txBody>
      </p:sp>
      <p:grpSp>
        <p:nvGrpSpPr>
          <p:cNvPr id="2" name="Group 2"/>
          <p:cNvGrpSpPr/>
          <p:nvPr/>
        </p:nvGrpSpPr>
        <p:grpSpPr>
          <a:xfrm>
            <a:off x="9597956" y="4531659"/>
            <a:ext cx="6061144" cy="1806256"/>
            <a:chOff x="9597956" y="301625"/>
            <a:chExt cx="6061144" cy="1806256"/>
          </a:xfrm>
        </p:grpSpPr>
        <p:pic>
          <p:nvPicPr>
            <p:cNvPr id="12" name="Picture 2"/>
            <p:cNvPicPr>
              <a:picLocks noChangeAspect="1" noChangeArrowheads="1"/>
            </p:cNvPicPr>
            <p:nvPr/>
          </p:nvPicPr>
          <p:blipFill>
            <a:blip r:embed="rId3">
              <a:extLst>
                <a:ext uri="{28A0092B-C50C-407E-A947-70E740481C1C}">
                  <a14:useLocalDpi xmlns="" xmlns:a14="http://schemas.microsoft.com/office/drawing/2010/main" val="0"/>
                </a:ext>
              </a:extLst>
            </a:blip>
            <a:stretch>
              <a:fillRect/>
            </a:stretch>
          </p:blipFill>
          <p:spPr bwMode="auto">
            <a:xfrm>
              <a:off x="9597956" y="301625"/>
              <a:ext cx="6061144" cy="1225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Rounded Rectangle 1"/>
            <p:cNvSpPr/>
            <p:nvPr/>
          </p:nvSpPr>
          <p:spPr>
            <a:xfrm>
              <a:off x="11487150"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di</a:t>
              </a:r>
              <a:endParaRPr lang="tr-TR" sz="4400" dirty="0" smtClean="0">
                <a:solidFill>
                  <a:srgbClr val="FF0000"/>
                </a:solidFill>
              </a:endParaRPr>
            </a:p>
          </p:txBody>
        </p:sp>
        <p:sp>
          <p:nvSpPr>
            <p:cNvPr id="14" name="Rounded Rectangle 5"/>
            <p:cNvSpPr/>
            <p:nvPr/>
          </p:nvSpPr>
          <p:spPr>
            <a:xfrm>
              <a:off x="12628528"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zi</a:t>
              </a:r>
              <a:endParaRPr lang="tr-TR" sz="4400" dirty="0">
                <a:solidFill>
                  <a:srgbClr val="FF0000"/>
                </a:solidFill>
              </a:endParaRPr>
            </a:p>
          </p:txBody>
        </p:sp>
        <p:sp>
          <p:nvSpPr>
            <p:cNvPr id="15" name="Rounded Rectangle 6"/>
            <p:cNvSpPr/>
            <p:nvPr/>
          </p:nvSpPr>
          <p:spPr>
            <a:xfrm>
              <a:off x="13658850" y="1527173"/>
              <a:ext cx="1066800"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ler</a:t>
              </a:r>
              <a:endParaRPr lang="tr-TR" sz="4400" dirty="0" smtClean="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61111E-6 -4.44444E-6 L -1.95296 -4.44444E-6 " pathEditMode="relative" rAng="0" ptsTypes="AA">
                                      <p:cBhvr>
                                        <p:cTn id="6" dur="25000" fill="hold"/>
                                        <p:tgtEl>
                                          <p:spTgt spid="2"/>
                                        </p:tgtEl>
                                        <p:attrNameLst>
                                          <p:attrName>ppt_x</p:attrName>
                                          <p:attrName>ppt_y</p:attrName>
                                        </p:attrNameLst>
                                      </p:cBhvr>
                                      <p:rCtr x="-976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0"/>
          </p:nvPr>
        </p:nvSpPr>
        <p:spPr>
          <a:noFill/>
        </p:spPr>
        <p:txBody>
          <a:bodyPr/>
          <a:lstStyle/>
          <a:p>
            <a:fld id="{4C9F0A29-2750-4A45-8CBE-851E49FAD920}" type="slidenum">
              <a:rPr lang="en-US" smtClean="0"/>
              <a:pPr/>
              <a:t>347</a:t>
            </a:fld>
            <a:endParaRPr lang="en-US" sz="1400" smtClean="0"/>
          </a:p>
        </p:txBody>
      </p:sp>
      <p:sp>
        <p:nvSpPr>
          <p:cNvPr id="23555" name="Rectangle 2"/>
          <p:cNvSpPr>
            <a:spLocks noGrp="1" noChangeArrowheads="1"/>
          </p:cNvSpPr>
          <p:nvPr>
            <p:ph type="title"/>
          </p:nvPr>
        </p:nvSpPr>
        <p:spPr/>
        <p:txBody>
          <a:bodyPr/>
          <a:lstStyle/>
          <a:p>
            <a:r>
              <a:rPr kumimoji="0" lang="en-US"/>
              <a:t>Many Variables of the Same Type</a:t>
            </a:r>
          </a:p>
        </p:txBody>
      </p:sp>
      <p:sp>
        <p:nvSpPr>
          <p:cNvPr id="23556" name="Rectangle 3"/>
          <p:cNvSpPr>
            <a:spLocks noGrp="1" noChangeArrowheads="1"/>
          </p:cNvSpPr>
          <p:nvPr>
            <p:ph type="body" idx="1"/>
          </p:nvPr>
        </p:nvSpPr>
        <p:spPr/>
        <p:txBody>
          <a:bodyPr/>
          <a:lstStyle/>
          <a:p>
            <a:pPr marL="0" indent="0"/>
            <a:r>
              <a:rPr kumimoji="0" lang="en-US"/>
              <a:t>Goal.  </a:t>
            </a:r>
            <a:r>
              <a:rPr kumimoji="0" lang="en-US">
                <a:solidFill>
                  <a:schemeClr val="tx1"/>
                </a:solidFill>
              </a:rPr>
              <a:t>10 variables of the same type.</a:t>
            </a:r>
          </a:p>
        </p:txBody>
      </p:sp>
      <p:sp>
        <p:nvSpPr>
          <p:cNvPr id="23557" name="Rectangle 4"/>
          <p:cNvSpPr>
            <a:spLocks noChangeArrowheads="1"/>
          </p:cNvSpPr>
          <p:nvPr/>
        </p:nvSpPr>
        <p:spPr bwMode="auto">
          <a:xfrm>
            <a:off x="1303338" y="1744663"/>
            <a:ext cx="6134100" cy="22367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182880" tIns="182880" rIns="182880" bIns="182880">
            <a:prstTxWarp prst="textNoShape">
              <a:avLst/>
            </a:prstTxWarp>
            <a:spAutoFit/>
          </a:bodyPr>
          <a:lstStyle/>
          <a:p>
            <a:pPr>
              <a:lnSpc>
                <a:spcPct val="50000"/>
              </a:lnSpc>
              <a:spcBef>
                <a:spcPct val="50000"/>
              </a:spcBef>
            </a:pPr>
            <a:r>
              <a:rPr lang="en-US" sz="1600" b="1" dirty="0">
                <a:solidFill>
                  <a:schemeClr val="hlink"/>
                </a:solidFill>
                <a:latin typeface="Courier New" charset="0"/>
              </a:rPr>
              <a:t>// easy alternative</a:t>
            </a:r>
          </a:p>
          <a:p>
            <a:pPr>
              <a:lnSpc>
                <a:spcPct val="50000"/>
              </a:lnSpc>
              <a:spcBef>
                <a:spcPct val="50000"/>
              </a:spcBef>
            </a:pPr>
            <a:r>
              <a:rPr lang="en-US" sz="1600" b="1" dirty="0">
                <a:solidFill>
                  <a:srgbClr val="0000FF"/>
                </a:solidFill>
                <a:latin typeface="Courier New" charset="0"/>
              </a:rPr>
              <a:t>double</a:t>
            </a:r>
            <a:r>
              <a:rPr lang="en-US" sz="1600" b="1" dirty="0">
                <a:solidFill>
                  <a:srgbClr val="9A1900"/>
                </a:solidFill>
                <a:latin typeface="Courier New" charset="0"/>
              </a:rPr>
              <a:t>[] </a:t>
            </a:r>
            <a:r>
              <a:rPr lang="en-US" sz="1600" b="1" dirty="0">
                <a:solidFill>
                  <a:srgbClr val="000000"/>
                </a:solidFill>
                <a:latin typeface="Courier New" charset="0"/>
              </a:rPr>
              <a:t>a </a:t>
            </a:r>
            <a:r>
              <a:rPr lang="en-US" sz="1600" b="1" dirty="0">
                <a:solidFill>
                  <a:srgbClr val="9A1900"/>
                </a:solidFill>
                <a:latin typeface="Courier New" charset="0"/>
              </a:rPr>
              <a:t>=</a:t>
            </a:r>
            <a:r>
              <a:rPr lang="en-US" sz="1600" b="1" dirty="0" smtClean="0">
                <a:solidFill>
                  <a:srgbClr val="0000FF"/>
                </a:solidFill>
                <a:latin typeface="Courier New" charset="0"/>
              </a:rPr>
              <a:t>new</a:t>
            </a:r>
            <a:r>
              <a:rPr lang="tr-TR" sz="1600" b="1" dirty="0" smtClean="0">
                <a:solidFill>
                  <a:srgbClr val="0000FF"/>
                </a:solidFill>
                <a:latin typeface="Courier New" charset="0"/>
              </a:rPr>
              <a:t> </a:t>
            </a:r>
            <a:r>
              <a:rPr lang="en-US" sz="1600" b="1" dirty="0" smtClean="0">
                <a:solidFill>
                  <a:srgbClr val="0000FF"/>
                </a:solidFill>
                <a:latin typeface="Courier New" charset="0"/>
              </a:rPr>
              <a:t>double</a:t>
            </a:r>
            <a:r>
              <a:rPr lang="en-US" sz="1600" b="1" dirty="0" smtClean="0">
                <a:solidFill>
                  <a:srgbClr val="9A1900"/>
                </a:solidFill>
                <a:latin typeface="Courier New" charset="0"/>
              </a:rPr>
              <a:t>[</a:t>
            </a:r>
            <a:r>
              <a:rPr lang="en-US" sz="1600" b="1" dirty="0" smtClean="0">
                <a:solidFill>
                  <a:srgbClr val="993399"/>
                </a:solidFill>
                <a:latin typeface="Courier New" charset="0"/>
              </a:rPr>
              <a:t>10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4</a:t>
            </a:r>
            <a:r>
              <a:rPr lang="en-US" sz="1600" b="1" dirty="0">
                <a:solidFill>
                  <a:srgbClr val="9A1900"/>
                </a:solidFill>
                <a:latin typeface="Courier New" charset="0"/>
              </a:rPr>
              <a:t>]=</a:t>
            </a:r>
            <a:r>
              <a:rPr lang="en-US" sz="1600" b="1" dirty="0">
                <a:solidFill>
                  <a:srgbClr val="993399"/>
                </a:solidFill>
                <a:latin typeface="Courier New" charset="0"/>
              </a:rPr>
              <a:t>3.0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8</a:t>
            </a:r>
            <a:r>
              <a:rPr lang="en-US" sz="1600" b="1" dirty="0">
                <a:solidFill>
                  <a:srgbClr val="9A1900"/>
                </a:solidFill>
                <a:latin typeface="Courier New" charset="0"/>
              </a:rPr>
              <a:t>]=</a:t>
            </a:r>
            <a:r>
              <a:rPr lang="en-US" sz="1600" b="1" dirty="0">
                <a:solidFill>
                  <a:srgbClr val="993399"/>
                </a:solidFill>
                <a:latin typeface="Courier New" charset="0"/>
              </a:rPr>
              <a:t>8.0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a:solidFill>
                  <a:srgbClr val="0000FF"/>
                </a:solidFill>
                <a:latin typeface="Courier New" charset="0"/>
              </a:rPr>
              <a:t>double</a:t>
            </a:r>
            <a:r>
              <a:rPr lang="en-US" sz="1600" b="1" dirty="0">
                <a:solidFill>
                  <a:srgbClr val="000000"/>
                </a:solidFill>
                <a:latin typeface="Courier New" charset="0"/>
              </a:rPr>
              <a:t> x</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4</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8</a:t>
            </a:r>
            <a:r>
              <a:rPr lang="en-US" sz="1600" b="1" dirty="0">
                <a:solidFill>
                  <a:srgbClr val="9A1900"/>
                </a:solidFill>
                <a:latin typeface="Courier New" charset="0"/>
              </a:rPr>
              <a:t>];</a:t>
            </a:r>
          </a:p>
        </p:txBody>
      </p:sp>
      <p:sp>
        <p:nvSpPr>
          <p:cNvPr id="23558" name="Rectangle 8"/>
          <p:cNvSpPr>
            <a:spLocks noChangeArrowheads="1"/>
          </p:cNvSpPr>
          <p:nvPr/>
        </p:nvSpPr>
        <p:spPr bwMode="auto">
          <a:xfrm>
            <a:off x="4725988" y="2720975"/>
            <a:ext cx="2517775" cy="461963"/>
          </a:xfrm>
          <a:prstGeom prst="rect">
            <a:avLst/>
          </a:prstGeom>
          <a:noFill/>
          <a:ln w="9525">
            <a:noFill/>
            <a:miter lim="800000"/>
            <a:headEnd/>
            <a:tailEnd type="none" w="sm" len="sm"/>
          </a:ln>
        </p:spPr>
        <p:txBody>
          <a:bodyPr>
            <a:prstTxWarp prst="textNoShape">
              <a:avLst/>
            </a:prstTxWarp>
            <a:spAutoFit/>
          </a:bodyPr>
          <a:lstStyle/>
          <a:p>
            <a:pPr algn="ctr"/>
            <a:r>
              <a:rPr lang="en-US">
                <a:solidFill>
                  <a:schemeClr val="accent1"/>
                </a:solidFill>
              </a:rPr>
              <a:t>declares, creates, and initializes</a:t>
            </a:r>
            <a:br>
              <a:rPr lang="en-US">
                <a:solidFill>
                  <a:schemeClr val="accent1"/>
                </a:solidFill>
              </a:rPr>
            </a:br>
            <a:r>
              <a:rPr lang="en-US">
                <a:solidFill>
                  <a:schemeClr val="accent1"/>
                </a:solidFill>
              </a:rPr>
              <a:t>[stay tuned for details]</a:t>
            </a:r>
          </a:p>
        </p:txBody>
      </p:sp>
      <p:sp>
        <p:nvSpPr>
          <p:cNvPr id="23559" name="Line 9"/>
          <p:cNvSpPr>
            <a:spLocks noChangeShapeType="1"/>
          </p:cNvSpPr>
          <p:nvPr/>
        </p:nvSpPr>
        <p:spPr bwMode="auto">
          <a:xfrm flipH="1" flipV="1">
            <a:off x="4616450" y="2408238"/>
            <a:ext cx="209550" cy="319087"/>
          </a:xfrm>
          <a:prstGeom prst="line">
            <a:avLst/>
          </a:prstGeom>
          <a:noFill/>
          <a:ln w="9525">
            <a:solidFill>
              <a:schemeClr val="accent1"/>
            </a:solidFill>
            <a:round/>
            <a:headEnd/>
            <a:tailEnd type="triangle" w="sm" len="sm"/>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p>
            <a:fld id="{4227E8C2-F60F-9848-815F-063C28E2761C}" type="slidenum">
              <a:rPr lang="en-US" smtClean="0"/>
              <a:pPr/>
              <a:t>348</a:t>
            </a:fld>
            <a:endParaRPr lang="en-US" sz="1400" smtClean="0"/>
          </a:p>
        </p:txBody>
      </p:sp>
      <p:sp>
        <p:nvSpPr>
          <p:cNvPr id="25603" name="Rectangle 2"/>
          <p:cNvSpPr>
            <a:spLocks noGrp="1" noChangeArrowheads="1"/>
          </p:cNvSpPr>
          <p:nvPr>
            <p:ph type="title"/>
          </p:nvPr>
        </p:nvSpPr>
        <p:spPr/>
        <p:txBody>
          <a:bodyPr/>
          <a:lstStyle/>
          <a:p>
            <a:r>
              <a:rPr kumimoji="0" lang="en-US"/>
              <a:t>Many Variables of the Same Type</a:t>
            </a:r>
          </a:p>
        </p:txBody>
      </p:sp>
      <p:sp>
        <p:nvSpPr>
          <p:cNvPr id="25604" name="Rectangle 3"/>
          <p:cNvSpPr>
            <a:spLocks noGrp="1" noChangeArrowheads="1"/>
          </p:cNvSpPr>
          <p:nvPr>
            <p:ph type="body" idx="1"/>
          </p:nvPr>
        </p:nvSpPr>
        <p:spPr/>
        <p:txBody>
          <a:bodyPr/>
          <a:lstStyle/>
          <a:p>
            <a:pPr marL="0" indent="0"/>
            <a:r>
              <a:rPr kumimoji="0" lang="en-US"/>
              <a:t>Goal.  </a:t>
            </a:r>
            <a:r>
              <a:rPr kumimoji="0" lang="en-US">
                <a:solidFill>
                  <a:schemeClr val="tx1"/>
                </a:solidFill>
              </a:rPr>
              <a:t>1 million variables of the same type.</a:t>
            </a:r>
          </a:p>
        </p:txBody>
      </p:sp>
      <p:sp>
        <p:nvSpPr>
          <p:cNvPr id="25605" name="Rectangle 4"/>
          <p:cNvSpPr>
            <a:spLocks noChangeArrowheads="1"/>
          </p:cNvSpPr>
          <p:nvPr/>
        </p:nvSpPr>
        <p:spPr bwMode="auto">
          <a:xfrm>
            <a:off x="1303338" y="1744663"/>
            <a:ext cx="6134100" cy="22367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182880" tIns="182880" rIns="182880" bIns="182880">
            <a:prstTxWarp prst="textNoShape">
              <a:avLst/>
            </a:prstTxWarp>
            <a:spAutoFit/>
          </a:bodyPr>
          <a:lstStyle/>
          <a:p>
            <a:pPr>
              <a:lnSpc>
                <a:spcPct val="50000"/>
              </a:lnSpc>
              <a:spcBef>
                <a:spcPct val="50000"/>
              </a:spcBef>
            </a:pPr>
            <a:r>
              <a:rPr lang="en-US" sz="1600" b="1" dirty="0">
                <a:solidFill>
                  <a:schemeClr val="hlink"/>
                </a:solidFill>
                <a:latin typeface="Courier New" charset="0"/>
              </a:rPr>
              <a:t>// scales to handle large arrays</a:t>
            </a:r>
          </a:p>
          <a:p>
            <a:pPr>
              <a:lnSpc>
                <a:spcPct val="50000"/>
              </a:lnSpc>
              <a:spcBef>
                <a:spcPct val="50000"/>
              </a:spcBef>
            </a:pPr>
            <a:r>
              <a:rPr lang="en-US" sz="1600" b="1" dirty="0">
                <a:solidFill>
                  <a:srgbClr val="0000FF"/>
                </a:solidFill>
                <a:latin typeface="Courier New" charset="0"/>
              </a:rPr>
              <a:t>double</a:t>
            </a:r>
            <a:r>
              <a:rPr lang="en-US" sz="1600" b="1" dirty="0">
                <a:solidFill>
                  <a:srgbClr val="9A1900"/>
                </a:solidFill>
                <a:latin typeface="Courier New" charset="0"/>
              </a:rPr>
              <a:t>[] </a:t>
            </a:r>
            <a:r>
              <a:rPr lang="en-US" sz="1600" b="1" dirty="0">
                <a:solidFill>
                  <a:srgbClr val="000000"/>
                </a:solidFill>
                <a:latin typeface="Courier New" charset="0"/>
              </a:rPr>
              <a:t>a </a:t>
            </a:r>
            <a:r>
              <a:rPr lang="en-US" sz="1600" b="1" dirty="0">
                <a:solidFill>
                  <a:srgbClr val="9A1900"/>
                </a:solidFill>
                <a:latin typeface="Courier New" charset="0"/>
              </a:rPr>
              <a:t>=</a:t>
            </a:r>
            <a:r>
              <a:rPr lang="en-US" sz="1600" b="1" dirty="0" smtClean="0">
                <a:solidFill>
                  <a:srgbClr val="0000FF"/>
                </a:solidFill>
                <a:latin typeface="Courier New" charset="0"/>
              </a:rPr>
              <a:t>new</a:t>
            </a:r>
            <a:r>
              <a:rPr lang="tr-TR" sz="1600" b="1" dirty="0" smtClean="0">
                <a:solidFill>
                  <a:srgbClr val="0000FF"/>
                </a:solidFill>
                <a:latin typeface="Courier New" charset="0"/>
              </a:rPr>
              <a:t> </a:t>
            </a:r>
            <a:r>
              <a:rPr lang="en-US" sz="1600" b="1" dirty="0" smtClean="0">
                <a:solidFill>
                  <a:srgbClr val="0000FF"/>
                </a:solidFill>
                <a:latin typeface="Courier New" charset="0"/>
              </a:rPr>
              <a:t>double</a:t>
            </a:r>
            <a:r>
              <a:rPr lang="en-US" sz="1600" b="1" dirty="0" smtClean="0">
                <a:solidFill>
                  <a:srgbClr val="9A1900"/>
                </a:solidFill>
                <a:latin typeface="Courier New" charset="0"/>
              </a:rPr>
              <a:t>[</a:t>
            </a:r>
            <a:r>
              <a:rPr lang="en-US" sz="1600" b="1" dirty="0" smtClean="0">
                <a:solidFill>
                  <a:srgbClr val="993399"/>
                </a:solidFill>
                <a:latin typeface="Courier New" charset="0"/>
              </a:rPr>
              <a:t>1000000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123456</a:t>
            </a:r>
            <a:r>
              <a:rPr lang="en-US" sz="1600" b="1" dirty="0">
                <a:solidFill>
                  <a:srgbClr val="9A1900"/>
                </a:solidFill>
                <a:latin typeface="Courier New" charset="0"/>
              </a:rPr>
              <a:t>]=</a:t>
            </a:r>
            <a:r>
              <a:rPr lang="en-US" sz="1600" b="1" dirty="0">
                <a:solidFill>
                  <a:srgbClr val="993399"/>
                </a:solidFill>
                <a:latin typeface="Courier New" charset="0"/>
              </a:rPr>
              <a:t>3.0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p>
          <a:p>
            <a:pPr>
              <a:lnSpc>
                <a:spcPct val="50000"/>
              </a:lnSpc>
              <a:spcBef>
                <a:spcPct val="50000"/>
              </a:spcBef>
            </a:pPr>
            <a:r>
              <a:rPr lang="en-US" sz="1600" b="1" dirty="0">
                <a:latin typeface="Courier New" charset="0"/>
              </a:rPr>
              <a:t>a</a:t>
            </a:r>
            <a:r>
              <a:rPr lang="en-US" sz="1600" b="1" dirty="0">
                <a:solidFill>
                  <a:srgbClr val="9A1900"/>
                </a:solidFill>
                <a:latin typeface="Courier New" charset="0"/>
              </a:rPr>
              <a:t>[</a:t>
            </a:r>
            <a:r>
              <a:rPr lang="en-US" sz="1600" b="1" dirty="0">
                <a:solidFill>
                  <a:srgbClr val="993399"/>
                </a:solidFill>
                <a:latin typeface="Courier New" charset="0"/>
              </a:rPr>
              <a:t>987654</a:t>
            </a:r>
            <a:r>
              <a:rPr lang="en-US" sz="1600" b="1" dirty="0">
                <a:solidFill>
                  <a:srgbClr val="9A1900"/>
                </a:solidFill>
                <a:latin typeface="Courier New" charset="0"/>
              </a:rPr>
              <a:t>]=</a:t>
            </a:r>
            <a:r>
              <a:rPr lang="en-US" sz="1600" b="1" dirty="0">
                <a:solidFill>
                  <a:srgbClr val="993399"/>
                </a:solidFill>
                <a:latin typeface="Courier New" charset="0"/>
              </a:rPr>
              <a:t>8.0</a:t>
            </a:r>
            <a:r>
              <a:rPr lang="en-US" sz="1600" b="1" dirty="0">
                <a:solidFill>
                  <a:srgbClr val="9A1900"/>
                </a:solidFill>
                <a:latin typeface="Courier New" charset="0"/>
              </a:rPr>
              <a:t>;</a:t>
            </a:r>
          </a:p>
          <a:p>
            <a:pPr>
              <a:lnSpc>
                <a:spcPct val="50000"/>
              </a:lnSpc>
              <a:spcBef>
                <a:spcPct val="50000"/>
              </a:spcBef>
            </a:pPr>
            <a:r>
              <a:rPr lang="en-US" sz="1600" b="1" dirty="0">
                <a:solidFill>
                  <a:schemeClr val="bg2"/>
                </a:solidFill>
                <a:latin typeface="Courier New" charset="0"/>
              </a:rPr>
              <a:t>…</a:t>
            </a:r>
            <a:endParaRPr lang="en-US" sz="1600" b="1" dirty="0">
              <a:solidFill>
                <a:srgbClr val="9A1900"/>
              </a:solidFill>
              <a:latin typeface="Courier New" charset="0"/>
            </a:endParaRPr>
          </a:p>
          <a:p>
            <a:pPr>
              <a:lnSpc>
                <a:spcPct val="50000"/>
              </a:lnSpc>
              <a:spcBef>
                <a:spcPct val="50000"/>
              </a:spcBef>
            </a:pPr>
            <a:r>
              <a:rPr lang="en-US" sz="1600" b="1" dirty="0">
                <a:solidFill>
                  <a:srgbClr val="0000FF"/>
                </a:solidFill>
                <a:latin typeface="Courier New" charset="0"/>
              </a:rPr>
              <a:t>double</a:t>
            </a:r>
            <a:r>
              <a:rPr lang="en-US" sz="1600" b="1" dirty="0">
                <a:solidFill>
                  <a:srgbClr val="000000"/>
                </a:solidFill>
                <a:latin typeface="Courier New" charset="0"/>
              </a:rPr>
              <a:t> x</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123456</a:t>
            </a:r>
            <a:r>
              <a:rPr lang="en-US" sz="1600" b="1" dirty="0">
                <a:solidFill>
                  <a:srgbClr val="9A1900"/>
                </a:solidFill>
                <a:latin typeface="Courier New" charset="0"/>
              </a:rPr>
              <a:t>]+</a:t>
            </a:r>
            <a:r>
              <a:rPr lang="en-US" sz="1600" b="1" dirty="0">
                <a:latin typeface="Courier New" charset="0"/>
              </a:rPr>
              <a:t> a</a:t>
            </a:r>
            <a:r>
              <a:rPr lang="en-US" sz="1600" b="1" dirty="0">
                <a:solidFill>
                  <a:srgbClr val="9A1900"/>
                </a:solidFill>
                <a:latin typeface="Courier New" charset="0"/>
              </a:rPr>
              <a:t>[</a:t>
            </a:r>
            <a:r>
              <a:rPr lang="en-US" sz="1600" b="1" dirty="0">
                <a:solidFill>
                  <a:srgbClr val="993399"/>
                </a:solidFill>
                <a:latin typeface="Courier New" charset="0"/>
              </a:rPr>
              <a:t>987654</a:t>
            </a:r>
            <a:r>
              <a:rPr lang="en-US" sz="1600" b="1" dirty="0">
                <a:solidFill>
                  <a:srgbClr val="9A1900"/>
                </a:solidFill>
                <a:latin typeface="Courier New" charset="0"/>
              </a:rPr>
              <a:t>];</a:t>
            </a:r>
          </a:p>
        </p:txBody>
      </p:sp>
      <p:sp>
        <p:nvSpPr>
          <p:cNvPr id="25606" name="Rectangle 8"/>
          <p:cNvSpPr>
            <a:spLocks noChangeArrowheads="1"/>
          </p:cNvSpPr>
          <p:nvPr/>
        </p:nvSpPr>
        <p:spPr bwMode="auto">
          <a:xfrm>
            <a:off x="4725988" y="2720975"/>
            <a:ext cx="2517775" cy="461963"/>
          </a:xfrm>
          <a:prstGeom prst="rect">
            <a:avLst/>
          </a:prstGeom>
          <a:noFill/>
          <a:ln w="9525">
            <a:noFill/>
            <a:miter lim="800000"/>
            <a:headEnd/>
            <a:tailEnd type="none" w="sm" len="sm"/>
          </a:ln>
        </p:spPr>
        <p:txBody>
          <a:bodyPr>
            <a:prstTxWarp prst="textNoShape">
              <a:avLst/>
            </a:prstTxWarp>
            <a:spAutoFit/>
          </a:bodyPr>
          <a:lstStyle/>
          <a:p>
            <a:pPr algn="ctr"/>
            <a:r>
              <a:rPr lang="en-US">
                <a:solidFill>
                  <a:schemeClr val="accent1"/>
                </a:solidFill>
              </a:rPr>
              <a:t>declares, creates, and initializes</a:t>
            </a:r>
            <a:br>
              <a:rPr lang="en-US">
                <a:solidFill>
                  <a:schemeClr val="accent1"/>
                </a:solidFill>
              </a:rPr>
            </a:br>
            <a:r>
              <a:rPr lang="en-US">
                <a:solidFill>
                  <a:schemeClr val="accent1"/>
                </a:solidFill>
              </a:rPr>
              <a:t>[stay tuned for details]</a:t>
            </a:r>
          </a:p>
        </p:txBody>
      </p:sp>
      <p:sp>
        <p:nvSpPr>
          <p:cNvPr id="25607" name="Line 9"/>
          <p:cNvSpPr>
            <a:spLocks noChangeShapeType="1"/>
          </p:cNvSpPr>
          <p:nvPr/>
        </p:nvSpPr>
        <p:spPr bwMode="auto">
          <a:xfrm flipH="1" flipV="1">
            <a:off x="4616450" y="2408238"/>
            <a:ext cx="209550" cy="319087"/>
          </a:xfrm>
          <a:prstGeom prst="line">
            <a:avLst/>
          </a:prstGeom>
          <a:noFill/>
          <a:ln w="9525">
            <a:solidFill>
              <a:schemeClr val="accent1"/>
            </a:solidFill>
            <a:round/>
            <a:headEnd/>
            <a:tailEnd type="triangle" w="sm" len="sm"/>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Java’da dizilerin bazı özellikleri vardır ve dizi kullanırken bunlara dikkat edilmesi gerekir.</a:t>
            </a:r>
          </a:p>
          <a:p>
            <a:pPr algn="just">
              <a:buFontTx/>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Dizilerin boyutu tanımlanırken belirtilmelidir ve </a:t>
            </a:r>
            <a:r>
              <a:rPr lang="tr-TR" sz="2400" b="1" dirty="0" smtClean="0">
                <a:solidFill>
                  <a:schemeClr val="tx1"/>
                </a:solidFill>
              </a:rPr>
              <a:t>dizilerin boyu program sırasında sabit kalır.</a:t>
            </a:r>
            <a:r>
              <a:rPr lang="tr-TR" sz="2400" dirty="0" smtClean="0">
                <a:solidFill>
                  <a:schemeClr val="tx1"/>
                </a:solidFill>
              </a:rPr>
              <a:t> Yani, program çalışırken dizilerin boyutu değiştirilemez. (Dizilerin yan yana adres alanlarında saklanır. Dizilerin birçok avantajı bu adres alanlarının yan yana olmasından gelir. Eğer dizinin boyutu değiştirilseydi dizinin bittiği yerdeki adrese yeni elemanlar eklenmek istenecekti, ancak o adres alanı boş olmayabilir. Bu yüzden Java’da diziler tanımlanırken boyutları önceden belirlenir </a:t>
            </a:r>
            <a:r>
              <a:rPr lang="tr-TR" sz="2400" b="1" dirty="0" smtClean="0">
                <a:solidFill>
                  <a:schemeClr val="tx1"/>
                </a:solidFill>
              </a:rPr>
              <a:t>ve program boyunca dizilerin boyutu sabit kalır.</a:t>
            </a:r>
            <a:r>
              <a:rPr lang="tr-TR" sz="2400" dirty="0" smtClean="0">
                <a:solidFill>
                  <a:schemeClr val="tx1"/>
                </a:solidFill>
              </a:rPr>
              <a: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tr-TR" smtClean="0"/>
              <a:t>Örnek</a:t>
            </a:r>
          </a:p>
        </p:txBody>
      </p:sp>
      <p:sp>
        <p:nvSpPr>
          <p:cNvPr id="32771" name="Rectangle 3"/>
          <p:cNvSpPr>
            <a:spLocks noGrp="1" noChangeArrowheads="1"/>
          </p:cNvSpPr>
          <p:nvPr>
            <p:ph sz="quarter" idx="1"/>
          </p:nvPr>
        </p:nvSpPr>
        <p:spPr>
          <a:xfrm>
            <a:off x="457200" y="1600200"/>
            <a:ext cx="8686800" cy="5257800"/>
          </a:xfrm>
        </p:spPr>
        <p:txBody>
          <a:bodyPr/>
          <a:lstStyle/>
          <a:p>
            <a:pPr marL="457200" indent="-457200" eaLnBrk="1" hangingPunct="1">
              <a:lnSpc>
                <a:spcPct val="90000"/>
              </a:lnSpc>
              <a:buFont typeface="Wingdings" pitchFamily="2" charset="2"/>
              <a:buAutoNum type="arabicPeriod"/>
            </a:pPr>
            <a:r>
              <a:rPr lang="tr-TR" sz="2400" smtClean="0"/>
              <a:t>Başla</a:t>
            </a:r>
          </a:p>
          <a:p>
            <a:pPr marL="457200" indent="-457200" eaLnBrk="1" hangingPunct="1">
              <a:lnSpc>
                <a:spcPct val="90000"/>
              </a:lnSpc>
              <a:buFont typeface="Wingdings" pitchFamily="2" charset="2"/>
              <a:buAutoNum type="arabicPeriod"/>
            </a:pPr>
            <a:r>
              <a:rPr lang="tr-TR" sz="2400" smtClean="0"/>
              <a:t>t=0</a:t>
            </a:r>
          </a:p>
          <a:p>
            <a:pPr marL="457200" indent="-457200" eaLnBrk="1" hangingPunct="1">
              <a:lnSpc>
                <a:spcPct val="90000"/>
              </a:lnSpc>
              <a:buFont typeface="Wingdings" pitchFamily="2" charset="2"/>
              <a:buAutoNum type="arabicPeriod"/>
            </a:pPr>
            <a:r>
              <a:rPr lang="tr-TR" sz="2400" smtClean="0"/>
              <a:t>Bir sayı gir (a = 5) </a:t>
            </a:r>
          </a:p>
          <a:p>
            <a:pPr marL="457200" indent="-457200" eaLnBrk="1" hangingPunct="1">
              <a:lnSpc>
                <a:spcPct val="90000"/>
              </a:lnSpc>
              <a:buFont typeface="Wingdings" pitchFamily="2" charset="2"/>
              <a:buAutoNum type="arabicPeriod"/>
            </a:pPr>
            <a:r>
              <a:rPr lang="tr-TR" sz="2400" smtClean="0"/>
              <a:t>t=t+a    işlemini yap</a:t>
            </a:r>
          </a:p>
          <a:p>
            <a:pPr marL="457200" indent="-457200" eaLnBrk="1" hangingPunct="1">
              <a:lnSpc>
                <a:spcPct val="90000"/>
              </a:lnSpc>
              <a:buFont typeface="Wingdings" pitchFamily="2" charset="2"/>
              <a:buAutoNum type="arabicPeriod"/>
            </a:pPr>
            <a:r>
              <a:rPr lang="tr-TR" sz="2400" smtClean="0"/>
              <a:t>Başka bir sayı gir (b = 4)</a:t>
            </a:r>
          </a:p>
          <a:p>
            <a:pPr marL="457200" indent="-457200" eaLnBrk="1" hangingPunct="1">
              <a:lnSpc>
                <a:spcPct val="90000"/>
              </a:lnSpc>
              <a:buFont typeface="Wingdings" pitchFamily="2" charset="2"/>
              <a:buAutoNum type="arabicPeriod"/>
            </a:pPr>
            <a:r>
              <a:rPr lang="tr-TR" sz="2400" smtClean="0"/>
              <a:t>t=t+b    işlemini yap</a:t>
            </a:r>
          </a:p>
          <a:p>
            <a:pPr marL="457200" indent="-457200" eaLnBrk="1" hangingPunct="1">
              <a:lnSpc>
                <a:spcPct val="90000"/>
              </a:lnSpc>
              <a:buFont typeface="Wingdings" pitchFamily="2" charset="2"/>
              <a:buAutoNum type="arabicPeriod"/>
            </a:pPr>
            <a:r>
              <a:rPr lang="tr-TR" sz="2400" smtClean="0"/>
              <a:t>Başka bir sayı gir (c = 6) </a:t>
            </a:r>
          </a:p>
          <a:p>
            <a:pPr marL="457200" indent="-457200" eaLnBrk="1" hangingPunct="1">
              <a:lnSpc>
                <a:spcPct val="90000"/>
              </a:lnSpc>
              <a:buFont typeface="Wingdings" pitchFamily="2" charset="2"/>
              <a:buAutoNum type="arabicPeriod"/>
            </a:pPr>
            <a:r>
              <a:rPr lang="tr-TR" sz="2400" smtClean="0"/>
              <a:t>t=t+c    işlemini yap</a:t>
            </a:r>
          </a:p>
          <a:p>
            <a:pPr marL="457200" indent="-457200" eaLnBrk="1" hangingPunct="1">
              <a:lnSpc>
                <a:spcPct val="90000"/>
              </a:lnSpc>
              <a:buFont typeface="Wingdings" pitchFamily="2" charset="2"/>
              <a:buAutoNum type="arabicPeriod"/>
            </a:pPr>
            <a:r>
              <a:rPr lang="tr-TR" sz="2400" smtClean="0"/>
              <a:t>Yaz t</a:t>
            </a:r>
          </a:p>
          <a:p>
            <a:pPr marL="457200" indent="-457200" eaLnBrk="1" hangingPunct="1">
              <a:lnSpc>
                <a:spcPct val="90000"/>
              </a:lnSpc>
              <a:buFont typeface="Wingdings" pitchFamily="2" charset="2"/>
              <a:buAutoNum type="arabicPeriod"/>
            </a:pPr>
            <a:r>
              <a:rPr lang="tr-TR" sz="2400" smtClean="0"/>
              <a:t>Dur</a:t>
            </a:r>
          </a:p>
          <a:p>
            <a:pPr marL="457200" indent="-457200" eaLnBrk="1" hangingPunct="1">
              <a:lnSpc>
                <a:spcPct val="90000"/>
              </a:lnSpc>
              <a:buFont typeface="Wingdings" pitchFamily="2" charset="2"/>
              <a:buNone/>
            </a:pPr>
            <a:endParaRPr lang="tr-TR" sz="2400" smtClean="0"/>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400" dirty="0" smtClean="0">
                <a:solidFill>
                  <a:schemeClr val="tx1"/>
                </a:solidFill>
              </a:rPr>
              <a:t> Dizi elemanlarının türü aynı olmalıdır. Diziler tanımlanırken dizilerin hangi türde veri tutacağı önceden belirlenir ve diziye atılacak elemanların türünün dizinin türüyle uyumlu olması gerekir. </a:t>
            </a:r>
            <a:r>
              <a:rPr lang="tr-TR" sz="2400" b="1" dirty="0" smtClean="0">
                <a:solidFill>
                  <a:schemeClr val="tx1"/>
                </a:solidFill>
              </a:rPr>
              <a:t>Bir dizi hem </a:t>
            </a:r>
            <a:r>
              <a:rPr lang="tr-TR" sz="2400" b="1" dirty="0" err="1" smtClean="0">
                <a:solidFill>
                  <a:schemeClr val="tx1"/>
                </a:solidFill>
              </a:rPr>
              <a:t>double</a:t>
            </a:r>
            <a:r>
              <a:rPr lang="tr-TR" sz="2400" b="1" dirty="0" smtClean="0">
                <a:solidFill>
                  <a:schemeClr val="tx1"/>
                </a:solidFill>
              </a:rPr>
              <a:t>, hem </a:t>
            </a:r>
            <a:r>
              <a:rPr lang="tr-TR" sz="2400" b="1" dirty="0" err="1" smtClean="0">
                <a:solidFill>
                  <a:schemeClr val="tx1"/>
                </a:solidFill>
              </a:rPr>
              <a:t>boolean</a:t>
            </a:r>
            <a:r>
              <a:rPr lang="tr-TR" sz="2400" b="1" dirty="0" smtClean="0">
                <a:solidFill>
                  <a:schemeClr val="tx1"/>
                </a:solidFill>
              </a:rPr>
              <a:t>, hem </a:t>
            </a:r>
            <a:r>
              <a:rPr lang="tr-TR" sz="2400" b="1" dirty="0" err="1" smtClean="0">
                <a:solidFill>
                  <a:schemeClr val="tx1"/>
                </a:solidFill>
              </a:rPr>
              <a:t>String</a:t>
            </a:r>
            <a:r>
              <a:rPr lang="tr-TR" sz="2400" b="1" dirty="0" smtClean="0">
                <a:solidFill>
                  <a:schemeClr val="tx1"/>
                </a:solidFill>
              </a:rPr>
              <a:t> değişken tutamaz. </a:t>
            </a:r>
            <a:r>
              <a:rPr lang="tr-TR" sz="2400" dirty="0" smtClean="0">
                <a:solidFill>
                  <a:schemeClr val="tx1"/>
                </a:solidFill>
              </a:rPr>
              <a:t>(Bu durum, yine, yan yana adres alanlarıyla ilgilidir. Dizilerin adres alanları yan yanadır ancak veri büyüklüğüne göre adres alanı alınacaktır. Örneğin </a:t>
            </a:r>
            <a:r>
              <a:rPr lang="tr-TR" sz="2400" dirty="0" err="1" smtClean="0">
                <a:solidFill>
                  <a:schemeClr val="tx1"/>
                </a:solidFill>
              </a:rPr>
              <a:t>int</a:t>
            </a:r>
            <a:r>
              <a:rPr lang="tr-TR" sz="2400" dirty="0" smtClean="0">
                <a:solidFill>
                  <a:schemeClr val="tx1"/>
                </a:solidFill>
              </a:rPr>
              <a:t> türünde bir dizi tanımlarsanız 4-</a:t>
            </a:r>
            <a:r>
              <a:rPr lang="tr-TR" sz="2400" dirty="0" err="1" smtClean="0">
                <a:solidFill>
                  <a:schemeClr val="tx1"/>
                </a:solidFill>
              </a:rPr>
              <a:t>byte’lık</a:t>
            </a:r>
            <a:r>
              <a:rPr lang="tr-TR" sz="2400" dirty="0" smtClean="0">
                <a:solidFill>
                  <a:schemeClr val="tx1"/>
                </a:solidFill>
              </a:rPr>
              <a:t> adres alanları alınır. Siz bu alana </a:t>
            </a:r>
            <a:r>
              <a:rPr lang="tr-TR" sz="2400" dirty="0" err="1" smtClean="0">
                <a:solidFill>
                  <a:schemeClr val="tx1"/>
                </a:solidFill>
              </a:rPr>
              <a:t>double</a:t>
            </a:r>
            <a:r>
              <a:rPr lang="tr-TR" sz="2400" dirty="0" smtClean="0">
                <a:solidFill>
                  <a:schemeClr val="tx1"/>
                </a:solidFill>
              </a:rPr>
              <a:t> (8-</a:t>
            </a:r>
            <a:r>
              <a:rPr lang="tr-TR" sz="2400" dirty="0" err="1" smtClean="0">
                <a:solidFill>
                  <a:schemeClr val="tx1"/>
                </a:solidFill>
              </a:rPr>
              <a:t>byte</a:t>
            </a:r>
            <a:r>
              <a:rPr lang="tr-TR" sz="2400" dirty="0" smtClean="0">
                <a:solidFill>
                  <a:schemeClr val="tx1"/>
                </a:solidFill>
              </a:rPr>
              <a:t>) bir değer atayamazsınız.)</a:t>
            </a:r>
          </a:p>
        </p:txBody>
      </p:sp>
    </p:spTree>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400" dirty="0" smtClean="0">
                <a:solidFill>
                  <a:schemeClr val="tx1"/>
                </a:solidFill>
              </a:rPr>
              <a:t> Diziler temel türlerin yanında (</a:t>
            </a: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a:t>
            </a:r>
            <a:r>
              <a:rPr lang="tr-TR" sz="2400" dirty="0" err="1" smtClean="0">
                <a:solidFill>
                  <a:schemeClr val="tx1"/>
                </a:solidFill>
              </a:rPr>
              <a:t>boolean</a:t>
            </a:r>
            <a:r>
              <a:rPr lang="tr-TR" sz="2400" dirty="0" smtClean="0">
                <a:solidFill>
                  <a:schemeClr val="tx1"/>
                </a:solidFill>
              </a:rPr>
              <a:t> vs…) sınıf </a:t>
            </a:r>
            <a:r>
              <a:rPr lang="tr-TR" sz="2400" b="1" dirty="0" smtClean="0">
                <a:solidFill>
                  <a:schemeClr val="tx1"/>
                </a:solidFill>
              </a:rPr>
              <a:t>nesneleri</a:t>
            </a:r>
            <a:r>
              <a:rPr lang="tr-TR" sz="2400" dirty="0" smtClean="0">
                <a:solidFill>
                  <a:schemeClr val="tx1"/>
                </a:solidFill>
              </a:rPr>
              <a:t> de tutabilir. Kendi tanımladığınız sınıflar veya Java’da tanımlı sınıflardan ürettiğiniz (</a:t>
            </a:r>
            <a:r>
              <a:rPr lang="tr-TR" sz="2400" dirty="0" err="1" smtClean="0">
                <a:solidFill>
                  <a:schemeClr val="tx1"/>
                </a:solidFill>
              </a:rPr>
              <a:t>String</a:t>
            </a:r>
            <a:r>
              <a:rPr lang="tr-TR" sz="2400" dirty="0" smtClean="0">
                <a:solidFill>
                  <a:schemeClr val="tx1"/>
                </a:solidFill>
              </a:rPr>
              <a:t> gibi) nesneleri de dizilerde saklayabilirsiniz.</a:t>
            </a:r>
          </a:p>
          <a:p>
            <a:pPr algn="just">
              <a:buFont typeface="Wingdings" pitchFamily="2" charset="2"/>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Diziler içerisinde temel türler veya sınıflara ait başka diziler </a:t>
            </a:r>
            <a:r>
              <a:rPr lang="tr-TR" sz="2400" dirty="0" smtClean="0">
                <a:solidFill>
                  <a:schemeClr val="tx1"/>
                </a:solidFill>
              </a:rPr>
              <a:t>de saklanabilir. Bu da bize iki veya daha fazla boyutlu diziler tanımlama şansı verir. Örneğin Java’da dizi içerisinde dizi kullanarak bir matris oluşturmak mümkündür.</a:t>
            </a:r>
          </a:p>
        </p:txBody>
      </p:sp>
    </p:spTree>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Dizilerin Tanımlanması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Tx/>
              <a:buChar char="-"/>
            </a:pPr>
            <a:r>
              <a:rPr lang="tr-TR" sz="2400" dirty="0" smtClean="0">
                <a:solidFill>
                  <a:schemeClr val="tx1"/>
                </a:solidFill>
              </a:rPr>
              <a:t>Java’daki değişkenler gibi diziler de kullanılmadan önce </a:t>
            </a:r>
            <a:r>
              <a:rPr lang="tr-TR" sz="2400" b="1" dirty="0" smtClean="0">
                <a:solidFill>
                  <a:schemeClr val="tx1"/>
                </a:solidFill>
              </a:rPr>
              <a:t>tanımlanmalıdır</a:t>
            </a:r>
            <a:r>
              <a:rPr lang="tr-TR" sz="2400" dirty="0" smtClean="0">
                <a:solidFill>
                  <a:schemeClr val="tx1"/>
                </a:solidFill>
              </a:rPr>
              <a:t>. Java’da diziler şu şekilde tanımlanır:</a:t>
            </a:r>
          </a:p>
          <a:p>
            <a:pPr algn="just">
              <a:buFontTx/>
              <a:buChar char="-"/>
            </a:pPr>
            <a:endParaRPr lang="tr-TR" sz="2400" dirty="0" smtClean="0">
              <a:solidFill>
                <a:schemeClr val="tx1"/>
              </a:solidFill>
            </a:endParaRPr>
          </a:p>
          <a:p>
            <a:pPr algn="just"/>
            <a:r>
              <a:rPr lang="tr-TR" sz="2400" dirty="0" smtClean="0">
                <a:solidFill>
                  <a:schemeClr val="tx1"/>
                </a:solidFill>
              </a:rPr>
              <a:t>  veri_türü []  dizi_değişkeni_adı;</a:t>
            </a:r>
          </a:p>
          <a:p>
            <a:pPr algn="just"/>
            <a:r>
              <a:rPr lang="tr-TR" sz="2400" dirty="0" smtClean="0">
                <a:solidFill>
                  <a:schemeClr val="tx1"/>
                </a:solidFill>
              </a:rPr>
              <a:t>  veya</a:t>
            </a:r>
          </a:p>
          <a:p>
            <a:pPr algn="just"/>
            <a:r>
              <a:rPr lang="tr-TR" sz="2400" dirty="0" smtClean="0">
                <a:solidFill>
                  <a:schemeClr val="tx1"/>
                </a:solidFill>
              </a:rPr>
              <a:t>  veri_türü dizi_değişkeni_adı [] ;</a:t>
            </a:r>
          </a:p>
          <a:p>
            <a:pPr algn="just"/>
            <a:endParaRPr lang="tr-TR" sz="2400" dirty="0" smtClean="0">
              <a:solidFill>
                <a:schemeClr val="tx1"/>
              </a:solidFill>
            </a:endParaRPr>
          </a:p>
          <a:p>
            <a:pPr algn="just">
              <a:buFontTx/>
              <a:buChar char="-"/>
            </a:pPr>
            <a:r>
              <a:rPr lang="tr-TR" sz="2400" dirty="0" smtClean="0">
                <a:solidFill>
                  <a:schemeClr val="tx1"/>
                </a:solidFill>
              </a:rPr>
              <a:t>Eğer dizinin boyutu iki veya daha fazla ise tanımlarken köşeli parantezlerin sayısı boyut sayısı kadar olmalıdır. Örneğin bir matris tanımlanmak istenirse şu şekilde tanımlanmalıdır:</a:t>
            </a:r>
          </a:p>
          <a:p>
            <a:pPr algn="just">
              <a:buFontTx/>
              <a:buChar char="-"/>
            </a:pPr>
            <a:endParaRPr lang="tr-TR" sz="2400" dirty="0" smtClean="0">
              <a:solidFill>
                <a:schemeClr val="tx1"/>
              </a:solidFill>
            </a:endParaRPr>
          </a:p>
          <a:p>
            <a:pPr algn="just"/>
            <a:r>
              <a:rPr lang="tr-TR" sz="2400" dirty="0" smtClean="0">
                <a:solidFill>
                  <a:schemeClr val="tx1"/>
                </a:solidFill>
              </a:rPr>
              <a:t> veri_türü [][] dizi_değişkeni_adı;</a:t>
            </a:r>
          </a:p>
        </p:txBody>
      </p:sp>
    </p:spTree>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Dizilerin Tanımlanması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b="1" smtClean="0">
                <a:solidFill>
                  <a:schemeClr val="tx1"/>
                </a:solidFill>
              </a:rPr>
              <a:t>Örnekler:</a:t>
            </a:r>
          </a:p>
          <a:p>
            <a:pPr algn="just"/>
            <a:endParaRPr lang="tr-TR" sz="2400" b="1" smtClean="0">
              <a:solidFill>
                <a:schemeClr val="tx1"/>
              </a:solidFill>
            </a:endParaRPr>
          </a:p>
          <a:p>
            <a:pPr algn="just">
              <a:buFont typeface="Wingdings" pitchFamily="2" charset="2"/>
              <a:buChar char="§"/>
            </a:pPr>
            <a:r>
              <a:rPr lang="tr-TR" sz="2400" smtClean="0">
                <a:solidFill>
                  <a:schemeClr val="tx1"/>
                </a:solidFill>
              </a:rPr>
              <a:t> int[] dizi;</a:t>
            </a:r>
          </a:p>
          <a:p>
            <a:pPr algn="just">
              <a:buFont typeface="Wingdings" pitchFamily="2" charset="2"/>
              <a:buChar char="§"/>
            </a:pPr>
            <a:r>
              <a:rPr lang="tr-TR" sz="2400" smtClean="0">
                <a:solidFill>
                  <a:schemeClr val="tx1"/>
                </a:solidFill>
              </a:rPr>
              <a:t> String[] dizi;</a:t>
            </a:r>
          </a:p>
          <a:p>
            <a:pPr algn="just">
              <a:buFont typeface="Wingdings" pitchFamily="2" charset="2"/>
              <a:buChar char="§"/>
            </a:pPr>
            <a:r>
              <a:rPr lang="tr-TR" sz="2400" smtClean="0">
                <a:solidFill>
                  <a:schemeClr val="tx1"/>
                </a:solidFill>
              </a:rPr>
              <a:t> String[][] satrancTahtasi;</a:t>
            </a:r>
          </a:p>
          <a:p>
            <a:pPr algn="just">
              <a:buFont typeface="Wingdings" pitchFamily="2" charset="2"/>
              <a:buChar char="§"/>
            </a:pPr>
            <a:r>
              <a:rPr lang="tr-TR" sz="2400" smtClean="0">
                <a:solidFill>
                  <a:schemeClr val="tx1"/>
                </a:solidFill>
              </a:rPr>
              <a:t> int[][][] ucBoyutluDizi;</a:t>
            </a:r>
          </a:p>
          <a:p>
            <a:pPr algn="just">
              <a:buFont typeface="Wingdings" pitchFamily="2" charset="2"/>
              <a:buChar char="§"/>
            </a:pPr>
            <a:endParaRPr lang="tr-TR" sz="2400" smtClean="0">
              <a:solidFill>
                <a:schemeClr val="tx1"/>
              </a:solidFill>
            </a:endParaRPr>
          </a:p>
          <a:p>
            <a:pPr algn="just"/>
            <a:r>
              <a:rPr lang="tr-TR" sz="2400" smtClean="0">
                <a:solidFill>
                  <a:schemeClr val="tx1"/>
                </a:solidFill>
              </a:rPr>
              <a:t>- Dizilerin tanımlandıktan sonra dizilerin oluşturulması, yani bellek alanında dizilere yer ayrılması gerekir. Bunun için de dizilerin boyutlarının verilmesi gerekir.</a:t>
            </a:r>
          </a:p>
        </p:txBody>
      </p:sp>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lstStyle/>
          <a:p>
            <a:r>
              <a:rPr kumimoji="0" lang="en-US"/>
              <a:t>Two-Dimensional Arrays</a:t>
            </a:r>
          </a:p>
        </p:txBody>
      </p:sp>
      <p:sp>
        <p:nvSpPr>
          <p:cNvPr id="62468" name="Rectangle 3"/>
          <p:cNvSpPr>
            <a:spLocks noGrp="1" noChangeArrowheads="1"/>
          </p:cNvSpPr>
          <p:nvPr>
            <p:ph type="body" idx="1"/>
          </p:nvPr>
        </p:nvSpPr>
        <p:spPr/>
        <p:txBody>
          <a:bodyPr/>
          <a:lstStyle/>
          <a:p>
            <a:pPr marL="0" indent="0"/>
            <a:r>
              <a:rPr kumimoji="0" lang="en-US"/>
              <a:t>Two-dimensional arrays.</a:t>
            </a:r>
          </a:p>
          <a:p>
            <a:pPr lvl="1"/>
            <a:r>
              <a:rPr kumimoji="0" lang="en-US"/>
              <a:t>Table of data for each experiment and outcome.</a:t>
            </a:r>
          </a:p>
          <a:p>
            <a:pPr lvl="1"/>
            <a:r>
              <a:rPr kumimoji="0" lang="en-US"/>
              <a:t>Table of grades for each student and assignments.</a:t>
            </a:r>
          </a:p>
          <a:p>
            <a:pPr lvl="1"/>
            <a:r>
              <a:rPr kumimoji="0" lang="en-US"/>
              <a:t>Table of grayscale values for each pixel in a 2D image.</a:t>
            </a:r>
          </a:p>
          <a:p>
            <a:pPr lvl="1"/>
            <a:endParaRPr kumimoji="0" lang="en-US"/>
          </a:p>
          <a:p>
            <a:pPr marL="0" indent="0"/>
            <a:r>
              <a:rPr kumimoji="0" lang="en-US"/>
              <a:t>Mathematical abstraction.  </a:t>
            </a:r>
            <a:r>
              <a:rPr kumimoji="0" lang="en-US">
                <a:solidFill>
                  <a:schemeClr val="tx1"/>
                </a:solidFill>
              </a:rPr>
              <a:t>Matrix.</a:t>
            </a:r>
          </a:p>
          <a:p>
            <a:pPr marL="0" indent="0"/>
            <a:r>
              <a:rPr kumimoji="0" lang="en-US"/>
              <a:t>Java abstraction.  </a:t>
            </a:r>
            <a:r>
              <a:rPr kumimoji="0" lang="en-US">
                <a:solidFill>
                  <a:schemeClr val="tx1"/>
                </a:solidFill>
              </a:rPr>
              <a:t>2D array.</a:t>
            </a:r>
          </a:p>
          <a:p>
            <a:pPr marL="0" indent="0"/>
            <a:endParaRPr kumimoji="0" lang="en-US"/>
          </a:p>
          <a:p>
            <a:pPr lvl="1"/>
            <a:endParaRPr kumimoji="0" lang="en-US"/>
          </a:p>
        </p:txBody>
      </p:sp>
    </p:spTree>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icture 27.png"/>
          <p:cNvPicPr>
            <a:picLocks noChangeAspect="1"/>
          </p:cNvPicPr>
          <p:nvPr/>
        </p:nvPicPr>
        <p:blipFill>
          <a:blip r:embed="rId3"/>
          <a:stretch>
            <a:fillRect/>
          </a:stretch>
        </p:blipFill>
        <p:spPr>
          <a:xfrm>
            <a:off x="5796095" y="2446701"/>
            <a:ext cx="3114248" cy="3938393"/>
          </a:xfrm>
          <a:prstGeom prst="rect">
            <a:avLst/>
          </a:prstGeom>
        </p:spPr>
      </p:pic>
      <p:sp>
        <p:nvSpPr>
          <p:cNvPr id="64514" name="Slide Number Placeholder 3"/>
          <p:cNvSpPr>
            <a:spLocks noGrp="1"/>
          </p:cNvSpPr>
          <p:nvPr>
            <p:ph type="sldNum" sz="quarter" idx="10"/>
          </p:nvPr>
        </p:nvSpPr>
        <p:spPr>
          <a:noFill/>
        </p:spPr>
        <p:txBody>
          <a:bodyPr/>
          <a:lstStyle/>
          <a:p>
            <a:fld id="{26115053-AB54-F44C-B2A4-B3DD805244E0}" type="slidenum">
              <a:rPr lang="en-US" smtClean="0"/>
              <a:pPr/>
              <a:t>355</a:t>
            </a:fld>
            <a:endParaRPr lang="en-US" sz="1400" smtClean="0"/>
          </a:p>
        </p:txBody>
      </p:sp>
      <p:sp>
        <p:nvSpPr>
          <p:cNvPr id="64515" name="Rectangle 2"/>
          <p:cNvSpPr>
            <a:spLocks noGrp="1" noChangeArrowheads="1"/>
          </p:cNvSpPr>
          <p:nvPr>
            <p:ph type="title"/>
          </p:nvPr>
        </p:nvSpPr>
        <p:spPr/>
        <p:txBody>
          <a:bodyPr/>
          <a:lstStyle/>
          <a:p>
            <a:r>
              <a:rPr kumimoji="0" lang="en-US"/>
              <a:t>Two-Dimensional Arrays in Java</a:t>
            </a:r>
          </a:p>
        </p:txBody>
      </p:sp>
      <p:sp>
        <p:nvSpPr>
          <p:cNvPr id="64516" name="Rectangle 3"/>
          <p:cNvSpPr>
            <a:spLocks noGrp="1" noChangeArrowheads="1"/>
          </p:cNvSpPr>
          <p:nvPr>
            <p:ph type="body" idx="1"/>
          </p:nvPr>
        </p:nvSpPr>
        <p:spPr/>
        <p:txBody>
          <a:bodyPr/>
          <a:lstStyle/>
          <a:p>
            <a:pPr marL="0" indent="0"/>
            <a:r>
              <a:rPr kumimoji="0" lang="en-US" dirty="0"/>
              <a:t>Array access.  </a:t>
            </a:r>
            <a:r>
              <a:rPr kumimoji="0" lang="en-US" dirty="0">
                <a:solidFill>
                  <a:schemeClr val="tx1"/>
                </a:solidFill>
              </a:rPr>
              <a:t>Use </a:t>
            </a:r>
            <a:r>
              <a:rPr kumimoji="0" lang="en-US" sz="1600" b="1" dirty="0">
                <a:solidFill>
                  <a:schemeClr val="tx1"/>
                </a:solidFill>
                <a:latin typeface="Courier New" charset="0"/>
              </a:rPr>
              <a:t>a[</a:t>
            </a:r>
            <a:r>
              <a:rPr kumimoji="0" lang="en-US" sz="1600" b="1" dirty="0" err="1">
                <a:solidFill>
                  <a:schemeClr val="tx1"/>
                </a:solidFill>
                <a:latin typeface="Courier New" charset="0"/>
              </a:rPr>
              <a:t>i</a:t>
            </a:r>
            <a:r>
              <a:rPr kumimoji="0" lang="en-US" sz="1600" b="1" dirty="0">
                <a:solidFill>
                  <a:schemeClr val="tx1"/>
                </a:solidFill>
                <a:latin typeface="Courier New" charset="0"/>
              </a:rPr>
              <a:t>][j]</a:t>
            </a:r>
            <a:r>
              <a:rPr kumimoji="0" lang="en-US" dirty="0">
                <a:solidFill>
                  <a:schemeClr val="tx1"/>
                </a:solidFill>
              </a:rPr>
              <a:t> to access</a:t>
            </a:r>
            <a:r>
              <a:rPr kumimoji="0" lang="en-US" dirty="0" smtClean="0">
                <a:solidFill>
                  <a:schemeClr val="tx1"/>
                </a:solidFill>
              </a:rPr>
              <a:t> entry in </a:t>
            </a:r>
            <a:r>
              <a:rPr kumimoji="0" lang="en-US" dirty="0">
                <a:solidFill>
                  <a:schemeClr val="tx1"/>
                </a:solidFill>
              </a:rPr>
              <a:t>row </a:t>
            </a:r>
            <a:r>
              <a:rPr kumimoji="0" lang="en-US" sz="1600" b="1" dirty="0" err="1">
                <a:solidFill>
                  <a:schemeClr val="tx1"/>
                </a:solidFill>
                <a:latin typeface="Courier New" charset="0"/>
              </a:rPr>
              <a:t>i</a:t>
            </a:r>
            <a:r>
              <a:rPr kumimoji="0" lang="en-US" dirty="0">
                <a:solidFill>
                  <a:schemeClr val="tx1"/>
                </a:solidFill>
              </a:rPr>
              <a:t> and column </a:t>
            </a:r>
            <a:r>
              <a:rPr kumimoji="0" lang="en-US" sz="1600" b="1" dirty="0">
                <a:solidFill>
                  <a:schemeClr val="tx1"/>
                </a:solidFill>
                <a:latin typeface="Courier New" charset="0"/>
              </a:rPr>
              <a:t>j</a:t>
            </a:r>
            <a:r>
              <a:rPr kumimoji="0" lang="en-US" dirty="0">
                <a:solidFill>
                  <a:schemeClr val="tx1"/>
                </a:solidFill>
              </a:rPr>
              <a:t>. </a:t>
            </a:r>
          </a:p>
          <a:p>
            <a:pPr marL="0" indent="0"/>
            <a:r>
              <a:rPr kumimoji="0" lang="en-US" dirty="0"/>
              <a:t>Zero-based indexing.  </a:t>
            </a:r>
            <a:r>
              <a:rPr kumimoji="0" lang="en-US" dirty="0">
                <a:solidFill>
                  <a:schemeClr val="tx1"/>
                </a:solidFill>
              </a:rPr>
              <a:t>Row and column indices start at </a:t>
            </a:r>
            <a:r>
              <a:rPr lang="en-US" sz="1600" b="1" dirty="0">
                <a:solidFill>
                  <a:schemeClr val="tx1"/>
                </a:solidFill>
                <a:latin typeface="Courier New" charset="0"/>
              </a:rPr>
              <a:t>0</a:t>
            </a:r>
            <a:r>
              <a:rPr kumimoji="0" lang="en-US" dirty="0">
                <a:solidFill>
                  <a:schemeClr val="tx1"/>
                </a:solidFill>
              </a:rPr>
              <a:t>.</a:t>
            </a:r>
          </a:p>
          <a:p>
            <a:pPr lvl="1"/>
            <a:endParaRPr kumimoji="0" lang="en-US" dirty="0"/>
          </a:p>
        </p:txBody>
      </p:sp>
      <p:sp>
        <p:nvSpPr>
          <p:cNvPr id="64517" name="Rectangle 6"/>
          <p:cNvSpPr>
            <a:spLocks noChangeArrowheads="1"/>
          </p:cNvSpPr>
          <p:nvPr/>
        </p:nvSpPr>
        <p:spPr bwMode="auto">
          <a:xfrm>
            <a:off x="785786" y="2643182"/>
            <a:ext cx="4572032" cy="219868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82880" tIns="182880" rIns="182880" bIns="182880">
            <a:prstTxWarp prst="textNoShape">
              <a:avLst/>
            </a:prstTxWarp>
            <a:spAutoFit/>
          </a:bodyPr>
          <a:lstStyle/>
          <a:p>
            <a:pPr>
              <a:lnSpc>
                <a:spcPct val="50000"/>
              </a:lnSpc>
              <a:spcBef>
                <a:spcPct val="50000"/>
              </a:spcBef>
            </a:pPr>
            <a:r>
              <a:rPr lang="en-US" sz="1600" b="1" dirty="0" err="1">
                <a:solidFill>
                  <a:srgbClr val="0000FF"/>
                </a:solidFill>
                <a:latin typeface="Courier New" charset="0"/>
              </a:rPr>
              <a:t>int</a:t>
            </a:r>
            <a:r>
              <a:rPr lang="en-US" sz="1600" b="1" dirty="0">
                <a:solidFill>
                  <a:srgbClr val="0000FF"/>
                </a:solidFill>
                <a:latin typeface="Courier New" charset="0"/>
              </a:rPr>
              <a:t> </a:t>
            </a:r>
            <a:r>
              <a:rPr lang="en-US" sz="1600" b="1" dirty="0">
                <a:solidFill>
                  <a:srgbClr val="000008"/>
                </a:solidFill>
                <a:latin typeface="Courier New" charset="0"/>
              </a:rPr>
              <a:t>M </a:t>
            </a:r>
            <a:r>
              <a:rPr lang="en-US" sz="1600" b="1" dirty="0">
                <a:solidFill>
                  <a:srgbClr val="9C1600"/>
                </a:solidFill>
                <a:latin typeface="Courier New" charset="0"/>
              </a:rPr>
              <a:t>= </a:t>
            </a:r>
            <a:r>
              <a:rPr lang="en-US" sz="1600" b="1" dirty="0">
                <a:solidFill>
                  <a:srgbClr val="99319A"/>
                </a:solidFill>
                <a:latin typeface="Courier New" charset="0"/>
              </a:rPr>
              <a:t>10</a:t>
            </a:r>
            <a:r>
              <a:rPr lang="en-US" sz="1600" b="1" dirty="0">
                <a:solidFill>
                  <a:srgbClr val="9C1600"/>
                </a:solidFill>
                <a:latin typeface="Courier New" charset="0"/>
              </a:rPr>
              <a:t>;</a:t>
            </a:r>
          </a:p>
          <a:p>
            <a:pPr>
              <a:lnSpc>
                <a:spcPct val="50000"/>
              </a:lnSpc>
              <a:spcBef>
                <a:spcPct val="50000"/>
              </a:spcBef>
            </a:pPr>
            <a:r>
              <a:rPr lang="en-US" sz="1600" b="1" dirty="0" err="1" smtClean="0">
                <a:solidFill>
                  <a:srgbClr val="0000FF"/>
                </a:solidFill>
                <a:latin typeface="Courier New" charset="0"/>
              </a:rPr>
              <a:t>int</a:t>
            </a:r>
            <a:r>
              <a:rPr lang="tr-TR" sz="1600" b="1" dirty="0" smtClean="0">
                <a:solidFill>
                  <a:srgbClr val="0000FF"/>
                </a:solidFill>
                <a:latin typeface="Courier New" charset="0"/>
              </a:rPr>
              <a:t> </a:t>
            </a:r>
            <a:r>
              <a:rPr lang="en-US" sz="1600" b="1" dirty="0" smtClean="0">
                <a:solidFill>
                  <a:srgbClr val="000008"/>
                </a:solidFill>
                <a:latin typeface="Courier New" charset="0"/>
              </a:rPr>
              <a:t>N </a:t>
            </a:r>
            <a:r>
              <a:rPr lang="en-US" sz="1600" b="1" dirty="0">
                <a:solidFill>
                  <a:srgbClr val="9C1600"/>
                </a:solidFill>
                <a:latin typeface="Courier New" charset="0"/>
              </a:rPr>
              <a:t>= </a:t>
            </a:r>
            <a:r>
              <a:rPr lang="en-US" sz="1600" b="1" dirty="0">
                <a:solidFill>
                  <a:srgbClr val="99319A"/>
                </a:solidFill>
                <a:latin typeface="Courier New" charset="0"/>
              </a:rPr>
              <a:t>3</a:t>
            </a:r>
            <a:r>
              <a:rPr lang="en-US" sz="1600" b="1" dirty="0">
                <a:solidFill>
                  <a:srgbClr val="9C1600"/>
                </a:solidFill>
                <a:latin typeface="Courier New" charset="0"/>
              </a:rPr>
              <a:t>;</a:t>
            </a:r>
            <a:endParaRPr lang="en-US" sz="1600" b="1" dirty="0">
              <a:solidFill>
                <a:srgbClr val="0000FF"/>
              </a:solidFill>
              <a:latin typeface="Courier New" charset="0"/>
            </a:endParaRPr>
          </a:p>
          <a:p>
            <a:pPr>
              <a:lnSpc>
                <a:spcPct val="50000"/>
              </a:lnSpc>
              <a:spcBef>
                <a:spcPct val="50000"/>
              </a:spcBef>
            </a:pPr>
            <a:r>
              <a:rPr lang="en-US" sz="1600" b="1" dirty="0">
                <a:solidFill>
                  <a:srgbClr val="0000FF"/>
                </a:solidFill>
                <a:latin typeface="Courier New" charset="0"/>
              </a:rPr>
              <a:t>double</a:t>
            </a:r>
            <a:r>
              <a:rPr lang="en-US" sz="1600" b="1" dirty="0">
                <a:solidFill>
                  <a:srgbClr val="9A1900"/>
                </a:solidFill>
                <a:latin typeface="Courier New" charset="0"/>
              </a:rPr>
              <a:t>[][]</a:t>
            </a:r>
            <a:r>
              <a:rPr lang="en-US" sz="1600" b="1" dirty="0">
                <a:solidFill>
                  <a:srgbClr val="000000"/>
                </a:solidFill>
                <a:latin typeface="Courier New" charset="0"/>
              </a:rPr>
              <a:t> a </a:t>
            </a:r>
            <a:r>
              <a:rPr lang="en-US" sz="1600" b="1" dirty="0" smtClean="0">
                <a:solidFill>
                  <a:srgbClr val="9A1900"/>
                </a:solidFill>
                <a:latin typeface="Courier New" charset="0"/>
              </a:rPr>
              <a:t>=</a:t>
            </a:r>
            <a:r>
              <a:rPr lang="tr-TR" sz="1600" b="1" dirty="0" smtClean="0">
                <a:solidFill>
                  <a:srgbClr val="9A1900"/>
                </a:solidFill>
                <a:latin typeface="Courier New" charset="0"/>
              </a:rPr>
              <a:t> </a:t>
            </a:r>
            <a:r>
              <a:rPr lang="en-US" sz="1600" b="1" dirty="0" smtClean="0">
                <a:solidFill>
                  <a:srgbClr val="0000FF"/>
                </a:solidFill>
                <a:latin typeface="Courier New" charset="0"/>
              </a:rPr>
              <a:t>new</a:t>
            </a:r>
            <a:r>
              <a:rPr lang="tr-TR" sz="1600" b="1" dirty="0" smtClean="0">
                <a:solidFill>
                  <a:srgbClr val="0000FF"/>
                </a:solidFill>
                <a:latin typeface="Courier New" charset="0"/>
              </a:rPr>
              <a:t> </a:t>
            </a:r>
            <a:r>
              <a:rPr lang="en-US" sz="1600" b="1" dirty="0" smtClean="0">
                <a:solidFill>
                  <a:srgbClr val="0000FF"/>
                </a:solidFill>
                <a:latin typeface="Courier New" charset="0"/>
              </a:rPr>
              <a:t>double</a:t>
            </a:r>
            <a:r>
              <a:rPr lang="en-US" sz="1600" b="1" dirty="0" smtClean="0">
                <a:solidFill>
                  <a:srgbClr val="9A1900"/>
                </a:solidFill>
                <a:latin typeface="Courier New" charset="0"/>
              </a:rPr>
              <a:t>[</a:t>
            </a:r>
            <a:r>
              <a:rPr lang="en-US" sz="1600" b="1" dirty="0" smtClean="0">
                <a:solidFill>
                  <a:srgbClr val="000008"/>
                </a:solidFill>
                <a:latin typeface="Courier New" charset="0"/>
              </a:rPr>
              <a:t>M</a:t>
            </a:r>
            <a:r>
              <a:rPr lang="en-US" sz="1600" b="1" dirty="0">
                <a:solidFill>
                  <a:srgbClr val="9A1900"/>
                </a:solidFill>
                <a:latin typeface="Courier New" charset="0"/>
              </a:rPr>
              <a:t>][</a:t>
            </a:r>
            <a:r>
              <a:rPr lang="en-US" sz="1600" b="1" dirty="0">
                <a:solidFill>
                  <a:srgbClr val="000008"/>
                </a:solidFill>
                <a:latin typeface="Courier New" charset="0"/>
              </a:rPr>
              <a:t>N</a:t>
            </a:r>
            <a:r>
              <a:rPr lang="en-US" sz="1600" b="1" dirty="0">
                <a:solidFill>
                  <a:srgbClr val="9A1900"/>
                </a:solidFill>
                <a:latin typeface="Courier New" charset="0"/>
              </a:rPr>
              <a:t>];</a:t>
            </a:r>
          </a:p>
          <a:p>
            <a:r>
              <a:rPr lang="en-US" sz="1600" b="1" dirty="0">
                <a:solidFill>
                  <a:srgbClr val="0000FF"/>
                </a:solidFill>
                <a:latin typeface="Courier New" charset="0"/>
              </a:rPr>
              <a:t>for </a:t>
            </a:r>
            <a:r>
              <a:rPr lang="en-US" sz="1600" b="1" dirty="0">
                <a:solidFill>
                  <a:srgbClr val="9C1600"/>
                </a:solidFill>
                <a:latin typeface="Courier New" charset="0"/>
              </a:rPr>
              <a:t>(</a:t>
            </a:r>
            <a:r>
              <a:rPr lang="en-US" sz="1600" b="1" dirty="0" err="1">
                <a:solidFill>
                  <a:srgbClr val="0000FF"/>
                </a:solidFill>
                <a:latin typeface="Courier New" charset="0"/>
              </a:rPr>
              <a:t>int</a:t>
            </a:r>
            <a:r>
              <a:rPr lang="en-US" sz="1600" b="1" dirty="0">
                <a:solidFill>
                  <a:srgbClr val="0000FF"/>
                </a:solidFill>
                <a:latin typeface="Courier New" charset="0"/>
              </a:rPr>
              <a:t> </a:t>
            </a:r>
            <a:r>
              <a:rPr lang="en-US" sz="1600" b="1" dirty="0" err="1">
                <a:solidFill>
                  <a:srgbClr val="000008"/>
                </a:solidFill>
                <a:latin typeface="Courier New" charset="0"/>
              </a:rPr>
              <a:t>i</a:t>
            </a:r>
            <a:r>
              <a:rPr lang="en-US" sz="1600" b="1" dirty="0">
                <a:solidFill>
                  <a:srgbClr val="000008"/>
                </a:solidFill>
                <a:latin typeface="Courier New" charset="0"/>
              </a:rPr>
              <a:t>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err="1">
                <a:solidFill>
                  <a:srgbClr val="000008"/>
                </a:solidFill>
                <a:latin typeface="Courier New" charset="0"/>
              </a:rPr>
              <a:t>i</a:t>
            </a:r>
            <a:r>
              <a:rPr lang="en-US" sz="1600" b="1" dirty="0">
                <a:solidFill>
                  <a:srgbClr val="000008"/>
                </a:solidFill>
                <a:latin typeface="Courier New" charset="0"/>
              </a:rPr>
              <a:t> </a:t>
            </a:r>
            <a:r>
              <a:rPr lang="en-US" sz="1600" b="1" dirty="0">
                <a:solidFill>
                  <a:srgbClr val="9C1600"/>
                </a:solidFill>
                <a:latin typeface="Courier New" charset="0"/>
              </a:rPr>
              <a:t>&lt;</a:t>
            </a:r>
            <a:r>
              <a:rPr lang="en-US" sz="1600" b="1" dirty="0">
                <a:solidFill>
                  <a:srgbClr val="000008"/>
                </a:solidFill>
                <a:latin typeface="Courier New" charset="0"/>
              </a:rPr>
              <a:t>M</a:t>
            </a:r>
            <a:r>
              <a:rPr lang="en-US" sz="1600" b="1" dirty="0">
                <a:solidFill>
                  <a:srgbClr val="9C1600"/>
                </a:solidFill>
                <a:latin typeface="Courier New" charset="0"/>
              </a:rPr>
              <a:t>; </a:t>
            </a:r>
            <a:r>
              <a:rPr lang="en-US" sz="1600" b="1" dirty="0" err="1">
                <a:solidFill>
                  <a:srgbClr val="000008"/>
                </a:solidFill>
                <a:latin typeface="Courier New" charset="0"/>
              </a:rPr>
              <a:t>i</a:t>
            </a:r>
            <a:r>
              <a:rPr lang="en-US" sz="1600" b="1" dirty="0">
                <a:solidFill>
                  <a:srgbClr val="9C1600"/>
                </a:solidFill>
                <a:latin typeface="Courier New" charset="0"/>
              </a:rPr>
              <a:t>++) </a:t>
            </a:r>
            <a:r>
              <a:rPr lang="en-US" sz="1600" b="1" dirty="0">
                <a:solidFill>
                  <a:srgbClr val="000008"/>
                </a:solidFill>
                <a:latin typeface="Courier New" charset="0"/>
              </a:rPr>
              <a:t>{</a:t>
            </a:r>
            <a:endParaRPr lang="en-US" sz="1600" b="1" dirty="0">
              <a:solidFill>
                <a:srgbClr val="9C1600"/>
              </a:solidFill>
              <a:latin typeface="Courier New" charset="0"/>
            </a:endParaRPr>
          </a:p>
          <a:p>
            <a:r>
              <a:rPr lang="en-US" sz="1600" b="1" dirty="0">
                <a:solidFill>
                  <a:srgbClr val="0000FF"/>
                </a:solidFill>
                <a:latin typeface="Courier New" charset="0"/>
              </a:rPr>
              <a:t>   for </a:t>
            </a:r>
            <a:r>
              <a:rPr lang="en-US" sz="1600" b="1" dirty="0">
                <a:solidFill>
                  <a:srgbClr val="9C1600"/>
                </a:solidFill>
                <a:latin typeface="Courier New" charset="0"/>
              </a:rPr>
              <a:t>(</a:t>
            </a:r>
            <a:r>
              <a:rPr lang="en-US" sz="1600" b="1" dirty="0" err="1">
                <a:solidFill>
                  <a:srgbClr val="0000FF"/>
                </a:solidFill>
                <a:latin typeface="Courier New" charset="0"/>
              </a:rPr>
              <a:t>int</a:t>
            </a:r>
            <a:r>
              <a:rPr lang="en-US" sz="1600" b="1" dirty="0">
                <a:solidFill>
                  <a:srgbClr val="0000FF"/>
                </a:solidFill>
                <a:latin typeface="Courier New" charset="0"/>
              </a:rPr>
              <a:t> </a:t>
            </a:r>
            <a:r>
              <a:rPr lang="en-US" sz="1600" b="1" dirty="0">
                <a:solidFill>
                  <a:srgbClr val="000008"/>
                </a:solidFill>
                <a:latin typeface="Courier New" charset="0"/>
              </a:rPr>
              <a:t>j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a:solidFill>
                  <a:srgbClr val="000008"/>
                </a:solidFill>
                <a:latin typeface="Courier New" charset="0"/>
              </a:rPr>
              <a:t>j </a:t>
            </a:r>
            <a:r>
              <a:rPr lang="en-US" sz="1600" b="1" dirty="0">
                <a:solidFill>
                  <a:srgbClr val="9C1600"/>
                </a:solidFill>
                <a:latin typeface="Courier New" charset="0"/>
              </a:rPr>
              <a:t>&lt;</a:t>
            </a:r>
            <a:r>
              <a:rPr lang="en-US" sz="1600" b="1" dirty="0">
                <a:solidFill>
                  <a:srgbClr val="000008"/>
                </a:solidFill>
                <a:latin typeface="Courier New" charset="0"/>
              </a:rPr>
              <a:t>N</a:t>
            </a:r>
            <a:r>
              <a:rPr lang="en-US" sz="1600" b="1" dirty="0">
                <a:solidFill>
                  <a:srgbClr val="9C1600"/>
                </a:solidFill>
                <a:latin typeface="Courier New" charset="0"/>
              </a:rPr>
              <a:t>; </a:t>
            </a:r>
            <a:r>
              <a:rPr lang="en-US" sz="1600" b="1" dirty="0">
                <a:solidFill>
                  <a:srgbClr val="000008"/>
                </a:solidFill>
                <a:latin typeface="Courier New" charset="0"/>
              </a:rPr>
              <a:t>j</a:t>
            </a:r>
            <a:r>
              <a:rPr lang="en-US" sz="1600" b="1" dirty="0">
                <a:solidFill>
                  <a:srgbClr val="9C1600"/>
                </a:solidFill>
                <a:latin typeface="Courier New" charset="0"/>
              </a:rPr>
              <a:t>++) </a:t>
            </a:r>
            <a:r>
              <a:rPr lang="en-US" sz="1600" b="1" dirty="0">
                <a:solidFill>
                  <a:srgbClr val="000008"/>
                </a:solidFill>
                <a:latin typeface="Courier New" charset="0"/>
              </a:rPr>
              <a:t>{</a:t>
            </a:r>
            <a:endParaRPr lang="en-US" sz="1600" b="1" dirty="0">
              <a:solidFill>
                <a:srgbClr val="9C1600"/>
              </a:solidFill>
              <a:latin typeface="Courier New" charset="0"/>
            </a:endParaRPr>
          </a:p>
          <a:p>
            <a:r>
              <a:rPr lang="tr-TR" sz="1600" b="1" dirty="0" smtClean="0">
                <a:solidFill>
                  <a:srgbClr val="000008"/>
                </a:solidFill>
                <a:latin typeface="Courier New" charset="0"/>
              </a:rPr>
              <a:t>	</a:t>
            </a:r>
            <a:r>
              <a:rPr lang="en-US" sz="1600" b="1" dirty="0" smtClean="0">
                <a:solidFill>
                  <a:srgbClr val="000008"/>
                </a:solidFill>
                <a:latin typeface="Courier New" charset="0"/>
              </a:rPr>
              <a:t>a</a:t>
            </a:r>
            <a:r>
              <a:rPr lang="en-US" sz="1600" b="1" dirty="0" smtClean="0">
                <a:solidFill>
                  <a:srgbClr val="9C1600"/>
                </a:solidFill>
                <a:latin typeface="Courier New" charset="0"/>
              </a:rPr>
              <a:t>[</a:t>
            </a:r>
            <a:r>
              <a:rPr lang="en-US" sz="1600" b="1" dirty="0" err="1" smtClean="0">
                <a:solidFill>
                  <a:srgbClr val="000008"/>
                </a:solidFill>
                <a:latin typeface="Courier New" charset="0"/>
              </a:rPr>
              <a:t>i</a:t>
            </a:r>
            <a:r>
              <a:rPr lang="en-US" sz="1600" b="1" dirty="0">
                <a:solidFill>
                  <a:srgbClr val="9C1600"/>
                </a:solidFill>
                <a:latin typeface="Courier New" charset="0"/>
              </a:rPr>
              <a:t>][</a:t>
            </a:r>
            <a:r>
              <a:rPr lang="en-US" sz="1600" b="1" dirty="0">
                <a:solidFill>
                  <a:srgbClr val="000008"/>
                </a:solidFill>
                <a:latin typeface="Courier New" charset="0"/>
              </a:rPr>
              <a:t>j</a:t>
            </a:r>
            <a:r>
              <a:rPr lang="en-US" sz="1600" b="1" dirty="0">
                <a:solidFill>
                  <a:srgbClr val="9C1600"/>
                </a:solidFill>
                <a:latin typeface="Courier New" charset="0"/>
              </a:rPr>
              <a:t>] = </a:t>
            </a:r>
            <a:r>
              <a:rPr lang="tr-TR" sz="1600" b="1" dirty="0" smtClean="0">
                <a:solidFill>
                  <a:srgbClr val="99319A"/>
                </a:solidFill>
                <a:latin typeface="Courier New" charset="0"/>
              </a:rPr>
              <a:t>5</a:t>
            </a:r>
            <a:r>
              <a:rPr lang="en-US" sz="1600" b="1" dirty="0" smtClean="0">
                <a:solidFill>
                  <a:srgbClr val="99319A"/>
                </a:solidFill>
                <a:latin typeface="Courier New" charset="0"/>
              </a:rPr>
              <a:t>.0</a:t>
            </a:r>
            <a:r>
              <a:rPr lang="en-US" sz="1600" b="1" dirty="0">
                <a:solidFill>
                  <a:srgbClr val="9C1600"/>
                </a:solidFill>
                <a:latin typeface="Courier New" charset="0"/>
              </a:rPr>
              <a:t>;</a:t>
            </a:r>
          </a:p>
          <a:p>
            <a:r>
              <a:rPr lang="en-US" sz="1600" b="1" dirty="0">
                <a:solidFill>
                  <a:srgbClr val="000008"/>
                </a:solidFill>
                <a:latin typeface="Courier New" charset="0"/>
              </a:rPr>
              <a:t>   }</a:t>
            </a:r>
            <a:endParaRPr lang="en-US" sz="1600" b="1" dirty="0">
              <a:solidFill>
                <a:srgbClr val="9C1600"/>
              </a:solidFill>
              <a:latin typeface="Courier New" charset="0"/>
            </a:endParaRPr>
          </a:p>
          <a:p>
            <a:r>
              <a:rPr lang="en-US" sz="1600" b="1" dirty="0">
                <a:solidFill>
                  <a:srgbClr val="000008"/>
                </a:solidFill>
                <a:latin typeface="Courier New" charset="0"/>
              </a:rPr>
              <a:t>}</a:t>
            </a:r>
            <a:endParaRPr lang="en-US" sz="1600" b="1" dirty="0">
              <a:solidFill>
                <a:srgbClr val="9C1600"/>
              </a:solidFill>
              <a:latin typeface="Courier New" charset="0"/>
            </a:endParaRPr>
          </a:p>
        </p:txBody>
      </p:sp>
      <p:grpSp>
        <p:nvGrpSpPr>
          <p:cNvPr id="2" name="Group 2"/>
          <p:cNvGrpSpPr/>
          <p:nvPr/>
        </p:nvGrpSpPr>
        <p:grpSpPr>
          <a:xfrm rot="16200000" flipH="1">
            <a:off x="1704034" y="9583114"/>
            <a:ext cx="6113428" cy="1806256"/>
            <a:chOff x="9597956" y="301625"/>
            <a:chExt cx="6061144" cy="1806256"/>
          </a:xfrm>
        </p:grpSpPr>
        <p:pic>
          <p:nvPicPr>
            <p:cNvPr id="9" name="Picture 2"/>
            <p:cNvPicPr>
              <a:picLocks noChangeAspect="1" noChangeArrowheads="1"/>
            </p:cNvPicPr>
            <p:nvPr/>
          </p:nvPicPr>
          <p:blipFill>
            <a:blip r:embed="rId4">
              <a:extLst>
                <a:ext uri="{28A0092B-C50C-407E-A947-70E740481C1C}">
                  <a14:useLocalDpi xmlns="" xmlns:a14="http://schemas.microsoft.com/office/drawing/2010/main" val="0"/>
                </a:ext>
              </a:extLst>
            </a:blip>
            <a:stretch>
              <a:fillRect/>
            </a:stretch>
          </p:blipFill>
          <p:spPr bwMode="auto">
            <a:xfrm>
              <a:off x="9597956" y="301625"/>
              <a:ext cx="6061144" cy="1225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Rounded Rectangle 1"/>
            <p:cNvSpPr/>
            <p:nvPr/>
          </p:nvSpPr>
          <p:spPr>
            <a:xfrm>
              <a:off x="11226947" y="1527174"/>
              <a:ext cx="1031729"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ler</a:t>
              </a:r>
              <a:endParaRPr lang="tr-TR" sz="4400" dirty="0" smtClean="0">
                <a:solidFill>
                  <a:srgbClr val="FF0000"/>
                </a:solidFill>
              </a:endParaRPr>
            </a:p>
          </p:txBody>
        </p:sp>
        <p:sp>
          <p:nvSpPr>
            <p:cNvPr id="11" name="Rounded Rectangle 5"/>
            <p:cNvSpPr/>
            <p:nvPr/>
          </p:nvSpPr>
          <p:spPr>
            <a:xfrm>
              <a:off x="12628528"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zi</a:t>
              </a:r>
              <a:endParaRPr lang="tr-TR" sz="4400" dirty="0">
                <a:solidFill>
                  <a:srgbClr val="FF0000"/>
                </a:solidFill>
              </a:endParaRPr>
            </a:p>
          </p:txBody>
        </p:sp>
        <p:sp>
          <p:nvSpPr>
            <p:cNvPr id="12" name="Rounded Rectangle 6"/>
            <p:cNvSpPr/>
            <p:nvPr/>
          </p:nvSpPr>
          <p:spPr>
            <a:xfrm>
              <a:off x="13658850" y="1527173"/>
              <a:ext cx="1066800"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di</a:t>
              </a:r>
              <a:endParaRPr lang="tr-TR" sz="4400" dirty="0" smtClean="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3.88889E-6 4.81481E-6 L 0.00312 -1.01852 " pathEditMode="relative" rAng="0" ptsTypes="AA">
                                      <p:cBhvr>
                                        <p:cTn id="6" dur="3000" fill="hold"/>
                                        <p:tgtEl>
                                          <p:spTgt spid="2"/>
                                        </p:tgtEl>
                                        <p:attrNameLst>
                                          <p:attrName>ppt_x</p:attrName>
                                          <p:attrName>ppt_y</p:attrName>
                                        </p:attrNameLst>
                                      </p:cBhvr>
                                      <p:rCtr x="2" y="-509"/>
                                    </p:animMotion>
                                  </p:childTnLst>
                                </p:cTn>
                              </p:par>
                            </p:childTnLst>
                          </p:cTn>
                        </p:par>
                        <p:par>
                          <p:cTn id="7" fill="hold">
                            <p:stCondLst>
                              <p:cond delay="3000"/>
                            </p:stCondLst>
                            <p:childTnLst>
                              <p:par>
                                <p:cTn id="8" presetID="64" presetClass="path" presetSubtype="0" accel="50000" decel="50000" fill="hold" nodeType="afterEffect">
                                  <p:stCondLst>
                                    <p:cond delay="1000"/>
                                  </p:stCondLst>
                                  <p:childTnLst>
                                    <p:animMotion origin="layout" path="M 0.00312 -1.01852 L 0.00312 -2.05788 " pathEditMode="relative" rAng="0" ptsTypes="AA">
                                      <p:cBhvr>
                                        <p:cTn id="9" dur="3000" fill="hold"/>
                                        <p:tgtEl>
                                          <p:spTgt spid="2"/>
                                        </p:tgtEl>
                                        <p:attrNameLst>
                                          <p:attrName>ppt_x</p:attrName>
                                          <p:attrName>ppt_y</p:attrName>
                                        </p:attrNameLst>
                                      </p:cBhvr>
                                      <p:rCtr x="0" y="-5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0"/>
          </p:nvPr>
        </p:nvSpPr>
        <p:spPr>
          <a:noFill/>
        </p:spPr>
        <p:txBody>
          <a:bodyPr/>
          <a:lstStyle/>
          <a:p>
            <a:fld id="{620930D0-7E75-8D46-ADFF-04F9F39EF743}" type="slidenum">
              <a:rPr lang="en-US" smtClean="0"/>
              <a:pPr/>
              <a:t>356</a:t>
            </a:fld>
            <a:endParaRPr lang="en-US" sz="1400" smtClean="0"/>
          </a:p>
        </p:txBody>
      </p:sp>
      <p:sp>
        <p:nvSpPr>
          <p:cNvPr id="66563" name="Rectangle 2"/>
          <p:cNvSpPr>
            <a:spLocks noGrp="1" noChangeArrowheads="1"/>
          </p:cNvSpPr>
          <p:nvPr>
            <p:ph type="title"/>
          </p:nvPr>
        </p:nvSpPr>
        <p:spPr/>
        <p:txBody>
          <a:bodyPr/>
          <a:lstStyle/>
          <a:p>
            <a:r>
              <a:rPr kumimoji="0" lang="en-US"/>
              <a:t>Setting 2D Array Values at Compile Time</a:t>
            </a:r>
          </a:p>
        </p:txBody>
      </p:sp>
      <p:sp>
        <p:nvSpPr>
          <p:cNvPr id="66564" name="Rectangle 3"/>
          <p:cNvSpPr>
            <a:spLocks noGrp="1" noChangeArrowheads="1"/>
          </p:cNvSpPr>
          <p:nvPr>
            <p:ph type="body" idx="1"/>
          </p:nvPr>
        </p:nvSpPr>
        <p:spPr/>
        <p:txBody>
          <a:bodyPr/>
          <a:lstStyle/>
          <a:p>
            <a:pPr marL="0" indent="0"/>
            <a:r>
              <a:rPr kumimoji="0" lang="en-US">
                <a:solidFill>
                  <a:schemeClr val="tx1"/>
                </a:solidFill>
              </a:rPr>
              <a:t>Initialize 2D array by listing values.</a:t>
            </a:r>
          </a:p>
        </p:txBody>
      </p:sp>
      <p:sp>
        <p:nvSpPr>
          <p:cNvPr id="66565" name="Rectangle 9"/>
          <p:cNvSpPr>
            <a:spLocks noChangeArrowheads="1"/>
          </p:cNvSpPr>
          <p:nvPr/>
        </p:nvSpPr>
        <p:spPr bwMode="auto">
          <a:xfrm>
            <a:off x="1928794" y="1857364"/>
            <a:ext cx="5265757" cy="230832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82880" tIns="182880" rIns="182880" bIns="182880">
            <a:prstTxWarp prst="textNoShape">
              <a:avLst/>
            </a:prstTxWarp>
            <a:spAutoFit/>
          </a:bodyPr>
          <a:lstStyle/>
          <a:p>
            <a:r>
              <a:rPr lang="en-US" b="1" dirty="0">
                <a:solidFill>
                  <a:srgbClr val="0000FF"/>
                </a:solidFill>
                <a:latin typeface="Courier New" charset="0"/>
              </a:rPr>
              <a:t>double</a:t>
            </a:r>
            <a:r>
              <a:rPr lang="en-US" b="1" dirty="0">
                <a:solidFill>
                  <a:srgbClr val="9C1600"/>
                </a:solidFill>
                <a:latin typeface="Courier New" charset="0"/>
              </a:rPr>
              <a:t>[][] </a:t>
            </a:r>
            <a:r>
              <a:rPr lang="en-US" b="1" dirty="0">
                <a:solidFill>
                  <a:srgbClr val="000008"/>
                </a:solidFill>
                <a:latin typeface="Courier New" charset="0"/>
              </a:rPr>
              <a:t>p </a:t>
            </a:r>
            <a:r>
              <a:rPr lang="en-US" b="1" dirty="0">
                <a:solidFill>
                  <a:srgbClr val="9C1600"/>
                </a:solidFill>
                <a:latin typeface="Courier New" charset="0"/>
              </a:rPr>
              <a:t>= </a:t>
            </a:r>
            <a:r>
              <a:rPr lang="en-US" b="1" dirty="0">
                <a:solidFill>
                  <a:srgbClr val="000008"/>
                </a:solidFill>
                <a:latin typeface="Courier New" charset="0"/>
              </a:rPr>
              <a:t>{ </a:t>
            </a:r>
          </a:p>
          <a:p>
            <a:r>
              <a:rPr lang="en-US" b="1" dirty="0">
                <a:solidFill>
                  <a:schemeClr val="tx1"/>
                </a:solidFill>
                <a:latin typeface="Courier New" charset="0"/>
              </a:rPr>
              <a:t>    { .02, .92, .02, .02, .02 },</a:t>
            </a:r>
          </a:p>
          <a:p>
            <a:r>
              <a:rPr lang="en-US" b="1" dirty="0">
                <a:solidFill>
                  <a:schemeClr val="tx1"/>
                </a:solidFill>
                <a:latin typeface="Courier New" charset="0"/>
              </a:rPr>
              <a:t>{ .02, .02, .32, .32, .32 },</a:t>
            </a:r>
          </a:p>
          <a:p>
            <a:r>
              <a:rPr lang="en-US" b="1" dirty="0">
                <a:solidFill>
                  <a:schemeClr val="tx1"/>
                </a:solidFill>
                <a:latin typeface="Courier New" charset="0"/>
              </a:rPr>
              <a:t>{ .02, .02, .02, .92, .02 },</a:t>
            </a:r>
          </a:p>
          <a:p>
            <a:r>
              <a:rPr lang="en-US" b="1" dirty="0">
                <a:solidFill>
                  <a:schemeClr val="tx1"/>
                </a:solidFill>
                <a:latin typeface="Courier New" charset="0"/>
              </a:rPr>
              <a:t>{ .92, .02, .02, .02, .02 },</a:t>
            </a:r>
          </a:p>
          <a:p>
            <a:r>
              <a:rPr lang="en-US" b="1" dirty="0">
                <a:solidFill>
                  <a:schemeClr val="tx1"/>
                </a:solidFill>
                <a:latin typeface="Courier New" charset="0"/>
              </a:rPr>
              <a:t>{ .47, .02, .47, .02, .02 },</a:t>
            </a:r>
          </a:p>
          <a:p>
            <a:r>
              <a:rPr lang="en-US" b="1" dirty="0">
                <a:solidFill>
                  <a:srgbClr val="000008"/>
                </a:solidFill>
                <a:latin typeface="Courier New" charset="0"/>
              </a:rPr>
              <a:t>}</a:t>
            </a:r>
            <a:r>
              <a:rPr lang="en-US" b="1" dirty="0">
                <a:solidFill>
                  <a:srgbClr val="9C1600"/>
                </a:solidFill>
                <a:latin typeface="Courier New" charset="0"/>
              </a:rPr>
              <a:t>; </a:t>
            </a:r>
          </a:p>
        </p:txBody>
      </p:sp>
      <p:pic>
        <p:nvPicPr>
          <p:cNvPr id="66566" name="Picture 10" descr="Picture 2"/>
          <p:cNvPicPr>
            <a:picLocks noChangeAspect="1" noChangeArrowheads="1"/>
          </p:cNvPicPr>
          <p:nvPr/>
        </p:nvPicPr>
        <p:blipFill>
          <a:blip r:embed="rId3"/>
          <a:srcRect b="12566"/>
          <a:stretch>
            <a:fillRect/>
          </a:stretch>
        </p:blipFill>
        <p:spPr bwMode="auto">
          <a:xfrm>
            <a:off x="2892425" y="4273550"/>
            <a:ext cx="2835275" cy="2263775"/>
          </a:xfrm>
          <a:prstGeom prst="rect">
            <a:avLst/>
          </a:prstGeom>
          <a:noFill/>
          <a:ln w="9525">
            <a:noFill/>
            <a:miter lim="800000"/>
            <a:headEnd/>
            <a:tailEnd/>
          </a:ln>
        </p:spPr>
      </p:pic>
      <p:pic>
        <p:nvPicPr>
          <p:cNvPr id="66567" name="Picture 11" descr="Picture 2"/>
          <p:cNvPicPr>
            <a:picLocks noChangeAspect="1" noChangeArrowheads="1"/>
          </p:cNvPicPr>
          <p:nvPr/>
        </p:nvPicPr>
        <p:blipFill>
          <a:blip r:embed="rId3"/>
          <a:srcRect l="27213" t="19987" r="59406" b="70692"/>
          <a:stretch>
            <a:fillRect/>
          </a:stretch>
        </p:blipFill>
        <p:spPr bwMode="auto">
          <a:xfrm>
            <a:off x="4041775" y="4792663"/>
            <a:ext cx="379413" cy="241300"/>
          </a:xfrm>
          <a:prstGeom prst="rect">
            <a:avLst/>
          </a:prstGeom>
          <a:noFill/>
          <a:ln w="9525">
            <a:noFill/>
            <a:miter lim="800000"/>
            <a:headEnd/>
            <a:tailEnd/>
          </a:ln>
        </p:spPr>
      </p:pic>
      <p:pic>
        <p:nvPicPr>
          <p:cNvPr id="66568" name="Picture 12" descr="Picture 2"/>
          <p:cNvPicPr>
            <a:picLocks noChangeAspect="1" noChangeArrowheads="1"/>
          </p:cNvPicPr>
          <p:nvPr/>
        </p:nvPicPr>
        <p:blipFill>
          <a:blip r:embed="rId3"/>
          <a:srcRect l="41154" t="19987" r="46472" b="70692"/>
          <a:stretch>
            <a:fillRect/>
          </a:stretch>
        </p:blipFill>
        <p:spPr bwMode="auto">
          <a:xfrm>
            <a:off x="3686175" y="4784725"/>
            <a:ext cx="350838" cy="24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Rectangle 4"/>
          <p:cNvSpPr>
            <a:spLocks noChangeArrowheads="1"/>
          </p:cNvSpPr>
          <p:nvPr/>
        </p:nvSpPr>
        <p:spPr bwMode="auto">
          <a:xfrm>
            <a:off x="571472" y="142852"/>
            <a:ext cx="5286412" cy="17081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82880" tIns="228600" rIns="182880" bIns="228600">
            <a:prstTxWarp prst="textNoShape">
              <a:avLst/>
            </a:prstTxWarp>
            <a:spAutoFit/>
          </a:bodyPr>
          <a:lstStyle/>
          <a:p>
            <a:pPr>
              <a:lnSpc>
                <a:spcPct val="50000"/>
              </a:lnSpc>
              <a:spcBef>
                <a:spcPct val="50000"/>
              </a:spcBef>
            </a:pPr>
            <a:r>
              <a:rPr lang="tr-TR" b="1" dirty="0" err="1" smtClean="0">
                <a:solidFill>
                  <a:srgbClr val="0000FF"/>
                </a:solidFill>
                <a:latin typeface="Courier New" charset="0"/>
              </a:rPr>
              <a:t>int</a:t>
            </a:r>
            <a:r>
              <a:rPr lang="tr-TR" b="1" dirty="0" smtClean="0">
                <a:solidFill>
                  <a:srgbClr val="0000FF"/>
                </a:solidFill>
                <a:latin typeface="Courier New" charset="0"/>
              </a:rPr>
              <a:t> N</a:t>
            </a:r>
            <a:r>
              <a:rPr lang="tr-TR" b="1" dirty="0" smtClean="0">
                <a:solidFill>
                  <a:schemeClr val="tx1"/>
                </a:solidFill>
                <a:latin typeface="Courier New" charset="0"/>
              </a:rPr>
              <a:t>=3</a:t>
            </a:r>
            <a:r>
              <a:rPr lang="tr-TR" b="1" dirty="0" smtClean="0">
                <a:solidFill>
                  <a:srgbClr val="0000FF"/>
                </a:solidFill>
                <a:latin typeface="Courier New" charset="0"/>
              </a:rPr>
              <a:t>;</a:t>
            </a:r>
          </a:p>
          <a:p>
            <a:pPr>
              <a:lnSpc>
                <a:spcPct val="50000"/>
              </a:lnSpc>
              <a:spcBef>
                <a:spcPct val="50000"/>
              </a:spcBef>
            </a:pPr>
            <a:r>
              <a:rPr lang="en-US" b="1" dirty="0" smtClean="0">
                <a:solidFill>
                  <a:srgbClr val="0000FF"/>
                </a:solidFill>
                <a:latin typeface="Courier New" charset="0"/>
              </a:rPr>
              <a:t>double</a:t>
            </a:r>
            <a:r>
              <a:rPr lang="en-US" b="1" dirty="0">
                <a:solidFill>
                  <a:srgbClr val="9A1900"/>
                </a:solidFill>
                <a:latin typeface="Courier New" charset="0"/>
              </a:rPr>
              <a:t>[][]</a:t>
            </a:r>
            <a:r>
              <a:rPr lang="en-US" b="1" dirty="0">
                <a:solidFill>
                  <a:srgbClr val="000000"/>
                </a:solidFill>
                <a:latin typeface="Courier New" charset="0"/>
              </a:rPr>
              <a:t> c </a:t>
            </a:r>
            <a:r>
              <a:rPr lang="en-US" b="1" dirty="0">
                <a:solidFill>
                  <a:srgbClr val="9A1900"/>
                </a:solidFill>
                <a:latin typeface="Courier New" charset="0"/>
              </a:rPr>
              <a:t>=</a:t>
            </a:r>
            <a:r>
              <a:rPr lang="en-US" b="1" dirty="0" smtClean="0">
                <a:solidFill>
                  <a:srgbClr val="0000FF"/>
                </a:solidFill>
                <a:latin typeface="Courier New" charset="0"/>
              </a:rPr>
              <a:t>new</a:t>
            </a:r>
            <a:r>
              <a:rPr lang="tr-TR" b="1" dirty="0" smtClean="0">
                <a:solidFill>
                  <a:srgbClr val="0000FF"/>
                </a:solidFill>
                <a:latin typeface="Courier New" charset="0"/>
              </a:rPr>
              <a:t> </a:t>
            </a:r>
            <a:r>
              <a:rPr lang="en-US" b="1" dirty="0" smtClean="0">
                <a:solidFill>
                  <a:srgbClr val="0000FF"/>
                </a:solidFill>
                <a:latin typeface="Courier New" charset="0"/>
              </a:rPr>
              <a:t>double</a:t>
            </a:r>
            <a:r>
              <a:rPr lang="en-US" b="1" dirty="0" smtClean="0">
                <a:solidFill>
                  <a:srgbClr val="9A1900"/>
                </a:solidFill>
                <a:latin typeface="Courier New" charset="0"/>
              </a:rPr>
              <a:t>[</a:t>
            </a:r>
            <a:r>
              <a:rPr lang="en-US" b="1" dirty="0" smtClean="0">
                <a:solidFill>
                  <a:srgbClr val="000008"/>
                </a:solidFill>
                <a:latin typeface="Courier New" charset="0"/>
              </a:rPr>
              <a:t>N</a:t>
            </a:r>
            <a:r>
              <a:rPr lang="en-US" b="1" dirty="0">
                <a:solidFill>
                  <a:srgbClr val="9A1900"/>
                </a:solidFill>
                <a:latin typeface="Courier New" charset="0"/>
              </a:rPr>
              <a:t>][</a:t>
            </a:r>
            <a:r>
              <a:rPr lang="en-US" b="1" dirty="0">
                <a:solidFill>
                  <a:srgbClr val="000008"/>
                </a:solidFill>
                <a:latin typeface="Courier New" charset="0"/>
              </a:rPr>
              <a:t>N</a:t>
            </a:r>
            <a:r>
              <a:rPr lang="en-US" b="1" dirty="0">
                <a:solidFill>
                  <a:srgbClr val="9A1900"/>
                </a:solidFill>
                <a:latin typeface="Courier New" charset="0"/>
              </a:rPr>
              <a:t>];</a:t>
            </a:r>
          </a:p>
          <a:p>
            <a:pPr>
              <a:lnSpc>
                <a:spcPct val="50000"/>
              </a:lnSpc>
              <a:spcBef>
                <a:spcPct val="50000"/>
              </a:spcBef>
            </a:pPr>
            <a:r>
              <a:rPr lang="en-US" b="1" dirty="0">
                <a:solidFill>
                  <a:srgbClr val="0000FF"/>
                </a:solidFill>
                <a:latin typeface="Courier New" charset="0"/>
              </a:rPr>
              <a:t>for </a:t>
            </a:r>
            <a:r>
              <a:rPr lang="en-US" b="1" dirty="0">
                <a:solidFill>
                  <a:srgbClr val="9C1600"/>
                </a:solidFill>
                <a:latin typeface="Courier New" charset="0"/>
              </a:rPr>
              <a:t>(</a:t>
            </a:r>
            <a:r>
              <a:rPr lang="en-US" b="1" dirty="0" err="1">
                <a:solidFill>
                  <a:srgbClr val="0000FF"/>
                </a:solidFill>
                <a:latin typeface="Courier New" charset="0"/>
              </a:rPr>
              <a:t>int</a:t>
            </a:r>
            <a:r>
              <a:rPr lang="en-US" b="1" dirty="0">
                <a:solidFill>
                  <a:srgbClr val="0000FF"/>
                </a:solidFill>
                <a:latin typeface="Courier New" charset="0"/>
              </a:rPr>
              <a:t> </a:t>
            </a:r>
            <a:r>
              <a:rPr lang="en-US" b="1" dirty="0" err="1">
                <a:solidFill>
                  <a:srgbClr val="000008"/>
                </a:solidFill>
                <a:latin typeface="Courier New" charset="0"/>
              </a:rPr>
              <a:t>i</a:t>
            </a:r>
            <a:r>
              <a:rPr lang="en-US" b="1" dirty="0">
                <a:solidFill>
                  <a:srgbClr val="000008"/>
                </a:solidFill>
                <a:latin typeface="Courier New" charset="0"/>
              </a:rPr>
              <a:t> </a:t>
            </a:r>
            <a:r>
              <a:rPr lang="en-US" b="1" dirty="0">
                <a:solidFill>
                  <a:srgbClr val="9C1600"/>
                </a:solidFill>
                <a:latin typeface="Courier New" charset="0"/>
              </a:rPr>
              <a:t>= </a:t>
            </a:r>
            <a:r>
              <a:rPr lang="en-US" b="1" dirty="0">
                <a:solidFill>
                  <a:srgbClr val="99319A"/>
                </a:solidFill>
                <a:latin typeface="Courier New" charset="0"/>
              </a:rPr>
              <a:t>0</a:t>
            </a:r>
            <a:r>
              <a:rPr lang="en-US" b="1" dirty="0">
                <a:solidFill>
                  <a:srgbClr val="9C1600"/>
                </a:solidFill>
                <a:latin typeface="Courier New" charset="0"/>
              </a:rPr>
              <a:t>; </a:t>
            </a:r>
            <a:r>
              <a:rPr lang="en-US" b="1" dirty="0" err="1">
                <a:solidFill>
                  <a:srgbClr val="000008"/>
                </a:solidFill>
                <a:latin typeface="Courier New" charset="0"/>
              </a:rPr>
              <a:t>i</a:t>
            </a:r>
            <a:r>
              <a:rPr lang="en-US" b="1" dirty="0">
                <a:solidFill>
                  <a:srgbClr val="000008"/>
                </a:solidFill>
                <a:latin typeface="Courier New" charset="0"/>
              </a:rPr>
              <a:t> </a:t>
            </a:r>
            <a:r>
              <a:rPr lang="en-US" b="1" dirty="0">
                <a:solidFill>
                  <a:srgbClr val="9C1600"/>
                </a:solidFill>
                <a:latin typeface="Courier New" charset="0"/>
              </a:rPr>
              <a:t>&lt;</a:t>
            </a:r>
            <a:r>
              <a:rPr lang="en-US" b="1" dirty="0">
                <a:solidFill>
                  <a:srgbClr val="000008"/>
                </a:solidFill>
                <a:latin typeface="Courier New" charset="0"/>
              </a:rPr>
              <a:t>N</a:t>
            </a:r>
            <a:r>
              <a:rPr lang="en-US" b="1" dirty="0">
                <a:solidFill>
                  <a:srgbClr val="9C1600"/>
                </a:solidFill>
                <a:latin typeface="Courier New" charset="0"/>
              </a:rPr>
              <a:t>; </a:t>
            </a:r>
            <a:r>
              <a:rPr lang="en-US" b="1" dirty="0" err="1">
                <a:solidFill>
                  <a:srgbClr val="000008"/>
                </a:solidFill>
                <a:latin typeface="Courier New" charset="0"/>
              </a:rPr>
              <a:t>i</a:t>
            </a:r>
            <a:r>
              <a:rPr lang="en-US" b="1" dirty="0">
                <a:solidFill>
                  <a:srgbClr val="9C1600"/>
                </a:solidFill>
                <a:latin typeface="Courier New" charset="0"/>
              </a:rPr>
              <a:t>++)</a:t>
            </a:r>
          </a:p>
          <a:p>
            <a:pPr>
              <a:lnSpc>
                <a:spcPct val="50000"/>
              </a:lnSpc>
              <a:spcBef>
                <a:spcPct val="50000"/>
              </a:spcBef>
            </a:pPr>
            <a:r>
              <a:rPr lang="en-US" b="1" dirty="0">
                <a:solidFill>
                  <a:srgbClr val="0000FF"/>
                </a:solidFill>
                <a:latin typeface="Courier New" charset="0"/>
              </a:rPr>
              <a:t>   for </a:t>
            </a:r>
            <a:r>
              <a:rPr lang="en-US" b="1" dirty="0">
                <a:solidFill>
                  <a:srgbClr val="9C1600"/>
                </a:solidFill>
                <a:latin typeface="Courier New" charset="0"/>
              </a:rPr>
              <a:t>(</a:t>
            </a:r>
            <a:r>
              <a:rPr lang="en-US" b="1" dirty="0" err="1">
                <a:solidFill>
                  <a:srgbClr val="0000FF"/>
                </a:solidFill>
                <a:latin typeface="Courier New" charset="0"/>
              </a:rPr>
              <a:t>int</a:t>
            </a:r>
            <a:r>
              <a:rPr lang="en-US" b="1" dirty="0">
                <a:solidFill>
                  <a:srgbClr val="0000FF"/>
                </a:solidFill>
                <a:latin typeface="Courier New" charset="0"/>
              </a:rPr>
              <a:t> </a:t>
            </a:r>
            <a:r>
              <a:rPr lang="en-US" b="1" dirty="0">
                <a:solidFill>
                  <a:srgbClr val="000008"/>
                </a:solidFill>
                <a:latin typeface="Courier New" charset="0"/>
              </a:rPr>
              <a:t>j </a:t>
            </a:r>
            <a:r>
              <a:rPr lang="en-US" b="1" dirty="0">
                <a:solidFill>
                  <a:srgbClr val="9C1600"/>
                </a:solidFill>
                <a:latin typeface="Courier New" charset="0"/>
              </a:rPr>
              <a:t>= </a:t>
            </a:r>
            <a:r>
              <a:rPr lang="en-US" b="1" dirty="0">
                <a:solidFill>
                  <a:srgbClr val="99319A"/>
                </a:solidFill>
                <a:latin typeface="Courier New" charset="0"/>
              </a:rPr>
              <a:t>0</a:t>
            </a:r>
            <a:r>
              <a:rPr lang="en-US" b="1" dirty="0">
                <a:solidFill>
                  <a:srgbClr val="9C1600"/>
                </a:solidFill>
                <a:latin typeface="Courier New" charset="0"/>
              </a:rPr>
              <a:t>; </a:t>
            </a:r>
            <a:r>
              <a:rPr lang="en-US" b="1" dirty="0">
                <a:solidFill>
                  <a:srgbClr val="000008"/>
                </a:solidFill>
                <a:latin typeface="Courier New" charset="0"/>
              </a:rPr>
              <a:t>j </a:t>
            </a:r>
            <a:r>
              <a:rPr lang="en-US" b="1" dirty="0">
                <a:solidFill>
                  <a:srgbClr val="9C1600"/>
                </a:solidFill>
                <a:latin typeface="Courier New" charset="0"/>
              </a:rPr>
              <a:t>&lt;</a:t>
            </a:r>
            <a:r>
              <a:rPr lang="en-US" b="1" dirty="0">
                <a:solidFill>
                  <a:srgbClr val="000008"/>
                </a:solidFill>
                <a:latin typeface="Courier New" charset="0"/>
              </a:rPr>
              <a:t>N</a:t>
            </a:r>
            <a:r>
              <a:rPr lang="en-US" b="1" dirty="0">
                <a:solidFill>
                  <a:srgbClr val="9C1600"/>
                </a:solidFill>
                <a:latin typeface="Courier New" charset="0"/>
              </a:rPr>
              <a:t>; </a:t>
            </a:r>
            <a:r>
              <a:rPr lang="en-US" b="1" dirty="0">
                <a:solidFill>
                  <a:srgbClr val="000008"/>
                </a:solidFill>
                <a:latin typeface="Courier New" charset="0"/>
              </a:rPr>
              <a:t>j</a:t>
            </a:r>
            <a:r>
              <a:rPr lang="en-US" b="1" dirty="0">
                <a:solidFill>
                  <a:srgbClr val="9C1600"/>
                </a:solidFill>
                <a:latin typeface="Courier New" charset="0"/>
              </a:rPr>
              <a:t>++)</a:t>
            </a:r>
          </a:p>
          <a:p>
            <a:pPr>
              <a:lnSpc>
                <a:spcPct val="50000"/>
              </a:lnSpc>
              <a:spcBef>
                <a:spcPct val="50000"/>
              </a:spcBef>
            </a:pPr>
            <a:r>
              <a:rPr lang="en-US" b="1" dirty="0">
                <a:solidFill>
                  <a:srgbClr val="000008"/>
                </a:solidFill>
                <a:latin typeface="Courier New" charset="0"/>
              </a:rPr>
              <a:t>      c</a:t>
            </a:r>
            <a:r>
              <a:rPr lang="en-US" b="1" dirty="0">
                <a:solidFill>
                  <a:srgbClr val="9C1600"/>
                </a:solidFill>
                <a:latin typeface="Courier New" charset="0"/>
              </a:rPr>
              <a:t>[</a:t>
            </a:r>
            <a:r>
              <a:rPr lang="en-US" b="1" dirty="0" err="1">
                <a:solidFill>
                  <a:srgbClr val="000008"/>
                </a:solidFill>
                <a:latin typeface="Courier New" charset="0"/>
              </a:rPr>
              <a:t>i</a:t>
            </a:r>
            <a:r>
              <a:rPr lang="en-US" b="1" dirty="0">
                <a:solidFill>
                  <a:srgbClr val="9C1600"/>
                </a:solidFill>
                <a:latin typeface="Courier New" charset="0"/>
              </a:rPr>
              <a:t>][</a:t>
            </a:r>
            <a:r>
              <a:rPr lang="en-US" b="1" dirty="0">
                <a:solidFill>
                  <a:srgbClr val="000008"/>
                </a:solidFill>
                <a:latin typeface="Courier New" charset="0"/>
              </a:rPr>
              <a:t>j</a:t>
            </a:r>
            <a:r>
              <a:rPr lang="en-US" b="1" dirty="0">
                <a:solidFill>
                  <a:srgbClr val="9C1600"/>
                </a:solidFill>
                <a:latin typeface="Courier New" charset="0"/>
              </a:rPr>
              <a:t>] = </a:t>
            </a:r>
            <a:r>
              <a:rPr lang="en-US" b="1" dirty="0">
                <a:solidFill>
                  <a:srgbClr val="000008"/>
                </a:solidFill>
                <a:latin typeface="Courier New" charset="0"/>
              </a:rPr>
              <a:t>a</a:t>
            </a:r>
            <a:r>
              <a:rPr lang="en-US" b="1" dirty="0">
                <a:solidFill>
                  <a:srgbClr val="9C1600"/>
                </a:solidFill>
                <a:latin typeface="Courier New" charset="0"/>
              </a:rPr>
              <a:t>[</a:t>
            </a:r>
            <a:r>
              <a:rPr lang="en-US" b="1" dirty="0" err="1">
                <a:solidFill>
                  <a:srgbClr val="000008"/>
                </a:solidFill>
                <a:latin typeface="Courier New" charset="0"/>
              </a:rPr>
              <a:t>i</a:t>
            </a:r>
            <a:r>
              <a:rPr lang="en-US" b="1" dirty="0">
                <a:solidFill>
                  <a:srgbClr val="9C1600"/>
                </a:solidFill>
                <a:latin typeface="Courier New" charset="0"/>
              </a:rPr>
              <a:t>][</a:t>
            </a:r>
            <a:r>
              <a:rPr lang="en-US" b="1" dirty="0">
                <a:solidFill>
                  <a:srgbClr val="000008"/>
                </a:solidFill>
                <a:latin typeface="Courier New" charset="0"/>
              </a:rPr>
              <a:t>j</a:t>
            </a:r>
            <a:r>
              <a:rPr lang="en-US" b="1" dirty="0">
                <a:solidFill>
                  <a:srgbClr val="9C1600"/>
                </a:solidFill>
                <a:latin typeface="Courier New" charset="0"/>
              </a:rPr>
              <a:t>] + </a:t>
            </a:r>
            <a:r>
              <a:rPr lang="en-US" b="1" dirty="0">
                <a:solidFill>
                  <a:srgbClr val="000008"/>
                </a:solidFill>
                <a:latin typeface="Courier New" charset="0"/>
              </a:rPr>
              <a:t>b</a:t>
            </a:r>
            <a:r>
              <a:rPr lang="en-US" b="1" dirty="0">
                <a:solidFill>
                  <a:srgbClr val="9C1600"/>
                </a:solidFill>
                <a:latin typeface="Courier New" charset="0"/>
              </a:rPr>
              <a:t>[</a:t>
            </a:r>
            <a:r>
              <a:rPr lang="en-US" b="1" dirty="0" err="1">
                <a:solidFill>
                  <a:srgbClr val="000008"/>
                </a:solidFill>
                <a:latin typeface="Courier New" charset="0"/>
              </a:rPr>
              <a:t>i</a:t>
            </a:r>
            <a:r>
              <a:rPr lang="en-US" b="1" dirty="0">
                <a:solidFill>
                  <a:srgbClr val="9C1600"/>
                </a:solidFill>
                <a:latin typeface="Courier New" charset="0"/>
              </a:rPr>
              <a:t>][</a:t>
            </a:r>
            <a:r>
              <a:rPr lang="en-US" b="1" dirty="0">
                <a:solidFill>
                  <a:srgbClr val="000008"/>
                </a:solidFill>
                <a:latin typeface="Courier New" charset="0"/>
              </a:rPr>
              <a:t>j</a:t>
            </a:r>
            <a:r>
              <a:rPr lang="en-US" b="1" dirty="0">
                <a:solidFill>
                  <a:srgbClr val="9C1600"/>
                </a:solidFill>
                <a:latin typeface="Courier New" charset="0"/>
              </a:rPr>
              <a:t>];</a:t>
            </a:r>
          </a:p>
        </p:txBody>
      </p:sp>
      <p:pic>
        <p:nvPicPr>
          <p:cNvPr id="7" name="Picture 6" descr="Picture 28.png"/>
          <p:cNvPicPr>
            <a:picLocks noChangeAspect="1"/>
          </p:cNvPicPr>
          <p:nvPr/>
        </p:nvPicPr>
        <p:blipFill>
          <a:blip r:embed="rId3"/>
          <a:srcRect b="41895"/>
          <a:stretch>
            <a:fillRect/>
          </a:stretch>
        </p:blipFill>
        <p:spPr>
          <a:xfrm>
            <a:off x="6224703" y="357166"/>
            <a:ext cx="2919297" cy="2399396"/>
          </a:xfrm>
          <a:prstGeom prst="rect">
            <a:avLst/>
          </a:prstGeom>
        </p:spPr>
      </p:pic>
      <p:pic>
        <p:nvPicPr>
          <p:cNvPr id="8" name="7 Resim" descr="soru.jpg"/>
          <p:cNvPicPr>
            <a:picLocks noChangeAspect="1"/>
          </p:cNvPicPr>
          <p:nvPr/>
        </p:nvPicPr>
        <p:blipFill>
          <a:blip r:embed="rId4"/>
          <a:stretch>
            <a:fillRect/>
          </a:stretch>
        </p:blipFill>
        <p:spPr>
          <a:xfrm>
            <a:off x="6643734" y="4572008"/>
            <a:ext cx="2500266" cy="1643074"/>
          </a:xfrm>
          <a:prstGeom prst="rect">
            <a:avLst/>
          </a:prstGeom>
        </p:spPr>
      </p:pic>
      <p:sp>
        <p:nvSpPr>
          <p:cNvPr id="9" name="8 Metin kutusu"/>
          <p:cNvSpPr txBox="1"/>
          <p:nvPr/>
        </p:nvSpPr>
        <p:spPr>
          <a:xfrm>
            <a:off x="714348" y="2071678"/>
            <a:ext cx="5000660" cy="2207240"/>
          </a:xfrm>
          <a:prstGeom prst="flowChartTerminator">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2400" dirty="0" err="1" smtClean="0"/>
              <a:t>What</a:t>
            </a:r>
            <a:r>
              <a:rPr lang="tr-TR" sz="2400" dirty="0" smtClean="0"/>
              <a:t> </a:t>
            </a:r>
            <a:r>
              <a:rPr lang="tr-TR" sz="2400" dirty="0" err="1" smtClean="0"/>
              <a:t>will</a:t>
            </a:r>
            <a:r>
              <a:rPr lang="tr-TR" sz="2400" dirty="0" smtClean="0"/>
              <a:t> </a:t>
            </a:r>
            <a:r>
              <a:rPr lang="tr-TR" sz="2400" dirty="0" err="1" smtClean="0"/>
              <a:t>the</a:t>
            </a:r>
            <a:r>
              <a:rPr lang="tr-TR" sz="2400" dirty="0" smtClean="0"/>
              <a:t> c </a:t>
            </a:r>
            <a:r>
              <a:rPr lang="tr-TR" sz="2400" dirty="0" err="1" smtClean="0"/>
              <a:t>array’s</a:t>
            </a:r>
            <a:r>
              <a:rPr lang="tr-TR" sz="2400" dirty="0" smtClean="0"/>
              <a:t> </a:t>
            </a:r>
            <a:r>
              <a:rPr lang="tr-TR" sz="2400" dirty="0" err="1" smtClean="0"/>
              <a:t>content</a:t>
            </a:r>
            <a:r>
              <a:rPr lang="tr-TR" sz="2400" dirty="0" smtClean="0"/>
              <a:t> be </a:t>
            </a:r>
            <a:r>
              <a:rPr lang="tr-TR" sz="2400" dirty="0" err="1" smtClean="0"/>
              <a:t>after</a:t>
            </a:r>
            <a:r>
              <a:rPr lang="tr-TR" sz="2400" dirty="0" smtClean="0"/>
              <a:t> </a:t>
            </a:r>
            <a:r>
              <a:rPr lang="tr-TR" sz="2400" dirty="0" err="1" smtClean="0"/>
              <a:t>you</a:t>
            </a:r>
            <a:r>
              <a:rPr lang="tr-TR" sz="2400" dirty="0" smtClean="0"/>
              <a:t> </a:t>
            </a:r>
            <a:r>
              <a:rPr lang="tr-TR" sz="2400" dirty="0" err="1" smtClean="0"/>
              <a:t>run</a:t>
            </a:r>
            <a:r>
              <a:rPr lang="tr-TR" sz="2400" dirty="0" smtClean="0"/>
              <a:t> </a:t>
            </a:r>
            <a:r>
              <a:rPr lang="tr-TR" sz="2400" dirty="0" err="1" smtClean="0"/>
              <a:t>this</a:t>
            </a:r>
            <a:r>
              <a:rPr lang="tr-TR" sz="2400" dirty="0" smtClean="0"/>
              <a:t> </a:t>
            </a:r>
            <a:r>
              <a:rPr lang="tr-TR" sz="2400" dirty="0" err="1" smtClean="0"/>
              <a:t>code</a:t>
            </a:r>
            <a:r>
              <a:rPr lang="tr-TR" sz="2400" dirty="0" smtClean="0"/>
              <a:t> </a:t>
            </a:r>
            <a:r>
              <a:rPr lang="tr-TR" sz="2400" dirty="0" err="1" smtClean="0"/>
              <a:t>with</a:t>
            </a:r>
            <a:r>
              <a:rPr lang="tr-TR" sz="2400" dirty="0" smtClean="0"/>
              <a:t> a </a:t>
            </a:r>
            <a:r>
              <a:rPr lang="tr-TR" sz="2400" dirty="0" err="1" smtClean="0"/>
              <a:t>and</a:t>
            </a:r>
            <a:r>
              <a:rPr lang="tr-TR" sz="2400" dirty="0" smtClean="0"/>
              <a:t> b </a:t>
            </a:r>
            <a:r>
              <a:rPr lang="tr-TR" sz="2400" dirty="0" err="1" smtClean="0"/>
              <a:t>arrays</a:t>
            </a:r>
            <a:r>
              <a:rPr lang="tr-TR" sz="2400" dirty="0" smtClean="0"/>
              <a:t> </a:t>
            </a:r>
            <a:r>
              <a:rPr lang="tr-TR" sz="2400" dirty="0" err="1" smtClean="0"/>
              <a:t>are</a:t>
            </a:r>
            <a:r>
              <a:rPr lang="tr-TR" sz="2400" dirty="0" smtClean="0"/>
              <a:t> </a:t>
            </a:r>
            <a:r>
              <a:rPr lang="tr-TR" sz="2400" dirty="0" err="1" smtClean="0"/>
              <a:t>given</a:t>
            </a:r>
            <a:r>
              <a:rPr lang="tr-TR" sz="2400" dirty="0" smtClean="0"/>
              <a:t> as </a:t>
            </a:r>
            <a:r>
              <a:rPr lang="tr-TR" sz="2400" dirty="0" err="1" smtClean="0"/>
              <a:t>shown</a:t>
            </a:r>
            <a:r>
              <a:rPr lang="tr-TR" sz="2400" dirty="0" smtClean="0"/>
              <a:t> on </a:t>
            </a:r>
            <a:r>
              <a:rPr lang="tr-TR" sz="2400" dirty="0" err="1" smtClean="0"/>
              <a:t>this</a:t>
            </a:r>
            <a:r>
              <a:rPr lang="tr-TR" sz="2400" dirty="0" smtClean="0"/>
              <a:t> </a:t>
            </a:r>
            <a:r>
              <a:rPr lang="tr-TR" sz="2400" dirty="0" err="1" smtClean="0"/>
              <a:t>slide</a:t>
            </a:r>
            <a:r>
              <a:rPr lang="tr-TR" sz="2400" dirty="0" smtClean="0"/>
              <a:t>?</a:t>
            </a:r>
            <a:endParaRPr lang="tr-T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xit" presetSubtype="10" fill="hold" nodeType="with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p:txBody>
          <a:bodyPr/>
          <a:lstStyle/>
          <a:p>
            <a:r>
              <a:rPr kumimoji="0" lang="en-US" dirty="0"/>
              <a:t>Matrix Addition</a:t>
            </a:r>
          </a:p>
        </p:txBody>
      </p:sp>
      <p:sp>
        <p:nvSpPr>
          <p:cNvPr id="68612" name="Rectangle 3"/>
          <p:cNvSpPr>
            <a:spLocks noGrp="1" noChangeArrowheads="1"/>
          </p:cNvSpPr>
          <p:nvPr>
            <p:ph type="body" idx="1"/>
          </p:nvPr>
        </p:nvSpPr>
        <p:spPr/>
        <p:txBody>
          <a:bodyPr/>
          <a:lstStyle/>
          <a:p>
            <a:pPr marL="0" indent="0"/>
            <a:r>
              <a:rPr kumimoji="0" lang="en-US" dirty="0"/>
              <a:t>Matrix addition.  </a:t>
            </a:r>
            <a:r>
              <a:rPr kumimoji="0" lang="en-US" dirty="0">
                <a:solidFill>
                  <a:schemeClr val="tx1"/>
                </a:solidFill>
              </a:rPr>
              <a:t>Given two N-by-N matrices </a:t>
            </a:r>
            <a:r>
              <a:rPr kumimoji="0" lang="en-US" sz="1600" b="1" dirty="0">
                <a:solidFill>
                  <a:schemeClr val="tx1"/>
                </a:solidFill>
                <a:latin typeface="Courier New" charset="0"/>
              </a:rPr>
              <a:t>a</a:t>
            </a:r>
            <a:r>
              <a:rPr kumimoji="0" lang="en-US" dirty="0">
                <a:solidFill>
                  <a:schemeClr val="tx1"/>
                </a:solidFill>
              </a:rPr>
              <a:t> and </a:t>
            </a:r>
            <a:r>
              <a:rPr kumimoji="0" lang="en-US" sz="1600" b="1" dirty="0" err="1">
                <a:solidFill>
                  <a:schemeClr val="tx1"/>
                </a:solidFill>
                <a:latin typeface="Courier New" charset="0"/>
              </a:rPr>
              <a:t>b</a:t>
            </a:r>
            <a:r>
              <a:rPr kumimoji="0" lang="en-US" dirty="0">
                <a:solidFill>
                  <a:schemeClr val="tx1"/>
                </a:solidFill>
              </a:rPr>
              <a:t>, define </a:t>
            </a:r>
            <a:r>
              <a:rPr kumimoji="0" lang="en-US" sz="1600" b="1" dirty="0" err="1">
                <a:solidFill>
                  <a:schemeClr val="tx1"/>
                </a:solidFill>
                <a:latin typeface="Courier New" charset="0"/>
              </a:rPr>
              <a:t>c</a:t>
            </a:r>
            <a:r>
              <a:rPr kumimoji="0" lang="en-US" dirty="0">
                <a:solidFill>
                  <a:schemeClr val="tx1"/>
                </a:solidFill>
              </a:rPr>
              <a:t/>
            </a:r>
            <a:br>
              <a:rPr kumimoji="0" lang="en-US" dirty="0">
                <a:solidFill>
                  <a:schemeClr val="tx1"/>
                </a:solidFill>
              </a:rPr>
            </a:br>
            <a:r>
              <a:rPr kumimoji="0" lang="en-US" dirty="0">
                <a:solidFill>
                  <a:schemeClr val="tx1"/>
                </a:solidFill>
              </a:rPr>
              <a:t>to be the N-by-N matrix where </a:t>
            </a:r>
            <a:r>
              <a:rPr kumimoji="0" lang="en-US" sz="1600" b="1" dirty="0" err="1">
                <a:solidFill>
                  <a:schemeClr val="tx1"/>
                </a:solidFill>
                <a:latin typeface="Courier New" charset="0"/>
              </a:rPr>
              <a:t>c[i][j</a:t>
            </a:r>
            <a:r>
              <a:rPr kumimoji="0" lang="en-US" sz="1600" b="1" dirty="0">
                <a:solidFill>
                  <a:schemeClr val="tx1"/>
                </a:solidFill>
                <a:latin typeface="Courier New" charset="0"/>
              </a:rPr>
              <a:t>]</a:t>
            </a:r>
            <a:r>
              <a:rPr kumimoji="0" lang="en-US" dirty="0">
                <a:solidFill>
                  <a:schemeClr val="tx1"/>
                </a:solidFill>
              </a:rPr>
              <a:t> is the sum </a:t>
            </a:r>
            <a:r>
              <a:rPr kumimoji="0" lang="en-US" sz="1600" b="1" dirty="0" err="1">
                <a:solidFill>
                  <a:schemeClr val="tx1"/>
                </a:solidFill>
                <a:latin typeface="Courier New" charset="0"/>
              </a:rPr>
              <a:t>a[i][j</a:t>
            </a:r>
            <a:r>
              <a:rPr kumimoji="0" lang="en-US" sz="1600" b="1" dirty="0">
                <a:solidFill>
                  <a:schemeClr val="tx1"/>
                </a:solidFill>
                <a:latin typeface="Courier New" charset="0"/>
              </a:rPr>
              <a:t>]+ </a:t>
            </a:r>
            <a:r>
              <a:rPr kumimoji="0" lang="en-US" sz="1600" b="1" dirty="0" err="1">
                <a:solidFill>
                  <a:schemeClr val="tx1"/>
                </a:solidFill>
                <a:latin typeface="Courier New" charset="0"/>
              </a:rPr>
              <a:t>b[i][j</a:t>
            </a:r>
            <a:r>
              <a:rPr kumimoji="0" lang="en-US" sz="1600" b="1" dirty="0">
                <a:solidFill>
                  <a:schemeClr val="tx1"/>
                </a:solidFill>
                <a:latin typeface="Courier New" charset="0"/>
              </a:rPr>
              <a:t>]</a:t>
            </a:r>
            <a:r>
              <a:rPr kumimoji="0" lang="en-US" dirty="0">
                <a:solidFill>
                  <a:schemeClr val="tx1"/>
                </a:solidFill>
              </a:rPr>
              <a:t>. </a:t>
            </a:r>
          </a:p>
        </p:txBody>
      </p:sp>
      <p:sp>
        <p:nvSpPr>
          <p:cNvPr id="68613" name="Rectangle 4"/>
          <p:cNvSpPr>
            <a:spLocks noChangeArrowheads="1"/>
          </p:cNvSpPr>
          <p:nvPr/>
        </p:nvSpPr>
        <p:spPr bwMode="auto">
          <a:xfrm>
            <a:off x="285720" y="1857364"/>
            <a:ext cx="5286412" cy="17081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82880" tIns="228600" rIns="182880" bIns="228600">
            <a:prstTxWarp prst="textNoShape">
              <a:avLst/>
            </a:prstTxWarp>
            <a:spAutoFit/>
          </a:bodyPr>
          <a:lstStyle/>
          <a:p>
            <a:pPr>
              <a:lnSpc>
                <a:spcPct val="50000"/>
              </a:lnSpc>
              <a:spcBef>
                <a:spcPct val="50000"/>
              </a:spcBef>
            </a:pPr>
            <a:r>
              <a:rPr lang="tr-TR" b="1" dirty="0" err="1" smtClean="0">
                <a:solidFill>
                  <a:srgbClr val="0000FF"/>
                </a:solidFill>
                <a:latin typeface="Courier New" charset="0"/>
              </a:rPr>
              <a:t>int</a:t>
            </a:r>
            <a:r>
              <a:rPr lang="tr-TR" b="1" dirty="0" smtClean="0">
                <a:solidFill>
                  <a:srgbClr val="0000FF"/>
                </a:solidFill>
                <a:latin typeface="Courier New" charset="0"/>
              </a:rPr>
              <a:t> N</a:t>
            </a:r>
            <a:r>
              <a:rPr lang="tr-TR" b="1" dirty="0" smtClean="0">
                <a:solidFill>
                  <a:schemeClr val="tx1"/>
                </a:solidFill>
                <a:latin typeface="Courier New" charset="0"/>
              </a:rPr>
              <a:t>=3</a:t>
            </a:r>
            <a:r>
              <a:rPr lang="tr-TR" b="1" dirty="0" smtClean="0">
                <a:solidFill>
                  <a:srgbClr val="0000FF"/>
                </a:solidFill>
                <a:latin typeface="Courier New" charset="0"/>
              </a:rPr>
              <a:t>;</a:t>
            </a:r>
          </a:p>
          <a:p>
            <a:pPr>
              <a:lnSpc>
                <a:spcPct val="50000"/>
              </a:lnSpc>
              <a:spcBef>
                <a:spcPct val="50000"/>
              </a:spcBef>
            </a:pPr>
            <a:r>
              <a:rPr lang="en-US" b="1" dirty="0" smtClean="0">
                <a:solidFill>
                  <a:srgbClr val="0000FF"/>
                </a:solidFill>
                <a:latin typeface="Courier New" charset="0"/>
              </a:rPr>
              <a:t>double</a:t>
            </a:r>
            <a:r>
              <a:rPr lang="en-US" b="1" dirty="0">
                <a:solidFill>
                  <a:srgbClr val="9A1900"/>
                </a:solidFill>
                <a:latin typeface="Courier New" charset="0"/>
              </a:rPr>
              <a:t>[][]</a:t>
            </a:r>
            <a:r>
              <a:rPr lang="en-US" b="1" dirty="0">
                <a:solidFill>
                  <a:srgbClr val="000000"/>
                </a:solidFill>
                <a:latin typeface="Courier New" charset="0"/>
              </a:rPr>
              <a:t> c </a:t>
            </a:r>
            <a:r>
              <a:rPr lang="en-US" b="1" dirty="0">
                <a:solidFill>
                  <a:srgbClr val="9A1900"/>
                </a:solidFill>
                <a:latin typeface="Courier New" charset="0"/>
              </a:rPr>
              <a:t>=</a:t>
            </a:r>
            <a:r>
              <a:rPr lang="en-US" b="1" dirty="0" smtClean="0">
                <a:solidFill>
                  <a:srgbClr val="0000FF"/>
                </a:solidFill>
                <a:latin typeface="Courier New" charset="0"/>
              </a:rPr>
              <a:t>new</a:t>
            </a:r>
            <a:r>
              <a:rPr lang="tr-TR" b="1" dirty="0" smtClean="0">
                <a:solidFill>
                  <a:srgbClr val="0000FF"/>
                </a:solidFill>
                <a:latin typeface="Courier New" charset="0"/>
              </a:rPr>
              <a:t> </a:t>
            </a:r>
            <a:r>
              <a:rPr lang="en-US" b="1" dirty="0" smtClean="0">
                <a:solidFill>
                  <a:srgbClr val="0000FF"/>
                </a:solidFill>
                <a:latin typeface="Courier New" charset="0"/>
              </a:rPr>
              <a:t>double</a:t>
            </a:r>
            <a:r>
              <a:rPr lang="en-US" b="1" dirty="0" smtClean="0">
                <a:solidFill>
                  <a:srgbClr val="9A1900"/>
                </a:solidFill>
                <a:latin typeface="Courier New" charset="0"/>
              </a:rPr>
              <a:t>[</a:t>
            </a:r>
            <a:r>
              <a:rPr lang="en-US" b="1" dirty="0" smtClean="0">
                <a:solidFill>
                  <a:srgbClr val="000008"/>
                </a:solidFill>
                <a:latin typeface="Courier New" charset="0"/>
              </a:rPr>
              <a:t>N</a:t>
            </a:r>
            <a:r>
              <a:rPr lang="en-US" b="1" dirty="0">
                <a:solidFill>
                  <a:srgbClr val="9A1900"/>
                </a:solidFill>
                <a:latin typeface="Courier New" charset="0"/>
              </a:rPr>
              <a:t>][</a:t>
            </a:r>
            <a:r>
              <a:rPr lang="en-US" b="1" dirty="0">
                <a:solidFill>
                  <a:srgbClr val="000008"/>
                </a:solidFill>
                <a:latin typeface="Courier New" charset="0"/>
              </a:rPr>
              <a:t>N</a:t>
            </a:r>
            <a:r>
              <a:rPr lang="en-US" b="1" dirty="0">
                <a:solidFill>
                  <a:srgbClr val="9A1900"/>
                </a:solidFill>
                <a:latin typeface="Courier New" charset="0"/>
              </a:rPr>
              <a:t>];</a:t>
            </a:r>
          </a:p>
          <a:p>
            <a:pPr>
              <a:lnSpc>
                <a:spcPct val="50000"/>
              </a:lnSpc>
              <a:spcBef>
                <a:spcPct val="50000"/>
              </a:spcBef>
            </a:pPr>
            <a:r>
              <a:rPr lang="en-US" b="1" dirty="0">
                <a:solidFill>
                  <a:srgbClr val="0000FF"/>
                </a:solidFill>
                <a:latin typeface="Courier New" charset="0"/>
              </a:rPr>
              <a:t>for </a:t>
            </a:r>
            <a:r>
              <a:rPr lang="en-US" b="1" dirty="0">
                <a:solidFill>
                  <a:srgbClr val="9C1600"/>
                </a:solidFill>
                <a:latin typeface="Courier New" charset="0"/>
              </a:rPr>
              <a:t>(</a:t>
            </a:r>
            <a:r>
              <a:rPr lang="en-US" b="1" dirty="0" err="1">
                <a:solidFill>
                  <a:srgbClr val="0000FF"/>
                </a:solidFill>
                <a:latin typeface="Courier New" charset="0"/>
              </a:rPr>
              <a:t>int</a:t>
            </a:r>
            <a:r>
              <a:rPr lang="en-US" b="1" dirty="0">
                <a:solidFill>
                  <a:srgbClr val="0000FF"/>
                </a:solidFill>
                <a:latin typeface="Courier New" charset="0"/>
              </a:rPr>
              <a:t> </a:t>
            </a:r>
            <a:r>
              <a:rPr lang="en-US" b="1" dirty="0" err="1">
                <a:solidFill>
                  <a:srgbClr val="000008"/>
                </a:solidFill>
                <a:latin typeface="Courier New" charset="0"/>
              </a:rPr>
              <a:t>i</a:t>
            </a:r>
            <a:r>
              <a:rPr lang="en-US" b="1" dirty="0">
                <a:solidFill>
                  <a:srgbClr val="000008"/>
                </a:solidFill>
                <a:latin typeface="Courier New" charset="0"/>
              </a:rPr>
              <a:t> </a:t>
            </a:r>
            <a:r>
              <a:rPr lang="en-US" b="1" dirty="0">
                <a:solidFill>
                  <a:srgbClr val="9C1600"/>
                </a:solidFill>
                <a:latin typeface="Courier New" charset="0"/>
              </a:rPr>
              <a:t>= </a:t>
            </a:r>
            <a:r>
              <a:rPr lang="en-US" b="1" dirty="0">
                <a:solidFill>
                  <a:srgbClr val="99319A"/>
                </a:solidFill>
                <a:latin typeface="Courier New" charset="0"/>
              </a:rPr>
              <a:t>0</a:t>
            </a:r>
            <a:r>
              <a:rPr lang="en-US" b="1" dirty="0">
                <a:solidFill>
                  <a:srgbClr val="9C1600"/>
                </a:solidFill>
                <a:latin typeface="Courier New" charset="0"/>
              </a:rPr>
              <a:t>; </a:t>
            </a:r>
            <a:r>
              <a:rPr lang="en-US" b="1" dirty="0" err="1">
                <a:solidFill>
                  <a:srgbClr val="000008"/>
                </a:solidFill>
                <a:latin typeface="Courier New" charset="0"/>
              </a:rPr>
              <a:t>i</a:t>
            </a:r>
            <a:r>
              <a:rPr lang="en-US" b="1" dirty="0">
                <a:solidFill>
                  <a:srgbClr val="000008"/>
                </a:solidFill>
                <a:latin typeface="Courier New" charset="0"/>
              </a:rPr>
              <a:t> </a:t>
            </a:r>
            <a:r>
              <a:rPr lang="en-US" b="1" dirty="0">
                <a:solidFill>
                  <a:srgbClr val="9C1600"/>
                </a:solidFill>
                <a:latin typeface="Courier New" charset="0"/>
              </a:rPr>
              <a:t>&lt;</a:t>
            </a:r>
            <a:r>
              <a:rPr lang="en-US" b="1" dirty="0">
                <a:solidFill>
                  <a:srgbClr val="000008"/>
                </a:solidFill>
                <a:latin typeface="Courier New" charset="0"/>
              </a:rPr>
              <a:t>N</a:t>
            </a:r>
            <a:r>
              <a:rPr lang="en-US" b="1" dirty="0">
                <a:solidFill>
                  <a:srgbClr val="9C1600"/>
                </a:solidFill>
                <a:latin typeface="Courier New" charset="0"/>
              </a:rPr>
              <a:t>; </a:t>
            </a:r>
            <a:r>
              <a:rPr lang="en-US" b="1" dirty="0" err="1">
                <a:solidFill>
                  <a:srgbClr val="000008"/>
                </a:solidFill>
                <a:latin typeface="Courier New" charset="0"/>
              </a:rPr>
              <a:t>i</a:t>
            </a:r>
            <a:r>
              <a:rPr lang="en-US" b="1" dirty="0">
                <a:solidFill>
                  <a:srgbClr val="9C1600"/>
                </a:solidFill>
                <a:latin typeface="Courier New" charset="0"/>
              </a:rPr>
              <a:t>++)</a:t>
            </a:r>
          </a:p>
          <a:p>
            <a:pPr>
              <a:lnSpc>
                <a:spcPct val="50000"/>
              </a:lnSpc>
              <a:spcBef>
                <a:spcPct val="50000"/>
              </a:spcBef>
            </a:pPr>
            <a:r>
              <a:rPr lang="en-US" b="1" dirty="0">
                <a:solidFill>
                  <a:srgbClr val="0000FF"/>
                </a:solidFill>
                <a:latin typeface="Courier New" charset="0"/>
              </a:rPr>
              <a:t>   for </a:t>
            </a:r>
            <a:r>
              <a:rPr lang="en-US" b="1" dirty="0">
                <a:solidFill>
                  <a:srgbClr val="9C1600"/>
                </a:solidFill>
                <a:latin typeface="Courier New" charset="0"/>
              </a:rPr>
              <a:t>(</a:t>
            </a:r>
            <a:r>
              <a:rPr lang="en-US" b="1" dirty="0" err="1">
                <a:solidFill>
                  <a:srgbClr val="0000FF"/>
                </a:solidFill>
                <a:latin typeface="Courier New" charset="0"/>
              </a:rPr>
              <a:t>int</a:t>
            </a:r>
            <a:r>
              <a:rPr lang="en-US" b="1" dirty="0">
                <a:solidFill>
                  <a:srgbClr val="0000FF"/>
                </a:solidFill>
                <a:latin typeface="Courier New" charset="0"/>
              </a:rPr>
              <a:t> </a:t>
            </a:r>
            <a:r>
              <a:rPr lang="en-US" b="1" dirty="0">
                <a:solidFill>
                  <a:srgbClr val="000008"/>
                </a:solidFill>
                <a:latin typeface="Courier New" charset="0"/>
              </a:rPr>
              <a:t>j </a:t>
            </a:r>
            <a:r>
              <a:rPr lang="en-US" b="1" dirty="0">
                <a:solidFill>
                  <a:srgbClr val="9C1600"/>
                </a:solidFill>
                <a:latin typeface="Courier New" charset="0"/>
              </a:rPr>
              <a:t>= </a:t>
            </a:r>
            <a:r>
              <a:rPr lang="en-US" b="1" dirty="0">
                <a:solidFill>
                  <a:srgbClr val="99319A"/>
                </a:solidFill>
                <a:latin typeface="Courier New" charset="0"/>
              </a:rPr>
              <a:t>0</a:t>
            </a:r>
            <a:r>
              <a:rPr lang="en-US" b="1" dirty="0">
                <a:solidFill>
                  <a:srgbClr val="9C1600"/>
                </a:solidFill>
                <a:latin typeface="Courier New" charset="0"/>
              </a:rPr>
              <a:t>; </a:t>
            </a:r>
            <a:r>
              <a:rPr lang="en-US" b="1" dirty="0">
                <a:solidFill>
                  <a:srgbClr val="000008"/>
                </a:solidFill>
                <a:latin typeface="Courier New" charset="0"/>
              </a:rPr>
              <a:t>j </a:t>
            </a:r>
            <a:r>
              <a:rPr lang="en-US" b="1" dirty="0">
                <a:solidFill>
                  <a:srgbClr val="9C1600"/>
                </a:solidFill>
                <a:latin typeface="Courier New" charset="0"/>
              </a:rPr>
              <a:t>&lt;</a:t>
            </a:r>
            <a:r>
              <a:rPr lang="en-US" b="1" dirty="0">
                <a:solidFill>
                  <a:srgbClr val="000008"/>
                </a:solidFill>
                <a:latin typeface="Courier New" charset="0"/>
              </a:rPr>
              <a:t>N</a:t>
            </a:r>
            <a:r>
              <a:rPr lang="en-US" b="1" dirty="0">
                <a:solidFill>
                  <a:srgbClr val="9C1600"/>
                </a:solidFill>
                <a:latin typeface="Courier New" charset="0"/>
              </a:rPr>
              <a:t>; </a:t>
            </a:r>
            <a:r>
              <a:rPr lang="en-US" b="1" dirty="0">
                <a:solidFill>
                  <a:srgbClr val="000008"/>
                </a:solidFill>
                <a:latin typeface="Courier New" charset="0"/>
              </a:rPr>
              <a:t>j</a:t>
            </a:r>
            <a:r>
              <a:rPr lang="en-US" b="1" dirty="0">
                <a:solidFill>
                  <a:srgbClr val="9C1600"/>
                </a:solidFill>
                <a:latin typeface="Courier New" charset="0"/>
              </a:rPr>
              <a:t>++)</a:t>
            </a:r>
          </a:p>
          <a:p>
            <a:pPr>
              <a:lnSpc>
                <a:spcPct val="50000"/>
              </a:lnSpc>
              <a:spcBef>
                <a:spcPct val="50000"/>
              </a:spcBef>
            </a:pPr>
            <a:r>
              <a:rPr lang="en-US" b="1" dirty="0">
                <a:solidFill>
                  <a:srgbClr val="000008"/>
                </a:solidFill>
                <a:latin typeface="Courier New" charset="0"/>
              </a:rPr>
              <a:t>      c</a:t>
            </a:r>
            <a:r>
              <a:rPr lang="en-US" b="1" dirty="0">
                <a:solidFill>
                  <a:srgbClr val="9C1600"/>
                </a:solidFill>
                <a:latin typeface="Courier New" charset="0"/>
              </a:rPr>
              <a:t>[</a:t>
            </a:r>
            <a:r>
              <a:rPr lang="en-US" b="1" dirty="0" err="1">
                <a:solidFill>
                  <a:srgbClr val="000008"/>
                </a:solidFill>
                <a:latin typeface="Courier New" charset="0"/>
              </a:rPr>
              <a:t>i</a:t>
            </a:r>
            <a:r>
              <a:rPr lang="en-US" b="1" dirty="0">
                <a:solidFill>
                  <a:srgbClr val="9C1600"/>
                </a:solidFill>
                <a:latin typeface="Courier New" charset="0"/>
              </a:rPr>
              <a:t>][</a:t>
            </a:r>
            <a:r>
              <a:rPr lang="en-US" b="1" dirty="0">
                <a:solidFill>
                  <a:srgbClr val="000008"/>
                </a:solidFill>
                <a:latin typeface="Courier New" charset="0"/>
              </a:rPr>
              <a:t>j</a:t>
            </a:r>
            <a:r>
              <a:rPr lang="en-US" b="1" dirty="0">
                <a:solidFill>
                  <a:srgbClr val="9C1600"/>
                </a:solidFill>
                <a:latin typeface="Courier New" charset="0"/>
              </a:rPr>
              <a:t>] = </a:t>
            </a:r>
            <a:r>
              <a:rPr lang="en-US" b="1" dirty="0">
                <a:solidFill>
                  <a:srgbClr val="000008"/>
                </a:solidFill>
                <a:latin typeface="Courier New" charset="0"/>
              </a:rPr>
              <a:t>a</a:t>
            </a:r>
            <a:r>
              <a:rPr lang="en-US" b="1" dirty="0">
                <a:solidFill>
                  <a:srgbClr val="9C1600"/>
                </a:solidFill>
                <a:latin typeface="Courier New" charset="0"/>
              </a:rPr>
              <a:t>[</a:t>
            </a:r>
            <a:r>
              <a:rPr lang="en-US" b="1" dirty="0" err="1">
                <a:solidFill>
                  <a:srgbClr val="000008"/>
                </a:solidFill>
                <a:latin typeface="Courier New" charset="0"/>
              </a:rPr>
              <a:t>i</a:t>
            </a:r>
            <a:r>
              <a:rPr lang="en-US" b="1" dirty="0">
                <a:solidFill>
                  <a:srgbClr val="9C1600"/>
                </a:solidFill>
                <a:latin typeface="Courier New" charset="0"/>
              </a:rPr>
              <a:t>][</a:t>
            </a:r>
            <a:r>
              <a:rPr lang="en-US" b="1" dirty="0">
                <a:solidFill>
                  <a:srgbClr val="000008"/>
                </a:solidFill>
                <a:latin typeface="Courier New" charset="0"/>
              </a:rPr>
              <a:t>j</a:t>
            </a:r>
            <a:r>
              <a:rPr lang="en-US" b="1" dirty="0">
                <a:solidFill>
                  <a:srgbClr val="9C1600"/>
                </a:solidFill>
                <a:latin typeface="Courier New" charset="0"/>
              </a:rPr>
              <a:t>] + </a:t>
            </a:r>
            <a:r>
              <a:rPr lang="en-US" b="1" dirty="0">
                <a:solidFill>
                  <a:srgbClr val="000008"/>
                </a:solidFill>
                <a:latin typeface="Courier New" charset="0"/>
              </a:rPr>
              <a:t>b</a:t>
            </a:r>
            <a:r>
              <a:rPr lang="en-US" b="1" dirty="0">
                <a:solidFill>
                  <a:srgbClr val="9C1600"/>
                </a:solidFill>
                <a:latin typeface="Courier New" charset="0"/>
              </a:rPr>
              <a:t>[</a:t>
            </a:r>
            <a:r>
              <a:rPr lang="en-US" b="1" dirty="0" err="1">
                <a:solidFill>
                  <a:srgbClr val="000008"/>
                </a:solidFill>
                <a:latin typeface="Courier New" charset="0"/>
              </a:rPr>
              <a:t>i</a:t>
            </a:r>
            <a:r>
              <a:rPr lang="en-US" b="1" dirty="0">
                <a:solidFill>
                  <a:srgbClr val="9C1600"/>
                </a:solidFill>
                <a:latin typeface="Courier New" charset="0"/>
              </a:rPr>
              <a:t>][</a:t>
            </a:r>
            <a:r>
              <a:rPr lang="en-US" b="1" dirty="0">
                <a:solidFill>
                  <a:srgbClr val="000008"/>
                </a:solidFill>
                <a:latin typeface="Courier New" charset="0"/>
              </a:rPr>
              <a:t>j</a:t>
            </a:r>
            <a:r>
              <a:rPr lang="en-US" b="1" dirty="0">
                <a:solidFill>
                  <a:srgbClr val="9C1600"/>
                </a:solidFill>
                <a:latin typeface="Courier New" charset="0"/>
              </a:rPr>
              <a:t>];</a:t>
            </a:r>
          </a:p>
        </p:txBody>
      </p:sp>
      <p:pic>
        <p:nvPicPr>
          <p:cNvPr id="7" name="Picture 6" descr="Picture 28.png"/>
          <p:cNvPicPr>
            <a:picLocks noChangeAspect="1"/>
          </p:cNvPicPr>
          <p:nvPr/>
        </p:nvPicPr>
        <p:blipFill>
          <a:blip r:embed="rId3"/>
          <a:srcRect b="10713"/>
          <a:stretch>
            <a:fillRect/>
          </a:stretch>
        </p:blipFill>
        <p:spPr>
          <a:xfrm>
            <a:off x="5981247" y="2101174"/>
            <a:ext cx="2919297" cy="3687061"/>
          </a:xfrm>
          <a:prstGeom prst="rect">
            <a:avLst/>
          </a:prstGeom>
        </p:spPr>
      </p:pic>
    </p:spTree>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p:txBody>
          <a:bodyPr/>
          <a:lstStyle/>
          <a:p>
            <a:r>
              <a:rPr kumimoji="0" lang="tr-TR" dirty="0" err="1" smtClean="0"/>
              <a:t>Array</a:t>
            </a:r>
            <a:r>
              <a:rPr kumimoji="0" lang="tr-TR" dirty="0" smtClean="0"/>
              <a:t> - </a:t>
            </a:r>
            <a:r>
              <a:rPr kumimoji="0" lang="tr-TR" dirty="0" err="1" smtClean="0"/>
              <a:t>Summary</a:t>
            </a:r>
            <a:r>
              <a:rPr kumimoji="0" lang="tr-TR" dirty="0" smtClean="0"/>
              <a:t> </a:t>
            </a:r>
            <a:endParaRPr kumimoji="0" lang="en-US" dirty="0"/>
          </a:p>
        </p:txBody>
      </p:sp>
      <p:sp>
        <p:nvSpPr>
          <p:cNvPr id="27652" name="Rectangle 3"/>
          <p:cNvSpPr>
            <a:spLocks noGrp="1" noChangeArrowheads="1"/>
          </p:cNvSpPr>
          <p:nvPr>
            <p:ph type="body" idx="1"/>
          </p:nvPr>
        </p:nvSpPr>
        <p:spPr/>
        <p:txBody>
          <a:bodyPr/>
          <a:lstStyle/>
          <a:p>
            <a:pPr marL="0" indent="0"/>
            <a:r>
              <a:rPr kumimoji="0" lang="en-US" dirty="0" smtClean="0"/>
              <a:t>Java has special language support for arrays.</a:t>
            </a:r>
          </a:p>
          <a:p>
            <a:pPr lvl="1"/>
            <a:r>
              <a:rPr kumimoji="0" lang="en-US" dirty="0" smtClean="0"/>
              <a:t>To make an array:  </a:t>
            </a:r>
            <a:r>
              <a:rPr kumimoji="0" lang="tr-TR" dirty="0" smtClean="0"/>
              <a:t>1) </a:t>
            </a:r>
            <a:r>
              <a:rPr kumimoji="0" lang="en-US" dirty="0" smtClean="0"/>
              <a:t>declare, </a:t>
            </a:r>
            <a:r>
              <a:rPr kumimoji="0" lang="tr-TR" dirty="0" smtClean="0"/>
              <a:t>2) </a:t>
            </a:r>
            <a:r>
              <a:rPr kumimoji="0" lang="en-US" dirty="0" smtClean="0"/>
              <a:t>create, and </a:t>
            </a:r>
            <a:r>
              <a:rPr kumimoji="0" lang="tr-TR" dirty="0" smtClean="0"/>
              <a:t>3) </a:t>
            </a:r>
            <a:r>
              <a:rPr kumimoji="0" lang="en-US" dirty="0" smtClean="0"/>
              <a:t>initialize it.</a:t>
            </a:r>
          </a:p>
          <a:p>
            <a:pPr lvl="1"/>
            <a:r>
              <a:rPr kumimoji="0" lang="en-US" dirty="0" smtClean="0"/>
              <a:t>To access entry </a:t>
            </a:r>
            <a:r>
              <a:rPr kumimoji="0" lang="en-US" sz="1600" b="1" dirty="0" err="1" smtClean="0">
                <a:latin typeface="Courier New" charset="0"/>
              </a:rPr>
              <a:t>i</a:t>
            </a:r>
            <a:r>
              <a:rPr kumimoji="0" lang="tr-TR" sz="1600" b="1" dirty="0" smtClean="0">
                <a:latin typeface="Courier New" charset="0"/>
              </a:rPr>
              <a:t> </a:t>
            </a:r>
            <a:r>
              <a:rPr kumimoji="0" lang="en-US" dirty="0" smtClean="0"/>
              <a:t>of array named </a:t>
            </a:r>
            <a:r>
              <a:rPr kumimoji="0" lang="en-US" sz="1600" b="1" dirty="0" smtClean="0">
                <a:latin typeface="Courier New" charset="0"/>
              </a:rPr>
              <a:t>a</a:t>
            </a:r>
            <a:r>
              <a:rPr kumimoji="0" lang="en-US" dirty="0" smtClean="0"/>
              <a:t>, use </a:t>
            </a:r>
            <a:r>
              <a:rPr kumimoji="0" lang="en-US" sz="1600" b="1" dirty="0" smtClean="0">
                <a:latin typeface="Courier New" charset="0"/>
              </a:rPr>
              <a:t>a[</a:t>
            </a:r>
            <a:r>
              <a:rPr kumimoji="0" lang="en-US" sz="1600" b="1" dirty="0" err="1" smtClean="0">
                <a:latin typeface="Courier New" charset="0"/>
              </a:rPr>
              <a:t>i</a:t>
            </a:r>
            <a:r>
              <a:rPr kumimoji="0" lang="en-US" sz="1600" b="1" dirty="0" smtClean="0">
                <a:latin typeface="Courier New" charset="0"/>
              </a:rPr>
              <a:t>]</a:t>
            </a:r>
            <a:r>
              <a:rPr kumimoji="0" lang="en-US" dirty="0" smtClean="0"/>
              <a:t>. </a:t>
            </a:r>
          </a:p>
          <a:p>
            <a:pPr lvl="1"/>
            <a:r>
              <a:rPr kumimoji="0" lang="en-US" dirty="0" smtClean="0"/>
              <a:t>Array indices start at </a:t>
            </a:r>
            <a:r>
              <a:rPr kumimoji="0" lang="en-US" sz="1600" b="1" dirty="0" smtClean="0">
                <a:latin typeface="Courier New" charset="0"/>
              </a:rPr>
              <a:t>0</a:t>
            </a:r>
            <a:r>
              <a:rPr kumimoji="0" lang="en-US" dirty="0" smtClean="0"/>
              <a:t>.</a:t>
            </a:r>
          </a:p>
          <a:p>
            <a:pPr lvl="1"/>
            <a:endParaRPr kumimoji="0" lang="en-US" dirty="0" smtClean="0"/>
          </a:p>
          <a:p>
            <a:pPr lvl="1"/>
            <a:endParaRPr kumimoji="0" lang="en-US" dirty="0"/>
          </a:p>
        </p:txBody>
      </p:sp>
      <p:sp>
        <p:nvSpPr>
          <p:cNvPr id="27653" name="Rectangle 4"/>
          <p:cNvSpPr>
            <a:spLocks noChangeArrowheads="1"/>
          </p:cNvSpPr>
          <p:nvPr/>
        </p:nvSpPr>
        <p:spPr bwMode="auto">
          <a:xfrm>
            <a:off x="1428728" y="3214686"/>
            <a:ext cx="7005638" cy="175432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82880" tIns="182880" rIns="182880" bIns="182880">
            <a:prstTxWarp prst="textNoShape">
              <a:avLst/>
            </a:prstTxWarp>
            <a:spAutoFit/>
          </a:bodyPr>
          <a:lstStyle/>
          <a:p>
            <a:pPr>
              <a:lnSpc>
                <a:spcPct val="50000"/>
              </a:lnSpc>
              <a:spcBef>
                <a:spcPct val="50000"/>
              </a:spcBef>
            </a:pPr>
            <a:r>
              <a:rPr lang="en-US" sz="2000" b="1" dirty="0" err="1" smtClean="0">
                <a:solidFill>
                  <a:srgbClr val="0000FF"/>
                </a:solidFill>
                <a:latin typeface="Courier New" charset="0"/>
              </a:rPr>
              <a:t>int</a:t>
            </a:r>
            <a:r>
              <a:rPr lang="tr-TR" sz="2000" b="1" dirty="0" smtClean="0">
                <a:solidFill>
                  <a:srgbClr val="0000FF"/>
                </a:solidFill>
                <a:latin typeface="Courier New" charset="0"/>
              </a:rPr>
              <a:t> </a:t>
            </a:r>
            <a:r>
              <a:rPr lang="en-US" sz="2000" b="1" dirty="0" smtClean="0">
                <a:solidFill>
                  <a:srgbClr val="000000"/>
                </a:solidFill>
                <a:latin typeface="Courier New" charset="0"/>
              </a:rPr>
              <a:t>N </a:t>
            </a:r>
            <a:r>
              <a:rPr lang="en-US" sz="2000" b="1" dirty="0">
                <a:solidFill>
                  <a:srgbClr val="9A1900"/>
                </a:solidFill>
                <a:latin typeface="Courier New" charset="0"/>
              </a:rPr>
              <a:t>=</a:t>
            </a:r>
            <a:r>
              <a:rPr lang="en-US" sz="2000" b="1" dirty="0">
                <a:solidFill>
                  <a:srgbClr val="993399"/>
                </a:solidFill>
                <a:latin typeface="Courier New" charset="0"/>
              </a:rPr>
              <a:t>10</a:t>
            </a:r>
            <a:r>
              <a:rPr lang="en-US" sz="2000" b="1" dirty="0">
                <a:solidFill>
                  <a:srgbClr val="9A1900"/>
                </a:solidFill>
                <a:latin typeface="Courier New" charset="0"/>
              </a:rPr>
              <a:t>;         </a:t>
            </a:r>
            <a:r>
              <a:rPr lang="en-US" sz="2000" b="1" dirty="0" smtClean="0">
                <a:solidFill>
                  <a:srgbClr val="9A1900"/>
                </a:solidFill>
                <a:latin typeface="Courier New" charset="0"/>
              </a:rPr>
              <a:t>  </a:t>
            </a:r>
            <a:r>
              <a:rPr lang="en-US" sz="1600" b="1" dirty="0">
                <a:solidFill>
                  <a:schemeClr val="tx1"/>
                </a:solidFill>
                <a:latin typeface="Courier New" charset="0"/>
              </a:rPr>
              <a:t>// size of array</a:t>
            </a:r>
          </a:p>
          <a:p>
            <a:pPr>
              <a:lnSpc>
                <a:spcPct val="50000"/>
              </a:lnSpc>
              <a:spcBef>
                <a:spcPct val="50000"/>
              </a:spcBef>
            </a:pPr>
            <a:r>
              <a:rPr lang="en-US" sz="2000" b="1" dirty="0">
                <a:solidFill>
                  <a:srgbClr val="0000FF"/>
                </a:solidFill>
                <a:latin typeface="Courier New" charset="0"/>
              </a:rPr>
              <a:t>double</a:t>
            </a:r>
            <a:r>
              <a:rPr lang="en-US" sz="2000" b="1" dirty="0">
                <a:solidFill>
                  <a:srgbClr val="9A1900"/>
                </a:solidFill>
                <a:latin typeface="Courier New" charset="0"/>
              </a:rPr>
              <a:t>[] </a:t>
            </a:r>
            <a:r>
              <a:rPr lang="en-US" sz="2000" b="1" dirty="0">
                <a:solidFill>
                  <a:srgbClr val="000000"/>
                </a:solidFill>
                <a:latin typeface="Courier New" charset="0"/>
              </a:rPr>
              <a:t>a</a:t>
            </a:r>
            <a:r>
              <a:rPr lang="en-US" sz="2000" b="1" dirty="0">
                <a:solidFill>
                  <a:srgbClr val="9A1900"/>
                </a:solidFill>
                <a:latin typeface="Courier New" charset="0"/>
              </a:rPr>
              <a:t>;        </a:t>
            </a:r>
            <a:r>
              <a:rPr lang="en-US" sz="2000" b="1" dirty="0" smtClean="0">
                <a:solidFill>
                  <a:srgbClr val="9A1900"/>
                </a:solidFill>
                <a:latin typeface="Courier New" charset="0"/>
              </a:rPr>
              <a:t> </a:t>
            </a:r>
            <a:r>
              <a:rPr lang="en-US" sz="1600" b="1" dirty="0">
                <a:solidFill>
                  <a:schemeClr val="tx1"/>
                </a:solidFill>
                <a:latin typeface="Courier New" charset="0"/>
              </a:rPr>
              <a:t>// declare the array</a:t>
            </a:r>
          </a:p>
          <a:p>
            <a:pPr>
              <a:lnSpc>
                <a:spcPct val="50000"/>
              </a:lnSpc>
              <a:spcBef>
                <a:spcPct val="50000"/>
              </a:spcBef>
            </a:pPr>
            <a:r>
              <a:rPr lang="en-US" sz="2000" b="1" dirty="0">
                <a:solidFill>
                  <a:srgbClr val="000000"/>
                </a:solidFill>
                <a:latin typeface="Courier New" charset="0"/>
              </a:rPr>
              <a:t>a </a:t>
            </a:r>
            <a:r>
              <a:rPr lang="en-US" sz="2000" b="1" dirty="0">
                <a:solidFill>
                  <a:srgbClr val="9A1900"/>
                </a:solidFill>
                <a:latin typeface="Courier New" charset="0"/>
              </a:rPr>
              <a:t>=</a:t>
            </a:r>
            <a:r>
              <a:rPr lang="en-US" sz="2000" b="1" dirty="0" smtClean="0">
                <a:solidFill>
                  <a:srgbClr val="0000FF"/>
                </a:solidFill>
                <a:latin typeface="Courier New" charset="0"/>
              </a:rPr>
              <a:t>new</a:t>
            </a:r>
            <a:r>
              <a:rPr lang="tr-TR" sz="2000" b="1" dirty="0" smtClean="0">
                <a:solidFill>
                  <a:srgbClr val="0000FF"/>
                </a:solidFill>
                <a:latin typeface="Courier New" charset="0"/>
              </a:rPr>
              <a:t> </a:t>
            </a:r>
            <a:r>
              <a:rPr lang="en-US" sz="2000" b="1" dirty="0" smtClean="0">
                <a:solidFill>
                  <a:srgbClr val="0000FF"/>
                </a:solidFill>
                <a:latin typeface="Courier New" charset="0"/>
              </a:rPr>
              <a:t>double</a:t>
            </a:r>
            <a:r>
              <a:rPr lang="en-US" sz="2000" b="1" dirty="0" smtClean="0">
                <a:solidFill>
                  <a:srgbClr val="9A1900"/>
                </a:solidFill>
                <a:latin typeface="Courier New" charset="0"/>
              </a:rPr>
              <a:t>[</a:t>
            </a:r>
            <a:r>
              <a:rPr lang="en-US" sz="2000" b="1" dirty="0" smtClean="0">
                <a:latin typeface="Courier New" charset="0"/>
              </a:rPr>
              <a:t>N</a:t>
            </a:r>
            <a:r>
              <a:rPr lang="en-US" sz="2000" b="1" dirty="0">
                <a:solidFill>
                  <a:srgbClr val="9A1900"/>
                </a:solidFill>
                <a:latin typeface="Courier New" charset="0"/>
              </a:rPr>
              <a:t>];   </a:t>
            </a:r>
            <a:r>
              <a:rPr lang="en-US" sz="2000" b="1" dirty="0" smtClean="0">
                <a:solidFill>
                  <a:srgbClr val="9A1900"/>
                </a:solidFill>
                <a:latin typeface="Courier New" charset="0"/>
              </a:rPr>
              <a:t>  </a:t>
            </a:r>
            <a:r>
              <a:rPr lang="en-US" sz="1600" b="1" dirty="0">
                <a:solidFill>
                  <a:schemeClr val="tx1"/>
                </a:solidFill>
                <a:latin typeface="Courier New" charset="0"/>
              </a:rPr>
              <a:t>// create the array</a:t>
            </a:r>
          </a:p>
          <a:p>
            <a:pPr>
              <a:lnSpc>
                <a:spcPct val="50000"/>
              </a:lnSpc>
              <a:spcBef>
                <a:spcPct val="50000"/>
              </a:spcBef>
            </a:pPr>
            <a:r>
              <a:rPr lang="en-US" sz="2000" b="1" dirty="0" smtClean="0">
                <a:solidFill>
                  <a:srgbClr val="0000FF"/>
                </a:solidFill>
                <a:latin typeface="Courier New" charset="0"/>
              </a:rPr>
              <a:t>for</a:t>
            </a:r>
            <a:r>
              <a:rPr lang="en-US" sz="2000" b="1" dirty="0" smtClean="0">
                <a:solidFill>
                  <a:srgbClr val="9A1900"/>
                </a:solidFill>
                <a:latin typeface="Courier New" charset="0"/>
              </a:rPr>
              <a:t>(</a:t>
            </a:r>
            <a:r>
              <a:rPr lang="en-US" sz="2000" b="1" dirty="0" err="1" smtClean="0">
                <a:solidFill>
                  <a:srgbClr val="0000FF"/>
                </a:solidFill>
                <a:latin typeface="Courier New" charset="0"/>
              </a:rPr>
              <a:t>int</a:t>
            </a:r>
            <a:r>
              <a:rPr lang="en-US" sz="2000" b="1" dirty="0" smtClean="0">
                <a:latin typeface="Courier New" charset="0"/>
              </a:rPr>
              <a:t> </a:t>
            </a:r>
            <a:r>
              <a:rPr lang="en-US" sz="2000" b="1" dirty="0" err="1">
                <a:latin typeface="Courier New" charset="0"/>
              </a:rPr>
              <a:t>i</a:t>
            </a:r>
            <a:r>
              <a:rPr lang="en-US" sz="2000" b="1" dirty="0">
                <a:latin typeface="Courier New" charset="0"/>
              </a:rPr>
              <a:t> </a:t>
            </a:r>
            <a:r>
              <a:rPr lang="en-US" sz="2000" b="1" dirty="0">
                <a:solidFill>
                  <a:srgbClr val="9A1900"/>
                </a:solidFill>
                <a:latin typeface="Courier New" charset="0"/>
              </a:rPr>
              <a:t>=</a:t>
            </a:r>
            <a:r>
              <a:rPr lang="en-US" sz="2000" b="1" dirty="0">
                <a:solidFill>
                  <a:srgbClr val="993399"/>
                </a:solidFill>
                <a:latin typeface="Courier New" charset="0"/>
              </a:rPr>
              <a:t>0</a:t>
            </a:r>
            <a:r>
              <a:rPr lang="en-US" sz="2000" b="1" dirty="0">
                <a:solidFill>
                  <a:srgbClr val="9A1900"/>
                </a:solidFill>
                <a:latin typeface="Courier New" charset="0"/>
              </a:rPr>
              <a:t>;</a:t>
            </a:r>
            <a:r>
              <a:rPr lang="en-US" sz="2000" b="1" dirty="0">
                <a:latin typeface="Courier New" charset="0"/>
              </a:rPr>
              <a:t> </a:t>
            </a:r>
            <a:r>
              <a:rPr lang="en-US" sz="2000" b="1" dirty="0" err="1">
                <a:latin typeface="Courier New" charset="0"/>
              </a:rPr>
              <a:t>i</a:t>
            </a:r>
            <a:r>
              <a:rPr lang="en-US" sz="2000" b="1" dirty="0">
                <a:latin typeface="Courier New" charset="0"/>
              </a:rPr>
              <a:t> </a:t>
            </a:r>
            <a:r>
              <a:rPr lang="en-US" sz="2000" b="1" dirty="0">
                <a:solidFill>
                  <a:srgbClr val="9A1900"/>
                </a:solidFill>
                <a:latin typeface="Courier New" charset="0"/>
              </a:rPr>
              <a:t>&lt;</a:t>
            </a:r>
            <a:r>
              <a:rPr lang="en-US" sz="2000" b="1" dirty="0">
                <a:latin typeface="Courier New" charset="0"/>
              </a:rPr>
              <a:t> N</a:t>
            </a:r>
            <a:r>
              <a:rPr lang="en-US" sz="2000" b="1" dirty="0">
                <a:solidFill>
                  <a:srgbClr val="9A1900"/>
                </a:solidFill>
                <a:latin typeface="Courier New" charset="0"/>
              </a:rPr>
              <a:t>;</a:t>
            </a:r>
            <a:r>
              <a:rPr lang="en-US" sz="2000" b="1" dirty="0">
                <a:latin typeface="Courier New" charset="0"/>
              </a:rPr>
              <a:t> </a:t>
            </a:r>
            <a:r>
              <a:rPr lang="en-US" sz="2000" b="1" dirty="0" err="1" smtClean="0">
                <a:latin typeface="Courier New" charset="0"/>
              </a:rPr>
              <a:t>i</a:t>
            </a:r>
            <a:r>
              <a:rPr lang="en-US" sz="2000" b="1" dirty="0" smtClean="0">
                <a:solidFill>
                  <a:srgbClr val="9A1900"/>
                </a:solidFill>
                <a:latin typeface="Courier New" charset="0"/>
              </a:rPr>
              <a:t>++)</a:t>
            </a:r>
            <a:r>
              <a:rPr lang="en-US" sz="1600" b="1" dirty="0" smtClean="0">
                <a:solidFill>
                  <a:schemeClr val="tx1"/>
                </a:solidFill>
                <a:latin typeface="Courier New" charset="0"/>
              </a:rPr>
              <a:t>// initialize the</a:t>
            </a:r>
            <a:r>
              <a:rPr lang="tr-TR" sz="1600" b="1" dirty="0" smtClean="0">
                <a:solidFill>
                  <a:schemeClr val="tx1"/>
                </a:solidFill>
                <a:latin typeface="Courier New" charset="0"/>
              </a:rPr>
              <a:t> </a:t>
            </a:r>
            <a:r>
              <a:rPr lang="en-US" sz="1600" b="1" dirty="0" smtClean="0">
                <a:solidFill>
                  <a:schemeClr val="tx1"/>
                </a:solidFill>
                <a:latin typeface="Courier New" charset="0"/>
              </a:rPr>
              <a:t>array</a:t>
            </a:r>
            <a:endParaRPr lang="en-US" sz="2000" b="1" dirty="0">
              <a:solidFill>
                <a:schemeClr val="tx1"/>
              </a:solidFill>
              <a:latin typeface="Courier New" charset="0"/>
            </a:endParaRPr>
          </a:p>
          <a:p>
            <a:pPr>
              <a:lnSpc>
                <a:spcPct val="50000"/>
              </a:lnSpc>
              <a:spcBef>
                <a:spcPct val="50000"/>
              </a:spcBef>
            </a:pPr>
            <a:r>
              <a:rPr lang="en-US" sz="2000" b="1" dirty="0">
                <a:latin typeface="Courier New" charset="0"/>
              </a:rPr>
              <a:t>   a</a:t>
            </a:r>
            <a:r>
              <a:rPr lang="en-US" sz="2000" b="1" dirty="0">
                <a:solidFill>
                  <a:srgbClr val="9A1900"/>
                </a:solidFill>
                <a:latin typeface="Courier New" charset="0"/>
              </a:rPr>
              <a:t>[</a:t>
            </a:r>
            <a:r>
              <a:rPr lang="en-US" sz="2000" b="1" dirty="0" err="1">
                <a:latin typeface="Courier New" charset="0"/>
              </a:rPr>
              <a:t>i</a:t>
            </a:r>
            <a:r>
              <a:rPr lang="en-US" sz="2000" b="1" dirty="0">
                <a:solidFill>
                  <a:srgbClr val="9A1900"/>
                </a:solidFill>
                <a:latin typeface="Courier New" charset="0"/>
              </a:rPr>
              <a:t>]=</a:t>
            </a:r>
            <a:r>
              <a:rPr lang="en-US" sz="2000" b="1" dirty="0">
                <a:solidFill>
                  <a:srgbClr val="993399"/>
                </a:solidFill>
                <a:latin typeface="Courier New" charset="0"/>
              </a:rPr>
              <a:t>0.0</a:t>
            </a:r>
            <a:r>
              <a:rPr lang="en-US" sz="2000" b="1" dirty="0">
                <a:solidFill>
                  <a:srgbClr val="9A1900"/>
                </a:solidFill>
                <a:latin typeface="Courier New" charset="0"/>
              </a:rPr>
              <a:t>;       </a:t>
            </a:r>
            <a:r>
              <a:rPr lang="en-US" sz="2000" b="1" dirty="0" smtClean="0">
                <a:solidFill>
                  <a:srgbClr val="9A1900"/>
                </a:solidFill>
                <a:latin typeface="Courier New" charset="0"/>
              </a:rPr>
              <a:t> </a:t>
            </a:r>
            <a:r>
              <a:rPr lang="en-US" sz="1600" b="1" dirty="0">
                <a:solidFill>
                  <a:schemeClr val="tx1"/>
                </a:solidFill>
                <a:latin typeface="Courier New" charset="0"/>
              </a:rPr>
              <a:t>// all to </a:t>
            </a:r>
            <a:r>
              <a:rPr lang="en-US" sz="1600" b="1" dirty="0" smtClean="0">
                <a:solidFill>
                  <a:schemeClr val="tx1"/>
                </a:solidFill>
                <a:latin typeface="Courier New" charset="0"/>
              </a:rPr>
              <a:t>0.0</a:t>
            </a:r>
            <a:endParaRPr lang="en-US" sz="1600" b="1" dirty="0">
              <a:solidFill>
                <a:schemeClr val="tx1"/>
              </a:solidFill>
              <a:latin typeface="Courier New"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652">
                                            <p:txEl>
                                              <p:pRg st="1" end="1"/>
                                            </p:txEl>
                                          </p:spTgt>
                                        </p:tgtEl>
                                        <p:attrNameLst>
                                          <p:attrName>style.visibility</p:attrName>
                                        </p:attrNameLst>
                                      </p:cBhvr>
                                      <p:to>
                                        <p:strVal val="visible"/>
                                      </p:to>
                                    </p:set>
                                    <p:animEffect transition="in" filter="checkerboard(across)">
                                      <p:cBhvr>
                                        <p:cTn id="7" dur="500"/>
                                        <p:tgtEl>
                                          <p:spTgt spid="276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7652">
                                            <p:txEl>
                                              <p:pRg st="2" end="2"/>
                                            </p:txEl>
                                          </p:spTgt>
                                        </p:tgtEl>
                                        <p:attrNameLst>
                                          <p:attrName>style.visibility</p:attrName>
                                        </p:attrNameLst>
                                      </p:cBhvr>
                                      <p:to>
                                        <p:strVal val="visible"/>
                                      </p:to>
                                    </p:set>
                                    <p:animEffect transition="in" filter="checkerboard(across)">
                                      <p:cBhvr>
                                        <p:cTn id="12" dur="500"/>
                                        <p:tgtEl>
                                          <p:spTgt spid="276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7652">
                                            <p:txEl>
                                              <p:pRg st="3" end="3"/>
                                            </p:txEl>
                                          </p:spTgt>
                                        </p:tgtEl>
                                        <p:attrNameLst>
                                          <p:attrName>style.visibility</p:attrName>
                                        </p:attrNameLst>
                                      </p:cBhvr>
                                      <p:to>
                                        <p:strVal val="visible"/>
                                      </p:to>
                                    </p:set>
                                    <p:animEffect transition="in" filter="checkerboard(across)">
                                      <p:cBhvr>
                                        <p:cTn id="17" dur="500"/>
                                        <p:tgtEl>
                                          <p:spTgt spid="276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7653"/>
                                        </p:tgtEl>
                                        <p:attrNameLst>
                                          <p:attrName>style.visibility</p:attrName>
                                        </p:attrNameLst>
                                      </p:cBhvr>
                                      <p:to>
                                        <p:strVal val="visible"/>
                                      </p:to>
                                    </p:set>
                                    <p:animEffect transition="in" filter="checkerboard(across)">
                                      <p:cBhvr>
                                        <p:cTn id="22"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tr-TR" b="1" smtClean="0"/>
              <a:t>Sayaç</a:t>
            </a:r>
            <a:endParaRPr lang="tr-TR" smtClean="0"/>
          </a:p>
        </p:txBody>
      </p:sp>
      <p:sp>
        <p:nvSpPr>
          <p:cNvPr id="33795" name="Rectangle 3"/>
          <p:cNvSpPr>
            <a:spLocks noGrp="1" noChangeArrowheads="1"/>
          </p:cNvSpPr>
          <p:nvPr>
            <p:ph sz="quarter" idx="1"/>
          </p:nvPr>
        </p:nvSpPr>
        <p:spPr/>
        <p:txBody>
          <a:bodyPr/>
          <a:lstStyle/>
          <a:p>
            <a:pPr eaLnBrk="1" hangingPunct="1">
              <a:lnSpc>
                <a:spcPct val="90000"/>
              </a:lnSpc>
              <a:buFont typeface="Wingdings" pitchFamily="2" charset="2"/>
              <a:buNone/>
            </a:pPr>
            <a:r>
              <a:rPr lang="tr-TR" sz="2400" dirty="0" smtClean="0"/>
              <a:t>	Programda bazı işlemlerin belirli sayıda yapılması isteniyorsa </a:t>
            </a:r>
            <a:r>
              <a:rPr lang="tr-TR" sz="2400" dirty="0" smtClean="0">
                <a:solidFill>
                  <a:srgbClr val="FF0000"/>
                </a:solidFill>
              </a:rPr>
              <a:t>sayaç </a:t>
            </a:r>
            <a:r>
              <a:rPr lang="tr-TR" sz="2400" dirty="0" smtClean="0"/>
              <a:t>kullanılır. </a:t>
            </a:r>
          </a:p>
          <a:p>
            <a:pPr eaLnBrk="1" hangingPunct="1">
              <a:lnSpc>
                <a:spcPct val="90000"/>
              </a:lnSpc>
              <a:buFont typeface="Wingdings" pitchFamily="2" charset="2"/>
              <a:buNone/>
            </a:pPr>
            <a:r>
              <a:rPr lang="tr-TR" sz="2400" dirty="0" smtClean="0"/>
              <a:t>	</a:t>
            </a:r>
          </a:p>
          <a:p>
            <a:pPr eaLnBrk="1" hangingPunct="1">
              <a:lnSpc>
                <a:spcPct val="90000"/>
              </a:lnSpc>
              <a:buFont typeface="Wingdings" pitchFamily="2" charset="2"/>
              <a:buNone/>
            </a:pPr>
            <a:r>
              <a:rPr lang="tr-TR" sz="2400" dirty="0" smtClean="0"/>
              <a:t>	Örneğin “girilen sayılardan kaç tanesi çift” sorusunun cevabı için sayaç kullanılmalıdır. </a:t>
            </a:r>
          </a:p>
          <a:p>
            <a:pPr eaLnBrk="1" hangingPunct="1">
              <a:lnSpc>
                <a:spcPct val="90000"/>
              </a:lnSpc>
              <a:buFont typeface="Wingdings" pitchFamily="2" charset="2"/>
              <a:buNone/>
            </a:pPr>
            <a:endParaRPr lang="tr-TR" sz="2400" dirty="0" smtClean="0"/>
          </a:p>
          <a:p>
            <a:pPr eaLnBrk="1" hangingPunct="1">
              <a:lnSpc>
                <a:spcPct val="90000"/>
              </a:lnSpc>
              <a:buFont typeface="Wingdings" pitchFamily="2" charset="2"/>
              <a:buNone/>
            </a:pPr>
            <a:r>
              <a:rPr lang="tr-TR" sz="2400" dirty="0" smtClean="0"/>
              <a:t>	Sayaç da bir tip değişkendir. </a:t>
            </a:r>
          </a:p>
          <a:p>
            <a:pPr eaLnBrk="1" hangingPunct="1">
              <a:lnSpc>
                <a:spcPct val="90000"/>
              </a:lnSpc>
              <a:buFont typeface="Wingdings" pitchFamily="2" charset="2"/>
              <a:buNone/>
            </a:pPr>
            <a:endParaRPr lang="tr-TR" sz="2400" dirty="0" smtClean="0"/>
          </a:p>
          <a:p>
            <a:pPr eaLnBrk="1" hangingPunct="1">
              <a:lnSpc>
                <a:spcPct val="90000"/>
              </a:lnSpc>
              <a:buFont typeface="Wingdings" pitchFamily="2" charset="2"/>
              <a:buNone/>
            </a:pPr>
            <a:r>
              <a:rPr lang="tr-TR" sz="2400" dirty="0" smtClean="0"/>
              <a:t>   Programda girilen sayıya bakılır, eğer çift ise </a:t>
            </a:r>
            <a:r>
              <a:rPr lang="tr-TR" sz="2400" dirty="0" err="1" smtClean="0"/>
              <a:t>sayac</a:t>
            </a:r>
            <a:r>
              <a:rPr lang="tr-TR" sz="2400" dirty="0" smtClean="0"/>
              <a:t> değişkeninin değeri bir artırılır. Bu şekilde </a:t>
            </a:r>
            <a:r>
              <a:rPr lang="tr-TR" sz="2400" dirty="0" err="1" smtClean="0"/>
              <a:t>sayac</a:t>
            </a:r>
            <a:r>
              <a:rPr lang="tr-TR" sz="2400" dirty="0" smtClean="0"/>
              <a:t> değişkeninin son değeri çift sayıların adedi  olur. </a:t>
            </a:r>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p:spPr>
        <p:txBody>
          <a:bodyPr/>
          <a:lstStyle/>
          <a:p>
            <a:fld id="{942F4CC4-2154-2649-96EA-0D9A16BF4B2B}" type="slidenum">
              <a:rPr lang="en-US" smtClean="0"/>
              <a:pPr/>
              <a:t>360</a:t>
            </a:fld>
            <a:endParaRPr lang="en-US" sz="1400" smtClean="0"/>
          </a:p>
        </p:txBody>
      </p:sp>
      <p:sp>
        <p:nvSpPr>
          <p:cNvPr id="27651" name="Rectangle 2"/>
          <p:cNvSpPr>
            <a:spLocks noGrp="1" noChangeArrowheads="1"/>
          </p:cNvSpPr>
          <p:nvPr>
            <p:ph type="title"/>
          </p:nvPr>
        </p:nvSpPr>
        <p:spPr/>
        <p:txBody>
          <a:bodyPr/>
          <a:lstStyle/>
          <a:p>
            <a:r>
              <a:rPr kumimoji="0" lang="tr-TR" dirty="0" err="1" smtClean="0"/>
              <a:t>Array</a:t>
            </a:r>
            <a:r>
              <a:rPr kumimoji="0" lang="tr-TR" dirty="0" smtClean="0"/>
              <a:t> - </a:t>
            </a:r>
            <a:r>
              <a:rPr kumimoji="0" lang="tr-TR" dirty="0" err="1" smtClean="0"/>
              <a:t>Summary</a:t>
            </a:r>
            <a:r>
              <a:rPr kumimoji="0" lang="tr-TR" dirty="0" smtClean="0"/>
              <a:t> </a:t>
            </a:r>
            <a:endParaRPr kumimoji="0" lang="en-US" dirty="0"/>
          </a:p>
        </p:txBody>
      </p:sp>
      <p:sp>
        <p:nvSpPr>
          <p:cNvPr id="27652" name="Rectangle 3"/>
          <p:cNvSpPr>
            <a:spLocks noGrp="1" noChangeArrowheads="1"/>
          </p:cNvSpPr>
          <p:nvPr>
            <p:ph type="body" idx="1"/>
          </p:nvPr>
        </p:nvSpPr>
        <p:spPr/>
        <p:txBody>
          <a:bodyPr/>
          <a:lstStyle/>
          <a:p>
            <a:pPr marL="0" indent="0"/>
            <a:r>
              <a:rPr kumimoji="0" lang="en-US" dirty="0" smtClean="0"/>
              <a:t>Java has special language support for arrays.</a:t>
            </a:r>
          </a:p>
          <a:p>
            <a:pPr lvl="1"/>
            <a:r>
              <a:rPr kumimoji="0" lang="en-US" dirty="0" smtClean="0"/>
              <a:t>To make an array:  </a:t>
            </a:r>
            <a:r>
              <a:rPr kumimoji="0" lang="tr-TR" dirty="0" smtClean="0"/>
              <a:t>1) </a:t>
            </a:r>
            <a:r>
              <a:rPr kumimoji="0" lang="en-US" dirty="0" smtClean="0"/>
              <a:t>declare, </a:t>
            </a:r>
            <a:r>
              <a:rPr kumimoji="0" lang="tr-TR" dirty="0" smtClean="0"/>
              <a:t>2) </a:t>
            </a:r>
            <a:r>
              <a:rPr kumimoji="0" lang="en-US" dirty="0" smtClean="0"/>
              <a:t>create, and </a:t>
            </a:r>
            <a:r>
              <a:rPr kumimoji="0" lang="tr-TR" dirty="0" smtClean="0"/>
              <a:t>3) </a:t>
            </a:r>
            <a:r>
              <a:rPr kumimoji="0" lang="en-US" dirty="0" smtClean="0"/>
              <a:t>initialize it.</a:t>
            </a:r>
          </a:p>
          <a:p>
            <a:pPr lvl="1"/>
            <a:r>
              <a:rPr kumimoji="0" lang="en-US" dirty="0" smtClean="0"/>
              <a:t>To access entry </a:t>
            </a:r>
            <a:r>
              <a:rPr kumimoji="0" lang="en-US" sz="1600" b="1" dirty="0" err="1" smtClean="0">
                <a:latin typeface="Courier New" charset="0"/>
              </a:rPr>
              <a:t>i</a:t>
            </a:r>
            <a:r>
              <a:rPr kumimoji="0" lang="tr-TR" sz="1600" b="1" dirty="0" smtClean="0">
                <a:latin typeface="Courier New" charset="0"/>
              </a:rPr>
              <a:t> </a:t>
            </a:r>
            <a:r>
              <a:rPr kumimoji="0" lang="en-US" dirty="0" smtClean="0"/>
              <a:t>of array named </a:t>
            </a:r>
            <a:r>
              <a:rPr kumimoji="0" lang="en-US" sz="1600" b="1" dirty="0" smtClean="0">
                <a:latin typeface="Courier New" charset="0"/>
              </a:rPr>
              <a:t>a</a:t>
            </a:r>
            <a:r>
              <a:rPr kumimoji="0" lang="en-US" dirty="0" smtClean="0"/>
              <a:t>, use </a:t>
            </a:r>
            <a:r>
              <a:rPr kumimoji="0" lang="en-US" sz="1600" b="1" dirty="0" smtClean="0">
                <a:latin typeface="Courier New" charset="0"/>
              </a:rPr>
              <a:t>a[</a:t>
            </a:r>
            <a:r>
              <a:rPr kumimoji="0" lang="en-US" sz="1600" b="1" dirty="0" err="1" smtClean="0">
                <a:latin typeface="Courier New" charset="0"/>
              </a:rPr>
              <a:t>i</a:t>
            </a:r>
            <a:r>
              <a:rPr kumimoji="0" lang="en-US" sz="1600" b="1" dirty="0" smtClean="0">
                <a:latin typeface="Courier New" charset="0"/>
              </a:rPr>
              <a:t>]</a:t>
            </a:r>
            <a:r>
              <a:rPr kumimoji="0" lang="en-US" dirty="0" smtClean="0"/>
              <a:t>. </a:t>
            </a:r>
          </a:p>
          <a:p>
            <a:pPr lvl="1"/>
            <a:r>
              <a:rPr kumimoji="0" lang="en-US" dirty="0" smtClean="0"/>
              <a:t>Array indices start at </a:t>
            </a:r>
            <a:r>
              <a:rPr kumimoji="0" lang="en-US" sz="1600" b="1" dirty="0" smtClean="0">
                <a:latin typeface="Courier New" charset="0"/>
              </a:rPr>
              <a:t>0</a:t>
            </a:r>
            <a:r>
              <a:rPr kumimoji="0" lang="en-US" dirty="0" smtClean="0"/>
              <a:t>.</a:t>
            </a:r>
          </a:p>
          <a:p>
            <a:pPr lvl="1"/>
            <a:endParaRPr kumimoji="0" lang="en-US" dirty="0" smtClean="0"/>
          </a:p>
          <a:p>
            <a:pPr lvl="1"/>
            <a:endParaRPr kumimoji="0" lang="en-US" dirty="0"/>
          </a:p>
        </p:txBody>
      </p:sp>
      <p:sp>
        <p:nvSpPr>
          <p:cNvPr id="6" name="Rectangle 5"/>
          <p:cNvSpPr>
            <a:spLocks noChangeArrowheads="1"/>
          </p:cNvSpPr>
          <p:nvPr/>
        </p:nvSpPr>
        <p:spPr bwMode="auto">
          <a:xfrm>
            <a:off x="1071538" y="3500438"/>
            <a:ext cx="7010400" cy="73866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182880" tIns="182880" rIns="182880" bIns="182880">
            <a:prstTxWarp prst="textNoShape">
              <a:avLst/>
            </a:prstTxWarp>
            <a:spAutoFit/>
          </a:bodyPr>
          <a:lstStyle/>
          <a:p>
            <a:pPr>
              <a:lnSpc>
                <a:spcPct val="50000"/>
              </a:lnSpc>
              <a:spcBef>
                <a:spcPct val="50000"/>
              </a:spcBef>
            </a:pPr>
            <a:r>
              <a:rPr lang="en-US" sz="1600" b="1" dirty="0" err="1" smtClean="0">
                <a:solidFill>
                  <a:srgbClr val="0000FF"/>
                </a:solidFill>
                <a:latin typeface="Courier New" charset="0"/>
              </a:rPr>
              <a:t>int</a:t>
            </a:r>
            <a:r>
              <a:rPr lang="tr-TR" sz="1600" b="1" dirty="0" smtClean="0">
                <a:solidFill>
                  <a:srgbClr val="0000FF"/>
                </a:solidFill>
                <a:latin typeface="Courier New" charset="0"/>
              </a:rPr>
              <a:t> </a:t>
            </a:r>
            <a:r>
              <a:rPr lang="en-US" sz="1600" b="1" dirty="0" smtClean="0">
                <a:solidFill>
                  <a:srgbClr val="000000"/>
                </a:solidFill>
                <a:latin typeface="Courier New" charset="0"/>
              </a:rPr>
              <a:t>N </a:t>
            </a:r>
            <a:r>
              <a:rPr lang="en-US" sz="1600" b="1" dirty="0">
                <a:solidFill>
                  <a:srgbClr val="9A1900"/>
                </a:solidFill>
                <a:latin typeface="Courier New" charset="0"/>
              </a:rPr>
              <a:t>=</a:t>
            </a:r>
            <a:r>
              <a:rPr lang="en-US" sz="1600" b="1" dirty="0">
                <a:solidFill>
                  <a:srgbClr val="993399"/>
                </a:solidFill>
                <a:latin typeface="Courier New" charset="0"/>
              </a:rPr>
              <a:t>10</a:t>
            </a:r>
            <a:r>
              <a:rPr lang="en-US" sz="1600" b="1" dirty="0">
                <a:solidFill>
                  <a:srgbClr val="9A1900"/>
                </a:solidFill>
                <a:latin typeface="Courier New" charset="0"/>
              </a:rPr>
              <a:t>;                  </a:t>
            </a:r>
            <a:r>
              <a:rPr lang="en-US" sz="1600" b="1" dirty="0">
                <a:solidFill>
                  <a:schemeClr val="tx1"/>
                </a:solidFill>
                <a:latin typeface="Courier New" charset="0"/>
              </a:rPr>
              <a:t>// size of array</a:t>
            </a:r>
          </a:p>
          <a:p>
            <a:pPr>
              <a:lnSpc>
                <a:spcPct val="50000"/>
              </a:lnSpc>
              <a:spcBef>
                <a:spcPct val="50000"/>
              </a:spcBef>
            </a:pPr>
            <a:r>
              <a:rPr lang="en-US" sz="1600" b="1" dirty="0" smtClean="0">
                <a:solidFill>
                  <a:srgbClr val="0000FF"/>
                </a:solidFill>
                <a:latin typeface="Courier New" charset="0"/>
              </a:rPr>
              <a:t>double</a:t>
            </a:r>
            <a:r>
              <a:rPr lang="tr-TR" sz="1600" b="1" dirty="0" smtClean="0">
                <a:solidFill>
                  <a:srgbClr val="0000FF"/>
                </a:solidFill>
                <a:latin typeface="Courier New" charset="0"/>
              </a:rPr>
              <a:t> </a:t>
            </a:r>
            <a:r>
              <a:rPr lang="en-US" sz="1600" b="1" dirty="0" smtClean="0">
                <a:solidFill>
                  <a:srgbClr val="9A1900"/>
                </a:solidFill>
                <a:latin typeface="Courier New" charset="0"/>
              </a:rPr>
              <a:t>[]</a:t>
            </a:r>
            <a:r>
              <a:rPr lang="en-US" sz="1600" b="1" dirty="0" smtClean="0">
                <a:solidFill>
                  <a:srgbClr val="000000"/>
                </a:solidFill>
                <a:latin typeface="Courier New" charset="0"/>
              </a:rPr>
              <a:t>a </a:t>
            </a:r>
            <a:r>
              <a:rPr lang="en-US" sz="1600" b="1" dirty="0" smtClean="0">
                <a:solidFill>
                  <a:srgbClr val="9A1900"/>
                </a:solidFill>
                <a:latin typeface="Courier New" charset="0"/>
              </a:rPr>
              <a:t>=</a:t>
            </a:r>
            <a:r>
              <a:rPr lang="en-US" sz="1600" b="1" dirty="0" smtClean="0">
                <a:solidFill>
                  <a:srgbClr val="0000FF"/>
                </a:solidFill>
                <a:latin typeface="Courier New" charset="0"/>
              </a:rPr>
              <a:t>new</a:t>
            </a:r>
            <a:r>
              <a:rPr lang="tr-TR" sz="1600" b="1" dirty="0" smtClean="0">
                <a:solidFill>
                  <a:srgbClr val="0000FF"/>
                </a:solidFill>
                <a:latin typeface="Courier New" charset="0"/>
              </a:rPr>
              <a:t> </a:t>
            </a:r>
            <a:r>
              <a:rPr lang="en-US" sz="1600" b="1" dirty="0" smtClean="0">
                <a:solidFill>
                  <a:srgbClr val="0000FF"/>
                </a:solidFill>
                <a:latin typeface="Courier New" charset="0"/>
              </a:rPr>
              <a:t>double</a:t>
            </a:r>
            <a:r>
              <a:rPr lang="en-US" sz="1600" b="1" dirty="0" smtClean="0">
                <a:solidFill>
                  <a:srgbClr val="9A1900"/>
                </a:solidFill>
                <a:latin typeface="Courier New" charset="0"/>
              </a:rPr>
              <a:t>[</a:t>
            </a:r>
            <a:r>
              <a:rPr lang="en-US" sz="1600" b="1" dirty="0" smtClean="0">
                <a:solidFill>
                  <a:srgbClr val="000000"/>
                </a:solidFill>
                <a:latin typeface="Courier New" charset="0"/>
              </a:rPr>
              <a:t>N</a:t>
            </a:r>
            <a:r>
              <a:rPr lang="en-US" sz="1600" b="1" dirty="0" smtClean="0">
                <a:solidFill>
                  <a:srgbClr val="9A1900"/>
                </a:solidFill>
                <a:latin typeface="Courier New" charset="0"/>
              </a:rPr>
              <a:t>];  </a:t>
            </a:r>
            <a:r>
              <a:rPr lang="en-US" sz="1600" b="1" dirty="0" smtClean="0">
                <a:solidFill>
                  <a:schemeClr val="tx1"/>
                </a:solidFill>
                <a:latin typeface="Courier New" charset="0"/>
              </a:rPr>
              <a:t>// declare, create, init</a:t>
            </a:r>
            <a:endParaRPr lang="en-US" sz="1600" b="1" dirty="0">
              <a:solidFill>
                <a:schemeClr val="tx1"/>
              </a:solidFill>
              <a:latin typeface="Courier New" charset="0"/>
            </a:endParaRPr>
          </a:p>
        </p:txBody>
      </p:sp>
      <p:sp>
        <p:nvSpPr>
          <p:cNvPr id="7" name="6 Dikdörtgen"/>
          <p:cNvSpPr/>
          <p:nvPr/>
        </p:nvSpPr>
        <p:spPr>
          <a:xfrm>
            <a:off x="714348" y="4500570"/>
            <a:ext cx="7643866" cy="1046440"/>
          </a:xfrm>
          <a:prstGeom prst="rect">
            <a:avLst/>
          </a:prstGeom>
        </p:spPr>
        <p:txBody>
          <a:bodyPr wrap="square">
            <a:spAutoFit/>
          </a:bodyPr>
          <a:lstStyle/>
          <a:p>
            <a:pPr>
              <a:buFont typeface="Arial" pitchFamily="34" charset="0"/>
              <a:buChar char="•"/>
            </a:pPr>
            <a:r>
              <a:rPr lang="en-US" sz="2600" dirty="0" smtClean="0"/>
              <a:t>Compact alternative. </a:t>
            </a:r>
          </a:p>
          <a:p>
            <a:pPr lvl="1"/>
            <a:r>
              <a:rPr lang="en-US" dirty="0" smtClean="0"/>
              <a:t>Declare, create, and initialize in one statement.</a:t>
            </a:r>
          </a:p>
          <a:p>
            <a:pPr lvl="1"/>
            <a:r>
              <a:rPr lang="en-US" dirty="0" smtClean="0"/>
              <a:t>Default initialization:  all numbers automatically set to zero.</a:t>
            </a:r>
            <a:endParaRPr lang="en-US" dirty="0"/>
          </a:p>
        </p:txBody>
      </p:sp>
      <p:cxnSp>
        <p:nvCxnSpPr>
          <p:cNvPr id="9" name="8 Şekil"/>
          <p:cNvCxnSpPr>
            <a:stCxn id="6" idx="1"/>
          </p:cNvCxnSpPr>
          <p:nvPr/>
        </p:nvCxnSpPr>
        <p:spPr>
          <a:xfrm rot="10800000" flipV="1">
            <a:off x="857224" y="3869770"/>
            <a:ext cx="214314" cy="702238"/>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0"/>
          </p:nvPr>
        </p:nvSpPr>
        <p:spPr>
          <a:noFill/>
        </p:spPr>
        <p:txBody>
          <a:bodyPr/>
          <a:lstStyle/>
          <a:p>
            <a:fld id="{DE070911-2652-A34D-B609-D72B17BC121F}" type="slidenum">
              <a:rPr lang="en-US" smtClean="0"/>
              <a:pPr/>
              <a:t>361</a:t>
            </a:fld>
            <a:endParaRPr lang="en-US" sz="1400" smtClean="0"/>
          </a:p>
        </p:txBody>
      </p:sp>
      <p:sp>
        <p:nvSpPr>
          <p:cNvPr id="70659" name="Rectangle 2"/>
          <p:cNvSpPr>
            <a:spLocks noGrp="1" noChangeArrowheads="1"/>
          </p:cNvSpPr>
          <p:nvPr>
            <p:ph type="title"/>
          </p:nvPr>
        </p:nvSpPr>
        <p:spPr/>
        <p:txBody>
          <a:bodyPr/>
          <a:lstStyle/>
          <a:p>
            <a:r>
              <a:rPr kumimoji="0" lang="en-US"/>
              <a:t>Matrix Multiplication</a:t>
            </a:r>
          </a:p>
        </p:txBody>
      </p:sp>
      <p:sp>
        <p:nvSpPr>
          <p:cNvPr id="70660" name="Rectangle 3"/>
          <p:cNvSpPr>
            <a:spLocks noGrp="1" noChangeArrowheads="1"/>
          </p:cNvSpPr>
          <p:nvPr>
            <p:ph type="body" idx="1"/>
          </p:nvPr>
        </p:nvSpPr>
        <p:spPr/>
        <p:txBody>
          <a:bodyPr/>
          <a:lstStyle/>
          <a:p>
            <a:pPr marL="0" indent="0"/>
            <a:r>
              <a:rPr kumimoji="0" lang="en-US" dirty="0"/>
              <a:t>Matrix multiplication.  </a:t>
            </a:r>
            <a:r>
              <a:rPr kumimoji="0" lang="en-US" dirty="0">
                <a:solidFill>
                  <a:schemeClr val="tx1"/>
                </a:solidFill>
              </a:rPr>
              <a:t>Given two N-by-N matrices </a:t>
            </a:r>
            <a:r>
              <a:rPr kumimoji="0" lang="en-US" sz="1600" b="1" dirty="0">
                <a:solidFill>
                  <a:schemeClr val="tx1"/>
                </a:solidFill>
                <a:latin typeface="Courier New" charset="0"/>
              </a:rPr>
              <a:t>a</a:t>
            </a:r>
            <a:r>
              <a:rPr kumimoji="0" lang="en-US" dirty="0">
                <a:solidFill>
                  <a:schemeClr val="tx1"/>
                </a:solidFill>
              </a:rPr>
              <a:t> and </a:t>
            </a:r>
            <a:r>
              <a:rPr kumimoji="0" lang="en-US" sz="1600" b="1" dirty="0" err="1">
                <a:solidFill>
                  <a:schemeClr val="tx1"/>
                </a:solidFill>
                <a:latin typeface="Courier New" charset="0"/>
              </a:rPr>
              <a:t>b</a:t>
            </a:r>
            <a:r>
              <a:rPr kumimoji="0" lang="en-US" dirty="0">
                <a:solidFill>
                  <a:schemeClr val="tx1"/>
                </a:solidFill>
              </a:rPr>
              <a:t>, define </a:t>
            </a:r>
            <a:r>
              <a:rPr kumimoji="0" lang="en-US" sz="1600" b="1" dirty="0" err="1">
                <a:solidFill>
                  <a:schemeClr val="tx1"/>
                </a:solidFill>
                <a:latin typeface="Courier New" charset="0"/>
              </a:rPr>
              <a:t>c</a:t>
            </a:r>
            <a:r>
              <a:rPr kumimoji="0" lang="en-US" dirty="0">
                <a:solidFill>
                  <a:schemeClr val="tx1"/>
                </a:solidFill>
              </a:rPr>
              <a:t/>
            </a:r>
            <a:br>
              <a:rPr kumimoji="0" lang="en-US" dirty="0">
                <a:solidFill>
                  <a:schemeClr val="tx1"/>
                </a:solidFill>
              </a:rPr>
            </a:br>
            <a:r>
              <a:rPr kumimoji="0" lang="en-US" dirty="0">
                <a:solidFill>
                  <a:schemeClr val="tx1"/>
                </a:solidFill>
              </a:rPr>
              <a:t>to be the N-by-N matrix where </a:t>
            </a:r>
            <a:r>
              <a:rPr kumimoji="0" lang="en-US" sz="1600" b="1" dirty="0" err="1">
                <a:solidFill>
                  <a:schemeClr val="tx1"/>
                </a:solidFill>
                <a:latin typeface="Courier New" charset="0"/>
              </a:rPr>
              <a:t>c[i][j</a:t>
            </a:r>
            <a:r>
              <a:rPr kumimoji="0" lang="en-US" sz="1600" b="1" dirty="0">
                <a:solidFill>
                  <a:schemeClr val="tx1"/>
                </a:solidFill>
                <a:latin typeface="Courier New" charset="0"/>
              </a:rPr>
              <a:t>]</a:t>
            </a:r>
            <a:r>
              <a:rPr kumimoji="0" lang="en-US" dirty="0">
                <a:solidFill>
                  <a:schemeClr val="tx1"/>
                </a:solidFill>
              </a:rPr>
              <a:t> is the dot product of</a:t>
            </a:r>
            <a:br>
              <a:rPr kumimoji="0" lang="en-US" dirty="0">
                <a:solidFill>
                  <a:schemeClr val="tx1"/>
                </a:solidFill>
              </a:rPr>
            </a:br>
            <a:r>
              <a:rPr kumimoji="0" lang="en-US" dirty="0">
                <a:solidFill>
                  <a:schemeClr val="tx1"/>
                </a:solidFill>
              </a:rPr>
              <a:t>the </a:t>
            </a:r>
            <a:r>
              <a:rPr kumimoji="0" lang="en-US" sz="1600" b="1" dirty="0">
                <a:solidFill>
                  <a:schemeClr val="tx1"/>
                </a:solidFill>
                <a:latin typeface="Courier New" charset="0"/>
              </a:rPr>
              <a:t>i</a:t>
            </a:r>
            <a:r>
              <a:rPr kumimoji="0" lang="en-US" sz="1600" baseline="30000" dirty="0">
                <a:solidFill>
                  <a:schemeClr val="tx1"/>
                </a:solidFill>
              </a:rPr>
              <a:t>th</a:t>
            </a:r>
            <a:r>
              <a:rPr kumimoji="0" lang="en-US" dirty="0">
                <a:solidFill>
                  <a:schemeClr val="tx1"/>
                </a:solidFill>
              </a:rPr>
              <a:t> row of </a:t>
            </a:r>
            <a:r>
              <a:rPr kumimoji="0" lang="en-US" sz="1600" b="1" dirty="0" smtClean="0">
                <a:solidFill>
                  <a:schemeClr val="tx1"/>
                </a:solidFill>
                <a:latin typeface="Courier New" charset="0"/>
              </a:rPr>
              <a:t>a[][]</a:t>
            </a:r>
            <a:r>
              <a:rPr kumimoji="0" lang="en-US" dirty="0">
                <a:solidFill>
                  <a:schemeClr val="tx1"/>
                </a:solidFill>
              </a:rPr>
              <a:t>and the </a:t>
            </a:r>
            <a:r>
              <a:rPr kumimoji="0" lang="en-US" sz="1600" b="1" dirty="0" err="1">
                <a:solidFill>
                  <a:schemeClr val="tx1"/>
                </a:solidFill>
                <a:latin typeface="Courier New" charset="0"/>
              </a:rPr>
              <a:t>j</a:t>
            </a:r>
            <a:r>
              <a:rPr kumimoji="0" lang="en-US" sz="1600" baseline="30000" dirty="0" err="1">
                <a:solidFill>
                  <a:schemeClr val="tx1"/>
                </a:solidFill>
              </a:rPr>
              <a:t>th</a:t>
            </a:r>
            <a:r>
              <a:rPr kumimoji="0" lang="en-US" dirty="0">
                <a:solidFill>
                  <a:schemeClr val="tx1"/>
                </a:solidFill>
              </a:rPr>
              <a:t> column of </a:t>
            </a:r>
            <a:r>
              <a:rPr kumimoji="0" lang="en-US" sz="1600" b="1" dirty="0" err="1" smtClean="0">
                <a:solidFill>
                  <a:schemeClr val="tx1"/>
                </a:solidFill>
                <a:latin typeface="Courier New" charset="0"/>
              </a:rPr>
              <a:t>b</a:t>
            </a:r>
            <a:r>
              <a:rPr kumimoji="0" lang="en-US" sz="1600" b="1" dirty="0" smtClean="0">
                <a:solidFill>
                  <a:schemeClr val="tx1"/>
                </a:solidFill>
                <a:latin typeface="Courier New" charset="0"/>
              </a:rPr>
              <a:t>[][]</a:t>
            </a:r>
            <a:r>
              <a:rPr kumimoji="0" lang="en-US" dirty="0" smtClean="0">
                <a:solidFill>
                  <a:schemeClr val="tx1"/>
                </a:solidFill>
              </a:rPr>
              <a:t>. </a:t>
            </a:r>
            <a:endParaRPr kumimoji="0" lang="en-US" dirty="0">
              <a:solidFill>
                <a:schemeClr val="tx1"/>
              </a:solidFill>
            </a:endParaRPr>
          </a:p>
        </p:txBody>
      </p:sp>
      <p:sp>
        <p:nvSpPr>
          <p:cNvPr id="70661" name="Rectangle 4"/>
          <p:cNvSpPr>
            <a:spLocks noChangeArrowheads="1"/>
          </p:cNvSpPr>
          <p:nvPr/>
        </p:nvSpPr>
        <p:spPr bwMode="auto">
          <a:xfrm>
            <a:off x="650875" y="3090863"/>
            <a:ext cx="5159375" cy="160043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82880" tIns="228600" rIns="182880" bIns="228600">
            <a:prstTxWarp prst="textNoShape">
              <a:avLst/>
            </a:prstTxWarp>
            <a:spAutoFit/>
          </a:bodyPr>
          <a:lstStyle/>
          <a:p>
            <a:pPr>
              <a:lnSpc>
                <a:spcPct val="50000"/>
              </a:lnSpc>
              <a:spcBef>
                <a:spcPct val="50000"/>
              </a:spcBef>
            </a:pPr>
            <a:r>
              <a:rPr lang="tr-TR" sz="1600" b="1" dirty="0" err="1" smtClean="0">
                <a:solidFill>
                  <a:srgbClr val="000000"/>
                </a:solidFill>
                <a:latin typeface="Courier New" charset="0"/>
              </a:rPr>
              <a:t>int</a:t>
            </a:r>
            <a:r>
              <a:rPr lang="tr-TR" sz="1600" b="1" dirty="0" smtClean="0">
                <a:solidFill>
                  <a:srgbClr val="000000"/>
                </a:solidFill>
                <a:latin typeface="Courier New" charset="0"/>
              </a:rPr>
              <a:t> </a:t>
            </a:r>
            <a:r>
              <a:rPr lang="en-US" sz="1600" b="1" dirty="0" smtClean="0">
                <a:solidFill>
                  <a:srgbClr val="000000"/>
                </a:solidFill>
                <a:latin typeface="Courier New" charset="0"/>
              </a:rPr>
              <a:t>c </a:t>
            </a:r>
            <a:r>
              <a:rPr lang="en-US" sz="1600" b="1" dirty="0" smtClean="0">
                <a:solidFill>
                  <a:srgbClr val="9A1900"/>
                </a:solidFill>
                <a:latin typeface="Courier New" charset="0"/>
              </a:rPr>
              <a:t>[</a:t>
            </a:r>
            <a:r>
              <a:rPr lang="en-US" sz="1600" b="1" dirty="0" smtClean="0">
                <a:solidFill>
                  <a:srgbClr val="000008"/>
                </a:solidFill>
                <a:latin typeface="Courier New" charset="0"/>
              </a:rPr>
              <a:t>N</a:t>
            </a:r>
            <a:r>
              <a:rPr lang="en-US" sz="1600" b="1" dirty="0" smtClean="0">
                <a:solidFill>
                  <a:srgbClr val="9A1900"/>
                </a:solidFill>
                <a:latin typeface="Courier New" charset="0"/>
              </a:rPr>
              <a:t>][</a:t>
            </a:r>
            <a:r>
              <a:rPr lang="en-US" sz="1600" b="1" dirty="0" smtClean="0">
                <a:solidFill>
                  <a:srgbClr val="000008"/>
                </a:solidFill>
                <a:latin typeface="Courier New" charset="0"/>
              </a:rPr>
              <a:t>N</a:t>
            </a:r>
            <a:r>
              <a:rPr lang="en-US" sz="1600" b="1" dirty="0" smtClean="0">
                <a:solidFill>
                  <a:srgbClr val="9A1900"/>
                </a:solidFill>
                <a:latin typeface="Courier New" charset="0"/>
              </a:rPr>
              <a:t>]</a:t>
            </a:r>
            <a:r>
              <a:rPr lang="tr-TR" sz="1600" b="1" dirty="0" smtClean="0">
                <a:solidFill>
                  <a:srgbClr val="9A1900"/>
                </a:solidFill>
                <a:latin typeface="Courier New" charset="0"/>
              </a:rPr>
              <a:t> = {}</a:t>
            </a:r>
            <a:r>
              <a:rPr lang="en-US" sz="1600" b="1" dirty="0" smtClean="0">
                <a:solidFill>
                  <a:srgbClr val="9A1900"/>
                </a:solidFill>
                <a:latin typeface="Courier New" charset="0"/>
              </a:rPr>
              <a:t>;</a:t>
            </a:r>
          </a:p>
          <a:p>
            <a:pPr>
              <a:lnSpc>
                <a:spcPct val="50000"/>
              </a:lnSpc>
              <a:spcBef>
                <a:spcPct val="50000"/>
              </a:spcBef>
            </a:pPr>
            <a:r>
              <a:rPr lang="en-US" sz="1600" b="1" dirty="0" smtClean="0">
                <a:solidFill>
                  <a:srgbClr val="0000FF"/>
                </a:solidFill>
                <a:latin typeface="Courier New" charset="0"/>
              </a:rPr>
              <a:t>for </a:t>
            </a:r>
            <a:r>
              <a:rPr lang="en-US" sz="1600" b="1" dirty="0">
                <a:solidFill>
                  <a:srgbClr val="9C1600"/>
                </a:solidFill>
                <a:latin typeface="Courier New" charset="0"/>
              </a:rPr>
              <a:t>(</a:t>
            </a:r>
            <a:r>
              <a:rPr lang="en-US" sz="1600" b="1" dirty="0" err="1">
                <a:solidFill>
                  <a:srgbClr val="0000FF"/>
                </a:solidFill>
                <a:latin typeface="Courier New" charset="0"/>
              </a:rPr>
              <a:t>int</a:t>
            </a:r>
            <a:r>
              <a:rPr lang="en-US" sz="1600" b="1" dirty="0">
                <a:solidFill>
                  <a:srgbClr val="0000FF"/>
                </a:solidFill>
                <a:latin typeface="Courier New" charset="0"/>
              </a:rPr>
              <a:t> </a:t>
            </a:r>
            <a:r>
              <a:rPr lang="en-US" sz="1600" b="1" dirty="0" err="1">
                <a:solidFill>
                  <a:srgbClr val="000008"/>
                </a:solidFill>
                <a:latin typeface="Courier New" charset="0"/>
              </a:rPr>
              <a:t>i</a:t>
            </a:r>
            <a:r>
              <a:rPr lang="en-US" sz="1600" b="1" dirty="0">
                <a:solidFill>
                  <a:srgbClr val="000008"/>
                </a:solidFill>
                <a:latin typeface="Courier New" charset="0"/>
              </a:rPr>
              <a:t>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err="1">
                <a:solidFill>
                  <a:srgbClr val="000008"/>
                </a:solidFill>
                <a:latin typeface="Courier New" charset="0"/>
              </a:rPr>
              <a:t>i</a:t>
            </a:r>
            <a:r>
              <a:rPr lang="en-US" sz="1600" b="1" dirty="0">
                <a:solidFill>
                  <a:srgbClr val="000008"/>
                </a:solidFill>
                <a:latin typeface="Courier New" charset="0"/>
              </a:rPr>
              <a:t> </a:t>
            </a:r>
            <a:r>
              <a:rPr lang="en-US" sz="1600" b="1" dirty="0">
                <a:solidFill>
                  <a:srgbClr val="9C1600"/>
                </a:solidFill>
                <a:latin typeface="Courier New" charset="0"/>
              </a:rPr>
              <a:t>&lt;</a:t>
            </a:r>
            <a:r>
              <a:rPr lang="en-US" sz="1600" b="1" dirty="0">
                <a:solidFill>
                  <a:srgbClr val="000008"/>
                </a:solidFill>
                <a:latin typeface="Courier New" charset="0"/>
              </a:rPr>
              <a:t>N</a:t>
            </a:r>
            <a:r>
              <a:rPr lang="en-US" sz="1600" b="1" dirty="0">
                <a:solidFill>
                  <a:srgbClr val="9C1600"/>
                </a:solidFill>
                <a:latin typeface="Courier New" charset="0"/>
              </a:rPr>
              <a:t>; </a:t>
            </a:r>
            <a:r>
              <a:rPr lang="en-US" sz="1600" b="1" dirty="0" err="1">
                <a:solidFill>
                  <a:srgbClr val="000008"/>
                </a:solidFill>
                <a:latin typeface="Courier New" charset="0"/>
              </a:rPr>
              <a:t>i</a:t>
            </a:r>
            <a:r>
              <a:rPr lang="en-US" sz="1600" b="1" dirty="0">
                <a:solidFill>
                  <a:srgbClr val="9C1600"/>
                </a:solidFill>
                <a:latin typeface="Courier New" charset="0"/>
              </a:rPr>
              <a:t>++)</a:t>
            </a:r>
          </a:p>
          <a:p>
            <a:pPr>
              <a:lnSpc>
                <a:spcPct val="50000"/>
              </a:lnSpc>
              <a:spcBef>
                <a:spcPct val="50000"/>
              </a:spcBef>
            </a:pPr>
            <a:r>
              <a:rPr lang="en-US" sz="1600" b="1" dirty="0">
                <a:solidFill>
                  <a:srgbClr val="0000FF"/>
                </a:solidFill>
                <a:latin typeface="Courier New" charset="0"/>
              </a:rPr>
              <a:t>   for </a:t>
            </a:r>
            <a:r>
              <a:rPr lang="en-US" sz="1600" b="1" dirty="0">
                <a:solidFill>
                  <a:srgbClr val="9C1600"/>
                </a:solidFill>
                <a:latin typeface="Courier New" charset="0"/>
              </a:rPr>
              <a:t>(</a:t>
            </a:r>
            <a:r>
              <a:rPr lang="en-US" sz="1600" b="1" dirty="0" err="1">
                <a:solidFill>
                  <a:srgbClr val="0000FF"/>
                </a:solidFill>
                <a:latin typeface="Courier New" charset="0"/>
              </a:rPr>
              <a:t>int</a:t>
            </a:r>
            <a:r>
              <a:rPr lang="en-US" sz="1600" b="1" dirty="0">
                <a:solidFill>
                  <a:srgbClr val="0000FF"/>
                </a:solidFill>
                <a:latin typeface="Courier New" charset="0"/>
              </a:rPr>
              <a:t> </a:t>
            </a:r>
            <a:r>
              <a:rPr lang="en-US" sz="1600" b="1" dirty="0">
                <a:solidFill>
                  <a:srgbClr val="000008"/>
                </a:solidFill>
                <a:latin typeface="Courier New" charset="0"/>
              </a:rPr>
              <a:t>j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a:solidFill>
                  <a:srgbClr val="000008"/>
                </a:solidFill>
                <a:latin typeface="Courier New" charset="0"/>
              </a:rPr>
              <a:t>j </a:t>
            </a:r>
            <a:r>
              <a:rPr lang="en-US" sz="1600" b="1" dirty="0">
                <a:solidFill>
                  <a:srgbClr val="9C1600"/>
                </a:solidFill>
                <a:latin typeface="Courier New" charset="0"/>
              </a:rPr>
              <a:t>&lt;</a:t>
            </a:r>
            <a:r>
              <a:rPr lang="en-US" sz="1600" b="1" dirty="0">
                <a:solidFill>
                  <a:srgbClr val="000008"/>
                </a:solidFill>
                <a:latin typeface="Courier New" charset="0"/>
              </a:rPr>
              <a:t>N</a:t>
            </a:r>
            <a:r>
              <a:rPr lang="en-US" sz="1600" b="1" dirty="0">
                <a:solidFill>
                  <a:srgbClr val="9C1600"/>
                </a:solidFill>
                <a:latin typeface="Courier New" charset="0"/>
              </a:rPr>
              <a:t>; </a:t>
            </a:r>
            <a:r>
              <a:rPr lang="en-US" sz="1600" b="1" dirty="0">
                <a:solidFill>
                  <a:srgbClr val="000008"/>
                </a:solidFill>
                <a:latin typeface="Courier New" charset="0"/>
              </a:rPr>
              <a:t>j</a:t>
            </a:r>
            <a:r>
              <a:rPr lang="en-US" sz="1600" b="1" dirty="0">
                <a:solidFill>
                  <a:srgbClr val="9C1600"/>
                </a:solidFill>
                <a:latin typeface="Courier New" charset="0"/>
              </a:rPr>
              <a:t>++)</a:t>
            </a:r>
          </a:p>
          <a:p>
            <a:pPr>
              <a:lnSpc>
                <a:spcPct val="50000"/>
              </a:lnSpc>
              <a:spcBef>
                <a:spcPct val="50000"/>
              </a:spcBef>
            </a:pPr>
            <a:r>
              <a:rPr lang="tr-TR" sz="1600" b="1" dirty="0" smtClean="0">
                <a:solidFill>
                  <a:srgbClr val="0000FF"/>
                </a:solidFill>
                <a:latin typeface="Courier New" charset="0"/>
              </a:rPr>
              <a:t>	</a:t>
            </a:r>
            <a:r>
              <a:rPr lang="en-US" sz="1600" b="1" dirty="0" smtClean="0">
                <a:solidFill>
                  <a:srgbClr val="0000FF"/>
                </a:solidFill>
                <a:latin typeface="Courier New" charset="0"/>
              </a:rPr>
              <a:t>for </a:t>
            </a:r>
            <a:r>
              <a:rPr lang="en-US" sz="1600" b="1" dirty="0">
                <a:solidFill>
                  <a:srgbClr val="9C1600"/>
                </a:solidFill>
                <a:latin typeface="Courier New" charset="0"/>
              </a:rPr>
              <a:t>(</a:t>
            </a:r>
            <a:r>
              <a:rPr lang="en-US" sz="1600" b="1" dirty="0" err="1">
                <a:solidFill>
                  <a:srgbClr val="0000FF"/>
                </a:solidFill>
                <a:latin typeface="Courier New" charset="0"/>
              </a:rPr>
              <a:t>int</a:t>
            </a:r>
            <a:r>
              <a:rPr lang="en-US" sz="1600" b="1" dirty="0">
                <a:solidFill>
                  <a:srgbClr val="0000FF"/>
                </a:solidFill>
                <a:latin typeface="Courier New" charset="0"/>
              </a:rPr>
              <a:t> </a:t>
            </a:r>
            <a:r>
              <a:rPr lang="en-US" sz="1600" b="1" dirty="0">
                <a:solidFill>
                  <a:srgbClr val="000008"/>
                </a:solidFill>
                <a:latin typeface="Courier New" charset="0"/>
              </a:rPr>
              <a:t>k </a:t>
            </a:r>
            <a:r>
              <a:rPr lang="en-US" sz="1600" b="1" dirty="0">
                <a:solidFill>
                  <a:srgbClr val="9C1600"/>
                </a:solidFill>
                <a:latin typeface="Courier New" charset="0"/>
              </a:rPr>
              <a:t>= </a:t>
            </a:r>
            <a:r>
              <a:rPr lang="en-US" sz="1600" b="1" dirty="0">
                <a:solidFill>
                  <a:srgbClr val="99319A"/>
                </a:solidFill>
                <a:latin typeface="Courier New" charset="0"/>
              </a:rPr>
              <a:t>0</a:t>
            </a:r>
            <a:r>
              <a:rPr lang="en-US" sz="1600" b="1" dirty="0">
                <a:solidFill>
                  <a:srgbClr val="9C1600"/>
                </a:solidFill>
                <a:latin typeface="Courier New" charset="0"/>
              </a:rPr>
              <a:t>; </a:t>
            </a:r>
            <a:r>
              <a:rPr lang="en-US" sz="1600" b="1" dirty="0">
                <a:solidFill>
                  <a:srgbClr val="000008"/>
                </a:solidFill>
                <a:latin typeface="Courier New" charset="0"/>
              </a:rPr>
              <a:t>k </a:t>
            </a:r>
            <a:r>
              <a:rPr lang="en-US" sz="1600" b="1" dirty="0">
                <a:solidFill>
                  <a:srgbClr val="9C1600"/>
                </a:solidFill>
                <a:latin typeface="Courier New" charset="0"/>
              </a:rPr>
              <a:t>&lt;</a:t>
            </a:r>
            <a:r>
              <a:rPr lang="en-US" sz="1600" b="1" dirty="0">
                <a:solidFill>
                  <a:srgbClr val="000008"/>
                </a:solidFill>
                <a:latin typeface="Courier New" charset="0"/>
              </a:rPr>
              <a:t>N</a:t>
            </a:r>
            <a:r>
              <a:rPr lang="en-US" sz="1600" b="1" dirty="0">
                <a:solidFill>
                  <a:srgbClr val="9C1600"/>
                </a:solidFill>
                <a:latin typeface="Courier New" charset="0"/>
              </a:rPr>
              <a:t>; </a:t>
            </a:r>
            <a:r>
              <a:rPr lang="en-US" sz="1600" b="1" dirty="0">
                <a:solidFill>
                  <a:srgbClr val="000008"/>
                </a:solidFill>
                <a:latin typeface="Courier New" charset="0"/>
              </a:rPr>
              <a:t>k</a:t>
            </a:r>
            <a:r>
              <a:rPr lang="en-US" sz="1600" b="1" dirty="0">
                <a:solidFill>
                  <a:srgbClr val="9C1600"/>
                </a:solidFill>
                <a:latin typeface="Courier New" charset="0"/>
              </a:rPr>
              <a:t>++)</a:t>
            </a:r>
          </a:p>
          <a:p>
            <a:pPr>
              <a:lnSpc>
                <a:spcPct val="50000"/>
              </a:lnSpc>
              <a:spcBef>
                <a:spcPct val="50000"/>
              </a:spcBef>
            </a:pPr>
            <a:r>
              <a:rPr lang="tr-TR" sz="1600" b="1" dirty="0" smtClean="0">
                <a:solidFill>
                  <a:srgbClr val="000008"/>
                </a:solidFill>
                <a:latin typeface="Courier New" charset="0"/>
              </a:rPr>
              <a:t>	</a:t>
            </a:r>
            <a:r>
              <a:rPr lang="en-US" sz="1600" b="1" dirty="0" smtClean="0">
                <a:solidFill>
                  <a:srgbClr val="000008"/>
                </a:solidFill>
                <a:latin typeface="Courier New" charset="0"/>
              </a:rPr>
              <a:t>c</a:t>
            </a:r>
            <a:r>
              <a:rPr lang="en-US" sz="1600" b="1" dirty="0" smtClean="0">
                <a:solidFill>
                  <a:srgbClr val="9C1600"/>
                </a:solidFill>
                <a:latin typeface="Courier New" charset="0"/>
              </a:rPr>
              <a:t>[</a:t>
            </a:r>
            <a:r>
              <a:rPr lang="en-US" sz="1600" b="1" dirty="0" err="1" smtClean="0">
                <a:solidFill>
                  <a:srgbClr val="000008"/>
                </a:solidFill>
                <a:latin typeface="Courier New" charset="0"/>
              </a:rPr>
              <a:t>i</a:t>
            </a:r>
            <a:r>
              <a:rPr lang="en-US" sz="1600" b="1" dirty="0">
                <a:solidFill>
                  <a:srgbClr val="9C1600"/>
                </a:solidFill>
                <a:latin typeface="Courier New" charset="0"/>
              </a:rPr>
              <a:t>][</a:t>
            </a:r>
            <a:r>
              <a:rPr lang="en-US" sz="1600" b="1" dirty="0">
                <a:solidFill>
                  <a:srgbClr val="000008"/>
                </a:solidFill>
                <a:latin typeface="Courier New" charset="0"/>
              </a:rPr>
              <a:t>j</a:t>
            </a:r>
            <a:r>
              <a:rPr lang="en-US" sz="1600" b="1" dirty="0">
                <a:solidFill>
                  <a:srgbClr val="9C1600"/>
                </a:solidFill>
                <a:latin typeface="Courier New" charset="0"/>
              </a:rPr>
              <a:t>] += </a:t>
            </a:r>
            <a:r>
              <a:rPr lang="en-US" sz="1600" b="1" dirty="0">
                <a:solidFill>
                  <a:srgbClr val="000008"/>
                </a:solidFill>
                <a:latin typeface="Courier New" charset="0"/>
              </a:rPr>
              <a:t>a</a:t>
            </a:r>
            <a:r>
              <a:rPr lang="en-US" sz="1600" b="1" dirty="0">
                <a:solidFill>
                  <a:srgbClr val="9C1600"/>
                </a:solidFill>
                <a:latin typeface="Courier New" charset="0"/>
              </a:rPr>
              <a:t>[</a:t>
            </a:r>
            <a:r>
              <a:rPr lang="en-US" sz="1600" b="1" dirty="0" err="1">
                <a:solidFill>
                  <a:srgbClr val="000008"/>
                </a:solidFill>
                <a:latin typeface="Courier New" charset="0"/>
              </a:rPr>
              <a:t>i</a:t>
            </a:r>
            <a:r>
              <a:rPr lang="en-US" sz="1600" b="1" dirty="0">
                <a:solidFill>
                  <a:srgbClr val="9C1600"/>
                </a:solidFill>
                <a:latin typeface="Courier New" charset="0"/>
              </a:rPr>
              <a:t>][</a:t>
            </a:r>
            <a:r>
              <a:rPr lang="en-US" sz="1600" b="1" dirty="0">
                <a:solidFill>
                  <a:srgbClr val="000008"/>
                </a:solidFill>
                <a:latin typeface="Courier New" charset="0"/>
              </a:rPr>
              <a:t>k</a:t>
            </a:r>
            <a:r>
              <a:rPr lang="en-US" sz="1600" b="1" dirty="0">
                <a:solidFill>
                  <a:srgbClr val="9C1600"/>
                </a:solidFill>
                <a:latin typeface="Courier New" charset="0"/>
              </a:rPr>
              <a:t>] * </a:t>
            </a:r>
            <a:r>
              <a:rPr lang="en-US" sz="1600" b="1" dirty="0">
                <a:solidFill>
                  <a:srgbClr val="000008"/>
                </a:solidFill>
                <a:latin typeface="Courier New" charset="0"/>
              </a:rPr>
              <a:t>b</a:t>
            </a:r>
            <a:r>
              <a:rPr lang="en-US" sz="1600" b="1" dirty="0">
                <a:solidFill>
                  <a:srgbClr val="9C1600"/>
                </a:solidFill>
                <a:latin typeface="Courier New" charset="0"/>
              </a:rPr>
              <a:t>[</a:t>
            </a:r>
            <a:r>
              <a:rPr lang="en-US" sz="1600" b="1" dirty="0">
                <a:solidFill>
                  <a:srgbClr val="000008"/>
                </a:solidFill>
                <a:latin typeface="Courier New" charset="0"/>
              </a:rPr>
              <a:t>k</a:t>
            </a:r>
            <a:r>
              <a:rPr lang="en-US" sz="1600" b="1" dirty="0">
                <a:solidFill>
                  <a:srgbClr val="9C1600"/>
                </a:solidFill>
                <a:latin typeface="Courier New" charset="0"/>
              </a:rPr>
              <a:t>][</a:t>
            </a:r>
            <a:r>
              <a:rPr lang="en-US" sz="1600" b="1" dirty="0">
                <a:solidFill>
                  <a:srgbClr val="000008"/>
                </a:solidFill>
                <a:latin typeface="Courier New" charset="0"/>
              </a:rPr>
              <a:t>j</a:t>
            </a:r>
            <a:r>
              <a:rPr lang="en-US" sz="1600" b="1" dirty="0">
                <a:solidFill>
                  <a:srgbClr val="9C1600"/>
                </a:solidFill>
                <a:latin typeface="Courier New" charset="0"/>
              </a:rPr>
              <a:t>];</a:t>
            </a:r>
          </a:p>
        </p:txBody>
      </p:sp>
      <p:sp>
        <p:nvSpPr>
          <p:cNvPr id="70662" name="Rectangle 5"/>
          <p:cNvSpPr>
            <a:spLocks noChangeArrowheads="1"/>
          </p:cNvSpPr>
          <p:nvPr/>
        </p:nvSpPr>
        <p:spPr bwMode="auto">
          <a:xfrm>
            <a:off x="3155950" y="2532063"/>
            <a:ext cx="1900238" cy="274637"/>
          </a:xfrm>
          <a:prstGeom prst="rect">
            <a:avLst/>
          </a:prstGeom>
          <a:noFill/>
          <a:ln w="9525">
            <a:noFill/>
            <a:miter lim="800000"/>
            <a:headEnd/>
            <a:tailEnd type="none" w="sm" len="sm"/>
          </a:ln>
        </p:spPr>
        <p:txBody>
          <a:bodyPr wrap="none">
            <a:prstTxWarp prst="textNoShape">
              <a:avLst/>
            </a:prstTxWarp>
            <a:spAutoFit/>
          </a:bodyPr>
          <a:lstStyle/>
          <a:p>
            <a:r>
              <a:rPr lang="en-US">
                <a:solidFill>
                  <a:schemeClr val="hlink"/>
                </a:solidFill>
              </a:rPr>
              <a:t>all values initialized to 0</a:t>
            </a:r>
          </a:p>
        </p:txBody>
      </p:sp>
      <p:sp>
        <p:nvSpPr>
          <p:cNvPr id="70663" name="Line 6"/>
          <p:cNvSpPr>
            <a:spLocks noChangeShapeType="1"/>
          </p:cNvSpPr>
          <p:nvPr/>
        </p:nvSpPr>
        <p:spPr bwMode="auto">
          <a:xfrm flipH="1">
            <a:off x="3443288" y="2833688"/>
            <a:ext cx="269875" cy="354012"/>
          </a:xfrm>
          <a:prstGeom prst="line">
            <a:avLst/>
          </a:prstGeom>
          <a:noFill/>
          <a:ln w="9525">
            <a:solidFill>
              <a:schemeClr val="tx1"/>
            </a:solidFill>
            <a:round/>
            <a:headEnd/>
            <a:tailEnd type="triangle" w="sm" len="sm"/>
          </a:ln>
        </p:spPr>
        <p:txBody>
          <a:bodyPr wrap="none" anchor="ctr">
            <a:prstTxWarp prst="textNoShape">
              <a:avLst/>
            </a:prstTxWarp>
          </a:bodyPr>
          <a:lstStyle/>
          <a:p>
            <a:endParaRPr lang="en-US"/>
          </a:p>
        </p:txBody>
      </p:sp>
      <p:sp>
        <p:nvSpPr>
          <p:cNvPr id="70665" name="Rectangle 12"/>
          <p:cNvSpPr>
            <a:spLocks noChangeArrowheads="1"/>
          </p:cNvSpPr>
          <p:nvPr/>
        </p:nvSpPr>
        <p:spPr bwMode="auto">
          <a:xfrm>
            <a:off x="1714480" y="4143380"/>
            <a:ext cx="3571900" cy="384170"/>
          </a:xfrm>
          <a:prstGeom prst="rect">
            <a:avLst/>
          </a:prstGeom>
          <a:solidFill>
            <a:schemeClr val="accent2">
              <a:alpha val="25000"/>
            </a:schemeClr>
          </a:solidFill>
          <a:ln w="9525">
            <a:noFill/>
            <a:miter lim="800000"/>
            <a:headEnd/>
            <a:tailEnd type="none" w="sm" len="sm"/>
          </a:ln>
        </p:spPr>
        <p:txBody>
          <a:bodyPr wrap="none" anchor="ctr">
            <a:prstTxWarp prst="textNoShape">
              <a:avLst/>
            </a:prstTxWarp>
          </a:bodyPr>
          <a:lstStyle/>
          <a:p>
            <a:endParaRPr lang="en-US"/>
          </a:p>
        </p:txBody>
      </p:sp>
      <p:sp>
        <p:nvSpPr>
          <p:cNvPr id="70666" name="Rectangle 13"/>
          <p:cNvSpPr>
            <a:spLocks noChangeArrowheads="1"/>
          </p:cNvSpPr>
          <p:nvPr/>
        </p:nvSpPr>
        <p:spPr bwMode="auto">
          <a:xfrm>
            <a:off x="3209925" y="4938713"/>
            <a:ext cx="2419350" cy="457200"/>
          </a:xfrm>
          <a:prstGeom prst="rect">
            <a:avLst/>
          </a:prstGeom>
          <a:noFill/>
          <a:ln w="9525">
            <a:noFill/>
            <a:miter lim="800000"/>
            <a:headEnd/>
            <a:tailEnd type="none" w="sm" len="sm"/>
          </a:ln>
        </p:spPr>
        <p:txBody>
          <a:bodyPr wrap="none">
            <a:prstTxWarp prst="textNoShape">
              <a:avLst/>
            </a:prstTxWarp>
            <a:spAutoFit/>
          </a:bodyPr>
          <a:lstStyle/>
          <a:p>
            <a:r>
              <a:rPr lang="en-US">
                <a:solidFill>
                  <a:schemeClr val="hlink"/>
                </a:solidFill>
              </a:rPr>
              <a:t>dot product of row </a:t>
            </a:r>
            <a:r>
              <a:rPr lang="en-US" b="1">
                <a:solidFill>
                  <a:schemeClr val="hlink"/>
                </a:solidFill>
                <a:latin typeface="Courier New" charset="0"/>
              </a:rPr>
              <a:t>i</a:t>
            </a:r>
            <a:r>
              <a:rPr lang="en-US">
                <a:solidFill>
                  <a:schemeClr val="hlink"/>
                </a:solidFill>
              </a:rPr>
              <a:t> of </a:t>
            </a:r>
            <a:r>
              <a:rPr lang="en-US" b="1">
                <a:solidFill>
                  <a:schemeClr val="hlink"/>
                </a:solidFill>
                <a:latin typeface="Courier New" charset="0"/>
              </a:rPr>
              <a:t>a[][]</a:t>
            </a:r>
            <a:r>
              <a:rPr lang="en-US">
                <a:solidFill>
                  <a:schemeClr val="hlink"/>
                </a:solidFill>
              </a:rPr>
              <a:t/>
            </a:r>
            <a:br>
              <a:rPr lang="en-US">
                <a:solidFill>
                  <a:schemeClr val="hlink"/>
                </a:solidFill>
              </a:rPr>
            </a:br>
            <a:r>
              <a:rPr lang="en-US">
                <a:solidFill>
                  <a:schemeClr val="hlink"/>
                </a:solidFill>
              </a:rPr>
              <a:t>and column </a:t>
            </a:r>
            <a:r>
              <a:rPr lang="en-US" b="1">
                <a:solidFill>
                  <a:schemeClr val="hlink"/>
                </a:solidFill>
                <a:latin typeface="Courier New" charset="0"/>
              </a:rPr>
              <a:t>j</a:t>
            </a:r>
            <a:r>
              <a:rPr lang="en-US">
                <a:solidFill>
                  <a:schemeClr val="hlink"/>
                </a:solidFill>
              </a:rPr>
              <a:t> of </a:t>
            </a:r>
            <a:r>
              <a:rPr lang="en-US" b="1">
                <a:solidFill>
                  <a:schemeClr val="hlink"/>
                </a:solidFill>
                <a:latin typeface="Courier New" charset="0"/>
              </a:rPr>
              <a:t>b[][]</a:t>
            </a:r>
          </a:p>
        </p:txBody>
      </p:sp>
      <p:sp>
        <p:nvSpPr>
          <p:cNvPr id="70667" name="Line 14"/>
          <p:cNvSpPr>
            <a:spLocks noChangeShapeType="1"/>
          </p:cNvSpPr>
          <p:nvPr/>
        </p:nvSpPr>
        <p:spPr bwMode="auto">
          <a:xfrm flipH="1" flipV="1">
            <a:off x="3221038" y="4443413"/>
            <a:ext cx="293687" cy="398462"/>
          </a:xfrm>
          <a:prstGeom prst="line">
            <a:avLst/>
          </a:prstGeom>
          <a:noFill/>
          <a:ln w="9525">
            <a:solidFill>
              <a:schemeClr val="tx1"/>
            </a:solidFill>
            <a:round/>
            <a:headEnd/>
            <a:tailEnd type="triangle" w="sm" len="sm"/>
          </a:ln>
        </p:spPr>
        <p:txBody>
          <a:bodyPr wrap="none" anchor="ctr">
            <a:prstTxWarp prst="textNoShape">
              <a:avLst/>
            </a:prstTxWarp>
          </a:bodyPr>
          <a:lstStyle/>
          <a:p>
            <a:endParaRPr lang="en-US"/>
          </a:p>
        </p:txBody>
      </p:sp>
      <p:pic>
        <p:nvPicPr>
          <p:cNvPr id="12" name="Picture 11" descr="Picture 29.png"/>
          <p:cNvPicPr>
            <a:picLocks noChangeAspect="1"/>
          </p:cNvPicPr>
          <p:nvPr/>
        </p:nvPicPr>
        <p:blipFill>
          <a:blip r:embed="rId3"/>
          <a:srcRect b="12818"/>
          <a:stretch>
            <a:fillRect/>
          </a:stretch>
        </p:blipFill>
        <p:spPr>
          <a:xfrm>
            <a:off x="6108275" y="2231915"/>
            <a:ext cx="2790086" cy="3866161"/>
          </a:xfrm>
          <a:prstGeom prst="rect">
            <a:avLst/>
          </a:prstGeom>
        </p:spPr>
      </p:pic>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Daha büyük boyutlu diziler…</a:t>
            </a:r>
            <a:endParaRPr lang="tr-TR" dirty="0"/>
          </a:p>
        </p:txBody>
      </p:sp>
      <p:sp>
        <p:nvSpPr>
          <p:cNvPr id="3" name="2 İçerik Yer Tutucusu"/>
          <p:cNvSpPr>
            <a:spLocks noGrp="1"/>
          </p:cNvSpPr>
          <p:nvPr>
            <p:ph sz="quarter" idx="1"/>
          </p:nvPr>
        </p:nvSpPr>
        <p:spPr/>
        <p:txBody>
          <a:bodyPr>
            <a:normAutofit/>
          </a:bodyPr>
          <a:lstStyle/>
          <a:p>
            <a:r>
              <a:rPr lang="tr-TR" sz="2800" dirty="0" err="1" smtClean="0"/>
              <a:t>int</a:t>
            </a:r>
            <a:r>
              <a:rPr lang="tr-TR" sz="2800" dirty="0" smtClean="0"/>
              <a:t>[][][] </a:t>
            </a:r>
            <a:r>
              <a:rPr lang="tr-TR" sz="2800" dirty="0" err="1" smtClean="0"/>
              <a:t>ucBoyutluDizi</a:t>
            </a:r>
            <a:r>
              <a:rPr lang="tr-TR" sz="2800" dirty="0" smtClean="0"/>
              <a:t> = </a:t>
            </a:r>
            <a:r>
              <a:rPr lang="tr-TR" sz="2800" dirty="0" err="1" smtClean="0"/>
              <a:t>new</a:t>
            </a:r>
            <a:r>
              <a:rPr lang="tr-TR" sz="2800" dirty="0" smtClean="0"/>
              <a:t> </a:t>
            </a:r>
            <a:r>
              <a:rPr lang="tr-TR" sz="2800" dirty="0" err="1" smtClean="0"/>
              <a:t>int</a:t>
            </a:r>
            <a:r>
              <a:rPr lang="tr-TR" sz="2800" dirty="0" smtClean="0"/>
              <a:t>[4][3][2];</a:t>
            </a:r>
          </a:p>
          <a:p>
            <a:pPr lvl="1"/>
            <a:r>
              <a:rPr lang="tr-TR" sz="2500" dirty="0" smtClean="0"/>
              <a:t>dizisini uzayda düşünmek yerine içindeki elemanları cinsinden düşünürüz.</a:t>
            </a:r>
          </a:p>
          <a:p>
            <a:pPr lvl="1"/>
            <a:r>
              <a:rPr lang="tr-TR" sz="2400" dirty="0" err="1" smtClean="0">
                <a:solidFill>
                  <a:schemeClr val="tx1"/>
                </a:solidFill>
              </a:rPr>
              <a:t>ucBoyutluDizi</a:t>
            </a:r>
            <a:r>
              <a:rPr lang="tr-TR" sz="2400" dirty="0" smtClean="0">
                <a:solidFill>
                  <a:schemeClr val="tx1"/>
                </a:solidFill>
              </a:rPr>
              <a:t>[0][0][0]</a:t>
            </a:r>
          </a:p>
          <a:p>
            <a:pPr lvl="1"/>
            <a:r>
              <a:rPr lang="tr-TR" sz="2400" dirty="0" err="1" smtClean="0">
                <a:solidFill>
                  <a:schemeClr val="tx1"/>
                </a:solidFill>
              </a:rPr>
              <a:t>ucBoyutluDizi</a:t>
            </a:r>
            <a:r>
              <a:rPr lang="tr-TR" sz="2400" dirty="0" smtClean="0">
                <a:solidFill>
                  <a:schemeClr val="tx1"/>
                </a:solidFill>
              </a:rPr>
              <a:t>[0][0][1]</a:t>
            </a:r>
          </a:p>
          <a:p>
            <a:pPr lvl="1"/>
            <a:r>
              <a:rPr lang="tr-TR" sz="2400" dirty="0" err="1" smtClean="0">
                <a:solidFill>
                  <a:schemeClr val="tx1"/>
                </a:solidFill>
              </a:rPr>
              <a:t>ucBoyutluDizi</a:t>
            </a:r>
            <a:r>
              <a:rPr lang="tr-TR" sz="2400" dirty="0" smtClean="0">
                <a:solidFill>
                  <a:schemeClr val="tx1"/>
                </a:solidFill>
              </a:rPr>
              <a:t>[0][1][0]</a:t>
            </a:r>
          </a:p>
          <a:p>
            <a:pPr lvl="1"/>
            <a:r>
              <a:rPr lang="tr-TR" sz="2400" dirty="0" err="1" smtClean="0">
                <a:solidFill>
                  <a:schemeClr val="tx1"/>
                </a:solidFill>
              </a:rPr>
              <a:t>ucBoyutluDizi</a:t>
            </a:r>
            <a:r>
              <a:rPr lang="tr-TR" sz="2400" dirty="0" smtClean="0">
                <a:solidFill>
                  <a:schemeClr val="tx1"/>
                </a:solidFill>
              </a:rPr>
              <a:t>[0][1][1]</a:t>
            </a:r>
          </a:p>
          <a:p>
            <a:pPr lvl="1"/>
            <a:r>
              <a:rPr lang="tr-TR" sz="2400" dirty="0" err="1" smtClean="0">
                <a:solidFill>
                  <a:schemeClr val="tx1"/>
                </a:solidFill>
              </a:rPr>
              <a:t>ucBoyutluDizi</a:t>
            </a:r>
            <a:r>
              <a:rPr lang="tr-TR" sz="2400" dirty="0" smtClean="0">
                <a:solidFill>
                  <a:schemeClr val="tx1"/>
                </a:solidFill>
              </a:rPr>
              <a:t>[0][2][0]</a:t>
            </a:r>
            <a:endParaRPr lang="tr-TR" sz="2400" dirty="0" err="1" smtClean="0">
              <a:solidFill>
                <a:schemeClr val="tx1"/>
              </a:solidFill>
            </a:endParaRPr>
          </a:p>
          <a:p>
            <a:pPr lvl="1"/>
            <a:r>
              <a:rPr lang="tr-TR" sz="2400" dirty="0" err="1" smtClean="0">
                <a:solidFill>
                  <a:schemeClr val="tx1"/>
                </a:solidFill>
              </a:rPr>
              <a:t>ucBoyutluDizi[0][2][1]</a:t>
            </a:r>
          </a:p>
          <a:p>
            <a:pPr lvl="1"/>
            <a:r>
              <a:rPr lang="tr-TR" sz="2400" dirty="0" err="1" smtClean="0">
                <a:solidFill>
                  <a:schemeClr val="tx1"/>
                </a:solidFill>
              </a:rPr>
              <a:t>ucBoyutluDizi</a:t>
            </a:r>
            <a:r>
              <a:rPr lang="tr-TR" sz="2400" dirty="0" smtClean="0">
                <a:solidFill>
                  <a:schemeClr val="tx1"/>
                </a:solidFill>
              </a:rPr>
              <a:t>[1][0][0]</a:t>
            </a:r>
          </a:p>
          <a:p>
            <a:pPr lvl="1"/>
            <a:endParaRPr lang="tr-TR" sz="4000" dirty="0" smtClean="0"/>
          </a:p>
          <a:p>
            <a:pPr lvl="1"/>
            <a:endParaRPr lang="tr-TR" sz="4400" dirty="0" smtClean="0"/>
          </a:p>
          <a:p>
            <a:pPr lvl="1"/>
            <a:endParaRPr lang="tr-TR" sz="4000" dirty="0" smtClean="0"/>
          </a:p>
          <a:p>
            <a:pPr lvl="1"/>
            <a:endParaRPr lang="tr-TR" sz="3600" dirty="0" smtClean="0"/>
          </a:p>
          <a:p>
            <a:pPr lvl="1"/>
            <a:endParaRPr lang="tr-TR" sz="3200" dirty="0" smtClean="0"/>
          </a:p>
          <a:p>
            <a:pPr lvl="1"/>
            <a:endParaRPr lang="tr-TR" sz="2500" dirty="0" smtClean="0"/>
          </a:p>
          <a:p>
            <a:endParaRPr lang="tr-TR" dirty="0"/>
          </a:p>
        </p:txBody>
      </p:sp>
      <p:sp>
        <p:nvSpPr>
          <p:cNvPr id="4" name="3 Dikdörtgen"/>
          <p:cNvSpPr/>
          <p:nvPr/>
        </p:nvSpPr>
        <p:spPr>
          <a:xfrm>
            <a:off x="4357686" y="2500306"/>
            <a:ext cx="4572000" cy="3046988"/>
          </a:xfrm>
          <a:prstGeom prst="rect">
            <a:avLst/>
          </a:prstGeom>
        </p:spPr>
        <p:txBody>
          <a:bodyPr>
            <a:spAutoFit/>
          </a:bodyPr>
          <a:lstStyle/>
          <a:p>
            <a:pPr lvl="1"/>
            <a:r>
              <a:rPr lang="tr-TR" sz="2400" dirty="0" err="1" smtClean="0"/>
              <a:t>ucBoyutluDizi</a:t>
            </a:r>
            <a:r>
              <a:rPr lang="tr-TR" sz="2400" dirty="0" smtClean="0"/>
              <a:t>[1][0][1]</a:t>
            </a:r>
          </a:p>
          <a:p>
            <a:pPr lvl="1"/>
            <a:r>
              <a:rPr lang="tr-TR" sz="2400" dirty="0" err="1" smtClean="0"/>
              <a:t>ucBoyutluDizi</a:t>
            </a:r>
            <a:r>
              <a:rPr lang="tr-TR" sz="2400" dirty="0" smtClean="0"/>
              <a:t>[1][1][0]</a:t>
            </a:r>
          </a:p>
          <a:p>
            <a:pPr lvl="1"/>
            <a:r>
              <a:rPr lang="tr-TR" sz="2400" dirty="0" err="1" smtClean="0"/>
              <a:t>ucBoyutluDizi</a:t>
            </a:r>
            <a:r>
              <a:rPr lang="tr-TR" sz="2400" dirty="0" smtClean="0"/>
              <a:t>[1][1][1]</a:t>
            </a:r>
          </a:p>
          <a:p>
            <a:pPr lvl="1"/>
            <a:r>
              <a:rPr lang="tr-TR" sz="2400" dirty="0" err="1" smtClean="0"/>
              <a:t>ucBoyutluDizi</a:t>
            </a:r>
            <a:r>
              <a:rPr lang="tr-TR" sz="2400" dirty="0" smtClean="0"/>
              <a:t>[1][2][0]</a:t>
            </a:r>
          </a:p>
          <a:p>
            <a:pPr lvl="1"/>
            <a:r>
              <a:rPr lang="tr-TR" sz="2400" dirty="0" err="1" smtClean="0"/>
              <a:t>ucBoyutluDizi</a:t>
            </a:r>
            <a:r>
              <a:rPr lang="tr-TR" sz="2400" dirty="0" smtClean="0"/>
              <a:t>[1][2][1]</a:t>
            </a:r>
          </a:p>
          <a:p>
            <a:pPr lvl="1"/>
            <a:r>
              <a:rPr lang="tr-TR" sz="2400" dirty="0" err="1" smtClean="0"/>
              <a:t>ucBoyutluDizi</a:t>
            </a:r>
            <a:r>
              <a:rPr lang="tr-TR" sz="2400" dirty="0" smtClean="0"/>
              <a:t>[2][0][0]</a:t>
            </a:r>
          </a:p>
          <a:p>
            <a:pPr lvl="1"/>
            <a:r>
              <a:rPr lang="tr-TR" sz="2400" dirty="0" smtClean="0"/>
              <a:t>…</a:t>
            </a:r>
          </a:p>
          <a:p>
            <a:pPr lvl="1"/>
            <a:r>
              <a:rPr lang="tr-TR" sz="2400" dirty="0" err="1" smtClean="0"/>
              <a:t>ucBoyutluDizi</a:t>
            </a:r>
            <a:r>
              <a:rPr lang="tr-TR" sz="2400" dirty="0" smtClean="0"/>
              <a:t>[3][2][1]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heckerboard(across)">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heckerboard(across)">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heckerboard(across)">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smtClean="0">
                <a:solidFill>
                  <a:schemeClr val="tx2">
                    <a:lumMod val="60000"/>
                    <a:lumOff val="40000"/>
                  </a:schemeClr>
                </a:solidFill>
              </a:rPr>
              <a:t>Dizilerin Tanımlanması ve Oluşturulması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2400" b="1" dirty="0" smtClean="0">
                <a:solidFill>
                  <a:schemeClr val="tx1"/>
                </a:solidFill>
              </a:rPr>
              <a:t>Örnekler:</a:t>
            </a:r>
          </a:p>
          <a:p>
            <a:pPr algn="just"/>
            <a:endParaRPr lang="tr-TR" sz="2400" b="1" dirty="0" smtClean="0">
              <a:solidFill>
                <a:schemeClr val="tx1"/>
              </a:solidFill>
            </a:endParaRPr>
          </a:p>
          <a:p>
            <a:pPr algn="just">
              <a:buFont typeface="Wingdings" pitchFamily="2" charset="2"/>
              <a:buChar char="§"/>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dizi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[5];</a:t>
            </a:r>
          </a:p>
          <a:p>
            <a:pPr algn="just">
              <a:buFont typeface="Wingdings" pitchFamily="2" charset="2"/>
              <a:buChar char="§"/>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dizi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[10];</a:t>
            </a:r>
          </a:p>
          <a:p>
            <a:pPr algn="just">
              <a:buFont typeface="Wingdings" pitchFamily="2" charset="2"/>
              <a:buChar char="§"/>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a:t>
            </a:r>
            <a:r>
              <a:rPr lang="tr-TR" sz="2400" dirty="0" err="1" smtClean="0">
                <a:solidFill>
                  <a:schemeClr val="tx1"/>
                </a:solidFill>
              </a:rPr>
              <a:t>satrancTahtasi</a:t>
            </a:r>
            <a:r>
              <a:rPr lang="tr-TR" sz="2400" dirty="0" smtClean="0">
                <a:solidFill>
                  <a:schemeClr val="tx1"/>
                </a:solidFill>
              </a:rPr>
              <a:t>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[8][8];</a:t>
            </a:r>
          </a:p>
          <a:p>
            <a:pPr algn="just">
              <a:buFont typeface="Wingdings" pitchFamily="2" charset="2"/>
              <a:buChar char="§"/>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ucBoyutluDizi</a:t>
            </a:r>
            <a:r>
              <a:rPr lang="tr-TR" sz="2400" dirty="0" smtClean="0">
                <a:solidFill>
                  <a:schemeClr val="tx1"/>
                </a:solidFill>
              </a:rPr>
              <a:t>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[10][][];</a:t>
            </a: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Son örnekte dizinin ilk boyutunun değeri verilmiş, ancak diğer değerler verilmemiştir. Bizim asıl dizimiz ilk boyuttur. İlk boyutta tuttuğumuz değerler ise başka dizilerdir ve o diziler kendi boyutlarından sorumludur. Bu yüzden birden fazla boyutu olan dizilerin tüm boyutları en başta tanımlanabilir; ancak, bu zorunlu değildir. </a:t>
            </a:r>
            <a:r>
              <a:rPr lang="tr-TR" sz="2400" b="1" dirty="0" smtClean="0">
                <a:solidFill>
                  <a:schemeClr val="tx1"/>
                </a:solidFill>
              </a:rPr>
              <a:t>Zorunlu olan tek şey dizinin ilk boyutunun tanımlanmış olmasıdır.</a:t>
            </a:r>
          </a:p>
          <a:p>
            <a:pPr algn="just"/>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smtClean="0">
                <a:solidFill>
                  <a:schemeClr val="tx2">
                    <a:lumMod val="60000"/>
                    <a:lumOff val="40000"/>
                  </a:schemeClr>
                </a:solidFill>
              </a:rPr>
              <a:t>Dizilerin Tanımlanması ve Oluşturulması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3281370"/>
          </a:xfrm>
        </p:spPr>
        <p:txBody>
          <a:bodyPr>
            <a:normAutofit lnSpcReduction="10000"/>
          </a:bodyPr>
          <a:lstStyle/>
          <a:p>
            <a:pPr algn="just">
              <a:buFontTx/>
              <a:buChar char="-"/>
            </a:pPr>
            <a:r>
              <a:rPr lang="tr-TR" sz="2400" b="1" dirty="0" smtClean="0">
                <a:solidFill>
                  <a:schemeClr val="tx1"/>
                </a:solidFill>
              </a:rPr>
              <a:t>Hatalı Dizi Tanımları:</a:t>
            </a:r>
          </a:p>
          <a:p>
            <a:pPr algn="just">
              <a:buFont typeface="Wingdings" pitchFamily="2" charset="2"/>
              <a:buChar char="§"/>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dizi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a:t>
            </a:r>
          </a:p>
          <a:p>
            <a:pPr algn="just"/>
            <a:r>
              <a:rPr lang="tr-TR" sz="2400" dirty="0" smtClean="0">
                <a:solidFill>
                  <a:schemeClr val="tx1"/>
                </a:solidFill>
              </a:rPr>
              <a:t>   //dizinin boyutunun verilmesi gerekir</a:t>
            </a:r>
          </a:p>
          <a:p>
            <a:pPr algn="just">
              <a:buFont typeface="Wingdings" pitchFamily="2" charset="2"/>
              <a:buChar char="§"/>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dizi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[10];  </a:t>
            </a:r>
          </a:p>
          <a:p>
            <a:pPr algn="just"/>
            <a:r>
              <a:rPr lang="tr-TR" sz="2400" dirty="0" smtClean="0">
                <a:solidFill>
                  <a:schemeClr val="tx1"/>
                </a:solidFill>
              </a:rPr>
              <a:t>   //dizi türü ile dizi oluşturulan tür aynı olmalıdır.</a:t>
            </a:r>
          </a:p>
          <a:p>
            <a:pPr algn="just">
              <a:buFont typeface="Wingdings" pitchFamily="2" charset="2"/>
              <a:buChar char="§"/>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a:t>
            </a:r>
            <a:r>
              <a:rPr lang="tr-TR" sz="2400" dirty="0" err="1" smtClean="0">
                <a:solidFill>
                  <a:schemeClr val="tx1"/>
                </a:solidFill>
              </a:rPr>
              <a:t>satrancTahtasi</a:t>
            </a:r>
            <a:r>
              <a:rPr lang="tr-TR" sz="2400" dirty="0" smtClean="0">
                <a:solidFill>
                  <a:schemeClr val="tx1"/>
                </a:solidFill>
              </a:rPr>
              <a:t>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[][8];  </a:t>
            </a:r>
          </a:p>
          <a:p>
            <a:pPr algn="just"/>
            <a:r>
              <a:rPr lang="tr-TR" sz="2400" dirty="0" smtClean="0">
                <a:solidFill>
                  <a:schemeClr val="tx1"/>
                </a:solidFill>
              </a:rPr>
              <a:t>   //asıl dizimiz birinci boyutta belirtilen dizidir, o yüzden birinci boyutun mutlaka belirtilmesi gerekir.</a:t>
            </a:r>
          </a:p>
          <a:p>
            <a:pPr algn="just"/>
            <a:endParaRPr lang="tr-TR" sz="2400" dirty="0" smtClean="0">
              <a:solidFill>
                <a:schemeClr val="tx1"/>
              </a:solidFill>
            </a:endParaRPr>
          </a:p>
          <a:p>
            <a:pPr algn="just"/>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heckerboard(across)">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smtClean="0">
                <a:solidFill>
                  <a:schemeClr val="tx2">
                    <a:lumMod val="60000"/>
                    <a:lumOff val="40000"/>
                  </a:schemeClr>
                </a:solidFill>
              </a:rPr>
              <a:t>Dizilerin Tanımlanması ve Oluşturulması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2709866"/>
          </a:xfrm>
        </p:spPr>
        <p:txBody>
          <a:bodyPr>
            <a:normAutofit/>
          </a:bodyPr>
          <a:lstStyle/>
          <a:p>
            <a:pPr algn="just">
              <a:buFontTx/>
              <a:buChar char="-"/>
            </a:pPr>
            <a:r>
              <a:rPr lang="tr-TR" sz="2400" b="1" dirty="0" smtClean="0">
                <a:solidFill>
                  <a:schemeClr val="tx1"/>
                </a:solidFill>
              </a:rPr>
              <a:t>Hatalı Dizi Tanımları:</a:t>
            </a:r>
          </a:p>
          <a:p>
            <a:pPr algn="just">
              <a:buFont typeface="Wingdings" pitchFamily="2" charset="2"/>
              <a:buChar char="§"/>
            </a:pP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ucBoyutluDizi</a:t>
            </a:r>
            <a:r>
              <a:rPr lang="tr-TR" sz="2400" dirty="0" smtClean="0">
                <a:solidFill>
                  <a:schemeClr val="tx1"/>
                </a:solidFill>
              </a:rPr>
              <a:t>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[10][][10];  </a:t>
            </a:r>
          </a:p>
          <a:p>
            <a:pPr algn="just"/>
            <a:r>
              <a:rPr lang="tr-TR" sz="2400" dirty="0" smtClean="0">
                <a:solidFill>
                  <a:schemeClr val="tx1"/>
                </a:solidFill>
              </a:rPr>
              <a:t>   //yukarıdakine benzer bir problemdir. Dizinin ikinci boyutu belirlenmeden üçüncü boyutu belirtilemez.</a:t>
            </a:r>
          </a:p>
          <a:p>
            <a:pPr algn="just">
              <a:buFont typeface="Wingdings" pitchFamily="2" charset="2"/>
              <a:buChar char="§"/>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[10] dizi;  </a:t>
            </a:r>
          </a:p>
          <a:p>
            <a:pPr algn="just"/>
            <a:r>
              <a:rPr lang="tr-TR" sz="2400" dirty="0" smtClean="0">
                <a:solidFill>
                  <a:schemeClr val="tx1"/>
                </a:solidFill>
              </a:rPr>
              <a:t>   //dizinin boyutu tanım kısmında belirtilemez.</a:t>
            </a:r>
          </a:p>
          <a:p>
            <a:pPr algn="just"/>
            <a:endParaRPr lang="tr-TR" sz="2400" dirty="0" smtClean="0">
              <a:solidFill>
                <a:schemeClr val="tx1"/>
              </a:solidFill>
            </a:endParaRPr>
          </a:p>
          <a:p>
            <a:pPr algn="just"/>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Dizileri kolayca boşaltmak</a:t>
            </a:r>
            <a:endParaRPr lang="tr-TR" dirty="0"/>
          </a:p>
        </p:txBody>
      </p:sp>
      <p:sp>
        <p:nvSpPr>
          <p:cNvPr id="3" name="2 İçerik Yer Tutucusu"/>
          <p:cNvSpPr>
            <a:spLocks noGrp="1"/>
          </p:cNvSpPr>
          <p:nvPr>
            <p:ph sz="quarter" idx="1"/>
          </p:nvPr>
        </p:nvSpPr>
        <p:spPr/>
        <p:txBody>
          <a:bodyPr/>
          <a:lstStyle/>
          <a:p>
            <a:pPr marL="342900" indent="-342900" algn="just">
              <a:buFontTx/>
              <a:buChar char="-"/>
            </a:pPr>
            <a:r>
              <a:rPr lang="tr-TR" sz="2800" dirty="0" err="1" smtClean="0"/>
              <a:t>double</a:t>
            </a:r>
            <a:r>
              <a:rPr lang="tr-TR" sz="2800" dirty="0" smtClean="0"/>
              <a:t> dizilerine </a:t>
            </a:r>
            <a:r>
              <a:rPr lang="tr-TR" sz="2800" dirty="0" err="1" smtClean="0"/>
              <a:t>new</a:t>
            </a:r>
            <a:r>
              <a:rPr lang="tr-TR" sz="2800" dirty="0" smtClean="0"/>
              <a:t> ile otomatik olarak 0.0 değeri atanır. </a:t>
            </a:r>
            <a:r>
              <a:rPr lang="tr-TR" sz="2800" dirty="0" err="1" smtClean="0"/>
              <a:t>int</a:t>
            </a:r>
            <a:r>
              <a:rPr lang="tr-TR" sz="2800" dirty="0" smtClean="0"/>
              <a:t> dizilerine 0, </a:t>
            </a:r>
            <a:r>
              <a:rPr lang="tr-TR" sz="2800" dirty="0" err="1" smtClean="0"/>
              <a:t>char</a:t>
            </a:r>
            <a:r>
              <a:rPr lang="tr-TR" sz="2800" dirty="0" smtClean="0"/>
              <a:t> dizilerine boşluk(hiçbir şey) … atanır.</a:t>
            </a:r>
          </a:p>
          <a:p>
            <a:pPr marL="342900" indent="-342900" algn="just">
              <a:buFontTx/>
              <a:buChar char="-"/>
            </a:pPr>
            <a:r>
              <a:rPr lang="tr-TR" sz="2800" dirty="0" err="1" smtClean="0"/>
              <a:t>int</a:t>
            </a:r>
            <a:r>
              <a:rPr lang="tr-TR" sz="2800" dirty="0" smtClean="0"/>
              <a:t> [] heyecandan = {5,2,3,4};</a:t>
            </a:r>
          </a:p>
          <a:p>
            <a:pPr marL="342900" indent="-342900" algn="just">
              <a:buNone/>
            </a:pPr>
            <a:r>
              <a:rPr lang="tr-TR" sz="2800" dirty="0" smtClean="0"/>
              <a:t>	heyecandan= </a:t>
            </a:r>
            <a:r>
              <a:rPr lang="tr-TR" sz="2800" dirty="0" err="1" smtClean="0"/>
              <a:t>new</a:t>
            </a:r>
            <a:r>
              <a:rPr lang="tr-TR" sz="2800" dirty="0" smtClean="0"/>
              <a:t> </a:t>
            </a:r>
            <a:r>
              <a:rPr lang="tr-TR" sz="2800" dirty="0" err="1" smtClean="0"/>
              <a:t>int</a:t>
            </a:r>
            <a:r>
              <a:rPr lang="tr-TR" sz="2800" dirty="0" smtClean="0"/>
              <a:t>[4];</a:t>
            </a:r>
          </a:p>
          <a:p>
            <a:pPr marL="342900" indent="-342900" algn="just">
              <a:buNone/>
            </a:pPr>
            <a:r>
              <a:rPr lang="tr-TR" sz="2800" dirty="0" smtClean="0"/>
              <a:t>// dizinin tüm elemanlarına sıfır atanır</a:t>
            </a:r>
          </a:p>
          <a:p>
            <a:pPr marL="342900" indent="-342900" algn="just">
              <a:buNone/>
            </a:pPr>
            <a:r>
              <a:rPr lang="tr-TR" sz="2000" dirty="0" smtClean="0"/>
              <a:t>// heyecandan dizim boşaldı</a:t>
            </a:r>
          </a:p>
          <a:p>
            <a:endParaRPr lang="tr-TR" dirty="0"/>
          </a:p>
        </p:txBody>
      </p:sp>
      <p:sp>
        <p:nvSpPr>
          <p:cNvPr id="1026" name="AutoShape 2" descr="diz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028" name="AutoShape 4" descr="diz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graphicFrame>
        <p:nvGraphicFramePr>
          <p:cNvPr id="7" name="6 Tablo"/>
          <p:cNvGraphicFramePr>
            <a:graphicFrameLocks noGrp="1"/>
          </p:cNvGraphicFramePr>
          <p:nvPr/>
        </p:nvGraphicFramePr>
        <p:xfrm>
          <a:off x="5857884" y="2857496"/>
          <a:ext cx="2928960" cy="714380"/>
        </p:xfrm>
        <a:graphic>
          <a:graphicData uri="http://schemas.openxmlformats.org/drawingml/2006/table">
            <a:tbl>
              <a:tblPr firstRow="1" bandRow="1">
                <a:tableStyleId>{775DCB02-9BB8-47FD-8907-85C794F793BA}</a:tableStyleId>
              </a:tblPr>
              <a:tblGrid>
                <a:gridCol w="732240"/>
                <a:gridCol w="732240"/>
                <a:gridCol w="732240"/>
                <a:gridCol w="732240"/>
              </a:tblGrid>
              <a:tr h="714380">
                <a:tc>
                  <a:txBody>
                    <a:bodyPr/>
                    <a:lstStyle/>
                    <a:p>
                      <a:pPr algn="ctr"/>
                      <a:r>
                        <a:rPr lang="tr-TR" sz="3600" dirty="0" smtClean="0">
                          <a:solidFill>
                            <a:schemeClr val="tx1"/>
                          </a:solidFill>
                        </a:rPr>
                        <a:t>5</a:t>
                      </a:r>
                      <a:endParaRPr lang="tr-TR"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3600" dirty="0" smtClean="0">
                          <a:solidFill>
                            <a:schemeClr val="tx1"/>
                          </a:solidFill>
                        </a:rPr>
                        <a:t>2</a:t>
                      </a:r>
                      <a:endParaRPr lang="tr-TR"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3600" dirty="0" smtClean="0">
                          <a:solidFill>
                            <a:schemeClr val="tx1"/>
                          </a:solidFill>
                        </a:rPr>
                        <a:t>3</a:t>
                      </a:r>
                      <a:endParaRPr lang="tr-TR"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3600" dirty="0" smtClean="0">
                          <a:solidFill>
                            <a:schemeClr val="tx1"/>
                          </a:solidFill>
                        </a:rPr>
                        <a:t>4</a:t>
                      </a:r>
                      <a:endParaRPr lang="tr-TR"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8" name="7 Tablo"/>
          <p:cNvGraphicFramePr>
            <a:graphicFrameLocks noGrp="1"/>
          </p:cNvGraphicFramePr>
          <p:nvPr/>
        </p:nvGraphicFramePr>
        <p:xfrm>
          <a:off x="5857884" y="4786322"/>
          <a:ext cx="2928960" cy="714380"/>
        </p:xfrm>
        <a:graphic>
          <a:graphicData uri="http://schemas.openxmlformats.org/drawingml/2006/table">
            <a:tbl>
              <a:tblPr firstRow="1" bandRow="1">
                <a:tableStyleId>{775DCB02-9BB8-47FD-8907-85C794F793BA}</a:tableStyleId>
              </a:tblPr>
              <a:tblGrid>
                <a:gridCol w="732240"/>
                <a:gridCol w="732240"/>
                <a:gridCol w="732240"/>
                <a:gridCol w="732240"/>
              </a:tblGrid>
              <a:tr h="714380">
                <a:tc>
                  <a:txBody>
                    <a:bodyPr/>
                    <a:lstStyle/>
                    <a:p>
                      <a:pPr algn="ctr"/>
                      <a:r>
                        <a:rPr lang="tr-TR" sz="3600" dirty="0" smtClean="0">
                          <a:solidFill>
                            <a:schemeClr val="tx1"/>
                          </a:solidFill>
                        </a:rPr>
                        <a:t>0</a:t>
                      </a:r>
                      <a:endParaRPr lang="tr-TR"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3600" dirty="0" smtClean="0">
                          <a:solidFill>
                            <a:schemeClr val="tx1"/>
                          </a:solidFill>
                        </a:rPr>
                        <a:t>0</a:t>
                      </a:r>
                      <a:endParaRPr lang="tr-TR"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3600" dirty="0" smtClean="0">
                          <a:solidFill>
                            <a:schemeClr val="tx1"/>
                          </a:solidFill>
                        </a:rPr>
                        <a:t>0</a:t>
                      </a:r>
                      <a:endParaRPr lang="tr-TR"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3600" dirty="0" smtClean="0">
                          <a:solidFill>
                            <a:schemeClr val="tx1"/>
                          </a:solidFill>
                        </a:rPr>
                        <a:t>0</a:t>
                      </a:r>
                      <a:endParaRPr lang="tr-TR" sz="3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9" name="8 Aşağı Ok"/>
          <p:cNvSpPr/>
          <p:nvPr/>
        </p:nvSpPr>
        <p:spPr>
          <a:xfrm>
            <a:off x="6715140" y="3786190"/>
            <a:ext cx="1214446" cy="8572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heckerboard(across)">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 Elemanlarına Ulaşılması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2709866"/>
          </a:xfrm>
        </p:spPr>
        <p:txBody>
          <a:bodyPr>
            <a:normAutofit fontScale="85000" lnSpcReduction="20000"/>
          </a:bodyPr>
          <a:lstStyle/>
          <a:p>
            <a:pPr algn="just">
              <a:buFontTx/>
              <a:buChar char="-"/>
            </a:pPr>
            <a:r>
              <a:rPr lang="tr-TR" sz="2400" dirty="0" smtClean="0">
                <a:solidFill>
                  <a:schemeClr val="tx1"/>
                </a:solidFill>
              </a:rPr>
              <a:t>Dizilerdeki her bir elemanın bir değişken gibi olduğunu söylemiştik. Değişkenlere değişken isimlerini kullanarak ulaşabiliyorduk. Peki dizideki elemanlara nasıl ulaşılır?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Dizideki elemanlara </a:t>
            </a:r>
            <a:r>
              <a:rPr lang="tr-TR" sz="2400" b="1" dirty="0" smtClean="0">
                <a:solidFill>
                  <a:schemeClr val="tx1"/>
                </a:solidFill>
              </a:rPr>
              <a:t>dizideki indisleri </a:t>
            </a:r>
            <a:r>
              <a:rPr lang="tr-TR" sz="2400" dirty="0" smtClean="0">
                <a:solidFill>
                  <a:schemeClr val="tx1"/>
                </a:solidFill>
              </a:rPr>
              <a:t>ile ulaşılır. </a:t>
            </a:r>
            <a:r>
              <a:rPr lang="tr-TR" sz="2400" dirty="0" err="1" smtClean="0">
                <a:solidFill>
                  <a:schemeClr val="tx1"/>
                </a:solidFill>
              </a:rPr>
              <a:t>String</a:t>
            </a:r>
            <a:r>
              <a:rPr lang="tr-TR" sz="2400" dirty="0" smtClean="0">
                <a:solidFill>
                  <a:schemeClr val="tx1"/>
                </a:solidFill>
              </a:rPr>
              <a:t> sınıfındaki </a:t>
            </a:r>
            <a:r>
              <a:rPr lang="tr-TR" sz="2400" dirty="0" err="1" smtClean="0">
                <a:solidFill>
                  <a:schemeClr val="tx1"/>
                </a:solidFill>
              </a:rPr>
              <a:t>charAt</a:t>
            </a:r>
            <a:r>
              <a:rPr lang="tr-TR" sz="2400" dirty="0" smtClean="0">
                <a:solidFill>
                  <a:schemeClr val="tx1"/>
                </a:solidFill>
              </a:rPr>
              <a:t>(</a:t>
            </a:r>
            <a:r>
              <a:rPr lang="tr-TR" sz="2400" dirty="0" err="1" smtClean="0">
                <a:solidFill>
                  <a:schemeClr val="tx1"/>
                </a:solidFill>
              </a:rPr>
              <a:t>int</a:t>
            </a:r>
            <a:r>
              <a:rPr lang="tr-TR" sz="2400" dirty="0" smtClean="0">
                <a:solidFill>
                  <a:schemeClr val="tx1"/>
                </a:solidFill>
              </a:rPr>
              <a:t> n) metodunu hatırlayalım. </a:t>
            </a:r>
            <a:r>
              <a:rPr lang="tr-TR" sz="2400" dirty="0" err="1" smtClean="0">
                <a:solidFill>
                  <a:schemeClr val="tx1"/>
                </a:solidFill>
              </a:rPr>
              <a:t>charAt</a:t>
            </a:r>
            <a:r>
              <a:rPr lang="tr-TR" sz="2400" dirty="0" smtClean="0">
                <a:solidFill>
                  <a:schemeClr val="tx1"/>
                </a:solidFill>
              </a:rPr>
              <a:t> metodu parametre olarak aldığı indisteki karakteri döndürüyordu. </a:t>
            </a:r>
            <a:r>
              <a:rPr lang="tr-TR" sz="2400" b="1" dirty="0" err="1" smtClean="0">
                <a:solidFill>
                  <a:schemeClr val="tx1"/>
                </a:solidFill>
              </a:rPr>
              <a:t>String</a:t>
            </a:r>
            <a:r>
              <a:rPr lang="tr-TR" sz="2400" b="1" dirty="0" smtClean="0">
                <a:solidFill>
                  <a:schemeClr val="tx1"/>
                </a:solidFill>
              </a:rPr>
              <a:t> türü temelde </a:t>
            </a:r>
            <a:r>
              <a:rPr lang="tr-TR" sz="2400" b="1" dirty="0" err="1" smtClean="0">
                <a:solidFill>
                  <a:schemeClr val="tx1"/>
                </a:solidFill>
              </a:rPr>
              <a:t>char</a:t>
            </a:r>
            <a:r>
              <a:rPr lang="tr-TR" sz="2400" b="1" dirty="0" smtClean="0">
                <a:solidFill>
                  <a:schemeClr val="tx1"/>
                </a:solidFill>
              </a:rPr>
              <a:t> değişkenlerinden oluşmuş bir dizi gibi düşünebilir.</a:t>
            </a:r>
            <a:r>
              <a:rPr lang="tr-TR" sz="2400" dirty="0" smtClean="0">
                <a:solidFill>
                  <a:schemeClr val="tx1"/>
                </a:solidFill>
              </a:rPr>
              <a:t> Dizilerde elemanlara da indisler yardımıyla ulaşılır. Dizilerde de indisler </a:t>
            </a:r>
            <a:r>
              <a:rPr lang="tr-TR" sz="2400" b="1" dirty="0" smtClean="0">
                <a:solidFill>
                  <a:schemeClr val="tx1"/>
                </a:solidFill>
              </a:rPr>
              <a:t>tıpkı </a:t>
            </a:r>
            <a:r>
              <a:rPr lang="tr-TR" sz="2400" b="1" dirty="0" err="1" smtClean="0">
                <a:solidFill>
                  <a:schemeClr val="tx1"/>
                </a:solidFill>
              </a:rPr>
              <a:t>String</a:t>
            </a:r>
            <a:r>
              <a:rPr lang="tr-TR" sz="2400" b="1" dirty="0" smtClean="0">
                <a:solidFill>
                  <a:schemeClr val="tx1"/>
                </a:solidFill>
              </a:rPr>
              <a:t> türündeki gibi 0’dan başlar.</a:t>
            </a:r>
          </a:p>
          <a:p>
            <a:pPr algn="just">
              <a:buFontTx/>
              <a:buChar char="-"/>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 Elemanlarına Ulaşılması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2495552"/>
          </a:xfrm>
        </p:spPr>
        <p:txBody>
          <a:bodyPr>
            <a:normAutofit fontScale="92500" lnSpcReduction="20000"/>
          </a:bodyPr>
          <a:lstStyle/>
          <a:p>
            <a:pPr algn="just">
              <a:buFont typeface="Wingdings" pitchFamily="2" charset="2"/>
              <a:buChar char="§"/>
            </a:pPr>
            <a:r>
              <a:rPr lang="tr-TR" sz="2400" dirty="0" smtClean="0">
                <a:solidFill>
                  <a:schemeClr val="tx1"/>
                </a:solidFill>
              </a:rPr>
              <a:t> Örnek:</a:t>
            </a:r>
          </a:p>
          <a:p>
            <a:pPr algn="just"/>
            <a:endParaRPr lang="tr-TR" sz="2400" dirty="0" smtClean="0">
              <a:solidFill>
                <a:schemeClr val="tx1"/>
              </a:solidFill>
            </a:endParaRP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dizi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[10];</a:t>
            </a:r>
          </a:p>
          <a:p>
            <a:pPr algn="just"/>
            <a:r>
              <a:rPr lang="tr-TR" sz="2400" dirty="0" smtClean="0">
                <a:solidFill>
                  <a:schemeClr val="tx1"/>
                </a:solidFill>
              </a:rPr>
              <a:t>   dizi[3] = 7;</a:t>
            </a: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Yukarıda bir </a:t>
            </a:r>
            <a:r>
              <a:rPr lang="tr-TR" sz="2400" dirty="0" err="1" smtClean="0">
                <a:solidFill>
                  <a:schemeClr val="tx1"/>
                </a:solidFill>
              </a:rPr>
              <a:t>int</a:t>
            </a:r>
            <a:r>
              <a:rPr lang="tr-TR" sz="2400" dirty="0" smtClean="0">
                <a:solidFill>
                  <a:schemeClr val="tx1"/>
                </a:solidFill>
              </a:rPr>
              <a:t> dizisi tanımlanmış ve dizinin 3. indisindeki elemanın değeri 3 olarak atanmıştır.</a:t>
            </a:r>
          </a:p>
          <a:p>
            <a:pPr algn="just"/>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Dizinin ilk elemanının indisi 0’dır.</a:t>
            </a:r>
            <a:endParaRPr lang="tr-TR" dirty="0"/>
          </a:p>
        </p:txBody>
      </p:sp>
      <p:pic>
        <p:nvPicPr>
          <p:cNvPr id="4" name="Picture 4" descr="http://content.mycutegraphics.com/graphics/number/cartoon-number-zero.png"/>
          <p:cNvPicPr>
            <a:picLocks noGrp="1" noChangeAspect="1" noChangeArrowheads="1"/>
          </p:cNvPicPr>
          <p:nvPr>
            <p:ph sz="quarter" idx="1"/>
          </p:nvPr>
        </p:nvPicPr>
        <p:blipFill>
          <a:blip r:embed="rId2">
            <a:extLst>
              <a:ext uri="{28A0092B-C50C-407E-A947-70E740481C1C}">
                <a14:useLocalDpi xmlns="" xmlns:a14="http://schemas.microsoft.com/office/drawing/2010/main" val="0"/>
              </a:ext>
            </a:extLst>
          </a:blip>
          <a:srcRect/>
          <a:stretch>
            <a:fillRect/>
          </a:stretch>
        </p:blipFill>
        <p:spPr bwMode="auto">
          <a:xfrm>
            <a:off x="149528" y="1306180"/>
            <a:ext cx="3791479" cy="476316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http://static.fjcdn.com/pictures/Baby+cool+browsing+through+my+friends+pictures+on+facebook+when+i_6cb8ea_3528450.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038975" y="4095830"/>
            <a:ext cx="1647825" cy="228288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6" name="5 Köşeleri Yuvarlanmış Dikdörtgen Belirtme Çizgisi"/>
          <p:cNvSpPr/>
          <p:nvPr/>
        </p:nvSpPr>
        <p:spPr>
          <a:xfrm>
            <a:off x="3941007" y="2438400"/>
            <a:ext cx="2634328" cy="991673"/>
          </a:xfrm>
          <a:prstGeom prst="wedgeRoundRectCallout">
            <a:avLst>
              <a:gd name="adj1" fmla="val -101785"/>
              <a:gd name="adj2" fmla="val -6647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Dizi indisleri 0’dan başlar. </a:t>
            </a:r>
            <a:endParaRPr lang="tr-TR" dirty="0"/>
          </a:p>
        </p:txBody>
      </p:sp>
      <p:sp>
        <p:nvSpPr>
          <p:cNvPr id="8" name="7 Köşeleri Yuvarlanmış Dikdörtgen Belirtme Çizgisi"/>
          <p:cNvSpPr/>
          <p:nvPr/>
        </p:nvSpPr>
        <p:spPr>
          <a:xfrm>
            <a:off x="4093407" y="4095830"/>
            <a:ext cx="2634328" cy="991673"/>
          </a:xfrm>
          <a:prstGeom prst="wedgeRoundRectCallout">
            <a:avLst>
              <a:gd name="adj1" fmla="val 79001"/>
              <a:gd name="adj2" fmla="val 1996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Unutmayayım.</a:t>
            </a:r>
            <a:endParaRPr lang="tr-TR"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eaLnBrk="1" hangingPunct="1"/>
            <a:r>
              <a:rPr lang="tr-TR" sz="4000" smtClean="0"/>
              <a:t>Aşağıdaki algoritma nasıl bir çıktı verir?</a:t>
            </a:r>
          </a:p>
        </p:txBody>
      </p:sp>
      <p:sp>
        <p:nvSpPr>
          <p:cNvPr id="34819" name="Rectangle 3"/>
          <p:cNvSpPr>
            <a:spLocks noGrp="1" noChangeArrowheads="1"/>
          </p:cNvSpPr>
          <p:nvPr>
            <p:ph sz="quarter" idx="1"/>
          </p:nvPr>
        </p:nvSpPr>
        <p:spPr/>
        <p:txBody>
          <a:bodyPr/>
          <a:lstStyle/>
          <a:p>
            <a:pPr marL="533400" indent="-533400" eaLnBrk="1" hangingPunct="1"/>
            <a:endParaRPr lang="tr-TR" dirty="0" smtClean="0"/>
          </a:p>
          <a:p>
            <a:pPr marL="533400" indent="-533400" eaLnBrk="1" hangingPunct="1">
              <a:buFont typeface="Wingdings" pitchFamily="2" charset="2"/>
              <a:buAutoNum type="arabicPeriod"/>
            </a:pPr>
            <a:r>
              <a:rPr lang="tr-TR" dirty="0" smtClean="0"/>
              <a:t>Başla</a:t>
            </a:r>
          </a:p>
          <a:p>
            <a:pPr marL="533400" indent="-533400" eaLnBrk="1" hangingPunct="1">
              <a:buFont typeface="Wingdings" pitchFamily="2" charset="2"/>
              <a:buAutoNum type="arabicPeriod"/>
            </a:pPr>
            <a:r>
              <a:rPr lang="tr-TR" dirty="0" err="1" smtClean="0"/>
              <a:t>sayac</a:t>
            </a:r>
            <a:r>
              <a:rPr lang="tr-TR" dirty="0" smtClean="0"/>
              <a:t>=0</a:t>
            </a:r>
          </a:p>
          <a:p>
            <a:pPr marL="533400" indent="-533400" eaLnBrk="1" hangingPunct="1">
              <a:buFont typeface="Wingdings" pitchFamily="2" charset="2"/>
              <a:buAutoNum type="arabicPeriod"/>
            </a:pPr>
            <a:r>
              <a:rPr lang="tr-TR" dirty="0" smtClean="0"/>
              <a:t>Eğer </a:t>
            </a:r>
            <a:r>
              <a:rPr lang="tr-TR" dirty="0" err="1" smtClean="0"/>
              <a:t>sayac</a:t>
            </a:r>
            <a:r>
              <a:rPr lang="tr-TR" dirty="0" smtClean="0"/>
              <a:t>&gt;4 ise Git 7</a:t>
            </a:r>
          </a:p>
          <a:p>
            <a:pPr marL="533400" indent="-533400" eaLnBrk="1" hangingPunct="1">
              <a:buFont typeface="Wingdings" pitchFamily="2" charset="2"/>
              <a:buAutoNum type="arabicPeriod"/>
            </a:pPr>
            <a:r>
              <a:rPr lang="tr-TR" dirty="0" err="1" smtClean="0"/>
              <a:t>sayac</a:t>
            </a:r>
            <a:r>
              <a:rPr lang="tr-TR" dirty="0" smtClean="0"/>
              <a:t>=</a:t>
            </a:r>
            <a:r>
              <a:rPr lang="tr-TR" dirty="0" err="1" smtClean="0"/>
              <a:t>sayac</a:t>
            </a:r>
            <a:r>
              <a:rPr lang="tr-TR" dirty="0" smtClean="0"/>
              <a:t>+1</a:t>
            </a:r>
          </a:p>
          <a:p>
            <a:pPr marL="533400" indent="-533400" eaLnBrk="1" hangingPunct="1">
              <a:buFont typeface="Wingdings" pitchFamily="2" charset="2"/>
              <a:buAutoNum type="arabicPeriod"/>
            </a:pPr>
            <a:r>
              <a:rPr lang="tr-TR" dirty="0" smtClean="0"/>
              <a:t>Yaz </a:t>
            </a:r>
            <a:r>
              <a:rPr lang="tr-TR" dirty="0" err="1" smtClean="0"/>
              <a:t>sayac</a:t>
            </a:r>
            <a:endParaRPr lang="tr-TR" dirty="0" smtClean="0"/>
          </a:p>
          <a:p>
            <a:pPr marL="533400" indent="-533400" eaLnBrk="1" hangingPunct="1">
              <a:buFont typeface="Wingdings" pitchFamily="2" charset="2"/>
              <a:buAutoNum type="arabicPeriod"/>
            </a:pPr>
            <a:r>
              <a:rPr lang="tr-TR" dirty="0" smtClean="0"/>
              <a:t>Git 3</a:t>
            </a:r>
          </a:p>
          <a:p>
            <a:pPr marL="533400" indent="-533400" eaLnBrk="1" hangingPunct="1">
              <a:buFont typeface="Wingdings" pitchFamily="2" charset="2"/>
              <a:buAutoNum type="arabicPeriod"/>
            </a:pPr>
            <a:r>
              <a:rPr lang="tr-TR" dirty="0" smtClean="0"/>
              <a:t>Dur</a:t>
            </a:r>
          </a:p>
          <a:p>
            <a:pPr marL="533400" indent="-533400" eaLnBrk="1" hangingPunct="1"/>
            <a:endParaRPr lang="tr-TR" dirty="0" smtClean="0"/>
          </a:p>
        </p:txBody>
      </p:sp>
      <p:pic>
        <p:nvPicPr>
          <p:cNvPr id="4" name="3 Resim" descr="soru.jpg"/>
          <p:cNvPicPr>
            <a:picLocks noChangeAspect="1"/>
          </p:cNvPicPr>
          <p:nvPr/>
        </p:nvPicPr>
        <p:blipFill>
          <a:blip r:embed="rId2"/>
          <a:stretch>
            <a:fillRect/>
          </a:stretch>
        </p:blipFill>
        <p:spPr>
          <a:xfrm>
            <a:off x="5643570" y="4286256"/>
            <a:ext cx="1767840" cy="1328928"/>
          </a:xfrm>
          <a:prstGeom prst="rect">
            <a:avLst/>
          </a:prstGeom>
        </p:spPr>
      </p:pic>
    </p:spTree>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 Elemanlarına Değer Atama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Diziler oluşturulduktan sonra dizilerin değerlerinin atanması gerekir. Dizi elemanlarına değerler iki yolla atanabilir. </a:t>
            </a:r>
          </a:p>
          <a:p>
            <a:pPr algn="just">
              <a:buFontTx/>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a:t>
            </a:r>
            <a:r>
              <a:rPr lang="tr-TR" sz="2400" b="1" dirty="0" smtClean="0">
                <a:solidFill>
                  <a:schemeClr val="tx1"/>
                </a:solidFill>
              </a:rPr>
              <a:t>Dizi İndislerini Kullanarak Değer Atama:</a:t>
            </a:r>
          </a:p>
          <a:p>
            <a:pPr algn="just"/>
            <a:r>
              <a:rPr lang="tr-TR" sz="2400" dirty="0" smtClean="0">
                <a:solidFill>
                  <a:schemeClr val="tx1"/>
                </a:solidFill>
              </a:rPr>
              <a:t>   Diziler oluşturulduktan sonra dizi elemanlarına indisleri kullanarak değer atama yöntemidir.</a:t>
            </a:r>
          </a:p>
          <a:p>
            <a:pPr algn="just"/>
            <a:endParaRPr lang="tr-TR" sz="2400" dirty="0" smtClean="0">
              <a:solidFill>
                <a:schemeClr val="tx1"/>
              </a:solidFill>
            </a:endParaRPr>
          </a:p>
          <a:p>
            <a:pPr algn="just">
              <a:buNone/>
            </a:pPr>
            <a:endParaRPr lang="tr-TR" sz="2400" dirty="0" smtClean="0">
              <a:solidFill>
                <a:schemeClr val="tx1"/>
              </a:solidFill>
            </a:endParaRPr>
          </a:p>
        </p:txBody>
      </p:sp>
      <p:grpSp>
        <p:nvGrpSpPr>
          <p:cNvPr id="4" name="Group 2"/>
          <p:cNvGrpSpPr/>
          <p:nvPr/>
        </p:nvGrpSpPr>
        <p:grpSpPr>
          <a:xfrm rot="18894646" flipH="1">
            <a:off x="-6402758" y="7971477"/>
            <a:ext cx="6113428" cy="1806256"/>
            <a:chOff x="9597956" y="301625"/>
            <a:chExt cx="6061144" cy="1806256"/>
          </a:xfrm>
        </p:grpSpPr>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tretch>
              <a:fillRect/>
            </a:stretch>
          </p:blipFill>
          <p:spPr bwMode="auto">
            <a:xfrm>
              <a:off x="9597956" y="301625"/>
              <a:ext cx="6061144" cy="1225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ounded Rectangle 1"/>
            <p:cNvSpPr/>
            <p:nvPr/>
          </p:nvSpPr>
          <p:spPr>
            <a:xfrm>
              <a:off x="11226947" y="1527174"/>
              <a:ext cx="1031729"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ler</a:t>
              </a:r>
              <a:endParaRPr lang="tr-TR" sz="4400" dirty="0" smtClean="0">
                <a:solidFill>
                  <a:srgbClr val="FF0000"/>
                </a:solidFill>
              </a:endParaRPr>
            </a:p>
          </p:txBody>
        </p:sp>
        <p:sp>
          <p:nvSpPr>
            <p:cNvPr id="7" name="Rounded Rectangle 5"/>
            <p:cNvSpPr/>
            <p:nvPr/>
          </p:nvSpPr>
          <p:spPr>
            <a:xfrm>
              <a:off x="12628528"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zi</a:t>
              </a:r>
              <a:endParaRPr lang="tr-TR" sz="4400" dirty="0">
                <a:solidFill>
                  <a:srgbClr val="FF0000"/>
                </a:solidFill>
              </a:endParaRPr>
            </a:p>
          </p:txBody>
        </p:sp>
        <p:sp>
          <p:nvSpPr>
            <p:cNvPr id="8" name="Rounded Rectangle 6"/>
            <p:cNvSpPr/>
            <p:nvPr/>
          </p:nvSpPr>
          <p:spPr>
            <a:xfrm>
              <a:off x="13658850" y="1527173"/>
              <a:ext cx="1066800"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di</a:t>
              </a:r>
              <a:endParaRPr lang="tr-TR" sz="4400" dirty="0" smtClean="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38889E-6 -1.48148E-6 L 0.57448 -0.79398 " pathEditMode="relative" rAng="0" ptsTypes="AA">
                                      <p:cBhvr>
                                        <p:cTn id="6" dur="3000" fill="hold"/>
                                        <p:tgtEl>
                                          <p:spTgt spid="4"/>
                                        </p:tgtEl>
                                        <p:attrNameLst>
                                          <p:attrName>ppt_x</p:attrName>
                                          <p:attrName>ppt_y</p:attrName>
                                        </p:attrNameLst>
                                      </p:cBhvr>
                                      <p:rCtr x="287" y="-397"/>
                                    </p:animMotion>
                                  </p:childTnLst>
                                </p:cTn>
                              </p:par>
                            </p:childTnLst>
                          </p:cTn>
                        </p:par>
                        <p:par>
                          <p:cTn id="7" fill="hold">
                            <p:stCondLst>
                              <p:cond delay="3000"/>
                            </p:stCondLst>
                            <p:childTnLst>
                              <p:par>
                                <p:cTn id="8" presetID="64" presetClass="path" presetSubtype="0" accel="50000" decel="50000" fill="hold" nodeType="afterEffect">
                                  <p:stCondLst>
                                    <p:cond delay="1000"/>
                                  </p:stCondLst>
                                  <p:childTnLst>
                                    <p:animMotion origin="layout" path="M 0.57448 -0.79398 L 1.23594 -1.66551 " pathEditMode="relative" rAng="0" ptsTypes="AA">
                                      <p:cBhvr>
                                        <p:cTn id="9" dur="3000" fill="hold"/>
                                        <p:tgtEl>
                                          <p:spTgt spid="4"/>
                                        </p:tgtEl>
                                        <p:attrNameLst>
                                          <p:attrName>ppt_x</p:attrName>
                                          <p:attrName>ppt_y</p:attrName>
                                        </p:attrNameLst>
                                      </p:cBhvr>
                                      <p:rCtr x="331" y="-4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 Elemanlarına Değer Atama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r>
              <a:rPr lang="tr-TR" sz="2400" b="1" dirty="0" smtClean="0"/>
              <a:t>Dizi İndislerini Kullanarak Değer Atama:</a:t>
            </a:r>
            <a:r>
              <a:rPr lang="tr-TR" sz="2400" dirty="0" smtClean="0">
                <a:solidFill>
                  <a:schemeClr val="tx1"/>
                </a:solidFill>
              </a:rPr>
              <a:t> </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dizi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[4];</a:t>
            </a:r>
          </a:p>
          <a:p>
            <a:pPr algn="just"/>
            <a:r>
              <a:rPr lang="tr-TR" sz="2400" dirty="0" smtClean="0">
                <a:solidFill>
                  <a:schemeClr val="tx1"/>
                </a:solidFill>
              </a:rPr>
              <a:t>   dizi[0] = 3;</a:t>
            </a:r>
          </a:p>
          <a:p>
            <a:pPr algn="just"/>
            <a:r>
              <a:rPr lang="tr-TR" sz="2400" dirty="0" smtClean="0">
                <a:solidFill>
                  <a:schemeClr val="tx1"/>
                </a:solidFill>
              </a:rPr>
              <a:t>   dizi[1] = 7;</a:t>
            </a:r>
          </a:p>
          <a:p>
            <a:pPr algn="just"/>
            <a:r>
              <a:rPr lang="tr-TR" sz="2400" dirty="0" smtClean="0">
                <a:solidFill>
                  <a:schemeClr val="tx1"/>
                </a:solidFill>
              </a:rPr>
              <a:t>   dizi[2] = 1;</a:t>
            </a:r>
          </a:p>
          <a:p>
            <a:pPr algn="just"/>
            <a:r>
              <a:rPr lang="tr-TR" sz="2400" dirty="0" smtClean="0">
                <a:solidFill>
                  <a:schemeClr val="tx1"/>
                </a:solidFill>
              </a:rPr>
              <a:t>   dizi[3] = 6;</a:t>
            </a:r>
          </a:p>
          <a:p>
            <a:pPr algn="just">
              <a:buFont typeface="Wingdings" pitchFamily="2" charset="2"/>
              <a:buChar char="Ø"/>
            </a:pPr>
            <a:endParaRPr lang="tr-TR" sz="2400" dirty="0" smtClean="0">
              <a:solidFill>
                <a:schemeClr val="tx1"/>
              </a:solidFill>
            </a:endParaRPr>
          </a:p>
          <a:p>
            <a:pPr algn="just"/>
            <a:r>
              <a:rPr lang="tr-TR" sz="2400" dirty="0" smtClean="0">
                <a:solidFill>
                  <a:schemeClr val="tx1"/>
                </a:solidFill>
              </a:rPr>
              <a:t>- Yukarıdaki örnekte dizi değişkeni tam sayılardan oluşan bir dizidir ve dizinin uzunluğu 4 olarak belirlenmiştir. Daha sonra dizinin indisleri kullanarak dizi elemanlarına değerler atanmıştır.</a:t>
            </a:r>
          </a:p>
        </p:txBody>
      </p:sp>
      <p:grpSp>
        <p:nvGrpSpPr>
          <p:cNvPr id="4" name="Group 2"/>
          <p:cNvGrpSpPr/>
          <p:nvPr/>
        </p:nvGrpSpPr>
        <p:grpSpPr>
          <a:xfrm rot="18894646" flipH="1">
            <a:off x="-6402758" y="7971477"/>
            <a:ext cx="6113428" cy="1806256"/>
            <a:chOff x="9597956" y="301625"/>
            <a:chExt cx="6061144" cy="1806256"/>
          </a:xfrm>
        </p:grpSpPr>
        <p:pic>
          <p:nvPicPr>
            <p:cNvPr id="5" name="Picture 2"/>
            <p:cNvPicPr>
              <a:picLocks noChangeAspect="1" noChangeArrowheads="1"/>
            </p:cNvPicPr>
            <p:nvPr/>
          </p:nvPicPr>
          <p:blipFill>
            <a:blip r:embed="rId2">
              <a:extLst>
                <a:ext uri="{28A0092B-C50C-407E-A947-70E740481C1C}">
                  <a14:useLocalDpi xmlns="" xmlns:a14="http://schemas.microsoft.com/office/drawing/2010/main" val="0"/>
                </a:ext>
              </a:extLst>
            </a:blip>
            <a:stretch>
              <a:fillRect/>
            </a:stretch>
          </p:blipFill>
          <p:spPr bwMode="auto">
            <a:xfrm>
              <a:off x="9597956" y="301625"/>
              <a:ext cx="6061144" cy="1225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ounded Rectangle 1"/>
            <p:cNvSpPr/>
            <p:nvPr/>
          </p:nvSpPr>
          <p:spPr>
            <a:xfrm>
              <a:off x="11226947" y="1527174"/>
              <a:ext cx="1031729"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ler</a:t>
              </a:r>
              <a:endParaRPr lang="tr-TR" sz="4400" dirty="0" smtClean="0">
                <a:solidFill>
                  <a:srgbClr val="FF0000"/>
                </a:solidFill>
              </a:endParaRPr>
            </a:p>
          </p:txBody>
        </p:sp>
        <p:sp>
          <p:nvSpPr>
            <p:cNvPr id="7" name="Rounded Rectangle 5"/>
            <p:cNvSpPr/>
            <p:nvPr/>
          </p:nvSpPr>
          <p:spPr>
            <a:xfrm>
              <a:off x="12628528" y="1527174"/>
              <a:ext cx="771525"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zi</a:t>
              </a:r>
              <a:endParaRPr lang="tr-TR" sz="4400" dirty="0">
                <a:solidFill>
                  <a:srgbClr val="FF0000"/>
                </a:solidFill>
              </a:endParaRPr>
            </a:p>
          </p:txBody>
        </p:sp>
        <p:sp>
          <p:nvSpPr>
            <p:cNvPr id="8" name="Rounded Rectangle 6"/>
            <p:cNvSpPr/>
            <p:nvPr/>
          </p:nvSpPr>
          <p:spPr>
            <a:xfrm>
              <a:off x="13658850" y="1527173"/>
              <a:ext cx="1066800" cy="580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tr-TR" sz="4400" dirty="0" err="1" smtClean="0">
                  <a:solidFill>
                    <a:srgbClr val="FF0000"/>
                  </a:solidFill>
                </a:rPr>
                <a:t>di</a:t>
              </a:r>
              <a:endParaRPr lang="tr-TR" sz="4400" dirty="0" smtClean="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38889E-6 -1.48148E-6 L 0.57448 -0.79398 " pathEditMode="relative" rAng="0" ptsTypes="AA">
                                      <p:cBhvr>
                                        <p:cTn id="6" dur="3000" fill="hold"/>
                                        <p:tgtEl>
                                          <p:spTgt spid="4"/>
                                        </p:tgtEl>
                                        <p:attrNameLst>
                                          <p:attrName>ppt_x</p:attrName>
                                          <p:attrName>ppt_y</p:attrName>
                                        </p:attrNameLst>
                                      </p:cBhvr>
                                      <p:rCtr x="287" y="-397"/>
                                    </p:animMotion>
                                  </p:childTnLst>
                                </p:cTn>
                              </p:par>
                            </p:childTnLst>
                          </p:cTn>
                        </p:par>
                        <p:par>
                          <p:cTn id="7" fill="hold">
                            <p:stCondLst>
                              <p:cond delay="3000"/>
                            </p:stCondLst>
                            <p:childTnLst>
                              <p:par>
                                <p:cTn id="8" presetID="64" presetClass="path" presetSubtype="0" accel="50000" decel="50000" fill="hold" nodeType="afterEffect">
                                  <p:stCondLst>
                                    <p:cond delay="1000"/>
                                  </p:stCondLst>
                                  <p:childTnLst>
                                    <p:animMotion origin="layout" path="M 0.57448 -0.79398 L 1.23594 -1.66551 " pathEditMode="relative" rAng="0" ptsTypes="AA">
                                      <p:cBhvr>
                                        <p:cTn id="9" dur="3000" fill="hold"/>
                                        <p:tgtEl>
                                          <p:spTgt spid="4"/>
                                        </p:tgtEl>
                                        <p:attrNameLst>
                                          <p:attrName>ppt_x</p:attrName>
                                          <p:attrName>ppt_y</p:attrName>
                                        </p:attrNameLst>
                                      </p:cBhvr>
                                      <p:rCtr x="331" y="-4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 Elemanlarına Değer Atama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400" dirty="0" smtClean="0">
                <a:solidFill>
                  <a:schemeClr val="tx1"/>
                </a:solidFill>
              </a:rPr>
              <a:t> </a:t>
            </a:r>
            <a:r>
              <a:rPr lang="tr-TR" sz="2400" b="1" dirty="0" smtClean="0">
                <a:solidFill>
                  <a:schemeClr val="tx1"/>
                </a:solidFill>
              </a:rPr>
              <a:t>Tanım Esnasında Değer Atama:</a:t>
            </a:r>
          </a:p>
          <a:p>
            <a:pPr algn="just"/>
            <a:r>
              <a:rPr lang="tr-TR" sz="2400" dirty="0" smtClean="0">
                <a:solidFill>
                  <a:schemeClr val="tx1"/>
                </a:solidFill>
              </a:rPr>
              <a:t>   Dizilerin boyutları belirtilmeden dizi elemanlarının direk atanmasıdır. Bu yöntemde dizinin boyutu atanan eleman sayısı olmaktadır. Bu yöntemde dizi elemanları süslü parantezler içerisinde virgüllerle ayrılmış şekilde atanır.</a:t>
            </a:r>
          </a:p>
        </p:txBody>
      </p:sp>
    </p:spTree>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 Elemanlarına Değer Atama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 typeface="Wingdings" pitchFamily="2" charset="2"/>
              <a:buChar char="§"/>
            </a:pPr>
            <a:r>
              <a:rPr lang="tr-TR" sz="2400" dirty="0" smtClean="0">
                <a:solidFill>
                  <a:schemeClr val="tx1"/>
                </a:solidFill>
              </a:rPr>
              <a:t> </a:t>
            </a:r>
            <a:r>
              <a:rPr lang="tr-TR" sz="2400" b="1" dirty="0" smtClean="0">
                <a:solidFill>
                  <a:schemeClr val="tx1"/>
                </a:solidFill>
              </a:rPr>
              <a:t>Tanım Esnasında Değer Atama:</a:t>
            </a:r>
          </a:p>
          <a:p>
            <a:pPr algn="just">
              <a:buFont typeface="Wingdings" pitchFamily="2" charset="2"/>
              <a:buChar char="Ø"/>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dizi = {3, 7, 1, 6};</a:t>
            </a:r>
          </a:p>
          <a:p>
            <a:pPr algn="just">
              <a:buFont typeface="Wingdings" pitchFamily="2" charset="2"/>
              <a:buChar char="Ø"/>
            </a:pPr>
            <a:endParaRPr lang="tr-TR" sz="2400" dirty="0" smtClean="0">
              <a:solidFill>
                <a:schemeClr val="tx1"/>
              </a:solidFill>
            </a:endParaRPr>
          </a:p>
          <a:p>
            <a:pPr algn="just"/>
            <a:r>
              <a:rPr lang="tr-TR" sz="2400" dirty="0" smtClean="0">
                <a:solidFill>
                  <a:schemeClr val="tx1"/>
                </a:solidFill>
              </a:rPr>
              <a:t>- Yukarıdaki örnekte dizi değişkeni tam sayılardan oluşan bir dizidir ve dizinin elemanları dizi tanımlanırken atanmıştır. Bu durumda dizi değişkeninin </a:t>
            </a:r>
            <a:r>
              <a:rPr lang="tr-TR" sz="2400" b="1" dirty="0" smtClean="0">
                <a:solidFill>
                  <a:schemeClr val="tx1"/>
                </a:solidFill>
              </a:rPr>
              <a:t>uzunluğu da 4 olur</a:t>
            </a:r>
            <a:r>
              <a:rPr lang="tr-TR" sz="2400" dirty="0" smtClean="0">
                <a:solidFill>
                  <a:schemeClr val="tx1"/>
                </a:solidFill>
              </a:rPr>
              <a:t>. Eğer dizi oluşturulmadan önce dizi elemanlarının değerleri biliniyorsa bu yöntem ile değer atanabilir.</a:t>
            </a:r>
          </a:p>
        </p:txBody>
      </p:sp>
    </p:spTree>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Uygulama</a:t>
            </a:r>
            <a:endParaRPr lang="tr-TR" dirty="0"/>
          </a:p>
        </p:txBody>
      </p:sp>
      <p:sp>
        <p:nvSpPr>
          <p:cNvPr id="3" name="2 İçerik Yer Tutucusu"/>
          <p:cNvSpPr>
            <a:spLocks noGrp="1"/>
          </p:cNvSpPr>
          <p:nvPr>
            <p:ph sz="quarter" idx="1"/>
          </p:nvPr>
        </p:nvSpPr>
        <p:spPr/>
        <p:txBody>
          <a:bodyPr/>
          <a:lstStyle/>
          <a:p>
            <a:r>
              <a:rPr lang="tr-TR" dirty="0" smtClean="0"/>
              <a:t>1 boyutlu 3 kapasiteli bir dizi açın.</a:t>
            </a:r>
          </a:p>
          <a:p>
            <a:r>
              <a:rPr lang="tr-TR" dirty="0" smtClean="0"/>
              <a:t>Bu diziye en sevdiğiniz üç sayıyı kaydedin.</a:t>
            </a:r>
          </a:p>
        </p:txBody>
      </p:sp>
      <p:pic>
        <p:nvPicPr>
          <p:cNvPr id="4" name="3 Resim" descr="soru.jpg"/>
          <p:cNvPicPr>
            <a:picLocks noChangeAspect="1"/>
          </p:cNvPicPr>
          <p:nvPr/>
        </p:nvPicPr>
        <p:blipFill>
          <a:blip r:embed="rId2"/>
          <a:stretch>
            <a:fillRect/>
          </a:stretch>
        </p:blipFill>
        <p:spPr>
          <a:xfrm>
            <a:off x="6786578" y="4572008"/>
            <a:ext cx="1767840" cy="1328928"/>
          </a:xfrm>
          <a:prstGeom prst="rect">
            <a:avLst/>
          </a:prstGeom>
        </p:spPr>
      </p:pic>
    </p:spTree>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Dizilerde </a:t>
            </a:r>
            <a:r>
              <a:rPr lang="tr-TR" sz="4000" b="1" dirty="0" err="1" smtClean="0">
                <a:solidFill>
                  <a:schemeClr val="tx2">
                    <a:lumMod val="60000"/>
                    <a:lumOff val="40000"/>
                  </a:schemeClr>
                </a:solidFill>
              </a:rPr>
              <a:t>length</a:t>
            </a:r>
            <a:r>
              <a:rPr lang="tr-TR" sz="4000" b="1" dirty="0" smtClean="0">
                <a:solidFill>
                  <a:schemeClr val="tx2">
                    <a:lumMod val="60000"/>
                    <a:lumOff val="40000"/>
                  </a:schemeClr>
                </a:solidFill>
              </a:rPr>
              <a:t> Değişkeni </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2400" dirty="0" smtClean="0">
                <a:solidFill>
                  <a:schemeClr val="tx1"/>
                </a:solidFill>
              </a:rPr>
              <a:t>Dizilerle yapılan işlemlerin hemen hemen tamamı dizilerin uzunluğunu kullanır. Dizilerin uzunluk bilgisine ise </a:t>
            </a:r>
            <a:r>
              <a:rPr lang="tr-TR" sz="2400" b="1" dirty="0" err="1" smtClean="0">
                <a:solidFill>
                  <a:schemeClr val="tx1"/>
                </a:solidFill>
              </a:rPr>
              <a:t>length</a:t>
            </a:r>
            <a:r>
              <a:rPr lang="tr-TR" sz="2400" b="1" dirty="0" smtClean="0">
                <a:solidFill>
                  <a:schemeClr val="tx1"/>
                </a:solidFill>
              </a:rPr>
              <a:t> değişkeni </a:t>
            </a:r>
            <a:r>
              <a:rPr lang="tr-TR" sz="2400" dirty="0" smtClean="0">
                <a:solidFill>
                  <a:schemeClr val="tx1"/>
                </a:solidFill>
              </a:rPr>
              <a:t>kullanılarak ulaşılabilir.</a:t>
            </a:r>
          </a:p>
          <a:p>
            <a:pPr algn="just">
              <a:buFontTx/>
              <a:buChar char="-"/>
            </a:pPr>
            <a:endParaRPr lang="tr-TR" sz="2400" dirty="0" smtClean="0">
              <a:solidFill>
                <a:schemeClr val="tx1"/>
              </a:solidFill>
            </a:endParaRPr>
          </a:p>
          <a:p>
            <a:pPr algn="just">
              <a:buFontTx/>
              <a:buChar char="-"/>
            </a:pPr>
            <a:r>
              <a:rPr lang="tr-TR" sz="2400" b="1" dirty="0" smtClean="0">
                <a:solidFill>
                  <a:schemeClr val="tx1"/>
                </a:solidFill>
              </a:rPr>
              <a:t> Örnek:</a:t>
            </a:r>
          </a:p>
          <a:p>
            <a:pPr algn="just"/>
            <a:r>
              <a:rPr lang="tr-TR" sz="2400" b="1" dirty="0" smtClean="0">
                <a:solidFill>
                  <a:schemeClr val="tx1"/>
                </a:solidFill>
              </a:rPr>
              <a:t>   </a:t>
            </a: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sayilar</a:t>
            </a:r>
            <a:r>
              <a:rPr lang="tr-TR" sz="2400" dirty="0" smtClean="0">
                <a:solidFill>
                  <a:schemeClr val="tx1"/>
                </a:solidFill>
              </a:rPr>
              <a:t> = {6, 4, 2, 8, 5}</a:t>
            </a:r>
          </a:p>
          <a:p>
            <a:pPr algn="just"/>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(“Dizinin </a:t>
            </a:r>
            <a:r>
              <a:rPr lang="tr-TR" sz="2400" dirty="0" err="1" smtClean="0">
                <a:solidFill>
                  <a:schemeClr val="tx1"/>
                </a:solidFill>
              </a:rPr>
              <a:t>uzunlugu</a:t>
            </a:r>
            <a:r>
              <a:rPr lang="tr-TR" sz="2400" dirty="0" smtClean="0">
                <a:solidFill>
                  <a:schemeClr val="tx1"/>
                </a:solidFill>
              </a:rPr>
              <a:t>: “ + </a:t>
            </a:r>
            <a:r>
              <a:rPr lang="tr-TR" sz="2400" dirty="0" err="1" smtClean="0">
                <a:solidFill>
                  <a:schemeClr val="tx1"/>
                </a:solidFill>
              </a:rPr>
              <a:t>sayilar</a:t>
            </a:r>
            <a:r>
              <a:rPr lang="tr-TR" sz="2400" dirty="0" smtClean="0">
                <a:solidFill>
                  <a:schemeClr val="tx1"/>
                </a:solidFill>
              </a:rPr>
              <a:t>.</a:t>
            </a:r>
            <a:r>
              <a:rPr lang="tr-TR" sz="2400" dirty="0" err="1" smtClean="0">
                <a:solidFill>
                  <a:schemeClr val="tx1"/>
                </a:solidFill>
              </a:rPr>
              <a:t>length</a:t>
            </a:r>
            <a:r>
              <a:rPr lang="tr-TR" sz="2400" dirty="0" smtClean="0">
                <a:solidFill>
                  <a:schemeClr val="tx1"/>
                </a:solidFill>
              </a:rPr>
              <a:t>);</a:t>
            </a:r>
          </a:p>
          <a:p>
            <a:pPr algn="just">
              <a:buFont typeface="Wingdings" pitchFamily="2" charset="2"/>
              <a:buChar char="§"/>
            </a:pPr>
            <a:r>
              <a:rPr lang="tr-TR" sz="2400" dirty="0" smtClean="0">
                <a:solidFill>
                  <a:schemeClr val="tx1"/>
                </a:solidFill>
              </a:rPr>
              <a:t> </a:t>
            </a:r>
            <a:r>
              <a:rPr lang="tr-TR" sz="2400" b="1" dirty="0" smtClean="0">
                <a:solidFill>
                  <a:schemeClr val="tx1"/>
                </a:solidFill>
              </a:rPr>
              <a:t>Çıktı</a:t>
            </a:r>
          </a:p>
          <a:p>
            <a:pPr algn="just"/>
            <a:r>
              <a:rPr lang="tr-TR" sz="2400" dirty="0" smtClean="0">
                <a:solidFill>
                  <a:schemeClr val="tx1"/>
                </a:solidFill>
              </a:rPr>
              <a:t> </a:t>
            </a:r>
            <a:r>
              <a:rPr lang="tr-TR" sz="2400" dirty="0" smtClean="0"/>
              <a:t>Dizinin </a:t>
            </a:r>
            <a:r>
              <a:rPr lang="tr-TR" sz="2400" dirty="0" err="1" smtClean="0"/>
              <a:t>uzunlugu</a:t>
            </a:r>
            <a:r>
              <a:rPr lang="tr-TR" sz="2400" dirty="0" smtClean="0"/>
              <a:t>: 5</a:t>
            </a:r>
            <a:endParaRPr lang="tr-TR" sz="2400" dirty="0" smtClean="0">
              <a:solidFill>
                <a:schemeClr val="tx1"/>
              </a:solidFill>
            </a:endParaRP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Yukarıdaki örnekte </a:t>
            </a:r>
            <a:r>
              <a:rPr lang="tr-TR" sz="2400" dirty="0" err="1" smtClean="0">
                <a:solidFill>
                  <a:schemeClr val="tx1"/>
                </a:solidFill>
              </a:rPr>
              <a:t>sayilar</a:t>
            </a:r>
            <a:r>
              <a:rPr lang="tr-TR" sz="2400" dirty="0" smtClean="0">
                <a:solidFill>
                  <a:schemeClr val="tx1"/>
                </a:solidFill>
              </a:rPr>
              <a:t> dizisinin </a:t>
            </a:r>
            <a:r>
              <a:rPr lang="tr-TR" sz="2400" dirty="0" err="1" smtClean="0">
                <a:solidFill>
                  <a:schemeClr val="tx1"/>
                </a:solidFill>
              </a:rPr>
              <a:t>length</a:t>
            </a:r>
            <a:r>
              <a:rPr lang="tr-TR" sz="2400" dirty="0" smtClean="0">
                <a:solidFill>
                  <a:schemeClr val="tx1"/>
                </a:solidFill>
              </a:rPr>
              <a:t> değişkeninin değeri ekrana yazdırılmaktadır. </a:t>
            </a:r>
            <a:r>
              <a:rPr lang="tr-TR" sz="2400" dirty="0" err="1" smtClean="0">
                <a:solidFill>
                  <a:schemeClr val="tx1"/>
                </a:solidFill>
              </a:rPr>
              <a:t>Length</a:t>
            </a:r>
            <a:r>
              <a:rPr lang="tr-TR" sz="2400" dirty="0" smtClean="0">
                <a:solidFill>
                  <a:schemeClr val="tx1"/>
                </a:solidFill>
              </a:rPr>
              <a:t> değişkeni </a:t>
            </a:r>
            <a:r>
              <a:rPr lang="tr-TR" sz="2400" dirty="0" err="1" smtClean="0">
                <a:solidFill>
                  <a:schemeClr val="tx1"/>
                </a:solidFill>
              </a:rPr>
              <a:t>String</a:t>
            </a:r>
            <a:r>
              <a:rPr lang="tr-TR" sz="2400" dirty="0" smtClean="0">
                <a:solidFill>
                  <a:schemeClr val="tx1"/>
                </a:solidFill>
              </a:rPr>
              <a:t> sınıfındaki </a:t>
            </a:r>
            <a:r>
              <a:rPr lang="tr-TR" sz="2400" dirty="0" err="1" smtClean="0">
                <a:solidFill>
                  <a:schemeClr val="tx1"/>
                </a:solidFill>
              </a:rPr>
              <a:t>length</a:t>
            </a:r>
            <a:r>
              <a:rPr lang="tr-TR" sz="2400" dirty="0" smtClean="0">
                <a:solidFill>
                  <a:schemeClr val="tx1"/>
                </a:solidFill>
              </a:rPr>
              <a:t>() metoduyla karıştırılmamalıdır. </a:t>
            </a:r>
            <a:r>
              <a:rPr lang="tr-TR" sz="2400" b="1" dirty="0" err="1" smtClean="0">
                <a:solidFill>
                  <a:schemeClr val="tx1"/>
                </a:solidFill>
              </a:rPr>
              <a:t>String</a:t>
            </a:r>
            <a:r>
              <a:rPr lang="tr-TR" sz="2400" b="1" dirty="0" smtClean="0">
                <a:solidFill>
                  <a:schemeClr val="tx1"/>
                </a:solidFill>
              </a:rPr>
              <a:t> sınıfındaki </a:t>
            </a:r>
            <a:r>
              <a:rPr lang="tr-TR" sz="2400" b="1" dirty="0" err="1" smtClean="0">
                <a:solidFill>
                  <a:schemeClr val="tx1"/>
                </a:solidFill>
              </a:rPr>
              <a:t>length</a:t>
            </a:r>
            <a:r>
              <a:rPr lang="tr-TR" sz="2400" b="1" dirty="0" smtClean="0">
                <a:solidFill>
                  <a:schemeClr val="tx1"/>
                </a:solidFill>
              </a:rPr>
              <a:t>() bir metot iken dizilerdeki </a:t>
            </a:r>
            <a:r>
              <a:rPr lang="tr-TR" sz="2400" b="1" dirty="0" err="1" smtClean="0">
                <a:solidFill>
                  <a:schemeClr val="tx1"/>
                </a:solidFill>
              </a:rPr>
              <a:t>length</a:t>
            </a:r>
            <a:r>
              <a:rPr lang="tr-TR" sz="2400" b="1" dirty="0" smtClean="0">
                <a:solidFill>
                  <a:schemeClr val="tx1"/>
                </a:solidFill>
              </a:rPr>
              <a:t> bir değişkendir.</a:t>
            </a:r>
          </a:p>
        </p:txBody>
      </p:sp>
    </p:spTree>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smtClean="0">
                <a:solidFill>
                  <a:schemeClr val="tx2">
                    <a:lumMod val="60000"/>
                    <a:lumOff val="40000"/>
                  </a:schemeClr>
                </a:solidFill>
              </a:rPr>
              <a:t>Dizilerin Tanımlanması ve Oluşturulması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20000"/>
          </a:bodyPr>
          <a:lstStyle/>
          <a:p>
            <a:pPr algn="just">
              <a:buFontTx/>
              <a:buChar char="-"/>
            </a:pPr>
            <a:r>
              <a:rPr lang="tr-TR" sz="2400" b="1" dirty="0" smtClean="0">
                <a:solidFill>
                  <a:schemeClr val="tx1"/>
                </a:solidFill>
              </a:rPr>
              <a:t> Çok Boyutlu Dizi Örneği:</a:t>
            </a:r>
          </a:p>
          <a:p>
            <a:pPr algn="just"/>
            <a:endParaRPr lang="tr-TR" sz="2400" b="1" dirty="0" smtClean="0">
              <a:solidFill>
                <a:schemeClr val="tx1"/>
              </a:solidFill>
            </a:endParaRPr>
          </a:p>
          <a:p>
            <a:pPr algn="just">
              <a:buFont typeface="Wingdings" pitchFamily="2" charset="2"/>
              <a:buChar char="§"/>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ikiBoyutlu</a:t>
            </a:r>
            <a:r>
              <a:rPr lang="tr-TR" sz="2400" dirty="0" smtClean="0">
                <a:solidFill>
                  <a:schemeClr val="tx1"/>
                </a:solidFill>
              </a:rPr>
              <a:t>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[3][];</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dizi1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[3];</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dizi2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[4];</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dizi3 = </a:t>
            </a:r>
            <a:r>
              <a:rPr lang="tr-TR" sz="2400" dirty="0" err="1" smtClean="0">
                <a:solidFill>
                  <a:schemeClr val="tx1"/>
                </a:solidFill>
              </a:rPr>
              <a:t>new</a:t>
            </a: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[2];</a:t>
            </a:r>
          </a:p>
          <a:p>
            <a:pPr algn="just"/>
            <a:r>
              <a:rPr lang="tr-TR" sz="2400" dirty="0" smtClean="0">
                <a:solidFill>
                  <a:schemeClr val="tx1"/>
                </a:solidFill>
              </a:rPr>
              <a:t>   </a:t>
            </a:r>
            <a:r>
              <a:rPr lang="tr-TR" sz="2400" dirty="0" err="1" smtClean="0">
                <a:solidFill>
                  <a:schemeClr val="tx1"/>
                </a:solidFill>
              </a:rPr>
              <a:t>ikiBoyutlu</a:t>
            </a:r>
            <a:r>
              <a:rPr lang="tr-TR" sz="2400" dirty="0" smtClean="0">
                <a:solidFill>
                  <a:schemeClr val="tx1"/>
                </a:solidFill>
              </a:rPr>
              <a:t>[0] = dizi1;</a:t>
            </a:r>
          </a:p>
          <a:p>
            <a:pPr algn="just"/>
            <a:r>
              <a:rPr lang="tr-TR" sz="2400" dirty="0" smtClean="0">
                <a:solidFill>
                  <a:schemeClr val="tx1"/>
                </a:solidFill>
              </a:rPr>
              <a:t>   </a:t>
            </a:r>
            <a:r>
              <a:rPr lang="tr-TR" sz="2400" dirty="0" err="1" smtClean="0">
                <a:solidFill>
                  <a:schemeClr val="tx1"/>
                </a:solidFill>
              </a:rPr>
              <a:t>ikiBoyutlu</a:t>
            </a:r>
            <a:r>
              <a:rPr lang="tr-TR" sz="2400" dirty="0" smtClean="0">
                <a:solidFill>
                  <a:schemeClr val="tx1"/>
                </a:solidFill>
              </a:rPr>
              <a:t>[1] = dizi2;</a:t>
            </a:r>
          </a:p>
          <a:p>
            <a:pPr algn="just"/>
            <a:r>
              <a:rPr lang="tr-TR" sz="2400" dirty="0" smtClean="0">
                <a:solidFill>
                  <a:schemeClr val="tx1"/>
                </a:solidFill>
              </a:rPr>
              <a:t>   </a:t>
            </a:r>
            <a:r>
              <a:rPr lang="tr-TR" sz="2400" dirty="0" err="1" smtClean="0">
                <a:solidFill>
                  <a:schemeClr val="tx1"/>
                </a:solidFill>
              </a:rPr>
              <a:t>ikiBoyutlu</a:t>
            </a:r>
            <a:r>
              <a:rPr lang="tr-TR" sz="2400" dirty="0" smtClean="0">
                <a:solidFill>
                  <a:schemeClr val="tx1"/>
                </a:solidFill>
              </a:rPr>
              <a:t>[2] = dizi3;</a:t>
            </a: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Yukarıdaki örnekte iki boyutlu bir dizi tanımlanmış, ancak ikinci boyutu verilmemiştir. Bunun yerine iki boyutlu dizinin elemanlarına diziler atanarak o dizilerin boyutlarının dizinin ikinci boyutunu belirlemesi sağlanmıştır. </a:t>
            </a:r>
            <a:r>
              <a:rPr lang="tr-TR" sz="2400" b="1" dirty="0" smtClean="0">
                <a:solidFill>
                  <a:schemeClr val="tx1"/>
                </a:solidFill>
              </a:rPr>
              <a:t>Bu yapı iki boyutlu dizinin ikinci boyutunun sabit sayılardan oluşmasını engellemekte ve </a:t>
            </a:r>
            <a:r>
              <a:rPr lang="tr-TR" sz="2400" b="1" u="sng" dirty="0" smtClean="0">
                <a:solidFill>
                  <a:schemeClr val="tx1"/>
                </a:solidFill>
              </a:rPr>
              <a:t>pürüzlü bir dizi yapısı </a:t>
            </a:r>
            <a:r>
              <a:rPr lang="tr-TR" sz="2400" b="1" dirty="0" smtClean="0">
                <a:solidFill>
                  <a:schemeClr val="tx1"/>
                </a:solidFill>
              </a:rPr>
              <a:t>oluşturmaktadır</a:t>
            </a:r>
            <a:r>
              <a:rPr lang="tr-TR" sz="2400" dirty="0" smtClean="0">
                <a:solidFill>
                  <a:schemeClr val="tx1"/>
                </a:solidFill>
              </a:rPr>
              <a:t> (</a:t>
            </a:r>
            <a:r>
              <a:rPr lang="tr-TR" sz="2400" dirty="0" err="1" smtClean="0">
                <a:solidFill>
                  <a:schemeClr val="tx1"/>
                </a:solidFill>
              </a:rPr>
              <a:t>jagged</a:t>
            </a:r>
            <a:r>
              <a:rPr lang="tr-TR" sz="2400" dirty="0" smtClean="0">
                <a:solidFill>
                  <a:schemeClr val="tx1"/>
                </a:solidFill>
              </a:rPr>
              <a:t> </a:t>
            </a:r>
            <a:r>
              <a:rPr lang="tr-TR" sz="2400" dirty="0" err="1" smtClean="0">
                <a:solidFill>
                  <a:schemeClr val="tx1"/>
                </a:solidFill>
              </a:rPr>
              <a:t>array</a:t>
            </a:r>
            <a:r>
              <a:rPr lang="tr-TR" sz="2400" dirty="0" smtClean="0">
                <a:solidFill>
                  <a:schemeClr val="tx1"/>
                </a:solidFill>
              </a:rPr>
              <a:t>).</a:t>
            </a:r>
          </a:p>
          <a:p>
            <a:pPr algn="just"/>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Dizilerin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r>
              <a:rPr lang="tr-TR" sz="2400" b="1" smtClean="0">
                <a:solidFill>
                  <a:schemeClr val="tx1"/>
                </a:solidFill>
              </a:rPr>
              <a:t>Örnek Problem: </a:t>
            </a:r>
            <a:r>
              <a:rPr lang="tr-TR" sz="2400" smtClean="0">
                <a:solidFill>
                  <a:schemeClr val="tx1"/>
                </a:solidFill>
              </a:rPr>
              <a:t>Belirli bir yıl içinde aylara bağlı yağış miktarı verilerinin tutulması ve bazı istatistiklerin çıkarılması.</a:t>
            </a:r>
          </a:p>
          <a:p>
            <a:pPr algn="just">
              <a:buFontTx/>
              <a:buChar char="-"/>
            </a:pPr>
            <a:endParaRPr lang="tr-TR" sz="2400" smtClean="0">
              <a:solidFill>
                <a:schemeClr val="tx1"/>
              </a:solidFill>
            </a:endParaRPr>
          </a:p>
          <a:p>
            <a:pPr algn="just">
              <a:buFontTx/>
              <a:buChar char="-"/>
            </a:pPr>
            <a:r>
              <a:rPr lang="tr-TR" sz="2400" smtClean="0">
                <a:solidFill>
                  <a:schemeClr val="tx1"/>
                </a:solidFill>
              </a:rPr>
              <a:t> Bu problemin çözümünü düşünelim. Bir yıl içerisinde 12 ay var ve bu aylara ait veriler birbirinden bağımsız. Bu durumda bize </a:t>
            </a:r>
            <a:r>
              <a:rPr lang="tr-TR" sz="2400" u="sng" smtClean="0">
                <a:solidFill>
                  <a:schemeClr val="tx1"/>
                </a:solidFill>
              </a:rPr>
              <a:t>12 tane değişken</a:t>
            </a:r>
            <a:r>
              <a:rPr lang="tr-TR" sz="2400" smtClean="0">
                <a:solidFill>
                  <a:schemeClr val="tx1"/>
                </a:solidFill>
              </a:rPr>
              <a:t> gerekir. Yağış miktarı da ondalıklı sayılardan oluşabileceğinden değişkenlerin </a:t>
            </a:r>
            <a:r>
              <a:rPr lang="tr-TR" sz="2400" b="1" i="1" smtClean="0">
                <a:solidFill>
                  <a:schemeClr val="tx1"/>
                </a:solidFill>
              </a:rPr>
              <a:t>double</a:t>
            </a:r>
            <a:r>
              <a:rPr lang="tr-TR" sz="2400" smtClean="0">
                <a:solidFill>
                  <a:schemeClr val="tx1"/>
                </a:solidFill>
              </a:rPr>
              <a:t> türünde olması gerekiyor. Daha sonra veriler geldikçe bu değişkenlerin değerleri güncellenmelidir.</a:t>
            </a:r>
          </a:p>
          <a:p>
            <a:pPr algn="just"/>
            <a:endParaRPr lang="tr-TR" sz="2400" smtClean="0">
              <a:solidFill>
                <a:schemeClr val="tx1"/>
              </a:solidFill>
            </a:endParaRPr>
          </a:p>
        </p:txBody>
      </p:sp>
    </p:spTree>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Dizilerin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algn="just"/>
            <a:r>
              <a:rPr lang="tr-TR" sz="2400" b="1" dirty="0" smtClean="0">
                <a:solidFill>
                  <a:schemeClr val="tx1"/>
                </a:solidFill>
              </a:rPr>
              <a:t>Örnek Problem: </a:t>
            </a:r>
            <a:r>
              <a:rPr lang="tr-TR" sz="2400" dirty="0" smtClean="0">
                <a:solidFill>
                  <a:schemeClr val="tx1"/>
                </a:solidFill>
              </a:rPr>
              <a:t>Belirli bir yıl içinde, belirli bir şehre ait aylara bağlı yağış miktarı verilerinin tutulması ve bazı istatistiklerin çıkarılması.</a:t>
            </a:r>
          </a:p>
          <a:p>
            <a:pPr algn="just"/>
            <a:endParaRPr lang="tr-TR" sz="2400" dirty="0" smtClean="0">
              <a:solidFill>
                <a:schemeClr val="tx1"/>
              </a:solidFill>
            </a:endParaRPr>
          </a:p>
          <a:p>
            <a:pPr algn="just"/>
            <a:r>
              <a:rPr lang="tr-TR" sz="2400" b="1" dirty="0" smtClean="0">
                <a:solidFill>
                  <a:schemeClr val="tx1"/>
                </a:solidFill>
              </a:rPr>
              <a:t>Dizi Kullanmadan Çözüm:</a:t>
            </a:r>
          </a:p>
          <a:p>
            <a:pPr algn="just"/>
            <a:endParaRPr lang="tr-TR" sz="2400" b="1" dirty="0" smtClean="0">
              <a:solidFill>
                <a:schemeClr val="tx1"/>
              </a:solidFill>
            </a:endParaRP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smtClean="0">
                <a:solidFill>
                  <a:srgbClr val="6A3E3E"/>
                </a:solidFill>
                <a:latin typeface="Consolas"/>
              </a:rPr>
              <a:t>ocak</a:t>
            </a:r>
            <a:r>
              <a:rPr lang="tr-TR" sz="2400" b="1" dirty="0" smtClean="0">
                <a:solidFill>
                  <a:srgbClr val="000000"/>
                </a:solidFill>
                <a:latin typeface="Consolas"/>
              </a:rPr>
              <a:t> = 42.2;</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err="1" smtClean="0">
                <a:solidFill>
                  <a:srgbClr val="6A3E3E"/>
                </a:solidFill>
                <a:latin typeface="Consolas"/>
              </a:rPr>
              <a:t>subat</a:t>
            </a:r>
            <a:r>
              <a:rPr lang="tr-TR" sz="2400" b="1" dirty="0" smtClean="0">
                <a:solidFill>
                  <a:srgbClr val="000000"/>
                </a:solidFill>
                <a:latin typeface="Consolas"/>
              </a:rPr>
              <a:t> = 37.0;</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smtClean="0">
                <a:solidFill>
                  <a:srgbClr val="6A3E3E"/>
                </a:solidFill>
                <a:latin typeface="Consolas"/>
              </a:rPr>
              <a:t>mart</a:t>
            </a:r>
            <a:r>
              <a:rPr lang="tr-TR" sz="2400" b="1" dirty="0" smtClean="0">
                <a:solidFill>
                  <a:srgbClr val="000000"/>
                </a:solidFill>
                <a:latin typeface="Consolas"/>
              </a:rPr>
              <a:t> = 38.8;</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smtClean="0">
                <a:solidFill>
                  <a:srgbClr val="6A3E3E"/>
                </a:solidFill>
                <a:latin typeface="Consolas"/>
              </a:rPr>
              <a:t>nisan</a:t>
            </a:r>
            <a:r>
              <a:rPr lang="tr-TR" sz="2400" b="1" dirty="0" smtClean="0">
                <a:solidFill>
                  <a:srgbClr val="000000"/>
                </a:solidFill>
                <a:latin typeface="Consolas"/>
              </a:rPr>
              <a:t> = 47.7;</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err="1" smtClean="0">
                <a:solidFill>
                  <a:srgbClr val="6A3E3E"/>
                </a:solidFill>
                <a:latin typeface="Consolas"/>
              </a:rPr>
              <a:t>mayis</a:t>
            </a:r>
            <a:r>
              <a:rPr lang="tr-TR" sz="2400" b="1" dirty="0" smtClean="0">
                <a:solidFill>
                  <a:srgbClr val="000000"/>
                </a:solidFill>
                <a:latin typeface="Consolas"/>
              </a:rPr>
              <a:t> = 49.7;</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smtClean="0">
                <a:solidFill>
                  <a:srgbClr val="6A3E3E"/>
                </a:solidFill>
                <a:latin typeface="Consolas"/>
              </a:rPr>
              <a:t>haziran</a:t>
            </a:r>
            <a:r>
              <a:rPr lang="tr-TR" sz="2400" b="1" dirty="0" smtClean="0">
                <a:solidFill>
                  <a:srgbClr val="000000"/>
                </a:solidFill>
                <a:latin typeface="Consolas"/>
              </a:rPr>
              <a:t> = 35.0;</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smtClean="0">
                <a:solidFill>
                  <a:srgbClr val="6A3E3E"/>
                </a:solidFill>
                <a:latin typeface="Consolas"/>
              </a:rPr>
              <a:t>temmuz</a:t>
            </a:r>
            <a:r>
              <a:rPr lang="tr-TR" sz="2400" b="1" dirty="0" smtClean="0">
                <a:solidFill>
                  <a:srgbClr val="000000"/>
                </a:solidFill>
                <a:latin typeface="Consolas"/>
              </a:rPr>
              <a:t> = 14.5;</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err="1" smtClean="0">
                <a:solidFill>
                  <a:srgbClr val="6A3E3E"/>
                </a:solidFill>
                <a:latin typeface="Consolas"/>
              </a:rPr>
              <a:t>agustos</a:t>
            </a:r>
            <a:r>
              <a:rPr lang="tr-TR" sz="2400" b="1" dirty="0" smtClean="0">
                <a:solidFill>
                  <a:srgbClr val="000000"/>
                </a:solidFill>
                <a:latin typeface="Consolas"/>
              </a:rPr>
              <a:t> = 10.5;</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err="1" smtClean="0">
                <a:solidFill>
                  <a:srgbClr val="6A3E3E"/>
                </a:solidFill>
                <a:latin typeface="Consolas"/>
              </a:rPr>
              <a:t>eylul</a:t>
            </a:r>
            <a:r>
              <a:rPr lang="tr-TR" sz="2400" b="1" dirty="0" smtClean="0">
                <a:solidFill>
                  <a:srgbClr val="000000"/>
                </a:solidFill>
                <a:latin typeface="Consolas"/>
              </a:rPr>
              <a:t> = 19.2;</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smtClean="0">
                <a:solidFill>
                  <a:srgbClr val="6A3E3E"/>
                </a:solidFill>
                <a:latin typeface="Consolas"/>
              </a:rPr>
              <a:t>ekim</a:t>
            </a:r>
            <a:r>
              <a:rPr lang="tr-TR" sz="2400" b="1" dirty="0" smtClean="0">
                <a:solidFill>
                  <a:srgbClr val="000000"/>
                </a:solidFill>
                <a:latin typeface="Consolas"/>
              </a:rPr>
              <a:t> = 29.4;</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err="1" smtClean="0">
                <a:solidFill>
                  <a:srgbClr val="6A3E3E"/>
                </a:solidFill>
                <a:latin typeface="Consolas"/>
              </a:rPr>
              <a:t>kasim</a:t>
            </a:r>
            <a:r>
              <a:rPr lang="tr-TR" sz="2400" b="1" dirty="0" smtClean="0">
                <a:solidFill>
                  <a:srgbClr val="000000"/>
                </a:solidFill>
                <a:latin typeface="Consolas"/>
              </a:rPr>
              <a:t> = 32.6;</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err="1" smtClean="0">
                <a:solidFill>
                  <a:srgbClr val="6A3E3E"/>
                </a:solidFill>
                <a:latin typeface="Consolas"/>
              </a:rPr>
              <a:t>aralik</a:t>
            </a:r>
            <a:r>
              <a:rPr lang="tr-TR" sz="2400" b="1" dirty="0" smtClean="0">
                <a:solidFill>
                  <a:srgbClr val="000000"/>
                </a:solidFill>
                <a:latin typeface="Consolas"/>
              </a:rPr>
              <a:t> = 45.4;</a:t>
            </a:r>
          </a:p>
          <a:p>
            <a:pPr algn="l"/>
            <a:endParaRPr lang="tr-TR" sz="2400" dirty="0" smtClean="0">
              <a:latin typeface="Consolas"/>
            </a:endParaRPr>
          </a:p>
          <a:p>
            <a:pPr algn="l"/>
            <a:endParaRPr lang="tr-TR" sz="2400" b="1" dirty="0" smtClean="0">
              <a:solidFill>
                <a:schemeClr val="tx1"/>
              </a:solidFill>
            </a:endParaRPr>
          </a:p>
          <a:p>
            <a:pPr algn="just"/>
            <a:endParaRPr lang="tr-TR" sz="2400" b="1" dirty="0" smtClean="0">
              <a:solidFill>
                <a:schemeClr val="tx1"/>
              </a:solidFill>
            </a:endParaRPr>
          </a:p>
          <a:p>
            <a:pPr algn="just">
              <a:buFontTx/>
              <a:buChar char="-"/>
            </a:pPr>
            <a:endParaRPr lang="tr-TR" sz="2400" dirty="0" smtClean="0">
              <a:solidFill>
                <a:schemeClr val="tx1"/>
              </a:solidFill>
            </a:endParaRPr>
          </a:p>
        </p:txBody>
      </p:sp>
      <p:sp>
        <p:nvSpPr>
          <p:cNvPr id="4" name="3 Dikdörtgen"/>
          <p:cNvSpPr/>
          <p:nvPr/>
        </p:nvSpPr>
        <p:spPr>
          <a:xfrm>
            <a:off x="4214810" y="2500306"/>
            <a:ext cx="4572000" cy="2031325"/>
          </a:xfrm>
          <a:prstGeom prst="rect">
            <a:avLst/>
          </a:prstGeom>
        </p:spPr>
        <p:txBody>
          <a:bodyPr>
            <a:spAutoFit/>
          </a:bodyPr>
          <a:lstStyle/>
          <a:p>
            <a:r>
              <a:rPr lang="fr-FR" b="1" dirty="0" smtClean="0">
                <a:solidFill>
                  <a:srgbClr val="7F0055"/>
                </a:solidFill>
                <a:latin typeface="Consolas"/>
              </a:rPr>
              <a:t>double</a:t>
            </a:r>
            <a:r>
              <a:rPr lang="fr-FR" b="1" dirty="0" smtClean="0">
                <a:solidFill>
                  <a:srgbClr val="000000"/>
                </a:solidFill>
                <a:latin typeface="Consolas"/>
              </a:rPr>
              <a:t> </a:t>
            </a:r>
            <a:r>
              <a:rPr lang="fr-FR" b="1" dirty="0" err="1" smtClean="0">
                <a:solidFill>
                  <a:srgbClr val="6A3E3E"/>
                </a:solidFill>
                <a:latin typeface="Consolas"/>
              </a:rPr>
              <a:t>ortalama</a:t>
            </a:r>
            <a:r>
              <a:rPr lang="fr-FR" b="1" dirty="0" smtClean="0">
                <a:solidFill>
                  <a:srgbClr val="000000"/>
                </a:solidFill>
                <a:latin typeface="Consolas"/>
              </a:rPr>
              <a:t> = (</a:t>
            </a:r>
            <a:r>
              <a:rPr lang="fr-FR" b="1" dirty="0" smtClean="0">
                <a:solidFill>
                  <a:srgbClr val="6A3E3E"/>
                </a:solidFill>
                <a:latin typeface="Consolas"/>
              </a:rPr>
              <a:t>ocak</a:t>
            </a:r>
            <a:r>
              <a:rPr lang="fr-FR" b="1" dirty="0" smtClean="0">
                <a:solidFill>
                  <a:srgbClr val="000000"/>
                </a:solidFill>
                <a:latin typeface="Consolas"/>
              </a:rPr>
              <a:t> + </a:t>
            </a:r>
            <a:r>
              <a:rPr lang="fr-FR" b="1" dirty="0" err="1" smtClean="0">
                <a:solidFill>
                  <a:srgbClr val="6A3E3E"/>
                </a:solidFill>
                <a:latin typeface="Consolas"/>
              </a:rPr>
              <a:t>subat</a:t>
            </a:r>
            <a:r>
              <a:rPr lang="fr-FR" b="1" dirty="0" smtClean="0">
                <a:solidFill>
                  <a:srgbClr val="000000"/>
                </a:solidFill>
                <a:latin typeface="Consolas"/>
              </a:rPr>
              <a:t> + </a:t>
            </a:r>
            <a:r>
              <a:rPr lang="fr-FR" b="1" dirty="0" err="1" smtClean="0">
                <a:solidFill>
                  <a:srgbClr val="6A3E3E"/>
                </a:solidFill>
                <a:latin typeface="Consolas"/>
              </a:rPr>
              <a:t>mart</a:t>
            </a:r>
            <a:r>
              <a:rPr lang="fr-FR" b="1" dirty="0" smtClean="0">
                <a:solidFill>
                  <a:srgbClr val="000000"/>
                </a:solidFill>
                <a:latin typeface="Consolas"/>
              </a:rPr>
              <a:t> + </a:t>
            </a:r>
            <a:r>
              <a:rPr lang="fr-FR" b="1" dirty="0" smtClean="0">
                <a:solidFill>
                  <a:srgbClr val="6A3E3E"/>
                </a:solidFill>
                <a:latin typeface="Consolas"/>
              </a:rPr>
              <a:t>nisan</a:t>
            </a:r>
            <a:r>
              <a:rPr lang="tr-TR" b="1" dirty="0" smtClean="0">
                <a:solidFill>
                  <a:srgbClr val="6A3E3E"/>
                </a:solidFill>
                <a:latin typeface="Consolas"/>
              </a:rPr>
              <a:t> </a:t>
            </a:r>
            <a:r>
              <a:rPr lang="tr-TR" b="1" dirty="0" smtClean="0">
                <a:solidFill>
                  <a:srgbClr val="000000"/>
                </a:solidFill>
                <a:latin typeface="Consolas"/>
              </a:rPr>
              <a:t>+ </a:t>
            </a:r>
            <a:r>
              <a:rPr lang="tr-TR" b="1" dirty="0" err="1" smtClean="0">
                <a:solidFill>
                  <a:srgbClr val="6A3E3E"/>
                </a:solidFill>
                <a:latin typeface="Consolas"/>
              </a:rPr>
              <a:t>mayis</a:t>
            </a:r>
            <a:r>
              <a:rPr lang="tr-TR" b="1" dirty="0" smtClean="0">
                <a:solidFill>
                  <a:srgbClr val="000000"/>
                </a:solidFill>
                <a:latin typeface="Consolas"/>
              </a:rPr>
              <a:t> + </a:t>
            </a:r>
            <a:r>
              <a:rPr lang="tr-TR" b="1" dirty="0" smtClean="0">
                <a:solidFill>
                  <a:srgbClr val="6A3E3E"/>
                </a:solidFill>
                <a:latin typeface="Consolas"/>
              </a:rPr>
              <a:t>haziran</a:t>
            </a:r>
            <a:r>
              <a:rPr lang="tr-TR" b="1" dirty="0" smtClean="0">
                <a:solidFill>
                  <a:srgbClr val="000000"/>
                </a:solidFill>
                <a:latin typeface="Consolas"/>
              </a:rPr>
              <a:t> + </a:t>
            </a:r>
            <a:r>
              <a:rPr lang="tr-TR" b="1" dirty="0" smtClean="0">
                <a:solidFill>
                  <a:srgbClr val="6A3E3E"/>
                </a:solidFill>
                <a:latin typeface="Consolas"/>
              </a:rPr>
              <a:t>temmuz</a:t>
            </a:r>
            <a:r>
              <a:rPr lang="tr-TR" b="1" dirty="0" smtClean="0">
                <a:solidFill>
                  <a:srgbClr val="000000"/>
                </a:solidFill>
                <a:latin typeface="Consolas"/>
              </a:rPr>
              <a:t> + </a:t>
            </a:r>
            <a:r>
              <a:rPr lang="tr-TR" b="1" dirty="0" err="1" smtClean="0">
                <a:solidFill>
                  <a:srgbClr val="6A3E3E"/>
                </a:solidFill>
                <a:latin typeface="Consolas"/>
              </a:rPr>
              <a:t>agustos</a:t>
            </a:r>
            <a:r>
              <a:rPr lang="tr-TR" b="1" dirty="0" smtClean="0">
                <a:solidFill>
                  <a:srgbClr val="000000"/>
                </a:solidFill>
                <a:latin typeface="Consolas"/>
              </a:rPr>
              <a:t> + </a:t>
            </a:r>
            <a:r>
              <a:rPr lang="tr-TR" b="1" dirty="0" err="1" smtClean="0">
                <a:solidFill>
                  <a:srgbClr val="6A3E3E"/>
                </a:solidFill>
                <a:latin typeface="Consolas"/>
              </a:rPr>
              <a:t>eylul</a:t>
            </a:r>
            <a:r>
              <a:rPr lang="tr-TR" b="1" dirty="0" smtClean="0">
                <a:solidFill>
                  <a:srgbClr val="000000"/>
                </a:solidFill>
                <a:latin typeface="Consolas"/>
              </a:rPr>
              <a:t> + </a:t>
            </a:r>
            <a:r>
              <a:rPr lang="tr-TR" b="1" dirty="0" smtClean="0">
                <a:solidFill>
                  <a:srgbClr val="6A3E3E"/>
                </a:solidFill>
                <a:latin typeface="Consolas"/>
              </a:rPr>
              <a:t>ekim</a:t>
            </a:r>
          </a:p>
          <a:p>
            <a:r>
              <a:rPr lang="tr-TR" b="1" dirty="0" smtClean="0">
                <a:solidFill>
                  <a:srgbClr val="000000"/>
                </a:solidFill>
                <a:latin typeface="Consolas"/>
              </a:rPr>
              <a:t>         + </a:t>
            </a:r>
            <a:r>
              <a:rPr lang="tr-TR" b="1" dirty="0" err="1" smtClean="0">
                <a:solidFill>
                  <a:srgbClr val="6A3E3E"/>
                </a:solidFill>
                <a:latin typeface="Consolas"/>
              </a:rPr>
              <a:t>kasim</a:t>
            </a:r>
            <a:r>
              <a:rPr lang="tr-TR" b="1" dirty="0" smtClean="0">
                <a:solidFill>
                  <a:srgbClr val="000000"/>
                </a:solidFill>
                <a:latin typeface="Consolas"/>
              </a:rPr>
              <a:t> + </a:t>
            </a:r>
            <a:r>
              <a:rPr lang="tr-TR" b="1" dirty="0" err="1" smtClean="0">
                <a:solidFill>
                  <a:srgbClr val="6A3E3E"/>
                </a:solidFill>
                <a:latin typeface="Consolas"/>
              </a:rPr>
              <a:t>aralik</a:t>
            </a:r>
            <a:r>
              <a:rPr lang="tr-TR" b="1" dirty="0" smtClean="0">
                <a:solidFill>
                  <a:srgbClr val="000000"/>
                </a:solidFill>
                <a:latin typeface="Consolas"/>
              </a:rPr>
              <a:t>) / 12;</a:t>
            </a:r>
          </a:p>
          <a:p>
            <a:endParaRPr lang="tr-TR" dirty="0" smtClean="0">
              <a:latin typeface="Consolas"/>
            </a:endParaRPr>
          </a:p>
          <a:p>
            <a:r>
              <a:rPr lang="tr-TR" dirty="0" err="1" smtClean="0">
                <a:solidFill>
                  <a:srgbClr val="000000"/>
                </a:solidFill>
                <a:latin typeface="Consolas"/>
              </a:rPr>
              <a:t>System</a:t>
            </a:r>
            <a:r>
              <a:rPr lang="tr-TR" dirty="0" smtClean="0">
                <a:solidFill>
                  <a:srgbClr val="000000"/>
                </a:solidFill>
                <a:latin typeface="Consolas"/>
              </a:rPr>
              <a:t>.</a:t>
            </a:r>
            <a:r>
              <a:rPr lang="tr-TR" b="1" i="1" dirty="0" err="1" smtClean="0">
                <a:solidFill>
                  <a:srgbClr val="0000C0"/>
                </a:solidFill>
                <a:latin typeface="Consolas"/>
              </a:rPr>
              <a:t>out</a:t>
            </a:r>
            <a:r>
              <a:rPr lang="tr-TR" b="1" i="1" dirty="0" smtClean="0">
                <a:solidFill>
                  <a:srgbClr val="000000"/>
                </a:solidFill>
                <a:latin typeface="Consolas"/>
              </a:rPr>
              <a:t>.</a:t>
            </a:r>
            <a:r>
              <a:rPr lang="tr-TR" b="1" i="1" dirty="0" err="1" smtClean="0">
                <a:solidFill>
                  <a:srgbClr val="000000"/>
                </a:solidFill>
                <a:latin typeface="Consolas"/>
              </a:rPr>
              <a:t>println</a:t>
            </a:r>
            <a:r>
              <a:rPr lang="tr-TR" b="1" i="1" dirty="0" smtClean="0">
                <a:solidFill>
                  <a:srgbClr val="000000"/>
                </a:solidFill>
                <a:latin typeface="Consolas"/>
              </a:rPr>
              <a:t>(</a:t>
            </a:r>
            <a:r>
              <a:rPr lang="tr-TR" b="1" i="1" dirty="0" smtClean="0">
                <a:solidFill>
                  <a:srgbClr val="2A00FF"/>
                </a:solidFill>
                <a:latin typeface="Consolas"/>
              </a:rPr>
              <a:t>"</a:t>
            </a:r>
            <a:r>
              <a:rPr lang="tr-TR" b="1" i="1" dirty="0" err="1" smtClean="0">
                <a:solidFill>
                  <a:srgbClr val="2A00FF"/>
                </a:solidFill>
                <a:latin typeface="Consolas"/>
              </a:rPr>
              <a:t>Aylik</a:t>
            </a:r>
            <a:r>
              <a:rPr lang="tr-TR" b="1" i="1" dirty="0" smtClean="0">
                <a:solidFill>
                  <a:srgbClr val="2A00FF"/>
                </a:solidFill>
                <a:latin typeface="Consolas"/>
              </a:rPr>
              <a:t> </a:t>
            </a:r>
            <a:r>
              <a:rPr lang="tr-TR" b="1" i="1" dirty="0" err="1" smtClean="0">
                <a:solidFill>
                  <a:srgbClr val="2A00FF"/>
                </a:solidFill>
                <a:latin typeface="Consolas"/>
              </a:rPr>
              <a:t>yagis</a:t>
            </a:r>
            <a:r>
              <a:rPr lang="tr-TR" b="1" i="1" dirty="0" smtClean="0">
                <a:solidFill>
                  <a:srgbClr val="2A00FF"/>
                </a:solidFill>
                <a:latin typeface="Consolas"/>
              </a:rPr>
              <a:t>" +" </a:t>
            </a:r>
            <a:r>
              <a:rPr lang="tr-TR" b="1" i="1" dirty="0" err="1" smtClean="0">
                <a:solidFill>
                  <a:srgbClr val="2A00FF"/>
                </a:solidFill>
                <a:latin typeface="Consolas"/>
              </a:rPr>
              <a:t>ortalamasi</a:t>
            </a:r>
            <a:r>
              <a:rPr lang="tr-TR" b="1" i="1" dirty="0" smtClean="0">
                <a:solidFill>
                  <a:srgbClr val="2A00FF"/>
                </a:solidFill>
                <a:latin typeface="Consolas"/>
              </a:rPr>
              <a:t>: "</a:t>
            </a:r>
            <a:r>
              <a:rPr lang="tr-TR" b="1" i="1" dirty="0" smtClean="0">
                <a:solidFill>
                  <a:srgbClr val="000000"/>
                </a:solidFill>
                <a:latin typeface="Consolas"/>
              </a:rPr>
              <a:t> + </a:t>
            </a:r>
            <a:r>
              <a:rPr lang="tr-TR" b="1" i="1" dirty="0" smtClean="0">
                <a:solidFill>
                  <a:srgbClr val="6A3E3E"/>
                </a:solidFill>
                <a:latin typeface="Consolas"/>
              </a:rPr>
              <a:t>ortalama</a:t>
            </a:r>
            <a:r>
              <a:rPr lang="tr-TR" b="1" i="1" dirty="0" smtClean="0">
                <a:solidFill>
                  <a:srgbClr val="000000"/>
                </a:solidFill>
                <a:latin typeface="Consolas"/>
              </a:rPr>
              <a:t>);</a:t>
            </a:r>
            <a:endParaRPr lang="tr-TR" dirty="0"/>
          </a:p>
        </p:txBody>
      </p:sp>
    </p:spTree>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Dizilerin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r>
              <a:rPr lang="tr-TR" sz="2400" b="1" dirty="0" smtClean="0">
                <a:solidFill>
                  <a:schemeClr val="tx1"/>
                </a:solidFill>
              </a:rPr>
              <a:t>Örnek Problem: </a:t>
            </a:r>
            <a:r>
              <a:rPr lang="tr-TR" sz="2400" dirty="0" smtClean="0">
                <a:solidFill>
                  <a:schemeClr val="tx1"/>
                </a:solidFill>
              </a:rPr>
              <a:t>Belirli bir yıl içinde, belirli bir şehre ait aylara bağlı yağış miktarı verilerinin tutulması ve bazı istatistiklerin çıkarılması.</a:t>
            </a:r>
          </a:p>
          <a:p>
            <a:pPr algn="just"/>
            <a:endParaRPr lang="tr-TR" sz="2400" dirty="0" smtClean="0">
              <a:solidFill>
                <a:schemeClr val="tx1"/>
              </a:solidFill>
            </a:endParaRPr>
          </a:p>
          <a:p>
            <a:pPr algn="just"/>
            <a:r>
              <a:rPr lang="tr-TR" sz="2400" b="1" dirty="0" smtClean="0">
                <a:solidFill>
                  <a:schemeClr val="tx1"/>
                </a:solidFill>
              </a:rPr>
              <a:t>Dizi Kullanmadan Çözümün Problemleri:</a:t>
            </a:r>
          </a:p>
          <a:p>
            <a:pPr algn="just"/>
            <a:endParaRPr lang="tr-TR" sz="2400" b="1" dirty="0" smtClean="0">
              <a:solidFill>
                <a:schemeClr val="tx1"/>
              </a:solidFill>
            </a:endParaRPr>
          </a:p>
          <a:p>
            <a:pPr algn="just"/>
            <a:r>
              <a:rPr lang="tr-TR" sz="2400" b="1" dirty="0" smtClean="0">
                <a:solidFill>
                  <a:schemeClr val="tx1"/>
                </a:solidFill>
              </a:rPr>
              <a:t>Dizi kullanmadan </a:t>
            </a:r>
            <a:r>
              <a:rPr lang="tr-TR" sz="2400" dirty="0" smtClean="0">
                <a:solidFill>
                  <a:schemeClr val="tx1"/>
                </a:solidFill>
              </a:rPr>
              <a:t>ilgili problemi veya benzer problemleri çözmenin en önemli </a:t>
            </a:r>
            <a:r>
              <a:rPr lang="tr-TR" sz="2400" b="1" dirty="0" smtClean="0">
                <a:solidFill>
                  <a:schemeClr val="tx1"/>
                </a:solidFill>
              </a:rPr>
              <a:t>problemlerinden ikisi </a:t>
            </a:r>
            <a:r>
              <a:rPr lang="tr-TR" sz="2400" dirty="0" smtClean="0">
                <a:solidFill>
                  <a:schemeClr val="tx1"/>
                </a:solidFill>
              </a:rPr>
              <a:t>değişken sayısı ve değişken isimleridir. </a:t>
            </a:r>
          </a:p>
          <a:p>
            <a:pPr algn="just"/>
            <a:endParaRPr lang="tr-TR" sz="2400" dirty="0" smtClean="0">
              <a:solidFill>
                <a:schemeClr val="tx1"/>
              </a:solidFill>
            </a:endParaRPr>
          </a:p>
          <a:p>
            <a:pPr algn="just"/>
            <a:r>
              <a:rPr lang="tr-TR" sz="2400" dirty="0" smtClean="0">
                <a:solidFill>
                  <a:schemeClr val="tx1"/>
                </a:solidFill>
              </a:rPr>
              <a:t>Diğer problem ise </a:t>
            </a:r>
            <a:r>
              <a:rPr lang="tr-TR" sz="2400" b="1" dirty="0" smtClean="0">
                <a:solidFill>
                  <a:schemeClr val="tx1"/>
                </a:solidFill>
              </a:rPr>
              <a:t>verilerin işlenmesidir</a:t>
            </a:r>
            <a:r>
              <a:rPr lang="tr-TR" sz="2400" dirty="0" smtClean="0">
                <a:solidFill>
                  <a:schemeClr val="tx1"/>
                </a:solidFill>
              </a:rPr>
              <a:t>. Örneğin aylık yağış ortalamasını bulurken tüm değişkenlerin hesaba katılması gerekir. Minimum ve maksimum bulma, standart sapma bulma gibi işlemler için gereken kod miktarı ise daha fazla olacaktır. Değişkenler farklı adreslerde tutulduğundan ve değişkenler bir örüntü belirtmediğinden değişkenleri bir </a:t>
            </a:r>
            <a:r>
              <a:rPr lang="tr-TR" sz="2400" b="1" dirty="0" smtClean="0">
                <a:solidFill>
                  <a:schemeClr val="tx1"/>
                </a:solidFill>
              </a:rPr>
              <a:t>döngü yoluyla taramak da mümkün değildir.</a:t>
            </a:r>
          </a:p>
          <a:p>
            <a:pPr algn="just">
              <a:buFontTx/>
              <a:buChar char="-"/>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pPr eaLnBrk="1" hangingPunct="1"/>
            <a:r>
              <a:rPr lang="tr-TR" sz="4000" smtClean="0"/>
              <a:t>Aşağıdaki algoritma ne iş yapmaktadır?</a:t>
            </a:r>
          </a:p>
        </p:txBody>
      </p:sp>
      <p:sp>
        <p:nvSpPr>
          <p:cNvPr id="35843" name="Rectangle 3"/>
          <p:cNvSpPr>
            <a:spLocks noGrp="1" noChangeArrowheads="1"/>
          </p:cNvSpPr>
          <p:nvPr>
            <p:ph sz="quarter" idx="1"/>
          </p:nvPr>
        </p:nvSpPr>
        <p:spPr/>
        <p:txBody>
          <a:bodyPr/>
          <a:lstStyle/>
          <a:p>
            <a:pPr marL="533400" indent="-533400" eaLnBrk="1" hangingPunct="1">
              <a:buFont typeface="Wingdings" pitchFamily="2" charset="2"/>
              <a:buAutoNum type="arabicPeriod"/>
            </a:pPr>
            <a:r>
              <a:rPr lang="tr-TR" dirty="0" smtClean="0"/>
              <a:t>Başla</a:t>
            </a:r>
          </a:p>
          <a:p>
            <a:pPr marL="533400" indent="-533400" eaLnBrk="1" hangingPunct="1">
              <a:buFont typeface="Wingdings" pitchFamily="2" charset="2"/>
              <a:buAutoNum type="arabicPeriod"/>
            </a:pPr>
            <a:r>
              <a:rPr lang="tr-TR" dirty="0" err="1" smtClean="0"/>
              <a:t>sayac</a:t>
            </a:r>
            <a:r>
              <a:rPr lang="tr-TR" dirty="0" smtClean="0"/>
              <a:t>=0</a:t>
            </a:r>
          </a:p>
          <a:p>
            <a:pPr marL="533400" indent="-533400" eaLnBrk="1" hangingPunct="1">
              <a:buFont typeface="Wingdings" pitchFamily="2" charset="2"/>
              <a:buAutoNum type="arabicPeriod"/>
            </a:pPr>
            <a:r>
              <a:rPr lang="tr-TR" dirty="0" smtClean="0"/>
              <a:t>Bir sayı gir. (</a:t>
            </a:r>
            <a:r>
              <a:rPr lang="tr-TR" dirty="0" err="1" smtClean="0"/>
              <a:t>sayi</a:t>
            </a:r>
            <a:r>
              <a:rPr lang="tr-TR" dirty="0" smtClean="0"/>
              <a:t>)</a:t>
            </a:r>
          </a:p>
          <a:p>
            <a:pPr marL="533400" indent="-533400" eaLnBrk="1" hangingPunct="1">
              <a:buFont typeface="Wingdings" pitchFamily="2" charset="2"/>
              <a:buAutoNum type="arabicPeriod"/>
            </a:pPr>
            <a:r>
              <a:rPr lang="tr-TR" dirty="0" smtClean="0"/>
              <a:t>Eğer </a:t>
            </a:r>
            <a:r>
              <a:rPr lang="tr-TR" dirty="0" err="1" smtClean="0"/>
              <a:t>sayi</a:t>
            </a:r>
            <a:r>
              <a:rPr lang="tr-TR" dirty="0" smtClean="0"/>
              <a:t>=0 ise  Git 7</a:t>
            </a:r>
          </a:p>
          <a:p>
            <a:pPr marL="533400" indent="-533400" eaLnBrk="1" hangingPunct="1">
              <a:buFont typeface="Wingdings" pitchFamily="2" charset="2"/>
              <a:buAutoNum type="arabicPeriod"/>
            </a:pPr>
            <a:r>
              <a:rPr lang="tr-TR" dirty="0" smtClean="0"/>
              <a:t>Eğer </a:t>
            </a:r>
            <a:r>
              <a:rPr lang="tr-TR" dirty="0" err="1" smtClean="0">
                <a:solidFill>
                  <a:srgbClr val="FF0000"/>
                </a:solidFill>
              </a:rPr>
              <a:t>mod</a:t>
            </a:r>
            <a:r>
              <a:rPr lang="tr-TR" dirty="0" smtClean="0">
                <a:solidFill>
                  <a:srgbClr val="FF0000"/>
                </a:solidFill>
              </a:rPr>
              <a:t>(</a:t>
            </a:r>
            <a:r>
              <a:rPr lang="tr-TR" dirty="0" err="1" smtClean="0">
                <a:solidFill>
                  <a:srgbClr val="FF0000"/>
                </a:solidFill>
              </a:rPr>
              <a:t>sayi</a:t>
            </a:r>
            <a:r>
              <a:rPr lang="tr-TR" dirty="0" smtClean="0">
                <a:solidFill>
                  <a:srgbClr val="FF0000"/>
                </a:solidFill>
              </a:rPr>
              <a:t>,2)=0</a:t>
            </a:r>
            <a:r>
              <a:rPr lang="tr-TR" dirty="0" smtClean="0"/>
              <a:t> ise </a:t>
            </a:r>
            <a:r>
              <a:rPr lang="tr-TR" dirty="0" err="1" smtClean="0">
                <a:solidFill>
                  <a:srgbClr val="FF0000"/>
                </a:solidFill>
              </a:rPr>
              <a:t>sayac</a:t>
            </a:r>
            <a:r>
              <a:rPr lang="tr-TR" dirty="0" smtClean="0">
                <a:solidFill>
                  <a:srgbClr val="FF0000"/>
                </a:solidFill>
              </a:rPr>
              <a:t>=</a:t>
            </a:r>
            <a:r>
              <a:rPr lang="tr-TR" dirty="0" err="1" smtClean="0">
                <a:solidFill>
                  <a:srgbClr val="FF0000"/>
                </a:solidFill>
              </a:rPr>
              <a:t>sayac</a:t>
            </a:r>
            <a:r>
              <a:rPr lang="tr-TR" dirty="0" smtClean="0">
                <a:solidFill>
                  <a:srgbClr val="FF0000"/>
                </a:solidFill>
              </a:rPr>
              <a:t>+1</a:t>
            </a:r>
          </a:p>
          <a:p>
            <a:pPr marL="533400" indent="-533400" eaLnBrk="1" hangingPunct="1">
              <a:buFont typeface="Wingdings" pitchFamily="2" charset="2"/>
              <a:buAutoNum type="arabicPeriod"/>
            </a:pPr>
            <a:r>
              <a:rPr lang="tr-TR" dirty="0" smtClean="0"/>
              <a:t>Git 3</a:t>
            </a:r>
          </a:p>
          <a:p>
            <a:pPr marL="533400" indent="-533400" eaLnBrk="1" hangingPunct="1">
              <a:buFont typeface="Wingdings" pitchFamily="2" charset="2"/>
              <a:buAutoNum type="arabicPeriod"/>
            </a:pPr>
            <a:r>
              <a:rPr lang="tr-TR" dirty="0" smtClean="0"/>
              <a:t>Yaz </a:t>
            </a:r>
            <a:r>
              <a:rPr lang="tr-TR" dirty="0" err="1" smtClean="0"/>
              <a:t>sayac</a:t>
            </a:r>
            <a:endParaRPr lang="tr-TR" dirty="0" smtClean="0"/>
          </a:p>
          <a:p>
            <a:pPr marL="533400" indent="-533400" eaLnBrk="1" hangingPunct="1">
              <a:buFont typeface="Wingdings" pitchFamily="2" charset="2"/>
              <a:buAutoNum type="arabicPeriod"/>
            </a:pPr>
            <a:r>
              <a:rPr lang="tr-TR" dirty="0" smtClean="0"/>
              <a:t>Dur</a:t>
            </a:r>
          </a:p>
          <a:p>
            <a:pPr marL="533400" indent="-533400" eaLnBrk="1" hangingPunct="1"/>
            <a:endParaRPr lang="tr-TR" dirty="0" smtClean="0"/>
          </a:p>
        </p:txBody>
      </p:sp>
      <p:pic>
        <p:nvPicPr>
          <p:cNvPr id="4" name="3 Resim" descr="soru.jpg"/>
          <p:cNvPicPr>
            <a:picLocks noChangeAspect="1"/>
          </p:cNvPicPr>
          <p:nvPr/>
        </p:nvPicPr>
        <p:blipFill>
          <a:blip r:embed="rId2"/>
          <a:stretch>
            <a:fillRect/>
          </a:stretch>
        </p:blipFill>
        <p:spPr>
          <a:xfrm>
            <a:off x="5286380" y="4786322"/>
            <a:ext cx="1767840" cy="1328928"/>
          </a:xfrm>
          <a:prstGeom prst="rect">
            <a:avLst/>
          </a:prstGeom>
        </p:spPr>
      </p:pic>
    </p:spTree>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Dizilerin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2566990"/>
          </a:xfrm>
        </p:spPr>
        <p:txBody>
          <a:bodyPr>
            <a:normAutofit fontScale="92500" lnSpcReduction="10000"/>
          </a:bodyPr>
          <a:lstStyle/>
          <a:p>
            <a:pPr algn="just"/>
            <a:r>
              <a:rPr lang="tr-TR" sz="2400" b="1" dirty="0" smtClean="0">
                <a:solidFill>
                  <a:schemeClr val="tx1"/>
                </a:solidFill>
              </a:rPr>
              <a:t>Örnek Problem: </a:t>
            </a:r>
            <a:r>
              <a:rPr lang="tr-TR" sz="2400" dirty="0" smtClean="0">
                <a:solidFill>
                  <a:schemeClr val="tx1"/>
                </a:solidFill>
              </a:rPr>
              <a:t>Belirli bir yıl içinde, belirli bir şehre ait aylara bağlı yağış miktarı verilerinin tutulması ve bazı istatistiklerin çıkarılması.</a:t>
            </a:r>
          </a:p>
          <a:p>
            <a:pPr algn="just"/>
            <a:endParaRPr lang="tr-TR" sz="2400" dirty="0" smtClean="0">
              <a:solidFill>
                <a:schemeClr val="tx1"/>
              </a:solidFill>
            </a:endParaRPr>
          </a:p>
          <a:p>
            <a:pPr algn="just"/>
            <a:r>
              <a:rPr lang="tr-TR" sz="2400" b="1" dirty="0" smtClean="0">
                <a:solidFill>
                  <a:schemeClr val="tx1"/>
                </a:solidFill>
              </a:rPr>
              <a:t>Dizi ile Çözüm:</a:t>
            </a:r>
          </a:p>
          <a:p>
            <a:pPr algn="just"/>
            <a:endParaRPr lang="tr-TR" sz="2400" b="1" dirty="0" smtClean="0">
              <a:solidFill>
                <a:schemeClr val="tx1"/>
              </a:solidFill>
            </a:endParaRPr>
          </a:p>
          <a:p>
            <a:pPr algn="l"/>
            <a:r>
              <a:rPr lang="fr-FR" sz="2400" b="1" dirty="0" smtClean="0">
                <a:solidFill>
                  <a:srgbClr val="7F0055"/>
                </a:solidFill>
                <a:latin typeface="Consolas"/>
              </a:rPr>
              <a:t>double</a:t>
            </a:r>
            <a:r>
              <a:rPr lang="fr-FR" sz="2400" b="1" dirty="0" smtClean="0">
                <a:solidFill>
                  <a:srgbClr val="000000"/>
                </a:solidFill>
                <a:latin typeface="Consolas"/>
              </a:rPr>
              <a:t>[] </a:t>
            </a:r>
            <a:r>
              <a:rPr lang="fr-FR" sz="2400" b="1" dirty="0" err="1" smtClean="0">
                <a:solidFill>
                  <a:srgbClr val="6A3E3E"/>
                </a:solidFill>
                <a:latin typeface="Consolas"/>
              </a:rPr>
              <a:t>aylikYagis</a:t>
            </a:r>
            <a:r>
              <a:rPr lang="fr-FR" sz="2400" b="1" dirty="0" smtClean="0">
                <a:solidFill>
                  <a:srgbClr val="000000"/>
                </a:solidFill>
                <a:latin typeface="Consolas"/>
              </a:rPr>
              <a:t> = {42.2, 37.0, 38.8, 47.7, 49.7, 35.0,</a:t>
            </a:r>
            <a:r>
              <a:rPr lang="tr-TR" sz="2400" b="1" dirty="0" smtClean="0">
                <a:solidFill>
                  <a:srgbClr val="000000"/>
                </a:solidFill>
                <a:latin typeface="Consolas"/>
              </a:rPr>
              <a:t> 14.5, 10.5, 19.2, 29.4, 32.6, 45.4};</a:t>
            </a:r>
          </a:p>
          <a:p>
            <a:pPr algn="l"/>
            <a:endParaRPr lang="tr-TR" sz="2400" dirty="0" smtClean="0">
              <a:latin typeface="Consolas"/>
            </a:endParaRPr>
          </a:p>
        </p:txBody>
      </p:sp>
    </p:spTree>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Dizilerin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smtClean="0">
                <a:solidFill>
                  <a:srgbClr val="6A3E3E"/>
                </a:solidFill>
                <a:latin typeface="Consolas"/>
              </a:rPr>
              <a:t>toplam</a:t>
            </a:r>
            <a:r>
              <a:rPr lang="tr-TR" sz="2400" b="1" dirty="0" smtClean="0">
                <a:solidFill>
                  <a:srgbClr val="000000"/>
                </a:solidFill>
                <a:latin typeface="Consolas"/>
              </a:rPr>
              <a:t> = 0;</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err="1" smtClean="0">
                <a:solidFill>
                  <a:srgbClr val="6A3E3E"/>
                </a:solidFill>
                <a:latin typeface="Consolas"/>
              </a:rPr>
              <a:t>max</a:t>
            </a:r>
            <a:r>
              <a:rPr lang="tr-TR" sz="2400" b="1" dirty="0" smtClean="0">
                <a:solidFill>
                  <a:srgbClr val="6A3E3E"/>
                </a:solidFill>
                <a:latin typeface="Consolas"/>
              </a:rPr>
              <a:t> </a:t>
            </a:r>
            <a:r>
              <a:rPr lang="tr-TR" sz="2400" b="1" dirty="0" smtClean="0">
                <a:solidFill>
                  <a:srgbClr val="000000"/>
                </a:solidFill>
                <a:latin typeface="Consolas"/>
              </a:rPr>
              <a:t>= 0;</a:t>
            </a:r>
            <a:r>
              <a:rPr lang="tr-TR" sz="2400" b="1" i="1" dirty="0" smtClean="0">
                <a:solidFill>
                  <a:srgbClr val="000000"/>
                </a:solidFill>
                <a:latin typeface="Consolas"/>
              </a:rPr>
              <a:t> //</a:t>
            </a:r>
            <a:r>
              <a:rPr lang="tr-TR" sz="2400" b="1" i="1" dirty="0" err="1" smtClean="0">
                <a:solidFill>
                  <a:srgbClr val="000000"/>
                </a:solidFill>
                <a:latin typeface="Consolas"/>
              </a:rPr>
              <a:t>mumkun</a:t>
            </a:r>
            <a:r>
              <a:rPr lang="tr-TR" sz="2400" b="1" i="1" dirty="0" smtClean="0">
                <a:solidFill>
                  <a:srgbClr val="000000"/>
                </a:solidFill>
                <a:latin typeface="Consolas"/>
              </a:rPr>
              <a:t> en </a:t>
            </a:r>
            <a:r>
              <a:rPr lang="tr-TR" sz="2400" b="1" i="1" dirty="0" err="1" smtClean="0">
                <a:solidFill>
                  <a:srgbClr val="000000"/>
                </a:solidFill>
                <a:latin typeface="Consolas"/>
              </a:rPr>
              <a:t>dusuk</a:t>
            </a:r>
            <a:r>
              <a:rPr lang="tr-TR" sz="2400" b="1" i="1" dirty="0" smtClean="0">
                <a:solidFill>
                  <a:srgbClr val="000000"/>
                </a:solidFill>
                <a:latin typeface="Consolas"/>
              </a:rPr>
              <a:t> </a:t>
            </a:r>
            <a:r>
              <a:rPr lang="tr-TR" sz="2400" b="1" i="1" dirty="0" err="1" smtClean="0">
                <a:solidFill>
                  <a:srgbClr val="000000"/>
                </a:solidFill>
                <a:latin typeface="Consolas"/>
              </a:rPr>
              <a:t>sayiyi</a:t>
            </a:r>
            <a:r>
              <a:rPr lang="tr-TR" sz="2400" b="1" i="1" dirty="0" smtClean="0">
                <a:solidFill>
                  <a:srgbClr val="000000"/>
                </a:solidFill>
                <a:latin typeface="Consolas"/>
              </a:rPr>
              <a:t> </a:t>
            </a:r>
            <a:r>
              <a:rPr lang="tr-TR" sz="2400" b="1" i="1" dirty="0" err="1" smtClean="0">
                <a:solidFill>
                  <a:srgbClr val="000000"/>
                </a:solidFill>
                <a:latin typeface="Consolas"/>
              </a:rPr>
              <a:t>atayalim</a:t>
            </a:r>
            <a:endParaRPr lang="tr-TR" sz="2400" b="1" i="1" dirty="0" smtClean="0">
              <a:solidFill>
                <a:srgbClr val="000000"/>
              </a:solidFill>
              <a:latin typeface="Consolas"/>
            </a:endParaRPr>
          </a:p>
          <a:p>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err="1" smtClean="0">
                <a:solidFill>
                  <a:srgbClr val="6A3E3E"/>
                </a:solidFill>
                <a:latin typeface="Consolas"/>
              </a:rPr>
              <a:t>min</a:t>
            </a:r>
            <a:r>
              <a:rPr lang="tr-TR" sz="2400" b="1" dirty="0" smtClean="0">
                <a:solidFill>
                  <a:srgbClr val="000000"/>
                </a:solidFill>
                <a:latin typeface="Consolas"/>
              </a:rPr>
              <a:t> = 10000; </a:t>
            </a:r>
            <a:r>
              <a:rPr lang="tr-TR" sz="2400" b="1" i="1" dirty="0" smtClean="0">
                <a:solidFill>
                  <a:srgbClr val="000000"/>
                </a:solidFill>
                <a:latin typeface="Consolas"/>
              </a:rPr>
              <a:t>//</a:t>
            </a:r>
            <a:r>
              <a:rPr lang="tr-TR" sz="2400" b="1" i="1" dirty="0" err="1" smtClean="0">
                <a:solidFill>
                  <a:srgbClr val="000000"/>
                </a:solidFill>
                <a:latin typeface="Consolas"/>
              </a:rPr>
              <a:t>mumkun</a:t>
            </a:r>
            <a:r>
              <a:rPr lang="tr-TR" sz="2400" b="1" i="1" dirty="0" smtClean="0">
                <a:solidFill>
                  <a:srgbClr val="000000"/>
                </a:solidFill>
                <a:latin typeface="Consolas"/>
              </a:rPr>
              <a:t> en </a:t>
            </a:r>
            <a:r>
              <a:rPr lang="tr-TR" sz="2400" b="1" i="1" dirty="0" err="1" smtClean="0">
                <a:solidFill>
                  <a:srgbClr val="000000"/>
                </a:solidFill>
                <a:latin typeface="Consolas"/>
              </a:rPr>
              <a:t>yuksek</a:t>
            </a:r>
            <a:r>
              <a:rPr lang="tr-TR" sz="2400" b="1" i="1" dirty="0" smtClean="0">
                <a:solidFill>
                  <a:srgbClr val="000000"/>
                </a:solidFill>
                <a:latin typeface="Consolas"/>
              </a:rPr>
              <a:t> </a:t>
            </a:r>
            <a:r>
              <a:rPr lang="tr-TR" sz="2400" b="1" i="1" dirty="0" err="1" smtClean="0">
                <a:solidFill>
                  <a:srgbClr val="000000"/>
                </a:solidFill>
                <a:latin typeface="Consolas"/>
              </a:rPr>
              <a:t>sayiyi</a:t>
            </a:r>
            <a:r>
              <a:rPr lang="tr-TR" sz="2400" b="1" i="1" dirty="0" smtClean="0">
                <a:solidFill>
                  <a:srgbClr val="000000"/>
                </a:solidFill>
                <a:latin typeface="Consolas"/>
              </a:rPr>
              <a:t> </a:t>
            </a:r>
            <a:r>
              <a:rPr lang="tr-TR" sz="2400" b="1" i="1" dirty="0" err="1" smtClean="0">
                <a:solidFill>
                  <a:srgbClr val="000000"/>
                </a:solidFill>
                <a:latin typeface="Consolas"/>
              </a:rPr>
              <a:t>atayalim</a:t>
            </a:r>
            <a:endParaRPr lang="tr-TR" sz="2400" b="1" i="1" dirty="0" smtClean="0">
              <a:solidFill>
                <a:srgbClr val="000000"/>
              </a:solidFill>
              <a:latin typeface="Consolas"/>
            </a:endParaRPr>
          </a:p>
          <a:p>
            <a:pPr algn="l"/>
            <a:r>
              <a:rPr lang="tr-TR" sz="2400" b="1" dirty="0" err="1" smtClean="0">
                <a:solidFill>
                  <a:srgbClr val="7F0055"/>
                </a:solidFill>
                <a:latin typeface="Consolas"/>
              </a:rPr>
              <a:t>for</a:t>
            </a:r>
            <a:r>
              <a:rPr lang="tr-TR" sz="2400" b="1" dirty="0" smtClean="0">
                <a:solidFill>
                  <a:srgbClr val="000000"/>
                </a:solidFill>
                <a:latin typeface="Consolas"/>
              </a:rPr>
              <a:t>(</a:t>
            </a:r>
            <a:r>
              <a:rPr lang="tr-TR" sz="2400" b="1" dirty="0" err="1" smtClean="0">
                <a:solidFill>
                  <a:srgbClr val="7F0055"/>
                </a:solidFill>
                <a:latin typeface="Consolas"/>
              </a:rPr>
              <a:t>int</a:t>
            </a:r>
            <a:r>
              <a:rPr lang="tr-TR" sz="2400" b="1" dirty="0" smtClean="0">
                <a:solidFill>
                  <a:srgbClr val="000000"/>
                </a:solidFill>
                <a:latin typeface="Consolas"/>
              </a:rPr>
              <a:t> </a:t>
            </a:r>
            <a:r>
              <a:rPr lang="tr-TR" sz="2400" b="1" dirty="0" smtClean="0">
                <a:solidFill>
                  <a:srgbClr val="6A3E3E"/>
                </a:solidFill>
                <a:latin typeface="Consolas"/>
              </a:rPr>
              <a:t>i</a:t>
            </a:r>
            <a:r>
              <a:rPr lang="tr-TR" sz="2400" b="1" dirty="0" smtClean="0">
                <a:solidFill>
                  <a:srgbClr val="000000"/>
                </a:solidFill>
                <a:latin typeface="Consolas"/>
              </a:rPr>
              <a:t>=0; </a:t>
            </a:r>
            <a:r>
              <a:rPr lang="tr-TR" sz="2400" b="1" dirty="0" smtClean="0">
                <a:solidFill>
                  <a:srgbClr val="6A3E3E"/>
                </a:solidFill>
                <a:latin typeface="Consolas"/>
              </a:rPr>
              <a:t>i</a:t>
            </a:r>
            <a:r>
              <a:rPr lang="tr-TR" sz="2400" b="1" dirty="0" smtClean="0">
                <a:solidFill>
                  <a:srgbClr val="000000"/>
                </a:solidFill>
                <a:latin typeface="Consolas"/>
              </a:rPr>
              <a:t>&lt;</a:t>
            </a:r>
            <a:r>
              <a:rPr lang="tr-TR" sz="2400" b="1" dirty="0" err="1" smtClean="0">
                <a:solidFill>
                  <a:srgbClr val="6A3E3E"/>
                </a:solidFill>
                <a:latin typeface="Consolas"/>
              </a:rPr>
              <a:t>aylikYagis</a:t>
            </a:r>
            <a:r>
              <a:rPr lang="tr-TR" sz="2400" b="1" dirty="0" smtClean="0">
                <a:solidFill>
                  <a:srgbClr val="000000"/>
                </a:solidFill>
                <a:latin typeface="Consolas"/>
              </a:rPr>
              <a:t>.</a:t>
            </a:r>
            <a:r>
              <a:rPr lang="tr-TR" sz="2400" b="1" dirty="0" err="1" smtClean="0">
                <a:solidFill>
                  <a:srgbClr val="0000C0"/>
                </a:solidFill>
                <a:latin typeface="Consolas"/>
              </a:rPr>
              <a:t>length</a:t>
            </a:r>
            <a:r>
              <a:rPr lang="tr-TR" sz="2400" b="1" dirty="0" smtClean="0">
                <a:solidFill>
                  <a:srgbClr val="000000"/>
                </a:solidFill>
                <a:latin typeface="Consolas"/>
              </a:rPr>
              <a:t>; </a:t>
            </a:r>
            <a:r>
              <a:rPr lang="tr-TR" sz="2400" b="1" dirty="0" smtClean="0">
                <a:solidFill>
                  <a:srgbClr val="6A3E3E"/>
                </a:solidFill>
                <a:latin typeface="Consolas"/>
              </a:rPr>
              <a:t>i</a:t>
            </a:r>
            <a:r>
              <a:rPr lang="tr-TR" sz="2400" b="1" dirty="0" smtClean="0">
                <a:solidFill>
                  <a:srgbClr val="000000"/>
                </a:solidFill>
                <a:latin typeface="Consolas"/>
              </a:rPr>
              <a:t>++){</a:t>
            </a:r>
          </a:p>
          <a:p>
            <a:pPr algn="l"/>
            <a:r>
              <a:rPr lang="tr-TR" sz="2400" dirty="0" smtClean="0">
                <a:solidFill>
                  <a:srgbClr val="6A3E3E"/>
                </a:solidFill>
                <a:latin typeface="Consolas"/>
              </a:rPr>
              <a:t>	toplam</a:t>
            </a:r>
            <a:r>
              <a:rPr lang="tr-TR" sz="2400" dirty="0" smtClean="0">
                <a:solidFill>
                  <a:srgbClr val="000000"/>
                </a:solidFill>
                <a:latin typeface="Consolas"/>
              </a:rPr>
              <a:t> += </a:t>
            </a:r>
            <a:r>
              <a:rPr lang="tr-TR" sz="2400" dirty="0" err="1" smtClean="0">
                <a:solidFill>
                  <a:srgbClr val="6A3E3E"/>
                </a:solidFill>
                <a:latin typeface="Consolas"/>
              </a:rPr>
              <a:t>aylikYagis</a:t>
            </a:r>
            <a:r>
              <a:rPr lang="tr-TR" sz="2400" dirty="0" smtClean="0">
                <a:solidFill>
                  <a:srgbClr val="000000"/>
                </a:solidFill>
                <a:latin typeface="Consolas"/>
              </a:rPr>
              <a:t>[</a:t>
            </a:r>
            <a:r>
              <a:rPr lang="tr-TR" sz="2400" dirty="0" smtClean="0">
                <a:solidFill>
                  <a:srgbClr val="6A3E3E"/>
                </a:solidFill>
                <a:latin typeface="Consolas"/>
              </a:rPr>
              <a:t>i</a:t>
            </a:r>
            <a:r>
              <a:rPr lang="tr-TR" sz="2400" dirty="0" smtClean="0">
                <a:solidFill>
                  <a:srgbClr val="000000"/>
                </a:solidFill>
                <a:latin typeface="Consolas"/>
              </a:rPr>
              <a:t>];</a:t>
            </a:r>
          </a:p>
          <a:p>
            <a:pPr algn="l"/>
            <a:r>
              <a:rPr lang="tr-TR" sz="2400" dirty="0" smtClean="0">
                <a:solidFill>
                  <a:srgbClr val="6A3E3E"/>
                </a:solidFill>
                <a:latin typeface="Consolas"/>
              </a:rPr>
              <a:t>	</a:t>
            </a:r>
            <a:r>
              <a:rPr lang="tr-TR" sz="2400" dirty="0" err="1" smtClean="0">
                <a:solidFill>
                  <a:srgbClr val="6A3E3E"/>
                </a:solidFill>
                <a:latin typeface="Consolas"/>
              </a:rPr>
              <a:t>min</a:t>
            </a:r>
            <a:r>
              <a:rPr lang="tr-TR" sz="2400" dirty="0" smtClean="0">
                <a:solidFill>
                  <a:srgbClr val="000000"/>
                </a:solidFill>
                <a:latin typeface="Consolas"/>
              </a:rPr>
              <a:t> = </a:t>
            </a:r>
            <a:r>
              <a:rPr lang="tr-TR" sz="2400" dirty="0" err="1" smtClean="0">
                <a:solidFill>
                  <a:srgbClr val="000000"/>
                </a:solidFill>
                <a:latin typeface="Consolas"/>
              </a:rPr>
              <a:t>Math</a:t>
            </a:r>
            <a:r>
              <a:rPr lang="tr-TR" sz="2400" dirty="0" smtClean="0">
                <a:solidFill>
                  <a:srgbClr val="000000"/>
                </a:solidFill>
                <a:latin typeface="Consolas"/>
              </a:rPr>
              <a:t>.</a:t>
            </a:r>
            <a:r>
              <a:rPr lang="tr-TR" sz="2400" i="1" dirty="0" err="1" smtClean="0">
                <a:solidFill>
                  <a:srgbClr val="000000"/>
                </a:solidFill>
                <a:latin typeface="Consolas"/>
              </a:rPr>
              <a:t>min</a:t>
            </a:r>
            <a:r>
              <a:rPr lang="tr-TR" sz="2400" i="1" dirty="0" smtClean="0">
                <a:solidFill>
                  <a:srgbClr val="000000"/>
                </a:solidFill>
                <a:latin typeface="Consolas"/>
              </a:rPr>
              <a:t>(</a:t>
            </a:r>
            <a:r>
              <a:rPr lang="tr-TR" sz="2400" i="1" dirty="0" err="1" smtClean="0">
                <a:solidFill>
                  <a:srgbClr val="6A3E3E"/>
                </a:solidFill>
                <a:latin typeface="Consolas"/>
              </a:rPr>
              <a:t>min</a:t>
            </a:r>
            <a:r>
              <a:rPr lang="tr-TR" sz="2400" i="1" dirty="0" smtClean="0">
                <a:solidFill>
                  <a:srgbClr val="000000"/>
                </a:solidFill>
                <a:latin typeface="Consolas"/>
              </a:rPr>
              <a:t>, </a:t>
            </a:r>
            <a:r>
              <a:rPr lang="tr-TR" sz="2400" i="1" dirty="0" err="1" smtClean="0">
                <a:solidFill>
                  <a:srgbClr val="6A3E3E"/>
                </a:solidFill>
                <a:latin typeface="Consolas"/>
              </a:rPr>
              <a:t>aylikYagis</a:t>
            </a:r>
            <a:r>
              <a:rPr lang="tr-TR" sz="2400" i="1" dirty="0" smtClean="0">
                <a:solidFill>
                  <a:srgbClr val="000000"/>
                </a:solidFill>
                <a:latin typeface="Consolas"/>
              </a:rPr>
              <a:t>[</a:t>
            </a:r>
            <a:r>
              <a:rPr lang="tr-TR" sz="2400" i="1" dirty="0" smtClean="0">
                <a:solidFill>
                  <a:srgbClr val="6A3E3E"/>
                </a:solidFill>
                <a:latin typeface="Consolas"/>
              </a:rPr>
              <a:t>i</a:t>
            </a:r>
            <a:r>
              <a:rPr lang="tr-TR" sz="2400" i="1" dirty="0" smtClean="0">
                <a:solidFill>
                  <a:srgbClr val="000000"/>
                </a:solidFill>
                <a:latin typeface="Consolas"/>
              </a:rPr>
              <a:t>]);</a:t>
            </a:r>
          </a:p>
          <a:p>
            <a:pPr algn="l"/>
            <a:r>
              <a:rPr lang="tr-TR" sz="2400" dirty="0" smtClean="0">
                <a:solidFill>
                  <a:srgbClr val="6A3E3E"/>
                </a:solidFill>
                <a:latin typeface="Consolas"/>
              </a:rPr>
              <a:t>	</a:t>
            </a:r>
            <a:r>
              <a:rPr lang="tr-TR" sz="2400" dirty="0" err="1" smtClean="0">
                <a:solidFill>
                  <a:srgbClr val="6A3E3E"/>
                </a:solidFill>
                <a:latin typeface="Consolas"/>
              </a:rPr>
              <a:t>max</a:t>
            </a:r>
            <a:r>
              <a:rPr lang="tr-TR" sz="2400" dirty="0" smtClean="0">
                <a:solidFill>
                  <a:srgbClr val="000000"/>
                </a:solidFill>
                <a:latin typeface="Consolas"/>
              </a:rPr>
              <a:t> = </a:t>
            </a:r>
            <a:r>
              <a:rPr lang="tr-TR" sz="2400" dirty="0" err="1" smtClean="0">
                <a:solidFill>
                  <a:srgbClr val="000000"/>
                </a:solidFill>
                <a:latin typeface="Consolas"/>
              </a:rPr>
              <a:t>Math</a:t>
            </a:r>
            <a:r>
              <a:rPr lang="tr-TR" sz="2400" dirty="0" smtClean="0">
                <a:solidFill>
                  <a:srgbClr val="000000"/>
                </a:solidFill>
                <a:latin typeface="Consolas"/>
              </a:rPr>
              <a:t>.</a:t>
            </a:r>
            <a:r>
              <a:rPr lang="tr-TR" sz="2400" i="1" dirty="0" err="1" smtClean="0">
                <a:solidFill>
                  <a:srgbClr val="000000"/>
                </a:solidFill>
                <a:latin typeface="Consolas"/>
              </a:rPr>
              <a:t>max</a:t>
            </a:r>
            <a:r>
              <a:rPr lang="tr-TR" sz="2400" i="1" dirty="0" smtClean="0">
                <a:solidFill>
                  <a:srgbClr val="000000"/>
                </a:solidFill>
                <a:latin typeface="Consolas"/>
              </a:rPr>
              <a:t>(</a:t>
            </a:r>
            <a:r>
              <a:rPr lang="tr-TR" sz="2400" i="1" dirty="0" err="1" smtClean="0">
                <a:solidFill>
                  <a:srgbClr val="6A3E3E"/>
                </a:solidFill>
                <a:latin typeface="Consolas"/>
              </a:rPr>
              <a:t>max</a:t>
            </a:r>
            <a:r>
              <a:rPr lang="tr-TR" sz="2400" i="1" dirty="0" smtClean="0">
                <a:solidFill>
                  <a:srgbClr val="000000"/>
                </a:solidFill>
                <a:latin typeface="Consolas"/>
              </a:rPr>
              <a:t>, </a:t>
            </a:r>
            <a:r>
              <a:rPr lang="tr-TR" sz="2400" i="1" dirty="0" err="1" smtClean="0">
                <a:solidFill>
                  <a:srgbClr val="6A3E3E"/>
                </a:solidFill>
                <a:latin typeface="Consolas"/>
              </a:rPr>
              <a:t>aylikYagis</a:t>
            </a:r>
            <a:r>
              <a:rPr lang="tr-TR" sz="2400" i="1" dirty="0" smtClean="0">
                <a:solidFill>
                  <a:srgbClr val="000000"/>
                </a:solidFill>
                <a:latin typeface="Consolas"/>
              </a:rPr>
              <a:t>[</a:t>
            </a:r>
            <a:r>
              <a:rPr lang="tr-TR" sz="2400" i="1" dirty="0" smtClean="0">
                <a:solidFill>
                  <a:srgbClr val="6A3E3E"/>
                </a:solidFill>
                <a:latin typeface="Consolas"/>
              </a:rPr>
              <a:t>i</a:t>
            </a:r>
            <a:r>
              <a:rPr lang="tr-TR" sz="2400" i="1" dirty="0" smtClean="0">
                <a:solidFill>
                  <a:srgbClr val="000000"/>
                </a:solidFill>
                <a:latin typeface="Consolas"/>
              </a:rPr>
              <a:t>]);</a:t>
            </a:r>
          </a:p>
          <a:p>
            <a:pPr algn="l"/>
            <a:r>
              <a:rPr lang="tr-TR" sz="2400" dirty="0" smtClean="0">
                <a:solidFill>
                  <a:srgbClr val="000000"/>
                </a:solidFill>
                <a:latin typeface="Consolas"/>
              </a:rPr>
              <a:t>}</a:t>
            </a:r>
          </a:p>
          <a:p>
            <a:pPr algn="l"/>
            <a:r>
              <a:rPr lang="tr-TR" sz="2400" dirty="0" err="1" smtClean="0">
                <a:solidFill>
                  <a:srgbClr val="000000"/>
                </a:solidFill>
                <a:latin typeface="Consolas"/>
              </a:rPr>
              <a:t>System</a:t>
            </a:r>
            <a:r>
              <a:rPr lang="tr-TR" sz="2400" dirty="0" smtClean="0">
                <a:solidFill>
                  <a:srgbClr val="000000"/>
                </a:solidFill>
                <a:latin typeface="Consolas"/>
              </a:rPr>
              <a:t>.</a:t>
            </a:r>
            <a:r>
              <a:rPr lang="tr-TR" sz="2400" b="1" i="1" dirty="0" err="1" smtClean="0">
                <a:solidFill>
                  <a:srgbClr val="0000C0"/>
                </a:solidFill>
                <a:latin typeface="Consolas"/>
              </a:rPr>
              <a:t>out</a:t>
            </a:r>
            <a:r>
              <a:rPr lang="tr-TR" sz="2400" b="1" i="1" dirty="0" smtClean="0">
                <a:solidFill>
                  <a:srgbClr val="000000"/>
                </a:solidFill>
                <a:latin typeface="Consolas"/>
              </a:rPr>
              <a:t>.</a:t>
            </a:r>
            <a:r>
              <a:rPr lang="tr-TR" sz="2400" b="1" i="1" dirty="0" err="1" smtClean="0">
                <a:solidFill>
                  <a:srgbClr val="000000"/>
                </a:solidFill>
                <a:latin typeface="Consolas"/>
              </a:rPr>
              <a:t>println</a:t>
            </a:r>
            <a:r>
              <a:rPr lang="tr-TR" sz="2400" b="1" i="1" dirty="0" smtClean="0">
                <a:solidFill>
                  <a:srgbClr val="000000"/>
                </a:solidFill>
                <a:latin typeface="Consolas"/>
              </a:rPr>
              <a:t>(</a:t>
            </a:r>
            <a:r>
              <a:rPr lang="tr-TR" sz="2400" b="1" i="1" dirty="0" smtClean="0">
                <a:solidFill>
                  <a:srgbClr val="2A00FF"/>
                </a:solidFill>
                <a:latin typeface="Consolas"/>
              </a:rPr>
              <a:t>"</a:t>
            </a:r>
            <a:r>
              <a:rPr lang="tr-TR" sz="2400" b="1" i="1" dirty="0" err="1" smtClean="0">
                <a:solidFill>
                  <a:srgbClr val="2A00FF"/>
                </a:solidFill>
                <a:latin typeface="Consolas"/>
              </a:rPr>
              <a:t>Aylik</a:t>
            </a:r>
            <a:r>
              <a:rPr lang="tr-TR" sz="2400" b="1" i="1" dirty="0" smtClean="0">
                <a:solidFill>
                  <a:srgbClr val="2A00FF"/>
                </a:solidFill>
                <a:latin typeface="Consolas"/>
              </a:rPr>
              <a:t> ortalama </a:t>
            </a:r>
            <a:r>
              <a:rPr lang="tr-TR" sz="2400" b="1" i="1" dirty="0" err="1" smtClean="0">
                <a:solidFill>
                  <a:srgbClr val="2A00FF"/>
                </a:solidFill>
                <a:latin typeface="Consolas"/>
              </a:rPr>
              <a:t>yagis</a:t>
            </a:r>
            <a:r>
              <a:rPr lang="tr-TR" sz="2400" b="1" i="1" dirty="0" smtClean="0">
                <a:solidFill>
                  <a:srgbClr val="2A00FF"/>
                </a:solidFill>
                <a:latin typeface="Consolas"/>
              </a:rPr>
              <a:t>: "</a:t>
            </a:r>
            <a:r>
              <a:rPr lang="tr-TR" sz="2400" b="1" i="1" dirty="0" smtClean="0">
                <a:solidFill>
                  <a:srgbClr val="000000"/>
                </a:solidFill>
                <a:latin typeface="Consolas"/>
              </a:rPr>
              <a:t> + </a:t>
            </a:r>
            <a:r>
              <a:rPr lang="tr-TR" sz="2400" b="1" i="1" dirty="0" smtClean="0">
                <a:solidFill>
                  <a:srgbClr val="6A3E3E"/>
                </a:solidFill>
                <a:latin typeface="Consolas"/>
              </a:rPr>
              <a:t>toplam</a:t>
            </a:r>
            <a:r>
              <a:rPr lang="tr-TR" sz="2400" b="1" i="1" dirty="0" smtClean="0">
                <a:solidFill>
                  <a:srgbClr val="000000"/>
                </a:solidFill>
                <a:latin typeface="Consolas"/>
              </a:rPr>
              <a:t>/</a:t>
            </a:r>
            <a:r>
              <a:rPr lang="tr-TR" sz="2400" b="1" i="1" dirty="0" err="1" smtClean="0">
                <a:solidFill>
                  <a:srgbClr val="6A3E3E"/>
                </a:solidFill>
                <a:latin typeface="Consolas"/>
              </a:rPr>
              <a:t>aylikYagis</a:t>
            </a:r>
            <a:r>
              <a:rPr lang="tr-TR" sz="2400" b="1" i="1" dirty="0" smtClean="0">
                <a:solidFill>
                  <a:srgbClr val="000000"/>
                </a:solidFill>
                <a:latin typeface="Consolas"/>
              </a:rPr>
              <a:t>.</a:t>
            </a:r>
            <a:r>
              <a:rPr lang="tr-TR" sz="2400" b="1" i="1" dirty="0" err="1" smtClean="0">
                <a:solidFill>
                  <a:srgbClr val="0000C0"/>
                </a:solidFill>
                <a:latin typeface="Consolas"/>
              </a:rPr>
              <a:t>length</a:t>
            </a:r>
            <a:r>
              <a:rPr lang="tr-TR" sz="2400" b="1" i="1" dirty="0" smtClean="0">
                <a:solidFill>
                  <a:srgbClr val="000000"/>
                </a:solidFill>
                <a:latin typeface="Consolas"/>
              </a:rPr>
              <a:t>);</a:t>
            </a:r>
          </a:p>
          <a:p>
            <a:pPr algn="l"/>
            <a:r>
              <a:rPr lang="tr-TR" sz="2400" dirty="0" err="1" smtClean="0">
                <a:solidFill>
                  <a:srgbClr val="000000"/>
                </a:solidFill>
                <a:latin typeface="Consolas"/>
              </a:rPr>
              <a:t>System</a:t>
            </a:r>
            <a:r>
              <a:rPr lang="tr-TR" sz="2400" dirty="0" smtClean="0">
                <a:solidFill>
                  <a:srgbClr val="000000"/>
                </a:solidFill>
                <a:latin typeface="Consolas"/>
              </a:rPr>
              <a:t>.</a:t>
            </a:r>
            <a:r>
              <a:rPr lang="tr-TR" sz="2400" b="1" i="1" dirty="0" err="1" smtClean="0">
                <a:solidFill>
                  <a:srgbClr val="0000C0"/>
                </a:solidFill>
                <a:latin typeface="Consolas"/>
              </a:rPr>
              <a:t>out</a:t>
            </a:r>
            <a:r>
              <a:rPr lang="tr-TR" sz="2400" b="1" i="1" dirty="0" smtClean="0">
                <a:solidFill>
                  <a:srgbClr val="000000"/>
                </a:solidFill>
                <a:latin typeface="Consolas"/>
              </a:rPr>
              <a:t>.</a:t>
            </a:r>
            <a:r>
              <a:rPr lang="tr-TR" sz="2400" b="1" i="1" dirty="0" err="1" smtClean="0">
                <a:solidFill>
                  <a:srgbClr val="000000"/>
                </a:solidFill>
                <a:latin typeface="Consolas"/>
              </a:rPr>
              <a:t>println</a:t>
            </a:r>
            <a:r>
              <a:rPr lang="tr-TR" sz="2400" b="1" i="1" dirty="0" smtClean="0">
                <a:solidFill>
                  <a:srgbClr val="000000"/>
                </a:solidFill>
                <a:latin typeface="Consolas"/>
              </a:rPr>
              <a:t>(</a:t>
            </a:r>
            <a:r>
              <a:rPr lang="tr-TR" sz="2400" b="1" i="1" dirty="0" smtClean="0">
                <a:solidFill>
                  <a:srgbClr val="2A00FF"/>
                </a:solidFill>
                <a:latin typeface="Consolas"/>
              </a:rPr>
              <a:t>"En az </a:t>
            </a:r>
            <a:r>
              <a:rPr lang="tr-TR" sz="2400" b="1" i="1" dirty="0" err="1" smtClean="0">
                <a:solidFill>
                  <a:srgbClr val="2A00FF"/>
                </a:solidFill>
                <a:latin typeface="Consolas"/>
              </a:rPr>
              <a:t>yagis</a:t>
            </a:r>
            <a:r>
              <a:rPr lang="tr-TR" sz="2400" b="1" i="1" dirty="0" smtClean="0">
                <a:solidFill>
                  <a:srgbClr val="2A00FF"/>
                </a:solidFill>
                <a:latin typeface="Consolas"/>
              </a:rPr>
              <a:t> </a:t>
            </a:r>
            <a:r>
              <a:rPr lang="tr-TR" sz="2400" b="1" i="1" dirty="0" err="1" smtClean="0">
                <a:solidFill>
                  <a:srgbClr val="2A00FF"/>
                </a:solidFill>
                <a:latin typeface="Consolas"/>
              </a:rPr>
              <a:t>miktari</a:t>
            </a:r>
            <a:r>
              <a:rPr lang="tr-TR" sz="2400" b="1" i="1" dirty="0" smtClean="0">
                <a:solidFill>
                  <a:srgbClr val="2A00FF"/>
                </a:solidFill>
                <a:latin typeface="Consolas"/>
              </a:rPr>
              <a:t>: "</a:t>
            </a:r>
            <a:r>
              <a:rPr lang="tr-TR" sz="2400" b="1" i="1" dirty="0" smtClean="0">
                <a:solidFill>
                  <a:srgbClr val="000000"/>
                </a:solidFill>
                <a:latin typeface="Consolas"/>
              </a:rPr>
              <a:t> + </a:t>
            </a:r>
            <a:r>
              <a:rPr lang="tr-TR" sz="2400" b="1" i="1" dirty="0" err="1" smtClean="0">
                <a:solidFill>
                  <a:srgbClr val="6A3E3E"/>
                </a:solidFill>
                <a:latin typeface="Consolas"/>
              </a:rPr>
              <a:t>min</a:t>
            </a:r>
            <a:r>
              <a:rPr lang="tr-TR" sz="2400" b="1" i="1" dirty="0" smtClean="0">
                <a:solidFill>
                  <a:srgbClr val="000000"/>
                </a:solidFill>
                <a:latin typeface="Consolas"/>
              </a:rPr>
              <a:t>);</a:t>
            </a:r>
          </a:p>
          <a:p>
            <a:pPr algn="l"/>
            <a:r>
              <a:rPr lang="tr-TR" sz="2400" dirty="0" err="1" smtClean="0">
                <a:solidFill>
                  <a:srgbClr val="000000"/>
                </a:solidFill>
                <a:latin typeface="Consolas"/>
              </a:rPr>
              <a:t>System</a:t>
            </a:r>
            <a:r>
              <a:rPr lang="tr-TR" sz="2400" dirty="0" smtClean="0">
                <a:solidFill>
                  <a:srgbClr val="000000"/>
                </a:solidFill>
                <a:latin typeface="Consolas"/>
              </a:rPr>
              <a:t>.</a:t>
            </a:r>
            <a:r>
              <a:rPr lang="tr-TR" sz="2400" b="1" i="1" dirty="0" err="1" smtClean="0">
                <a:solidFill>
                  <a:srgbClr val="0000C0"/>
                </a:solidFill>
                <a:latin typeface="Consolas"/>
              </a:rPr>
              <a:t>out</a:t>
            </a:r>
            <a:r>
              <a:rPr lang="tr-TR" sz="2400" b="1" i="1" dirty="0" smtClean="0">
                <a:solidFill>
                  <a:srgbClr val="000000"/>
                </a:solidFill>
                <a:latin typeface="Consolas"/>
              </a:rPr>
              <a:t>.</a:t>
            </a:r>
            <a:r>
              <a:rPr lang="tr-TR" sz="2400" b="1" i="1" dirty="0" err="1" smtClean="0">
                <a:solidFill>
                  <a:srgbClr val="000000"/>
                </a:solidFill>
                <a:latin typeface="Consolas"/>
              </a:rPr>
              <a:t>println</a:t>
            </a:r>
            <a:r>
              <a:rPr lang="tr-TR" sz="2400" b="1" i="1" dirty="0" smtClean="0">
                <a:solidFill>
                  <a:srgbClr val="000000"/>
                </a:solidFill>
                <a:latin typeface="Consolas"/>
              </a:rPr>
              <a:t>(</a:t>
            </a:r>
            <a:r>
              <a:rPr lang="tr-TR" sz="2400" b="1" i="1" dirty="0" smtClean="0">
                <a:solidFill>
                  <a:srgbClr val="2A00FF"/>
                </a:solidFill>
                <a:latin typeface="Consolas"/>
              </a:rPr>
              <a:t>"En fazla </a:t>
            </a:r>
            <a:r>
              <a:rPr lang="tr-TR" sz="2400" b="1" i="1" dirty="0" err="1" smtClean="0">
                <a:solidFill>
                  <a:srgbClr val="2A00FF"/>
                </a:solidFill>
                <a:latin typeface="Consolas"/>
              </a:rPr>
              <a:t>yagis</a:t>
            </a:r>
            <a:r>
              <a:rPr lang="tr-TR" sz="2400" b="1" i="1" dirty="0" smtClean="0">
                <a:solidFill>
                  <a:srgbClr val="2A00FF"/>
                </a:solidFill>
                <a:latin typeface="Consolas"/>
              </a:rPr>
              <a:t> </a:t>
            </a:r>
            <a:r>
              <a:rPr lang="tr-TR" sz="2400" b="1" i="1" dirty="0" err="1" smtClean="0">
                <a:solidFill>
                  <a:srgbClr val="2A00FF"/>
                </a:solidFill>
                <a:latin typeface="Consolas"/>
              </a:rPr>
              <a:t>miktari</a:t>
            </a:r>
            <a:r>
              <a:rPr lang="tr-TR" sz="2400" b="1" i="1" dirty="0" smtClean="0">
                <a:solidFill>
                  <a:srgbClr val="2A00FF"/>
                </a:solidFill>
                <a:latin typeface="Consolas"/>
              </a:rPr>
              <a:t>: "</a:t>
            </a:r>
            <a:r>
              <a:rPr lang="tr-TR" sz="2400" b="1" i="1" dirty="0" smtClean="0">
                <a:solidFill>
                  <a:srgbClr val="000000"/>
                </a:solidFill>
                <a:latin typeface="Consolas"/>
              </a:rPr>
              <a:t> + </a:t>
            </a:r>
            <a:r>
              <a:rPr lang="tr-TR" sz="2400" b="1" i="1" dirty="0" err="1" smtClean="0">
                <a:solidFill>
                  <a:srgbClr val="6A3E3E"/>
                </a:solidFill>
                <a:latin typeface="Consolas"/>
              </a:rPr>
              <a:t>max</a:t>
            </a:r>
            <a:r>
              <a:rPr lang="tr-TR" sz="2400" b="1" i="1" dirty="0" smtClean="0">
                <a:solidFill>
                  <a:srgbClr val="000000"/>
                </a:solidFill>
                <a:latin typeface="Consolas"/>
              </a:rPr>
              <a:t>);</a:t>
            </a:r>
          </a:p>
          <a:p>
            <a:pPr algn="l"/>
            <a:endParaRPr lang="tr-TR" sz="2400" b="1" i="1" dirty="0" smtClean="0">
              <a:solidFill>
                <a:srgbClr val="000000"/>
              </a:solidFill>
              <a:latin typeface="Consolas"/>
            </a:endParaRPr>
          </a:p>
          <a:p>
            <a:pPr algn="l">
              <a:buFont typeface="Wingdings" pitchFamily="2" charset="2"/>
              <a:buChar char="Ø"/>
            </a:pPr>
            <a:r>
              <a:rPr lang="tr-TR" sz="2400" b="1" i="1" dirty="0" smtClean="0">
                <a:solidFill>
                  <a:srgbClr val="000000"/>
                </a:solidFill>
                <a:latin typeface="Consolas"/>
              </a:rPr>
              <a:t> </a:t>
            </a:r>
            <a:r>
              <a:rPr lang="tr-TR" sz="2400" dirty="0" smtClean="0">
                <a:solidFill>
                  <a:srgbClr val="000000"/>
                </a:solidFill>
              </a:rPr>
              <a:t>Yukarıdaki örnekte ilk değerleri bilinen değişkenlere dizilerde değer atamanın çok daha kolay olduğu görülüyor. Ayrıca birçok istatistiki işlemin basit bir döngü ile yapılabildiğini görüyoruz. Diziler programlama dillerinde verimliliği artıran en önemli yapılardandır.</a:t>
            </a:r>
            <a:endParaRPr lang="tr-TR" sz="2400" dirty="0" smtClean="0">
              <a:solidFill>
                <a:schemeClr val="tx1"/>
              </a:solidFill>
            </a:endParaRPr>
          </a:p>
          <a:p>
            <a:pPr algn="just">
              <a:buFontTx/>
              <a:buChar char="-"/>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Dizilerin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20000"/>
          </a:bodyPr>
          <a:lstStyle/>
          <a:p>
            <a:pPr algn="just">
              <a:buFontTx/>
              <a:buChar char="-"/>
            </a:pPr>
            <a:r>
              <a:rPr lang="tr-TR" sz="2400" dirty="0" smtClean="0">
                <a:solidFill>
                  <a:schemeClr val="tx1"/>
                </a:solidFill>
              </a:rPr>
              <a:t> Önceki problemde tanımlanan değişkenlerin dizilerdeki karşılıkları şunlardır:</a:t>
            </a:r>
          </a:p>
          <a:p>
            <a:pPr algn="just"/>
            <a:endParaRPr lang="tr-TR" sz="2400" dirty="0" smtClean="0">
              <a:solidFill>
                <a:schemeClr val="tx1"/>
              </a:solidFill>
            </a:endParaRPr>
          </a:p>
          <a:p>
            <a:pPr algn="just"/>
            <a:r>
              <a:rPr lang="tr-TR" sz="2400" dirty="0" err="1" smtClean="0">
                <a:solidFill>
                  <a:schemeClr val="tx1"/>
                </a:solidFill>
              </a:rPr>
              <a:t>aylikYagis</a:t>
            </a:r>
            <a:r>
              <a:rPr lang="tr-TR" sz="2400" dirty="0" smtClean="0">
                <a:solidFill>
                  <a:schemeClr val="tx1"/>
                </a:solidFill>
              </a:rPr>
              <a:t>[0]   &lt;-&gt;  ocak</a:t>
            </a:r>
          </a:p>
          <a:p>
            <a:pPr algn="just"/>
            <a:r>
              <a:rPr lang="tr-TR" sz="2400" dirty="0" err="1" smtClean="0">
                <a:solidFill>
                  <a:schemeClr val="tx1"/>
                </a:solidFill>
              </a:rPr>
              <a:t>aylikYagis</a:t>
            </a:r>
            <a:r>
              <a:rPr lang="tr-TR" sz="2400" dirty="0" smtClean="0">
                <a:solidFill>
                  <a:schemeClr val="tx1"/>
                </a:solidFill>
              </a:rPr>
              <a:t>[1]   &lt;-&gt;  </a:t>
            </a:r>
            <a:r>
              <a:rPr lang="tr-TR" sz="2400" dirty="0" err="1" smtClean="0">
                <a:solidFill>
                  <a:schemeClr val="tx1"/>
                </a:solidFill>
              </a:rPr>
              <a:t>subat</a:t>
            </a:r>
            <a:endParaRPr lang="tr-TR" sz="2400" dirty="0" smtClean="0">
              <a:solidFill>
                <a:schemeClr val="tx1"/>
              </a:solidFill>
            </a:endParaRPr>
          </a:p>
          <a:p>
            <a:pPr algn="just"/>
            <a:r>
              <a:rPr lang="tr-TR" sz="2400" dirty="0" err="1" smtClean="0">
                <a:solidFill>
                  <a:schemeClr val="tx1"/>
                </a:solidFill>
              </a:rPr>
              <a:t>aylikYagis</a:t>
            </a:r>
            <a:r>
              <a:rPr lang="tr-TR" sz="2400" dirty="0" smtClean="0">
                <a:solidFill>
                  <a:schemeClr val="tx1"/>
                </a:solidFill>
              </a:rPr>
              <a:t>[2]   &lt;-&gt;  mart</a:t>
            </a:r>
          </a:p>
          <a:p>
            <a:pPr algn="just"/>
            <a:r>
              <a:rPr lang="tr-TR" sz="2400" dirty="0" err="1" smtClean="0">
                <a:solidFill>
                  <a:schemeClr val="tx1"/>
                </a:solidFill>
              </a:rPr>
              <a:t>aylikYagis</a:t>
            </a:r>
            <a:r>
              <a:rPr lang="tr-TR" sz="2400" dirty="0" smtClean="0">
                <a:solidFill>
                  <a:schemeClr val="tx1"/>
                </a:solidFill>
              </a:rPr>
              <a:t>[3]   &lt;-&gt;  nisan</a:t>
            </a:r>
          </a:p>
          <a:p>
            <a:pPr algn="just"/>
            <a:r>
              <a:rPr lang="tr-TR" sz="2400" dirty="0" err="1" smtClean="0">
                <a:solidFill>
                  <a:schemeClr val="tx1"/>
                </a:solidFill>
              </a:rPr>
              <a:t>aylikYagis</a:t>
            </a:r>
            <a:r>
              <a:rPr lang="tr-TR" sz="2400" dirty="0" smtClean="0">
                <a:solidFill>
                  <a:schemeClr val="tx1"/>
                </a:solidFill>
              </a:rPr>
              <a:t>[4]   &lt;-&gt;  </a:t>
            </a:r>
            <a:r>
              <a:rPr lang="tr-TR" sz="2400" dirty="0" err="1" smtClean="0">
                <a:solidFill>
                  <a:schemeClr val="tx1"/>
                </a:solidFill>
              </a:rPr>
              <a:t>mayis</a:t>
            </a:r>
            <a:endParaRPr lang="tr-TR" sz="2400" dirty="0" smtClean="0">
              <a:solidFill>
                <a:schemeClr val="tx1"/>
              </a:solidFill>
            </a:endParaRPr>
          </a:p>
          <a:p>
            <a:pPr algn="just"/>
            <a:r>
              <a:rPr lang="tr-TR" sz="2400" dirty="0" err="1" smtClean="0">
                <a:solidFill>
                  <a:schemeClr val="tx1"/>
                </a:solidFill>
              </a:rPr>
              <a:t>aylikYagis</a:t>
            </a:r>
            <a:r>
              <a:rPr lang="tr-TR" sz="2400" dirty="0" smtClean="0">
                <a:solidFill>
                  <a:schemeClr val="tx1"/>
                </a:solidFill>
              </a:rPr>
              <a:t>[5]   &lt;-&gt;  haziran</a:t>
            </a:r>
          </a:p>
          <a:p>
            <a:pPr algn="just"/>
            <a:r>
              <a:rPr lang="tr-TR" sz="2400" dirty="0" err="1" smtClean="0">
                <a:solidFill>
                  <a:schemeClr val="tx1"/>
                </a:solidFill>
              </a:rPr>
              <a:t>aylikYagis</a:t>
            </a:r>
            <a:r>
              <a:rPr lang="tr-TR" sz="2400" dirty="0" smtClean="0">
                <a:solidFill>
                  <a:schemeClr val="tx1"/>
                </a:solidFill>
              </a:rPr>
              <a:t>[6]   &lt;-&gt;  temmuz</a:t>
            </a:r>
          </a:p>
          <a:p>
            <a:pPr algn="just"/>
            <a:r>
              <a:rPr lang="tr-TR" sz="2400" dirty="0" err="1" smtClean="0">
                <a:solidFill>
                  <a:schemeClr val="tx1"/>
                </a:solidFill>
              </a:rPr>
              <a:t>aylikYagis</a:t>
            </a:r>
            <a:r>
              <a:rPr lang="tr-TR" sz="2400" dirty="0" smtClean="0">
                <a:solidFill>
                  <a:schemeClr val="tx1"/>
                </a:solidFill>
              </a:rPr>
              <a:t>[7]   &lt;-&gt;  </a:t>
            </a:r>
            <a:r>
              <a:rPr lang="tr-TR" sz="2400" dirty="0" err="1" smtClean="0">
                <a:solidFill>
                  <a:schemeClr val="tx1"/>
                </a:solidFill>
              </a:rPr>
              <a:t>agustos</a:t>
            </a:r>
            <a:endParaRPr lang="tr-TR" sz="2400" dirty="0" smtClean="0">
              <a:solidFill>
                <a:schemeClr val="tx1"/>
              </a:solidFill>
            </a:endParaRPr>
          </a:p>
          <a:p>
            <a:pPr algn="just"/>
            <a:r>
              <a:rPr lang="tr-TR" sz="2400" dirty="0" err="1" smtClean="0">
                <a:solidFill>
                  <a:schemeClr val="tx1"/>
                </a:solidFill>
              </a:rPr>
              <a:t>aylikYagis</a:t>
            </a:r>
            <a:r>
              <a:rPr lang="tr-TR" sz="2400" dirty="0" smtClean="0">
                <a:solidFill>
                  <a:schemeClr val="tx1"/>
                </a:solidFill>
              </a:rPr>
              <a:t>[8]   &lt;-&gt;  </a:t>
            </a:r>
            <a:r>
              <a:rPr lang="tr-TR" sz="2400" dirty="0" err="1" smtClean="0">
                <a:solidFill>
                  <a:schemeClr val="tx1"/>
                </a:solidFill>
              </a:rPr>
              <a:t>eylul</a:t>
            </a:r>
            <a:endParaRPr lang="tr-TR" sz="2400" dirty="0" smtClean="0">
              <a:solidFill>
                <a:schemeClr val="tx1"/>
              </a:solidFill>
            </a:endParaRPr>
          </a:p>
          <a:p>
            <a:pPr algn="just"/>
            <a:r>
              <a:rPr lang="tr-TR" sz="2400" dirty="0" err="1" smtClean="0">
                <a:solidFill>
                  <a:schemeClr val="tx1"/>
                </a:solidFill>
              </a:rPr>
              <a:t>aylikYagis</a:t>
            </a:r>
            <a:r>
              <a:rPr lang="tr-TR" sz="2400" dirty="0" smtClean="0">
                <a:solidFill>
                  <a:schemeClr val="tx1"/>
                </a:solidFill>
              </a:rPr>
              <a:t>[9]   &lt;-&gt;  ekim</a:t>
            </a:r>
          </a:p>
          <a:p>
            <a:pPr algn="just"/>
            <a:r>
              <a:rPr lang="tr-TR" sz="2400" dirty="0" err="1" smtClean="0">
                <a:solidFill>
                  <a:schemeClr val="tx1"/>
                </a:solidFill>
              </a:rPr>
              <a:t>aylikYagis</a:t>
            </a:r>
            <a:r>
              <a:rPr lang="tr-TR" sz="2400" dirty="0" smtClean="0">
                <a:solidFill>
                  <a:schemeClr val="tx1"/>
                </a:solidFill>
              </a:rPr>
              <a:t>[10]   &lt;-&gt;  </a:t>
            </a:r>
            <a:r>
              <a:rPr lang="tr-TR" sz="2400" dirty="0" err="1" smtClean="0">
                <a:solidFill>
                  <a:schemeClr val="tx1"/>
                </a:solidFill>
              </a:rPr>
              <a:t>kasim</a:t>
            </a:r>
            <a:endParaRPr lang="tr-TR" sz="2400" dirty="0" smtClean="0">
              <a:solidFill>
                <a:schemeClr val="tx1"/>
              </a:solidFill>
            </a:endParaRPr>
          </a:p>
          <a:p>
            <a:pPr algn="just"/>
            <a:r>
              <a:rPr lang="tr-TR" sz="2400" dirty="0" err="1" smtClean="0">
                <a:solidFill>
                  <a:schemeClr val="tx1"/>
                </a:solidFill>
              </a:rPr>
              <a:t>aylikYagis</a:t>
            </a:r>
            <a:r>
              <a:rPr lang="tr-TR" sz="2400" dirty="0" smtClean="0">
                <a:solidFill>
                  <a:schemeClr val="tx1"/>
                </a:solidFill>
              </a:rPr>
              <a:t>[11]   &lt;-&gt;  </a:t>
            </a:r>
            <a:r>
              <a:rPr lang="tr-TR" sz="2400" dirty="0" err="1" smtClean="0">
                <a:solidFill>
                  <a:schemeClr val="tx1"/>
                </a:solidFill>
              </a:rPr>
              <a:t>aralik</a:t>
            </a:r>
            <a:endParaRPr lang="tr-TR" sz="2400" dirty="0" smtClean="0">
              <a:solidFill>
                <a:schemeClr val="tx1"/>
              </a:solidFill>
            </a:endParaRPr>
          </a:p>
          <a:p>
            <a:pPr algn="just"/>
            <a:endParaRPr lang="tr-TR" sz="2400" dirty="0" smtClean="0">
              <a:solidFill>
                <a:schemeClr val="tx1"/>
              </a:solidFill>
            </a:endParaRPr>
          </a:p>
          <a:p>
            <a:pPr algn="just"/>
            <a:endParaRPr lang="tr-TR" sz="2400" dirty="0" smtClean="0">
              <a:solidFill>
                <a:schemeClr val="tx1"/>
              </a:solidFill>
            </a:endParaRPr>
          </a:p>
          <a:p>
            <a:pPr algn="just"/>
            <a:endParaRPr lang="tr-TR" sz="2400" dirty="0" smtClean="0">
              <a:solidFill>
                <a:schemeClr val="tx1"/>
              </a:solidFill>
            </a:endParaRPr>
          </a:p>
          <a:p>
            <a:pPr algn="just"/>
            <a:endParaRPr lang="tr-TR" sz="2400" dirty="0" smtClean="0">
              <a:solidFill>
                <a:schemeClr val="tx1"/>
              </a:solidFill>
            </a:endParaRPr>
          </a:p>
          <a:p>
            <a:pPr algn="just">
              <a:buFontTx/>
              <a:buChar char="-"/>
            </a:pPr>
            <a:endParaRPr lang="tr-TR" sz="2400" dirty="0" smtClean="0">
              <a:solidFill>
                <a:schemeClr val="tx1"/>
              </a:solidFill>
            </a:endParaRPr>
          </a:p>
        </p:txBody>
      </p:sp>
      <p:sp>
        <p:nvSpPr>
          <p:cNvPr id="4" name="3 Çerçeve"/>
          <p:cNvSpPr/>
          <p:nvPr/>
        </p:nvSpPr>
        <p:spPr>
          <a:xfrm>
            <a:off x="4214810" y="1571612"/>
            <a:ext cx="4572000" cy="5083850"/>
          </a:xfrm>
          <a:prstGeom prst="frame">
            <a:avLst/>
          </a:prstGeom>
        </p:spPr>
        <p:style>
          <a:lnRef idx="2">
            <a:schemeClr val="dk1"/>
          </a:lnRef>
          <a:fillRef idx="1">
            <a:schemeClr val="lt1"/>
          </a:fillRef>
          <a:effectRef idx="0">
            <a:schemeClr val="dk1"/>
          </a:effectRef>
          <a:fontRef idx="minor">
            <a:schemeClr val="dk1"/>
          </a:fontRef>
        </p:style>
        <p:txBody>
          <a:bodyPr>
            <a:spAutoFit/>
          </a:bodyPr>
          <a:lstStyle/>
          <a:p>
            <a:pPr algn="just"/>
            <a:r>
              <a:rPr lang="tr-TR" dirty="0" smtClean="0"/>
              <a:t>Dizilerde de aynı sayıda değişken, yani aynı sayıda bellek alanı kullanılır. Ancak, dizilerdeki elemanların adreslerinin yan yana olduğunu söylemiştik. Adres alanlarının yan yana ve belli olması dizilerde yalnızca adres işlemleri ile elemanlara erişilmesine olanak tanır. Bu da dizi elemanlarının döngülerde kullanılabilmesini sağlar. Döngülerde kullanılabilen yapılarla işlem yapmak </a:t>
            </a:r>
            <a:r>
              <a:rPr lang="tr-TR" b="1" dirty="0" smtClean="0"/>
              <a:t>çok daha hızlıdır, çok daha kolaydır ve çok daha az kod gerektirir.</a:t>
            </a:r>
          </a:p>
        </p:txBody>
      </p:sp>
    </p:spTree>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Dizilerin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500034" y="1357298"/>
            <a:ext cx="8229600" cy="4924444"/>
          </a:xfrm>
        </p:spPr>
        <p:txBody>
          <a:bodyPr>
            <a:normAutofit fontScale="55000" lnSpcReduction="20000"/>
          </a:bodyPr>
          <a:lstStyle/>
          <a:p>
            <a:pPr algn="just">
              <a:buFontTx/>
              <a:buChar char="-"/>
            </a:pPr>
            <a:r>
              <a:rPr lang="tr-TR" sz="2800" dirty="0" smtClean="0">
                <a:solidFill>
                  <a:schemeClr val="tx1"/>
                </a:solidFill>
              </a:rPr>
              <a:t>Biraz önceki problemde verilerin önceden belli olduğunu varsaydık. Peki veriler önceden belli olmasaydı ve kullanıcı tarafından girilseydi kod nasıl değişirdi?</a:t>
            </a:r>
          </a:p>
          <a:p>
            <a:pPr algn="just"/>
            <a:endParaRPr lang="tr-TR" sz="2800" dirty="0" smtClean="0">
              <a:solidFill>
                <a:schemeClr val="tx1"/>
              </a:solidFill>
            </a:endParaRPr>
          </a:p>
          <a:p>
            <a:pPr algn="just"/>
            <a:r>
              <a:rPr lang="tr-TR" sz="2800" b="1" dirty="0" smtClean="0">
                <a:solidFill>
                  <a:schemeClr val="tx1"/>
                </a:solidFill>
              </a:rPr>
              <a:t>Dizi Kullanmadan Çözüm:</a:t>
            </a:r>
          </a:p>
          <a:p>
            <a:pPr algn="just"/>
            <a:endParaRPr lang="tr-TR" sz="2800" b="1" dirty="0" smtClean="0">
              <a:solidFill>
                <a:schemeClr val="tx1"/>
              </a:solidFill>
            </a:endParaRPr>
          </a:p>
          <a:p>
            <a:pPr algn="just"/>
            <a:r>
              <a:rPr lang="tr-TR" sz="2800" b="1" dirty="0" err="1" smtClean="0">
                <a:solidFill>
                  <a:schemeClr val="tx1"/>
                </a:solidFill>
                <a:latin typeface="Consolas"/>
              </a:rPr>
              <a:t>Scanner</a:t>
            </a:r>
            <a:r>
              <a:rPr lang="tr-TR" sz="2800" b="1" dirty="0" smtClean="0">
                <a:solidFill>
                  <a:srgbClr val="000000"/>
                </a:solidFill>
                <a:latin typeface="Consolas"/>
              </a:rPr>
              <a:t> </a:t>
            </a:r>
            <a:r>
              <a:rPr lang="tr-TR" sz="2800" b="1" dirty="0" smtClean="0">
                <a:solidFill>
                  <a:srgbClr val="6A3E3E"/>
                </a:solidFill>
                <a:latin typeface="Consolas"/>
              </a:rPr>
              <a:t>k</a:t>
            </a:r>
            <a:r>
              <a:rPr lang="tr-TR" sz="2800" b="1" dirty="0" smtClean="0">
                <a:solidFill>
                  <a:srgbClr val="000000"/>
                </a:solidFill>
                <a:latin typeface="Consolas"/>
              </a:rPr>
              <a:t> = </a:t>
            </a:r>
            <a:r>
              <a:rPr lang="tr-TR" sz="2800" b="1" dirty="0" err="1" smtClean="0">
                <a:solidFill>
                  <a:srgbClr val="7F0055"/>
                </a:solidFill>
                <a:latin typeface="Consolas"/>
              </a:rPr>
              <a:t>new</a:t>
            </a:r>
            <a:r>
              <a:rPr lang="tr-TR" sz="2800" b="1" dirty="0" smtClean="0">
                <a:solidFill>
                  <a:srgbClr val="000000"/>
                </a:solidFill>
                <a:latin typeface="Consolas"/>
              </a:rPr>
              <a:t> </a:t>
            </a:r>
            <a:r>
              <a:rPr lang="tr-TR" sz="2800" b="1" dirty="0" err="1" smtClean="0">
                <a:solidFill>
                  <a:schemeClr val="tx1"/>
                </a:solidFill>
                <a:latin typeface="Consolas"/>
              </a:rPr>
              <a:t>Scanner</a:t>
            </a:r>
            <a:r>
              <a:rPr lang="tr-TR" sz="2800" b="1" dirty="0" smtClean="0">
                <a:solidFill>
                  <a:srgbClr val="6A3E3E"/>
                </a:solidFill>
                <a:latin typeface="Consolas"/>
              </a:rPr>
              <a:t>(</a:t>
            </a:r>
            <a:r>
              <a:rPr lang="tr-TR" sz="2800" b="1" dirty="0" err="1" smtClean="0">
                <a:solidFill>
                  <a:schemeClr val="tx1"/>
                </a:solidFill>
                <a:latin typeface="Consolas"/>
              </a:rPr>
              <a:t>System</a:t>
            </a:r>
            <a:r>
              <a:rPr lang="tr-TR" sz="2800" b="1" dirty="0" smtClean="0">
                <a:solidFill>
                  <a:srgbClr val="000000"/>
                </a:solidFill>
                <a:latin typeface="Consolas"/>
              </a:rPr>
              <a:t>.</a:t>
            </a:r>
            <a:r>
              <a:rPr lang="tr-TR" sz="2800" b="1" i="1" dirty="0" smtClean="0">
                <a:solidFill>
                  <a:srgbClr val="0000FF"/>
                </a:solidFill>
                <a:latin typeface="Consolas"/>
              </a:rPr>
              <a:t>in</a:t>
            </a:r>
            <a:r>
              <a:rPr lang="tr-TR" sz="2800" b="1" dirty="0" smtClean="0">
                <a:solidFill>
                  <a:srgbClr val="000000"/>
                </a:solidFill>
                <a:latin typeface="Consolas"/>
              </a:rPr>
              <a:t>);</a:t>
            </a:r>
            <a:endParaRPr lang="tr-TR" sz="2800" b="1" dirty="0" smtClean="0">
              <a:solidFill>
                <a:schemeClr val="tx1"/>
              </a:solidFill>
            </a:endParaRPr>
          </a:p>
          <a:p>
            <a:pPr algn="l"/>
            <a:r>
              <a:rPr lang="tr-TR" sz="2800" dirty="0" err="1" smtClean="0">
                <a:solidFill>
                  <a:srgbClr val="000000"/>
                </a:solidFill>
                <a:latin typeface="Consolas"/>
              </a:rPr>
              <a:t>System</a:t>
            </a:r>
            <a:r>
              <a:rPr lang="tr-TR" sz="2800" dirty="0" smtClean="0">
                <a:solidFill>
                  <a:srgbClr val="000000"/>
                </a:solidFill>
                <a:latin typeface="Consolas"/>
              </a:rPr>
              <a:t>.</a:t>
            </a:r>
            <a:r>
              <a:rPr lang="tr-TR" sz="2800" b="1" i="1" dirty="0" err="1" smtClean="0">
                <a:solidFill>
                  <a:srgbClr val="0000C0"/>
                </a:solidFill>
                <a:latin typeface="Consolas"/>
              </a:rPr>
              <a:t>out</a:t>
            </a:r>
            <a:r>
              <a:rPr lang="tr-TR" sz="2800" b="1" i="1" dirty="0" smtClean="0">
                <a:solidFill>
                  <a:srgbClr val="000000"/>
                </a:solidFill>
                <a:latin typeface="Consolas"/>
              </a:rPr>
              <a:t>.</a:t>
            </a:r>
            <a:r>
              <a:rPr lang="tr-TR" sz="2800" b="1" i="1" dirty="0" err="1" smtClean="0">
                <a:solidFill>
                  <a:srgbClr val="000000"/>
                </a:solidFill>
                <a:latin typeface="Consolas"/>
              </a:rPr>
              <a:t>print</a:t>
            </a:r>
            <a:r>
              <a:rPr lang="tr-TR" sz="2800" b="1" i="1" dirty="0" smtClean="0">
                <a:solidFill>
                  <a:srgbClr val="000000"/>
                </a:solidFill>
                <a:latin typeface="Consolas"/>
              </a:rPr>
              <a:t>(</a:t>
            </a:r>
            <a:r>
              <a:rPr lang="tr-TR" sz="2800" b="1" i="1" dirty="0" smtClean="0">
                <a:solidFill>
                  <a:srgbClr val="2A00FF"/>
                </a:solidFill>
                <a:latin typeface="Consolas"/>
              </a:rPr>
              <a:t>"Lütfen Ocak ayının yağış miktarını giriniz: "</a:t>
            </a:r>
            <a:r>
              <a:rPr lang="tr-TR" sz="2800" b="1" i="1" dirty="0" smtClean="0">
                <a:solidFill>
                  <a:srgbClr val="000000"/>
                </a:solidFill>
                <a:latin typeface="Consolas"/>
              </a:rPr>
              <a:t>);</a:t>
            </a:r>
          </a:p>
          <a:p>
            <a:pPr algn="l"/>
            <a:r>
              <a:rPr lang="tr-TR" sz="2800" b="1" dirty="0" err="1" smtClean="0">
                <a:solidFill>
                  <a:srgbClr val="7F0055"/>
                </a:solidFill>
                <a:latin typeface="Consolas"/>
              </a:rPr>
              <a:t>double</a:t>
            </a:r>
            <a:r>
              <a:rPr lang="tr-TR" sz="2800" b="1" dirty="0" smtClean="0">
                <a:solidFill>
                  <a:srgbClr val="000000"/>
                </a:solidFill>
                <a:latin typeface="Consolas"/>
              </a:rPr>
              <a:t> </a:t>
            </a:r>
            <a:r>
              <a:rPr lang="tr-TR" sz="2800" b="1" dirty="0" smtClean="0">
                <a:solidFill>
                  <a:srgbClr val="6A3E3E"/>
                </a:solidFill>
                <a:latin typeface="Consolas"/>
              </a:rPr>
              <a:t>ocak</a:t>
            </a:r>
            <a:r>
              <a:rPr lang="tr-TR" sz="2800" b="1" dirty="0" smtClean="0">
                <a:solidFill>
                  <a:srgbClr val="000000"/>
                </a:solidFill>
                <a:latin typeface="Consolas"/>
              </a:rPr>
              <a:t> = </a:t>
            </a:r>
            <a:r>
              <a:rPr lang="tr-TR" sz="2800" b="1" dirty="0" smtClean="0">
                <a:solidFill>
                  <a:srgbClr val="6A3E3E"/>
                </a:solidFill>
                <a:latin typeface="Consolas"/>
              </a:rPr>
              <a:t>k</a:t>
            </a:r>
            <a:r>
              <a:rPr lang="tr-TR" sz="2800" b="1" dirty="0" smtClean="0">
                <a:solidFill>
                  <a:srgbClr val="000000"/>
                </a:solidFill>
                <a:latin typeface="Consolas"/>
              </a:rPr>
              <a:t>.</a:t>
            </a:r>
            <a:r>
              <a:rPr lang="tr-TR" sz="2800" b="1" dirty="0" err="1" smtClean="0">
                <a:solidFill>
                  <a:srgbClr val="000000"/>
                </a:solidFill>
                <a:latin typeface="Consolas"/>
              </a:rPr>
              <a:t>nextDouble</a:t>
            </a:r>
            <a:r>
              <a:rPr lang="tr-TR" sz="2800" b="1" dirty="0" smtClean="0">
                <a:solidFill>
                  <a:srgbClr val="000000"/>
                </a:solidFill>
                <a:latin typeface="Consolas"/>
              </a:rPr>
              <a:t>();</a:t>
            </a:r>
          </a:p>
          <a:p>
            <a:pPr algn="l"/>
            <a:r>
              <a:rPr lang="tr-TR" sz="2800" dirty="0" err="1" smtClean="0">
                <a:solidFill>
                  <a:srgbClr val="000000"/>
                </a:solidFill>
                <a:latin typeface="Consolas"/>
              </a:rPr>
              <a:t>System</a:t>
            </a:r>
            <a:r>
              <a:rPr lang="tr-TR" sz="2800" dirty="0" smtClean="0">
                <a:solidFill>
                  <a:srgbClr val="000000"/>
                </a:solidFill>
                <a:latin typeface="Consolas"/>
              </a:rPr>
              <a:t>.</a:t>
            </a:r>
            <a:r>
              <a:rPr lang="tr-TR" sz="2800" b="1" i="1" dirty="0" err="1" smtClean="0">
                <a:solidFill>
                  <a:srgbClr val="0000C0"/>
                </a:solidFill>
                <a:latin typeface="Consolas"/>
              </a:rPr>
              <a:t>out</a:t>
            </a:r>
            <a:r>
              <a:rPr lang="tr-TR" sz="2800" b="1" i="1" dirty="0" smtClean="0">
                <a:solidFill>
                  <a:srgbClr val="000000"/>
                </a:solidFill>
                <a:latin typeface="Consolas"/>
              </a:rPr>
              <a:t>.</a:t>
            </a:r>
            <a:r>
              <a:rPr lang="tr-TR" sz="2800" b="1" i="1" dirty="0" err="1" smtClean="0">
                <a:solidFill>
                  <a:srgbClr val="000000"/>
                </a:solidFill>
                <a:latin typeface="Consolas"/>
              </a:rPr>
              <a:t>print</a:t>
            </a:r>
            <a:r>
              <a:rPr lang="tr-TR" sz="2800" b="1" i="1" dirty="0" smtClean="0">
                <a:solidFill>
                  <a:srgbClr val="000000"/>
                </a:solidFill>
                <a:latin typeface="Consolas"/>
              </a:rPr>
              <a:t>(</a:t>
            </a:r>
            <a:r>
              <a:rPr lang="tr-TR" sz="2800" b="1" i="1" dirty="0" smtClean="0">
                <a:solidFill>
                  <a:srgbClr val="2A00FF"/>
                </a:solidFill>
                <a:latin typeface="Consolas"/>
              </a:rPr>
              <a:t>"Lütfen Şubat ayının yağış miktarını giriniz: "</a:t>
            </a:r>
            <a:r>
              <a:rPr lang="tr-TR" sz="2800" b="1" i="1" dirty="0" smtClean="0">
                <a:solidFill>
                  <a:srgbClr val="000000"/>
                </a:solidFill>
                <a:latin typeface="Consolas"/>
              </a:rPr>
              <a:t>);</a:t>
            </a:r>
          </a:p>
          <a:p>
            <a:pPr algn="l"/>
            <a:r>
              <a:rPr lang="tr-TR" sz="2800" b="1" dirty="0" err="1" smtClean="0">
                <a:solidFill>
                  <a:srgbClr val="7F0055"/>
                </a:solidFill>
                <a:latin typeface="Consolas"/>
              </a:rPr>
              <a:t>double</a:t>
            </a:r>
            <a:r>
              <a:rPr lang="tr-TR" sz="2800" b="1" dirty="0" smtClean="0">
                <a:solidFill>
                  <a:srgbClr val="000000"/>
                </a:solidFill>
                <a:latin typeface="Consolas"/>
              </a:rPr>
              <a:t> </a:t>
            </a:r>
            <a:r>
              <a:rPr lang="tr-TR" sz="2800" b="1" dirty="0" err="1" smtClean="0">
                <a:solidFill>
                  <a:srgbClr val="6A3E3E"/>
                </a:solidFill>
                <a:latin typeface="Consolas"/>
              </a:rPr>
              <a:t>subat</a:t>
            </a:r>
            <a:r>
              <a:rPr lang="tr-TR" sz="2800" b="1" dirty="0" smtClean="0">
                <a:solidFill>
                  <a:srgbClr val="000000"/>
                </a:solidFill>
                <a:latin typeface="Consolas"/>
              </a:rPr>
              <a:t> = </a:t>
            </a:r>
            <a:r>
              <a:rPr lang="tr-TR" sz="2800" b="1" dirty="0" smtClean="0">
                <a:solidFill>
                  <a:srgbClr val="6A3E3E"/>
                </a:solidFill>
                <a:latin typeface="Consolas"/>
              </a:rPr>
              <a:t>k</a:t>
            </a:r>
            <a:r>
              <a:rPr lang="tr-TR" sz="2800" b="1" dirty="0" smtClean="0">
                <a:solidFill>
                  <a:srgbClr val="000000"/>
                </a:solidFill>
                <a:latin typeface="Consolas"/>
              </a:rPr>
              <a:t>.</a:t>
            </a:r>
            <a:r>
              <a:rPr lang="tr-TR" sz="2800" b="1" dirty="0" err="1" smtClean="0">
                <a:solidFill>
                  <a:srgbClr val="000000"/>
                </a:solidFill>
                <a:latin typeface="Consolas"/>
              </a:rPr>
              <a:t>nextDouble</a:t>
            </a:r>
            <a:r>
              <a:rPr lang="tr-TR" sz="2800" b="1" dirty="0" smtClean="0">
                <a:solidFill>
                  <a:srgbClr val="000000"/>
                </a:solidFill>
                <a:latin typeface="Consolas"/>
              </a:rPr>
              <a:t>();</a:t>
            </a:r>
          </a:p>
          <a:p>
            <a:pPr algn="l"/>
            <a:r>
              <a:rPr lang="tr-TR" sz="2800" dirty="0" err="1" smtClean="0">
                <a:solidFill>
                  <a:srgbClr val="000000"/>
                </a:solidFill>
                <a:latin typeface="Consolas"/>
              </a:rPr>
              <a:t>System</a:t>
            </a:r>
            <a:r>
              <a:rPr lang="tr-TR" sz="2800" dirty="0" smtClean="0">
                <a:solidFill>
                  <a:srgbClr val="000000"/>
                </a:solidFill>
                <a:latin typeface="Consolas"/>
              </a:rPr>
              <a:t>.</a:t>
            </a:r>
            <a:r>
              <a:rPr lang="tr-TR" sz="2800" b="1" i="1" dirty="0" err="1" smtClean="0">
                <a:solidFill>
                  <a:srgbClr val="0000C0"/>
                </a:solidFill>
                <a:latin typeface="Consolas"/>
              </a:rPr>
              <a:t>out</a:t>
            </a:r>
            <a:r>
              <a:rPr lang="tr-TR" sz="2800" b="1" i="1" dirty="0" smtClean="0">
                <a:solidFill>
                  <a:srgbClr val="000000"/>
                </a:solidFill>
                <a:latin typeface="Consolas"/>
              </a:rPr>
              <a:t>.</a:t>
            </a:r>
            <a:r>
              <a:rPr lang="tr-TR" sz="2800" b="1" i="1" dirty="0" err="1" smtClean="0">
                <a:solidFill>
                  <a:srgbClr val="000000"/>
                </a:solidFill>
                <a:latin typeface="Consolas"/>
              </a:rPr>
              <a:t>print</a:t>
            </a:r>
            <a:r>
              <a:rPr lang="tr-TR" sz="2800" b="1" i="1" dirty="0" smtClean="0">
                <a:solidFill>
                  <a:srgbClr val="000000"/>
                </a:solidFill>
                <a:latin typeface="Consolas"/>
              </a:rPr>
              <a:t>(</a:t>
            </a:r>
            <a:r>
              <a:rPr lang="tr-TR" sz="2800" b="1" i="1" dirty="0" smtClean="0">
                <a:solidFill>
                  <a:srgbClr val="2A00FF"/>
                </a:solidFill>
                <a:latin typeface="Consolas"/>
              </a:rPr>
              <a:t>"Lütfen Mart ayının yağış miktarını giriniz: "</a:t>
            </a:r>
            <a:r>
              <a:rPr lang="tr-TR" sz="2800" b="1" i="1" dirty="0" smtClean="0">
                <a:solidFill>
                  <a:srgbClr val="000000"/>
                </a:solidFill>
                <a:latin typeface="Consolas"/>
              </a:rPr>
              <a:t>);</a:t>
            </a:r>
          </a:p>
          <a:p>
            <a:pPr algn="l"/>
            <a:r>
              <a:rPr lang="tr-TR" sz="2800" b="1" dirty="0" err="1" smtClean="0">
                <a:solidFill>
                  <a:srgbClr val="7F0055"/>
                </a:solidFill>
                <a:latin typeface="Consolas"/>
              </a:rPr>
              <a:t>double</a:t>
            </a:r>
            <a:r>
              <a:rPr lang="tr-TR" sz="2800" b="1" dirty="0" smtClean="0">
                <a:solidFill>
                  <a:srgbClr val="000000"/>
                </a:solidFill>
                <a:latin typeface="Consolas"/>
              </a:rPr>
              <a:t> </a:t>
            </a:r>
            <a:r>
              <a:rPr lang="tr-TR" sz="2800" b="1" dirty="0" smtClean="0">
                <a:solidFill>
                  <a:srgbClr val="6A3E3E"/>
                </a:solidFill>
                <a:latin typeface="Consolas"/>
              </a:rPr>
              <a:t>mart</a:t>
            </a:r>
            <a:r>
              <a:rPr lang="tr-TR" sz="2800" b="1" dirty="0" smtClean="0">
                <a:solidFill>
                  <a:srgbClr val="000000"/>
                </a:solidFill>
                <a:latin typeface="Consolas"/>
              </a:rPr>
              <a:t> = </a:t>
            </a:r>
            <a:r>
              <a:rPr lang="tr-TR" sz="2800" b="1" dirty="0" smtClean="0">
                <a:solidFill>
                  <a:srgbClr val="6A3E3E"/>
                </a:solidFill>
                <a:latin typeface="Consolas"/>
              </a:rPr>
              <a:t>k</a:t>
            </a:r>
            <a:r>
              <a:rPr lang="tr-TR" sz="2800" b="1" dirty="0" smtClean="0">
                <a:solidFill>
                  <a:srgbClr val="000000"/>
                </a:solidFill>
                <a:latin typeface="Consolas"/>
              </a:rPr>
              <a:t>.</a:t>
            </a:r>
            <a:r>
              <a:rPr lang="tr-TR" sz="2800" b="1" dirty="0" err="1" smtClean="0">
                <a:solidFill>
                  <a:srgbClr val="000000"/>
                </a:solidFill>
                <a:latin typeface="Consolas"/>
              </a:rPr>
              <a:t>nextDouble</a:t>
            </a:r>
            <a:r>
              <a:rPr lang="tr-TR" sz="2800" b="1" dirty="0" smtClean="0">
                <a:solidFill>
                  <a:srgbClr val="000000"/>
                </a:solidFill>
                <a:latin typeface="Consolas"/>
              </a:rPr>
              <a:t>();</a:t>
            </a:r>
          </a:p>
          <a:p>
            <a:pPr algn="l"/>
            <a:r>
              <a:rPr lang="tr-TR" sz="2800" dirty="0" err="1" smtClean="0">
                <a:solidFill>
                  <a:srgbClr val="000000"/>
                </a:solidFill>
                <a:latin typeface="Consolas"/>
              </a:rPr>
              <a:t>System</a:t>
            </a:r>
            <a:r>
              <a:rPr lang="tr-TR" sz="2800" dirty="0" smtClean="0">
                <a:solidFill>
                  <a:srgbClr val="000000"/>
                </a:solidFill>
                <a:latin typeface="Consolas"/>
              </a:rPr>
              <a:t>.</a:t>
            </a:r>
            <a:r>
              <a:rPr lang="tr-TR" sz="2800" b="1" i="1" dirty="0" err="1" smtClean="0">
                <a:solidFill>
                  <a:srgbClr val="0000C0"/>
                </a:solidFill>
                <a:latin typeface="Consolas"/>
              </a:rPr>
              <a:t>out</a:t>
            </a:r>
            <a:r>
              <a:rPr lang="tr-TR" sz="2800" b="1" i="1" dirty="0" smtClean="0">
                <a:solidFill>
                  <a:srgbClr val="000000"/>
                </a:solidFill>
                <a:latin typeface="Consolas"/>
              </a:rPr>
              <a:t>.</a:t>
            </a:r>
            <a:r>
              <a:rPr lang="tr-TR" sz="2800" b="1" i="1" dirty="0" err="1" smtClean="0">
                <a:solidFill>
                  <a:srgbClr val="000000"/>
                </a:solidFill>
                <a:latin typeface="Consolas"/>
              </a:rPr>
              <a:t>print</a:t>
            </a:r>
            <a:r>
              <a:rPr lang="tr-TR" sz="2800" b="1" i="1" dirty="0" smtClean="0">
                <a:solidFill>
                  <a:srgbClr val="000000"/>
                </a:solidFill>
                <a:latin typeface="Consolas"/>
              </a:rPr>
              <a:t>(</a:t>
            </a:r>
            <a:r>
              <a:rPr lang="tr-TR" sz="2800" b="1" i="1" dirty="0" smtClean="0">
                <a:solidFill>
                  <a:srgbClr val="2A00FF"/>
                </a:solidFill>
                <a:latin typeface="Consolas"/>
              </a:rPr>
              <a:t>"Lütfen Nisan ayının yağış miktarını giriniz: "</a:t>
            </a:r>
            <a:r>
              <a:rPr lang="tr-TR" sz="2800" b="1" i="1" dirty="0" smtClean="0">
                <a:solidFill>
                  <a:srgbClr val="000000"/>
                </a:solidFill>
                <a:latin typeface="Consolas"/>
              </a:rPr>
              <a:t>);</a:t>
            </a:r>
          </a:p>
          <a:p>
            <a:pPr algn="l"/>
            <a:r>
              <a:rPr lang="tr-TR" sz="2800" b="1" dirty="0" err="1" smtClean="0">
                <a:solidFill>
                  <a:srgbClr val="7F0055"/>
                </a:solidFill>
                <a:latin typeface="Consolas"/>
              </a:rPr>
              <a:t>double</a:t>
            </a:r>
            <a:r>
              <a:rPr lang="tr-TR" sz="2800" b="1" dirty="0" smtClean="0">
                <a:solidFill>
                  <a:srgbClr val="000000"/>
                </a:solidFill>
                <a:latin typeface="Consolas"/>
              </a:rPr>
              <a:t> </a:t>
            </a:r>
            <a:r>
              <a:rPr lang="tr-TR" sz="2800" b="1" dirty="0" smtClean="0">
                <a:solidFill>
                  <a:srgbClr val="6A3E3E"/>
                </a:solidFill>
                <a:latin typeface="Consolas"/>
              </a:rPr>
              <a:t>nisan</a:t>
            </a:r>
            <a:r>
              <a:rPr lang="tr-TR" sz="2800" b="1" dirty="0" smtClean="0">
                <a:solidFill>
                  <a:srgbClr val="000000"/>
                </a:solidFill>
                <a:latin typeface="Consolas"/>
              </a:rPr>
              <a:t> = </a:t>
            </a:r>
            <a:r>
              <a:rPr lang="tr-TR" sz="2800" b="1" dirty="0" smtClean="0">
                <a:solidFill>
                  <a:srgbClr val="6A3E3E"/>
                </a:solidFill>
                <a:latin typeface="Consolas"/>
              </a:rPr>
              <a:t>k</a:t>
            </a:r>
            <a:r>
              <a:rPr lang="tr-TR" sz="2800" b="1" dirty="0" smtClean="0">
                <a:solidFill>
                  <a:srgbClr val="000000"/>
                </a:solidFill>
                <a:latin typeface="Consolas"/>
              </a:rPr>
              <a:t>.</a:t>
            </a:r>
            <a:r>
              <a:rPr lang="tr-TR" sz="2800" b="1" dirty="0" err="1" smtClean="0">
                <a:solidFill>
                  <a:srgbClr val="000000"/>
                </a:solidFill>
                <a:latin typeface="Consolas"/>
              </a:rPr>
              <a:t>nextDouble</a:t>
            </a:r>
            <a:r>
              <a:rPr lang="tr-TR" sz="2800" b="1" dirty="0" smtClean="0">
                <a:solidFill>
                  <a:srgbClr val="000000"/>
                </a:solidFill>
                <a:latin typeface="Consolas"/>
              </a:rPr>
              <a:t>();</a:t>
            </a:r>
          </a:p>
          <a:p>
            <a:pPr algn="l"/>
            <a:r>
              <a:rPr lang="tr-TR" sz="2800" dirty="0" err="1" smtClean="0">
                <a:solidFill>
                  <a:srgbClr val="000000"/>
                </a:solidFill>
                <a:latin typeface="Consolas"/>
              </a:rPr>
              <a:t>System</a:t>
            </a:r>
            <a:r>
              <a:rPr lang="tr-TR" sz="2800" dirty="0" smtClean="0">
                <a:solidFill>
                  <a:srgbClr val="000000"/>
                </a:solidFill>
                <a:latin typeface="Consolas"/>
              </a:rPr>
              <a:t>.</a:t>
            </a:r>
            <a:r>
              <a:rPr lang="tr-TR" sz="2800" b="1" i="1" dirty="0" err="1" smtClean="0">
                <a:solidFill>
                  <a:srgbClr val="0000C0"/>
                </a:solidFill>
                <a:latin typeface="Consolas"/>
              </a:rPr>
              <a:t>out</a:t>
            </a:r>
            <a:r>
              <a:rPr lang="tr-TR" sz="2800" b="1" i="1" dirty="0" smtClean="0">
                <a:solidFill>
                  <a:srgbClr val="000000"/>
                </a:solidFill>
                <a:latin typeface="Consolas"/>
              </a:rPr>
              <a:t>.</a:t>
            </a:r>
            <a:r>
              <a:rPr lang="tr-TR" sz="2800" b="1" i="1" dirty="0" err="1" smtClean="0">
                <a:solidFill>
                  <a:srgbClr val="000000"/>
                </a:solidFill>
                <a:latin typeface="Consolas"/>
              </a:rPr>
              <a:t>print</a:t>
            </a:r>
            <a:r>
              <a:rPr lang="tr-TR" sz="2800" b="1" i="1" dirty="0" smtClean="0">
                <a:solidFill>
                  <a:srgbClr val="000000"/>
                </a:solidFill>
                <a:latin typeface="Consolas"/>
              </a:rPr>
              <a:t>(</a:t>
            </a:r>
            <a:r>
              <a:rPr lang="tr-TR" sz="2800" b="1" i="1" dirty="0" smtClean="0">
                <a:solidFill>
                  <a:srgbClr val="2A00FF"/>
                </a:solidFill>
                <a:latin typeface="Consolas"/>
              </a:rPr>
              <a:t>"Lütfen Mayıs ayının yağış miktarını giriniz: "</a:t>
            </a:r>
            <a:r>
              <a:rPr lang="tr-TR" sz="2800" b="1" i="1" dirty="0" smtClean="0">
                <a:solidFill>
                  <a:srgbClr val="000000"/>
                </a:solidFill>
                <a:latin typeface="Consolas"/>
              </a:rPr>
              <a:t>);</a:t>
            </a:r>
          </a:p>
          <a:p>
            <a:pPr algn="l"/>
            <a:r>
              <a:rPr lang="tr-TR" sz="2800" b="1" i="1" dirty="0" smtClean="0">
                <a:solidFill>
                  <a:srgbClr val="000000"/>
                </a:solidFill>
                <a:latin typeface="Consolas"/>
              </a:rPr>
              <a:t>…</a:t>
            </a:r>
          </a:p>
        </p:txBody>
      </p:sp>
    </p:spTree>
  </p:cSld>
  <p:clrMapOvr>
    <a:masterClrMapping/>
  </p:clrMapOvr>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Dizilerin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4853006"/>
          </a:xfrm>
        </p:spPr>
        <p:txBody>
          <a:bodyPr>
            <a:normAutofit fontScale="70000" lnSpcReduction="20000"/>
          </a:bodyPr>
          <a:lstStyle/>
          <a:p>
            <a:pPr algn="just">
              <a:buFontTx/>
              <a:buChar char="-"/>
            </a:pPr>
            <a:r>
              <a:rPr lang="tr-TR" sz="2800" dirty="0" smtClean="0">
                <a:solidFill>
                  <a:schemeClr val="tx1"/>
                </a:solidFill>
              </a:rPr>
              <a:t>Biraz önceki problemde verilerin önceden belli olduğunu varsaydık. Peki veriler önceden belli olmasaydı ve kullanıcı tarafından girilseydi kod nasıl değişirdi?</a:t>
            </a:r>
          </a:p>
          <a:p>
            <a:pPr algn="just"/>
            <a:endParaRPr lang="tr-TR" sz="2800" dirty="0" smtClean="0">
              <a:solidFill>
                <a:schemeClr val="tx1"/>
              </a:solidFill>
            </a:endParaRPr>
          </a:p>
          <a:p>
            <a:pPr algn="just"/>
            <a:r>
              <a:rPr lang="tr-TR" sz="2800" b="1" dirty="0" smtClean="0">
                <a:solidFill>
                  <a:schemeClr val="tx1"/>
                </a:solidFill>
              </a:rPr>
              <a:t>Dizi ile Çözüm:</a:t>
            </a:r>
          </a:p>
          <a:p>
            <a:pPr algn="l"/>
            <a:r>
              <a:rPr lang="tr-TR" sz="2400" b="1" dirty="0" err="1" smtClean="0">
                <a:solidFill>
                  <a:srgbClr val="000000"/>
                </a:solidFill>
                <a:latin typeface="Consolas"/>
              </a:rPr>
              <a:t>Scanner</a:t>
            </a:r>
            <a:r>
              <a:rPr lang="tr-TR" sz="2400" b="1" dirty="0" smtClean="0">
                <a:solidFill>
                  <a:srgbClr val="000000"/>
                </a:solidFill>
                <a:latin typeface="Consolas"/>
              </a:rPr>
              <a:t> </a:t>
            </a:r>
            <a:r>
              <a:rPr lang="tr-TR" sz="2400" b="1" dirty="0" smtClean="0">
                <a:solidFill>
                  <a:srgbClr val="6A3E3E"/>
                </a:solidFill>
                <a:latin typeface="Consolas"/>
              </a:rPr>
              <a:t>k</a:t>
            </a:r>
            <a:r>
              <a:rPr lang="tr-TR" sz="2400" b="1" dirty="0" smtClean="0">
                <a:solidFill>
                  <a:srgbClr val="000000"/>
                </a:solidFill>
                <a:latin typeface="Consolas"/>
              </a:rPr>
              <a:t> =</a:t>
            </a:r>
            <a:r>
              <a:rPr lang="tr-TR" sz="2400" dirty="0" smtClean="0">
                <a:solidFill>
                  <a:srgbClr val="000000"/>
                </a:solidFill>
                <a:latin typeface="Consolas"/>
              </a:rPr>
              <a:t> </a:t>
            </a:r>
            <a:r>
              <a:rPr lang="tr-TR" sz="2400" b="1" dirty="0" err="1" smtClean="0">
                <a:solidFill>
                  <a:srgbClr val="7F0055"/>
                </a:solidFill>
                <a:latin typeface="Consolas"/>
              </a:rPr>
              <a:t>new</a:t>
            </a:r>
            <a:r>
              <a:rPr lang="tr-TR" sz="2400" b="1" dirty="0" smtClean="0">
                <a:solidFill>
                  <a:srgbClr val="000000"/>
                </a:solidFill>
                <a:latin typeface="Consolas"/>
              </a:rPr>
              <a:t> </a:t>
            </a:r>
            <a:r>
              <a:rPr lang="tr-TR" sz="2400" b="1" dirty="0" err="1" smtClean="0">
                <a:solidFill>
                  <a:srgbClr val="000000"/>
                </a:solidFill>
                <a:latin typeface="Consolas"/>
              </a:rPr>
              <a:t>Scanner</a:t>
            </a:r>
            <a:r>
              <a:rPr lang="tr-TR" sz="2400" b="1" dirty="0" smtClean="0">
                <a:solidFill>
                  <a:srgbClr val="000000"/>
                </a:solidFill>
                <a:latin typeface="Consolas"/>
              </a:rPr>
              <a:t>(</a:t>
            </a:r>
            <a:r>
              <a:rPr lang="tr-TR" sz="2400" b="1" dirty="0" err="1" smtClean="0">
                <a:solidFill>
                  <a:srgbClr val="000000"/>
                </a:solidFill>
                <a:latin typeface="Consolas"/>
              </a:rPr>
              <a:t>System</a:t>
            </a:r>
            <a:r>
              <a:rPr lang="tr-TR" sz="2400" b="1" dirty="0" smtClean="0">
                <a:solidFill>
                  <a:srgbClr val="000000"/>
                </a:solidFill>
                <a:latin typeface="Consolas"/>
              </a:rPr>
              <a:t>.</a:t>
            </a:r>
            <a:r>
              <a:rPr lang="tr-TR" sz="2400" b="1" i="1" dirty="0" smtClean="0">
                <a:solidFill>
                  <a:srgbClr val="0000C0"/>
                </a:solidFill>
                <a:latin typeface="Consolas"/>
              </a:rPr>
              <a:t>in</a:t>
            </a:r>
            <a:r>
              <a:rPr lang="tr-TR" sz="2400" b="1" i="1" dirty="0" smtClean="0">
                <a:solidFill>
                  <a:srgbClr val="000000"/>
                </a:solidFill>
                <a:latin typeface="Consolas"/>
              </a:rPr>
              <a:t>);</a:t>
            </a:r>
          </a:p>
          <a:p>
            <a:pPr algn="l"/>
            <a:r>
              <a:rPr lang="tr-TR" sz="2400" b="1" dirty="0" err="1" smtClean="0">
                <a:solidFill>
                  <a:srgbClr val="000000"/>
                </a:solidFill>
                <a:latin typeface="Consolas"/>
              </a:rPr>
              <a:t>String</a:t>
            </a:r>
            <a:r>
              <a:rPr lang="tr-TR" sz="2400" b="1" dirty="0" smtClean="0">
                <a:solidFill>
                  <a:srgbClr val="000000"/>
                </a:solidFill>
                <a:latin typeface="Consolas"/>
              </a:rPr>
              <a:t>[] </a:t>
            </a:r>
            <a:r>
              <a:rPr lang="tr-TR" sz="2400" b="1" dirty="0" smtClean="0">
                <a:solidFill>
                  <a:srgbClr val="6A3E3E"/>
                </a:solidFill>
                <a:latin typeface="Consolas"/>
              </a:rPr>
              <a:t>aylar</a:t>
            </a:r>
            <a:r>
              <a:rPr lang="tr-TR" sz="2400" b="1" dirty="0" smtClean="0">
                <a:solidFill>
                  <a:srgbClr val="000000"/>
                </a:solidFill>
                <a:latin typeface="Consolas"/>
              </a:rPr>
              <a:t> = {</a:t>
            </a:r>
            <a:r>
              <a:rPr lang="tr-TR" sz="2400" b="1" dirty="0" smtClean="0">
                <a:solidFill>
                  <a:srgbClr val="2A00FF"/>
                </a:solidFill>
                <a:latin typeface="Consolas"/>
              </a:rPr>
              <a:t>"Ocak"</a:t>
            </a:r>
            <a:r>
              <a:rPr lang="tr-TR" sz="2400" b="1" dirty="0" smtClean="0">
                <a:solidFill>
                  <a:srgbClr val="000000"/>
                </a:solidFill>
                <a:latin typeface="Consolas"/>
              </a:rPr>
              <a:t>, </a:t>
            </a:r>
            <a:r>
              <a:rPr lang="tr-TR" sz="2400" b="1" dirty="0" smtClean="0">
                <a:solidFill>
                  <a:srgbClr val="2A00FF"/>
                </a:solidFill>
                <a:latin typeface="Consolas"/>
              </a:rPr>
              <a:t>"Şubat"</a:t>
            </a:r>
            <a:r>
              <a:rPr lang="tr-TR" sz="2400" b="1" dirty="0" smtClean="0">
                <a:solidFill>
                  <a:srgbClr val="000000"/>
                </a:solidFill>
                <a:latin typeface="Consolas"/>
              </a:rPr>
              <a:t>, </a:t>
            </a:r>
            <a:r>
              <a:rPr lang="tr-TR" sz="2400" b="1" dirty="0" smtClean="0">
                <a:solidFill>
                  <a:srgbClr val="2A00FF"/>
                </a:solidFill>
                <a:latin typeface="Consolas"/>
              </a:rPr>
              <a:t>"Mart"</a:t>
            </a:r>
            <a:r>
              <a:rPr lang="tr-TR" sz="2400" b="1" dirty="0" smtClean="0">
                <a:solidFill>
                  <a:srgbClr val="000000"/>
                </a:solidFill>
                <a:latin typeface="Consolas"/>
              </a:rPr>
              <a:t>, </a:t>
            </a:r>
            <a:r>
              <a:rPr lang="tr-TR" sz="2400" b="1" dirty="0" smtClean="0">
                <a:solidFill>
                  <a:srgbClr val="2A00FF"/>
                </a:solidFill>
                <a:latin typeface="Consolas"/>
              </a:rPr>
              <a:t>"Nisan"</a:t>
            </a:r>
            <a:r>
              <a:rPr lang="tr-TR" sz="2400" b="1" dirty="0" smtClean="0">
                <a:solidFill>
                  <a:srgbClr val="000000"/>
                </a:solidFill>
                <a:latin typeface="Consolas"/>
              </a:rPr>
              <a:t>,</a:t>
            </a:r>
          </a:p>
          <a:p>
            <a:pPr algn="l"/>
            <a:r>
              <a:rPr lang="tr-TR" sz="2400" b="1" dirty="0" smtClean="0">
                <a:solidFill>
                  <a:srgbClr val="000000"/>
                </a:solidFill>
                <a:latin typeface="Consolas"/>
              </a:rPr>
              <a:t>          </a:t>
            </a:r>
            <a:r>
              <a:rPr lang="tr-TR" sz="2400" b="1" dirty="0" smtClean="0">
                <a:solidFill>
                  <a:srgbClr val="2A00FF"/>
                </a:solidFill>
                <a:latin typeface="Consolas"/>
              </a:rPr>
              <a:t>"Mayıs"</a:t>
            </a:r>
            <a:r>
              <a:rPr lang="tr-TR" sz="2400" b="1" dirty="0" smtClean="0">
                <a:solidFill>
                  <a:srgbClr val="000000"/>
                </a:solidFill>
                <a:latin typeface="Consolas"/>
              </a:rPr>
              <a:t>, </a:t>
            </a:r>
            <a:r>
              <a:rPr lang="tr-TR" sz="2400" b="1" dirty="0" smtClean="0">
                <a:solidFill>
                  <a:srgbClr val="2A00FF"/>
                </a:solidFill>
                <a:latin typeface="Consolas"/>
              </a:rPr>
              <a:t>"Haziran"</a:t>
            </a:r>
            <a:r>
              <a:rPr lang="tr-TR" sz="2400" b="1" dirty="0" smtClean="0">
                <a:solidFill>
                  <a:srgbClr val="000000"/>
                </a:solidFill>
                <a:latin typeface="Consolas"/>
              </a:rPr>
              <a:t>, </a:t>
            </a:r>
            <a:r>
              <a:rPr lang="tr-TR" sz="2400" b="1" dirty="0" smtClean="0">
                <a:solidFill>
                  <a:srgbClr val="2A00FF"/>
                </a:solidFill>
                <a:latin typeface="Consolas"/>
              </a:rPr>
              <a:t>"Temmuz"</a:t>
            </a:r>
            <a:r>
              <a:rPr lang="tr-TR" sz="2400" b="1" dirty="0" smtClean="0">
                <a:solidFill>
                  <a:srgbClr val="000000"/>
                </a:solidFill>
                <a:latin typeface="Consolas"/>
              </a:rPr>
              <a:t>, </a:t>
            </a:r>
            <a:r>
              <a:rPr lang="tr-TR" sz="2400" b="1" dirty="0" smtClean="0">
                <a:solidFill>
                  <a:srgbClr val="2A00FF"/>
                </a:solidFill>
                <a:latin typeface="Consolas"/>
              </a:rPr>
              <a:t>"Ağustos"</a:t>
            </a:r>
            <a:r>
              <a:rPr lang="tr-TR" sz="2400" b="1" dirty="0" smtClean="0">
                <a:solidFill>
                  <a:srgbClr val="000000"/>
                </a:solidFill>
                <a:latin typeface="Consolas"/>
              </a:rPr>
              <a:t>,</a:t>
            </a:r>
          </a:p>
          <a:p>
            <a:pPr algn="l"/>
            <a:r>
              <a:rPr lang="tr-TR" sz="2400" b="1" dirty="0" smtClean="0">
                <a:solidFill>
                  <a:srgbClr val="000000"/>
                </a:solidFill>
                <a:latin typeface="Consolas"/>
              </a:rPr>
              <a:t>          </a:t>
            </a:r>
            <a:r>
              <a:rPr lang="tr-TR" sz="2400" b="1" dirty="0" smtClean="0">
                <a:solidFill>
                  <a:srgbClr val="2A00FF"/>
                </a:solidFill>
                <a:latin typeface="Consolas"/>
              </a:rPr>
              <a:t>"Eylül"</a:t>
            </a:r>
            <a:r>
              <a:rPr lang="tr-TR" sz="2400" b="1" dirty="0" smtClean="0">
                <a:solidFill>
                  <a:srgbClr val="000000"/>
                </a:solidFill>
                <a:latin typeface="Consolas"/>
              </a:rPr>
              <a:t>, </a:t>
            </a:r>
            <a:r>
              <a:rPr lang="tr-TR" sz="2400" b="1" dirty="0" smtClean="0">
                <a:solidFill>
                  <a:srgbClr val="2A00FF"/>
                </a:solidFill>
                <a:latin typeface="Consolas"/>
              </a:rPr>
              <a:t>"Ekim"</a:t>
            </a:r>
            <a:r>
              <a:rPr lang="tr-TR" sz="2400" b="1" dirty="0" smtClean="0">
                <a:solidFill>
                  <a:srgbClr val="000000"/>
                </a:solidFill>
                <a:latin typeface="Consolas"/>
              </a:rPr>
              <a:t>, </a:t>
            </a:r>
            <a:r>
              <a:rPr lang="tr-TR" sz="2400" b="1" dirty="0" smtClean="0">
                <a:solidFill>
                  <a:srgbClr val="2A00FF"/>
                </a:solidFill>
                <a:latin typeface="Consolas"/>
              </a:rPr>
              <a:t>"Kasım"</a:t>
            </a:r>
            <a:r>
              <a:rPr lang="tr-TR" sz="2400" b="1" dirty="0" smtClean="0">
                <a:solidFill>
                  <a:srgbClr val="000000"/>
                </a:solidFill>
                <a:latin typeface="Consolas"/>
              </a:rPr>
              <a:t>, </a:t>
            </a:r>
            <a:r>
              <a:rPr lang="tr-TR" sz="2400" b="1" dirty="0" smtClean="0">
                <a:solidFill>
                  <a:srgbClr val="2A00FF"/>
                </a:solidFill>
                <a:latin typeface="Consolas"/>
              </a:rPr>
              <a:t>"Aralık"</a:t>
            </a:r>
            <a:r>
              <a:rPr lang="tr-TR" sz="2400" b="1" dirty="0" smtClean="0">
                <a:solidFill>
                  <a:srgbClr val="000000"/>
                </a:solidFill>
                <a:latin typeface="Consolas"/>
              </a:rPr>
              <a:t>};</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err="1" smtClean="0">
                <a:solidFill>
                  <a:srgbClr val="6A3E3E"/>
                </a:solidFill>
                <a:latin typeface="Consolas"/>
              </a:rPr>
              <a:t>aylikYagis</a:t>
            </a:r>
            <a:r>
              <a:rPr lang="tr-TR" sz="2400" b="1" dirty="0" smtClean="0">
                <a:solidFill>
                  <a:srgbClr val="000000"/>
                </a:solidFill>
                <a:latin typeface="Consolas"/>
              </a:rPr>
              <a:t> = </a:t>
            </a:r>
            <a:r>
              <a:rPr lang="tr-TR" sz="2400" b="1" dirty="0" err="1" smtClean="0">
                <a:solidFill>
                  <a:srgbClr val="7F0055"/>
                </a:solidFill>
                <a:latin typeface="Consolas"/>
              </a:rPr>
              <a:t>new</a:t>
            </a:r>
            <a:r>
              <a:rPr lang="tr-TR" sz="2400" b="1" dirty="0" smtClean="0">
                <a:solidFill>
                  <a:srgbClr val="000000"/>
                </a:solidFill>
                <a:latin typeface="Consolas"/>
              </a:rPr>
              <a:t> </a:t>
            </a:r>
            <a:r>
              <a:rPr lang="tr-TR" sz="2400" b="1" dirty="0" err="1" smtClean="0">
                <a:solidFill>
                  <a:srgbClr val="7F0055"/>
                </a:solidFill>
                <a:latin typeface="Consolas"/>
              </a:rPr>
              <a:t>double</a:t>
            </a:r>
            <a:r>
              <a:rPr lang="tr-TR" sz="2400" b="1" dirty="0" smtClean="0">
                <a:solidFill>
                  <a:srgbClr val="000000"/>
                </a:solidFill>
                <a:latin typeface="Consolas"/>
              </a:rPr>
              <a:t>[12];</a:t>
            </a:r>
          </a:p>
          <a:p>
            <a:pPr algn="l"/>
            <a:endParaRPr lang="tr-TR" sz="2400" dirty="0" smtClean="0">
              <a:latin typeface="Consolas"/>
            </a:endParaRPr>
          </a:p>
          <a:p>
            <a:pPr algn="l"/>
            <a:r>
              <a:rPr lang="tr-TR" sz="2400" b="1" dirty="0" err="1" smtClean="0">
                <a:solidFill>
                  <a:srgbClr val="7F0055"/>
                </a:solidFill>
                <a:latin typeface="Consolas"/>
              </a:rPr>
              <a:t>for</a:t>
            </a:r>
            <a:r>
              <a:rPr lang="tr-TR" sz="2400" b="1" dirty="0" smtClean="0">
                <a:solidFill>
                  <a:srgbClr val="000000"/>
                </a:solidFill>
                <a:latin typeface="Consolas"/>
              </a:rPr>
              <a:t>(</a:t>
            </a:r>
            <a:r>
              <a:rPr lang="tr-TR" sz="2400" b="1" dirty="0" err="1" smtClean="0">
                <a:solidFill>
                  <a:srgbClr val="7F0055"/>
                </a:solidFill>
                <a:latin typeface="Consolas"/>
              </a:rPr>
              <a:t>int</a:t>
            </a:r>
            <a:r>
              <a:rPr lang="tr-TR" sz="2400" b="1" dirty="0" smtClean="0">
                <a:solidFill>
                  <a:srgbClr val="000000"/>
                </a:solidFill>
                <a:latin typeface="Consolas"/>
              </a:rPr>
              <a:t> </a:t>
            </a:r>
            <a:r>
              <a:rPr lang="tr-TR" sz="2400" b="1" dirty="0" smtClean="0">
                <a:solidFill>
                  <a:srgbClr val="6A3E3E"/>
                </a:solidFill>
                <a:latin typeface="Consolas"/>
              </a:rPr>
              <a:t>i</a:t>
            </a:r>
            <a:r>
              <a:rPr lang="tr-TR" sz="2400" b="1" dirty="0" smtClean="0">
                <a:solidFill>
                  <a:srgbClr val="000000"/>
                </a:solidFill>
                <a:latin typeface="Consolas"/>
              </a:rPr>
              <a:t>=0; </a:t>
            </a:r>
            <a:r>
              <a:rPr lang="tr-TR" sz="2400" b="1" dirty="0" smtClean="0">
                <a:solidFill>
                  <a:srgbClr val="6A3E3E"/>
                </a:solidFill>
                <a:latin typeface="Consolas"/>
              </a:rPr>
              <a:t>i</a:t>
            </a:r>
            <a:r>
              <a:rPr lang="tr-TR" sz="2400" b="1" dirty="0" smtClean="0">
                <a:solidFill>
                  <a:srgbClr val="000000"/>
                </a:solidFill>
                <a:latin typeface="Consolas"/>
              </a:rPr>
              <a:t>&lt;</a:t>
            </a:r>
            <a:r>
              <a:rPr lang="tr-TR" sz="2400" b="1" dirty="0" err="1" smtClean="0">
                <a:solidFill>
                  <a:srgbClr val="6A3E3E"/>
                </a:solidFill>
                <a:latin typeface="Consolas"/>
              </a:rPr>
              <a:t>aylikYagis</a:t>
            </a:r>
            <a:r>
              <a:rPr lang="tr-TR" sz="2400" b="1" dirty="0" smtClean="0">
                <a:solidFill>
                  <a:srgbClr val="000000"/>
                </a:solidFill>
                <a:latin typeface="Consolas"/>
              </a:rPr>
              <a:t>.</a:t>
            </a:r>
            <a:r>
              <a:rPr lang="tr-TR" sz="2400" b="1" dirty="0" err="1" smtClean="0">
                <a:solidFill>
                  <a:srgbClr val="0000C0"/>
                </a:solidFill>
                <a:latin typeface="Consolas"/>
              </a:rPr>
              <a:t>length</a:t>
            </a:r>
            <a:r>
              <a:rPr lang="tr-TR" sz="2400" b="1" dirty="0" smtClean="0">
                <a:solidFill>
                  <a:srgbClr val="000000"/>
                </a:solidFill>
                <a:latin typeface="Consolas"/>
              </a:rPr>
              <a:t>; </a:t>
            </a:r>
            <a:r>
              <a:rPr lang="tr-TR" sz="2400" b="1" dirty="0" smtClean="0">
                <a:solidFill>
                  <a:srgbClr val="6A3E3E"/>
                </a:solidFill>
                <a:latin typeface="Consolas"/>
              </a:rPr>
              <a:t>i</a:t>
            </a:r>
            <a:r>
              <a:rPr lang="tr-TR" sz="2400" b="1" dirty="0" smtClean="0">
                <a:solidFill>
                  <a:srgbClr val="000000"/>
                </a:solidFill>
                <a:latin typeface="Consolas"/>
              </a:rPr>
              <a:t>++){</a:t>
            </a:r>
          </a:p>
          <a:p>
            <a:pPr algn="l"/>
            <a:r>
              <a:rPr lang="tr-TR" sz="2400" dirty="0" smtClean="0">
                <a:solidFill>
                  <a:srgbClr val="000000"/>
                </a:solidFill>
                <a:latin typeface="Consolas"/>
              </a:rPr>
              <a:t>    </a:t>
            </a:r>
            <a:r>
              <a:rPr lang="tr-TR" sz="2400" dirty="0" err="1" smtClean="0">
                <a:solidFill>
                  <a:srgbClr val="000000"/>
                </a:solidFill>
                <a:latin typeface="Consolas"/>
              </a:rPr>
              <a:t>System</a:t>
            </a:r>
            <a:r>
              <a:rPr lang="tr-TR" sz="2400" dirty="0" smtClean="0">
                <a:solidFill>
                  <a:srgbClr val="000000"/>
                </a:solidFill>
                <a:latin typeface="Consolas"/>
              </a:rPr>
              <a:t>.</a:t>
            </a:r>
            <a:r>
              <a:rPr lang="tr-TR" sz="2400" b="1" i="1" dirty="0" err="1" smtClean="0">
                <a:solidFill>
                  <a:srgbClr val="0000C0"/>
                </a:solidFill>
                <a:latin typeface="Consolas"/>
              </a:rPr>
              <a:t>out</a:t>
            </a:r>
            <a:r>
              <a:rPr lang="tr-TR" sz="2400" b="1" i="1" dirty="0" smtClean="0">
                <a:solidFill>
                  <a:srgbClr val="000000"/>
                </a:solidFill>
                <a:latin typeface="Consolas"/>
              </a:rPr>
              <a:t>.</a:t>
            </a:r>
            <a:r>
              <a:rPr lang="tr-TR" sz="2400" b="1" i="1" dirty="0" err="1" smtClean="0">
                <a:solidFill>
                  <a:srgbClr val="000000"/>
                </a:solidFill>
                <a:highlight>
                  <a:srgbClr val="D4D4D4"/>
                </a:highlight>
                <a:latin typeface="Consolas"/>
              </a:rPr>
              <a:t>print</a:t>
            </a:r>
            <a:r>
              <a:rPr lang="tr-TR" sz="2400" b="1" i="1" dirty="0" smtClean="0">
                <a:solidFill>
                  <a:srgbClr val="000000"/>
                </a:solidFill>
                <a:highlight>
                  <a:srgbClr val="D4D4D4"/>
                </a:highlight>
                <a:latin typeface="Consolas"/>
              </a:rPr>
              <a:t>(</a:t>
            </a:r>
            <a:r>
              <a:rPr lang="tr-TR" sz="2400" b="1" i="1" dirty="0" smtClean="0">
                <a:solidFill>
                  <a:srgbClr val="2A00FF"/>
                </a:solidFill>
                <a:highlight>
                  <a:srgbClr val="D4D4D4"/>
                </a:highlight>
                <a:latin typeface="Consolas"/>
              </a:rPr>
              <a:t>"Lütfen "</a:t>
            </a:r>
            <a:r>
              <a:rPr lang="tr-TR" sz="2400" b="1" i="1" dirty="0" smtClean="0">
                <a:solidFill>
                  <a:srgbClr val="000000"/>
                </a:solidFill>
                <a:highlight>
                  <a:srgbClr val="D4D4D4"/>
                </a:highlight>
                <a:latin typeface="Consolas"/>
              </a:rPr>
              <a:t> + </a:t>
            </a:r>
            <a:r>
              <a:rPr lang="tr-TR" sz="2400" b="1" i="1" dirty="0" smtClean="0">
                <a:solidFill>
                  <a:srgbClr val="6A3E3E"/>
                </a:solidFill>
                <a:highlight>
                  <a:srgbClr val="D4D4D4"/>
                </a:highlight>
                <a:latin typeface="Consolas"/>
              </a:rPr>
              <a:t>aylar</a:t>
            </a:r>
            <a:r>
              <a:rPr lang="tr-TR" sz="2400" b="1" i="1" dirty="0" smtClean="0">
                <a:solidFill>
                  <a:srgbClr val="000000"/>
                </a:solidFill>
                <a:highlight>
                  <a:srgbClr val="D4D4D4"/>
                </a:highlight>
                <a:latin typeface="Consolas"/>
              </a:rPr>
              <a:t>[</a:t>
            </a:r>
            <a:r>
              <a:rPr lang="tr-TR" sz="2400" b="1" i="1" dirty="0" smtClean="0">
                <a:solidFill>
                  <a:srgbClr val="6A3E3E"/>
                </a:solidFill>
                <a:highlight>
                  <a:srgbClr val="D4D4D4"/>
                </a:highlight>
                <a:latin typeface="Consolas"/>
              </a:rPr>
              <a:t>i</a:t>
            </a:r>
            <a:r>
              <a:rPr lang="tr-TR" sz="2400" b="1" i="1" dirty="0" smtClean="0">
                <a:solidFill>
                  <a:srgbClr val="000000"/>
                </a:solidFill>
                <a:highlight>
                  <a:srgbClr val="D4D4D4"/>
                </a:highlight>
                <a:latin typeface="Consolas"/>
              </a:rPr>
              <a:t>] + </a:t>
            </a:r>
            <a:r>
              <a:rPr lang="tr-TR" sz="2400" b="1" i="1" dirty="0" smtClean="0">
                <a:solidFill>
                  <a:srgbClr val="2A00FF"/>
                </a:solidFill>
                <a:highlight>
                  <a:srgbClr val="D4D4D4"/>
                </a:highlight>
                <a:latin typeface="Consolas"/>
              </a:rPr>
              <a:t>" ayının yağış miktarını giriniz: "</a:t>
            </a:r>
            <a:r>
              <a:rPr lang="tr-TR" sz="2400" b="1" i="1" dirty="0" smtClean="0">
                <a:solidFill>
                  <a:srgbClr val="000000"/>
                </a:solidFill>
                <a:highlight>
                  <a:srgbClr val="D4D4D4"/>
                </a:highlight>
                <a:latin typeface="Consolas"/>
              </a:rPr>
              <a:t>);</a:t>
            </a:r>
          </a:p>
          <a:p>
            <a:pPr algn="l"/>
            <a:r>
              <a:rPr lang="tr-TR" sz="2400" b="1" dirty="0" smtClean="0">
                <a:solidFill>
                  <a:srgbClr val="6A3E3E"/>
                </a:solidFill>
                <a:latin typeface="Consolas"/>
              </a:rPr>
              <a:t>    </a:t>
            </a:r>
            <a:r>
              <a:rPr lang="tr-TR" sz="2400" b="1" dirty="0" err="1" smtClean="0">
                <a:solidFill>
                  <a:srgbClr val="6A3E3E"/>
                </a:solidFill>
                <a:latin typeface="Consolas"/>
              </a:rPr>
              <a:t>aylikYagis</a:t>
            </a:r>
            <a:r>
              <a:rPr lang="tr-TR" sz="2400" b="1" dirty="0" smtClean="0">
                <a:solidFill>
                  <a:srgbClr val="000000"/>
                </a:solidFill>
                <a:latin typeface="Consolas"/>
              </a:rPr>
              <a:t>[</a:t>
            </a:r>
            <a:r>
              <a:rPr lang="tr-TR" sz="2400" b="1" dirty="0" smtClean="0">
                <a:solidFill>
                  <a:srgbClr val="6A3E3E"/>
                </a:solidFill>
                <a:latin typeface="Consolas"/>
              </a:rPr>
              <a:t>i</a:t>
            </a:r>
            <a:r>
              <a:rPr lang="tr-TR" sz="2400" b="1" dirty="0" smtClean="0">
                <a:solidFill>
                  <a:srgbClr val="000000"/>
                </a:solidFill>
                <a:latin typeface="Consolas"/>
              </a:rPr>
              <a:t>] = </a:t>
            </a:r>
            <a:r>
              <a:rPr lang="tr-TR" sz="2400" b="1" dirty="0" smtClean="0">
                <a:solidFill>
                  <a:srgbClr val="6A3E3E"/>
                </a:solidFill>
                <a:latin typeface="Consolas"/>
              </a:rPr>
              <a:t>k</a:t>
            </a:r>
            <a:r>
              <a:rPr lang="tr-TR" sz="2400" b="1" dirty="0" smtClean="0">
                <a:solidFill>
                  <a:srgbClr val="000000"/>
                </a:solidFill>
                <a:latin typeface="Consolas"/>
              </a:rPr>
              <a:t>.</a:t>
            </a:r>
            <a:r>
              <a:rPr lang="tr-TR" sz="2400" b="1" dirty="0" err="1" smtClean="0">
                <a:solidFill>
                  <a:srgbClr val="000000"/>
                </a:solidFill>
                <a:latin typeface="Consolas"/>
              </a:rPr>
              <a:t>nextDouble</a:t>
            </a:r>
            <a:r>
              <a:rPr lang="tr-TR" sz="2400" b="1" dirty="0" smtClean="0">
                <a:solidFill>
                  <a:srgbClr val="000000"/>
                </a:solidFill>
                <a:latin typeface="Consolas"/>
              </a:rPr>
              <a:t>();</a:t>
            </a:r>
          </a:p>
          <a:p>
            <a:pPr algn="l"/>
            <a:r>
              <a:rPr lang="tr-TR" sz="2400" b="1" dirty="0" smtClean="0">
                <a:solidFill>
                  <a:srgbClr val="000000"/>
                </a:solidFill>
                <a:latin typeface="Consolas"/>
              </a:rPr>
              <a:t>}</a:t>
            </a:r>
          </a:p>
          <a:p>
            <a:pPr algn="l"/>
            <a:r>
              <a:rPr lang="tr-TR" sz="2400" b="1" dirty="0" smtClean="0">
                <a:solidFill>
                  <a:srgbClr val="000000"/>
                </a:solidFill>
                <a:latin typeface="Consolas"/>
              </a:rPr>
              <a:t>…</a:t>
            </a:r>
          </a:p>
          <a:p>
            <a:pPr algn="l">
              <a:buNone/>
            </a:pPr>
            <a:endParaRPr lang="tr-TR" sz="2400" dirty="0" smtClean="0">
              <a:latin typeface="Consolas"/>
            </a:endParaRPr>
          </a:p>
          <a:p>
            <a:pPr algn="just"/>
            <a:endParaRPr lang="tr-TR" sz="2400" dirty="0" smtClean="0">
              <a:solidFill>
                <a:schemeClr val="tx1"/>
              </a:solidFill>
            </a:endParaRPr>
          </a:p>
          <a:p>
            <a:pPr algn="just"/>
            <a:endParaRPr lang="tr-TR" sz="2400" dirty="0" smtClean="0">
              <a:solidFill>
                <a:schemeClr val="tx1"/>
              </a:solidFill>
            </a:endParaRPr>
          </a:p>
          <a:p>
            <a:pPr algn="just">
              <a:buFontTx/>
              <a:buChar char="-"/>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Bunu biliyor musunuz? Bekletme komutu</a:t>
            </a:r>
            <a:endParaRPr lang="tr-TR" dirty="0"/>
          </a:p>
        </p:txBody>
      </p:sp>
      <p:sp>
        <p:nvSpPr>
          <p:cNvPr id="3" name="2 İçerik Yer Tutucusu"/>
          <p:cNvSpPr>
            <a:spLocks noGrp="1"/>
          </p:cNvSpPr>
          <p:nvPr>
            <p:ph sz="quarter" idx="1"/>
          </p:nvPr>
        </p:nvSpPr>
        <p:spPr>
          <a:xfrm>
            <a:off x="457200" y="1219200"/>
            <a:ext cx="7400948" cy="2852742"/>
          </a:xfrm>
        </p:spPr>
        <p:txBody>
          <a:bodyPr>
            <a:normAutofit fontScale="92500" lnSpcReduction="20000"/>
          </a:bodyPr>
          <a:lstStyle/>
          <a:p>
            <a:r>
              <a:rPr lang="tr-TR" sz="2100" dirty="0" err="1" smtClean="0"/>
              <a:t>public</a:t>
            </a:r>
            <a:r>
              <a:rPr lang="tr-TR" sz="2100" dirty="0" smtClean="0"/>
              <a:t> </a:t>
            </a:r>
            <a:r>
              <a:rPr lang="tr-TR" sz="2100" dirty="0" err="1" smtClean="0"/>
              <a:t>static</a:t>
            </a:r>
            <a:r>
              <a:rPr lang="tr-TR" sz="2100" dirty="0" smtClean="0"/>
              <a:t> </a:t>
            </a:r>
            <a:r>
              <a:rPr lang="tr-TR" sz="2100" dirty="0" err="1" smtClean="0"/>
              <a:t>void</a:t>
            </a:r>
            <a:r>
              <a:rPr lang="tr-TR" sz="2100" dirty="0" smtClean="0"/>
              <a:t> </a:t>
            </a:r>
            <a:r>
              <a:rPr lang="tr-TR" sz="2100" dirty="0" err="1" smtClean="0"/>
              <a:t>main</a:t>
            </a:r>
            <a:r>
              <a:rPr lang="tr-TR" sz="2100" dirty="0" smtClean="0"/>
              <a:t> (</a:t>
            </a:r>
            <a:r>
              <a:rPr lang="tr-TR" sz="2100" dirty="0" err="1" smtClean="0"/>
              <a:t>String</a:t>
            </a:r>
            <a:r>
              <a:rPr lang="tr-TR" sz="2100" dirty="0" smtClean="0"/>
              <a:t>[] </a:t>
            </a:r>
            <a:r>
              <a:rPr lang="tr-TR" sz="2100" dirty="0" err="1" smtClean="0"/>
              <a:t>Args</a:t>
            </a:r>
            <a:r>
              <a:rPr lang="tr-TR" sz="2100" dirty="0" smtClean="0"/>
              <a:t>) </a:t>
            </a:r>
            <a:r>
              <a:rPr lang="tr-TR" sz="2100" b="1" dirty="0" err="1" smtClean="0"/>
              <a:t>throws</a:t>
            </a:r>
            <a:r>
              <a:rPr lang="tr-TR" sz="2100" b="1" dirty="0" smtClean="0"/>
              <a:t> </a:t>
            </a:r>
            <a:r>
              <a:rPr lang="tr-TR" sz="2100" b="1" dirty="0" err="1" smtClean="0"/>
              <a:t>InterruptedException</a:t>
            </a:r>
            <a:r>
              <a:rPr lang="tr-TR" sz="2100" b="1" dirty="0" smtClean="0"/>
              <a:t> </a:t>
            </a:r>
            <a:br>
              <a:rPr lang="tr-TR" sz="2100" b="1" dirty="0" smtClean="0"/>
            </a:br>
            <a:endParaRPr lang="tr-TR" sz="2100" b="1" dirty="0" smtClean="0">
              <a:solidFill>
                <a:schemeClr val="bg2">
                  <a:lumMod val="50000"/>
                </a:schemeClr>
              </a:solidFill>
            </a:endParaRPr>
          </a:p>
          <a:p>
            <a:r>
              <a:rPr lang="tr-TR" sz="2100" dirty="0" smtClean="0"/>
              <a:t>    {</a:t>
            </a:r>
          </a:p>
          <a:p>
            <a:r>
              <a:rPr lang="tr-TR" sz="2100" dirty="0" smtClean="0"/>
              <a:t>    …</a:t>
            </a:r>
            <a:endParaRPr lang="tr-TR" sz="2100" dirty="0" smtClean="0">
              <a:solidFill>
                <a:schemeClr val="bg2">
                  <a:lumMod val="50000"/>
                </a:schemeClr>
              </a:solidFill>
            </a:endParaRPr>
          </a:p>
          <a:p>
            <a:r>
              <a:rPr lang="tr-TR" sz="2100" b="1" dirty="0" smtClean="0"/>
              <a:t>    </a:t>
            </a:r>
            <a:r>
              <a:rPr lang="tr-TR" sz="2100" b="1" dirty="0" err="1" smtClean="0"/>
              <a:t>Thread</a:t>
            </a:r>
            <a:r>
              <a:rPr lang="tr-TR" sz="2100" b="1" dirty="0" smtClean="0"/>
              <a:t>.</a:t>
            </a:r>
            <a:r>
              <a:rPr lang="tr-TR" sz="2100" b="1" dirty="0" err="1" smtClean="0"/>
              <a:t>sleep</a:t>
            </a:r>
            <a:r>
              <a:rPr lang="tr-TR" sz="2100" b="1" dirty="0" smtClean="0"/>
              <a:t>(1000); </a:t>
            </a:r>
            <a:r>
              <a:rPr lang="tr-TR" sz="2100" dirty="0" smtClean="0"/>
              <a:t/>
            </a:r>
            <a:br>
              <a:rPr lang="tr-TR" sz="2100" dirty="0" smtClean="0"/>
            </a:br>
            <a:r>
              <a:rPr lang="tr-TR" sz="2100" dirty="0" smtClean="0">
                <a:solidFill>
                  <a:schemeClr val="bg2">
                    <a:lumMod val="50000"/>
                  </a:schemeClr>
                </a:solidFill>
              </a:rPr>
              <a:t>// Mevcut iş parçasını 1000 milisaniye yani 1 saniye beklet.</a:t>
            </a:r>
          </a:p>
          <a:p>
            <a:r>
              <a:rPr lang="tr-TR" sz="2100" dirty="0" smtClean="0"/>
              <a:t>    …</a:t>
            </a:r>
            <a:endParaRPr lang="tr-TR" sz="2100" dirty="0" smtClean="0">
              <a:solidFill>
                <a:schemeClr val="bg2">
                  <a:lumMod val="50000"/>
                </a:schemeClr>
              </a:solidFill>
            </a:endParaRPr>
          </a:p>
          <a:p>
            <a:r>
              <a:rPr lang="tr-TR" sz="2100" dirty="0" smtClean="0"/>
              <a:t>    }</a:t>
            </a:r>
          </a:p>
          <a:p>
            <a:r>
              <a:rPr lang="tr-TR" sz="2100" dirty="0" smtClean="0"/>
              <a:t>}</a:t>
            </a:r>
          </a:p>
          <a:p>
            <a:endParaRPr lang="tr-TR" dirty="0"/>
          </a:p>
        </p:txBody>
      </p:sp>
      <p:pic>
        <p:nvPicPr>
          <p:cNvPr id="2051" name="Picture 3" descr="C:\Documents and Settings\OguzH\Local Settings\Temporary Internet Files\Content.IE5\WO8I3UPU\584px-Time2wait.svg[1].png"/>
          <p:cNvPicPr>
            <a:picLocks noChangeAspect="1" noChangeArrowheads="1"/>
          </p:cNvPicPr>
          <p:nvPr/>
        </p:nvPicPr>
        <p:blipFill>
          <a:blip r:embed="rId2" cstate="print"/>
          <a:srcRect/>
          <a:stretch>
            <a:fillRect/>
          </a:stretch>
        </p:blipFill>
        <p:spPr bwMode="auto">
          <a:xfrm>
            <a:off x="7143768" y="1785926"/>
            <a:ext cx="1182041" cy="1214426"/>
          </a:xfrm>
          <a:prstGeom prst="rect">
            <a:avLst/>
          </a:prstGeom>
          <a:noFill/>
        </p:spPr>
      </p:pic>
      <p:cxnSp>
        <p:nvCxnSpPr>
          <p:cNvPr id="6" name="5 Düz Ok Bağlayıcısı"/>
          <p:cNvCxnSpPr/>
          <p:nvPr/>
        </p:nvCxnSpPr>
        <p:spPr>
          <a:xfrm rot="5400000" flipH="1" flipV="1">
            <a:off x="3214678" y="2714620"/>
            <a:ext cx="3071834" cy="928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3643306" y="4143380"/>
            <a:ext cx="3714776" cy="203132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smtClean="0"/>
              <a:t>Bunu biliyor musunuz?</a:t>
            </a:r>
          </a:p>
          <a:p>
            <a:r>
              <a:rPr lang="tr-TR" dirty="0" smtClean="0"/>
              <a:t>Üstteki bu kısmı eklemeniz gerekli. </a:t>
            </a:r>
          </a:p>
          <a:p>
            <a:r>
              <a:rPr lang="tr-TR" dirty="0" smtClean="0"/>
              <a:t>Ancak ezberlemek zorunda değilsiniz!</a:t>
            </a:r>
          </a:p>
          <a:p>
            <a:r>
              <a:rPr lang="tr-TR" dirty="0" err="1" smtClean="0"/>
              <a:t>Thread</a:t>
            </a:r>
            <a:r>
              <a:rPr lang="tr-TR" dirty="0" smtClean="0"/>
              <a:t>.</a:t>
            </a:r>
            <a:r>
              <a:rPr lang="tr-TR" dirty="0" err="1" smtClean="0"/>
              <a:t>sleep</a:t>
            </a:r>
            <a:r>
              <a:rPr lang="tr-TR" dirty="0" smtClean="0"/>
              <a:t>(…); komutunu yazdığınızda </a:t>
            </a:r>
            <a:r>
              <a:rPr lang="tr-TR" dirty="0" err="1" smtClean="0"/>
              <a:t>Netbeans</a:t>
            </a:r>
            <a:r>
              <a:rPr lang="tr-TR" dirty="0" smtClean="0"/>
              <a:t> kendisi solda çıkan uyarıyla bu kısmı eklemeyi öneriyor.</a:t>
            </a:r>
            <a:endParaRPr lang="tr-TR" dirty="0"/>
          </a:p>
        </p:txBody>
      </p:sp>
    </p:spTree>
  </p:cSld>
  <p:clrMapOvr>
    <a:masterClrMapping/>
  </p:clrMapOvr>
  <p:transition/>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Kare oluşturun, sonra içini </a:t>
            </a:r>
            <a:r>
              <a:rPr lang="tr-TR" dirty="0" err="1" smtClean="0"/>
              <a:t>if</a:t>
            </a:r>
            <a:r>
              <a:rPr lang="tr-TR" dirty="0" smtClean="0"/>
              <a:t> ile boş bırakalım.</a:t>
            </a:r>
            <a:endParaRPr lang="tr-TR" dirty="0"/>
          </a:p>
        </p:txBody>
      </p:sp>
      <p:sp>
        <p:nvSpPr>
          <p:cNvPr id="3" name="2 İçerik Yer Tutucusu"/>
          <p:cNvSpPr>
            <a:spLocks noGrp="1"/>
          </p:cNvSpPr>
          <p:nvPr>
            <p:ph sz="quarter" idx="1"/>
          </p:nvPr>
        </p:nvSpPr>
        <p:spPr>
          <a:xfrm>
            <a:off x="457200" y="1219200"/>
            <a:ext cx="4614866" cy="4937760"/>
          </a:xfrm>
        </p:spPr>
        <p:txBody>
          <a:bodyPr>
            <a:normAutofit fontScale="55000" lnSpcReduction="20000"/>
          </a:bodyPr>
          <a:lstStyle/>
          <a:p>
            <a:r>
              <a:rPr lang="tr-TR" dirty="0" smtClean="0"/>
              <a:t> </a:t>
            </a:r>
            <a:r>
              <a:rPr lang="tr-TR" dirty="0" err="1" smtClean="0"/>
              <a:t>Scanner</a:t>
            </a:r>
            <a:r>
              <a:rPr lang="tr-TR" dirty="0" smtClean="0"/>
              <a:t> klavye = </a:t>
            </a:r>
            <a:r>
              <a:rPr lang="tr-TR" dirty="0" err="1" smtClean="0"/>
              <a:t>new</a:t>
            </a:r>
            <a:r>
              <a:rPr lang="tr-TR" dirty="0" smtClean="0"/>
              <a:t> </a:t>
            </a:r>
            <a:r>
              <a:rPr lang="tr-TR" dirty="0" err="1" smtClean="0"/>
              <a:t>Scanner</a:t>
            </a:r>
            <a:r>
              <a:rPr lang="tr-TR" dirty="0" smtClean="0"/>
              <a:t>(</a:t>
            </a:r>
            <a:r>
              <a:rPr lang="tr-TR" dirty="0" err="1" smtClean="0"/>
              <a:t>System</a:t>
            </a:r>
            <a:r>
              <a:rPr lang="tr-TR" dirty="0" smtClean="0"/>
              <a:t>.in);</a:t>
            </a:r>
          </a:p>
          <a:p>
            <a:r>
              <a:rPr lang="tr-TR" dirty="0" smtClean="0"/>
              <a:t>        </a:t>
            </a:r>
            <a:r>
              <a:rPr lang="tr-TR" dirty="0" err="1" smtClean="0"/>
              <a:t>int</a:t>
            </a:r>
            <a:r>
              <a:rPr lang="tr-TR" dirty="0" smtClean="0"/>
              <a:t> boyut;</a:t>
            </a:r>
          </a:p>
          <a:p>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("Boyutu giriniz:");</a:t>
            </a:r>
          </a:p>
          <a:p>
            <a:r>
              <a:rPr lang="tr-TR" dirty="0" smtClean="0"/>
              <a:t>     </a:t>
            </a:r>
          </a:p>
          <a:p>
            <a:r>
              <a:rPr lang="tr-TR" dirty="0" smtClean="0"/>
              <a:t>        boyut = klavye.</a:t>
            </a:r>
            <a:r>
              <a:rPr lang="tr-TR" dirty="0" err="1" smtClean="0"/>
              <a:t>nextInt</a:t>
            </a:r>
            <a:r>
              <a:rPr lang="tr-TR" dirty="0" smtClean="0"/>
              <a:t>();</a:t>
            </a:r>
          </a:p>
          <a:p>
            <a:r>
              <a:rPr lang="tr-TR" dirty="0" smtClean="0"/>
              <a:t>           </a:t>
            </a:r>
          </a:p>
          <a:p>
            <a:r>
              <a:rPr lang="tr-TR" dirty="0" smtClean="0"/>
              <a:t>        </a:t>
            </a:r>
          </a:p>
          <a:p>
            <a:r>
              <a:rPr lang="tr-TR" dirty="0" smtClean="0"/>
              <a:t>        // 1.</a:t>
            </a:r>
            <a:r>
              <a:rPr lang="tr-TR" dirty="0" err="1" smtClean="0"/>
              <a:t>satirdan</a:t>
            </a:r>
            <a:r>
              <a:rPr lang="tr-TR" dirty="0" smtClean="0"/>
              <a:t> boyut kadar </a:t>
            </a:r>
            <a:r>
              <a:rPr lang="tr-TR" dirty="0" err="1" smtClean="0"/>
              <a:t>satira</a:t>
            </a:r>
            <a:r>
              <a:rPr lang="tr-TR" dirty="0" smtClean="0"/>
              <a:t> gidiyor</a:t>
            </a:r>
          </a:p>
          <a:p>
            <a:r>
              <a:rPr lang="tr-TR" dirty="0" smtClean="0"/>
              <a:t>        </a:t>
            </a:r>
            <a:r>
              <a:rPr lang="tr-TR" dirty="0" err="1" smtClean="0"/>
              <a:t>for</a:t>
            </a:r>
            <a:r>
              <a:rPr lang="tr-TR" dirty="0" smtClean="0"/>
              <a:t>(</a:t>
            </a:r>
            <a:r>
              <a:rPr lang="tr-TR" dirty="0" err="1" smtClean="0"/>
              <a:t>int</a:t>
            </a:r>
            <a:r>
              <a:rPr lang="tr-TR" dirty="0" smtClean="0"/>
              <a:t> i=1; i&lt;=boyut; i++)</a:t>
            </a:r>
          </a:p>
          <a:p>
            <a:r>
              <a:rPr lang="tr-TR" dirty="0" smtClean="0"/>
              <a:t>        {</a:t>
            </a:r>
          </a:p>
          <a:p>
            <a:r>
              <a:rPr lang="tr-TR" dirty="0" smtClean="0"/>
              <a:t>            </a:t>
            </a:r>
            <a:r>
              <a:rPr lang="tr-TR" dirty="0" err="1" smtClean="0"/>
              <a:t>for</a:t>
            </a:r>
            <a:r>
              <a:rPr lang="tr-TR" dirty="0" smtClean="0"/>
              <a:t>(</a:t>
            </a:r>
            <a:r>
              <a:rPr lang="tr-TR" dirty="0" err="1" smtClean="0"/>
              <a:t>int</a:t>
            </a:r>
            <a:r>
              <a:rPr lang="tr-TR" dirty="0" smtClean="0"/>
              <a:t> j=1; j&lt;=boyut; j++)</a:t>
            </a:r>
          </a:p>
          <a:p>
            <a:r>
              <a:rPr lang="tr-TR" dirty="0" smtClean="0"/>
              <a:t>            {</a:t>
            </a:r>
          </a:p>
          <a:p>
            <a:r>
              <a:rPr lang="tr-TR" dirty="0" smtClean="0"/>
              <a:t>            </a:t>
            </a:r>
            <a:r>
              <a:rPr lang="tr-TR" dirty="0" err="1" smtClean="0"/>
              <a:t>if</a:t>
            </a:r>
            <a:r>
              <a:rPr lang="tr-TR" dirty="0" smtClean="0"/>
              <a:t>(i==1 || i== boyut || j==1 || j==boyut)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a:t>
            </a:r>
          </a:p>
          <a:p>
            <a:r>
              <a:rPr lang="tr-TR" dirty="0" smtClean="0"/>
              <a:t>            else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 ");</a:t>
            </a:r>
          </a:p>
          <a:p>
            <a:r>
              <a:rPr lang="tr-TR" dirty="0" smtClean="0"/>
              <a:t>            }       </a:t>
            </a:r>
          </a:p>
          <a:p>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a:t>
            </a:r>
          </a:p>
          <a:p>
            <a:r>
              <a:rPr lang="tr-TR" dirty="0" smtClean="0"/>
              <a:t>        }</a:t>
            </a:r>
          </a:p>
          <a:p>
            <a:r>
              <a:rPr lang="tr-TR" dirty="0" smtClean="0"/>
              <a:t> </a:t>
            </a:r>
            <a:endParaRPr lang="tr-TR" dirty="0"/>
          </a:p>
        </p:txBody>
      </p:sp>
      <p:pic>
        <p:nvPicPr>
          <p:cNvPr id="6" name="5 Resim" descr="bilgisayar.wmf"/>
          <p:cNvPicPr>
            <a:picLocks noChangeAspect="1"/>
          </p:cNvPicPr>
          <p:nvPr/>
        </p:nvPicPr>
        <p:blipFill>
          <a:blip r:embed="rId2"/>
          <a:stretch>
            <a:fillRect/>
          </a:stretch>
        </p:blipFill>
        <p:spPr>
          <a:xfrm>
            <a:off x="6215074" y="1928802"/>
            <a:ext cx="1047751" cy="1069809"/>
          </a:xfrm>
          <a:prstGeom prst="rect">
            <a:avLst/>
          </a:prstGeom>
        </p:spPr>
      </p:pic>
      <p:pic>
        <p:nvPicPr>
          <p:cNvPr id="5" name="4 Resim" descr="drawing-clip-art-man-drawing-md.png"/>
          <p:cNvPicPr>
            <a:picLocks noChangeAspect="1"/>
          </p:cNvPicPr>
          <p:nvPr/>
        </p:nvPicPr>
        <p:blipFill>
          <a:blip r:embed="rId3"/>
          <a:stretch>
            <a:fillRect/>
          </a:stretch>
        </p:blipFill>
        <p:spPr>
          <a:xfrm>
            <a:off x="5929322" y="5209818"/>
            <a:ext cx="2862632" cy="1648182"/>
          </a:xfrm>
          <a:prstGeom prst="rect">
            <a:avLst/>
          </a:prstGeom>
        </p:spPr>
      </p:pic>
      <p:sp>
        <p:nvSpPr>
          <p:cNvPr id="7" name="6 Köşeleri Yuvarlanmış Dikdörtgen Belirtme Çizgisi"/>
          <p:cNvSpPr/>
          <p:nvPr/>
        </p:nvSpPr>
        <p:spPr>
          <a:xfrm>
            <a:off x="4786314" y="3714752"/>
            <a:ext cx="2286016" cy="1428760"/>
          </a:xfrm>
          <a:prstGeom prst="wedgeRoundRectCallout">
            <a:avLst>
              <a:gd name="adj1" fmla="val 57936"/>
              <a:gd name="adj2" fmla="val 68335"/>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dirty="0" smtClean="0"/>
              <a:t>Derste anlatılanlar ipuçları ile algoritma kurma yöntemini uygularsam aslında zor değil!</a:t>
            </a:r>
            <a:endParaRPr lang="tr-TR" dirty="0"/>
          </a:p>
        </p:txBody>
      </p:sp>
    </p:spTree>
  </p:cSld>
  <p:clrMapOvr>
    <a:masterClrMapping/>
  </p:clrMapOvr>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Yıldızlar yerine koordinatlar</a:t>
            </a:r>
            <a:endParaRPr lang="tr-TR" dirty="0"/>
          </a:p>
        </p:txBody>
      </p:sp>
      <p:sp>
        <p:nvSpPr>
          <p:cNvPr id="3" name="2 İçerik Yer Tutucusu"/>
          <p:cNvSpPr>
            <a:spLocks noGrp="1"/>
          </p:cNvSpPr>
          <p:nvPr>
            <p:ph sz="quarter" idx="1"/>
          </p:nvPr>
        </p:nvSpPr>
        <p:spPr/>
        <p:txBody>
          <a:bodyPr/>
          <a:lstStyle/>
          <a:p>
            <a:r>
              <a:rPr lang="tr-TR" dirty="0" smtClean="0"/>
              <a:t>Yıldız yerine koordinatları yazdırarak da yaptığımızın arka planında i ve </a:t>
            </a:r>
            <a:r>
              <a:rPr lang="tr-TR" dirty="0" err="1" smtClean="0"/>
              <a:t>j’lerin</a:t>
            </a:r>
            <a:r>
              <a:rPr lang="tr-TR" dirty="0" smtClean="0"/>
              <a:t> nelere karşılık geldiğini görebiliriz.</a:t>
            </a:r>
          </a:p>
          <a:p>
            <a:endParaRPr lang="tr-TR" dirty="0" smtClean="0"/>
          </a:p>
          <a:p>
            <a:r>
              <a:rPr lang="tr-TR" dirty="0" err="1" smtClean="0"/>
              <a:t>System</a:t>
            </a:r>
            <a:r>
              <a:rPr lang="tr-TR" dirty="0" smtClean="0"/>
              <a:t>.</a:t>
            </a:r>
            <a:r>
              <a:rPr lang="tr-TR" dirty="0" err="1" smtClean="0"/>
              <a:t>out</a:t>
            </a:r>
            <a:r>
              <a:rPr lang="tr-TR" dirty="0" smtClean="0"/>
              <a:t>.</a:t>
            </a:r>
            <a:r>
              <a:rPr lang="tr-TR" dirty="0" err="1" smtClean="0"/>
              <a:t>print</a:t>
            </a:r>
            <a:r>
              <a:rPr lang="tr-TR" dirty="0" smtClean="0"/>
              <a:t>(“*”);</a:t>
            </a:r>
          </a:p>
          <a:p>
            <a:r>
              <a:rPr lang="tr-TR" dirty="0" smtClean="0"/>
              <a:t>YERİNE</a:t>
            </a:r>
          </a:p>
          <a:p>
            <a:r>
              <a:rPr lang="tr-TR" dirty="0" err="1" smtClean="0"/>
              <a:t>System</a:t>
            </a:r>
            <a:r>
              <a:rPr lang="tr-TR" dirty="0" smtClean="0"/>
              <a:t>.</a:t>
            </a:r>
            <a:r>
              <a:rPr lang="tr-TR" dirty="0" err="1" smtClean="0"/>
              <a:t>out</a:t>
            </a:r>
            <a:r>
              <a:rPr lang="tr-TR" dirty="0" smtClean="0"/>
              <a:t>.</a:t>
            </a:r>
            <a:r>
              <a:rPr lang="tr-TR" dirty="0" err="1" smtClean="0"/>
              <a:t>print</a:t>
            </a:r>
            <a:r>
              <a:rPr lang="tr-TR" dirty="0" smtClean="0"/>
              <a:t>( </a:t>
            </a:r>
            <a:r>
              <a:rPr lang="tr-TR" dirty="0" smtClean="0">
                <a:solidFill>
                  <a:srgbClr val="0000FF"/>
                </a:solidFill>
              </a:rPr>
              <a:t>“(”+i+”,”+j+”)”</a:t>
            </a:r>
            <a:r>
              <a:rPr lang="tr-TR" dirty="0" smtClean="0"/>
              <a:t> );</a:t>
            </a:r>
          </a:p>
          <a:p>
            <a:endParaRPr lang="tr-TR" dirty="0" smtClean="0"/>
          </a:p>
        </p:txBody>
      </p:sp>
      <p:pic>
        <p:nvPicPr>
          <p:cNvPr id="4" name="3 Resim" descr="bilgisayar.wmf"/>
          <p:cNvPicPr>
            <a:picLocks noChangeAspect="1"/>
          </p:cNvPicPr>
          <p:nvPr/>
        </p:nvPicPr>
        <p:blipFill>
          <a:blip r:embed="rId2"/>
          <a:stretch>
            <a:fillRect/>
          </a:stretch>
        </p:blipFill>
        <p:spPr>
          <a:xfrm>
            <a:off x="7072330" y="2928934"/>
            <a:ext cx="1047751" cy="1069809"/>
          </a:xfrm>
          <a:prstGeom prst="rect">
            <a:avLst/>
          </a:prstGeom>
        </p:spPr>
      </p:pic>
    </p:spTree>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Kodu geliştirelim…</a:t>
            </a:r>
            <a:endParaRPr lang="tr-TR" dirty="0"/>
          </a:p>
        </p:txBody>
      </p:sp>
      <p:sp>
        <p:nvSpPr>
          <p:cNvPr id="3" name="2 İçerik Yer Tutucusu"/>
          <p:cNvSpPr>
            <a:spLocks noGrp="1"/>
          </p:cNvSpPr>
          <p:nvPr>
            <p:ph sz="quarter" idx="1"/>
          </p:nvPr>
        </p:nvSpPr>
        <p:spPr/>
        <p:txBody>
          <a:bodyPr/>
          <a:lstStyle/>
          <a:p>
            <a:r>
              <a:rPr lang="tr-TR" dirty="0" smtClean="0"/>
              <a:t>Bir sayı dizine, en sevdiğimiz üç rakamı kaydedelim.</a:t>
            </a:r>
          </a:p>
          <a:p>
            <a:r>
              <a:rPr lang="tr-TR" dirty="0" smtClean="0"/>
              <a:t>Örneğin 1, 3 ve 9.</a:t>
            </a:r>
          </a:p>
          <a:p>
            <a:r>
              <a:rPr lang="tr-TR" dirty="0" smtClean="0"/>
              <a:t>Sonra ekrana girilen boyutta(örneğin 4), bu sayılardan oluşmuş bir şekil çizelim.</a:t>
            </a:r>
          </a:p>
        </p:txBody>
      </p:sp>
      <p:pic>
        <p:nvPicPr>
          <p:cNvPr id="4" name="3 Resim" descr="bilgisayar.wmf"/>
          <p:cNvPicPr>
            <a:picLocks noChangeAspect="1"/>
          </p:cNvPicPr>
          <p:nvPr/>
        </p:nvPicPr>
        <p:blipFill>
          <a:blip r:embed="rId2"/>
          <a:stretch>
            <a:fillRect/>
          </a:stretch>
        </p:blipFill>
        <p:spPr>
          <a:xfrm>
            <a:off x="7643834" y="214290"/>
            <a:ext cx="1047751" cy="1069809"/>
          </a:xfrm>
          <a:prstGeom prst="rect">
            <a:avLst/>
          </a:prstGeom>
        </p:spPr>
      </p:pic>
      <p:graphicFrame>
        <p:nvGraphicFramePr>
          <p:cNvPr id="5" name="4 Tablo"/>
          <p:cNvGraphicFramePr>
            <a:graphicFrameLocks noGrp="1"/>
          </p:cNvGraphicFramePr>
          <p:nvPr/>
        </p:nvGraphicFramePr>
        <p:xfrm>
          <a:off x="1571604" y="3213748"/>
          <a:ext cx="6096000" cy="2072640"/>
        </p:xfrm>
        <a:graphic>
          <a:graphicData uri="http://schemas.openxmlformats.org/drawingml/2006/table">
            <a:tbl>
              <a:tblPr firstRow="1" bandRow="1">
                <a:tableStyleId>{2D5ABB26-0587-4C30-8999-92F81FD0307C}</a:tableStyleId>
              </a:tblPr>
              <a:tblGrid>
                <a:gridCol w="1524000"/>
                <a:gridCol w="1524000"/>
                <a:gridCol w="1524000"/>
                <a:gridCol w="1524000"/>
              </a:tblGrid>
              <a:tr h="370840">
                <a:tc>
                  <a:txBody>
                    <a:bodyPr/>
                    <a:lstStyle/>
                    <a:p>
                      <a:pPr algn="ctr"/>
                      <a:r>
                        <a:rPr lang="tr-TR" sz="2800" b="1" dirty="0" smtClean="0"/>
                        <a:t>1</a:t>
                      </a: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2800" b="1" dirty="0" smtClean="0"/>
                        <a:t>3</a:t>
                      </a: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2800" b="1" dirty="0" smtClean="0"/>
                        <a:t>9</a:t>
                      </a: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2800" b="1" dirty="0" smtClean="0"/>
                        <a:t>1</a:t>
                      </a: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tr-TR" sz="2800" b="1" dirty="0" smtClean="0"/>
                        <a:t>3</a:t>
                      </a: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2800" b="1" dirty="0" smtClean="0"/>
                        <a:t>9</a:t>
                      </a: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tr-TR" sz="2800" b="1" dirty="0" smtClean="0"/>
                        <a:t>1</a:t>
                      </a: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2800" b="1" dirty="0" smtClean="0"/>
                        <a:t>3</a:t>
                      </a: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tr-TR" sz="2800" b="1" dirty="0" smtClean="0"/>
                        <a:t>9</a:t>
                      </a: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2800" b="1" dirty="0" smtClean="0"/>
                        <a:t>1</a:t>
                      </a: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2800" b="1" dirty="0" smtClean="0"/>
                        <a:t>3</a:t>
                      </a: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tr-TR" sz="2800" b="1" dirty="0" smtClean="0"/>
                        <a:t>9</a:t>
                      </a:r>
                      <a:endParaRPr lang="tr-TR" sz="2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5 Metin kutusu"/>
          <p:cNvSpPr txBox="1"/>
          <p:nvPr/>
        </p:nvSpPr>
        <p:spPr>
          <a:xfrm>
            <a:off x="714348" y="5572140"/>
            <a:ext cx="5675208" cy="492443"/>
          </a:xfrm>
          <a:prstGeom prst="rect">
            <a:avLst/>
          </a:prstGeom>
          <a:noFill/>
        </p:spPr>
        <p:txBody>
          <a:bodyPr wrap="none" rtlCol="0">
            <a:spAutoFit/>
          </a:bodyPr>
          <a:lstStyle/>
          <a:p>
            <a:r>
              <a:rPr lang="tr-TR" sz="2600" dirty="0" smtClean="0"/>
              <a:t>Her satırı 1 saniye aralıklarla yazdıralım…</a:t>
            </a:r>
          </a:p>
        </p:txBody>
      </p:sp>
    </p:spTree>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r>
              <a:rPr kumimoji="0" lang="tr-TR" dirty="0" smtClean="0"/>
              <a:t>Uygulama</a:t>
            </a:r>
            <a:endParaRPr kumimoji="0" lang="en-US" dirty="0"/>
          </a:p>
        </p:txBody>
      </p:sp>
      <p:sp>
        <p:nvSpPr>
          <p:cNvPr id="31749" name="Rectangle 4"/>
          <p:cNvSpPr>
            <a:spLocks noChangeArrowheads="1"/>
          </p:cNvSpPr>
          <p:nvPr/>
        </p:nvSpPr>
        <p:spPr bwMode="auto">
          <a:xfrm>
            <a:off x="2928926" y="1285860"/>
            <a:ext cx="5929354" cy="2477601"/>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82880" tIns="137160" rIns="182880" bIns="182880">
            <a:prstTxWarp prst="textNoShape">
              <a:avLst/>
            </a:prstTxWarp>
            <a:spAutoFit/>
          </a:bodyPr>
          <a:lstStyle/>
          <a:p>
            <a:r>
              <a:rPr lang="en-US" sz="2000" b="1" dirty="0">
                <a:solidFill>
                  <a:srgbClr val="0000FF"/>
                </a:solidFill>
                <a:latin typeface="Courier New" charset="0"/>
              </a:rPr>
              <a:t>double</a:t>
            </a:r>
            <a:r>
              <a:rPr lang="en-US" sz="2000" b="1" dirty="0">
                <a:solidFill>
                  <a:srgbClr val="9A1900"/>
                </a:solidFill>
                <a:latin typeface="Courier New" charset="0"/>
              </a:rPr>
              <a:t>[] </a:t>
            </a:r>
            <a:r>
              <a:rPr lang="en-US" sz="2000" b="1" dirty="0">
                <a:solidFill>
                  <a:srgbClr val="000000"/>
                </a:solidFill>
                <a:latin typeface="Courier New" charset="0"/>
              </a:rPr>
              <a:t>x </a:t>
            </a:r>
            <a:r>
              <a:rPr lang="en-US" sz="2000" b="1" dirty="0">
                <a:solidFill>
                  <a:srgbClr val="9C1600"/>
                </a:solidFill>
                <a:latin typeface="Courier New" charset="0"/>
              </a:rPr>
              <a:t>= </a:t>
            </a:r>
            <a:r>
              <a:rPr lang="en-US" sz="2000" b="1" dirty="0">
                <a:solidFill>
                  <a:srgbClr val="000008"/>
                </a:solidFill>
                <a:latin typeface="Courier New" charset="0"/>
              </a:rPr>
              <a:t>{ </a:t>
            </a:r>
            <a:r>
              <a:rPr lang="en-US" sz="2000" b="1" dirty="0">
                <a:solidFill>
                  <a:srgbClr val="993399"/>
                </a:solidFill>
                <a:latin typeface="Courier New" charset="0"/>
              </a:rPr>
              <a:t>0.3</a:t>
            </a:r>
            <a:r>
              <a:rPr lang="en-US" sz="2000" b="1" dirty="0">
                <a:solidFill>
                  <a:srgbClr val="9A1900"/>
                </a:solidFill>
                <a:latin typeface="Courier New" charset="0"/>
              </a:rPr>
              <a:t>, </a:t>
            </a:r>
            <a:r>
              <a:rPr lang="en-US" sz="2000" b="1" dirty="0">
                <a:solidFill>
                  <a:srgbClr val="993399"/>
                </a:solidFill>
                <a:latin typeface="Courier New" charset="0"/>
              </a:rPr>
              <a:t>0.6</a:t>
            </a:r>
            <a:r>
              <a:rPr lang="en-US" sz="2000" b="1" dirty="0">
                <a:solidFill>
                  <a:srgbClr val="9A1900"/>
                </a:solidFill>
                <a:latin typeface="Courier New" charset="0"/>
              </a:rPr>
              <a:t>, </a:t>
            </a:r>
            <a:r>
              <a:rPr lang="en-US" sz="2000" b="1" dirty="0">
                <a:solidFill>
                  <a:srgbClr val="993399"/>
                </a:solidFill>
                <a:latin typeface="Courier New" charset="0"/>
              </a:rPr>
              <a:t>0.1</a:t>
            </a:r>
            <a:r>
              <a:rPr lang="en-US" sz="2000" b="1" dirty="0">
                <a:solidFill>
                  <a:srgbClr val="000008"/>
                </a:solidFill>
                <a:latin typeface="Courier New" charset="0"/>
              </a:rPr>
              <a:t>}</a:t>
            </a:r>
            <a:r>
              <a:rPr lang="en-US" sz="2000" b="1" dirty="0">
                <a:solidFill>
                  <a:srgbClr val="9A1900"/>
                </a:solidFill>
                <a:latin typeface="Courier New" charset="0"/>
              </a:rPr>
              <a:t>; </a:t>
            </a:r>
          </a:p>
          <a:p>
            <a:r>
              <a:rPr lang="en-US" sz="2000" b="1" dirty="0">
                <a:solidFill>
                  <a:srgbClr val="0000FF"/>
                </a:solidFill>
                <a:latin typeface="Courier New" charset="0"/>
              </a:rPr>
              <a:t>double</a:t>
            </a:r>
            <a:r>
              <a:rPr lang="en-US" sz="2000" b="1" dirty="0">
                <a:solidFill>
                  <a:srgbClr val="9A1900"/>
                </a:solidFill>
                <a:latin typeface="Courier New" charset="0"/>
              </a:rPr>
              <a:t>[] </a:t>
            </a:r>
            <a:r>
              <a:rPr lang="en-US" sz="2000" b="1" dirty="0">
                <a:solidFill>
                  <a:srgbClr val="000000"/>
                </a:solidFill>
                <a:latin typeface="Courier New" charset="0"/>
              </a:rPr>
              <a:t>y </a:t>
            </a:r>
            <a:r>
              <a:rPr lang="en-US" sz="2000" b="1" dirty="0">
                <a:solidFill>
                  <a:srgbClr val="9C1600"/>
                </a:solidFill>
                <a:latin typeface="Courier New" charset="0"/>
              </a:rPr>
              <a:t>= </a:t>
            </a:r>
            <a:r>
              <a:rPr lang="en-US" sz="2000" b="1" dirty="0">
                <a:solidFill>
                  <a:srgbClr val="000008"/>
                </a:solidFill>
                <a:latin typeface="Courier New" charset="0"/>
              </a:rPr>
              <a:t>{ </a:t>
            </a:r>
            <a:r>
              <a:rPr lang="en-US" sz="2000" b="1" dirty="0">
                <a:solidFill>
                  <a:srgbClr val="993399"/>
                </a:solidFill>
                <a:latin typeface="Courier New" charset="0"/>
              </a:rPr>
              <a:t>0.5</a:t>
            </a:r>
            <a:r>
              <a:rPr lang="en-US" sz="2000" b="1" dirty="0">
                <a:solidFill>
                  <a:srgbClr val="9A1900"/>
                </a:solidFill>
                <a:latin typeface="Courier New" charset="0"/>
              </a:rPr>
              <a:t>, </a:t>
            </a:r>
            <a:r>
              <a:rPr lang="en-US" sz="2000" b="1" dirty="0">
                <a:solidFill>
                  <a:srgbClr val="993399"/>
                </a:solidFill>
                <a:latin typeface="Courier New" charset="0"/>
              </a:rPr>
              <a:t>0.1</a:t>
            </a:r>
            <a:r>
              <a:rPr lang="en-US" sz="2000" b="1" dirty="0">
                <a:solidFill>
                  <a:srgbClr val="9A1900"/>
                </a:solidFill>
                <a:latin typeface="Courier New" charset="0"/>
              </a:rPr>
              <a:t>, </a:t>
            </a:r>
            <a:r>
              <a:rPr lang="en-US" sz="2000" b="1" dirty="0">
                <a:solidFill>
                  <a:srgbClr val="993399"/>
                </a:solidFill>
                <a:latin typeface="Courier New" charset="0"/>
              </a:rPr>
              <a:t>0.4</a:t>
            </a:r>
            <a:r>
              <a:rPr lang="en-US" sz="2000" b="1" dirty="0">
                <a:solidFill>
                  <a:srgbClr val="000008"/>
                </a:solidFill>
                <a:latin typeface="Courier New" charset="0"/>
              </a:rPr>
              <a:t>}</a:t>
            </a:r>
            <a:r>
              <a:rPr lang="en-US" sz="2000" b="1" dirty="0">
                <a:solidFill>
                  <a:srgbClr val="9A1900"/>
                </a:solidFill>
                <a:latin typeface="Courier New" charset="0"/>
              </a:rPr>
              <a:t>; </a:t>
            </a:r>
            <a:endParaRPr lang="en-US" sz="2000" b="1" dirty="0">
              <a:solidFill>
                <a:srgbClr val="000008"/>
              </a:solidFill>
              <a:latin typeface="Courier New" charset="0"/>
            </a:endParaRPr>
          </a:p>
          <a:p>
            <a:pPr>
              <a:lnSpc>
                <a:spcPct val="50000"/>
              </a:lnSpc>
              <a:spcBef>
                <a:spcPct val="50000"/>
              </a:spcBef>
            </a:pPr>
            <a:r>
              <a:rPr lang="en-US" sz="2000" b="1" dirty="0" err="1" smtClean="0">
                <a:solidFill>
                  <a:srgbClr val="0000FF"/>
                </a:solidFill>
                <a:latin typeface="Courier New" charset="0"/>
              </a:rPr>
              <a:t>int</a:t>
            </a:r>
            <a:r>
              <a:rPr lang="tr-TR" sz="2000" b="1" dirty="0" smtClean="0">
                <a:solidFill>
                  <a:srgbClr val="0000FF"/>
                </a:solidFill>
                <a:latin typeface="Courier New" charset="0"/>
              </a:rPr>
              <a:t> </a:t>
            </a:r>
            <a:r>
              <a:rPr lang="en-US" sz="2000" b="1" dirty="0" smtClean="0">
                <a:solidFill>
                  <a:srgbClr val="000000"/>
                </a:solidFill>
                <a:latin typeface="Courier New" charset="0"/>
              </a:rPr>
              <a:t>N </a:t>
            </a:r>
            <a:r>
              <a:rPr lang="en-US" sz="2000" b="1" dirty="0">
                <a:solidFill>
                  <a:srgbClr val="9A1900"/>
                </a:solidFill>
                <a:latin typeface="Courier New" charset="0"/>
              </a:rPr>
              <a:t>=</a:t>
            </a:r>
            <a:r>
              <a:rPr lang="en-US" sz="2000" b="1" dirty="0" err="1">
                <a:latin typeface="Courier New" charset="0"/>
              </a:rPr>
              <a:t>x</a:t>
            </a:r>
            <a:r>
              <a:rPr lang="en-US" sz="2000" b="1" dirty="0" err="1">
                <a:solidFill>
                  <a:srgbClr val="9A1900"/>
                </a:solidFill>
                <a:latin typeface="Courier New" charset="0"/>
              </a:rPr>
              <a:t>.</a:t>
            </a:r>
            <a:r>
              <a:rPr lang="en-US" sz="2000" b="1" dirty="0" err="1">
                <a:latin typeface="Courier New" charset="0"/>
              </a:rPr>
              <a:t>length</a:t>
            </a:r>
            <a:r>
              <a:rPr lang="en-US" sz="2000" b="1" dirty="0">
                <a:solidFill>
                  <a:srgbClr val="9A1900"/>
                </a:solidFill>
                <a:latin typeface="Courier New" charset="0"/>
              </a:rPr>
              <a:t>;</a:t>
            </a:r>
            <a:endParaRPr lang="en-US" sz="2000" b="1" dirty="0">
              <a:solidFill>
                <a:srgbClr val="0000FF"/>
              </a:solidFill>
              <a:latin typeface="Courier New" charset="0"/>
            </a:endParaRPr>
          </a:p>
          <a:p>
            <a:pPr>
              <a:lnSpc>
                <a:spcPct val="50000"/>
              </a:lnSpc>
              <a:spcBef>
                <a:spcPct val="50000"/>
              </a:spcBef>
            </a:pPr>
            <a:r>
              <a:rPr lang="en-US" sz="2000" b="1" dirty="0" smtClean="0">
                <a:solidFill>
                  <a:srgbClr val="0000FF"/>
                </a:solidFill>
                <a:latin typeface="Courier New" charset="0"/>
              </a:rPr>
              <a:t>double</a:t>
            </a:r>
            <a:r>
              <a:rPr lang="tr-TR" sz="2000" b="1" dirty="0" smtClean="0">
                <a:solidFill>
                  <a:srgbClr val="0000FF"/>
                </a:solidFill>
                <a:latin typeface="Courier New" charset="0"/>
              </a:rPr>
              <a:t> </a:t>
            </a:r>
            <a:r>
              <a:rPr lang="en-US" sz="2000" b="1" dirty="0" smtClean="0">
                <a:solidFill>
                  <a:srgbClr val="000000"/>
                </a:solidFill>
                <a:latin typeface="Courier New" charset="0"/>
              </a:rPr>
              <a:t>sum </a:t>
            </a:r>
            <a:r>
              <a:rPr lang="en-US" sz="2000" b="1" dirty="0">
                <a:solidFill>
                  <a:srgbClr val="9A1900"/>
                </a:solidFill>
                <a:latin typeface="Courier New" charset="0"/>
              </a:rPr>
              <a:t>=</a:t>
            </a:r>
            <a:r>
              <a:rPr lang="en-US" sz="2000" b="1" dirty="0">
                <a:solidFill>
                  <a:srgbClr val="993399"/>
                </a:solidFill>
                <a:latin typeface="Courier New" charset="0"/>
              </a:rPr>
              <a:t>0.0</a:t>
            </a:r>
            <a:r>
              <a:rPr lang="en-US" sz="2000" b="1" dirty="0">
                <a:solidFill>
                  <a:srgbClr val="9A1900"/>
                </a:solidFill>
                <a:latin typeface="Courier New" charset="0"/>
              </a:rPr>
              <a:t>;        </a:t>
            </a:r>
            <a:endParaRPr lang="en-US" sz="2000" b="1" dirty="0">
              <a:solidFill>
                <a:srgbClr val="0000FF"/>
              </a:solidFill>
              <a:latin typeface="Courier New" charset="0"/>
            </a:endParaRPr>
          </a:p>
          <a:p>
            <a:pPr>
              <a:lnSpc>
                <a:spcPct val="50000"/>
              </a:lnSpc>
              <a:spcBef>
                <a:spcPct val="50000"/>
              </a:spcBef>
            </a:pPr>
            <a:r>
              <a:rPr lang="en-US" sz="2000" b="1" dirty="0">
                <a:solidFill>
                  <a:srgbClr val="0000FF"/>
                </a:solidFill>
                <a:latin typeface="Courier New" charset="0"/>
              </a:rPr>
              <a:t>for</a:t>
            </a:r>
            <a:r>
              <a:rPr lang="en-US" sz="2000" b="1" dirty="0">
                <a:solidFill>
                  <a:srgbClr val="9A1900"/>
                </a:solidFill>
                <a:latin typeface="Courier New" charset="0"/>
              </a:rPr>
              <a:t>(</a:t>
            </a:r>
            <a:r>
              <a:rPr lang="en-US" sz="2000" b="1" dirty="0" err="1">
                <a:solidFill>
                  <a:srgbClr val="0000FF"/>
                </a:solidFill>
                <a:latin typeface="Courier New" charset="0"/>
              </a:rPr>
              <a:t>int</a:t>
            </a:r>
            <a:r>
              <a:rPr lang="en-US" sz="2000" b="1" dirty="0">
                <a:latin typeface="Courier New" charset="0"/>
              </a:rPr>
              <a:t> </a:t>
            </a:r>
            <a:r>
              <a:rPr lang="en-US" sz="2000" b="1" dirty="0" err="1">
                <a:latin typeface="Courier New" charset="0"/>
              </a:rPr>
              <a:t>i</a:t>
            </a:r>
            <a:r>
              <a:rPr lang="en-US" sz="2000" b="1" dirty="0">
                <a:latin typeface="Courier New" charset="0"/>
              </a:rPr>
              <a:t> </a:t>
            </a:r>
            <a:r>
              <a:rPr lang="en-US" sz="2000" b="1" dirty="0">
                <a:solidFill>
                  <a:srgbClr val="9A1900"/>
                </a:solidFill>
                <a:latin typeface="Courier New" charset="0"/>
              </a:rPr>
              <a:t>=</a:t>
            </a:r>
            <a:r>
              <a:rPr lang="en-US" sz="2000" b="1" dirty="0">
                <a:solidFill>
                  <a:srgbClr val="993399"/>
                </a:solidFill>
                <a:latin typeface="Courier New" charset="0"/>
              </a:rPr>
              <a:t>0</a:t>
            </a:r>
            <a:r>
              <a:rPr lang="en-US" sz="2000" b="1" dirty="0">
                <a:solidFill>
                  <a:srgbClr val="9A1900"/>
                </a:solidFill>
                <a:latin typeface="Courier New" charset="0"/>
              </a:rPr>
              <a:t>;</a:t>
            </a:r>
            <a:r>
              <a:rPr lang="en-US" sz="2000" b="1" dirty="0">
                <a:latin typeface="Courier New" charset="0"/>
              </a:rPr>
              <a:t> </a:t>
            </a:r>
            <a:r>
              <a:rPr lang="en-US" sz="2000" b="1" dirty="0" err="1">
                <a:latin typeface="Courier New" charset="0"/>
              </a:rPr>
              <a:t>i</a:t>
            </a:r>
            <a:r>
              <a:rPr lang="en-US" sz="2000" b="1" dirty="0">
                <a:latin typeface="Courier New" charset="0"/>
              </a:rPr>
              <a:t> </a:t>
            </a:r>
            <a:r>
              <a:rPr lang="en-US" sz="2000" b="1" dirty="0">
                <a:solidFill>
                  <a:srgbClr val="9A1900"/>
                </a:solidFill>
                <a:latin typeface="Courier New" charset="0"/>
              </a:rPr>
              <a:t>&lt;</a:t>
            </a:r>
            <a:r>
              <a:rPr lang="en-US" sz="2000" b="1" dirty="0">
                <a:solidFill>
                  <a:srgbClr val="000000"/>
                </a:solidFill>
                <a:latin typeface="Courier New" charset="0"/>
              </a:rPr>
              <a:t>N</a:t>
            </a:r>
            <a:r>
              <a:rPr lang="en-US" sz="2000" b="1" dirty="0">
                <a:solidFill>
                  <a:srgbClr val="9A1900"/>
                </a:solidFill>
                <a:latin typeface="Courier New" charset="0"/>
              </a:rPr>
              <a:t>;</a:t>
            </a:r>
            <a:r>
              <a:rPr lang="en-US" sz="2000" b="1" dirty="0">
                <a:latin typeface="Courier New" charset="0"/>
              </a:rPr>
              <a:t> </a:t>
            </a:r>
            <a:r>
              <a:rPr lang="en-US" sz="2000" b="1" dirty="0" err="1">
                <a:latin typeface="Courier New" charset="0"/>
              </a:rPr>
              <a:t>i</a:t>
            </a:r>
            <a:r>
              <a:rPr lang="en-US" sz="2000" b="1" dirty="0">
                <a:solidFill>
                  <a:srgbClr val="9A1900"/>
                </a:solidFill>
                <a:latin typeface="Courier New" charset="0"/>
              </a:rPr>
              <a:t>++) </a:t>
            </a:r>
            <a:r>
              <a:rPr lang="en-US" sz="2000" b="1" dirty="0">
                <a:solidFill>
                  <a:srgbClr val="000000"/>
                </a:solidFill>
                <a:latin typeface="Courier New" charset="0"/>
              </a:rPr>
              <a:t>{</a:t>
            </a:r>
            <a:endParaRPr lang="en-US" sz="2000" b="1" dirty="0">
              <a:solidFill>
                <a:schemeClr val="hlink"/>
              </a:solidFill>
              <a:latin typeface="Courier New" charset="0"/>
            </a:endParaRPr>
          </a:p>
          <a:p>
            <a:pPr>
              <a:lnSpc>
                <a:spcPct val="50000"/>
              </a:lnSpc>
              <a:spcBef>
                <a:spcPct val="50000"/>
              </a:spcBef>
            </a:pPr>
            <a:r>
              <a:rPr lang="en-US" sz="2000" b="1" dirty="0">
                <a:latin typeface="Courier New" charset="0"/>
              </a:rPr>
              <a:t>   sum </a:t>
            </a:r>
            <a:r>
              <a:rPr lang="en-US" sz="2000" b="1" dirty="0">
                <a:solidFill>
                  <a:srgbClr val="9A1900"/>
                </a:solidFill>
                <a:latin typeface="Courier New" charset="0"/>
              </a:rPr>
              <a:t>=</a:t>
            </a:r>
            <a:r>
              <a:rPr lang="en-US" sz="2000" b="1" dirty="0">
                <a:latin typeface="Courier New" charset="0"/>
              </a:rPr>
              <a:t> sum </a:t>
            </a:r>
            <a:r>
              <a:rPr lang="en-US" sz="2000" b="1" dirty="0">
                <a:solidFill>
                  <a:srgbClr val="9A1900"/>
                </a:solidFill>
                <a:latin typeface="Courier New" charset="0"/>
              </a:rPr>
              <a:t>+</a:t>
            </a:r>
            <a:r>
              <a:rPr lang="en-US" sz="2000" b="1" dirty="0">
                <a:latin typeface="Courier New" charset="0"/>
              </a:rPr>
              <a:t> x</a:t>
            </a:r>
            <a:r>
              <a:rPr lang="en-US" sz="2000" b="1" dirty="0">
                <a:solidFill>
                  <a:srgbClr val="9A1900"/>
                </a:solidFill>
                <a:latin typeface="Courier New" charset="0"/>
              </a:rPr>
              <a:t>[</a:t>
            </a:r>
            <a:r>
              <a:rPr lang="en-US" sz="2000" b="1" dirty="0" err="1">
                <a:latin typeface="Courier New" charset="0"/>
              </a:rPr>
              <a:t>i</a:t>
            </a:r>
            <a:r>
              <a:rPr lang="en-US" sz="2000" b="1" dirty="0">
                <a:solidFill>
                  <a:srgbClr val="9A1900"/>
                </a:solidFill>
                <a:latin typeface="Courier New" charset="0"/>
              </a:rPr>
              <a:t>]*</a:t>
            </a:r>
            <a:r>
              <a:rPr lang="en-US" sz="2000" b="1" dirty="0">
                <a:latin typeface="Courier New" charset="0"/>
              </a:rPr>
              <a:t>y</a:t>
            </a:r>
            <a:r>
              <a:rPr lang="en-US" sz="2000" b="1" dirty="0">
                <a:solidFill>
                  <a:srgbClr val="9A1900"/>
                </a:solidFill>
                <a:latin typeface="Courier New" charset="0"/>
              </a:rPr>
              <a:t>[</a:t>
            </a:r>
            <a:r>
              <a:rPr lang="en-US" sz="2000" b="1" dirty="0" err="1">
                <a:latin typeface="Courier New" charset="0"/>
              </a:rPr>
              <a:t>i</a:t>
            </a:r>
            <a:r>
              <a:rPr lang="en-US" sz="2000" b="1" dirty="0">
                <a:solidFill>
                  <a:srgbClr val="9A1900"/>
                </a:solidFill>
                <a:latin typeface="Courier New" charset="0"/>
              </a:rPr>
              <a:t>];</a:t>
            </a:r>
          </a:p>
          <a:p>
            <a:pPr>
              <a:lnSpc>
                <a:spcPct val="50000"/>
              </a:lnSpc>
              <a:spcBef>
                <a:spcPct val="50000"/>
              </a:spcBef>
            </a:pPr>
            <a:r>
              <a:rPr lang="en-US" sz="2000" b="1" dirty="0">
                <a:solidFill>
                  <a:srgbClr val="000000"/>
                </a:solidFill>
                <a:latin typeface="Courier New" charset="0"/>
              </a:rPr>
              <a:t>}</a:t>
            </a:r>
          </a:p>
        </p:txBody>
      </p:sp>
      <p:pic>
        <p:nvPicPr>
          <p:cNvPr id="8" name="7 Resim" descr="soru.jpg"/>
          <p:cNvPicPr>
            <a:picLocks noChangeAspect="1"/>
          </p:cNvPicPr>
          <p:nvPr/>
        </p:nvPicPr>
        <p:blipFill>
          <a:blip r:embed="rId3"/>
          <a:stretch>
            <a:fillRect/>
          </a:stretch>
        </p:blipFill>
        <p:spPr>
          <a:xfrm>
            <a:off x="4286248" y="4000504"/>
            <a:ext cx="3500462" cy="2255470"/>
          </a:xfrm>
          <a:prstGeom prst="rect">
            <a:avLst/>
          </a:prstGeom>
        </p:spPr>
      </p:pic>
      <p:sp>
        <p:nvSpPr>
          <p:cNvPr id="9" name="8 Metin kutusu"/>
          <p:cNvSpPr txBox="1"/>
          <p:nvPr/>
        </p:nvSpPr>
        <p:spPr>
          <a:xfrm>
            <a:off x="357158" y="1285860"/>
            <a:ext cx="1928794" cy="3245941"/>
          </a:xfrm>
          <a:prstGeom prst="flowChartTerminator">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2400" dirty="0" err="1" smtClean="0"/>
              <a:t>What</a:t>
            </a:r>
            <a:r>
              <a:rPr lang="tr-TR" sz="2400" dirty="0" smtClean="0"/>
              <a:t> </a:t>
            </a:r>
            <a:r>
              <a:rPr lang="tr-TR" sz="2400" dirty="0" err="1" smtClean="0"/>
              <a:t>will</a:t>
            </a:r>
            <a:r>
              <a:rPr lang="tr-TR" sz="2400" dirty="0" smtClean="0"/>
              <a:t> </a:t>
            </a:r>
            <a:r>
              <a:rPr lang="tr-TR" sz="2400" dirty="0" err="1" smtClean="0"/>
              <a:t>the</a:t>
            </a:r>
            <a:r>
              <a:rPr lang="tr-TR" sz="2400" dirty="0" smtClean="0"/>
              <a:t> </a:t>
            </a:r>
            <a:r>
              <a:rPr lang="tr-TR" sz="2400" dirty="0" err="1" smtClean="0"/>
              <a:t>value</a:t>
            </a:r>
            <a:r>
              <a:rPr lang="tr-TR" sz="2400" dirty="0" smtClean="0"/>
              <a:t> of </a:t>
            </a:r>
            <a:r>
              <a:rPr lang="tr-TR" sz="2400" dirty="0" err="1" smtClean="0"/>
              <a:t>sum</a:t>
            </a:r>
            <a:r>
              <a:rPr lang="tr-TR" sz="2400" dirty="0" smtClean="0"/>
              <a:t> be </a:t>
            </a:r>
            <a:r>
              <a:rPr lang="tr-TR" sz="2400" dirty="0" err="1" smtClean="0"/>
              <a:t>after</a:t>
            </a:r>
            <a:r>
              <a:rPr lang="tr-TR" sz="2400" dirty="0" smtClean="0"/>
              <a:t> </a:t>
            </a:r>
            <a:r>
              <a:rPr lang="tr-TR" sz="2400" dirty="0" err="1" smtClean="0"/>
              <a:t>you</a:t>
            </a:r>
            <a:r>
              <a:rPr lang="tr-TR" sz="2400" dirty="0" smtClean="0"/>
              <a:t> </a:t>
            </a:r>
            <a:r>
              <a:rPr lang="tr-TR" sz="2400" dirty="0" err="1" smtClean="0"/>
              <a:t>run</a:t>
            </a:r>
            <a:r>
              <a:rPr lang="tr-TR" sz="2400" dirty="0" smtClean="0"/>
              <a:t> </a:t>
            </a:r>
            <a:r>
              <a:rPr lang="tr-TR" sz="2400" dirty="0" err="1" smtClean="0"/>
              <a:t>this</a:t>
            </a:r>
            <a:r>
              <a:rPr lang="tr-TR" sz="2400" dirty="0" smtClean="0"/>
              <a:t> </a:t>
            </a:r>
            <a:r>
              <a:rPr lang="tr-TR" sz="2400" dirty="0" err="1" smtClean="0"/>
              <a:t>code</a:t>
            </a:r>
            <a:r>
              <a:rPr lang="tr-TR" sz="2400" dirty="0" smtClean="0"/>
              <a:t>?</a:t>
            </a:r>
            <a:endParaRPr lang="tr-TR"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tr-TR" b="1" smtClean="0"/>
              <a:t>Döngü</a:t>
            </a:r>
            <a:r>
              <a:rPr lang="tr-TR" smtClean="0"/>
              <a:t> </a:t>
            </a:r>
          </a:p>
        </p:txBody>
      </p:sp>
      <p:sp>
        <p:nvSpPr>
          <p:cNvPr id="36867" name="Rectangle 3"/>
          <p:cNvSpPr>
            <a:spLocks noGrp="1" noChangeArrowheads="1"/>
          </p:cNvSpPr>
          <p:nvPr>
            <p:ph sz="quarter" idx="1"/>
          </p:nvPr>
        </p:nvSpPr>
        <p:spPr>
          <a:xfrm>
            <a:off x="457200" y="1600200"/>
            <a:ext cx="8229600" cy="4997450"/>
          </a:xfrm>
        </p:spPr>
        <p:txBody>
          <a:bodyPr/>
          <a:lstStyle/>
          <a:p>
            <a:pPr eaLnBrk="1" hangingPunct="1"/>
            <a:r>
              <a:rPr lang="tr-TR" smtClean="0"/>
              <a:t>Bazı işlemler belli ardışık değerlerle veya belli sayıda gerçekleştirilmektedir. </a:t>
            </a:r>
          </a:p>
          <a:p>
            <a:pPr eaLnBrk="1" hangingPunct="1"/>
            <a:r>
              <a:rPr lang="tr-TR" smtClean="0"/>
              <a:t>Programda belirli komut bütünlerini belirli sayıda yaptırabilmek için döngüler kullanılır. </a:t>
            </a:r>
          </a:p>
          <a:p>
            <a:pPr eaLnBrk="1" hangingPunct="1"/>
            <a:endParaRPr lang="tr-TR" smtClean="0"/>
          </a:p>
        </p:txBody>
      </p:sp>
    </p:spTree>
  </p:cSld>
  <p:clrMapOvr>
    <a:masterClrMapping/>
  </p:clrMapOvr>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p:txBody>
          <a:bodyPr/>
          <a:lstStyle/>
          <a:p>
            <a:r>
              <a:rPr kumimoji="0" lang="en-US" dirty="0"/>
              <a:t>Vector Dot Product</a:t>
            </a:r>
          </a:p>
        </p:txBody>
      </p:sp>
      <p:sp>
        <p:nvSpPr>
          <p:cNvPr id="31748" name="Rectangle 3"/>
          <p:cNvSpPr>
            <a:spLocks noGrp="1" noChangeArrowheads="1"/>
          </p:cNvSpPr>
          <p:nvPr>
            <p:ph type="body" idx="1"/>
          </p:nvPr>
        </p:nvSpPr>
        <p:spPr>
          <a:xfrm>
            <a:off x="457200" y="1219200"/>
            <a:ext cx="3614734" cy="4937760"/>
          </a:xfrm>
        </p:spPr>
        <p:txBody>
          <a:bodyPr/>
          <a:lstStyle/>
          <a:p>
            <a:pPr marL="0" indent="0"/>
            <a:r>
              <a:rPr kumimoji="0" lang="en-US" dirty="0"/>
              <a:t>Dot product.  </a:t>
            </a:r>
            <a:endParaRPr kumimoji="0" lang="tr-TR" dirty="0" smtClean="0"/>
          </a:p>
          <a:p>
            <a:pPr marL="0" indent="0"/>
            <a:r>
              <a:rPr kumimoji="0" lang="en-US" dirty="0" smtClean="0">
                <a:solidFill>
                  <a:schemeClr val="tx1"/>
                </a:solidFill>
              </a:rPr>
              <a:t>Given </a:t>
            </a:r>
            <a:r>
              <a:rPr kumimoji="0" lang="en-US" dirty="0">
                <a:solidFill>
                  <a:schemeClr val="tx1"/>
                </a:solidFill>
              </a:rPr>
              <a:t>two vectors </a:t>
            </a:r>
            <a:r>
              <a:rPr kumimoji="0" lang="en-US" sz="2400" b="1" dirty="0">
                <a:solidFill>
                  <a:schemeClr val="tx1"/>
                </a:solidFill>
                <a:latin typeface="Courier New" charset="0"/>
              </a:rPr>
              <a:t>x[]</a:t>
            </a:r>
            <a:r>
              <a:rPr kumimoji="0" lang="en-US" sz="3600" dirty="0">
                <a:solidFill>
                  <a:schemeClr val="tx1"/>
                </a:solidFill>
              </a:rPr>
              <a:t> </a:t>
            </a:r>
            <a:r>
              <a:rPr kumimoji="0" lang="en-US" dirty="0">
                <a:solidFill>
                  <a:schemeClr val="tx1"/>
                </a:solidFill>
              </a:rPr>
              <a:t>and </a:t>
            </a:r>
            <a:r>
              <a:rPr kumimoji="0" lang="en-US" sz="2400" b="1" dirty="0">
                <a:solidFill>
                  <a:schemeClr val="tx1"/>
                </a:solidFill>
                <a:latin typeface="Courier New" charset="0"/>
              </a:rPr>
              <a:t>y[]</a:t>
            </a:r>
            <a:r>
              <a:rPr kumimoji="0" lang="en-US" sz="3600" dirty="0">
                <a:solidFill>
                  <a:schemeClr val="tx1"/>
                </a:solidFill>
              </a:rPr>
              <a:t> </a:t>
            </a:r>
            <a:r>
              <a:rPr kumimoji="0" lang="en-US" dirty="0">
                <a:solidFill>
                  <a:schemeClr val="tx1"/>
                </a:solidFill>
              </a:rPr>
              <a:t>of length </a:t>
            </a:r>
            <a:r>
              <a:rPr kumimoji="0" lang="en-US" sz="1600" b="1" dirty="0">
                <a:solidFill>
                  <a:schemeClr val="tx1"/>
                </a:solidFill>
                <a:latin typeface="Courier New" charset="0"/>
              </a:rPr>
              <a:t>N</a:t>
            </a:r>
            <a:r>
              <a:rPr kumimoji="0" lang="en-US" dirty="0">
                <a:solidFill>
                  <a:schemeClr val="tx1"/>
                </a:solidFill>
              </a:rPr>
              <a:t>, their dot product is the sum of the products of their corresponding components.</a:t>
            </a:r>
          </a:p>
        </p:txBody>
      </p:sp>
      <p:sp>
        <p:nvSpPr>
          <p:cNvPr id="31749" name="Rectangle 4"/>
          <p:cNvSpPr>
            <a:spLocks noChangeArrowheads="1"/>
          </p:cNvSpPr>
          <p:nvPr/>
        </p:nvSpPr>
        <p:spPr bwMode="auto">
          <a:xfrm>
            <a:off x="4643438" y="2428868"/>
            <a:ext cx="4294187" cy="203041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182880" tIns="137160" rIns="182880" bIns="182880">
            <a:prstTxWarp prst="textNoShape">
              <a:avLst/>
            </a:prstTxWarp>
            <a:spAutoFit/>
          </a:bodyPr>
          <a:lstStyle/>
          <a:p>
            <a:r>
              <a:rPr lang="en-US" sz="1600" b="1" dirty="0">
                <a:solidFill>
                  <a:srgbClr val="0000FF"/>
                </a:solidFill>
                <a:latin typeface="Courier New" charset="0"/>
              </a:rPr>
              <a:t>double</a:t>
            </a:r>
            <a:r>
              <a:rPr lang="en-US" sz="1600" b="1" dirty="0">
                <a:solidFill>
                  <a:srgbClr val="9A1900"/>
                </a:solidFill>
                <a:latin typeface="Courier New" charset="0"/>
              </a:rPr>
              <a:t>[] </a:t>
            </a:r>
            <a:r>
              <a:rPr lang="en-US" sz="1600" b="1" dirty="0">
                <a:solidFill>
                  <a:srgbClr val="000000"/>
                </a:solidFill>
                <a:latin typeface="Courier New" charset="0"/>
              </a:rPr>
              <a:t>x </a:t>
            </a:r>
            <a:r>
              <a:rPr lang="en-US" sz="1600" b="1" dirty="0">
                <a:solidFill>
                  <a:srgbClr val="9C1600"/>
                </a:solidFill>
                <a:latin typeface="Courier New" charset="0"/>
              </a:rPr>
              <a:t>= </a:t>
            </a:r>
            <a:r>
              <a:rPr lang="en-US" sz="1600" b="1" dirty="0">
                <a:solidFill>
                  <a:srgbClr val="000008"/>
                </a:solidFill>
                <a:latin typeface="Courier New" charset="0"/>
              </a:rPr>
              <a:t>{ </a:t>
            </a:r>
            <a:r>
              <a:rPr lang="en-US" sz="1600" b="1" dirty="0">
                <a:solidFill>
                  <a:srgbClr val="993399"/>
                </a:solidFill>
                <a:latin typeface="Courier New" charset="0"/>
              </a:rPr>
              <a:t>0.3</a:t>
            </a:r>
            <a:r>
              <a:rPr lang="en-US" sz="1600" b="1" dirty="0">
                <a:solidFill>
                  <a:srgbClr val="9A1900"/>
                </a:solidFill>
                <a:latin typeface="Courier New" charset="0"/>
              </a:rPr>
              <a:t>, </a:t>
            </a:r>
            <a:r>
              <a:rPr lang="en-US" sz="1600" b="1" dirty="0">
                <a:solidFill>
                  <a:srgbClr val="993399"/>
                </a:solidFill>
                <a:latin typeface="Courier New" charset="0"/>
              </a:rPr>
              <a:t>0.6</a:t>
            </a:r>
            <a:r>
              <a:rPr lang="en-US" sz="1600" b="1" dirty="0">
                <a:solidFill>
                  <a:srgbClr val="9A1900"/>
                </a:solidFill>
                <a:latin typeface="Courier New" charset="0"/>
              </a:rPr>
              <a:t>, </a:t>
            </a:r>
            <a:r>
              <a:rPr lang="en-US" sz="1600" b="1" dirty="0">
                <a:solidFill>
                  <a:srgbClr val="993399"/>
                </a:solidFill>
                <a:latin typeface="Courier New" charset="0"/>
              </a:rPr>
              <a:t>0.1</a:t>
            </a:r>
            <a:r>
              <a:rPr lang="en-US" sz="1600" b="1" dirty="0">
                <a:solidFill>
                  <a:srgbClr val="000008"/>
                </a:solidFill>
                <a:latin typeface="Courier New" charset="0"/>
              </a:rPr>
              <a:t>}</a:t>
            </a:r>
            <a:r>
              <a:rPr lang="en-US" sz="1600" b="1" dirty="0">
                <a:solidFill>
                  <a:srgbClr val="9A1900"/>
                </a:solidFill>
                <a:latin typeface="Courier New" charset="0"/>
              </a:rPr>
              <a:t>; </a:t>
            </a:r>
          </a:p>
          <a:p>
            <a:r>
              <a:rPr lang="en-US" sz="1600" b="1" dirty="0">
                <a:solidFill>
                  <a:srgbClr val="0000FF"/>
                </a:solidFill>
                <a:latin typeface="Courier New" charset="0"/>
              </a:rPr>
              <a:t>double</a:t>
            </a:r>
            <a:r>
              <a:rPr lang="en-US" sz="1600" b="1" dirty="0">
                <a:solidFill>
                  <a:srgbClr val="9A1900"/>
                </a:solidFill>
                <a:latin typeface="Courier New" charset="0"/>
              </a:rPr>
              <a:t>[] </a:t>
            </a:r>
            <a:r>
              <a:rPr lang="en-US" sz="1600" b="1" dirty="0">
                <a:solidFill>
                  <a:srgbClr val="000000"/>
                </a:solidFill>
                <a:latin typeface="Courier New" charset="0"/>
              </a:rPr>
              <a:t>y </a:t>
            </a:r>
            <a:r>
              <a:rPr lang="en-US" sz="1600" b="1" dirty="0">
                <a:solidFill>
                  <a:srgbClr val="9C1600"/>
                </a:solidFill>
                <a:latin typeface="Courier New" charset="0"/>
              </a:rPr>
              <a:t>= </a:t>
            </a:r>
            <a:r>
              <a:rPr lang="en-US" sz="1600" b="1" dirty="0">
                <a:solidFill>
                  <a:srgbClr val="000008"/>
                </a:solidFill>
                <a:latin typeface="Courier New" charset="0"/>
              </a:rPr>
              <a:t>{ </a:t>
            </a:r>
            <a:r>
              <a:rPr lang="en-US" sz="1600" b="1" dirty="0">
                <a:solidFill>
                  <a:srgbClr val="993399"/>
                </a:solidFill>
                <a:latin typeface="Courier New" charset="0"/>
              </a:rPr>
              <a:t>0.5</a:t>
            </a:r>
            <a:r>
              <a:rPr lang="en-US" sz="1600" b="1" dirty="0">
                <a:solidFill>
                  <a:srgbClr val="9A1900"/>
                </a:solidFill>
                <a:latin typeface="Courier New" charset="0"/>
              </a:rPr>
              <a:t>, </a:t>
            </a:r>
            <a:r>
              <a:rPr lang="en-US" sz="1600" b="1" dirty="0">
                <a:solidFill>
                  <a:srgbClr val="993399"/>
                </a:solidFill>
                <a:latin typeface="Courier New" charset="0"/>
              </a:rPr>
              <a:t>0.1</a:t>
            </a:r>
            <a:r>
              <a:rPr lang="en-US" sz="1600" b="1" dirty="0">
                <a:solidFill>
                  <a:srgbClr val="9A1900"/>
                </a:solidFill>
                <a:latin typeface="Courier New" charset="0"/>
              </a:rPr>
              <a:t>, </a:t>
            </a:r>
            <a:r>
              <a:rPr lang="en-US" sz="1600" b="1" dirty="0">
                <a:solidFill>
                  <a:srgbClr val="993399"/>
                </a:solidFill>
                <a:latin typeface="Courier New" charset="0"/>
              </a:rPr>
              <a:t>0.4</a:t>
            </a:r>
            <a:r>
              <a:rPr lang="en-US" sz="1600" b="1" dirty="0">
                <a:solidFill>
                  <a:srgbClr val="000008"/>
                </a:solidFill>
                <a:latin typeface="Courier New" charset="0"/>
              </a:rPr>
              <a:t>}</a:t>
            </a:r>
            <a:r>
              <a:rPr lang="en-US" sz="1600" b="1" dirty="0">
                <a:solidFill>
                  <a:srgbClr val="9A1900"/>
                </a:solidFill>
                <a:latin typeface="Courier New" charset="0"/>
              </a:rPr>
              <a:t>; </a:t>
            </a:r>
            <a:endParaRPr lang="en-US" sz="1600" b="1" dirty="0">
              <a:solidFill>
                <a:srgbClr val="000008"/>
              </a:solidFill>
              <a:latin typeface="Courier New" charset="0"/>
            </a:endParaRPr>
          </a:p>
          <a:p>
            <a:pPr>
              <a:lnSpc>
                <a:spcPct val="50000"/>
              </a:lnSpc>
              <a:spcBef>
                <a:spcPct val="50000"/>
              </a:spcBef>
            </a:pPr>
            <a:r>
              <a:rPr lang="en-US" sz="1600" b="1" dirty="0" err="1" smtClean="0">
                <a:solidFill>
                  <a:srgbClr val="0000FF"/>
                </a:solidFill>
                <a:latin typeface="Courier New" charset="0"/>
              </a:rPr>
              <a:t>int</a:t>
            </a:r>
            <a:r>
              <a:rPr lang="tr-TR" sz="1600" b="1" dirty="0" smtClean="0">
                <a:solidFill>
                  <a:srgbClr val="0000FF"/>
                </a:solidFill>
                <a:latin typeface="Courier New" charset="0"/>
              </a:rPr>
              <a:t> </a:t>
            </a:r>
            <a:r>
              <a:rPr lang="en-US" sz="1600" b="1" dirty="0" smtClean="0">
                <a:solidFill>
                  <a:srgbClr val="000000"/>
                </a:solidFill>
                <a:latin typeface="Courier New" charset="0"/>
              </a:rPr>
              <a:t>N </a:t>
            </a:r>
            <a:r>
              <a:rPr lang="en-US" sz="1600" b="1" dirty="0">
                <a:solidFill>
                  <a:srgbClr val="9A1900"/>
                </a:solidFill>
                <a:latin typeface="Courier New" charset="0"/>
              </a:rPr>
              <a:t>=</a:t>
            </a:r>
            <a:r>
              <a:rPr lang="en-US" sz="1600" b="1" dirty="0" err="1">
                <a:latin typeface="Courier New" charset="0"/>
              </a:rPr>
              <a:t>x</a:t>
            </a:r>
            <a:r>
              <a:rPr lang="en-US" sz="1600" b="1" dirty="0" err="1">
                <a:solidFill>
                  <a:srgbClr val="9A1900"/>
                </a:solidFill>
                <a:latin typeface="Courier New" charset="0"/>
              </a:rPr>
              <a:t>.</a:t>
            </a:r>
            <a:r>
              <a:rPr lang="en-US" sz="1600" b="1" dirty="0" err="1">
                <a:latin typeface="Courier New" charset="0"/>
              </a:rPr>
              <a:t>length</a:t>
            </a:r>
            <a:r>
              <a:rPr lang="en-US" sz="1600" b="1" dirty="0">
                <a:solidFill>
                  <a:srgbClr val="9A1900"/>
                </a:solidFill>
                <a:latin typeface="Courier New" charset="0"/>
              </a:rPr>
              <a:t>;</a:t>
            </a:r>
            <a:endParaRPr lang="en-US" sz="1600" b="1" dirty="0">
              <a:solidFill>
                <a:srgbClr val="0000FF"/>
              </a:solidFill>
              <a:latin typeface="Courier New" charset="0"/>
            </a:endParaRPr>
          </a:p>
          <a:p>
            <a:pPr>
              <a:lnSpc>
                <a:spcPct val="50000"/>
              </a:lnSpc>
              <a:spcBef>
                <a:spcPct val="50000"/>
              </a:spcBef>
            </a:pPr>
            <a:r>
              <a:rPr lang="en-US" sz="1600" b="1" dirty="0" smtClean="0">
                <a:solidFill>
                  <a:srgbClr val="0000FF"/>
                </a:solidFill>
                <a:latin typeface="Courier New" charset="0"/>
              </a:rPr>
              <a:t>double</a:t>
            </a:r>
            <a:r>
              <a:rPr lang="tr-TR" sz="1600" b="1" dirty="0" smtClean="0">
                <a:solidFill>
                  <a:srgbClr val="0000FF"/>
                </a:solidFill>
                <a:latin typeface="Courier New" charset="0"/>
              </a:rPr>
              <a:t> </a:t>
            </a:r>
            <a:r>
              <a:rPr lang="en-US" sz="1600" b="1" dirty="0" smtClean="0">
                <a:solidFill>
                  <a:srgbClr val="000000"/>
                </a:solidFill>
                <a:latin typeface="Courier New" charset="0"/>
              </a:rPr>
              <a:t>sum </a:t>
            </a:r>
            <a:r>
              <a:rPr lang="en-US" sz="1600" b="1" dirty="0">
                <a:solidFill>
                  <a:srgbClr val="9A1900"/>
                </a:solidFill>
                <a:latin typeface="Courier New" charset="0"/>
              </a:rPr>
              <a:t>=</a:t>
            </a:r>
            <a:r>
              <a:rPr lang="en-US" sz="1600" b="1" dirty="0">
                <a:solidFill>
                  <a:srgbClr val="993399"/>
                </a:solidFill>
                <a:latin typeface="Courier New" charset="0"/>
              </a:rPr>
              <a:t>0.0</a:t>
            </a:r>
            <a:r>
              <a:rPr lang="en-US" sz="1600" b="1" dirty="0">
                <a:solidFill>
                  <a:srgbClr val="9A1900"/>
                </a:solidFill>
                <a:latin typeface="Courier New" charset="0"/>
              </a:rPr>
              <a:t>;        </a:t>
            </a:r>
            <a:endParaRPr lang="en-US" sz="1600" b="1" dirty="0">
              <a:solidFill>
                <a:srgbClr val="0000FF"/>
              </a:solidFill>
              <a:latin typeface="Courier New" charset="0"/>
            </a:endParaRPr>
          </a:p>
          <a:p>
            <a:pPr>
              <a:lnSpc>
                <a:spcPct val="50000"/>
              </a:lnSpc>
              <a:spcBef>
                <a:spcPct val="50000"/>
              </a:spcBef>
            </a:pPr>
            <a:r>
              <a:rPr lang="en-US" sz="1600" b="1" dirty="0">
                <a:solidFill>
                  <a:srgbClr val="0000FF"/>
                </a:solidFill>
                <a:latin typeface="Courier New" charset="0"/>
              </a:rPr>
              <a:t>for</a:t>
            </a:r>
            <a:r>
              <a:rPr lang="en-US" sz="1600" b="1" dirty="0">
                <a:solidFill>
                  <a:srgbClr val="9A1900"/>
                </a:solidFill>
                <a:latin typeface="Courier New" charset="0"/>
              </a:rPr>
              <a:t>(</a:t>
            </a:r>
            <a:r>
              <a:rPr lang="en-US" sz="1600" b="1" dirty="0" err="1">
                <a:solidFill>
                  <a:srgbClr val="0000FF"/>
                </a:solidFill>
                <a:latin typeface="Courier New" charset="0"/>
              </a:rPr>
              <a:t>int</a:t>
            </a:r>
            <a:r>
              <a:rPr lang="en-US" sz="1600" b="1" dirty="0">
                <a:latin typeface="Courier New" charset="0"/>
              </a:rPr>
              <a:t> </a:t>
            </a:r>
            <a:r>
              <a:rPr lang="en-US" sz="1600" b="1" dirty="0" err="1">
                <a:latin typeface="Courier New" charset="0"/>
              </a:rPr>
              <a:t>i</a:t>
            </a:r>
            <a:r>
              <a:rPr lang="en-US" sz="1600" b="1" dirty="0">
                <a:latin typeface="Courier New" charset="0"/>
              </a:rPr>
              <a:t> </a:t>
            </a:r>
            <a:r>
              <a:rPr lang="en-US" sz="1600" b="1" dirty="0">
                <a:solidFill>
                  <a:srgbClr val="9A1900"/>
                </a:solidFill>
                <a:latin typeface="Courier New" charset="0"/>
              </a:rPr>
              <a:t>=</a:t>
            </a:r>
            <a:r>
              <a:rPr lang="en-US" sz="1600" b="1" dirty="0">
                <a:solidFill>
                  <a:srgbClr val="993399"/>
                </a:solidFill>
                <a:latin typeface="Courier New" charset="0"/>
              </a:rPr>
              <a:t>0</a:t>
            </a:r>
            <a:r>
              <a:rPr lang="en-US" sz="1600" b="1" dirty="0">
                <a:solidFill>
                  <a:srgbClr val="9A1900"/>
                </a:solidFill>
                <a:latin typeface="Courier New" charset="0"/>
              </a:rPr>
              <a:t>;</a:t>
            </a:r>
            <a:r>
              <a:rPr lang="en-US" sz="1600" b="1" dirty="0">
                <a:latin typeface="Courier New" charset="0"/>
              </a:rPr>
              <a:t> </a:t>
            </a:r>
            <a:r>
              <a:rPr lang="en-US" sz="1600" b="1" dirty="0" err="1">
                <a:latin typeface="Courier New" charset="0"/>
              </a:rPr>
              <a:t>i</a:t>
            </a:r>
            <a:r>
              <a:rPr lang="en-US" sz="1600" b="1" dirty="0">
                <a:latin typeface="Courier New" charset="0"/>
              </a:rPr>
              <a:t> </a:t>
            </a:r>
            <a:r>
              <a:rPr lang="en-US" sz="1600" b="1" dirty="0">
                <a:solidFill>
                  <a:srgbClr val="9A1900"/>
                </a:solidFill>
                <a:latin typeface="Courier New" charset="0"/>
              </a:rPr>
              <a:t>&lt;</a:t>
            </a:r>
            <a:r>
              <a:rPr lang="en-US" sz="1600" b="1" dirty="0">
                <a:solidFill>
                  <a:srgbClr val="000000"/>
                </a:solidFill>
                <a:latin typeface="Courier New" charset="0"/>
              </a:rPr>
              <a:t>N</a:t>
            </a:r>
            <a:r>
              <a:rPr lang="en-US" sz="1600" b="1" dirty="0">
                <a:solidFill>
                  <a:srgbClr val="9A1900"/>
                </a:solidFill>
                <a:latin typeface="Courier New" charset="0"/>
              </a:rPr>
              <a:t>;</a:t>
            </a:r>
            <a:r>
              <a:rPr lang="en-US" sz="1600" b="1" dirty="0">
                <a:latin typeface="Courier New" charset="0"/>
              </a:rPr>
              <a:t> </a:t>
            </a:r>
            <a:r>
              <a:rPr lang="en-US" sz="1600" b="1" dirty="0" err="1">
                <a:latin typeface="Courier New" charset="0"/>
              </a:rPr>
              <a:t>i</a:t>
            </a:r>
            <a:r>
              <a:rPr lang="en-US" sz="1600" b="1" dirty="0">
                <a:solidFill>
                  <a:srgbClr val="9A1900"/>
                </a:solidFill>
                <a:latin typeface="Courier New" charset="0"/>
              </a:rPr>
              <a:t>++) </a:t>
            </a:r>
            <a:r>
              <a:rPr lang="en-US" sz="1600" b="1" dirty="0">
                <a:solidFill>
                  <a:srgbClr val="000000"/>
                </a:solidFill>
                <a:latin typeface="Courier New" charset="0"/>
              </a:rPr>
              <a:t>{</a:t>
            </a:r>
            <a:endParaRPr lang="en-US" sz="1600" b="1" dirty="0">
              <a:solidFill>
                <a:schemeClr val="hlink"/>
              </a:solidFill>
              <a:latin typeface="Courier New" charset="0"/>
            </a:endParaRPr>
          </a:p>
          <a:p>
            <a:pPr>
              <a:lnSpc>
                <a:spcPct val="50000"/>
              </a:lnSpc>
              <a:spcBef>
                <a:spcPct val="50000"/>
              </a:spcBef>
            </a:pPr>
            <a:r>
              <a:rPr lang="en-US" sz="1600" b="1" dirty="0">
                <a:latin typeface="Courier New" charset="0"/>
              </a:rPr>
              <a:t>   sum </a:t>
            </a:r>
            <a:r>
              <a:rPr lang="en-US" sz="1600" b="1" dirty="0">
                <a:solidFill>
                  <a:srgbClr val="9A1900"/>
                </a:solidFill>
                <a:latin typeface="Courier New" charset="0"/>
              </a:rPr>
              <a:t>=</a:t>
            </a:r>
            <a:r>
              <a:rPr lang="en-US" sz="1600" b="1" dirty="0">
                <a:latin typeface="Courier New" charset="0"/>
              </a:rPr>
              <a:t> sum </a:t>
            </a:r>
            <a:r>
              <a:rPr lang="en-US" sz="1600" b="1" dirty="0">
                <a:solidFill>
                  <a:srgbClr val="9A1900"/>
                </a:solidFill>
                <a:latin typeface="Courier New" charset="0"/>
              </a:rPr>
              <a:t>+</a:t>
            </a:r>
            <a:r>
              <a:rPr lang="en-US" sz="1600" b="1" dirty="0">
                <a:latin typeface="Courier New" charset="0"/>
              </a:rPr>
              <a:t> x</a:t>
            </a:r>
            <a:r>
              <a:rPr lang="en-US" sz="1600" b="1" dirty="0">
                <a:solidFill>
                  <a:srgbClr val="9A1900"/>
                </a:solidFill>
                <a:latin typeface="Courier New" charset="0"/>
              </a:rPr>
              <a:t>[</a:t>
            </a:r>
            <a:r>
              <a:rPr lang="en-US" sz="1600" b="1" dirty="0" err="1">
                <a:latin typeface="Courier New" charset="0"/>
              </a:rPr>
              <a:t>i</a:t>
            </a:r>
            <a:r>
              <a:rPr lang="en-US" sz="1600" b="1" dirty="0">
                <a:solidFill>
                  <a:srgbClr val="9A1900"/>
                </a:solidFill>
                <a:latin typeface="Courier New" charset="0"/>
              </a:rPr>
              <a:t>]*</a:t>
            </a:r>
            <a:r>
              <a:rPr lang="en-US" sz="1600" b="1" dirty="0">
                <a:latin typeface="Courier New" charset="0"/>
              </a:rPr>
              <a:t>y</a:t>
            </a:r>
            <a:r>
              <a:rPr lang="en-US" sz="1600" b="1" dirty="0">
                <a:solidFill>
                  <a:srgbClr val="9A1900"/>
                </a:solidFill>
                <a:latin typeface="Courier New" charset="0"/>
              </a:rPr>
              <a:t>[</a:t>
            </a:r>
            <a:r>
              <a:rPr lang="en-US" sz="1600" b="1" dirty="0" err="1">
                <a:latin typeface="Courier New" charset="0"/>
              </a:rPr>
              <a:t>i</a:t>
            </a:r>
            <a:r>
              <a:rPr lang="en-US" sz="1600" b="1" dirty="0">
                <a:solidFill>
                  <a:srgbClr val="9A1900"/>
                </a:solidFill>
                <a:latin typeface="Courier New" charset="0"/>
              </a:rPr>
              <a:t>];</a:t>
            </a:r>
          </a:p>
          <a:p>
            <a:pPr>
              <a:lnSpc>
                <a:spcPct val="50000"/>
              </a:lnSpc>
              <a:spcBef>
                <a:spcPct val="50000"/>
              </a:spcBef>
            </a:pPr>
            <a:r>
              <a:rPr lang="en-US" sz="1600" b="1" dirty="0">
                <a:solidFill>
                  <a:srgbClr val="000000"/>
                </a:solidFill>
                <a:latin typeface="Courier New" charset="0"/>
              </a:rPr>
              <a:t>}</a:t>
            </a:r>
          </a:p>
        </p:txBody>
      </p:sp>
      <p:pic>
        <p:nvPicPr>
          <p:cNvPr id="7" name="Picture 6" descr="Picture 23.png"/>
          <p:cNvPicPr>
            <a:picLocks noChangeAspect="1"/>
          </p:cNvPicPr>
          <p:nvPr/>
        </p:nvPicPr>
        <p:blipFill>
          <a:blip r:embed="rId3"/>
          <a:stretch>
            <a:fillRect/>
          </a:stretch>
        </p:blipFill>
        <p:spPr>
          <a:xfrm>
            <a:off x="4643438" y="214290"/>
            <a:ext cx="4028881" cy="2143140"/>
          </a:xfrm>
          <a:prstGeom prst="rect">
            <a:avLst/>
          </a:prstGeom>
          <a:ln>
            <a:solidFill>
              <a:srgbClr val="0000FF"/>
            </a:solidFill>
          </a:ln>
        </p:spPr>
      </p:pic>
    </p:spTree>
  </p:cSld>
  <p:clrMapOvr>
    <a:masterClrMapping/>
  </p:clrMapOvr>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Oval 7"/>
          <p:cNvSpPr>
            <a:spLocks noChangeArrowheads="1"/>
          </p:cNvSpPr>
          <p:nvPr/>
        </p:nvSpPr>
        <p:spPr bwMode="auto">
          <a:xfrm>
            <a:off x="71470" y="33326"/>
            <a:ext cx="8839200" cy="1752600"/>
          </a:xfrm>
          <a:prstGeom prst="ellipse">
            <a:avLst/>
          </a:prstGeom>
          <a:solidFill>
            <a:srgbClr val="C0C0C0">
              <a:alpha val="50195"/>
            </a:srgbClr>
          </a:solidFill>
          <a:ln w="9525">
            <a:noFill/>
            <a:round/>
            <a:headEnd/>
            <a:tailEnd type="none" w="sm" len="sm"/>
          </a:ln>
        </p:spPr>
        <p:txBody>
          <a:bodyPr wrap="none" anchor="ctr">
            <a:prstTxWarp prst="textNoShape">
              <a:avLst/>
            </a:prstTxWarp>
          </a:bodyPr>
          <a:lstStyle/>
          <a:p>
            <a:pPr algn="ctr"/>
            <a:endParaRPr lang="en-US" sz="1600" dirty="0">
              <a:solidFill>
                <a:schemeClr val="accent2"/>
              </a:solidFill>
            </a:endParaRPr>
          </a:p>
          <a:p>
            <a:pPr algn="ctr"/>
            <a:endParaRPr lang="en-US" sz="1600" dirty="0">
              <a:solidFill>
                <a:schemeClr val="accent2"/>
              </a:solidFill>
            </a:endParaRPr>
          </a:p>
          <a:p>
            <a:pPr algn="ctr"/>
            <a:r>
              <a:rPr lang="tr-TR" sz="1600" dirty="0" smtClean="0">
                <a:solidFill>
                  <a:schemeClr val="accent2"/>
                </a:solidFill>
              </a:rPr>
              <a:t>Kalıtım, İstisnalar, Dosya/Giriş-Çıkış İşlemleri (vakit kalırsa)</a:t>
            </a:r>
            <a:endParaRPr lang="en-US" sz="1600" dirty="0">
              <a:solidFill>
                <a:schemeClr val="accent2"/>
              </a:solidFill>
            </a:endParaRPr>
          </a:p>
        </p:txBody>
      </p:sp>
      <p:sp>
        <p:nvSpPr>
          <p:cNvPr id="17414" name="Rectangle 5"/>
          <p:cNvSpPr>
            <a:spLocks noChangeArrowheads="1"/>
          </p:cNvSpPr>
          <p:nvPr/>
        </p:nvSpPr>
        <p:spPr bwMode="auto">
          <a:xfrm>
            <a:off x="2532095" y="1623986"/>
            <a:ext cx="39624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solidFill>
                  <a:schemeClr val="accent2"/>
                </a:solidFill>
              </a:rPr>
              <a:t>sınıflar, nesneler ve metotlar</a:t>
            </a:r>
            <a:endParaRPr lang="en-US" sz="1600" dirty="0">
              <a:solidFill>
                <a:schemeClr val="accent2"/>
              </a:solidFill>
            </a:endParaRPr>
          </a:p>
        </p:txBody>
      </p:sp>
      <p:sp>
        <p:nvSpPr>
          <p:cNvPr id="17415" name="Rectangle 6"/>
          <p:cNvSpPr>
            <a:spLocks noChangeArrowheads="1"/>
          </p:cNvSpPr>
          <p:nvPr/>
        </p:nvSpPr>
        <p:spPr bwMode="auto">
          <a:xfrm>
            <a:off x="3903695" y="2157386"/>
            <a:ext cx="1150938" cy="533400"/>
          </a:xfrm>
          <a:prstGeom prst="rect">
            <a:avLst/>
          </a:prstGeom>
          <a:solidFill>
            <a:schemeClr val="folHlink"/>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solidFill>
                  <a:schemeClr val="bg1"/>
                </a:solidFill>
              </a:rPr>
              <a:t>diziler</a:t>
            </a:r>
            <a:endParaRPr lang="en-US" sz="1600" dirty="0">
              <a:solidFill>
                <a:schemeClr val="bg1"/>
              </a:solidFill>
            </a:endParaRPr>
          </a:p>
        </p:txBody>
      </p:sp>
      <p:sp>
        <p:nvSpPr>
          <p:cNvPr id="17417" name="Rectangle 8"/>
          <p:cNvSpPr>
            <a:spLocks noChangeArrowheads="1"/>
          </p:cNvSpPr>
          <p:nvPr/>
        </p:nvSpPr>
        <p:spPr bwMode="auto">
          <a:xfrm>
            <a:off x="71406" y="-71462"/>
            <a:ext cx="8839200" cy="714380"/>
          </a:xfrm>
          <a:prstGeom prst="rect">
            <a:avLst/>
          </a:prstGeom>
          <a:solidFill>
            <a:schemeClr val="bg1"/>
          </a:solidFill>
          <a:ln w="9525">
            <a:noFill/>
            <a:miter lim="800000"/>
            <a:headEnd/>
            <a:tailEnd type="none" w="sm" len="sm"/>
          </a:ln>
        </p:spPr>
        <p:txBody>
          <a:bodyPr wrap="none" anchor="ctr">
            <a:prstTxWarp prst="textNoShape">
              <a:avLst/>
            </a:prstTxWarp>
          </a:bodyPr>
          <a:lstStyle/>
          <a:p>
            <a:endParaRPr lang="en-US"/>
          </a:p>
        </p:txBody>
      </p:sp>
      <p:sp>
        <p:nvSpPr>
          <p:cNvPr id="17418" name="Rectangle 12"/>
          <p:cNvSpPr>
            <a:spLocks noChangeArrowheads="1"/>
          </p:cNvSpPr>
          <p:nvPr/>
        </p:nvSpPr>
        <p:spPr bwMode="auto">
          <a:xfrm>
            <a:off x="2989295" y="2690786"/>
            <a:ext cx="28956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koşullar ve döngüler</a:t>
            </a:r>
            <a:endParaRPr lang="en-US" sz="1600" dirty="0"/>
          </a:p>
        </p:txBody>
      </p:sp>
      <p:sp>
        <p:nvSpPr>
          <p:cNvPr id="17419" name="Rectangle 13"/>
          <p:cNvSpPr>
            <a:spLocks noChangeArrowheads="1"/>
          </p:cNvSpPr>
          <p:nvPr/>
        </p:nvSpPr>
        <p:spPr bwMode="auto">
          <a:xfrm>
            <a:off x="3294095" y="3224186"/>
            <a:ext cx="1139825"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en-US" sz="1600"/>
              <a:t>Math</a:t>
            </a:r>
          </a:p>
        </p:txBody>
      </p:sp>
      <p:sp>
        <p:nvSpPr>
          <p:cNvPr id="17420" name="Rectangle 14"/>
          <p:cNvSpPr>
            <a:spLocks noChangeArrowheads="1"/>
          </p:cNvSpPr>
          <p:nvPr/>
        </p:nvSpPr>
        <p:spPr bwMode="auto">
          <a:xfrm>
            <a:off x="4433920" y="3224186"/>
            <a:ext cx="1150938"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err="1" smtClean="0"/>
              <a:t>String</a:t>
            </a:r>
            <a:endParaRPr lang="en-US" sz="1600" dirty="0"/>
          </a:p>
        </p:txBody>
      </p:sp>
      <p:sp>
        <p:nvSpPr>
          <p:cNvPr id="17421" name="Rectangle 15"/>
          <p:cNvSpPr>
            <a:spLocks noChangeArrowheads="1"/>
          </p:cNvSpPr>
          <p:nvPr/>
        </p:nvSpPr>
        <p:spPr bwMode="auto">
          <a:xfrm>
            <a:off x="4437095" y="3757586"/>
            <a:ext cx="28956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atama işlemleri</a:t>
            </a:r>
            <a:endParaRPr lang="en-US" sz="1600" dirty="0"/>
          </a:p>
        </p:txBody>
      </p:sp>
      <p:sp>
        <p:nvSpPr>
          <p:cNvPr id="17422" name="Rectangle 16"/>
          <p:cNvSpPr>
            <a:spLocks noChangeArrowheads="1"/>
          </p:cNvSpPr>
          <p:nvPr/>
        </p:nvSpPr>
        <p:spPr bwMode="auto">
          <a:xfrm>
            <a:off x="1549433" y="3757586"/>
            <a:ext cx="2884487"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veri türleri</a:t>
            </a:r>
            <a:endParaRPr lang="en-US" sz="1600" dirty="0"/>
          </a:p>
        </p:txBody>
      </p:sp>
      <p:sp>
        <p:nvSpPr>
          <p:cNvPr id="17424" name="Line 18"/>
          <p:cNvSpPr>
            <a:spLocks noChangeShapeType="1"/>
          </p:cNvSpPr>
          <p:nvPr/>
        </p:nvSpPr>
        <p:spPr bwMode="auto">
          <a:xfrm flipH="1">
            <a:off x="5143504" y="2181236"/>
            <a:ext cx="785818" cy="285752"/>
          </a:xfrm>
          <a:prstGeom prst="line">
            <a:avLst/>
          </a:prstGeom>
          <a:noFill/>
          <a:ln w="76200">
            <a:solidFill>
              <a:schemeClr val="accent1"/>
            </a:solidFill>
            <a:round/>
            <a:headEnd/>
            <a:tailEnd type="triangle" w="sm" len="sm"/>
          </a:ln>
        </p:spPr>
        <p:txBody>
          <a:bodyPr wrap="none" anchor="ctr">
            <a:prstTxWarp prst="textNoShape">
              <a:avLst/>
            </a:prstTxWarp>
          </a:bodyPr>
          <a:lstStyle/>
          <a:p>
            <a:endParaRPr lang="en-US"/>
          </a:p>
        </p:txBody>
      </p:sp>
      <p:sp>
        <p:nvSpPr>
          <p:cNvPr id="17410" name="Slide Number Placeholder 3"/>
          <p:cNvSpPr>
            <a:spLocks noGrp="1"/>
          </p:cNvSpPr>
          <p:nvPr>
            <p:ph type="sldNum" sz="quarter" idx="10"/>
          </p:nvPr>
        </p:nvSpPr>
        <p:spPr>
          <a:noFill/>
        </p:spPr>
        <p:txBody>
          <a:bodyPr/>
          <a:lstStyle/>
          <a:p>
            <a:fld id="{0E39A1B6-C1E0-DD45-A9FB-30C8799D421F}" type="slidenum">
              <a:rPr lang="en-US" smtClean="0"/>
              <a:pPr/>
              <a:t>391</a:t>
            </a:fld>
            <a:endParaRPr lang="en-US" sz="1400" smtClean="0"/>
          </a:p>
        </p:txBody>
      </p:sp>
      <p:sp>
        <p:nvSpPr>
          <p:cNvPr id="17411" name="Rectangle 2"/>
          <p:cNvSpPr>
            <a:spLocks noGrp="1" noChangeArrowheads="1"/>
          </p:cNvSpPr>
          <p:nvPr>
            <p:ph type="title"/>
          </p:nvPr>
        </p:nvSpPr>
        <p:spPr>
          <a:xfrm>
            <a:off x="0" y="114280"/>
            <a:ext cx="9144000" cy="457200"/>
          </a:xfrm>
        </p:spPr>
        <p:txBody>
          <a:bodyPr/>
          <a:lstStyle/>
          <a:p>
            <a:r>
              <a:rPr kumimoji="0" lang="tr-TR" dirty="0" smtClean="0"/>
              <a:t>8/12. Hafta ve Biz Neredeyiz?</a:t>
            </a:r>
            <a:endParaRPr kumimoji="0" lang="en-US" dirty="0"/>
          </a:p>
        </p:txBody>
      </p:sp>
    </p:spTree>
  </p:cSld>
  <p:clrMapOvr>
    <a:masterClrMapping/>
  </p:clrMapOvr>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icture 24.png"/>
          <p:cNvPicPr>
            <a:picLocks noChangeAspect="1"/>
          </p:cNvPicPr>
          <p:nvPr/>
        </p:nvPicPr>
        <p:blipFill>
          <a:blip r:embed="rId3"/>
          <a:srcRect b="53596"/>
          <a:stretch>
            <a:fillRect/>
          </a:stretch>
        </p:blipFill>
        <p:spPr>
          <a:xfrm>
            <a:off x="0" y="1357298"/>
            <a:ext cx="9144000" cy="3849376"/>
          </a:xfrm>
          <a:prstGeom prst="rect">
            <a:avLst/>
          </a:prstGeom>
        </p:spPr>
      </p:pic>
      <p:sp>
        <p:nvSpPr>
          <p:cNvPr id="33795" name="Rectangle 2"/>
          <p:cNvSpPr>
            <a:spLocks noGrp="1" noChangeArrowheads="1"/>
          </p:cNvSpPr>
          <p:nvPr>
            <p:ph type="title"/>
          </p:nvPr>
        </p:nvSpPr>
        <p:spPr/>
        <p:txBody>
          <a:bodyPr/>
          <a:lstStyle/>
          <a:p>
            <a:r>
              <a:rPr kumimoji="0" lang="en-US"/>
              <a:t>Array-Processing Examples</a:t>
            </a:r>
          </a:p>
        </p:txBody>
      </p:sp>
      <p:sp>
        <p:nvSpPr>
          <p:cNvPr id="5" name="4 Dikdörtgen"/>
          <p:cNvSpPr/>
          <p:nvPr/>
        </p:nvSpPr>
        <p:spPr>
          <a:xfrm>
            <a:off x="-571536" y="2571744"/>
            <a:ext cx="10215634" cy="128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Dikdörtgen"/>
          <p:cNvSpPr/>
          <p:nvPr/>
        </p:nvSpPr>
        <p:spPr>
          <a:xfrm>
            <a:off x="-571536" y="3857628"/>
            <a:ext cx="10215634" cy="1643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lstStyle/>
          <a:p>
            <a:r>
              <a:rPr kumimoji="0" lang="en-US"/>
              <a:t>Array-Processing Examples</a:t>
            </a:r>
          </a:p>
        </p:txBody>
      </p:sp>
      <p:pic>
        <p:nvPicPr>
          <p:cNvPr id="14" name="Picture 13" descr="Picture 24.png"/>
          <p:cNvPicPr>
            <a:picLocks noChangeAspect="1"/>
          </p:cNvPicPr>
          <p:nvPr/>
        </p:nvPicPr>
        <p:blipFill>
          <a:blip r:embed="rId3"/>
          <a:srcRect t="46404"/>
          <a:stretch>
            <a:fillRect/>
          </a:stretch>
        </p:blipFill>
        <p:spPr>
          <a:xfrm>
            <a:off x="176330" y="1285860"/>
            <a:ext cx="8374931" cy="4071966"/>
          </a:xfrm>
          <a:prstGeom prst="rect">
            <a:avLst/>
          </a:prstGeom>
        </p:spPr>
      </p:pic>
      <p:sp>
        <p:nvSpPr>
          <p:cNvPr id="5" name="4 Dikdörtgen"/>
          <p:cNvSpPr/>
          <p:nvPr/>
        </p:nvSpPr>
        <p:spPr>
          <a:xfrm>
            <a:off x="-571536" y="2500306"/>
            <a:ext cx="10215634" cy="128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Dikdörtgen"/>
          <p:cNvSpPr/>
          <p:nvPr/>
        </p:nvSpPr>
        <p:spPr>
          <a:xfrm>
            <a:off x="-571536" y="3643314"/>
            <a:ext cx="10215634" cy="1928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Enhanced</a:t>
            </a:r>
            <a:r>
              <a:rPr lang="tr-TR" dirty="0" smtClean="0"/>
              <a:t> </a:t>
            </a:r>
            <a:r>
              <a:rPr lang="tr-TR" dirty="0" err="1" smtClean="0"/>
              <a:t>for</a:t>
            </a:r>
            <a:r>
              <a:rPr lang="tr-TR" dirty="0" smtClean="0"/>
              <a:t> </a:t>
            </a:r>
            <a:r>
              <a:rPr lang="tr-TR" dirty="0" err="1" smtClean="0"/>
              <a:t>loop</a:t>
            </a:r>
            <a:r>
              <a:rPr lang="tr-TR" dirty="0" smtClean="0"/>
              <a:t> (FOR-EACH)</a:t>
            </a:r>
            <a:endParaRPr lang="tr-TR" dirty="0"/>
          </a:p>
        </p:txBody>
      </p:sp>
      <p:sp>
        <p:nvSpPr>
          <p:cNvPr id="3" name="2 İçerik Yer Tutucusu"/>
          <p:cNvSpPr>
            <a:spLocks noGrp="1"/>
          </p:cNvSpPr>
          <p:nvPr>
            <p:ph sz="quarter" idx="1"/>
          </p:nvPr>
        </p:nvSpPr>
        <p:spPr/>
        <p:txBody>
          <a:bodyPr>
            <a:normAutofit fontScale="92500" lnSpcReduction="20000"/>
          </a:bodyPr>
          <a:lstStyle/>
          <a:p>
            <a:r>
              <a:rPr lang="en-US" dirty="0" smtClean="0"/>
              <a:t>This new way of iteration was introduced in Java 5 and offers a more convenient way of iterating over arrays and collections. It is an extension to the classic for loop and it is </a:t>
            </a:r>
            <a:r>
              <a:rPr lang="en-US" dirty="0" err="1" smtClean="0"/>
              <a:t>wid</a:t>
            </a:r>
            <a:r>
              <a:rPr lang="tr-TR" dirty="0" smtClean="0"/>
              <a:t>e</a:t>
            </a:r>
            <a:r>
              <a:rPr lang="en-US" dirty="0" err="1" smtClean="0"/>
              <a:t>ly</a:t>
            </a:r>
            <a:r>
              <a:rPr lang="en-US" dirty="0" smtClean="0"/>
              <a:t> known as </a:t>
            </a:r>
            <a:r>
              <a:rPr lang="en-US" b="1" dirty="0" smtClean="0"/>
              <a:t>“enhanced for” or “for-each”. </a:t>
            </a:r>
            <a:r>
              <a:rPr lang="en-US" dirty="0" smtClean="0"/>
              <a:t>The phrase “for-in loop” is also used, but less often.</a:t>
            </a:r>
            <a:endParaRPr lang="tr-TR" dirty="0" smtClean="0"/>
          </a:p>
          <a:p>
            <a:r>
              <a:rPr lang="en-US" dirty="0" smtClean="0"/>
              <a:t>The main difference between the classic for loop and the new loop is the fact that </a:t>
            </a:r>
            <a:r>
              <a:rPr lang="en-US" b="1" dirty="0" smtClean="0"/>
              <a:t>it hides the iteration variable</a:t>
            </a:r>
            <a:r>
              <a:rPr lang="en-US" dirty="0" smtClean="0"/>
              <a:t>. As a result, usage of the for-each loop leads to a </a:t>
            </a:r>
            <a:r>
              <a:rPr lang="en-US" b="1" dirty="0" smtClean="0"/>
              <a:t>more readable code </a:t>
            </a:r>
            <a:r>
              <a:rPr lang="en-US" dirty="0" smtClean="0"/>
              <a:t>with one less variable to consider each time we want to create a loop thus the possibility of ending up with a logic error is smaller.</a:t>
            </a:r>
          </a:p>
          <a:p>
            <a:r>
              <a:rPr lang="en-US" dirty="0" smtClean="0"/>
              <a:t>However, hiding the </a:t>
            </a:r>
            <a:r>
              <a:rPr lang="en-US" dirty="0" err="1" smtClean="0"/>
              <a:t>iterator</a:t>
            </a:r>
            <a:r>
              <a:rPr lang="en-US" dirty="0" smtClean="0"/>
              <a:t> has some drawbacks as well. </a:t>
            </a:r>
            <a:r>
              <a:rPr lang="tr-TR" dirty="0" smtClean="0"/>
              <a:t>… </a:t>
            </a:r>
            <a:r>
              <a:rPr lang="en-US" dirty="0" smtClean="0"/>
              <a:t>it cannot replace the classic for loop everywhere. We can use it whenever access to </a:t>
            </a:r>
            <a:r>
              <a:rPr lang="en-US" b="1" dirty="0" smtClean="0"/>
              <a:t>only a single element in each iteration </a:t>
            </a:r>
            <a:r>
              <a:rPr lang="en-US" dirty="0" smtClean="0"/>
              <a:t>is needed.</a:t>
            </a:r>
          </a:p>
          <a:p>
            <a:pPr>
              <a:buNone/>
            </a:pPr>
            <a:endParaRPr lang="tr-TR" dirty="0"/>
          </a:p>
        </p:txBody>
      </p:sp>
      <p:sp>
        <p:nvSpPr>
          <p:cNvPr id="4" name="3 Dikdörtgen"/>
          <p:cNvSpPr/>
          <p:nvPr/>
        </p:nvSpPr>
        <p:spPr>
          <a:xfrm>
            <a:off x="1571572" y="6357958"/>
            <a:ext cx="7572428" cy="276999"/>
          </a:xfrm>
          <a:prstGeom prst="rect">
            <a:avLst/>
          </a:prstGeom>
        </p:spPr>
        <p:txBody>
          <a:bodyPr wrap="square">
            <a:spAutoFit/>
          </a:bodyPr>
          <a:lstStyle/>
          <a:p>
            <a:pPr algn="r"/>
            <a:r>
              <a:rPr lang="tr-TR" sz="1200" dirty="0" smtClean="0"/>
              <a:t>https://examples.javacodegeeks.com/core-java/java-for-each-loop-example/</a:t>
            </a:r>
            <a:endParaRPr lang="tr-TR" sz="1200" dirty="0"/>
          </a:p>
        </p:txBody>
      </p:sp>
    </p:spTree>
  </p:cSld>
  <p:clrMapOvr>
    <a:masterClrMapping/>
  </p:clrMapOvr>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4857760"/>
            <a:ext cx="8229600" cy="571520"/>
          </a:xfrm>
        </p:spPr>
        <p:txBody>
          <a:bodyPr>
            <a:normAutofit fontScale="90000"/>
          </a:bodyPr>
          <a:lstStyle/>
          <a:p>
            <a:r>
              <a:rPr lang="tr-TR" dirty="0" err="1" smtClean="0"/>
              <a:t>Enhanced</a:t>
            </a:r>
            <a:r>
              <a:rPr lang="tr-TR" dirty="0" smtClean="0"/>
              <a:t> </a:t>
            </a:r>
            <a:r>
              <a:rPr lang="tr-TR" dirty="0" err="1" smtClean="0"/>
              <a:t>for</a:t>
            </a:r>
            <a:r>
              <a:rPr lang="tr-TR" dirty="0" smtClean="0"/>
              <a:t> </a:t>
            </a:r>
            <a:r>
              <a:rPr lang="tr-TR" dirty="0" err="1" smtClean="0"/>
              <a:t>loop</a:t>
            </a:r>
            <a:r>
              <a:rPr lang="tr-TR" dirty="0" smtClean="0"/>
              <a:t> (FOR-EACH)</a:t>
            </a:r>
            <a:endParaRPr lang="tr-TR" dirty="0"/>
          </a:p>
        </p:txBody>
      </p:sp>
      <p:sp>
        <p:nvSpPr>
          <p:cNvPr id="3" name="2 İçerik Yer Tutucusu"/>
          <p:cNvSpPr>
            <a:spLocks noGrp="1"/>
          </p:cNvSpPr>
          <p:nvPr>
            <p:ph sz="quarter" idx="1"/>
          </p:nvPr>
        </p:nvSpPr>
        <p:spPr>
          <a:xfrm>
            <a:off x="457200" y="76192"/>
            <a:ext cx="8229600" cy="4937760"/>
          </a:xfrm>
        </p:spPr>
        <p:txBody>
          <a:bodyPr/>
          <a:lstStyle/>
          <a:p>
            <a:r>
              <a:rPr lang="tr-TR" dirty="0" err="1" smtClean="0"/>
              <a:t>Syntax</a:t>
            </a:r>
            <a:r>
              <a:rPr lang="tr-TR" dirty="0" smtClean="0"/>
              <a:t>: </a:t>
            </a:r>
          </a:p>
          <a:p>
            <a:pPr lvl="1" algn="ctr">
              <a:buNone/>
            </a:pPr>
            <a:endParaRPr lang="tr-TR" dirty="0" smtClean="0"/>
          </a:p>
        </p:txBody>
      </p:sp>
      <p:sp>
        <p:nvSpPr>
          <p:cNvPr id="4" name="3 Yuvarlatılmış Dikdörtgen"/>
          <p:cNvSpPr/>
          <p:nvPr/>
        </p:nvSpPr>
        <p:spPr>
          <a:xfrm>
            <a:off x="357158" y="1214422"/>
            <a:ext cx="3500462" cy="14287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sz="2000" dirty="0" err="1" smtClean="0"/>
              <a:t>for</a:t>
            </a:r>
            <a:r>
              <a:rPr lang="tr-TR" sz="2000" dirty="0" smtClean="0"/>
              <a:t> (</a:t>
            </a:r>
            <a:r>
              <a:rPr lang="tr-TR" sz="2000" dirty="0" err="1" smtClean="0"/>
              <a:t>int</a:t>
            </a:r>
            <a:r>
              <a:rPr lang="tr-TR" sz="2000" dirty="0" smtClean="0"/>
              <a:t> </a:t>
            </a:r>
            <a:r>
              <a:rPr lang="tr-TR" sz="2000" dirty="0" err="1" smtClean="0"/>
              <a:t>value</a:t>
            </a:r>
            <a:r>
              <a:rPr lang="tr-TR" sz="2000" dirty="0" smtClean="0"/>
              <a:t>: </a:t>
            </a:r>
            <a:r>
              <a:rPr lang="tr-TR" sz="2000" dirty="0" err="1" smtClean="0"/>
              <a:t>myArray</a:t>
            </a:r>
            <a:r>
              <a:rPr lang="tr-TR" sz="2000" dirty="0" smtClean="0"/>
              <a:t>) {        </a:t>
            </a:r>
            <a:r>
              <a:rPr lang="tr-TR" sz="2000" dirty="0" err="1" smtClean="0"/>
              <a:t>System</a:t>
            </a:r>
            <a:r>
              <a:rPr lang="tr-TR" sz="2000" dirty="0" smtClean="0"/>
              <a:t>.</a:t>
            </a:r>
            <a:r>
              <a:rPr lang="tr-TR" sz="2000" dirty="0" err="1" smtClean="0"/>
              <a:t>out</a:t>
            </a:r>
            <a:r>
              <a:rPr lang="tr-TR" sz="2000" dirty="0" smtClean="0"/>
              <a:t>.</a:t>
            </a:r>
            <a:r>
              <a:rPr lang="tr-TR" sz="2000" dirty="0" err="1" smtClean="0"/>
              <a:t>println</a:t>
            </a:r>
            <a:r>
              <a:rPr lang="tr-TR" sz="2000" dirty="0" smtClean="0"/>
              <a:t>(</a:t>
            </a:r>
            <a:r>
              <a:rPr lang="tr-TR" sz="2000" dirty="0" err="1" smtClean="0"/>
              <a:t>value</a:t>
            </a:r>
            <a:r>
              <a:rPr lang="tr-TR" sz="2000" dirty="0" smtClean="0"/>
              <a:t>); 	        </a:t>
            </a:r>
          </a:p>
          <a:p>
            <a:r>
              <a:rPr lang="tr-TR" sz="2000" dirty="0" smtClean="0"/>
              <a:t>}</a:t>
            </a:r>
            <a:endParaRPr lang="tr-TR" sz="2000" dirty="0"/>
          </a:p>
        </p:txBody>
      </p:sp>
      <p:sp>
        <p:nvSpPr>
          <p:cNvPr id="13" name="12 Yuvarlatılmış Dikdörtgen"/>
          <p:cNvSpPr/>
          <p:nvPr/>
        </p:nvSpPr>
        <p:spPr>
          <a:xfrm>
            <a:off x="2714612" y="71414"/>
            <a:ext cx="3714776" cy="35719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smtClean="0"/>
              <a:t> </a:t>
            </a:r>
            <a:r>
              <a:rPr lang="tr-TR" sz="2000" dirty="0" err="1" smtClean="0"/>
              <a:t>int</a:t>
            </a:r>
            <a:r>
              <a:rPr lang="tr-TR" sz="2000" dirty="0" smtClean="0"/>
              <a:t> </a:t>
            </a:r>
            <a:r>
              <a:rPr lang="tr-TR" sz="2000" dirty="0" err="1" smtClean="0"/>
              <a:t>myArray</a:t>
            </a:r>
            <a:r>
              <a:rPr lang="tr-TR" sz="2000" dirty="0" smtClean="0"/>
              <a:t>[] = { 42, 5, 33, 80, 2 }; </a:t>
            </a:r>
            <a:endParaRPr lang="tr-TR" sz="2000" dirty="0"/>
          </a:p>
        </p:txBody>
      </p:sp>
      <p:cxnSp>
        <p:nvCxnSpPr>
          <p:cNvPr id="15" name="14 Düz Ok Bağlayıcısı"/>
          <p:cNvCxnSpPr/>
          <p:nvPr/>
        </p:nvCxnSpPr>
        <p:spPr>
          <a:xfrm rot="10800000" flipV="1">
            <a:off x="3071802" y="500042"/>
            <a:ext cx="928694" cy="57150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15 Metin kutusu"/>
          <p:cNvSpPr txBox="1"/>
          <p:nvPr/>
        </p:nvSpPr>
        <p:spPr>
          <a:xfrm>
            <a:off x="1000100" y="642918"/>
            <a:ext cx="1903021" cy="369332"/>
          </a:xfrm>
          <a:prstGeom prst="rect">
            <a:avLst/>
          </a:prstGeom>
          <a:noFill/>
        </p:spPr>
        <p:txBody>
          <a:bodyPr wrap="none" rtlCol="0">
            <a:spAutoFit/>
          </a:bodyPr>
          <a:lstStyle/>
          <a:p>
            <a:r>
              <a:rPr lang="tr-TR" dirty="0" err="1" smtClean="0"/>
              <a:t>enhanced</a:t>
            </a:r>
            <a:r>
              <a:rPr lang="tr-TR" dirty="0" smtClean="0"/>
              <a:t> </a:t>
            </a:r>
            <a:r>
              <a:rPr lang="tr-TR" dirty="0" err="1" smtClean="0"/>
              <a:t>for</a:t>
            </a:r>
            <a:r>
              <a:rPr lang="tr-TR" dirty="0" smtClean="0"/>
              <a:t> </a:t>
            </a:r>
            <a:r>
              <a:rPr lang="tr-TR" dirty="0" err="1" smtClean="0"/>
              <a:t>loop</a:t>
            </a:r>
            <a:endParaRPr lang="tr-TR" dirty="0"/>
          </a:p>
        </p:txBody>
      </p:sp>
      <p:sp>
        <p:nvSpPr>
          <p:cNvPr id="17" name="16 Yuvarlatılmış Dikdörtgen"/>
          <p:cNvSpPr/>
          <p:nvPr/>
        </p:nvSpPr>
        <p:spPr>
          <a:xfrm>
            <a:off x="4857752" y="1214422"/>
            <a:ext cx="4071966" cy="15001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sz="2000" dirty="0" err="1" smtClean="0"/>
              <a:t>for</a:t>
            </a:r>
            <a:r>
              <a:rPr lang="tr-TR" sz="2000" dirty="0" smtClean="0"/>
              <a:t> (</a:t>
            </a:r>
            <a:r>
              <a:rPr lang="tr-TR" sz="2000" dirty="0" err="1" smtClean="0"/>
              <a:t>int</a:t>
            </a:r>
            <a:r>
              <a:rPr lang="tr-TR" sz="2000" dirty="0" smtClean="0"/>
              <a:t> i=0; i&lt;</a:t>
            </a:r>
            <a:r>
              <a:rPr lang="tr-TR" sz="2000" dirty="0" err="1" smtClean="0"/>
              <a:t>myArray</a:t>
            </a:r>
            <a:r>
              <a:rPr lang="tr-TR" sz="2000" dirty="0" smtClean="0"/>
              <a:t>.</a:t>
            </a:r>
            <a:r>
              <a:rPr lang="tr-TR" sz="2000" dirty="0" err="1" smtClean="0"/>
              <a:t>length</a:t>
            </a:r>
            <a:r>
              <a:rPr lang="tr-TR" sz="2000" dirty="0" smtClean="0"/>
              <a:t>; i++) {        </a:t>
            </a:r>
            <a:r>
              <a:rPr lang="tr-TR" sz="2000" dirty="0" err="1" smtClean="0"/>
              <a:t>System</a:t>
            </a:r>
            <a:r>
              <a:rPr lang="tr-TR" sz="2000" dirty="0" smtClean="0"/>
              <a:t>.</a:t>
            </a:r>
            <a:r>
              <a:rPr lang="tr-TR" sz="2000" dirty="0" err="1" smtClean="0"/>
              <a:t>out</a:t>
            </a:r>
            <a:r>
              <a:rPr lang="tr-TR" sz="2000" dirty="0" smtClean="0"/>
              <a:t>.</a:t>
            </a:r>
            <a:r>
              <a:rPr lang="tr-TR" sz="2000" dirty="0" err="1" smtClean="0"/>
              <a:t>println</a:t>
            </a:r>
            <a:r>
              <a:rPr lang="tr-TR" sz="2000" dirty="0" smtClean="0"/>
              <a:t>(</a:t>
            </a:r>
            <a:r>
              <a:rPr lang="tr-TR" sz="2000" dirty="0" err="1" smtClean="0"/>
              <a:t>myArray</a:t>
            </a:r>
            <a:r>
              <a:rPr lang="tr-TR" sz="2000" dirty="0" smtClean="0"/>
              <a:t>[i]); 	        </a:t>
            </a:r>
          </a:p>
          <a:p>
            <a:r>
              <a:rPr lang="tr-TR" sz="2000" dirty="0" smtClean="0"/>
              <a:t>}</a:t>
            </a:r>
            <a:endParaRPr lang="tr-TR" sz="2000" dirty="0"/>
          </a:p>
        </p:txBody>
      </p:sp>
      <p:cxnSp>
        <p:nvCxnSpPr>
          <p:cNvPr id="18" name="17 Düz Ok Bağlayıcısı"/>
          <p:cNvCxnSpPr/>
          <p:nvPr/>
        </p:nvCxnSpPr>
        <p:spPr>
          <a:xfrm>
            <a:off x="5000628" y="500042"/>
            <a:ext cx="1071570" cy="57150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0" name="19 Metin kutusu"/>
          <p:cNvSpPr txBox="1"/>
          <p:nvPr/>
        </p:nvSpPr>
        <p:spPr>
          <a:xfrm>
            <a:off x="6000760" y="642918"/>
            <a:ext cx="923586" cy="369332"/>
          </a:xfrm>
          <a:prstGeom prst="rect">
            <a:avLst/>
          </a:prstGeom>
          <a:noFill/>
        </p:spPr>
        <p:txBody>
          <a:bodyPr wrap="none" rtlCol="0">
            <a:spAutoFit/>
          </a:bodyPr>
          <a:lstStyle/>
          <a:p>
            <a:r>
              <a:rPr lang="tr-TR" dirty="0" err="1" smtClean="0"/>
              <a:t>for</a:t>
            </a:r>
            <a:r>
              <a:rPr lang="tr-TR" dirty="0" smtClean="0"/>
              <a:t> </a:t>
            </a:r>
            <a:r>
              <a:rPr lang="tr-TR" dirty="0" err="1" smtClean="0"/>
              <a:t>loop</a:t>
            </a:r>
            <a:endParaRPr lang="tr-TR" dirty="0"/>
          </a:p>
        </p:txBody>
      </p:sp>
      <p:grpSp>
        <p:nvGrpSpPr>
          <p:cNvPr id="5" name="47 Grup"/>
          <p:cNvGrpSpPr/>
          <p:nvPr/>
        </p:nvGrpSpPr>
        <p:grpSpPr>
          <a:xfrm>
            <a:off x="1785918" y="2500306"/>
            <a:ext cx="5357850" cy="1928826"/>
            <a:chOff x="1785918" y="4643446"/>
            <a:chExt cx="5357850" cy="1928826"/>
          </a:xfrm>
        </p:grpSpPr>
        <p:sp>
          <p:nvSpPr>
            <p:cNvPr id="26" name="25 Katlanmış Nesne"/>
            <p:cNvSpPr/>
            <p:nvPr/>
          </p:nvSpPr>
          <p:spPr>
            <a:xfrm>
              <a:off x="3786182" y="4929198"/>
              <a:ext cx="1071570" cy="1643074"/>
            </a:xfrm>
            <a:prstGeom prst="foldedCorner">
              <a:avLst/>
            </a:prstGeom>
            <a:ln w="57150">
              <a:solidFill>
                <a:srgbClr val="0070C0"/>
              </a:solidFill>
              <a:prstDash val="sysDot"/>
            </a:ln>
          </p:spPr>
          <p:style>
            <a:lnRef idx="1">
              <a:schemeClr val="accent3"/>
            </a:lnRef>
            <a:fillRef idx="2">
              <a:schemeClr val="accent3"/>
            </a:fillRef>
            <a:effectRef idx="1">
              <a:schemeClr val="accent3"/>
            </a:effectRef>
            <a:fontRef idx="minor">
              <a:schemeClr val="dk1"/>
            </a:fontRef>
          </p:style>
          <p:txBody>
            <a:bodyPr rtlCol="0" anchor="t"/>
            <a:lstStyle/>
            <a:p>
              <a:pPr algn="ctr">
                <a:spcBef>
                  <a:spcPts val="1200"/>
                </a:spcBef>
              </a:pPr>
              <a:r>
                <a:rPr lang="tr-TR" sz="2000" b="1" dirty="0" smtClean="0"/>
                <a:t>42</a:t>
              </a:r>
            </a:p>
            <a:p>
              <a:pPr algn="ctr"/>
              <a:r>
                <a:rPr lang="tr-TR" sz="2000" b="1" dirty="0" smtClean="0"/>
                <a:t>5</a:t>
              </a:r>
            </a:p>
            <a:p>
              <a:pPr algn="ctr"/>
              <a:r>
                <a:rPr lang="tr-TR" sz="2000" b="1" dirty="0" smtClean="0"/>
                <a:t>33</a:t>
              </a:r>
            </a:p>
            <a:p>
              <a:pPr algn="ctr"/>
              <a:r>
                <a:rPr lang="tr-TR" sz="2000" b="1" dirty="0" smtClean="0"/>
                <a:t>80</a:t>
              </a:r>
            </a:p>
            <a:p>
              <a:pPr algn="ctr"/>
              <a:r>
                <a:rPr lang="tr-TR" sz="2000" b="1" dirty="0" smtClean="0"/>
                <a:t>2</a:t>
              </a:r>
            </a:p>
          </p:txBody>
        </p:sp>
        <p:cxnSp>
          <p:nvCxnSpPr>
            <p:cNvPr id="41" name="40 Eğri Bağlayıcı"/>
            <p:cNvCxnSpPr/>
            <p:nvPr/>
          </p:nvCxnSpPr>
          <p:spPr>
            <a:xfrm>
              <a:off x="1785918" y="4643446"/>
              <a:ext cx="1785950" cy="1143008"/>
            </a:xfrm>
            <a:prstGeom prst="curvedConnector3">
              <a:avLst>
                <a:gd name="adj1" fmla="val 50000"/>
              </a:avLst>
            </a:prstGeom>
            <a:ln w="76200">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43 Eğri Bağlayıcı"/>
            <p:cNvCxnSpPr/>
            <p:nvPr/>
          </p:nvCxnSpPr>
          <p:spPr>
            <a:xfrm rot="10800000" flipV="1">
              <a:off x="5072066" y="4714884"/>
              <a:ext cx="2071702" cy="1071570"/>
            </a:xfrm>
            <a:prstGeom prst="curvedConnector3">
              <a:avLst>
                <a:gd name="adj1" fmla="val 50000"/>
              </a:avLst>
            </a:prstGeom>
            <a:ln w="76200">
              <a:solidFill>
                <a:srgbClr val="00206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52 Grup"/>
          <p:cNvGrpSpPr/>
          <p:nvPr/>
        </p:nvGrpSpPr>
        <p:grpSpPr>
          <a:xfrm>
            <a:off x="2357422" y="1714488"/>
            <a:ext cx="5929354" cy="714380"/>
            <a:chOff x="2357422" y="3857628"/>
            <a:chExt cx="5929354" cy="714380"/>
          </a:xfrm>
        </p:grpSpPr>
        <p:grpSp>
          <p:nvGrpSpPr>
            <p:cNvPr id="7" name="37 Grup"/>
            <p:cNvGrpSpPr/>
            <p:nvPr/>
          </p:nvGrpSpPr>
          <p:grpSpPr>
            <a:xfrm>
              <a:off x="2784462" y="4286256"/>
              <a:ext cx="4718084" cy="285752"/>
              <a:chOff x="2784462" y="4286256"/>
              <a:chExt cx="4718084" cy="358778"/>
            </a:xfrm>
          </p:grpSpPr>
          <p:cxnSp>
            <p:nvCxnSpPr>
              <p:cNvPr id="30" name="29 Düz Ok Bağlayıcısı"/>
              <p:cNvCxnSpPr/>
              <p:nvPr/>
            </p:nvCxnSpPr>
            <p:spPr>
              <a:xfrm rot="5400000" flipH="1" flipV="1">
                <a:off x="2606661" y="4464851"/>
                <a:ext cx="357190" cy="158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32 Düz Ok Bağlayıcısı"/>
              <p:cNvCxnSpPr/>
              <p:nvPr/>
            </p:nvCxnSpPr>
            <p:spPr>
              <a:xfrm rot="5400000" flipH="1" flipV="1">
                <a:off x="7323157" y="4464057"/>
                <a:ext cx="357190" cy="158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34 Düz Bağlayıcı"/>
              <p:cNvCxnSpPr/>
              <p:nvPr/>
            </p:nvCxnSpPr>
            <p:spPr>
              <a:xfrm>
                <a:off x="2786050" y="4643446"/>
                <a:ext cx="4714908"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1" name="50 Oval"/>
            <p:cNvSpPr/>
            <p:nvPr/>
          </p:nvSpPr>
          <p:spPr>
            <a:xfrm>
              <a:off x="2357422" y="3857628"/>
              <a:ext cx="857256" cy="5000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2" name="51 Oval"/>
            <p:cNvSpPr/>
            <p:nvPr/>
          </p:nvSpPr>
          <p:spPr>
            <a:xfrm>
              <a:off x="6858016" y="3857628"/>
              <a:ext cx="1428760" cy="5000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54" name="53 Metin kutusu"/>
          <p:cNvSpPr txBox="1"/>
          <p:nvPr/>
        </p:nvSpPr>
        <p:spPr>
          <a:xfrm>
            <a:off x="6572264" y="2928935"/>
            <a:ext cx="2428924" cy="172354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tr-TR" sz="1100" dirty="0" err="1" smtClean="0"/>
              <a:t>For</a:t>
            </a:r>
            <a:r>
              <a:rPr lang="tr-TR" sz="1100" dirty="0" smtClean="0"/>
              <a:t> </a:t>
            </a:r>
            <a:r>
              <a:rPr lang="tr-TR" sz="1100" dirty="0" err="1" smtClean="0"/>
              <a:t>two</a:t>
            </a:r>
            <a:r>
              <a:rPr lang="tr-TR" sz="1100" dirty="0" smtClean="0"/>
              <a:t> </a:t>
            </a:r>
            <a:r>
              <a:rPr lang="tr-TR" sz="1100" dirty="0" err="1" smtClean="0"/>
              <a:t>dimensional</a:t>
            </a:r>
            <a:r>
              <a:rPr lang="tr-TR" sz="1100" dirty="0" smtClean="0"/>
              <a:t> </a:t>
            </a:r>
            <a:r>
              <a:rPr lang="tr-TR" sz="1100" dirty="0" err="1" smtClean="0"/>
              <a:t>arrays</a:t>
            </a:r>
            <a:r>
              <a:rPr lang="tr-TR" sz="1100" dirty="0" smtClean="0"/>
              <a:t>:</a:t>
            </a:r>
          </a:p>
          <a:p>
            <a:r>
              <a:rPr lang="tr-TR" sz="1100" dirty="0" smtClean="0"/>
              <a:t> </a:t>
            </a:r>
            <a:r>
              <a:rPr lang="tr-TR" sz="1100" dirty="0" err="1" smtClean="0"/>
              <a:t>for</a:t>
            </a:r>
            <a:r>
              <a:rPr lang="tr-TR" sz="1100" dirty="0" smtClean="0"/>
              <a:t> (</a:t>
            </a:r>
            <a:r>
              <a:rPr lang="tr-TR" sz="1100" dirty="0" err="1" smtClean="0"/>
              <a:t>int</a:t>
            </a:r>
            <a:r>
              <a:rPr lang="tr-TR" sz="1100" dirty="0" smtClean="0"/>
              <a:t>[] x : myArray2) {</a:t>
            </a:r>
          </a:p>
          <a:p>
            <a:r>
              <a:rPr lang="tr-TR" sz="1100" dirty="0" smtClean="0"/>
              <a:t>      </a:t>
            </a:r>
            <a:r>
              <a:rPr lang="tr-TR" sz="1100" dirty="0" err="1" smtClean="0"/>
              <a:t>for</a:t>
            </a:r>
            <a:r>
              <a:rPr lang="tr-TR" sz="1100" dirty="0" smtClean="0"/>
              <a:t> (</a:t>
            </a:r>
            <a:r>
              <a:rPr lang="tr-TR" sz="1100" dirty="0" err="1" smtClean="0"/>
              <a:t>int</a:t>
            </a:r>
            <a:r>
              <a:rPr lang="tr-TR" sz="1100" dirty="0" smtClean="0"/>
              <a:t> y : x) {</a:t>
            </a:r>
          </a:p>
          <a:p>
            <a:r>
              <a:rPr lang="tr-TR" sz="1100" dirty="0" smtClean="0"/>
              <a:t>	</a:t>
            </a:r>
            <a:r>
              <a:rPr lang="tr-TR" sz="1100" dirty="0" err="1" smtClean="0"/>
              <a:t>System</a:t>
            </a:r>
            <a:r>
              <a:rPr lang="tr-TR" sz="1100" dirty="0" smtClean="0"/>
              <a:t>.</a:t>
            </a:r>
            <a:r>
              <a:rPr lang="tr-TR" sz="1100" dirty="0" err="1" smtClean="0"/>
              <a:t>out</a:t>
            </a:r>
            <a:r>
              <a:rPr lang="tr-TR" sz="1100" dirty="0" smtClean="0"/>
              <a:t>.</a:t>
            </a:r>
            <a:r>
              <a:rPr lang="tr-TR" sz="1100" dirty="0" err="1" smtClean="0"/>
              <a:t>println</a:t>
            </a:r>
            <a:r>
              <a:rPr lang="tr-TR" sz="1100" dirty="0" smtClean="0"/>
              <a:t>(y);</a:t>
            </a:r>
          </a:p>
          <a:p>
            <a:r>
              <a:rPr lang="tr-TR" sz="1100" dirty="0" smtClean="0"/>
              <a:t>	}</a:t>
            </a:r>
          </a:p>
          <a:p>
            <a:r>
              <a:rPr lang="tr-TR" sz="1100" dirty="0" smtClean="0"/>
              <a:t>       }</a:t>
            </a:r>
          </a:p>
          <a:p>
            <a:pPr algn="ctr"/>
            <a:r>
              <a:rPr lang="tr-TR" sz="1100" dirty="0" smtClean="0"/>
              <a:t>(SINAVDA 2 BOYUTLUSUNDAN SORUMLU DEĞİLSİNİZ)</a:t>
            </a:r>
          </a:p>
          <a:p>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checkerboard(across)">
                                      <p:cBhvr>
                                        <p:cTn id="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54" grpId="0" animBg="1"/>
    </p:bld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57158" y="5357826"/>
            <a:ext cx="8229600" cy="990600"/>
          </a:xfrm>
        </p:spPr>
        <p:txBody>
          <a:bodyPr/>
          <a:lstStyle/>
          <a:p>
            <a:r>
              <a:rPr lang="tr-TR" dirty="0" smtClean="0"/>
              <a:t>Uygulama</a:t>
            </a:r>
            <a:endParaRPr lang="tr-TR" dirty="0"/>
          </a:p>
        </p:txBody>
      </p:sp>
      <p:sp>
        <p:nvSpPr>
          <p:cNvPr id="3" name="2 İçerik Yer Tutucusu"/>
          <p:cNvSpPr>
            <a:spLocks noGrp="1"/>
          </p:cNvSpPr>
          <p:nvPr>
            <p:ph sz="quarter" idx="1"/>
          </p:nvPr>
        </p:nvSpPr>
        <p:spPr>
          <a:xfrm>
            <a:off x="428596" y="285728"/>
            <a:ext cx="5572164" cy="3786214"/>
          </a:xfrm>
        </p:spPr>
        <p:txBody>
          <a:bodyPr>
            <a:normAutofit fontScale="92500" lnSpcReduction="10000"/>
          </a:bodyPr>
          <a:lstStyle/>
          <a:p>
            <a:r>
              <a:rPr lang="tr-TR" dirty="0" smtClean="0"/>
              <a:t>Kodun ekran çıktısını bulun.</a:t>
            </a:r>
          </a:p>
          <a:p>
            <a:pPr>
              <a:buNone/>
            </a:pPr>
            <a:r>
              <a:rPr lang="tr-TR" dirty="0" err="1" smtClean="0"/>
              <a:t>int</a:t>
            </a:r>
            <a:r>
              <a:rPr lang="tr-TR" dirty="0" smtClean="0"/>
              <a:t> []dizi ={3,42,77,110,222,321,9999};</a:t>
            </a:r>
          </a:p>
          <a:p>
            <a:pPr>
              <a:buNone/>
            </a:pPr>
            <a:r>
              <a:rPr lang="tr-TR" dirty="0" err="1" smtClean="0"/>
              <a:t>for</a:t>
            </a:r>
            <a:r>
              <a:rPr lang="tr-TR" dirty="0" smtClean="0"/>
              <a:t>(</a:t>
            </a:r>
            <a:r>
              <a:rPr lang="tr-TR" dirty="0" err="1" smtClean="0"/>
              <a:t>int</a:t>
            </a:r>
            <a:r>
              <a:rPr lang="tr-TR" dirty="0" smtClean="0"/>
              <a:t> x: dizi)</a:t>
            </a:r>
          </a:p>
          <a:p>
            <a:pPr>
              <a:buNone/>
            </a:pPr>
            <a:r>
              <a:rPr lang="tr-TR" dirty="0" smtClean="0"/>
              <a:t>{</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(x);</a:t>
            </a:r>
          </a:p>
          <a:p>
            <a:pPr>
              <a:buNone/>
            </a:pPr>
            <a:r>
              <a:rPr lang="tr-TR" dirty="0" smtClean="0"/>
              <a:t>	</a:t>
            </a:r>
            <a:r>
              <a:rPr lang="tr-TR" dirty="0" err="1" smtClean="0"/>
              <a:t>if</a:t>
            </a:r>
            <a:r>
              <a:rPr lang="tr-TR" dirty="0" smtClean="0"/>
              <a:t>(x%2==1)</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("T");</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	</a:t>
            </a:r>
          </a:p>
          <a:p>
            <a:pPr>
              <a:buNone/>
            </a:pPr>
            <a:r>
              <a:rPr lang="tr-TR" dirty="0" smtClean="0"/>
              <a:t>}</a:t>
            </a:r>
            <a:endParaRPr lang="tr-TR" dirty="0"/>
          </a:p>
        </p:txBody>
      </p:sp>
      <p:pic>
        <p:nvPicPr>
          <p:cNvPr id="5" name="4 Resim" descr="soru.jpg"/>
          <p:cNvPicPr>
            <a:picLocks noChangeAspect="1"/>
          </p:cNvPicPr>
          <p:nvPr/>
        </p:nvPicPr>
        <p:blipFill>
          <a:blip r:embed="rId2"/>
          <a:stretch>
            <a:fillRect/>
          </a:stretch>
        </p:blipFill>
        <p:spPr>
          <a:xfrm>
            <a:off x="7286644" y="0"/>
            <a:ext cx="1387711" cy="1043176"/>
          </a:xfrm>
          <a:prstGeom prst="rect">
            <a:avLst/>
          </a:prstGeom>
        </p:spPr>
      </p:pic>
      <p:sp>
        <p:nvSpPr>
          <p:cNvPr id="6" name="5 Çerçeve"/>
          <p:cNvSpPr/>
          <p:nvPr/>
        </p:nvSpPr>
        <p:spPr>
          <a:xfrm>
            <a:off x="6643702" y="2786058"/>
            <a:ext cx="1500198" cy="3429024"/>
          </a:xfrm>
          <a:prstGeom prst="frame">
            <a:avLst>
              <a:gd name="adj1" fmla="val 6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solidFill>
                  <a:schemeClr val="tx1"/>
                </a:solidFill>
              </a:rPr>
              <a:t>3T</a:t>
            </a:r>
          </a:p>
          <a:p>
            <a:pPr algn="ctr"/>
            <a:r>
              <a:rPr lang="tr-TR" sz="2400" dirty="0" smtClean="0">
                <a:solidFill>
                  <a:schemeClr val="tx1"/>
                </a:solidFill>
              </a:rPr>
              <a:t>42</a:t>
            </a:r>
          </a:p>
          <a:p>
            <a:pPr algn="ctr"/>
            <a:r>
              <a:rPr lang="tr-TR" sz="2400" dirty="0" smtClean="0">
                <a:solidFill>
                  <a:schemeClr val="tx1"/>
                </a:solidFill>
              </a:rPr>
              <a:t>77T</a:t>
            </a:r>
          </a:p>
          <a:p>
            <a:pPr algn="ctr"/>
            <a:r>
              <a:rPr lang="tr-TR" sz="2400" dirty="0" smtClean="0">
                <a:solidFill>
                  <a:schemeClr val="tx1"/>
                </a:solidFill>
              </a:rPr>
              <a:t>110</a:t>
            </a:r>
          </a:p>
          <a:p>
            <a:pPr algn="ctr"/>
            <a:r>
              <a:rPr lang="tr-TR" sz="2400" dirty="0" smtClean="0">
                <a:solidFill>
                  <a:schemeClr val="tx1"/>
                </a:solidFill>
              </a:rPr>
              <a:t>222</a:t>
            </a:r>
          </a:p>
          <a:p>
            <a:pPr algn="ctr"/>
            <a:r>
              <a:rPr lang="tr-TR" sz="2400" dirty="0" smtClean="0">
                <a:solidFill>
                  <a:schemeClr val="tx1"/>
                </a:solidFill>
              </a:rPr>
              <a:t>321T</a:t>
            </a:r>
          </a:p>
          <a:p>
            <a:pPr algn="ctr"/>
            <a:r>
              <a:rPr lang="tr-TR" sz="2400" dirty="0" smtClean="0">
                <a:solidFill>
                  <a:schemeClr val="tx1"/>
                </a:solidFill>
              </a:rPr>
              <a:t>9999T</a:t>
            </a:r>
          </a:p>
        </p:txBody>
      </p:sp>
      <p:sp>
        <p:nvSpPr>
          <p:cNvPr id="7" name="6 Kalp"/>
          <p:cNvSpPr/>
          <p:nvPr/>
        </p:nvSpPr>
        <p:spPr>
          <a:xfrm>
            <a:off x="4572000" y="4143380"/>
            <a:ext cx="1643074" cy="1500198"/>
          </a:xfrm>
          <a:prstGeom prst="hear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tr-TR"/>
          </a:p>
        </p:txBody>
      </p:sp>
      <p:sp>
        <p:nvSpPr>
          <p:cNvPr id="8" name="7 Dikdörtgen"/>
          <p:cNvSpPr/>
          <p:nvPr/>
        </p:nvSpPr>
        <p:spPr>
          <a:xfrm>
            <a:off x="2857488" y="4357694"/>
            <a:ext cx="1367682" cy="923330"/>
          </a:xfrm>
          <a:prstGeom prst="rect">
            <a:avLst/>
          </a:prstGeom>
          <a:noFill/>
        </p:spPr>
        <p:txBody>
          <a:bodyPr wrap="none" lIns="91440" tIns="45720" rIns="91440" bIns="45720">
            <a:spAutoFit/>
          </a:bodyPr>
          <a:lstStyle/>
          <a:p>
            <a:pPr algn="ctr"/>
            <a:r>
              <a:rPr lang="tr-TR" sz="54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BEN</a:t>
            </a:r>
            <a:endParaRPr lang="tr-TR"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pPr algn="ctr">
              <a:buNone/>
            </a:pPr>
            <a:r>
              <a:rPr lang="tr-TR" sz="6000" b="1" dirty="0" smtClean="0"/>
              <a:t>Bir Kodu </a:t>
            </a:r>
            <a:br>
              <a:rPr lang="tr-TR" sz="6000" b="1" dirty="0" smtClean="0"/>
            </a:br>
            <a:r>
              <a:rPr lang="tr-TR" sz="6000" b="1" dirty="0" smtClean="0"/>
              <a:t>Komut Ekranından </a:t>
            </a:r>
            <a:r>
              <a:rPr lang="tr-TR" sz="6000" b="1" dirty="0" smtClean="0"/>
              <a:t>Çalıştırmak</a:t>
            </a:r>
            <a:endParaRPr lang="tr-TR" sz="6000" b="1" dirty="0" smtClean="0"/>
          </a:p>
        </p:txBody>
      </p:sp>
    </p:spTree>
  </p:cSld>
  <p:clrMapOvr>
    <a:masterClrMapping/>
  </p:clrMapOvr>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omer surprised ile ilgili görsel sonucu">
            <a:hlinkClick r:id="rId2"/>
          </p:cNvPr>
          <p:cNvPicPr>
            <a:picLocks noChangeAspect="1" noChangeArrowheads="1"/>
          </p:cNvPicPr>
          <p:nvPr/>
        </p:nvPicPr>
        <p:blipFill>
          <a:blip r:embed="rId3"/>
          <a:srcRect/>
          <a:stretch>
            <a:fillRect/>
          </a:stretch>
        </p:blipFill>
        <p:spPr bwMode="auto">
          <a:xfrm>
            <a:off x="7643834" y="4929198"/>
            <a:ext cx="1071570" cy="1357322"/>
          </a:xfrm>
          <a:prstGeom prst="rect">
            <a:avLst/>
          </a:prstGeom>
          <a:noFill/>
        </p:spPr>
      </p:pic>
      <p:sp>
        <p:nvSpPr>
          <p:cNvPr id="2" name="1 Başlık"/>
          <p:cNvSpPr>
            <a:spLocks noGrp="1"/>
          </p:cNvSpPr>
          <p:nvPr>
            <p:ph type="title"/>
          </p:nvPr>
        </p:nvSpPr>
        <p:spPr/>
        <p:txBody>
          <a:bodyPr>
            <a:normAutofit fontScale="90000"/>
          </a:bodyPr>
          <a:lstStyle/>
          <a:p>
            <a:r>
              <a:rPr lang="tr-TR" dirty="0" smtClean="0"/>
              <a:t>Komut ekranından kod çalıştırmak niçin gereklidir?</a:t>
            </a:r>
            <a:endParaRPr lang="tr-TR" dirty="0"/>
          </a:p>
        </p:txBody>
      </p:sp>
      <p:sp>
        <p:nvSpPr>
          <p:cNvPr id="3" name="2 İçerik Yer Tutucusu"/>
          <p:cNvSpPr>
            <a:spLocks noGrp="1"/>
          </p:cNvSpPr>
          <p:nvPr>
            <p:ph sz="quarter" idx="1"/>
          </p:nvPr>
        </p:nvSpPr>
        <p:spPr/>
        <p:txBody>
          <a:bodyPr/>
          <a:lstStyle/>
          <a:p>
            <a:r>
              <a:rPr lang="tr-TR" dirty="0" smtClean="0"/>
              <a:t>Gerçek hayatta, iş yerimizde, üniversitede vs. kullanılan cihazın kullanıcı ara yüzü sade bir komut ekranı olabilir.</a:t>
            </a:r>
          </a:p>
          <a:p>
            <a:r>
              <a:rPr lang="tr-TR" dirty="0" smtClean="0"/>
              <a:t>Komut ekranından çalıştırma prensibiyle de verileri işleyip analiz edebilen MATLAB gibi önemli programlar iş/akademik hayatınızda karşınıza çıkabilir</a:t>
            </a:r>
          </a:p>
          <a:p>
            <a:r>
              <a:rPr lang="tr-TR" dirty="0" smtClean="0"/>
              <a:t>İş/akademik hayatınızda sizden komut ekranından çalışacak bir programı oluşturmanız/kullanmanız istenebilir.</a:t>
            </a:r>
          </a:p>
          <a:p>
            <a:r>
              <a:rPr lang="tr-TR" dirty="0" smtClean="0"/>
              <a:t>…</a:t>
            </a:r>
          </a:p>
          <a:p>
            <a:r>
              <a:rPr lang="tr-TR" dirty="0" smtClean="0"/>
              <a:t>Ek bilgi için interneti araştırabilirsiniz. Örn.</a:t>
            </a:r>
            <a:br>
              <a:rPr lang="tr-TR" dirty="0" smtClean="0"/>
            </a:br>
            <a:r>
              <a:rPr lang="tr-TR" sz="1800" dirty="0" smtClean="0">
                <a:hlinkClick r:id="rId4"/>
              </a:rPr>
              <a:t>http://www.</a:t>
            </a:r>
            <a:r>
              <a:rPr lang="tr-TR" sz="1800" dirty="0" err="1" smtClean="0">
                <a:hlinkClick r:id="rId4"/>
              </a:rPr>
              <a:t>linuxdevcenter</a:t>
            </a:r>
            <a:r>
              <a:rPr lang="tr-TR" sz="1800" dirty="0" smtClean="0">
                <a:hlinkClick r:id="rId4"/>
              </a:rPr>
              <a:t>.com/</a:t>
            </a:r>
            <a:r>
              <a:rPr lang="tr-TR" sz="1800" dirty="0" err="1" smtClean="0">
                <a:hlinkClick r:id="rId4"/>
              </a:rPr>
              <a:t>pub</a:t>
            </a:r>
            <a:r>
              <a:rPr lang="tr-TR" sz="1800" dirty="0" smtClean="0">
                <a:hlinkClick r:id="rId4"/>
              </a:rPr>
              <a:t>/a/</a:t>
            </a:r>
            <a:r>
              <a:rPr lang="tr-TR" sz="1800" dirty="0" err="1" smtClean="0">
                <a:hlinkClick r:id="rId4"/>
              </a:rPr>
              <a:t>linux</a:t>
            </a:r>
            <a:r>
              <a:rPr lang="tr-TR" sz="1800" dirty="0" smtClean="0">
                <a:hlinkClick r:id="rId4"/>
              </a:rPr>
              <a:t>/2001/11/15/</a:t>
            </a:r>
            <a:r>
              <a:rPr lang="tr-TR" sz="1800" dirty="0" err="1" smtClean="0">
                <a:hlinkClick r:id="rId4"/>
              </a:rPr>
              <a:t>learnunixos</a:t>
            </a:r>
            <a:r>
              <a:rPr lang="tr-TR" sz="1800" dirty="0" smtClean="0">
                <a:hlinkClick r:id="rId4"/>
              </a:rPr>
              <a:t>.html</a:t>
            </a:r>
            <a:endParaRPr lang="tr-TR" dirty="0"/>
          </a:p>
        </p:txBody>
      </p:sp>
    </p:spTree>
  </p:cSld>
  <p:clrMapOvr>
    <a:masterClrMapping/>
  </p:clrMapOvr>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Komut Ekranından Çalıştırmak</a:t>
            </a:r>
            <a:endParaRPr lang="tr-TR" dirty="0"/>
          </a:p>
        </p:txBody>
      </p:sp>
      <p:sp>
        <p:nvSpPr>
          <p:cNvPr id="3" name="2 İçerik Yer Tutucusu"/>
          <p:cNvSpPr>
            <a:spLocks noGrp="1"/>
          </p:cNvSpPr>
          <p:nvPr>
            <p:ph sz="quarter" idx="1"/>
          </p:nvPr>
        </p:nvSpPr>
        <p:spPr/>
        <p:txBody>
          <a:bodyPr/>
          <a:lstStyle/>
          <a:p>
            <a:r>
              <a:rPr lang="tr-TR" dirty="0" smtClean="0"/>
              <a:t>Bir kodun komut ekranından çalıştırılması hakkında</a:t>
            </a:r>
          </a:p>
          <a:p>
            <a:pPr lvl="1"/>
            <a:r>
              <a:rPr lang="tr-TR" dirty="0" smtClean="0"/>
              <a:t>“</a:t>
            </a:r>
            <a:r>
              <a:rPr lang="tr-TR" dirty="0" err="1" smtClean="0"/>
              <a:t>running</a:t>
            </a:r>
            <a:r>
              <a:rPr lang="tr-TR" dirty="0" smtClean="0"/>
              <a:t> </a:t>
            </a:r>
            <a:r>
              <a:rPr lang="tr-TR" dirty="0" err="1" smtClean="0"/>
              <a:t>java</a:t>
            </a:r>
            <a:r>
              <a:rPr lang="tr-TR" dirty="0" smtClean="0"/>
              <a:t> </a:t>
            </a:r>
            <a:r>
              <a:rPr lang="tr-TR" dirty="0" err="1" smtClean="0"/>
              <a:t>from</a:t>
            </a:r>
            <a:r>
              <a:rPr lang="tr-TR" dirty="0" smtClean="0"/>
              <a:t> </a:t>
            </a:r>
            <a:r>
              <a:rPr lang="tr-TR" dirty="0" err="1" smtClean="0"/>
              <a:t>console</a:t>
            </a:r>
            <a:r>
              <a:rPr lang="tr-TR" dirty="0" smtClean="0"/>
              <a:t>” şeklinde araştırma yapabilirsiniz.</a:t>
            </a:r>
          </a:p>
        </p:txBody>
      </p:sp>
      <p:pic>
        <p:nvPicPr>
          <p:cNvPr id="15361" name="Picture 1"/>
          <p:cNvPicPr>
            <a:picLocks noChangeAspect="1" noChangeArrowheads="1"/>
          </p:cNvPicPr>
          <p:nvPr/>
        </p:nvPicPr>
        <p:blipFill>
          <a:blip r:embed="rId2"/>
          <a:srcRect/>
          <a:stretch>
            <a:fillRect/>
          </a:stretch>
        </p:blipFill>
        <p:spPr bwMode="auto">
          <a:xfrm>
            <a:off x="785786" y="2500306"/>
            <a:ext cx="3406134" cy="1851368"/>
          </a:xfrm>
          <a:prstGeom prst="rect">
            <a:avLst/>
          </a:prstGeom>
          <a:noFill/>
          <a:ln w="9525">
            <a:noFill/>
            <a:miter lim="800000"/>
            <a:headEnd/>
            <a:tailEnd/>
          </a:ln>
          <a:effectLst/>
        </p:spPr>
      </p:pic>
      <p:pic>
        <p:nvPicPr>
          <p:cNvPr id="15364" name="Picture 4"/>
          <p:cNvPicPr>
            <a:picLocks noChangeAspect="1" noChangeArrowheads="1"/>
          </p:cNvPicPr>
          <p:nvPr/>
        </p:nvPicPr>
        <p:blipFill>
          <a:blip r:embed="rId3"/>
          <a:srcRect/>
          <a:stretch>
            <a:fillRect/>
          </a:stretch>
        </p:blipFill>
        <p:spPr bwMode="auto">
          <a:xfrm>
            <a:off x="4786314" y="2500306"/>
            <a:ext cx="3500462" cy="1902638"/>
          </a:xfrm>
          <a:prstGeom prst="rect">
            <a:avLst/>
          </a:prstGeom>
          <a:noFill/>
          <a:ln w="9525">
            <a:noFill/>
            <a:miter lim="800000"/>
            <a:headEnd/>
            <a:tailEnd/>
          </a:ln>
          <a:effectLst/>
        </p:spPr>
      </p:pic>
      <p:sp>
        <p:nvSpPr>
          <p:cNvPr id="7" name="6 Metin kutusu"/>
          <p:cNvSpPr txBox="1"/>
          <p:nvPr/>
        </p:nvSpPr>
        <p:spPr>
          <a:xfrm>
            <a:off x="857224" y="4643446"/>
            <a:ext cx="3162212" cy="369332"/>
          </a:xfrm>
          <a:prstGeom prst="rect">
            <a:avLst/>
          </a:prstGeom>
          <a:noFill/>
        </p:spPr>
        <p:txBody>
          <a:bodyPr wrap="none" rtlCol="0">
            <a:spAutoFit/>
          </a:bodyPr>
          <a:lstStyle/>
          <a:p>
            <a:r>
              <a:rPr lang="tr-TR" dirty="0" err="1" smtClean="0"/>
              <a:t>javac</a:t>
            </a:r>
            <a:r>
              <a:rPr lang="tr-TR" dirty="0" smtClean="0"/>
              <a:t> komutuyla derleme yapılır</a:t>
            </a:r>
            <a:endParaRPr lang="tr-TR" dirty="0"/>
          </a:p>
        </p:txBody>
      </p:sp>
      <p:sp>
        <p:nvSpPr>
          <p:cNvPr id="8" name="7 Metin kutusu"/>
          <p:cNvSpPr txBox="1"/>
          <p:nvPr/>
        </p:nvSpPr>
        <p:spPr>
          <a:xfrm>
            <a:off x="4929190" y="4643446"/>
            <a:ext cx="3183372" cy="369332"/>
          </a:xfrm>
          <a:prstGeom prst="rect">
            <a:avLst/>
          </a:prstGeom>
          <a:noFill/>
        </p:spPr>
        <p:txBody>
          <a:bodyPr wrap="none" rtlCol="0">
            <a:spAutoFit/>
          </a:bodyPr>
          <a:lstStyle/>
          <a:p>
            <a:r>
              <a:rPr lang="tr-TR" dirty="0" err="1" smtClean="0"/>
              <a:t>java</a:t>
            </a:r>
            <a:r>
              <a:rPr lang="tr-TR" dirty="0" smtClean="0"/>
              <a:t> komutuyla çalıştırma yapılır</a:t>
            </a:r>
            <a:endParaRPr lang="tr-TR" dirty="0"/>
          </a:p>
        </p:txBody>
      </p:sp>
      <p:cxnSp>
        <p:nvCxnSpPr>
          <p:cNvPr id="10" name="9 Düz Ok Bağlayıcısı"/>
          <p:cNvCxnSpPr/>
          <p:nvPr/>
        </p:nvCxnSpPr>
        <p:spPr>
          <a:xfrm>
            <a:off x="1428728" y="5072074"/>
            <a:ext cx="1643074"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rot="10800000" flipV="1">
            <a:off x="4071934" y="5000636"/>
            <a:ext cx="857256"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714348" y="5500702"/>
            <a:ext cx="7215238" cy="923330"/>
          </a:xfrm>
          <a:prstGeom prst="rect">
            <a:avLst/>
          </a:prstGeom>
          <a:noFill/>
        </p:spPr>
        <p:txBody>
          <a:bodyPr wrap="square" rtlCol="0">
            <a:spAutoFit/>
          </a:bodyPr>
          <a:lstStyle/>
          <a:p>
            <a:r>
              <a:rPr lang="tr-TR" i="1" dirty="0" smtClean="0"/>
              <a:t>Bu komutların PATH değişkeni olarak  Windows işletim sistemine tanıtılması gerekebilir. Muhtemelen MAC bilgisayarlarda buna gerek olmadan Terminal’den aynı komutlar girilebilir..</a:t>
            </a:r>
            <a:endParaRPr lang="tr-TR" i="1"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Alternatif derleyiciler</a:t>
            </a:r>
            <a:endParaRPr lang="tr-TR" dirty="0"/>
          </a:p>
        </p:txBody>
      </p:sp>
      <p:sp>
        <p:nvSpPr>
          <p:cNvPr id="3" name="2 İçerik Yer Tutucusu"/>
          <p:cNvSpPr>
            <a:spLocks noGrp="1"/>
          </p:cNvSpPr>
          <p:nvPr>
            <p:ph sz="quarter" idx="1"/>
          </p:nvPr>
        </p:nvSpPr>
        <p:spPr/>
        <p:txBody>
          <a:bodyPr/>
          <a:lstStyle/>
          <a:p>
            <a:r>
              <a:rPr lang="tr-TR" dirty="0" smtClean="0"/>
              <a:t>Yazılımlar kadar kaliteli olmasa ve pek güvenilemese de </a:t>
            </a:r>
          </a:p>
          <a:p>
            <a:pPr lvl="1"/>
            <a:r>
              <a:rPr lang="tr-TR" dirty="0" smtClean="0"/>
              <a:t>İnternette “online </a:t>
            </a:r>
            <a:r>
              <a:rPr lang="tr-TR" dirty="0" err="1" smtClean="0"/>
              <a:t>java</a:t>
            </a:r>
            <a:r>
              <a:rPr lang="tr-TR" dirty="0" smtClean="0"/>
              <a:t> </a:t>
            </a:r>
            <a:r>
              <a:rPr lang="tr-TR" dirty="0" err="1" smtClean="0"/>
              <a:t>compiler</a:t>
            </a:r>
            <a:r>
              <a:rPr lang="tr-TR" dirty="0" smtClean="0"/>
              <a:t>” yazarak internet tarayıcınız üzerinden derleme işlemi yaptırabilirsiniz.</a:t>
            </a:r>
          </a:p>
          <a:p>
            <a:pPr lvl="1"/>
            <a:r>
              <a:rPr lang="tr-TR" dirty="0" smtClean="0"/>
              <a:t>Akıllı telefonlara ya da tabletlere uygun ücretsiz/ücretli Java derleyicileri bulmak mümkün.</a:t>
            </a:r>
            <a:endParaRPr lang="tr-TR"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tr-TR" smtClean="0"/>
              <a:t>Döngü Örneği</a:t>
            </a:r>
          </a:p>
        </p:txBody>
      </p:sp>
      <p:sp>
        <p:nvSpPr>
          <p:cNvPr id="37891" name="Rectangle 3"/>
          <p:cNvSpPr>
            <a:spLocks noGrp="1" noChangeArrowheads="1"/>
          </p:cNvSpPr>
          <p:nvPr>
            <p:ph sz="quarter" idx="1"/>
          </p:nvPr>
        </p:nvSpPr>
        <p:spPr>
          <a:xfrm>
            <a:off x="500034" y="1285860"/>
            <a:ext cx="8229600" cy="5257800"/>
          </a:xfrm>
        </p:spPr>
        <p:txBody>
          <a:bodyPr/>
          <a:lstStyle/>
          <a:p>
            <a:pPr marL="533400" indent="-533400" eaLnBrk="1" hangingPunct="1">
              <a:lnSpc>
                <a:spcPct val="90000"/>
              </a:lnSpc>
            </a:pPr>
            <a:r>
              <a:rPr lang="tr-TR" sz="2400" dirty="0" smtClean="0"/>
              <a:t>Örneğin 1 ile 100 arasındaki </a:t>
            </a:r>
            <a:r>
              <a:rPr lang="tr-TR" sz="2400" i="1" dirty="0" smtClean="0">
                <a:solidFill>
                  <a:srgbClr val="002060"/>
                </a:solidFill>
              </a:rPr>
              <a:t>tek</a:t>
            </a:r>
            <a:r>
              <a:rPr lang="tr-TR" sz="2400" dirty="0" smtClean="0"/>
              <a:t> sayıların toplamını hesaplayan programda toplam=1+3+5+..+99 yapmak yerine 1 ile 100 arasında ikişer artan döngü kurup toplamak daha doğru olacaktır. </a:t>
            </a:r>
          </a:p>
          <a:p>
            <a:pPr marL="533400" indent="-533400" eaLnBrk="1" hangingPunct="1">
              <a:lnSpc>
                <a:spcPct val="90000"/>
              </a:lnSpc>
              <a:buFont typeface="Wingdings" pitchFamily="2" charset="2"/>
              <a:buAutoNum type="arabicPeriod"/>
            </a:pPr>
            <a:r>
              <a:rPr lang="tr-TR" sz="2400" dirty="0" smtClean="0"/>
              <a:t>Başla</a:t>
            </a:r>
          </a:p>
          <a:p>
            <a:pPr marL="533400" indent="-533400" eaLnBrk="1" hangingPunct="1">
              <a:lnSpc>
                <a:spcPct val="90000"/>
              </a:lnSpc>
              <a:buFont typeface="Wingdings" pitchFamily="2" charset="2"/>
              <a:buAutoNum type="arabicPeriod"/>
            </a:pPr>
            <a:r>
              <a:rPr lang="tr-TR" sz="2400" dirty="0" smtClean="0"/>
              <a:t>toplam=0</a:t>
            </a:r>
          </a:p>
          <a:p>
            <a:pPr marL="533400" indent="-533400" eaLnBrk="1" hangingPunct="1">
              <a:lnSpc>
                <a:spcPct val="90000"/>
              </a:lnSpc>
              <a:buFont typeface="Wingdings" pitchFamily="2" charset="2"/>
              <a:buAutoNum type="arabicPeriod"/>
            </a:pPr>
            <a:r>
              <a:rPr lang="tr-TR" sz="2400" dirty="0" err="1" smtClean="0"/>
              <a:t>sayac</a:t>
            </a:r>
            <a:r>
              <a:rPr lang="tr-TR" sz="2400" dirty="0" smtClean="0"/>
              <a:t>=1</a:t>
            </a:r>
          </a:p>
          <a:p>
            <a:pPr marL="533400" indent="-533400" eaLnBrk="1" hangingPunct="1">
              <a:lnSpc>
                <a:spcPct val="90000"/>
              </a:lnSpc>
              <a:buFont typeface="Wingdings" pitchFamily="2" charset="2"/>
              <a:buAutoNum type="arabicPeriod"/>
            </a:pPr>
            <a:r>
              <a:rPr lang="tr-TR" sz="2400" dirty="0" smtClean="0"/>
              <a:t>Eğer </a:t>
            </a:r>
            <a:r>
              <a:rPr lang="tr-TR" sz="2400" dirty="0" err="1" smtClean="0"/>
              <a:t>sayac</a:t>
            </a:r>
            <a:r>
              <a:rPr lang="tr-TR" sz="2400" dirty="0" smtClean="0"/>
              <a:t>&gt;100 ise git 8</a:t>
            </a:r>
          </a:p>
          <a:p>
            <a:pPr marL="533400" indent="-533400" eaLnBrk="1" hangingPunct="1">
              <a:lnSpc>
                <a:spcPct val="90000"/>
              </a:lnSpc>
              <a:buFont typeface="Wingdings" pitchFamily="2" charset="2"/>
              <a:buAutoNum type="arabicPeriod"/>
            </a:pPr>
            <a:r>
              <a:rPr lang="tr-TR" sz="2400" dirty="0" smtClean="0"/>
              <a:t>Eğer </a:t>
            </a:r>
            <a:r>
              <a:rPr lang="tr-TR" sz="2400" dirty="0" err="1" smtClean="0"/>
              <a:t>sayac</a:t>
            </a:r>
            <a:r>
              <a:rPr lang="tr-TR" sz="2400" dirty="0" smtClean="0"/>
              <a:t> </a:t>
            </a:r>
            <a:r>
              <a:rPr lang="tr-TR" sz="2400" dirty="0" err="1" smtClean="0"/>
              <a:t>mod</a:t>
            </a:r>
            <a:r>
              <a:rPr lang="tr-TR" sz="2400" dirty="0" smtClean="0"/>
              <a:t> 2 = 1 toplam=toplam+</a:t>
            </a:r>
            <a:r>
              <a:rPr lang="tr-TR" sz="2400" dirty="0" err="1" smtClean="0"/>
              <a:t>sayac</a:t>
            </a:r>
            <a:endParaRPr lang="tr-TR" sz="2400" dirty="0" smtClean="0"/>
          </a:p>
          <a:p>
            <a:pPr marL="533400" indent="-533400" eaLnBrk="1" hangingPunct="1">
              <a:lnSpc>
                <a:spcPct val="90000"/>
              </a:lnSpc>
              <a:buFont typeface="Wingdings" pitchFamily="2" charset="2"/>
              <a:buAutoNum type="arabicPeriod"/>
            </a:pPr>
            <a:r>
              <a:rPr lang="tr-TR" sz="2400" dirty="0" err="1" smtClean="0"/>
              <a:t>sayac</a:t>
            </a:r>
            <a:r>
              <a:rPr lang="tr-TR" sz="2400" dirty="0" smtClean="0"/>
              <a:t>=</a:t>
            </a:r>
            <a:r>
              <a:rPr lang="tr-TR" sz="2400" dirty="0" err="1" smtClean="0"/>
              <a:t>sayac</a:t>
            </a:r>
            <a:r>
              <a:rPr lang="tr-TR" sz="2400" dirty="0" smtClean="0"/>
              <a:t>+1</a:t>
            </a:r>
          </a:p>
          <a:p>
            <a:pPr marL="533400" indent="-533400" eaLnBrk="1" hangingPunct="1">
              <a:lnSpc>
                <a:spcPct val="90000"/>
              </a:lnSpc>
              <a:buFont typeface="Wingdings" pitchFamily="2" charset="2"/>
              <a:buAutoNum type="arabicPeriod"/>
            </a:pPr>
            <a:r>
              <a:rPr lang="tr-TR" sz="2400" dirty="0" smtClean="0"/>
              <a:t>Git 4</a:t>
            </a:r>
          </a:p>
          <a:p>
            <a:pPr marL="533400" indent="-533400" eaLnBrk="1" hangingPunct="1">
              <a:lnSpc>
                <a:spcPct val="90000"/>
              </a:lnSpc>
              <a:buFont typeface="Wingdings" pitchFamily="2" charset="2"/>
              <a:buAutoNum type="arabicPeriod"/>
            </a:pPr>
            <a:r>
              <a:rPr lang="tr-TR" sz="2400" dirty="0" smtClean="0"/>
              <a:t>Yaz toplam</a:t>
            </a:r>
          </a:p>
          <a:p>
            <a:pPr marL="533400" indent="-533400" eaLnBrk="1" hangingPunct="1">
              <a:lnSpc>
                <a:spcPct val="90000"/>
              </a:lnSpc>
              <a:buFont typeface="Wingdings" pitchFamily="2" charset="2"/>
              <a:buAutoNum type="arabicPeriod"/>
            </a:pPr>
            <a:r>
              <a:rPr lang="tr-TR" sz="2400" dirty="0" smtClean="0"/>
              <a:t>Dur</a:t>
            </a:r>
          </a:p>
        </p:txBody>
      </p:sp>
    </p:spTree>
  </p:cSld>
  <p:clrMapOvr>
    <a:masterClrMapping/>
  </p:clrMapOvr>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Komut Ekranı</a:t>
            </a:r>
            <a:endParaRPr lang="tr-TR" dirty="0"/>
          </a:p>
        </p:txBody>
      </p:sp>
      <p:sp>
        <p:nvSpPr>
          <p:cNvPr id="3" name="2 İçerik Yer Tutucusu"/>
          <p:cNvSpPr>
            <a:spLocks noGrp="1"/>
          </p:cNvSpPr>
          <p:nvPr>
            <p:ph sz="quarter" idx="1"/>
          </p:nvPr>
        </p:nvSpPr>
        <p:spPr/>
        <p:txBody>
          <a:bodyPr/>
          <a:lstStyle/>
          <a:p>
            <a:r>
              <a:rPr lang="tr-TR" dirty="0" smtClean="0"/>
              <a:t>Eğer komut ekranını açtığınızda </a:t>
            </a:r>
          </a:p>
          <a:p>
            <a:pPr lvl="1"/>
            <a:r>
              <a:rPr lang="tr-TR" dirty="0" smtClean="0"/>
              <a:t>sadece “</a:t>
            </a:r>
            <a:r>
              <a:rPr lang="tr-TR" dirty="0" err="1" smtClean="0"/>
              <a:t>java</a:t>
            </a:r>
            <a:r>
              <a:rPr lang="tr-TR" dirty="0" smtClean="0"/>
              <a:t>” yazıp </a:t>
            </a:r>
            <a:r>
              <a:rPr lang="tr-TR" dirty="0" err="1" smtClean="0"/>
              <a:t>enter’a</a:t>
            </a:r>
            <a:r>
              <a:rPr lang="tr-TR" dirty="0" smtClean="0"/>
              <a:t> bastığınızda “komut bulunamıyor” gibi bir hata veriyorsa, bilgisayara </a:t>
            </a:r>
            <a:r>
              <a:rPr lang="tr-TR" dirty="0" err="1" smtClean="0"/>
              <a:t>java</a:t>
            </a:r>
            <a:r>
              <a:rPr lang="tr-TR" dirty="0" smtClean="0"/>
              <a:t> hiç yüklenmemiş olabilir.</a:t>
            </a:r>
          </a:p>
          <a:p>
            <a:pPr lvl="1"/>
            <a:r>
              <a:rPr lang="tr-TR" dirty="0" smtClean="0"/>
              <a:t>sadece “</a:t>
            </a:r>
            <a:r>
              <a:rPr lang="tr-TR" dirty="0" err="1" smtClean="0"/>
              <a:t>javac</a:t>
            </a:r>
            <a:r>
              <a:rPr lang="tr-TR" dirty="0" smtClean="0"/>
              <a:t>” yazıp </a:t>
            </a:r>
            <a:r>
              <a:rPr lang="tr-TR" dirty="0" err="1" smtClean="0"/>
              <a:t>enter’a</a:t>
            </a:r>
            <a:r>
              <a:rPr lang="tr-TR" dirty="0" smtClean="0"/>
              <a:t> bastığınızda “komut bulunamıyor” gibi bir hata veriyorsa, </a:t>
            </a:r>
            <a:r>
              <a:rPr lang="tr-TR" dirty="0" err="1" smtClean="0"/>
              <a:t>java</a:t>
            </a:r>
            <a:r>
              <a:rPr lang="tr-TR" dirty="0" smtClean="0"/>
              <a:t> </a:t>
            </a:r>
            <a:r>
              <a:rPr lang="tr-TR" dirty="0" err="1" smtClean="0"/>
              <a:t>jdk</a:t>
            </a:r>
            <a:r>
              <a:rPr lang="tr-TR" dirty="0" smtClean="0"/>
              <a:t> kurulmamış (</a:t>
            </a:r>
            <a:r>
              <a:rPr lang="tr-TR" dirty="0" err="1" smtClean="0"/>
              <a:t>Netbeans’te</a:t>
            </a:r>
            <a:r>
              <a:rPr lang="tr-TR" dirty="0" smtClean="0"/>
              <a:t> derleme yapıyorsanız kurmuşsunuz demektir) ya da </a:t>
            </a:r>
            <a:r>
              <a:rPr lang="tr-TR" dirty="0" err="1" smtClean="0"/>
              <a:t>Path</a:t>
            </a:r>
            <a:r>
              <a:rPr lang="tr-TR" dirty="0" smtClean="0"/>
              <a:t> değişkeni olarak tanıtılmamış olabilir.</a:t>
            </a:r>
            <a:endParaRPr lang="tr-TR" dirty="0"/>
          </a:p>
        </p:txBody>
      </p:sp>
      <p:cxnSp>
        <p:nvCxnSpPr>
          <p:cNvPr id="5" name="4 Düz Ok Bağlayıcısı"/>
          <p:cNvCxnSpPr/>
          <p:nvPr/>
        </p:nvCxnSpPr>
        <p:spPr>
          <a:xfrm rot="10800000" flipV="1">
            <a:off x="6072198" y="3571876"/>
            <a:ext cx="1143008"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Metin kutusu"/>
          <p:cNvSpPr txBox="1"/>
          <p:nvPr/>
        </p:nvSpPr>
        <p:spPr>
          <a:xfrm>
            <a:off x="642910" y="4286256"/>
            <a:ext cx="7786742" cy="707886"/>
          </a:xfrm>
          <a:prstGeom prst="rect">
            <a:avLst/>
          </a:prstGeom>
          <a:noFill/>
        </p:spPr>
        <p:txBody>
          <a:bodyPr wrap="square" rtlCol="0">
            <a:spAutoFit/>
          </a:bodyPr>
          <a:lstStyle/>
          <a:p>
            <a:pPr algn="r"/>
            <a:r>
              <a:rPr lang="tr-TR" sz="2000" dirty="0" smtClean="0"/>
              <a:t>Bilgisayarım -&gt; Sağ tık -&gt; Özellikler -&gt; Gelişmiş Sistem ayarları </a:t>
            </a:r>
          </a:p>
          <a:p>
            <a:pPr algn="r"/>
            <a:r>
              <a:rPr lang="tr-TR" sz="2000" dirty="0" smtClean="0"/>
              <a:t>-&gt; Ortam değişkenleri</a:t>
            </a:r>
            <a:endParaRPr lang="tr-TR" sz="2000" dirty="0"/>
          </a:p>
        </p:txBody>
      </p:sp>
    </p:spTree>
  </p:cSld>
  <p:clrMapOvr>
    <a:masterClrMapping/>
  </p:clrMapOvr>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Path</a:t>
            </a:r>
            <a:r>
              <a:rPr lang="tr-TR" dirty="0" smtClean="0"/>
              <a:t> değişkeni eklemek</a:t>
            </a:r>
            <a:endParaRPr lang="tr-TR" dirty="0"/>
          </a:p>
        </p:txBody>
      </p:sp>
      <p:pic>
        <p:nvPicPr>
          <p:cNvPr id="5" name="4 İçerik Yer Tutucusu" descr="Adsız.png"/>
          <p:cNvPicPr>
            <a:picLocks noGrp="1" noChangeAspect="1"/>
          </p:cNvPicPr>
          <p:nvPr>
            <p:ph sz="quarter" idx="1"/>
          </p:nvPr>
        </p:nvPicPr>
        <p:blipFill>
          <a:blip r:embed="rId2"/>
          <a:stretch>
            <a:fillRect/>
          </a:stretch>
        </p:blipFill>
        <p:spPr>
          <a:xfrm>
            <a:off x="457200" y="1452784"/>
            <a:ext cx="8229600" cy="4469957"/>
          </a:xfrm>
        </p:spPr>
      </p:pic>
      <p:cxnSp>
        <p:nvCxnSpPr>
          <p:cNvPr id="7" name="6 Düz Ok Bağlayıcısı"/>
          <p:cNvCxnSpPr/>
          <p:nvPr/>
        </p:nvCxnSpPr>
        <p:spPr>
          <a:xfrm>
            <a:off x="4143372" y="3962103"/>
            <a:ext cx="714380" cy="3840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785786" y="3571876"/>
            <a:ext cx="3357586"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smtClean="0"/>
              <a:t>Bilgisayarınızda </a:t>
            </a:r>
            <a:r>
              <a:rPr lang="tr-TR" dirty="0" err="1" smtClean="0"/>
              <a:t>jdk’nin</a:t>
            </a:r>
            <a:r>
              <a:rPr lang="tr-TR" dirty="0" smtClean="0"/>
              <a:t> kurulu olduğu adresi bulup, içindeki bin klasörünün adresini ekleyiniz.</a:t>
            </a:r>
            <a:endParaRPr lang="tr-TR" dirty="0"/>
          </a:p>
        </p:txBody>
      </p:sp>
      <p:sp>
        <p:nvSpPr>
          <p:cNvPr id="10" name="9 Oval"/>
          <p:cNvSpPr/>
          <p:nvPr/>
        </p:nvSpPr>
        <p:spPr>
          <a:xfrm>
            <a:off x="357158" y="2714620"/>
            <a:ext cx="1428760" cy="285752"/>
          </a:xfrm>
          <a:prstGeom prst="ellipse">
            <a:avLst/>
          </a:prstGeom>
          <a:noFill/>
          <a:ln w="50800"/>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14" name="13 Oval"/>
          <p:cNvSpPr/>
          <p:nvPr/>
        </p:nvSpPr>
        <p:spPr>
          <a:xfrm>
            <a:off x="3214678" y="4714884"/>
            <a:ext cx="1428760" cy="285752"/>
          </a:xfrm>
          <a:prstGeom prst="ellipse">
            <a:avLst/>
          </a:prstGeom>
          <a:noFill/>
          <a:ln w="50800"/>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18" name="17 Serbest Form"/>
          <p:cNvSpPr/>
          <p:nvPr/>
        </p:nvSpPr>
        <p:spPr>
          <a:xfrm>
            <a:off x="63500" y="3048000"/>
            <a:ext cx="3111500" cy="1816100"/>
          </a:xfrm>
          <a:custGeom>
            <a:avLst/>
            <a:gdLst>
              <a:gd name="connsiteX0" fmla="*/ 863600 w 3111500"/>
              <a:gd name="connsiteY0" fmla="*/ 0 h 1816100"/>
              <a:gd name="connsiteX1" fmla="*/ 0 w 3111500"/>
              <a:gd name="connsiteY1" fmla="*/ 1333500 h 1816100"/>
              <a:gd name="connsiteX2" fmla="*/ 3111500 w 3111500"/>
              <a:gd name="connsiteY2" fmla="*/ 1816100 h 1816100"/>
            </a:gdLst>
            <a:ahLst/>
            <a:cxnLst>
              <a:cxn ang="0">
                <a:pos x="connsiteX0" y="connsiteY0"/>
              </a:cxn>
              <a:cxn ang="0">
                <a:pos x="connsiteX1" y="connsiteY1"/>
              </a:cxn>
              <a:cxn ang="0">
                <a:pos x="connsiteX2" y="connsiteY2"/>
              </a:cxn>
            </a:cxnLst>
            <a:rect l="l" t="t" r="r" b="b"/>
            <a:pathLst>
              <a:path w="3111500" h="1816100">
                <a:moveTo>
                  <a:pt x="863600" y="0"/>
                </a:moveTo>
                <a:lnTo>
                  <a:pt x="0" y="1333500"/>
                </a:lnTo>
                <a:lnTo>
                  <a:pt x="3111500" y="1816100"/>
                </a:lnTo>
              </a:path>
            </a:pathLst>
          </a:cu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11" name="10 Resim" descr="bilgisayar.wmf"/>
          <p:cNvPicPr>
            <a:picLocks noChangeAspect="1"/>
          </p:cNvPicPr>
          <p:nvPr/>
        </p:nvPicPr>
        <p:blipFill>
          <a:blip r:embed="rId3"/>
          <a:stretch>
            <a:fillRect/>
          </a:stretch>
        </p:blipFill>
        <p:spPr>
          <a:xfrm>
            <a:off x="7786710" y="1285860"/>
            <a:ext cx="1000132" cy="1021188"/>
          </a:xfrm>
          <a:prstGeom prst="rect">
            <a:avLst/>
          </a:prstGeom>
        </p:spPr>
      </p:pic>
    </p:spTree>
  </p:cSld>
  <p:clrMapOvr>
    <a:masterClrMapping/>
  </p:clrMapOvr>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İsim isteyen bir kod yazmak</a:t>
            </a:r>
            <a:endParaRPr lang="tr-TR" dirty="0"/>
          </a:p>
        </p:txBody>
      </p:sp>
      <p:sp>
        <p:nvSpPr>
          <p:cNvPr id="3" name="2 İçerik Yer Tutucusu"/>
          <p:cNvSpPr>
            <a:spLocks noGrp="1"/>
          </p:cNvSpPr>
          <p:nvPr>
            <p:ph sz="quarter" idx="1"/>
          </p:nvPr>
        </p:nvSpPr>
        <p:spPr/>
        <p:txBody>
          <a:bodyPr/>
          <a:lstStyle/>
          <a:p>
            <a:r>
              <a:rPr lang="tr-TR" dirty="0" smtClean="0"/>
              <a:t>Kullanıcıdan kodun komut ekranından çağırılış aşamasında değer isteyip sonra onu ekrana yazdıran bir kod yazalım.</a:t>
            </a:r>
          </a:p>
          <a:p>
            <a:endParaRPr lang="tr-TR" dirty="0"/>
          </a:p>
        </p:txBody>
      </p:sp>
      <p:pic>
        <p:nvPicPr>
          <p:cNvPr id="4" name="3 Resim" descr="bilgisayar.wmf"/>
          <p:cNvPicPr>
            <a:picLocks noChangeAspect="1"/>
          </p:cNvPicPr>
          <p:nvPr/>
        </p:nvPicPr>
        <p:blipFill>
          <a:blip r:embed="rId2"/>
          <a:stretch>
            <a:fillRect/>
          </a:stretch>
        </p:blipFill>
        <p:spPr>
          <a:xfrm>
            <a:off x="7715272" y="0"/>
            <a:ext cx="1000132" cy="1021188"/>
          </a:xfrm>
          <a:prstGeom prst="rect">
            <a:avLst/>
          </a:prstGeom>
        </p:spPr>
      </p:pic>
    </p:spTree>
  </p:cSld>
  <p:clrMapOvr>
    <a:masterClrMapping/>
  </p:clrMapOvr>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normAutofit fontScale="90000"/>
          </a:bodyPr>
          <a:lstStyle/>
          <a:p>
            <a:r>
              <a:rPr kumimoji="0" lang="tr-TR" dirty="0" smtClean="0"/>
              <a:t>Rastgele sayı türetmek ve </a:t>
            </a:r>
            <a:br>
              <a:rPr kumimoji="0" lang="tr-TR" dirty="0" smtClean="0"/>
            </a:br>
            <a:r>
              <a:rPr kumimoji="0" lang="tr-TR" dirty="0" err="1" smtClean="0"/>
              <a:t>String</a:t>
            </a:r>
            <a:r>
              <a:rPr kumimoji="0" lang="tr-TR" dirty="0" smtClean="0"/>
              <a:t> </a:t>
            </a:r>
            <a:r>
              <a:rPr kumimoji="0" lang="tr-TR" dirty="0" err="1" smtClean="0"/>
              <a:t>args</a:t>
            </a:r>
            <a:r>
              <a:rPr kumimoji="0" lang="tr-TR" dirty="0" smtClean="0"/>
              <a:t>[] kullanımına örnek</a:t>
            </a:r>
            <a:endParaRPr kumimoji="0" lang="en-US" dirty="0"/>
          </a:p>
        </p:txBody>
      </p:sp>
      <p:sp>
        <p:nvSpPr>
          <p:cNvPr id="57348" name="Rectangle 3"/>
          <p:cNvSpPr>
            <a:spLocks noGrp="1" noChangeArrowheads="1"/>
          </p:cNvSpPr>
          <p:nvPr>
            <p:ph type="body" idx="1"/>
          </p:nvPr>
        </p:nvSpPr>
        <p:spPr/>
        <p:txBody>
          <a:bodyPr>
            <a:normAutofit/>
          </a:bodyPr>
          <a:lstStyle/>
          <a:p>
            <a:pPr marL="0" indent="0"/>
            <a:r>
              <a:rPr kumimoji="0" lang="tr-TR" sz="2400" dirty="0" smtClean="0"/>
              <a:t>Birazdan göreceğimiz örnekte </a:t>
            </a:r>
            <a:r>
              <a:rPr lang="tr-TR" sz="2400" dirty="0" smtClean="0"/>
              <a:t>değer kod çalışmadan önce kullanıcıdan alınacaktır!!!</a:t>
            </a:r>
          </a:p>
          <a:p>
            <a:pPr marL="0" indent="0"/>
            <a:r>
              <a:rPr lang="tr-TR" sz="2400" dirty="0" smtClean="0"/>
              <a:t>Bugüne kadar kodu hep derleyici </a:t>
            </a:r>
            <a:r>
              <a:rPr lang="tr-TR" sz="2400" dirty="0" err="1" smtClean="0"/>
              <a:t>jdk’a</a:t>
            </a:r>
            <a:r>
              <a:rPr lang="tr-TR" sz="2400" dirty="0" smtClean="0"/>
              <a:t> sunuyordu, şimdi komut satırından bizzat biz derleme ve çalıştırma işlemlerini yapacağız.</a:t>
            </a:r>
          </a:p>
          <a:p>
            <a:pPr marL="0" indent="0"/>
            <a:r>
              <a:rPr lang="tr-TR" sz="2400" dirty="0" smtClean="0"/>
              <a:t>Bunun için ilk defa </a:t>
            </a:r>
            <a:r>
              <a:rPr lang="tr-TR" sz="2400" dirty="0" err="1" smtClean="0"/>
              <a:t>String</a:t>
            </a:r>
            <a:r>
              <a:rPr lang="tr-TR" sz="2400" dirty="0" smtClean="0"/>
              <a:t>[] </a:t>
            </a:r>
            <a:r>
              <a:rPr lang="tr-TR" sz="2400" dirty="0" err="1" smtClean="0"/>
              <a:t>args</a:t>
            </a:r>
            <a:r>
              <a:rPr lang="tr-TR" sz="2400" dirty="0" smtClean="0"/>
              <a:t> dizgisini kullanacağız.</a:t>
            </a:r>
          </a:p>
          <a:p>
            <a:pPr marL="274320" lvl="1" indent="0"/>
            <a:r>
              <a:rPr lang="tr-TR" sz="2100" dirty="0" smtClean="0"/>
              <a:t>Bu dizgi kod çalıştırılırken gönderilen değerleri saklar.</a:t>
            </a:r>
          </a:p>
          <a:p>
            <a:pPr marL="0" indent="0">
              <a:buNone/>
            </a:pPr>
            <a:endParaRPr lang="tr-TR" sz="2100" dirty="0" smtClean="0"/>
          </a:p>
          <a:p>
            <a:pPr marL="0" indent="0"/>
            <a:endParaRPr lang="en-US" sz="2400" dirty="0"/>
          </a:p>
        </p:txBody>
      </p:sp>
      <p:pic>
        <p:nvPicPr>
          <p:cNvPr id="67586" name="Picture 2" descr="homer surprised ile ilgili görsel sonucu">
            <a:hlinkClick r:id="rId3"/>
          </p:cNvPr>
          <p:cNvPicPr>
            <a:picLocks noChangeAspect="1" noChangeArrowheads="1"/>
          </p:cNvPicPr>
          <p:nvPr/>
        </p:nvPicPr>
        <p:blipFill>
          <a:blip r:embed="rId4"/>
          <a:srcRect/>
          <a:stretch>
            <a:fillRect/>
          </a:stretch>
        </p:blipFill>
        <p:spPr bwMode="auto">
          <a:xfrm>
            <a:off x="7643834" y="4929198"/>
            <a:ext cx="1071570" cy="1357322"/>
          </a:xfrm>
          <a:prstGeom prst="rect">
            <a:avLst/>
          </a:prstGeom>
          <a:noFill/>
        </p:spPr>
      </p:pic>
      <p:pic>
        <p:nvPicPr>
          <p:cNvPr id="5" name="4 Resim" descr="bilgisayar.wmf"/>
          <p:cNvPicPr>
            <a:picLocks noChangeAspect="1"/>
          </p:cNvPicPr>
          <p:nvPr/>
        </p:nvPicPr>
        <p:blipFill>
          <a:blip r:embed="rId5"/>
          <a:stretch>
            <a:fillRect/>
          </a:stretch>
        </p:blipFill>
        <p:spPr>
          <a:xfrm>
            <a:off x="7715272" y="0"/>
            <a:ext cx="1000132" cy="10211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7348">
                                            <p:txEl>
                                              <p:pRg st="1" end="1"/>
                                            </p:txEl>
                                          </p:spTgt>
                                        </p:tgtEl>
                                        <p:attrNameLst>
                                          <p:attrName>style.visibility</p:attrName>
                                        </p:attrNameLst>
                                      </p:cBhvr>
                                      <p:to>
                                        <p:strVal val="visible"/>
                                      </p:to>
                                    </p:set>
                                    <p:animEffect transition="in" filter="checkerboard(across)">
                                      <p:cBhvr>
                                        <p:cTn id="7" dur="500"/>
                                        <p:tgtEl>
                                          <p:spTgt spid="573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7348">
                                            <p:txEl>
                                              <p:pRg st="2" end="2"/>
                                            </p:txEl>
                                          </p:spTgt>
                                        </p:tgtEl>
                                        <p:attrNameLst>
                                          <p:attrName>style.visibility</p:attrName>
                                        </p:attrNameLst>
                                      </p:cBhvr>
                                      <p:to>
                                        <p:strVal val="visible"/>
                                      </p:to>
                                    </p:set>
                                    <p:animEffect transition="in" filter="checkerboard(across)">
                                      <p:cBhvr>
                                        <p:cTn id="12" dur="500"/>
                                        <p:tgtEl>
                                          <p:spTgt spid="573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7348">
                                            <p:txEl>
                                              <p:pRg st="3" end="3"/>
                                            </p:txEl>
                                          </p:spTgt>
                                        </p:tgtEl>
                                        <p:attrNameLst>
                                          <p:attrName>style.visibility</p:attrName>
                                        </p:attrNameLst>
                                      </p:cBhvr>
                                      <p:to>
                                        <p:strVal val="visible"/>
                                      </p:to>
                                    </p:set>
                                    <p:animEffect transition="in" filter="checkerboard(across)">
                                      <p:cBhvr>
                                        <p:cTn id="17" dur="500"/>
                                        <p:tgtEl>
                                          <p:spTgt spid="573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p:spPr>
        <p:txBody>
          <a:bodyPr/>
          <a:lstStyle/>
          <a:p>
            <a:fld id="{0B9F77AE-A14F-BB4B-AF64-DFED9B00F053}" type="slidenum">
              <a:rPr lang="en-US" smtClean="0"/>
              <a:pPr/>
              <a:t>404</a:t>
            </a:fld>
            <a:endParaRPr lang="en-US" sz="1400" smtClean="0"/>
          </a:p>
        </p:txBody>
      </p:sp>
      <p:sp>
        <p:nvSpPr>
          <p:cNvPr id="57347" name="Rectangle 2"/>
          <p:cNvSpPr>
            <a:spLocks noGrp="1" noChangeArrowheads="1"/>
          </p:cNvSpPr>
          <p:nvPr>
            <p:ph type="title"/>
          </p:nvPr>
        </p:nvSpPr>
        <p:spPr/>
        <p:txBody>
          <a:bodyPr>
            <a:normAutofit fontScale="90000"/>
          </a:bodyPr>
          <a:lstStyle/>
          <a:p>
            <a:r>
              <a:rPr kumimoji="0" lang="tr-TR" dirty="0" smtClean="0"/>
              <a:t>Rastgele sayı türetmek ve </a:t>
            </a:r>
            <a:br>
              <a:rPr kumimoji="0" lang="tr-TR" dirty="0" smtClean="0"/>
            </a:br>
            <a:r>
              <a:rPr kumimoji="0" lang="tr-TR" dirty="0" err="1" smtClean="0"/>
              <a:t>String</a:t>
            </a:r>
            <a:r>
              <a:rPr kumimoji="0" lang="tr-TR" dirty="0" smtClean="0"/>
              <a:t> </a:t>
            </a:r>
            <a:r>
              <a:rPr kumimoji="0" lang="tr-TR" dirty="0" err="1" smtClean="0"/>
              <a:t>args</a:t>
            </a:r>
            <a:r>
              <a:rPr kumimoji="0" lang="tr-TR" dirty="0" smtClean="0"/>
              <a:t>[] kullanımına örnek</a:t>
            </a:r>
            <a:endParaRPr kumimoji="0" lang="en-US" dirty="0"/>
          </a:p>
        </p:txBody>
      </p:sp>
      <p:sp>
        <p:nvSpPr>
          <p:cNvPr id="57348" name="Rectangle 3"/>
          <p:cNvSpPr>
            <a:spLocks noGrp="1" noChangeArrowheads="1"/>
          </p:cNvSpPr>
          <p:nvPr>
            <p:ph type="body" idx="1"/>
          </p:nvPr>
        </p:nvSpPr>
        <p:spPr/>
        <p:txBody>
          <a:bodyPr>
            <a:normAutofit/>
          </a:bodyPr>
          <a:lstStyle/>
          <a:p>
            <a:pPr marL="0" indent="0"/>
            <a:r>
              <a:rPr kumimoji="0" lang="en-US" sz="2400" dirty="0"/>
              <a:t>Ex.  </a:t>
            </a:r>
            <a:r>
              <a:rPr kumimoji="0" lang="en-US" sz="2400" dirty="0">
                <a:solidFill>
                  <a:schemeClr val="tx1"/>
                </a:solidFill>
              </a:rPr>
              <a:t>Generate a pseudo-random number between </a:t>
            </a:r>
            <a:r>
              <a:rPr kumimoji="0" lang="en-US" sz="1400" b="1" dirty="0">
                <a:solidFill>
                  <a:schemeClr val="tx1"/>
                </a:solidFill>
                <a:latin typeface="Courier New" charset="0"/>
              </a:rPr>
              <a:t>0</a:t>
            </a:r>
            <a:r>
              <a:rPr kumimoji="0" lang="en-US" sz="2400" dirty="0">
                <a:solidFill>
                  <a:schemeClr val="tx1"/>
                </a:solidFill>
              </a:rPr>
              <a:t> and </a:t>
            </a:r>
            <a:r>
              <a:rPr kumimoji="0" lang="en-US" sz="1400" b="1" dirty="0">
                <a:solidFill>
                  <a:schemeClr val="tx1"/>
                </a:solidFill>
                <a:latin typeface="Courier New" charset="0"/>
              </a:rPr>
              <a:t>N-1</a:t>
            </a:r>
            <a:r>
              <a:rPr kumimoji="0" lang="en-US" sz="2400" dirty="0">
                <a:solidFill>
                  <a:schemeClr val="tx1"/>
                </a:solidFill>
              </a:rPr>
              <a:t>.</a:t>
            </a:r>
          </a:p>
        </p:txBody>
      </p:sp>
      <p:sp>
        <p:nvSpPr>
          <p:cNvPr id="57349" name="Rectangle 4"/>
          <p:cNvSpPr>
            <a:spLocks noChangeArrowheads="1"/>
          </p:cNvSpPr>
          <p:nvPr/>
        </p:nvSpPr>
        <p:spPr bwMode="auto">
          <a:xfrm>
            <a:off x="692150" y="2081213"/>
            <a:ext cx="7680325" cy="28336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137160" tIns="91440" rIns="92075" bIns="182880">
            <a:prstTxWarp prst="textNoShape">
              <a:avLst/>
            </a:prstTxWarp>
          </a:bodyPr>
          <a:lstStyle/>
          <a:p>
            <a:r>
              <a:rPr kumimoji="1" lang="en-US" sz="1600" b="1" dirty="0" smtClean="0">
                <a:solidFill>
                  <a:srgbClr val="0000FF"/>
                </a:solidFill>
                <a:latin typeface="Courier New" charset="0"/>
              </a:rPr>
              <a:t>public</a:t>
            </a:r>
            <a:r>
              <a:rPr kumimoji="1" lang="tr-TR" sz="1600" b="1" dirty="0" smtClean="0">
                <a:solidFill>
                  <a:srgbClr val="0000FF"/>
                </a:solidFill>
                <a:latin typeface="Courier New" charset="0"/>
              </a:rPr>
              <a:t> </a:t>
            </a:r>
            <a:r>
              <a:rPr kumimoji="1" lang="en-US" sz="1600" b="1" dirty="0" smtClean="0">
                <a:solidFill>
                  <a:srgbClr val="0000FF"/>
                </a:solidFill>
                <a:latin typeface="Courier New" charset="0"/>
              </a:rPr>
              <a:t>class</a:t>
            </a:r>
            <a:r>
              <a:rPr kumimoji="1" lang="en-US" sz="1600" b="1" dirty="0" smtClean="0">
                <a:solidFill>
                  <a:srgbClr val="000000"/>
                </a:solidFill>
                <a:latin typeface="Courier New" charset="0"/>
              </a:rPr>
              <a:t> </a:t>
            </a:r>
            <a:r>
              <a:rPr kumimoji="1" lang="en-US" sz="1600" b="1" dirty="0" err="1">
                <a:solidFill>
                  <a:srgbClr val="000000"/>
                </a:solidFill>
                <a:latin typeface="Courier New" charset="0"/>
              </a:rPr>
              <a:t>RandomInt</a:t>
            </a:r>
            <a:r>
              <a:rPr kumimoji="1" lang="en-US" sz="1600" b="1" dirty="0">
                <a:solidFill>
                  <a:srgbClr val="000000"/>
                </a:solidFill>
                <a:latin typeface="Courier New" charset="0"/>
              </a:rPr>
              <a:t> {</a:t>
            </a:r>
          </a:p>
          <a:p>
            <a:r>
              <a:rPr kumimoji="1" lang="en-US" sz="1600" b="1" dirty="0" smtClean="0">
                <a:solidFill>
                  <a:srgbClr val="0000FF"/>
                </a:solidFill>
                <a:latin typeface="Courier New" charset="0"/>
              </a:rPr>
              <a:t>public</a:t>
            </a:r>
            <a:r>
              <a:rPr kumimoji="1" lang="tr-TR" sz="1600" b="1" dirty="0" smtClean="0">
                <a:solidFill>
                  <a:srgbClr val="0000FF"/>
                </a:solidFill>
                <a:latin typeface="Courier New" charset="0"/>
              </a:rPr>
              <a:t> </a:t>
            </a:r>
            <a:r>
              <a:rPr kumimoji="1" lang="en-US" sz="1600" b="1" dirty="0" smtClean="0">
                <a:solidFill>
                  <a:srgbClr val="0000FF"/>
                </a:solidFill>
                <a:latin typeface="Courier New" charset="0"/>
              </a:rPr>
              <a:t>static</a:t>
            </a:r>
            <a:r>
              <a:rPr kumimoji="1" lang="tr-TR" sz="1600" b="1" dirty="0" smtClean="0">
                <a:solidFill>
                  <a:srgbClr val="0000FF"/>
                </a:solidFill>
                <a:latin typeface="Courier New" charset="0"/>
              </a:rPr>
              <a:t> </a:t>
            </a:r>
            <a:r>
              <a:rPr kumimoji="1" lang="en-US" sz="1600" b="1" dirty="0" smtClean="0">
                <a:solidFill>
                  <a:srgbClr val="0000FF"/>
                </a:solidFill>
                <a:latin typeface="Courier New" charset="0"/>
              </a:rPr>
              <a:t>void</a:t>
            </a:r>
            <a:r>
              <a:rPr kumimoji="1" lang="en-US" sz="1600" b="1" dirty="0" smtClean="0">
                <a:solidFill>
                  <a:srgbClr val="000000"/>
                </a:solidFill>
                <a:latin typeface="Courier New" charset="0"/>
              </a:rPr>
              <a:t> </a:t>
            </a:r>
            <a:r>
              <a:rPr kumimoji="1" lang="en-US" sz="1600" b="1" dirty="0">
                <a:solidFill>
                  <a:srgbClr val="000000"/>
                </a:solidFill>
                <a:latin typeface="Courier New" charset="0"/>
              </a:rPr>
              <a:t>main</a:t>
            </a:r>
            <a:r>
              <a:rPr kumimoji="1" lang="en-US" sz="1600" b="1" dirty="0">
                <a:solidFill>
                  <a:srgbClr val="9A1900"/>
                </a:solidFill>
                <a:latin typeface="Courier New" charset="0"/>
              </a:rPr>
              <a:t>(</a:t>
            </a:r>
            <a:r>
              <a:rPr kumimoji="1" lang="en-US" sz="1600" b="1" dirty="0">
                <a:solidFill>
                  <a:srgbClr val="000000"/>
                </a:solidFill>
                <a:latin typeface="Courier New" charset="0"/>
              </a:rPr>
              <a:t>String</a:t>
            </a:r>
            <a:r>
              <a:rPr kumimoji="1" lang="en-US" sz="1600" b="1" dirty="0">
                <a:solidFill>
                  <a:srgbClr val="9A1900"/>
                </a:solidFill>
                <a:latin typeface="Courier New" charset="0"/>
              </a:rPr>
              <a:t>[]</a:t>
            </a:r>
            <a:r>
              <a:rPr kumimoji="1" lang="en-US" sz="1600" b="1" dirty="0">
                <a:solidFill>
                  <a:srgbClr val="000000"/>
                </a:solidFill>
                <a:latin typeface="Courier New" charset="0"/>
              </a:rPr>
              <a:t> </a:t>
            </a:r>
            <a:r>
              <a:rPr kumimoji="1" lang="en-US" sz="1600" b="1" dirty="0" err="1">
                <a:solidFill>
                  <a:srgbClr val="000000"/>
                </a:solidFill>
                <a:latin typeface="Courier New" charset="0"/>
              </a:rPr>
              <a:t>args</a:t>
            </a:r>
            <a:r>
              <a:rPr kumimoji="1" lang="en-US" sz="1600" b="1" dirty="0">
                <a:solidFill>
                  <a:srgbClr val="9A1900"/>
                </a:solidFill>
                <a:latin typeface="Courier New" charset="0"/>
              </a:rPr>
              <a:t>)</a:t>
            </a:r>
            <a:r>
              <a:rPr kumimoji="1" lang="en-US" sz="1600" b="1" dirty="0">
                <a:solidFill>
                  <a:srgbClr val="000000"/>
                </a:solidFill>
                <a:latin typeface="Courier New" charset="0"/>
              </a:rPr>
              <a:t> {</a:t>
            </a:r>
          </a:p>
          <a:p>
            <a:r>
              <a:rPr kumimoji="1" lang="en-US" sz="1600" b="1" dirty="0" err="1">
                <a:solidFill>
                  <a:srgbClr val="0000FF"/>
                </a:solidFill>
                <a:latin typeface="Courier New" charset="0"/>
              </a:rPr>
              <a:t>int</a:t>
            </a:r>
            <a:r>
              <a:rPr kumimoji="1" lang="en-US" sz="1600" b="1" dirty="0">
                <a:solidFill>
                  <a:srgbClr val="000000"/>
                </a:solidFill>
                <a:latin typeface="Courier New" charset="0"/>
              </a:rPr>
              <a:t> N </a:t>
            </a:r>
            <a:r>
              <a:rPr kumimoji="1" lang="en-US" sz="1600" b="1" dirty="0">
                <a:solidFill>
                  <a:srgbClr val="9A1900"/>
                </a:solidFill>
                <a:latin typeface="Courier New" charset="0"/>
              </a:rPr>
              <a:t>=</a:t>
            </a:r>
            <a:r>
              <a:rPr kumimoji="1" lang="en-US" sz="1600" b="1" dirty="0">
                <a:solidFill>
                  <a:srgbClr val="000000"/>
                </a:solidFill>
                <a:latin typeface="Courier New" charset="0"/>
              </a:rPr>
              <a:t> </a:t>
            </a:r>
            <a:r>
              <a:rPr kumimoji="1" lang="en-US" sz="1600" b="1" dirty="0" err="1">
                <a:solidFill>
                  <a:srgbClr val="000000"/>
                </a:solidFill>
                <a:latin typeface="Courier New" charset="0"/>
              </a:rPr>
              <a:t>Integer</a:t>
            </a:r>
            <a:r>
              <a:rPr kumimoji="1" lang="en-US" sz="1600" b="1" dirty="0" err="1">
                <a:solidFill>
                  <a:srgbClr val="9A1900"/>
                </a:solidFill>
                <a:latin typeface="Courier New" charset="0"/>
              </a:rPr>
              <a:t>.</a:t>
            </a:r>
            <a:r>
              <a:rPr kumimoji="1" lang="en-US" sz="1600" b="1" dirty="0" err="1">
                <a:solidFill>
                  <a:srgbClr val="000000"/>
                </a:solidFill>
                <a:latin typeface="Courier New" charset="0"/>
              </a:rPr>
              <a:t>parseInt</a:t>
            </a:r>
            <a:r>
              <a:rPr kumimoji="1" lang="en-US" sz="1600" b="1" dirty="0">
                <a:solidFill>
                  <a:srgbClr val="9A1900"/>
                </a:solidFill>
                <a:latin typeface="Courier New" charset="0"/>
              </a:rPr>
              <a:t>(</a:t>
            </a:r>
            <a:r>
              <a:rPr kumimoji="1" lang="en-US" sz="1600" b="1" dirty="0" err="1">
                <a:solidFill>
                  <a:srgbClr val="000000"/>
                </a:solidFill>
                <a:latin typeface="Courier New" charset="0"/>
              </a:rPr>
              <a:t>args</a:t>
            </a:r>
            <a:r>
              <a:rPr kumimoji="1" lang="en-US" sz="1600" b="1" dirty="0">
                <a:solidFill>
                  <a:srgbClr val="9A1900"/>
                </a:solidFill>
                <a:latin typeface="Courier New" charset="0"/>
              </a:rPr>
              <a:t>[</a:t>
            </a:r>
            <a:r>
              <a:rPr kumimoji="1" lang="en-US" sz="1600" b="1" dirty="0">
                <a:solidFill>
                  <a:srgbClr val="993399"/>
                </a:solidFill>
                <a:latin typeface="Courier New" charset="0"/>
              </a:rPr>
              <a:t>0</a:t>
            </a:r>
            <a:r>
              <a:rPr kumimoji="1" lang="en-US" sz="1600" b="1" dirty="0">
                <a:solidFill>
                  <a:srgbClr val="9A1900"/>
                </a:solidFill>
                <a:latin typeface="Courier New" charset="0"/>
              </a:rPr>
              <a:t>]);</a:t>
            </a:r>
          </a:p>
          <a:p>
            <a:r>
              <a:rPr kumimoji="1" lang="en-US" sz="1600" b="1" dirty="0">
                <a:solidFill>
                  <a:srgbClr val="0000FF"/>
                </a:solidFill>
                <a:latin typeface="Courier New" charset="0"/>
              </a:rPr>
              <a:t>      double</a:t>
            </a:r>
            <a:r>
              <a:rPr kumimoji="1" lang="en-US" sz="1600" b="1" dirty="0">
                <a:solidFill>
                  <a:srgbClr val="000000"/>
                </a:solidFill>
                <a:latin typeface="Courier New" charset="0"/>
              </a:rPr>
              <a:t> r </a:t>
            </a:r>
            <a:r>
              <a:rPr kumimoji="1" lang="en-US" sz="1600" b="1" dirty="0">
                <a:solidFill>
                  <a:srgbClr val="9A1900"/>
                </a:solidFill>
                <a:latin typeface="Courier New" charset="0"/>
              </a:rPr>
              <a:t>=</a:t>
            </a:r>
            <a:r>
              <a:rPr kumimoji="1" lang="en-US" sz="1600" b="1" dirty="0">
                <a:solidFill>
                  <a:srgbClr val="000000"/>
                </a:solidFill>
                <a:latin typeface="Courier New" charset="0"/>
              </a:rPr>
              <a:t> </a:t>
            </a:r>
            <a:r>
              <a:rPr kumimoji="1" lang="en-US" sz="1600" b="1" dirty="0" err="1" smtClean="0">
                <a:solidFill>
                  <a:srgbClr val="000000"/>
                </a:solidFill>
                <a:latin typeface="Courier New" charset="0"/>
              </a:rPr>
              <a:t>Math</a:t>
            </a:r>
            <a:r>
              <a:rPr kumimoji="1" lang="en-US" sz="1600" b="1" dirty="0" err="1" smtClean="0">
                <a:solidFill>
                  <a:srgbClr val="9A1900"/>
                </a:solidFill>
                <a:latin typeface="Courier New" charset="0"/>
              </a:rPr>
              <a:t>.</a:t>
            </a:r>
            <a:r>
              <a:rPr kumimoji="1" lang="en-US" sz="1600" b="1" dirty="0" err="1" smtClean="0">
                <a:solidFill>
                  <a:srgbClr val="000000"/>
                </a:solidFill>
                <a:latin typeface="Courier New" charset="0"/>
              </a:rPr>
              <a:t>random</a:t>
            </a:r>
            <a:r>
              <a:rPr kumimoji="1" lang="en-US" sz="1600" b="1" dirty="0" smtClean="0">
                <a:solidFill>
                  <a:srgbClr val="9A1900"/>
                </a:solidFill>
                <a:latin typeface="Courier New" charset="0"/>
              </a:rPr>
              <a:t>();</a:t>
            </a:r>
            <a:endParaRPr kumimoji="1" lang="en-US" sz="1600" b="1" dirty="0">
              <a:solidFill>
                <a:srgbClr val="9A1900"/>
              </a:solidFill>
              <a:latin typeface="Courier New" charset="0"/>
            </a:endParaRPr>
          </a:p>
          <a:p>
            <a:r>
              <a:rPr kumimoji="1" lang="en-US" sz="1600" b="1" dirty="0">
                <a:solidFill>
                  <a:srgbClr val="0000FF"/>
                </a:solidFill>
                <a:latin typeface="Courier New" charset="0"/>
              </a:rPr>
              <a:t>      </a:t>
            </a:r>
            <a:r>
              <a:rPr kumimoji="1" lang="en-US" sz="1600" b="1" dirty="0" err="1">
                <a:solidFill>
                  <a:srgbClr val="0000FF"/>
                </a:solidFill>
                <a:latin typeface="Courier New" charset="0"/>
              </a:rPr>
              <a:t>int</a:t>
            </a:r>
            <a:r>
              <a:rPr kumimoji="1" lang="en-US" sz="1600" b="1" dirty="0">
                <a:solidFill>
                  <a:srgbClr val="000000"/>
                </a:solidFill>
                <a:latin typeface="Courier New" charset="0"/>
              </a:rPr>
              <a:t> n </a:t>
            </a:r>
            <a:r>
              <a:rPr kumimoji="1" lang="en-US" sz="1600" b="1" dirty="0">
                <a:solidFill>
                  <a:srgbClr val="9A1900"/>
                </a:solidFill>
                <a:latin typeface="Courier New" charset="0"/>
              </a:rPr>
              <a:t>=(</a:t>
            </a:r>
            <a:r>
              <a:rPr kumimoji="1" lang="en-US" sz="1600" b="1" dirty="0" err="1">
                <a:solidFill>
                  <a:srgbClr val="0000FF"/>
                </a:solidFill>
                <a:latin typeface="Courier New" charset="0"/>
              </a:rPr>
              <a:t>int</a:t>
            </a:r>
            <a:r>
              <a:rPr kumimoji="1" lang="en-US" sz="1600" b="1" dirty="0">
                <a:solidFill>
                  <a:srgbClr val="9A1900"/>
                </a:solidFill>
                <a:latin typeface="Courier New" charset="0"/>
              </a:rPr>
              <a:t>)(</a:t>
            </a:r>
            <a:r>
              <a:rPr kumimoji="1" lang="en-US" sz="1600" b="1" dirty="0">
                <a:solidFill>
                  <a:srgbClr val="000000"/>
                </a:solidFill>
                <a:latin typeface="Courier New" charset="0"/>
              </a:rPr>
              <a:t>r </a:t>
            </a:r>
            <a:r>
              <a:rPr kumimoji="1" lang="en-US" sz="1600" b="1" dirty="0">
                <a:solidFill>
                  <a:srgbClr val="9A1900"/>
                </a:solidFill>
                <a:latin typeface="Courier New" charset="0"/>
              </a:rPr>
              <a:t>*</a:t>
            </a:r>
            <a:r>
              <a:rPr kumimoji="1" lang="en-US" sz="1600" b="1" dirty="0">
                <a:solidFill>
                  <a:srgbClr val="000000"/>
                </a:solidFill>
                <a:latin typeface="Courier New" charset="0"/>
              </a:rPr>
              <a:t> N</a:t>
            </a:r>
            <a:r>
              <a:rPr kumimoji="1" lang="en-US" sz="1600" b="1" dirty="0">
                <a:solidFill>
                  <a:srgbClr val="9A1900"/>
                </a:solidFill>
                <a:latin typeface="Courier New" charset="0"/>
              </a:rPr>
              <a:t>);</a:t>
            </a:r>
          </a:p>
          <a:p>
            <a:endParaRPr kumimoji="1" lang="en-US" sz="1600" b="1" dirty="0">
              <a:solidFill>
                <a:srgbClr val="9A1900"/>
              </a:solidFill>
              <a:latin typeface="Courier New" charset="0"/>
            </a:endParaRPr>
          </a:p>
          <a:p>
            <a:endParaRPr kumimoji="1" lang="en-US" sz="1600" b="1" dirty="0">
              <a:solidFill>
                <a:srgbClr val="9A1900"/>
              </a:solidFill>
              <a:latin typeface="Courier New" charset="0"/>
            </a:endParaRPr>
          </a:p>
          <a:p>
            <a:pPr>
              <a:lnSpc>
                <a:spcPct val="50000"/>
              </a:lnSpc>
            </a:pPr>
            <a:endParaRPr kumimoji="1" lang="en-US" sz="1600" b="1" dirty="0">
              <a:solidFill>
                <a:srgbClr val="9A1900"/>
              </a:solidFill>
              <a:latin typeface="Courier New" charset="0"/>
            </a:endParaRPr>
          </a:p>
          <a:p>
            <a:r>
              <a:rPr kumimoji="1" lang="en-US" sz="1600" b="1" dirty="0" err="1">
                <a:solidFill>
                  <a:srgbClr val="000000"/>
                </a:solidFill>
                <a:latin typeface="Courier New" charset="0"/>
              </a:rPr>
              <a:t>System</a:t>
            </a:r>
            <a:r>
              <a:rPr kumimoji="1" lang="en-US" sz="1600" b="1" dirty="0" err="1">
                <a:solidFill>
                  <a:srgbClr val="9A1900"/>
                </a:solidFill>
                <a:latin typeface="Courier New" charset="0"/>
              </a:rPr>
              <a:t>.</a:t>
            </a:r>
            <a:r>
              <a:rPr kumimoji="1" lang="en-US" sz="1600" b="1" dirty="0" err="1">
                <a:solidFill>
                  <a:srgbClr val="000000"/>
                </a:solidFill>
                <a:latin typeface="Courier New" charset="0"/>
              </a:rPr>
              <a:t>out</a:t>
            </a:r>
            <a:r>
              <a:rPr kumimoji="1" lang="en-US" sz="1600" b="1" dirty="0" err="1">
                <a:solidFill>
                  <a:srgbClr val="9A1900"/>
                </a:solidFill>
                <a:latin typeface="Courier New" charset="0"/>
              </a:rPr>
              <a:t>.</a:t>
            </a:r>
            <a:r>
              <a:rPr kumimoji="1" lang="en-US" sz="1600" b="1" dirty="0" err="1">
                <a:solidFill>
                  <a:srgbClr val="000000"/>
                </a:solidFill>
                <a:latin typeface="Courier New" charset="0"/>
              </a:rPr>
              <a:t>println</a:t>
            </a:r>
            <a:r>
              <a:rPr kumimoji="1" lang="en-US" sz="1600" b="1" dirty="0">
                <a:solidFill>
                  <a:srgbClr val="9A1900"/>
                </a:solidFill>
                <a:latin typeface="Courier New" charset="0"/>
              </a:rPr>
              <a:t>("rand</a:t>
            </a:r>
            <a:r>
              <a:rPr kumimoji="1" lang="en-US" sz="1600" b="1" dirty="0">
                <a:solidFill>
                  <a:srgbClr val="990000"/>
                </a:solidFill>
                <a:latin typeface="Courier New" charset="0"/>
              </a:rPr>
              <a:t>om integer is "</a:t>
            </a:r>
            <a:r>
              <a:rPr kumimoji="1" lang="en-US" sz="1600" b="1" dirty="0">
                <a:solidFill>
                  <a:srgbClr val="9A1900"/>
                </a:solidFill>
                <a:latin typeface="Courier New" charset="0"/>
              </a:rPr>
              <a:t>+</a:t>
            </a:r>
            <a:r>
              <a:rPr kumimoji="1" lang="en-US" sz="1600" b="1" dirty="0">
                <a:solidFill>
                  <a:srgbClr val="000000"/>
                </a:solidFill>
                <a:latin typeface="Courier New" charset="0"/>
              </a:rPr>
              <a:t> n</a:t>
            </a:r>
            <a:r>
              <a:rPr kumimoji="1" lang="en-US" sz="1600" b="1" dirty="0">
                <a:solidFill>
                  <a:srgbClr val="9A1900"/>
                </a:solidFill>
                <a:latin typeface="Courier New" charset="0"/>
              </a:rPr>
              <a:t>);</a:t>
            </a:r>
          </a:p>
          <a:p>
            <a:r>
              <a:rPr kumimoji="1" lang="en-US" sz="1600" b="1" dirty="0">
                <a:solidFill>
                  <a:srgbClr val="000000"/>
                </a:solidFill>
                <a:latin typeface="Courier New" charset="0"/>
              </a:rPr>
              <a:t>}</a:t>
            </a:r>
          </a:p>
          <a:p>
            <a:r>
              <a:rPr kumimoji="1" lang="en-US" sz="1600" b="1" dirty="0">
                <a:solidFill>
                  <a:srgbClr val="000000"/>
                </a:solidFill>
                <a:latin typeface="Courier New" charset="0"/>
              </a:rPr>
              <a:t>} </a:t>
            </a:r>
          </a:p>
        </p:txBody>
      </p:sp>
      <p:grpSp>
        <p:nvGrpSpPr>
          <p:cNvPr id="2" name="16 Grup"/>
          <p:cNvGrpSpPr/>
          <p:nvPr/>
        </p:nvGrpSpPr>
        <p:grpSpPr>
          <a:xfrm>
            <a:off x="4714875" y="2928934"/>
            <a:ext cx="3714777" cy="480609"/>
            <a:chOff x="4714875" y="2928934"/>
            <a:chExt cx="3714777" cy="480609"/>
          </a:xfrm>
        </p:grpSpPr>
        <p:sp>
          <p:nvSpPr>
            <p:cNvPr id="57350" name="Text Box 5"/>
            <p:cNvSpPr txBox="1">
              <a:spLocks noChangeArrowheads="1"/>
            </p:cNvSpPr>
            <p:nvPr/>
          </p:nvSpPr>
          <p:spPr bwMode="auto">
            <a:xfrm>
              <a:off x="5162550" y="3028950"/>
              <a:ext cx="3267102" cy="380593"/>
            </a:xfrm>
            <a:prstGeom prst="rect">
              <a:avLst/>
            </a:prstGeom>
            <a:noFill/>
            <a:ln w="15875">
              <a:noFill/>
              <a:miter lim="800000"/>
              <a:headEnd/>
              <a:tailEnd/>
            </a:ln>
          </p:spPr>
          <p:txBody>
            <a:bodyPr wrap="square" lIns="102590" tIns="51296" rIns="102590" bIns="51296">
              <a:prstTxWarp prst="textNoShape">
                <a:avLst/>
              </a:prstTxWarp>
              <a:spAutoFit/>
            </a:bodyPr>
            <a:lstStyle/>
            <a:p>
              <a:pPr defTabSz="1019175">
                <a:spcBef>
                  <a:spcPct val="50000"/>
                </a:spcBef>
              </a:pPr>
              <a:r>
                <a:rPr kumimoji="1" lang="en-US" b="1" dirty="0">
                  <a:latin typeface="Courier New" charset="0"/>
                </a:rPr>
                <a:t>String</a:t>
              </a:r>
              <a:r>
                <a:rPr kumimoji="1" lang="en-US" dirty="0"/>
                <a:t> to </a:t>
              </a:r>
              <a:r>
                <a:rPr kumimoji="1" lang="en-US" b="1" dirty="0" err="1">
                  <a:latin typeface="Courier New" charset="0"/>
                </a:rPr>
                <a:t>int</a:t>
              </a:r>
              <a:r>
                <a:rPr kumimoji="1" lang="en-US" dirty="0"/>
                <a:t> (method)</a:t>
              </a:r>
            </a:p>
          </p:txBody>
        </p:sp>
        <p:sp>
          <p:nvSpPr>
            <p:cNvPr id="57354" name="Line 9"/>
            <p:cNvSpPr>
              <a:spLocks noChangeShapeType="1"/>
            </p:cNvSpPr>
            <p:nvPr/>
          </p:nvSpPr>
          <p:spPr bwMode="auto">
            <a:xfrm flipH="1" flipV="1">
              <a:off x="4714875" y="2928934"/>
              <a:ext cx="495299" cy="166691"/>
            </a:xfrm>
            <a:prstGeom prst="line">
              <a:avLst/>
            </a:prstGeom>
            <a:noFill/>
            <a:ln w="9525">
              <a:solidFill>
                <a:schemeClr val="tx1"/>
              </a:solidFill>
              <a:round/>
              <a:headEnd/>
              <a:tailEnd type="triangle" w="sm" len="sm"/>
            </a:ln>
          </p:spPr>
          <p:txBody>
            <a:bodyPr wrap="none" lIns="92075" tIns="46038" rIns="92075" bIns="46038" anchor="ctr">
              <a:prstTxWarp prst="textNoShape">
                <a:avLst/>
              </a:prstTxWarp>
            </a:bodyPr>
            <a:lstStyle/>
            <a:p>
              <a:endParaRPr lang="en-US"/>
            </a:p>
          </p:txBody>
        </p:sp>
      </p:grpSp>
      <p:grpSp>
        <p:nvGrpSpPr>
          <p:cNvPr id="3" name="19 Grup"/>
          <p:cNvGrpSpPr/>
          <p:nvPr/>
        </p:nvGrpSpPr>
        <p:grpSpPr>
          <a:xfrm>
            <a:off x="3754437" y="3405188"/>
            <a:ext cx="4602172" cy="2538792"/>
            <a:chOff x="3754437" y="3405188"/>
            <a:chExt cx="4602172" cy="2538792"/>
          </a:xfrm>
        </p:grpSpPr>
        <p:sp>
          <p:nvSpPr>
            <p:cNvPr id="57352" name="Text Box 7"/>
            <p:cNvSpPr txBox="1">
              <a:spLocks noChangeArrowheads="1"/>
            </p:cNvSpPr>
            <p:nvPr/>
          </p:nvSpPr>
          <p:spPr bwMode="auto">
            <a:xfrm>
              <a:off x="5857884" y="5286388"/>
              <a:ext cx="2498725" cy="657592"/>
            </a:xfrm>
            <a:prstGeom prst="rect">
              <a:avLst/>
            </a:prstGeom>
            <a:noFill/>
            <a:ln w="15875">
              <a:noFill/>
              <a:miter lim="800000"/>
              <a:headEnd/>
              <a:tailEnd/>
            </a:ln>
          </p:spPr>
          <p:txBody>
            <a:bodyPr lIns="102590" tIns="51296" rIns="102590" bIns="51296">
              <a:prstTxWarp prst="textNoShape">
                <a:avLst/>
              </a:prstTxWarp>
              <a:spAutoFit/>
            </a:bodyPr>
            <a:lstStyle/>
            <a:p>
              <a:pPr defTabSz="1019175">
                <a:spcBef>
                  <a:spcPct val="50000"/>
                </a:spcBef>
              </a:pPr>
              <a:r>
                <a:rPr kumimoji="1" lang="en-US" b="1" dirty="0" err="1">
                  <a:latin typeface="Courier New" charset="0"/>
                </a:rPr>
                <a:t>int</a:t>
              </a:r>
              <a:r>
                <a:rPr kumimoji="1" lang="en-US" dirty="0"/>
                <a:t> to </a:t>
              </a:r>
              <a:r>
                <a:rPr kumimoji="1" lang="en-US" b="1" dirty="0">
                  <a:latin typeface="Courier New" charset="0"/>
                </a:rPr>
                <a:t>double</a:t>
              </a:r>
              <a:r>
                <a:rPr kumimoji="1" lang="en-US" dirty="0"/>
                <a:t> (automatic)</a:t>
              </a:r>
            </a:p>
          </p:txBody>
        </p:sp>
        <p:sp>
          <p:nvSpPr>
            <p:cNvPr id="57355" name="Line 10"/>
            <p:cNvSpPr>
              <a:spLocks noChangeShapeType="1"/>
            </p:cNvSpPr>
            <p:nvPr/>
          </p:nvSpPr>
          <p:spPr bwMode="auto">
            <a:xfrm flipH="1" flipV="1">
              <a:off x="3754437" y="3405188"/>
              <a:ext cx="2317760" cy="1881200"/>
            </a:xfrm>
            <a:prstGeom prst="line">
              <a:avLst/>
            </a:prstGeom>
            <a:noFill/>
            <a:ln w="9525">
              <a:solidFill>
                <a:schemeClr val="tx1"/>
              </a:solidFill>
              <a:round/>
              <a:headEnd/>
              <a:tailEnd type="triangle" w="sm" len="sm"/>
            </a:ln>
          </p:spPr>
          <p:txBody>
            <a:bodyPr wrap="none" lIns="92075" tIns="46038" rIns="92075" bIns="46038" anchor="ctr">
              <a:prstTxWarp prst="textNoShape">
                <a:avLst/>
              </a:prstTxWarp>
            </a:bodyPr>
            <a:lstStyle/>
            <a:p>
              <a:endParaRPr lang="en-US"/>
            </a:p>
          </p:txBody>
        </p:sp>
      </p:grpSp>
      <p:sp>
        <p:nvSpPr>
          <p:cNvPr id="57356" name="Rectangle 11"/>
          <p:cNvSpPr>
            <a:spLocks noChangeArrowheads="1"/>
          </p:cNvSpPr>
          <p:nvPr/>
        </p:nvSpPr>
        <p:spPr bwMode="auto">
          <a:xfrm>
            <a:off x="2643174" y="5000636"/>
            <a:ext cx="2800350" cy="1442703"/>
          </a:xfrm>
          <a:prstGeom prst="rect">
            <a:avLst/>
          </a:prstGeom>
          <a:ln>
            <a:headEnd/>
            <a:tailEnd/>
          </a:ln>
        </p:spPr>
        <p:style>
          <a:lnRef idx="1">
            <a:schemeClr val="dk1"/>
          </a:lnRef>
          <a:fillRef idx="3">
            <a:schemeClr val="dk1"/>
          </a:fillRef>
          <a:effectRef idx="2">
            <a:schemeClr val="dk1"/>
          </a:effectRef>
          <a:fontRef idx="minor">
            <a:schemeClr val="lt1"/>
          </a:fontRef>
        </p:style>
        <p:txBody>
          <a:bodyPr lIns="182880" tIns="137160" rIns="182880" bIns="91440">
            <a:prstTxWarp prst="textNoShape">
              <a:avLst/>
            </a:prstTxWarp>
            <a:spAutoFit/>
          </a:bodyPr>
          <a:lstStyle/>
          <a:p>
            <a:pPr>
              <a:lnSpc>
                <a:spcPct val="50000"/>
              </a:lnSpc>
              <a:spcBef>
                <a:spcPct val="50000"/>
              </a:spcBef>
            </a:pPr>
            <a:r>
              <a:rPr lang="en-US" sz="1400" b="1" dirty="0" smtClean="0">
                <a:solidFill>
                  <a:schemeClr val="bg1"/>
                </a:solidFill>
                <a:latin typeface="Courier New" charset="0"/>
              </a:rPr>
              <a:t>java </a:t>
            </a:r>
            <a:r>
              <a:rPr lang="en-US" sz="1400" b="1" dirty="0" err="1">
                <a:solidFill>
                  <a:schemeClr val="bg1"/>
                </a:solidFill>
                <a:latin typeface="Courier New" charset="0"/>
              </a:rPr>
              <a:t>RandomInt</a:t>
            </a:r>
            <a:r>
              <a:rPr lang="en-US" sz="1400" b="1" dirty="0">
                <a:solidFill>
                  <a:schemeClr val="bg1"/>
                </a:solidFill>
                <a:latin typeface="Courier New" charset="0"/>
              </a:rPr>
              <a:t> 6</a:t>
            </a:r>
          </a:p>
          <a:p>
            <a:pPr>
              <a:lnSpc>
                <a:spcPct val="50000"/>
              </a:lnSpc>
              <a:spcBef>
                <a:spcPct val="50000"/>
              </a:spcBef>
            </a:pPr>
            <a:r>
              <a:rPr lang="en-US" sz="1400" b="1" dirty="0">
                <a:solidFill>
                  <a:schemeClr val="bg1"/>
                </a:solidFill>
                <a:latin typeface="Courier New" charset="0"/>
              </a:rPr>
              <a:t>random integer is 3</a:t>
            </a:r>
          </a:p>
          <a:p>
            <a:pPr>
              <a:lnSpc>
                <a:spcPct val="50000"/>
              </a:lnSpc>
              <a:spcBef>
                <a:spcPct val="50000"/>
              </a:spcBef>
            </a:pPr>
            <a:r>
              <a:rPr lang="en-US" sz="1400" b="1" dirty="0" smtClean="0">
                <a:solidFill>
                  <a:schemeClr val="bg1"/>
                </a:solidFill>
                <a:latin typeface="Courier New" charset="0"/>
              </a:rPr>
              <a:t>java </a:t>
            </a:r>
            <a:r>
              <a:rPr lang="en-US" sz="1400" b="1" dirty="0" err="1">
                <a:solidFill>
                  <a:schemeClr val="bg1"/>
                </a:solidFill>
                <a:latin typeface="Courier New" charset="0"/>
              </a:rPr>
              <a:t>RandomInt</a:t>
            </a:r>
            <a:r>
              <a:rPr lang="en-US" sz="1400" b="1" dirty="0">
                <a:solidFill>
                  <a:schemeClr val="bg1"/>
                </a:solidFill>
                <a:latin typeface="Courier New" charset="0"/>
              </a:rPr>
              <a:t> 6</a:t>
            </a:r>
          </a:p>
          <a:p>
            <a:pPr>
              <a:lnSpc>
                <a:spcPct val="50000"/>
              </a:lnSpc>
              <a:spcBef>
                <a:spcPct val="50000"/>
              </a:spcBef>
            </a:pPr>
            <a:r>
              <a:rPr lang="en-US" sz="1400" b="1" dirty="0">
                <a:solidFill>
                  <a:schemeClr val="bg1"/>
                </a:solidFill>
                <a:latin typeface="Courier New" charset="0"/>
              </a:rPr>
              <a:t>random integer is 0</a:t>
            </a:r>
          </a:p>
          <a:p>
            <a:pPr>
              <a:lnSpc>
                <a:spcPct val="50000"/>
              </a:lnSpc>
              <a:spcBef>
                <a:spcPct val="50000"/>
              </a:spcBef>
            </a:pPr>
            <a:r>
              <a:rPr lang="en-US" sz="1400" b="1" dirty="0" smtClean="0">
                <a:solidFill>
                  <a:schemeClr val="bg1"/>
                </a:solidFill>
                <a:latin typeface="Courier New" charset="0"/>
              </a:rPr>
              <a:t>java </a:t>
            </a:r>
            <a:r>
              <a:rPr lang="en-US" sz="1400" b="1" dirty="0" err="1">
                <a:solidFill>
                  <a:schemeClr val="bg1"/>
                </a:solidFill>
                <a:latin typeface="Courier New" charset="0"/>
              </a:rPr>
              <a:t>RandomInt</a:t>
            </a:r>
            <a:r>
              <a:rPr lang="en-US" sz="1400" b="1" dirty="0">
                <a:solidFill>
                  <a:schemeClr val="bg1"/>
                </a:solidFill>
                <a:latin typeface="Courier New" charset="0"/>
              </a:rPr>
              <a:t> 10000</a:t>
            </a:r>
          </a:p>
          <a:p>
            <a:pPr>
              <a:lnSpc>
                <a:spcPct val="50000"/>
              </a:lnSpc>
              <a:spcBef>
                <a:spcPct val="50000"/>
              </a:spcBef>
            </a:pPr>
            <a:r>
              <a:rPr lang="en-US" sz="1400" b="1" dirty="0">
                <a:solidFill>
                  <a:schemeClr val="bg1"/>
                </a:solidFill>
                <a:latin typeface="Courier New" charset="0"/>
              </a:rPr>
              <a:t>random integer is 3184</a:t>
            </a:r>
          </a:p>
        </p:txBody>
      </p:sp>
      <p:grpSp>
        <p:nvGrpSpPr>
          <p:cNvPr id="4" name="20 Grup"/>
          <p:cNvGrpSpPr/>
          <p:nvPr/>
        </p:nvGrpSpPr>
        <p:grpSpPr>
          <a:xfrm>
            <a:off x="357158" y="3428999"/>
            <a:ext cx="2357454" cy="2372105"/>
            <a:chOff x="357158" y="3428999"/>
            <a:chExt cx="2357454" cy="2372105"/>
          </a:xfrm>
        </p:grpSpPr>
        <p:sp>
          <p:nvSpPr>
            <p:cNvPr id="57351" name="Text Box 6"/>
            <p:cNvSpPr txBox="1">
              <a:spLocks noChangeArrowheads="1"/>
            </p:cNvSpPr>
            <p:nvPr/>
          </p:nvSpPr>
          <p:spPr bwMode="auto">
            <a:xfrm>
              <a:off x="357158" y="5143512"/>
              <a:ext cx="1965325" cy="657592"/>
            </a:xfrm>
            <a:prstGeom prst="rect">
              <a:avLst/>
            </a:prstGeom>
            <a:noFill/>
            <a:ln w="15875">
              <a:noFill/>
              <a:miter lim="800000"/>
              <a:headEnd/>
              <a:tailEnd/>
            </a:ln>
          </p:spPr>
          <p:txBody>
            <a:bodyPr lIns="102590" tIns="51296" rIns="102590" bIns="51296">
              <a:prstTxWarp prst="textNoShape">
                <a:avLst/>
              </a:prstTxWarp>
              <a:spAutoFit/>
            </a:bodyPr>
            <a:lstStyle/>
            <a:p>
              <a:pPr defTabSz="1019175">
                <a:spcBef>
                  <a:spcPct val="50000"/>
                </a:spcBef>
              </a:pPr>
              <a:r>
                <a:rPr kumimoji="1" lang="en-US" b="1" dirty="0">
                  <a:latin typeface="Courier New" charset="0"/>
                </a:rPr>
                <a:t>double</a:t>
              </a:r>
              <a:r>
                <a:rPr kumimoji="1" lang="en-US" dirty="0"/>
                <a:t> to </a:t>
              </a:r>
              <a:r>
                <a:rPr kumimoji="1" lang="en-US" b="1" dirty="0" err="1">
                  <a:latin typeface="Courier New" charset="0"/>
                </a:rPr>
                <a:t>int</a:t>
              </a:r>
              <a:r>
                <a:rPr kumimoji="1" lang="en-US" dirty="0"/>
                <a:t> (cast)</a:t>
              </a:r>
            </a:p>
          </p:txBody>
        </p:sp>
        <p:sp>
          <p:nvSpPr>
            <p:cNvPr id="57357" name="Line 12"/>
            <p:cNvSpPr>
              <a:spLocks noChangeShapeType="1"/>
            </p:cNvSpPr>
            <p:nvPr/>
          </p:nvSpPr>
          <p:spPr bwMode="auto">
            <a:xfrm flipV="1">
              <a:off x="1142975" y="3428999"/>
              <a:ext cx="1571637" cy="1785949"/>
            </a:xfrm>
            <a:prstGeom prst="line">
              <a:avLst/>
            </a:prstGeom>
            <a:noFill/>
            <a:ln w="9525">
              <a:solidFill>
                <a:schemeClr val="tx1"/>
              </a:solidFill>
              <a:round/>
              <a:headEnd/>
              <a:tailEnd type="triangle" w="sm" len="sm"/>
            </a:ln>
          </p:spPr>
          <p:txBody>
            <a:bodyPr wrap="none" lIns="92075" tIns="46038" rIns="92075" bIns="46038" anchor="ctr">
              <a:prstTxWarp prst="textNoShape">
                <a:avLst/>
              </a:prstTxWarp>
            </a:bodyPr>
            <a:lstStyle/>
            <a:p>
              <a:endParaRPr lang="en-US"/>
            </a:p>
          </p:txBody>
        </p:sp>
      </p:grpSp>
      <p:grpSp>
        <p:nvGrpSpPr>
          <p:cNvPr id="5" name="17 Grup"/>
          <p:cNvGrpSpPr/>
          <p:nvPr/>
        </p:nvGrpSpPr>
        <p:grpSpPr>
          <a:xfrm>
            <a:off x="4071934" y="3143248"/>
            <a:ext cx="3747101" cy="726522"/>
            <a:chOff x="4071934" y="3143248"/>
            <a:chExt cx="3747101" cy="726522"/>
          </a:xfrm>
        </p:grpSpPr>
        <p:sp>
          <p:nvSpPr>
            <p:cNvPr id="57358" name="Rectangle 13"/>
            <p:cNvSpPr>
              <a:spLocks noChangeArrowheads="1"/>
            </p:cNvSpPr>
            <p:nvPr/>
          </p:nvSpPr>
          <p:spPr bwMode="auto">
            <a:xfrm>
              <a:off x="4500562" y="3500438"/>
              <a:ext cx="3318473" cy="369332"/>
            </a:xfrm>
            <a:prstGeom prst="rect">
              <a:avLst/>
            </a:prstGeom>
            <a:noFill/>
            <a:ln w="9525">
              <a:noFill/>
              <a:miter lim="800000"/>
              <a:headEnd/>
              <a:tailEnd type="none" w="sm" len="sm"/>
            </a:ln>
          </p:spPr>
          <p:txBody>
            <a:bodyPr wrap="none">
              <a:prstTxWarp prst="textNoShape">
                <a:avLst/>
              </a:prstTxWarp>
              <a:spAutoFit/>
            </a:bodyPr>
            <a:lstStyle/>
            <a:p>
              <a:r>
                <a:rPr kumimoji="1" lang="en-US" b="1" dirty="0" smtClean="0">
                  <a:latin typeface="Courier New" charset="0"/>
                </a:rPr>
                <a:t>double</a:t>
              </a:r>
              <a:r>
                <a:rPr kumimoji="1" lang="tr-TR" b="1" dirty="0" smtClean="0">
                  <a:latin typeface="Courier New" charset="0"/>
                </a:rPr>
                <a:t> </a:t>
              </a:r>
              <a:r>
                <a:rPr lang="en-US" dirty="0" smtClean="0"/>
                <a:t>between </a:t>
              </a:r>
              <a:r>
                <a:rPr kumimoji="1" lang="en-US" b="1" dirty="0">
                  <a:latin typeface="Courier New" charset="0"/>
                </a:rPr>
                <a:t>0.0</a:t>
              </a:r>
              <a:r>
                <a:rPr lang="en-US" dirty="0"/>
                <a:t> and </a:t>
              </a:r>
              <a:r>
                <a:rPr kumimoji="1" lang="en-US" b="1" dirty="0">
                  <a:latin typeface="Courier New" charset="0"/>
                </a:rPr>
                <a:t>1.0</a:t>
              </a:r>
            </a:p>
          </p:txBody>
        </p:sp>
        <p:sp>
          <p:nvSpPr>
            <p:cNvPr id="57359" name="Line 14"/>
            <p:cNvSpPr>
              <a:spLocks noChangeShapeType="1"/>
            </p:cNvSpPr>
            <p:nvPr/>
          </p:nvSpPr>
          <p:spPr bwMode="auto">
            <a:xfrm flipH="1" flipV="1">
              <a:off x="4071934" y="3143248"/>
              <a:ext cx="642940" cy="428626"/>
            </a:xfrm>
            <a:prstGeom prst="line">
              <a:avLst/>
            </a:prstGeom>
            <a:noFill/>
            <a:ln w="9525">
              <a:solidFill>
                <a:schemeClr val="tx1"/>
              </a:solidFill>
              <a:round/>
              <a:headEnd/>
              <a:tailEnd type="triangle" w="sm" len="sm"/>
            </a:ln>
          </p:spPr>
          <p:txBody>
            <a:bodyPr wrap="none" lIns="92075" tIns="46038" rIns="92075" bIns="46038" anchor="ctr">
              <a:prstTxWarp prst="textNoShape">
                <a:avLst/>
              </a:prstTxWarp>
            </a:bodyPr>
            <a:lstStyle/>
            <a:p>
              <a:endParaRPr lang="en-US"/>
            </a:p>
          </p:txBody>
        </p:sp>
      </p:grpSp>
      <p:grpSp>
        <p:nvGrpSpPr>
          <p:cNvPr id="6" name="18 Grup"/>
          <p:cNvGrpSpPr/>
          <p:nvPr/>
        </p:nvGrpSpPr>
        <p:grpSpPr>
          <a:xfrm>
            <a:off x="6000760" y="4214818"/>
            <a:ext cx="3046015" cy="598075"/>
            <a:chOff x="6000760" y="4214818"/>
            <a:chExt cx="3046015" cy="598075"/>
          </a:xfrm>
        </p:grpSpPr>
        <p:sp>
          <p:nvSpPr>
            <p:cNvPr id="57353" name="Text Box 8"/>
            <p:cNvSpPr txBox="1">
              <a:spLocks noChangeArrowheads="1"/>
            </p:cNvSpPr>
            <p:nvPr/>
          </p:nvSpPr>
          <p:spPr bwMode="auto">
            <a:xfrm>
              <a:off x="6153150" y="4432300"/>
              <a:ext cx="2893625" cy="380593"/>
            </a:xfrm>
            <a:prstGeom prst="rect">
              <a:avLst/>
            </a:prstGeom>
            <a:noFill/>
            <a:ln w="15875">
              <a:noFill/>
              <a:miter lim="800000"/>
              <a:headEnd/>
              <a:tailEnd/>
            </a:ln>
          </p:spPr>
          <p:txBody>
            <a:bodyPr wrap="none" lIns="102590" tIns="51296" rIns="102590" bIns="51296">
              <a:prstTxWarp prst="textNoShape">
                <a:avLst/>
              </a:prstTxWarp>
              <a:spAutoFit/>
            </a:bodyPr>
            <a:lstStyle/>
            <a:p>
              <a:pPr defTabSz="1019175">
                <a:spcBef>
                  <a:spcPct val="50000"/>
                </a:spcBef>
              </a:pPr>
              <a:r>
                <a:rPr kumimoji="1" lang="en-US" b="1" dirty="0" err="1">
                  <a:latin typeface="Courier New" charset="0"/>
                </a:rPr>
                <a:t>int</a:t>
              </a:r>
              <a:r>
                <a:rPr kumimoji="1" lang="en-US" dirty="0"/>
                <a:t> to </a:t>
              </a:r>
              <a:r>
                <a:rPr kumimoji="1" lang="en-US" b="1" dirty="0">
                  <a:latin typeface="Courier New" charset="0"/>
                </a:rPr>
                <a:t>String</a:t>
              </a:r>
              <a:r>
                <a:rPr kumimoji="1" lang="en-US" dirty="0"/>
                <a:t> (automatic)</a:t>
              </a:r>
            </a:p>
          </p:txBody>
        </p:sp>
        <p:sp>
          <p:nvSpPr>
            <p:cNvPr id="57360" name="Line 15"/>
            <p:cNvSpPr>
              <a:spLocks noChangeShapeType="1"/>
            </p:cNvSpPr>
            <p:nvPr/>
          </p:nvSpPr>
          <p:spPr bwMode="auto">
            <a:xfrm flipH="1" flipV="1">
              <a:off x="6000760" y="4214818"/>
              <a:ext cx="500066" cy="285752"/>
            </a:xfrm>
            <a:prstGeom prst="line">
              <a:avLst/>
            </a:prstGeom>
            <a:noFill/>
            <a:ln w="9525">
              <a:solidFill>
                <a:schemeClr val="tx1"/>
              </a:solidFill>
              <a:round/>
              <a:headEnd/>
              <a:tailEnd type="triangle" w="sm" len="sm"/>
            </a:ln>
          </p:spPr>
          <p:txBody>
            <a:bodyPr wrap="none" lIns="92075" tIns="46038" rIns="92075" bIns="46038" anchor="ctr">
              <a:prstTxWarp prst="textNoShape">
                <a:avLst/>
              </a:prstTxWarp>
            </a:bodyPr>
            <a:lstStyle/>
            <a:p>
              <a:endParaRPr lang="en-US"/>
            </a:p>
          </p:txBody>
        </p:sp>
      </p:grpSp>
      <p:sp>
        <p:nvSpPr>
          <p:cNvPr id="22" name="21 Dikdörtgen"/>
          <p:cNvSpPr/>
          <p:nvPr/>
        </p:nvSpPr>
        <p:spPr>
          <a:xfrm>
            <a:off x="714348" y="1643050"/>
            <a:ext cx="7715304" cy="461665"/>
          </a:xfrm>
          <a:prstGeom prst="rect">
            <a:avLst/>
          </a:prstGeom>
        </p:spPr>
        <p:txBody>
          <a:bodyPr wrap="square">
            <a:spAutoFit/>
          </a:bodyPr>
          <a:lstStyle/>
          <a:p>
            <a:r>
              <a:rPr lang="en-US" sz="1200" i="1" dirty="0" smtClean="0"/>
              <a:t>technically </a:t>
            </a:r>
            <a:r>
              <a:rPr lang="en-US" sz="1200" i="1" dirty="0" err="1" smtClean="0"/>
              <a:t>Math.random</a:t>
            </a:r>
            <a:r>
              <a:rPr lang="en-US" sz="1200" i="1" dirty="0" smtClean="0"/>
              <a:t>() output is </a:t>
            </a:r>
            <a:r>
              <a:rPr lang="en-US" sz="1200" b="1" i="1" dirty="0" smtClean="0"/>
              <a:t>between 0.0 (inclusive) and 1,0 (exclusive)</a:t>
            </a:r>
          </a:p>
          <a:p>
            <a:r>
              <a:rPr lang="en-US" sz="1200" i="1" dirty="0" smtClean="0"/>
              <a:t>there are statistically superior methods to get random integers in a certain range, but this is probably the simplest</a:t>
            </a:r>
            <a:endParaRPr lang="en-US" sz="1200" i="1" dirty="0"/>
          </a:p>
        </p:txBody>
      </p:sp>
      <p:sp>
        <p:nvSpPr>
          <p:cNvPr id="23" name="Text Box 6"/>
          <p:cNvSpPr txBox="1">
            <a:spLocks noChangeArrowheads="1"/>
          </p:cNvSpPr>
          <p:nvPr/>
        </p:nvSpPr>
        <p:spPr bwMode="auto">
          <a:xfrm>
            <a:off x="500035" y="5857893"/>
            <a:ext cx="1965325" cy="657592"/>
          </a:xfrm>
          <a:prstGeom prst="rect">
            <a:avLst/>
          </a:prstGeom>
          <a:noFill/>
          <a:ln w="15875">
            <a:noFill/>
            <a:miter lim="800000"/>
            <a:headEnd/>
            <a:tailEnd/>
          </a:ln>
        </p:spPr>
        <p:txBody>
          <a:bodyPr wrap="square" lIns="102590" tIns="51296" rIns="102590" bIns="51296">
            <a:prstTxWarp prst="textNoShape">
              <a:avLst/>
            </a:prstTxWarp>
            <a:spAutoFit/>
          </a:bodyPr>
          <a:lstStyle/>
          <a:p>
            <a:pPr algn="ctr" defTabSz="1019175">
              <a:spcBef>
                <a:spcPct val="50000"/>
              </a:spcBef>
            </a:pPr>
            <a:r>
              <a:rPr kumimoji="1" lang="tr-TR" b="1" dirty="0" err="1" smtClean="0">
                <a:latin typeface="Courier New" charset="0"/>
              </a:rPr>
              <a:t>Command</a:t>
            </a:r>
            <a:r>
              <a:rPr kumimoji="1" lang="tr-TR" b="1" dirty="0" smtClean="0">
                <a:latin typeface="Courier New" charset="0"/>
              </a:rPr>
              <a:t> </a:t>
            </a:r>
            <a:r>
              <a:rPr kumimoji="1" lang="tr-TR" b="1" dirty="0" err="1" smtClean="0">
                <a:latin typeface="Courier New" charset="0"/>
              </a:rPr>
              <a:t>Line</a:t>
            </a:r>
            <a:r>
              <a:rPr kumimoji="1" lang="tr-TR" b="1" dirty="0" smtClean="0">
                <a:latin typeface="Courier New" charset="0"/>
              </a:rPr>
              <a:t> </a:t>
            </a:r>
            <a:r>
              <a:rPr kumimoji="1" lang="tr-TR" b="1" dirty="0" err="1" smtClean="0">
                <a:latin typeface="Courier New" charset="0"/>
              </a:rPr>
              <a:t>Interface</a:t>
            </a:r>
            <a:endParaRPr kumimoji="1" lang="en-US" dirty="0"/>
          </a:p>
        </p:txBody>
      </p:sp>
      <p:sp>
        <p:nvSpPr>
          <p:cNvPr id="24" name="Line 12"/>
          <p:cNvSpPr>
            <a:spLocks noChangeShapeType="1"/>
          </p:cNvSpPr>
          <p:nvPr/>
        </p:nvSpPr>
        <p:spPr bwMode="auto">
          <a:xfrm flipV="1">
            <a:off x="1285853" y="5500701"/>
            <a:ext cx="1214446" cy="428627"/>
          </a:xfrm>
          <a:prstGeom prst="line">
            <a:avLst/>
          </a:prstGeom>
          <a:noFill/>
          <a:ln w="9525">
            <a:solidFill>
              <a:schemeClr val="tx1"/>
            </a:solidFill>
            <a:round/>
            <a:headEnd/>
            <a:tailEnd type="triangle" w="sm" len="sm"/>
          </a:ln>
        </p:spPr>
        <p:txBody>
          <a:bodyPr wrap="none" lIns="92075" tIns="46038" rIns="92075" bIns="46038"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pPr algn="ctr">
              <a:buNone/>
            </a:pPr>
            <a:r>
              <a:rPr lang="tr-TR" sz="5400" b="1" dirty="0" smtClean="0"/>
              <a:t>Dizilerde Sıralama</a:t>
            </a:r>
            <a:endParaRPr lang="tr-TR" sz="4800" dirty="0"/>
          </a:p>
        </p:txBody>
      </p:sp>
    </p:spTree>
  </p:cSld>
  <p:clrMapOvr>
    <a:masterClrMapping/>
  </p:clrMapOvr>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smtClean="0">
                <a:solidFill>
                  <a:schemeClr val="tx2">
                    <a:lumMod val="60000"/>
                    <a:lumOff val="40000"/>
                  </a:schemeClr>
                </a:solidFill>
              </a:rPr>
              <a:t>Dizilerde Sıralama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a:bodyPr>
          <a:lstStyle/>
          <a:p>
            <a:pPr algn="just">
              <a:buFontTx/>
              <a:buChar char="-"/>
            </a:pPr>
            <a:r>
              <a:rPr lang="tr-TR" sz="2400" dirty="0" smtClean="0">
                <a:solidFill>
                  <a:schemeClr val="tx1"/>
                </a:solidFill>
              </a:rPr>
              <a:t>Diziler üzerinde en çok yapılan işlem sıralama işlemidir. Genellikle bir dizi elemanın dizi içerisinde belirli bir kurala göre sıralı durması beklenir. Dizi içerisinde sıralı duran elemanlarla yapılan işlemler de </a:t>
            </a:r>
            <a:r>
              <a:rPr lang="tr-TR" sz="2400" b="1" u="sng" dirty="0" smtClean="0">
                <a:solidFill>
                  <a:schemeClr val="tx1"/>
                </a:solidFill>
              </a:rPr>
              <a:t>kolaylaşmaktadır.</a:t>
            </a:r>
            <a:r>
              <a:rPr lang="tr-TR" sz="2400" dirty="0" smtClean="0">
                <a:solidFill>
                  <a:schemeClr val="tx1"/>
                </a:solidFill>
              </a:rPr>
              <a:t> Bu yüzden de dizilerin sıralanması önemli bir problemdir.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Günümüze kadar onlarca farklı </a:t>
            </a:r>
            <a:r>
              <a:rPr lang="tr-TR" sz="2400" b="1" u="sng" dirty="0" smtClean="0">
                <a:solidFill>
                  <a:schemeClr val="tx1"/>
                </a:solidFill>
              </a:rPr>
              <a:t>sıralama algoritması </a:t>
            </a:r>
            <a:r>
              <a:rPr lang="tr-TR" sz="2400" dirty="0" smtClean="0">
                <a:solidFill>
                  <a:schemeClr val="tx1"/>
                </a:solidFill>
              </a:rPr>
              <a:t>geliştirilmiştir. Aralarında en meşhur olanları </a:t>
            </a:r>
            <a:r>
              <a:rPr lang="tr-TR" sz="2400" dirty="0" err="1" smtClean="0">
                <a:solidFill>
                  <a:schemeClr val="tx1"/>
                </a:solidFill>
              </a:rPr>
              <a:t>quick</a:t>
            </a:r>
            <a:r>
              <a:rPr lang="tr-TR" sz="2400" dirty="0" smtClean="0">
                <a:solidFill>
                  <a:schemeClr val="tx1"/>
                </a:solidFill>
              </a:rPr>
              <a:t>-</a:t>
            </a:r>
            <a:r>
              <a:rPr lang="tr-TR" sz="2400" dirty="0" err="1" smtClean="0">
                <a:solidFill>
                  <a:schemeClr val="tx1"/>
                </a:solidFill>
              </a:rPr>
              <a:t>sort</a:t>
            </a:r>
            <a:r>
              <a:rPr lang="tr-TR" sz="2400" dirty="0" smtClean="0">
                <a:solidFill>
                  <a:schemeClr val="tx1"/>
                </a:solidFill>
              </a:rPr>
              <a:t> ve </a:t>
            </a:r>
            <a:r>
              <a:rPr lang="tr-TR" sz="2400" dirty="0" err="1" smtClean="0">
                <a:solidFill>
                  <a:schemeClr val="tx1"/>
                </a:solidFill>
              </a:rPr>
              <a:t>merge</a:t>
            </a:r>
            <a:r>
              <a:rPr lang="tr-TR" sz="2400" dirty="0" smtClean="0">
                <a:solidFill>
                  <a:schemeClr val="tx1"/>
                </a:solidFill>
              </a:rPr>
              <a:t>-</a:t>
            </a:r>
            <a:r>
              <a:rPr lang="tr-TR" sz="2400" dirty="0" err="1" smtClean="0">
                <a:solidFill>
                  <a:schemeClr val="tx1"/>
                </a:solidFill>
              </a:rPr>
              <a:t>sort’tur</a:t>
            </a:r>
            <a:r>
              <a:rPr lang="tr-TR" sz="2400" dirty="0" smtClean="0">
                <a:solidFill>
                  <a:schemeClr val="tx1"/>
                </a:solidFill>
              </a:rPr>
              <a:t>. Bilgisayarlarda da genellikle bu sıralama algoritmaları çalışmaktadır. Ancak bu algoritmalar özyineleme mantığı ile çalışmaktadır.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Döngü kullanarak yapılan sıralama algoritmalarından </a:t>
            </a:r>
            <a:r>
              <a:rPr lang="tr-TR" sz="2400" b="1" u="sng" dirty="0" smtClean="0">
                <a:solidFill>
                  <a:schemeClr val="tx1"/>
                </a:solidFill>
              </a:rPr>
              <a:t>kabarcık sıralama (</a:t>
            </a:r>
            <a:r>
              <a:rPr lang="tr-TR" sz="2400" b="1" u="sng" dirty="0" err="1" smtClean="0">
                <a:solidFill>
                  <a:schemeClr val="tx1"/>
                </a:solidFill>
              </a:rPr>
              <a:t>bubble</a:t>
            </a:r>
            <a:r>
              <a:rPr lang="tr-TR" sz="2400" b="1" u="sng" dirty="0" smtClean="0">
                <a:solidFill>
                  <a:schemeClr val="tx1"/>
                </a:solidFill>
              </a:rPr>
              <a:t>-</a:t>
            </a:r>
            <a:r>
              <a:rPr lang="tr-TR" sz="2400" b="1" u="sng" dirty="0" err="1" smtClean="0">
                <a:solidFill>
                  <a:schemeClr val="tx1"/>
                </a:solidFill>
              </a:rPr>
              <a:t>sort</a:t>
            </a:r>
            <a:r>
              <a:rPr lang="tr-TR" sz="2400" b="1" u="sng" dirty="0" smtClean="0">
                <a:solidFill>
                  <a:schemeClr val="tx1"/>
                </a:solidFill>
              </a:rPr>
              <a:t>)</a:t>
            </a:r>
            <a:r>
              <a:rPr lang="tr-TR" sz="2400" dirty="0" smtClean="0">
                <a:solidFill>
                  <a:schemeClr val="tx1"/>
                </a:solidFill>
              </a:rPr>
              <a:t> örneğine bakacağız.</a:t>
            </a:r>
          </a:p>
        </p:txBody>
      </p:sp>
    </p:spTree>
  </p:cSld>
  <p:clrMapOvr>
    <a:masterClrMapping/>
  </p:clrMapOvr>
  <p:transition/>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42910" y="5429264"/>
            <a:ext cx="8229600" cy="990600"/>
          </a:xfrm>
        </p:spPr>
        <p:txBody>
          <a:bodyPr/>
          <a:lstStyle/>
          <a:p>
            <a:r>
              <a:rPr lang="tr-TR" dirty="0" smtClean="0"/>
              <a:t>Uygulama (tüm kod yazılacak)</a:t>
            </a:r>
            <a:endParaRPr lang="tr-TR" dirty="0"/>
          </a:p>
        </p:txBody>
      </p:sp>
      <p:sp>
        <p:nvSpPr>
          <p:cNvPr id="3" name="2 İçerik Yer Tutucusu"/>
          <p:cNvSpPr>
            <a:spLocks noGrp="1"/>
          </p:cNvSpPr>
          <p:nvPr>
            <p:ph sz="quarter" idx="1"/>
          </p:nvPr>
        </p:nvSpPr>
        <p:spPr>
          <a:xfrm>
            <a:off x="0" y="0"/>
            <a:ext cx="9144000" cy="2857501"/>
          </a:xfrm>
        </p:spPr>
        <p:txBody>
          <a:bodyPr/>
          <a:lstStyle/>
          <a:p>
            <a:r>
              <a:rPr lang="tr-TR" sz="2800" dirty="0" smtClean="0"/>
              <a:t>8 elemanlı bir dizi açalım</a:t>
            </a:r>
          </a:p>
          <a:p>
            <a:r>
              <a:rPr lang="tr-TR" sz="2800" dirty="0" smtClean="0"/>
              <a:t>Kullanıcıdan aldığımız değerlerle bu diziyi dolduralım. </a:t>
            </a:r>
          </a:p>
          <a:p>
            <a:endParaRPr lang="tr-TR" sz="2800" dirty="0" smtClean="0"/>
          </a:p>
          <a:p>
            <a:r>
              <a:rPr lang="tr-TR" sz="1800" dirty="0" smtClean="0"/>
              <a:t>(tüm değerlerin birbirinden farklı girileceğini varsayın.)</a:t>
            </a:r>
            <a:endParaRPr lang="tr-TR" sz="2800" dirty="0" smtClean="0"/>
          </a:p>
          <a:p>
            <a:endParaRPr lang="tr-TR" dirty="0" smtClean="0"/>
          </a:p>
          <a:p>
            <a:pPr lvl="1"/>
            <a:endParaRPr lang="tr-TR" sz="2600" dirty="0" smtClean="0">
              <a:solidFill>
                <a:schemeClr val="tx1"/>
              </a:solidFill>
            </a:endParaRPr>
          </a:p>
          <a:p>
            <a:pPr lvl="1"/>
            <a:endParaRPr lang="tr-TR" dirty="0"/>
          </a:p>
        </p:txBody>
      </p:sp>
      <p:sp>
        <p:nvSpPr>
          <p:cNvPr id="5" name="4 Dikdörtgen"/>
          <p:cNvSpPr/>
          <p:nvPr/>
        </p:nvSpPr>
        <p:spPr>
          <a:xfrm>
            <a:off x="4357686" y="2214554"/>
            <a:ext cx="4143404" cy="1384995"/>
          </a:xfrm>
          <a:prstGeom prst="rect">
            <a:avLst/>
          </a:prstGeom>
        </p:spPr>
        <p:txBody>
          <a:bodyPr wrap="square">
            <a:spAutoFit/>
          </a:bodyPr>
          <a:lstStyle/>
          <a:p>
            <a:pPr>
              <a:buFont typeface="Wingdings" pitchFamily="2" charset="2"/>
              <a:buChar char="Ø"/>
            </a:pPr>
            <a:r>
              <a:rPr lang="tr-TR" sz="2800" i="1" dirty="0" smtClean="0"/>
              <a:t>Kod </a:t>
            </a:r>
            <a:r>
              <a:rPr lang="tr-TR" sz="2800" dirty="0" smtClean="0"/>
              <a:t>en büyük elemanı bize bulsun ve indisiyle birlikte ekrana yazdırsın.</a:t>
            </a:r>
          </a:p>
        </p:txBody>
      </p:sp>
      <p:pic>
        <p:nvPicPr>
          <p:cNvPr id="38914" name="Picture 2" descr="http://medias.lequipe.fr/img-ilosport-jpg/podium-fillettes/1500000000607380/0:54,748:588-617-440-70/95f6a.jpg"/>
          <p:cNvPicPr>
            <a:picLocks noChangeAspect="1" noChangeArrowheads="1"/>
          </p:cNvPicPr>
          <p:nvPr/>
        </p:nvPicPr>
        <p:blipFill>
          <a:blip r:embed="rId2"/>
          <a:srcRect/>
          <a:stretch>
            <a:fillRect/>
          </a:stretch>
        </p:blipFill>
        <p:spPr bwMode="auto">
          <a:xfrm>
            <a:off x="428596" y="2357430"/>
            <a:ext cx="3613097" cy="2578190"/>
          </a:xfrm>
          <a:prstGeom prst="rect">
            <a:avLst/>
          </a:prstGeom>
          <a:noFill/>
        </p:spPr>
      </p:pic>
      <p:pic>
        <p:nvPicPr>
          <p:cNvPr id="6" name="5 Resim" descr="soru.jpg"/>
          <p:cNvPicPr>
            <a:picLocks noChangeAspect="1"/>
          </p:cNvPicPr>
          <p:nvPr/>
        </p:nvPicPr>
        <p:blipFill>
          <a:blip r:embed="rId3"/>
          <a:stretch>
            <a:fillRect/>
          </a:stretch>
        </p:blipFill>
        <p:spPr>
          <a:xfrm>
            <a:off x="6643702" y="4071942"/>
            <a:ext cx="1767840" cy="1328928"/>
          </a:xfrm>
          <a:prstGeom prst="rect">
            <a:avLst/>
          </a:prstGeom>
        </p:spPr>
      </p:pic>
    </p:spTree>
  </p:cSld>
  <p:clrMapOvr>
    <a:masterClrMapping/>
  </p:clrMapOvr>
  <p:transition/>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pPr algn="ctr">
              <a:buNone/>
            </a:pPr>
            <a:r>
              <a:rPr lang="tr-TR" sz="5400" b="1" dirty="0" smtClean="0"/>
              <a:t>Dizilerde Sıralamaya daha sonra devam edilecek…</a:t>
            </a:r>
            <a:endParaRPr lang="tr-TR" sz="4800" dirty="0"/>
          </a:p>
        </p:txBody>
      </p:sp>
    </p:spTree>
  </p:cSld>
  <p:clrMapOvr>
    <a:masterClrMapping/>
  </p:clrMapOvr>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pPr algn="ctr">
              <a:buNone/>
            </a:pPr>
            <a:r>
              <a:rPr lang="tr-TR" sz="6000" b="1" dirty="0" smtClean="0"/>
              <a:t>Döngüler ve Dizilere Yönelik Alıştırmalar</a:t>
            </a:r>
            <a:endParaRPr lang="tr-TR" sz="60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eaLnBrk="1" hangingPunct="1"/>
            <a:r>
              <a:rPr lang="tr-TR" sz="4000" dirty="0" smtClean="0"/>
              <a:t>Bu algoritma neyi saymaktadır?</a:t>
            </a:r>
          </a:p>
        </p:txBody>
      </p:sp>
      <p:sp>
        <p:nvSpPr>
          <p:cNvPr id="38915" name="Rectangle 3"/>
          <p:cNvSpPr>
            <a:spLocks noGrp="1" noChangeArrowheads="1"/>
          </p:cNvSpPr>
          <p:nvPr>
            <p:ph sz="quarter" idx="1"/>
          </p:nvPr>
        </p:nvSpPr>
        <p:spPr/>
        <p:txBody>
          <a:bodyPr/>
          <a:lstStyle/>
          <a:p>
            <a:pPr marL="533400" indent="-533400" eaLnBrk="1" hangingPunct="1">
              <a:lnSpc>
                <a:spcPct val="90000"/>
              </a:lnSpc>
              <a:buFont typeface="Wingdings" pitchFamily="2" charset="2"/>
              <a:buAutoNum type="arabicPeriod"/>
            </a:pPr>
            <a:r>
              <a:rPr lang="tr-TR" smtClean="0"/>
              <a:t>başla</a:t>
            </a:r>
          </a:p>
          <a:p>
            <a:pPr marL="533400" indent="-533400" eaLnBrk="1" hangingPunct="1">
              <a:lnSpc>
                <a:spcPct val="90000"/>
              </a:lnSpc>
              <a:buFont typeface="Wingdings" pitchFamily="2" charset="2"/>
              <a:buAutoNum type="arabicPeriod"/>
            </a:pPr>
            <a:r>
              <a:rPr lang="tr-TR" smtClean="0"/>
              <a:t>sayac=0</a:t>
            </a:r>
          </a:p>
          <a:p>
            <a:pPr marL="533400" indent="-533400" eaLnBrk="1" hangingPunct="1">
              <a:lnSpc>
                <a:spcPct val="90000"/>
              </a:lnSpc>
              <a:buFont typeface="Wingdings" pitchFamily="2" charset="2"/>
              <a:buAutoNum type="arabicPeriod"/>
            </a:pPr>
            <a:r>
              <a:rPr lang="tr-TR" smtClean="0"/>
              <a:t>sayi=1</a:t>
            </a:r>
          </a:p>
          <a:p>
            <a:pPr marL="533400" indent="-533400" eaLnBrk="1" hangingPunct="1">
              <a:lnSpc>
                <a:spcPct val="90000"/>
              </a:lnSpc>
              <a:buFont typeface="Wingdings" pitchFamily="2" charset="2"/>
              <a:buAutoNum type="arabicPeriod"/>
            </a:pPr>
            <a:r>
              <a:rPr lang="tr-TR" smtClean="0"/>
              <a:t>Eğer sayi &gt; 100 ise git 8</a:t>
            </a:r>
          </a:p>
          <a:p>
            <a:pPr marL="533400" indent="-533400" eaLnBrk="1" hangingPunct="1">
              <a:lnSpc>
                <a:spcPct val="90000"/>
              </a:lnSpc>
              <a:buFont typeface="Wingdings" pitchFamily="2" charset="2"/>
              <a:buAutoNum type="arabicPeriod"/>
            </a:pPr>
            <a:r>
              <a:rPr lang="tr-TR" smtClean="0"/>
              <a:t>Eğer sayi mod 5 = 0 ise sayac=sayac+1</a:t>
            </a:r>
          </a:p>
          <a:p>
            <a:pPr marL="533400" indent="-533400" eaLnBrk="1" hangingPunct="1">
              <a:lnSpc>
                <a:spcPct val="90000"/>
              </a:lnSpc>
              <a:buFont typeface="Wingdings" pitchFamily="2" charset="2"/>
              <a:buAutoNum type="arabicPeriod"/>
            </a:pPr>
            <a:r>
              <a:rPr lang="tr-TR" smtClean="0"/>
              <a:t>sayi=sayi+1</a:t>
            </a:r>
          </a:p>
          <a:p>
            <a:pPr marL="533400" indent="-533400" eaLnBrk="1" hangingPunct="1">
              <a:lnSpc>
                <a:spcPct val="90000"/>
              </a:lnSpc>
              <a:buFont typeface="Wingdings" pitchFamily="2" charset="2"/>
              <a:buAutoNum type="arabicPeriod"/>
            </a:pPr>
            <a:r>
              <a:rPr lang="tr-TR" smtClean="0"/>
              <a:t>Git 4</a:t>
            </a:r>
          </a:p>
          <a:p>
            <a:pPr marL="533400" indent="-533400" eaLnBrk="1" hangingPunct="1">
              <a:lnSpc>
                <a:spcPct val="90000"/>
              </a:lnSpc>
              <a:buFont typeface="Wingdings" pitchFamily="2" charset="2"/>
              <a:buAutoNum type="arabicPeriod"/>
            </a:pPr>
            <a:r>
              <a:rPr lang="tr-TR" smtClean="0"/>
              <a:t>Yaz sayac </a:t>
            </a:r>
          </a:p>
          <a:p>
            <a:pPr marL="533400" indent="-533400" eaLnBrk="1" hangingPunct="1">
              <a:lnSpc>
                <a:spcPct val="90000"/>
              </a:lnSpc>
              <a:buFont typeface="Wingdings" pitchFamily="2" charset="2"/>
              <a:buAutoNum type="arabicPeriod"/>
            </a:pPr>
            <a:r>
              <a:rPr lang="tr-TR" smtClean="0"/>
              <a:t>Dur</a:t>
            </a:r>
          </a:p>
        </p:txBody>
      </p:sp>
      <p:pic>
        <p:nvPicPr>
          <p:cNvPr id="4" name="3 Resim" descr="soru.jpg"/>
          <p:cNvPicPr>
            <a:picLocks noChangeAspect="1"/>
          </p:cNvPicPr>
          <p:nvPr/>
        </p:nvPicPr>
        <p:blipFill>
          <a:blip r:embed="rId2"/>
          <a:stretch>
            <a:fillRect/>
          </a:stretch>
        </p:blipFill>
        <p:spPr>
          <a:xfrm>
            <a:off x="5286380" y="4786322"/>
            <a:ext cx="1767840" cy="1328928"/>
          </a:xfrm>
          <a:prstGeom prst="rect">
            <a:avLst/>
          </a:prstGeom>
        </p:spPr>
      </p:pic>
    </p:spTree>
  </p:cSld>
  <p:clrMapOvr>
    <a:masterClrMapping/>
  </p:clrMapOvr>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noFill/>
          <a:ln/>
        </p:spPr>
        <p:txBody>
          <a:bodyPr/>
          <a:lstStyle/>
          <a:p>
            <a:r>
              <a:rPr lang="tr-TR" dirty="0" smtClean="0"/>
              <a:t>İç içe geçmiş döngüler</a:t>
            </a:r>
            <a:endParaRPr lang="en-US" sz="2000" dirty="0"/>
          </a:p>
        </p:txBody>
      </p:sp>
      <p:sp>
        <p:nvSpPr>
          <p:cNvPr id="34819" name="Rectangle 3"/>
          <p:cNvSpPr>
            <a:spLocks noGrp="1" noChangeArrowheads="1"/>
          </p:cNvSpPr>
          <p:nvPr>
            <p:ph idx="1"/>
          </p:nvPr>
        </p:nvSpPr>
        <p:spPr>
          <a:xfrm>
            <a:off x="0" y="1295400"/>
            <a:ext cx="4572000" cy="4953000"/>
          </a:xfrm>
          <a:noFill/>
          <a:ln/>
        </p:spPr>
        <p:txBody>
          <a:bodyPr>
            <a:normAutofit fontScale="92500" lnSpcReduction="10000"/>
          </a:bodyPr>
          <a:lstStyle/>
          <a:p>
            <a:pPr>
              <a:lnSpc>
                <a:spcPct val="90000"/>
              </a:lnSpc>
              <a:buFontTx/>
              <a:buNone/>
            </a:pPr>
            <a:r>
              <a:rPr lang="en-US" sz="2000" dirty="0"/>
              <a:t>		for ( </a:t>
            </a:r>
            <a:r>
              <a:rPr lang="en-US" sz="2000" dirty="0" err="1"/>
              <a:t>i</a:t>
            </a:r>
            <a:r>
              <a:rPr lang="en-US" sz="2000" dirty="0"/>
              <a:t> = 1; </a:t>
            </a:r>
            <a:r>
              <a:rPr lang="en-US" sz="2000" dirty="0" err="1"/>
              <a:t>i</a:t>
            </a:r>
            <a:r>
              <a:rPr lang="en-US" sz="2000" dirty="0"/>
              <a:t> &lt; </a:t>
            </a:r>
            <a:r>
              <a:rPr lang="en-US" sz="2000" dirty="0" smtClean="0"/>
              <a:t>3; </a:t>
            </a:r>
            <a:r>
              <a:rPr lang="en-US" sz="2000" dirty="0" err="1"/>
              <a:t>i</a:t>
            </a:r>
            <a:r>
              <a:rPr lang="en-US" sz="2000" dirty="0"/>
              <a:t> = </a:t>
            </a:r>
            <a:r>
              <a:rPr lang="en-US" sz="2000" dirty="0" err="1"/>
              <a:t>i</a:t>
            </a:r>
            <a:r>
              <a:rPr lang="en-US" sz="2000" dirty="0"/>
              <a:t> + 1 )</a:t>
            </a:r>
          </a:p>
          <a:p>
            <a:pPr>
              <a:lnSpc>
                <a:spcPct val="90000"/>
              </a:lnSpc>
              <a:buFontTx/>
              <a:buNone/>
            </a:pPr>
            <a:r>
              <a:rPr lang="en-US" sz="2000" dirty="0"/>
              <a:t>		{</a:t>
            </a:r>
          </a:p>
          <a:p>
            <a:pPr>
              <a:lnSpc>
                <a:spcPct val="90000"/>
              </a:lnSpc>
              <a:buFontTx/>
              <a:buNone/>
            </a:pPr>
            <a:r>
              <a:rPr lang="en-US" sz="2000" dirty="0"/>
              <a:t>		    for ( j = 1; j &lt; 5</a:t>
            </a:r>
            <a:r>
              <a:rPr lang="en-US" sz="2000" dirty="0" smtClean="0"/>
              <a:t>; </a:t>
            </a:r>
            <a:r>
              <a:rPr lang="en-US" sz="2000" dirty="0"/>
              <a:t>j = j + 1 )</a:t>
            </a:r>
          </a:p>
          <a:p>
            <a:pPr>
              <a:lnSpc>
                <a:spcPct val="90000"/>
              </a:lnSpc>
              <a:buFontTx/>
              <a:buNone/>
            </a:pPr>
            <a:r>
              <a:rPr lang="en-US" sz="2000" dirty="0"/>
              <a:t>		    {</a:t>
            </a:r>
          </a:p>
          <a:p>
            <a:pPr>
              <a:lnSpc>
                <a:spcPct val="90000"/>
              </a:lnSpc>
              <a:buFontTx/>
              <a:buNone/>
            </a:pPr>
            <a:r>
              <a:rPr lang="en-US" sz="2000" dirty="0"/>
              <a:t>			if ( j % 2 == 0 )</a:t>
            </a:r>
          </a:p>
          <a:p>
            <a:pPr>
              <a:lnSpc>
                <a:spcPct val="90000"/>
              </a:lnSpc>
              <a:buFontTx/>
              <a:buNone/>
            </a:pPr>
            <a:r>
              <a:rPr lang="en-US" sz="2000" dirty="0"/>
              <a:t>			{</a:t>
            </a:r>
          </a:p>
          <a:p>
            <a:pPr>
              <a:lnSpc>
                <a:spcPct val="90000"/>
              </a:lnSpc>
              <a:buFontTx/>
              <a:buNone/>
            </a:pPr>
            <a:r>
              <a:rPr lang="en-US" sz="2000" dirty="0"/>
              <a:t>			</a:t>
            </a:r>
            <a:r>
              <a:rPr lang="en-US" sz="2000" dirty="0" err="1" smtClean="0"/>
              <a:t>System.out.print</a:t>
            </a:r>
            <a:r>
              <a:rPr lang="en-US" sz="2000" dirty="0" smtClean="0"/>
              <a:t>(</a:t>
            </a:r>
            <a:r>
              <a:rPr lang="ja-JP" altLang="en-US" sz="2000" dirty="0" smtClean="0">
                <a:latin typeface="Arial"/>
              </a:rPr>
              <a:t>“</a:t>
            </a:r>
            <a:r>
              <a:rPr lang="en-US" altLang="ja-JP" sz="2000" dirty="0"/>
              <a:t>A</a:t>
            </a:r>
            <a:r>
              <a:rPr lang="ja-JP" altLang="en-US" sz="2000" dirty="0" smtClean="0">
                <a:latin typeface="Arial"/>
              </a:rPr>
              <a:t>”</a:t>
            </a:r>
            <a:r>
              <a:rPr lang="en-US" sz="2000" dirty="0"/>
              <a:t>) ;</a:t>
            </a:r>
          </a:p>
          <a:p>
            <a:pPr>
              <a:lnSpc>
                <a:spcPct val="90000"/>
              </a:lnSpc>
              <a:buFontTx/>
              <a:buNone/>
            </a:pPr>
            <a:r>
              <a:rPr lang="en-US" sz="2000" dirty="0"/>
              <a:t>			}</a:t>
            </a:r>
          </a:p>
          <a:p>
            <a:pPr>
              <a:lnSpc>
                <a:spcPct val="90000"/>
              </a:lnSpc>
              <a:buFontTx/>
              <a:buNone/>
            </a:pPr>
            <a:r>
              <a:rPr lang="en-US" sz="2000" dirty="0"/>
              <a:t>			else</a:t>
            </a:r>
          </a:p>
          <a:p>
            <a:pPr>
              <a:lnSpc>
                <a:spcPct val="90000"/>
              </a:lnSpc>
              <a:buFontTx/>
              <a:buNone/>
            </a:pPr>
            <a:r>
              <a:rPr lang="en-US" sz="2000" dirty="0"/>
              <a:t>			{</a:t>
            </a:r>
          </a:p>
          <a:p>
            <a:pPr>
              <a:lnSpc>
                <a:spcPct val="90000"/>
              </a:lnSpc>
              <a:buFontTx/>
              <a:buNone/>
            </a:pPr>
            <a:r>
              <a:rPr lang="en-US" sz="2000" dirty="0"/>
              <a:t>			</a:t>
            </a:r>
            <a:r>
              <a:rPr lang="en-US" sz="2000" dirty="0" err="1" smtClean="0"/>
              <a:t>System.out.print</a:t>
            </a:r>
            <a:r>
              <a:rPr lang="en-US" sz="2000" dirty="0" smtClean="0"/>
              <a:t>(</a:t>
            </a:r>
            <a:r>
              <a:rPr lang="ja-JP" altLang="en-US" sz="2000" dirty="0" smtClean="0">
                <a:latin typeface="Arial"/>
              </a:rPr>
              <a:t>“</a:t>
            </a:r>
            <a:r>
              <a:rPr lang="en-US" altLang="ja-JP" sz="2000" dirty="0"/>
              <a:t>B</a:t>
            </a:r>
            <a:r>
              <a:rPr lang="ja-JP" altLang="en-US" sz="2000" dirty="0" smtClean="0">
                <a:latin typeface="Arial"/>
              </a:rPr>
              <a:t>”</a:t>
            </a:r>
            <a:r>
              <a:rPr lang="en-US" sz="2000" dirty="0"/>
              <a:t>) ;</a:t>
            </a:r>
          </a:p>
          <a:p>
            <a:pPr>
              <a:lnSpc>
                <a:spcPct val="90000"/>
              </a:lnSpc>
              <a:buFontTx/>
              <a:buNone/>
            </a:pPr>
            <a:r>
              <a:rPr lang="en-US" sz="2000" dirty="0"/>
              <a:t>			}</a:t>
            </a:r>
          </a:p>
          <a:p>
            <a:pPr>
              <a:lnSpc>
                <a:spcPct val="90000"/>
              </a:lnSpc>
              <a:buFontTx/>
              <a:buNone/>
            </a:pPr>
            <a:r>
              <a:rPr lang="en-US" sz="2000" dirty="0"/>
              <a:t>		    }</a:t>
            </a:r>
          </a:p>
          <a:p>
            <a:pPr>
              <a:lnSpc>
                <a:spcPct val="90000"/>
              </a:lnSpc>
              <a:buFontTx/>
              <a:buNone/>
            </a:pPr>
            <a:r>
              <a:rPr lang="en-US" sz="2000" dirty="0"/>
              <a:t>		    </a:t>
            </a:r>
            <a:r>
              <a:rPr lang="en-US" sz="2000" dirty="0" err="1" smtClean="0"/>
              <a:t>System.out.print</a:t>
            </a:r>
            <a:r>
              <a:rPr lang="en-US" sz="2000" dirty="0" smtClean="0"/>
              <a:t>(</a:t>
            </a:r>
            <a:r>
              <a:rPr lang="ja-JP" altLang="en-US" sz="2000" dirty="0">
                <a:latin typeface="Arial"/>
              </a:rPr>
              <a:t>“</a:t>
            </a:r>
            <a:r>
              <a:rPr lang="en-US" sz="2000" dirty="0"/>
              <a:t>\n</a:t>
            </a:r>
            <a:r>
              <a:rPr lang="ja-JP" altLang="en-US" sz="2000" dirty="0">
                <a:latin typeface="Arial"/>
              </a:rPr>
              <a:t>”</a:t>
            </a:r>
            <a:r>
              <a:rPr lang="en-US" sz="2000" dirty="0"/>
              <a:t>) ;</a:t>
            </a:r>
          </a:p>
          <a:p>
            <a:pPr>
              <a:lnSpc>
                <a:spcPct val="90000"/>
              </a:lnSpc>
              <a:buFontTx/>
              <a:buNone/>
            </a:pPr>
            <a:r>
              <a:rPr lang="en-US" sz="2000" dirty="0"/>
              <a:t>		}</a:t>
            </a:r>
          </a:p>
        </p:txBody>
      </p:sp>
      <p:sp>
        <p:nvSpPr>
          <p:cNvPr id="34820" name="Rectangle 4"/>
          <p:cNvSpPr>
            <a:spLocks noChangeArrowheads="1"/>
          </p:cNvSpPr>
          <p:nvPr/>
        </p:nvSpPr>
        <p:spPr bwMode="auto">
          <a:xfrm>
            <a:off x="5486400" y="2590800"/>
            <a:ext cx="3425825" cy="161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spcBef>
                <a:spcPct val="50000"/>
              </a:spcBef>
            </a:pPr>
            <a:r>
              <a:rPr lang="en-US" sz="2000"/>
              <a:t>How many times is the </a:t>
            </a:r>
            <a:r>
              <a:rPr lang="ja-JP" altLang="en-US" sz="2000">
                <a:latin typeface="Arial"/>
              </a:rPr>
              <a:t>“</a:t>
            </a:r>
            <a:r>
              <a:rPr lang="en-US" sz="2000"/>
              <a:t>if</a:t>
            </a:r>
            <a:r>
              <a:rPr lang="ja-JP" altLang="en-US" sz="2000">
                <a:latin typeface="Arial"/>
              </a:rPr>
              <a:t>”</a:t>
            </a:r>
            <a:r>
              <a:rPr lang="en-US" sz="2000"/>
              <a:t> statement executed?</a:t>
            </a:r>
          </a:p>
          <a:p>
            <a:pPr>
              <a:spcBef>
                <a:spcPct val="50000"/>
              </a:spcBef>
            </a:pPr>
            <a:endParaRPr lang="en-US" sz="2000"/>
          </a:p>
          <a:p>
            <a:pPr>
              <a:spcBef>
                <a:spcPct val="50000"/>
              </a:spcBef>
            </a:pPr>
            <a:r>
              <a:rPr lang="en-US" sz="2000"/>
              <a:t>What is the output ?</a:t>
            </a:r>
          </a:p>
        </p:txBody>
      </p:sp>
      <p:sp>
        <p:nvSpPr>
          <p:cNvPr id="34821" name="AutoShape 5"/>
          <p:cNvSpPr>
            <a:spLocks noChangeArrowheads="1"/>
          </p:cNvSpPr>
          <p:nvPr/>
        </p:nvSpPr>
        <p:spPr bwMode="auto">
          <a:xfrm flipH="1">
            <a:off x="5251450" y="2205204"/>
            <a:ext cx="1365250" cy="222250"/>
          </a:xfrm>
          <a:prstGeom prst="rightArrow">
            <a:avLst>
              <a:gd name="adj1" fmla="val 50000"/>
              <a:gd name="adj2" fmla="val 307171"/>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 name="Right Bracket 1"/>
          <p:cNvSpPr/>
          <p:nvPr/>
        </p:nvSpPr>
        <p:spPr>
          <a:xfrm>
            <a:off x="3284270" y="1962635"/>
            <a:ext cx="1001977" cy="324540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ket 6"/>
          <p:cNvSpPr/>
          <p:nvPr/>
        </p:nvSpPr>
        <p:spPr>
          <a:xfrm>
            <a:off x="4214810" y="1428736"/>
            <a:ext cx="436192" cy="4290681"/>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4772456" y="3206921"/>
            <a:ext cx="1154626" cy="646331"/>
          </a:xfrm>
          <a:prstGeom prst="rect">
            <a:avLst/>
          </a:prstGeom>
          <a:noFill/>
        </p:spPr>
        <p:txBody>
          <a:bodyPr wrap="square" rtlCol="0">
            <a:spAutoFit/>
          </a:bodyPr>
          <a:lstStyle/>
          <a:p>
            <a:r>
              <a:rPr lang="en-US" b="1" dirty="0" smtClean="0">
                <a:solidFill>
                  <a:srgbClr val="FF0000"/>
                </a:solidFill>
              </a:rPr>
              <a:t>1   </a:t>
            </a:r>
            <a:r>
              <a:rPr lang="en-US" b="1" dirty="0" err="1" smtClean="0"/>
              <a:t>i</a:t>
            </a:r>
            <a:r>
              <a:rPr lang="en-US" b="1" dirty="0" smtClean="0"/>
              <a:t> = 1</a:t>
            </a:r>
            <a:endParaRPr lang="en-US" b="1" dirty="0" smtClean="0">
              <a:solidFill>
                <a:srgbClr val="FF0000"/>
              </a:solidFill>
            </a:endParaRPr>
          </a:p>
          <a:p>
            <a:endParaRPr lang="en-US" b="1" dirty="0">
              <a:solidFill>
                <a:srgbClr val="FF0000"/>
              </a:solidFill>
            </a:endParaRPr>
          </a:p>
        </p:txBody>
      </p:sp>
      <p:sp>
        <p:nvSpPr>
          <p:cNvPr id="9" name="TextBox 8"/>
          <p:cNvSpPr txBox="1"/>
          <p:nvPr/>
        </p:nvSpPr>
        <p:spPr>
          <a:xfrm>
            <a:off x="2706958" y="3490071"/>
            <a:ext cx="1154626" cy="646331"/>
          </a:xfrm>
          <a:prstGeom prst="rect">
            <a:avLst/>
          </a:prstGeom>
          <a:noFill/>
        </p:spPr>
        <p:txBody>
          <a:bodyPr wrap="square" rtlCol="0">
            <a:spAutoFit/>
          </a:bodyPr>
          <a:lstStyle/>
          <a:p>
            <a:r>
              <a:rPr lang="en-US" b="1" dirty="0" smtClean="0">
                <a:solidFill>
                  <a:srgbClr val="0000FF"/>
                </a:solidFill>
              </a:rPr>
              <a:t>1</a:t>
            </a:r>
            <a:r>
              <a:rPr lang="en-US" b="1" dirty="0" smtClean="0">
                <a:solidFill>
                  <a:srgbClr val="FF0000"/>
                </a:solidFill>
              </a:rPr>
              <a:t>   </a:t>
            </a:r>
            <a:r>
              <a:rPr lang="en-US" b="1" dirty="0"/>
              <a:t>j</a:t>
            </a:r>
            <a:r>
              <a:rPr lang="en-US" b="1" dirty="0" smtClean="0"/>
              <a:t> = 1</a:t>
            </a:r>
            <a:endParaRPr lang="en-US" b="1" dirty="0" smtClean="0">
              <a:solidFill>
                <a:srgbClr val="FF0000"/>
              </a:solidFill>
            </a:endParaRPr>
          </a:p>
          <a:p>
            <a:endParaRPr lang="en-US" b="1" dirty="0">
              <a:solidFill>
                <a:srgbClr val="FF0000"/>
              </a:solidFill>
            </a:endParaRPr>
          </a:p>
        </p:txBody>
      </p:sp>
      <p:sp>
        <p:nvSpPr>
          <p:cNvPr id="10" name="TextBox 9"/>
          <p:cNvSpPr txBox="1"/>
          <p:nvPr/>
        </p:nvSpPr>
        <p:spPr>
          <a:xfrm>
            <a:off x="2706956" y="3642471"/>
            <a:ext cx="1154626" cy="646331"/>
          </a:xfrm>
          <a:prstGeom prst="rect">
            <a:avLst/>
          </a:prstGeom>
          <a:noFill/>
        </p:spPr>
        <p:txBody>
          <a:bodyPr wrap="square" rtlCol="0">
            <a:spAutoFit/>
          </a:bodyPr>
          <a:lstStyle/>
          <a:p>
            <a:r>
              <a:rPr lang="en-US" b="1" dirty="0">
                <a:solidFill>
                  <a:srgbClr val="0000FF"/>
                </a:solidFill>
              </a:rPr>
              <a:t>2</a:t>
            </a:r>
            <a:r>
              <a:rPr lang="en-US" b="1" dirty="0" smtClean="0">
                <a:solidFill>
                  <a:srgbClr val="FF0000"/>
                </a:solidFill>
              </a:rPr>
              <a:t>   </a:t>
            </a:r>
            <a:r>
              <a:rPr lang="en-US" b="1" dirty="0"/>
              <a:t>j</a:t>
            </a:r>
            <a:r>
              <a:rPr lang="en-US" b="1" dirty="0" smtClean="0"/>
              <a:t> = 2</a:t>
            </a:r>
            <a:endParaRPr lang="en-US" b="1" dirty="0" smtClean="0">
              <a:solidFill>
                <a:srgbClr val="FF0000"/>
              </a:solidFill>
            </a:endParaRPr>
          </a:p>
          <a:p>
            <a:endParaRPr lang="en-US" b="1" dirty="0">
              <a:solidFill>
                <a:srgbClr val="FF0000"/>
              </a:solidFill>
            </a:endParaRPr>
          </a:p>
        </p:txBody>
      </p:sp>
      <p:sp>
        <p:nvSpPr>
          <p:cNvPr id="11" name="TextBox 10"/>
          <p:cNvSpPr txBox="1"/>
          <p:nvPr/>
        </p:nvSpPr>
        <p:spPr>
          <a:xfrm>
            <a:off x="2705408" y="3794871"/>
            <a:ext cx="1154626" cy="646331"/>
          </a:xfrm>
          <a:prstGeom prst="rect">
            <a:avLst/>
          </a:prstGeom>
          <a:noFill/>
        </p:spPr>
        <p:txBody>
          <a:bodyPr wrap="square" rtlCol="0">
            <a:spAutoFit/>
          </a:bodyPr>
          <a:lstStyle/>
          <a:p>
            <a:r>
              <a:rPr lang="en-US" b="1" dirty="0" smtClean="0">
                <a:solidFill>
                  <a:srgbClr val="0000FF"/>
                </a:solidFill>
              </a:rPr>
              <a:t>3</a:t>
            </a:r>
            <a:r>
              <a:rPr lang="en-US" b="1" dirty="0" smtClean="0">
                <a:solidFill>
                  <a:srgbClr val="FF0000"/>
                </a:solidFill>
              </a:rPr>
              <a:t>   </a:t>
            </a:r>
            <a:r>
              <a:rPr lang="en-US" b="1" dirty="0"/>
              <a:t>j</a:t>
            </a:r>
            <a:r>
              <a:rPr lang="en-US" b="1" dirty="0" smtClean="0"/>
              <a:t> = 3</a:t>
            </a:r>
            <a:endParaRPr lang="en-US" b="1" dirty="0" smtClean="0">
              <a:solidFill>
                <a:srgbClr val="FF0000"/>
              </a:solidFill>
            </a:endParaRPr>
          </a:p>
          <a:p>
            <a:endParaRPr lang="en-US" b="1" dirty="0">
              <a:solidFill>
                <a:srgbClr val="FF0000"/>
              </a:solidFill>
            </a:endParaRPr>
          </a:p>
        </p:txBody>
      </p:sp>
      <p:sp>
        <p:nvSpPr>
          <p:cNvPr id="12" name="TextBox 11"/>
          <p:cNvSpPr txBox="1"/>
          <p:nvPr/>
        </p:nvSpPr>
        <p:spPr>
          <a:xfrm>
            <a:off x="2706958" y="3993758"/>
            <a:ext cx="1154626" cy="646331"/>
          </a:xfrm>
          <a:prstGeom prst="rect">
            <a:avLst/>
          </a:prstGeom>
          <a:noFill/>
        </p:spPr>
        <p:txBody>
          <a:bodyPr wrap="square" rtlCol="0">
            <a:spAutoFit/>
          </a:bodyPr>
          <a:lstStyle/>
          <a:p>
            <a:r>
              <a:rPr lang="en-US" b="1" dirty="0" smtClean="0">
                <a:solidFill>
                  <a:srgbClr val="0000FF"/>
                </a:solidFill>
              </a:rPr>
              <a:t>4</a:t>
            </a:r>
            <a:r>
              <a:rPr lang="en-US" b="1" dirty="0" smtClean="0">
                <a:solidFill>
                  <a:srgbClr val="FF0000"/>
                </a:solidFill>
              </a:rPr>
              <a:t>   </a:t>
            </a:r>
            <a:r>
              <a:rPr lang="en-US" b="1" dirty="0"/>
              <a:t>j</a:t>
            </a:r>
            <a:r>
              <a:rPr lang="en-US" b="1" dirty="0" smtClean="0"/>
              <a:t> = 4</a:t>
            </a:r>
            <a:endParaRPr lang="en-US" b="1" dirty="0" smtClean="0">
              <a:solidFill>
                <a:srgbClr val="FF0000"/>
              </a:solidFill>
            </a:endParaRPr>
          </a:p>
          <a:p>
            <a:endParaRPr lang="en-US" b="1" dirty="0">
              <a:solidFill>
                <a:srgbClr val="FF0000"/>
              </a:solidFill>
            </a:endParaRPr>
          </a:p>
        </p:txBody>
      </p:sp>
      <p:sp>
        <p:nvSpPr>
          <p:cNvPr id="13" name="TextBox 12"/>
          <p:cNvSpPr txBox="1"/>
          <p:nvPr/>
        </p:nvSpPr>
        <p:spPr>
          <a:xfrm>
            <a:off x="4770908" y="3372149"/>
            <a:ext cx="1154626" cy="646331"/>
          </a:xfrm>
          <a:prstGeom prst="rect">
            <a:avLst/>
          </a:prstGeom>
          <a:noFill/>
        </p:spPr>
        <p:txBody>
          <a:bodyPr wrap="square" rtlCol="0">
            <a:spAutoFit/>
          </a:bodyPr>
          <a:lstStyle/>
          <a:p>
            <a:r>
              <a:rPr lang="en-US" b="1" dirty="0">
                <a:solidFill>
                  <a:srgbClr val="FF0000"/>
                </a:solidFill>
              </a:rPr>
              <a:t>2</a:t>
            </a:r>
            <a:r>
              <a:rPr lang="en-US" b="1" dirty="0" smtClean="0">
                <a:solidFill>
                  <a:srgbClr val="FF0000"/>
                </a:solidFill>
              </a:rPr>
              <a:t>   </a:t>
            </a:r>
            <a:r>
              <a:rPr lang="en-US" b="1" dirty="0" err="1" smtClean="0"/>
              <a:t>i</a:t>
            </a:r>
            <a:r>
              <a:rPr lang="en-US" b="1" dirty="0" smtClean="0"/>
              <a:t> = 2</a:t>
            </a:r>
            <a:endParaRPr lang="en-US" b="1" dirty="0" smtClean="0">
              <a:solidFill>
                <a:srgbClr val="FF0000"/>
              </a:solidFill>
            </a:endParaRPr>
          </a:p>
          <a:p>
            <a:endParaRPr lang="en-US" b="1" dirty="0">
              <a:solidFill>
                <a:srgbClr val="FF0000"/>
              </a:solidFill>
            </a:endParaRPr>
          </a:p>
        </p:txBody>
      </p:sp>
      <p:grpSp>
        <p:nvGrpSpPr>
          <p:cNvPr id="5" name="Group 7"/>
          <p:cNvGrpSpPr/>
          <p:nvPr/>
        </p:nvGrpSpPr>
        <p:grpSpPr>
          <a:xfrm>
            <a:off x="6059803" y="4245761"/>
            <a:ext cx="1749970" cy="1017554"/>
            <a:chOff x="6059803" y="4245761"/>
            <a:chExt cx="1749970" cy="1017554"/>
          </a:xfrm>
        </p:grpSpPr>
        <p:sp>
          <p:nvSpPr>
            <p:cNvPr id="6" name="Rounded Rectangular Callout 5"/>
            <p:cNvSpPr/>
            <p:nvPr/>
          </p:nvSpPr>
          <p:spPr>
            <a:xfrm>
              <a:off x="6059803" y="4245761"/>
              <a:ext cx="1749970" cy="1017554"/>
            </a:xfrm>
            <a:prstGeom prst="wedgeRoundRectCallout">
              <a:avLst>
                <a:gd name="adj1" fmla="val 22674"/>
                <a:gd name="adj2" fmla="val 65709"/>
                <a:gd name="adj3" fmla="val 16667"/>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tr-TR"/>
            </a:p>
          </p:txBody>
        </p:sp>
        <p:pic>
          <p:nvPicPr>
            <p:cNvPr id="4" name="Picture 3"/>
            <p:cNvPicPr>
              <a:picLocks noChangeAspect="1"/>
            </p:cNvPicPr>
            <p:nvPr/>
          </p:nvPicPr>
          <p:blipFill>
            <a:blip r:embed="rId2"/>
            <a:stretch>
              <a:fillRect/>
            </a:stretch>
          </p:blipFill>
          <p:spPr>
            <a:xfrm>
              <a:off x="6337299" y="4287823"/>
              <a:ext cx="1283467" cy="933431"/>
            </a:xfrm>
            <a:prstGeom prst="rect">
              <a:avLst/>
            </a:prstGeom>
          </p:spPr>
        </p:pic>
      </p:grpSp>
      <p:pic>
        <p:nvPicPr>
          <p:cNvPr id="1026" name="Picture 2" descr="http://www.theholidayspot.com/fathersday/clip_art/images/dad.gif"/>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979032" y="4841739"/>
            <a:ext cx="1806182" cy="180618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77394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3" nodeType="click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3" nodeType="clickEffect">
                                  <p:stCondLst>
                                    <p:cond delay="0"/>
                                  </p:stCondLst>
                                  <p:childTnLst>
                                    <p:set>
                                      <p:cBhvr>
                                        <p:cTn id="62" dur="1" fill="hold">
                                          <p:stCondLst>
                                            <p:cond delay="0"/>
                                          </p:stCondLst>
                                        </p:cTn>
                                        <p:tgtEl>
                                          <p:spTgt spid="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3" nodeType="clickEffect">
                                  <p:stCondLst>
                                    <p:cond delay="0"/>
                                  </p:stCondLst>
                                  <p:childTnLst>
                                    <p:set>
                                      <p:cBhvr>
                                        <p:cTn id="70" dur="1" fill="hold">
                                          <p:stCondLst>
                                            <p:cond delay="0"/>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2">
                                            <p:txEl>
                                              <p:pRg st="0" end="0"/>
                                            </p:txEl>
                                          </p:spTgt>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animEffect transition="in" filter="fade">
                                      <p:cBhvr>
                                        <p:cTn id="8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p:bldP spid="9" grpId="1"/>
      <p:bldP spid="9" grpId="2"/>
      <p:bldP spid="9" grpId="3"/>
      <p:bldP spid="10" grpId="0"/>
      <p:bldP spid="10" grpId="1"/>
      <p:bldP spid="10" grpId="2"/>
      <p:bldP spid="10" grpId="3"/>
      <p:bldP spid="11" grpId="0"/>
      <p:bldP spid="11" grpId="1"/>
      <p:bldP spid="11" grpId="2"/>
      <p:bldP spid="11" grpId="3"/>
      <p:bldP spid="12" grpId="0" build="allAtOnce"/>
      <p:bldP spid="12" grpId="1" build="allAtOnce"/>
      <p:bldP spid="13" grpId="0"/>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Şekil Çizdirme</a:t>
            </a:r>
            <a:endParaRPr lang="tr-TR" dirty="0"/>
          </a:p>
        </p:txBody>
      </p:sp>
      <p:pic>
        <p:nvPicPr>
          <p:cNvPr id="4" name="3 Resim" descr="drawing-clip-art-man-drawing-md.png"/>
          <p:cNvPicPr>
            <a:picLocks noChangeAspect="1"/>
          </p:cNvPicPr>
          <p:nvPr/>
        </p:nvPicPr>
        <p:blipFill>
          <a:blip r:embed="rId2"/>
          <a:stretch>
            <a:fillRect/>
          </a:stretch>
        </p:blipFill>
        <p:spPr>
          <a:xfrm>
            <a:off x="5857884" y="4071942"/>
            <a:ext cx="2862632" cy="1648182"/>
          </a:xfrm>
          <a:prstGeom prst="rect">
            <a:avLst/>
          </a:prstGeom>
        </p:spPr>
      </p:pic>
      <p:sp>
        <p:nvSpPr>
          <p:cNvPr id="5" name="4 Köşeleri Yuvarlanmış Dikdörtgen Belirtme Çizgisi"/>
          <p:cNvSpPr/>
          <p:nvPr/>
        </p:nvSpPr>
        <p:spPr>
          <a:xfrm>
            <a:off x="1928794" y="1571612"/>
            <a:ext cx="4572032" cy="2500330"/>
          </a:xfrm>
          <a:prstGeom prst="wedgeRoundRectCallout">
            <a:avLst>
              <a:gd name="adj1" fmla="val 51704"/>
              <a:gd name="adj2" fmla="val 7505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6000" dirty="0" smtClean="0"/>
              <a:t>Ne çizelim?</a:t>
            </a:r>
            <a:endParaRPr lang="tr-TR" sz="6000" dirty="0"/>
          </a:p>
        </p:txBody>
      </p:sp>
    </p:spTree>
  </p:cSld>
  <p:clrMapOvr>
    <a:masterClrMapping/>
  </p:clrMapOvr>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Şekil Çizme Alıştırması</a:t>
            </a:r>
            <a:endParaRPr lang="tr-TR" dirty="0"/>
          </a:p>
        </p:txBody>
      </p:sp>
      <p:sp>
        <p:nvSpPr>
          <p:cNvPr id="3" name="2 İçerik Yer Tutucusu"/>
          <p:cNvSpPr>
            <a:spLocks noGrp="1"/>
          </p:cNvSpPr>
          <p:nvPr>
            <p:ph sz="quarter" idx="1"/>
          </p:nvPr>
        </p:nvSpPr>
        <p:spPr/>
        <p:txBody>
          <a:bodyPr/>
          <a:lstStyle/>
          <a:p>
            <a:r>
              <a:rPr lang="tr-TR" dirty="0" smtClean="0"/>
              <a:t>Bu alıştırmaya ait kodları </a:t>
            </a:r>
            <a:r>
              <a:rPr lang="tr-TR" dirty="0" err="1" smtClean="0"/>
              <a:t>Piazza’da</a:t>
            </a:r>
            <a:r>
              <a:rPr lang="tr-TR" dirty="0" smtClean="0"/>
              <a:t> bulabilirsiniz.</a:t>
            </a:r>
          </a:p>
          <a:p>
            <a:pPr lvl="1"/>
            <a:r>
              <a:rPr lang="tr-TR" dirty="0" smtClean="0"/>
              <a:t>Kum saati vb. gibi şekillerin çizimleri yapıldı.</a:t>
            </a:r>
          </a:p>
        </p:txBody>
      </p:sp>
    </p:spTree>
  </p:cSld>
  <p:clrMapOvr>
    <a:masterClrMapping/>
  </p:clrMapOvr>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5214950"/>
            <a:ext cx="8229600" cy="990600"/>
          </a:xfrm>
        </p:spPr>
        <p:txBody>
          <a:bodyPr/>
          <a:lstStyle/>
          <a:p>
            <a:r>
              <a:rPr lang="tr-TR" dirty="0" smtClean="0"/>
              <a:t>Uygulama</a:t>
            </a:r>
            <a:endParaRPr lang="tr-TR" dirty="0"/>
          </a:p>
        </p:txBody>
      </p:sp>
      <p:graphicFrame>
        <p:nvGraphicFramePr>
          <p:cNvPr id="4" name="3 İçerik Yer Tutucusu"/>
          <p:cNvGraphicFramePr>
            <a:graphicFrameLocks noGrp="1"/>
          </p:cNvGraphicFramePr>
          <p:nvPr>
            <p:ph sz="quarter" idx="1"/>
          </p:nvPr>
        </p:nvGraphicFramePr>
        <p:xfrm>
          <a:off x="5500694" y="4429132"/>
          <a:ext cx="3214686" cy="1643052"/>
        </p:xfrm>
        <a:graphic>
          <a:graphicData uri="http://schemas.openxmlformats.org/drawingml/2006/table">
            <a:tbl>
              <a:tblPr firstRow="1" bandRow="1">
                <a:tableStyleId>{5940675A-B579-460E-94D1-54222C63F5DA}</a:tableStyleId>
              </a:tblPr>
              <a:tblGrid>
                <a:gridCol w="535781"/>
                <a:gridCol w="535781"/>
                <a:gridCol w="535781"/>
                <a:gridCol w="535781"/>
                <a:gridCol w="535781"/>
                <a:gridCol w="535781"/>
              </a:tblGrid>
              <a:tr h="410763">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a:p>
                  </a:txBody>
                  <a:tcPr/>
                </a:tc>
                <a:tc>
                  <a:txBody>
                    <a:bodyPr/>
                    <a:lstStyle/>
                    <a:p>
                      <a:endParaRPr lang="tr-TR"/>
                    </a:p>
                  </a:txBody>
                  <a:tcPr/>
                </a:tc>
              </a:tr>
              <a:tr h="410763">
                <a:tc>
                  <a:txBody>
                    <a:bodyPr/>
                    <a:lstStyle/>
                    <a:p>
                      <a:endParaRPr lang="tr-T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a:p>
                  </a:txBody>
                  <a:tcPr/>
                </a:tc>
              </a:tr>
              <a:tr h="410763">
                <a:tc>
                  <a:txBody>
                    <a:bodyPr/>
                    <a:lstStyle/>
                    <a:p>
                      <a:endParaRPr lang="tr-TR"/>
                    </a:p>
                  </a:txBody>
                  <a:tcPr/>
                </a:tc>
                <a:tc>
                  <a:txBody>
                    <a:bodyPr/>
                    <a:lstStyle/>
                    <a:p>
                      <a:endParaRPr lang="tr-T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r>
              <a:tr h="410763">
                <a:tc>
                  <a:txBody>
                    <a:bodyPr/>
                    <a:lstStyle/>
                    <a:p>
                      <a:endParaRPr lang="tr-TR"/>
                    </a:p>
                  </a:txBody>
                  <a:tcPr/>
                </a:tc>
                <a:tc>
                  <a:txBody>
                    <a:bodyPr/>
                    <a:lstStyle/>
                    <a:p>
                      <a:endParaRPr lang="tr-TR"/>
                    </a:p>
                  </a:txBody>
                  <a:tcPr/>
                </a:tc>
                <a:tc>
                  <a:txBody>
                    <a:bodyPr/>
                    <a:lstStyle/>
                    <a:p>
                      <a:endParaRPr lang="tr-TR" dirty="0"/>
                    </a:p>
                  </a:txBody>
                  <a:tcPr/>
                </a:tc>
                <a:tc>
                  <a:txBody>
                    <a:bodyPr/>
                    <a:lstStyle/>
                    <a:p>
                      <a:endParaRPr lang="tr-TR"/>
                    </a:p>
                  </a:txBody>
                  <a:tcPr/>
                </a:tc>
                <a:tc>
                  <a:txBody>
                    <a:bodyPr/>
                    <a:lstStyle/>
                    <a:p>
                      <a:endParaRPr lang="tr-TR" dirty="0"/>
                    </a:p>
                  </a:txBody>
                  <a:tcPr/>
                </a:tc>
                <a:tc>
                  <a:txBody>
                    <a:bodyPr/>
                    <a:lstStyle/>
                    <a:p>
                      <a:endParaRPr lang="tr-TR" dirty="0"/>
                    </a:p>
                  </a:txBody>
                  <a:tcPr/>
                </a:tc>
              </a:tr>
            </a:tbl>
          </a:graphicData>
        </a:graphic>
      </p:graphicFrame>
      <p:sp>
        <p:nvSpPr>
          <p:cNvPr id="5" name="4 Metin kutusu"/>
          <p:cNvSpPr txBox="1"/>
          <p:nvPr/>
        </p:nvSpPr>
        <p:spPr>
          <a:xfrm>
            <a:off x="5643570" y="214290"/>
            <a:ext cx="3072362" cy="954107"/>
          </a:xfrm>
          <a:prstGeom prst="rect">
            <a:avLst/>
          </a:prstGeom>
          <a:noFill/>
        </p:spPr>
        <p:txBody>
          <a:bodyPr wrap="square" rtlCol="0">
            <a:spAutoFit/>
          </a:bodyPr>
          <a:lstStyle/>
          <a:p>
            <a:pPr algn="r"/>
            <a:r>
              <a:rPr lang="tr-TR" sz="1400" dirty="0" smtClean="0"/>
              <a:t>Aşağıdaki gibi 4x6’lık bir dikdörtgen çiziniz. </a:t>
            </a:r>
          </a:p>
          <a:p>
            <a:pPr algn="r"/>
            <a:r>
              <a:rPr lang="tr-TR" sz="1400" dirty="0" smtClean="0"/>
              <a:t>Bu ekran çıktınızı temsil edecek.</a:t>
            </a:r>
          </a:p>
          <a:p>
            <a:pPr algn="r"/>
            <a:r>
              <a:rPr lang="tr-TR" sz="1400" dirty="0" smtClean="0"/>
              <a:t>Bu dikdörtgenin içine çıktıyı yazınız.</a:t>
            </a:r>
            <a:endParaRPr lang="tr-TR" sz="1400" dirty="0"/>
          </a:p>
        </p:txBody>
      </p:sp>
      <p:sp>
        <p:nvSpPr>
          <p:cNvPr id="6" name="5 Dikdörtgen"/>
          <p:cNvSpPr/>
          <p:nvPr/>
        </p:nvSpPr>
        <p:spPr>
          <a:xfrm>
            <a:off x="4678083" y="3929066"/>
            <a:ext cx="1822743" cy="461665"/>
          </a:xfrm>
          <a:prstGeom prst="rect">
            <a:avLst/>
          </a:prstGeom>
        </p:spPr>
        <p:txBody>
          <a:bodyPr wrap="none">
            <a:spAutoFit/>
          </a:bodyPr>
          <a:lstStyle/>
          <a:p>
            <a:r>
              <a:rPr lang="tr-TR" sz="2400" b="1" dirty="0" smtClean="0"/>
              <a:t>Ekran Çıktısı:</a:t>
            </a:r>
            <a:endParaRPr lang="tr-TR" sz="2400" b="1" dirty="0"/>
          </a:p>
        </p:txBody>
      </p:sp>
      <p:sp>
        <p:nvSpPr>
          <p:cNvPr id="7" name="6 Dikdörtgen"/>
          <p:cNvSpPr/>
          <p:nvPr/>
        </p:nvSpPr>
        <p:spPr>
          <a:xfrm>
            <a:off x="142844" y="84118"/>
            <a:ext cx="5286412"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dirty="0" err="1" smtClean="0"/>
              <a:t>for</a:t>
            </a:r>
            <a:r>
              <a:rPr lang="tr-TR" dirty="0" smtClean="0"/>
              <a:t>(</a:t>
            </a:r>
            <a:r>
              <a:rPr lang="tr-TR" dirty="0" err="1" smtClean="0"/>
              <a:t>int</a:t>
            </a:r>
            <a:r>
              <a:rPr lang="tr-TR" dirty="0" smtClean="0"/>
              <a:t> i=1; i&lt;=3; i++)</a:t>
            </a:r>
          </a:p>
          <a:p>
            <a:r>
              <a:rPr lang="tr-TR" dirty="0" smtClean="0"/>
              <a:t>	{</a:t>
            </a:r>
          </a:p>
          <a:p>
            <a:r>
              <a:rPr lang="tr-TR" dirty="0" smtClean="0"/>
              <a:t>	</a:t>
            </a:r>
            <a:r>
              <a:rPr lang="tr-TR" dirty="0" err="1" smtClean="0"/>
              <a:t>for</a:t>
            </a:r>
            <a:r>
              <a:rPr lang="tr-TR" dirty="0" smtClean="0"/>
              <a:t>(</a:t>
            </a:r>
            <a:r>
              <a:rPr lang="tr-TR" dirty="0" err="1" smtClean="0"/>
              <a:t>int</a:t>
            </a:r>
            <a:r>
              <a:rPr lang="tr-TR" dirty="0" smtClean="0"/>
              <a:t> j=-5; j&lt;=-4; j++)</a:t>
            </a:r>
          </a:p>
          <a:p>
            <a:r>
              <a:rPr lang="tr-TR" dirty="0" smtClean="0"/>
              <a:t>		{</a:t>
            </a:r>
          </a:p>
          <a:p>
            <a:r>
              <a:rPr lang="tr-TR" dirty="0" smtClean="0"/>
              <a:t>		</a:t>
            </a:r>
            <a:r>
              <a:rPr lang="tr-TR" dirty="0" err="1" smtClean="0"/>
              <a:t>if</a:t>
            </a:r>
            <a:r>
              <a:rPr lang="tr-TR" dirty="0" smtClean="0"/>
              <a:t>(i%2==0)</a:t>
            </a:r>
          </a:p>
          <a:p>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(i+j+".");</a:t>
            </a:r>
          </a:p>
          <a:p>
            <a:r>
              <a:rPr lang="tr-TR" dirty="0" smtClean="0"/>
              <a:t>			else</a:t>
            </a:r>
          </a:p>
          <a:p>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(i+j+"i");</a:t>
            </a:r>
          </a:p>
          <a:p>
            <a:r>
              <a:rPr lang="tr-TR" dirty="0" smtClean="0"/>
              <a:t>			}</a:t>
            </a:r>
          </a:p>
          <a:p>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a:t>
            </a:r>
          </a:p>
          <a:p>
            <a:r>
              <a:rPr lang="tr-TR" dirty="0" smtClean="0"/>
              <a:t>		}</a:t>
            </a:r>
            <a:endParaRPr lang="tr-TR" dirty="0"/>
          </a:p>
        </p:txBody>
      </p:sp>
      <p:pic>
        <p:nvPicPr>
          <p:cNvPr id="8" name="7 Resim" descr="soru.jpg"/>
          <p:cNvPicPr>
            <a:picLocks noChangeAspect="1"/>
          </p:cNvPicPr>
          <p:nvPr/>
        </p:nvPicPr>
        <p:blipFill>
          <a:blip r:embed="rId2"/>
          <a:stretch>
            <a:fillRect/>
          </a:stretch>
        </p:blipFill>
        <p:spPr>
          <a:xfrm>
            <a:off x="6786578" y="1928802"/>
            <a:ext cx="1767840" cy="1328928"/>
          </a:xfrm>
          <a:prstGeom prst="rect">
            <a:avLst/>
          </a:prstGeom>
        </p:spPr>
      </p:pic>
      <p:sp>
        <p:nvSpPr>
          <p:cNvPr id="9" name="8 Metin kutusu"/>
          <p:cNvSpPr txBox="1"/>
          <p:nvPr/>
        </p:nvSpPr>
        <p:spPr>
          <a:xfrm>
            <a:off x="357158" y="4000504"/>
            <a:ext cx="3786214" cy="923330"/>
          </a:xfrm>
          <a:prstGeom prst="rect">
            <a:avLst/>
          </a:prstGeom>
          <a:noFill/>
        </p:spPr>
        <p:txBody>
          <a:bodyPr wrap="square" rtlCol="0">
            <a:spAutoFit/>
          </a:bodyPr>
          <a:lstStyle/>
          <a:p>
            <a:pPr algn="just"/>
            <a:r>
              <a:rPr lang="tr-TR" i="1" dirty="0" smtClean="0"/>
              <a:t>İPUCU: Her kutuya bir karakter gelecektir. Bu soru öğrencinin karakter kavramını bilmesini de beklemektedir.</a:t>
            </a:r>
            <a:endParaRPr lang="tr-TR" i="1" dirty="0"/>
          </a:p>
        </p:txBody>
      </p:sp>
    </p:spTree>
  </p:cSld>
  <p:clrMapOvr>
    <a:masterClrMapping/>
  </p:clrMapOvr>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Doğru cevap?</a:t>
            </a:r>
            <a:endParaRPr lang="tr-TR" dirty="0"/>
          </a:p>
        </p:txBody>
      </p:sp>
      <p:graphicFrame>
        <p:nvGraphicFramePr>
          <p:cNvPr id="4" name="3 İçerik Yer Tutucusu"/>
          <p:cNvGraphicFramePr>
            <a:graphicFrameLocks/>
          </p:cNvGraphicFramePr>
          <p:nvPr/>
        </p:nvGraphicFramePr>
        <p:xfrm>
          <a:off x="1179769" y="2071678"/>
          <a:ext cx="3214686" cy="1643052"/>
        </p:xfrm>
        <a:graphic>
          <a:graphicData uri="http://schemas.openxmlformats.org/drawingml/2006/table">
            <a:tbl>
              <a:tblPr firstRow="1" bandRow="1">
                <a:tableStyleId>{5940675A-B579-460E-94D1-54222C63F5DA}</a:tableStyleId>
              </a:tblPr>
              <a:tblGrid>
                <a:gridCol w="535781"/>
                <a:gridCol w="535781"/>
                <a:gridCol w="535781"/>
                <a:gridCol w="535781"/>
                <a:gridCol w="535781"/>
                <a:gridCol w="535781"/>
              </a:tblGrid>
              <a:tr h="410763">
                <a:tc>
                  <a:txBody>
                    <a:bodyPr/>
                    <a:lstStyle/>
                    <a:p>
                      <a:r>
                        <a:rPr lang="tr-TR" dirty="0" smtClean="0"/>
                        <a:t>-4i</a:t>
                      </a:r>
                      <a:endParaRPr lang="tr-TR" dirty="0"/>
                    </a:p>
                  </a:txBody>
                  <a:tcPr/>
                </a:tc>
                <a:tc>
                  <a:txBody>
                    <a:bodyPr/>
                    <a:lstStyle/>
                    <a:p>
                      <a:r>
                        <a:rPr lang="tr-TR" dirty="0" smtClean="0"/>
                        <a:t>-3i</a:t>
                      </a:r>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a:p>
                  </a:txBody>
                  <a:tcPr/>
                </a:tc>
              </a:tr>
              <a:tr h="410763">
                <a:tc>
                  <a:txBody>
                    <a:bodyPr/>
                    <a:lstStyle/>
                    <a:p>
                      <a:r>
                        <a:rPr lang="tr-TR" dirty="0" smtClean="0"/>
                        <a:t>-3.</a:t>
                      </a:r>
                      <a:endParaRPr lang="tr-TR" dirty="0"/>
                    </a:p>
                  </a:txBody>
                  <a:tcPr/>
                </a:tc>
                <a:tc>
                  <a:txBody>
                    <a:bodyPr/>
                    <a:lstStyle/>
                    <a:p>
                      <a:r>
                        <a:rPr lang="tr-TR" dirty="0" smtClean="0"/>
                        <a:t>-2.</a:t>
                      </a:r>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a:p>
                  </a:txBody>
                  <a:tcPr/>
                </a:tc>
              </a:tr>
              <a:tr h="410763">
                <a:tc>
                  <a:txBody>
                    <a:bodyPr/>
                    <a:lstStyle/>
                    <a:p>
                      <a:r>
                        <a:rPr lang="tr-TR" dirty="0" smtClean="0"/>
                        <a:t>-2i</a:t>
                      </a:r>
                      <a:endParaRPr lang="tr-TR" dirty="0"/>
                    </a:p>
                  </a:txBody>
                  <a:tcPr/>
                </a:tc>
                <a:tc>
                  <a:txBody>
                    <a:bodyPr/>
                    <a:lstStyle/>
                    <a:p>
                      <a:r>
                        <a:rPr lang="tr-TR" dirty="0" smtClean="0"/>
                        <a:t>-1i</a:t>
                      </a:r>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r>
              <a:tr h="410763">
                <a:tc>
                  <a:txBody>
                    <a:bodyPr/>
                    <a:lstStyle/>
                    <a:p>
                      <a:endParaRPr lang="tr-TR"/>
                    </a:p>
                  </a:txBody>
                  <a:tcPr/>
                </a:tc>
                <a:tc>
                  <a:txBody>
                    <a:bodyPr/>
                    <a:lstStyle/>
                    <a:p>
                      <a:endParaRPr lang="tr-T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r>
            </a:tbl>
          </a:graphicData>
        </a:graphic>
      </p:graphicFrame>
      <p:sp>
        <p:nvSpPr>
          <p:cNvPr id="5" name="4 Dikdörtgen"/>
          <p:cNvSpPr/>
          <p:nvPr/>
        </p:nvSpPr>
        <p:spPr>
          <a:xfrm>
            <a:off x="357158" y="1571612"/>
            <a:ext cx="1822743" cy="461665"/>
          </a:xfrm>
          <a:prstGeom prst="rect">
            <a:avLst/>
          </a:prstGeom>
        </p:spPr>
        <p:txBody>
          <a:bodyPr wrap="none">
            <a:spAutoFit/>
          </a:bodyPr>
          <a:lstStyle/>
          <a:p>
            <a:r>
              <a:rPr lang="tr-TR" sz="2400" b="1" dirty="0" smtClean="0"/>
              <a:t>Ekran Çıktısı:</a:t>
            </a:r>
            <a:endParaRPr lang="tr-TR" sz="2400" b="1" dirty="0"/>
          </a:p>
        </p:txBody>
      </p:sp>
      <p:graphicFrame>
        <p:nvGraphicFramePr>
          <p:cNvPr id="6" name="3 İçerik Yer Tutucusu"/>
          <p:cNvGraphicFramePr>
            <a:graphicFrameLocks/>
          </p:cNvGraphicFramePr>
          <p:nvPr/>
        </p:nvGraphicFramePr>
        <p:xfrm>
          <a:off x="5500694" y="2285992"/>
          <a:ext cx="3214686" cy="1643052"/>
        </p:xfrm>
        <a:graphic>
          <a:graphicData uri="http://schemas.openxmlformats.org/drawingml/2006/table">
            <a:tbl>
              <a:tblPr firstRow="1" bandRow="1">
                <a:tableStyleId>{5940675A-B579-460E-94D1-54222C63F5DA}</a:tableStyleId>
              </a:tblPr>
              <a:tblGrid>
                <a:gridCol w="535781"/>
                <a:gridCol w="535781"/>
                <a:gridCol w="535781"/>
                <a:gridCol w="535781"/>
                <a:gridCol w="535781"/>
                <a:gridCol w="535781"/>
              </a:tblGrid>
              <a:tr h="410763">
                <a:tc>
                  <a:txBody>
                    <a:bodyPr/>
                    <a:lstStyle/>
                    <a:p>
                      <a:pPr algn="ctr"/>
                      <a:r>
                        <a:rPr lang="tr-TR" sz="2000" b="1" dirty="0" smtClean="0"/>
                        <a:t>-</a:t>
                      </a:r>
                      <a:endParaRPr lang="tr-TR" sz="2000" b="1" dirty="0"/>
                    </a:p>
                  </a:txBody>
                  <a:tcPr/>
                </a:tc>
                <a:tc>
                  <a:txBody>
                    <a:bodyPr/>
                    <a:lstStyle/>
                    <a:p>
                      <a:pPr algn="ctr"/>
                      <a:r>
                        <a:rPr lang="tr-TR" sz="2000" b="1" dirty="0" smtClean="0"/>
                        <a:t>4</a:t>
                      </a:r>
                      <a:endParaRPr lang="tr-TR" sz="2000" b="1" dirty="0"/>
                    </a:p>
                  </a:txBody>
                  <a:tcPr/>
                </a:tc>
                <a:tc>
                  <a:txBody>
                    <a:bodyPr/>
                    <a:lstStyle/>
                    <a:p>
                      <a:pPr algn="ctr"/>
                      <a:r>
                        <a:rPr lang="tr-TR" sz="2000" b="1" dirty="0" smtClean="0"/>
                        <a:t>i</a:t>
                      </a:r>
                      <a:endParaRPr lang="tr-TR" sz="2000" b="1" dirty="0"/>
                    </a:p>
                  </a:txBody>
                  <a:tcPr/>
                </a:tc>
                <a:tc>
                  <a:txBody>
                    <a:bodyPr/>
                    <a:lstStyle/>
                    <a:p>
                      <a:pPr algn="ctr"/>
                      <a:r>
                        <a:rPr lang="tr-TR" sz="2000" b="1" dirty="0" smtClean="0"/>
                        <a:t>-</a:t>
                      </a:r>
                      <a:endParaRPr lang="tr-TR" sz="2000" b="1" dirty="0"/>
                    </a:p>
                  </a:txBody>
                  <a:tcPr/>
                </a:tc>
                <a:tc>
                  <a:txBody>
                    <a:bodyPr/>
                    <a:lstStyle/>
                    <a:p>
                      <a:pPr algn="ctr"/>
                      <a:r>
                        <a:rPr lang="tr-TR" sz="2000" b="1" dirty="0" smtClean="0"/>
                        <a:t>3</a:t>
                      </a:r>
                      <a:endParaRPr lang="tr-TR" sz="2000" b="1" dirty="0"/>
                    </a:p>
                  </a:txBody>
                  <a:tcPr/>
                </a:tc>
                <a:tc>
                  <a:txBody>
                    <a:bodyPr/>
                    <a:lstStyle/>
                    <a:p>
                      <a:pPr algn="ctr"/>
                      <a:r>
                        <a:rPr lang="tr-TR" sz="2000" b="1" dirty="0" smtClean="0"/>
                        <a:t>i</a:t>
                      </a:r>
                      <a:endParaRPr lang="tr-TR" sz="2000" b="1" dirty="0"/>
                    </a:p>
                  </a:txBody>
                  <a:tcPr/>
                </a:tc>
              </a:tr>
              <a:tr h="410763">
                <a:tc>
                  <a:txBody>
                    <a:bodyPr/>
                    <a:lstStyle/>
                    <a:p>
                      <a:pPr algn="ctr"/>
                      <a:r>
                        <a:rPr lang="tr-TR" sz="2000" b="1" dirty="0" smtClean="0"/>
                        <a:t>-</a:t>
                      </a:r>
                      <a:endParaRPr lang="tr-TR" sz="2000" b="1" dirty="0"/>
                    </a:p>
                  </a:txBody>
                  <a:tcPr/>
                </a:tc>
                <a:tc>
                  <a:txBody>
                    <a:bodyPr/>
                    <a:lstStyle/>
                    <a:p>
                      <a:pPr algn="ctr"/>
                      <a:r>
                        <a:rPr lang="tr-TR" sz="2000" b="1" dirty="0" smtClean="0"/>
                        <a:t>3</a:t>
                      </a:r>
                      <a:endParaRPr lang="tr-TR" sz="2000" b="1" dirty="0"/>
                    </a:p>
                  </a:txBody>
                  <a:tcPr/>
                </a:tc>
                <a:tc>
                  <a:txBody>
                    <a:bodyPr/>
                    <a:lstStyle/>
                    <a:p>
                      <a:pPr algn="ctr"/>
                      <a:r>
                        <a:rPr lang="tr-TR" sz="2000" b="1" dirty="0" smtClean="0"/>
                        <a:t>.</a:t>
                      </a:r>
                      <a:endParaRPr lang="tr-TR" sz="2000" b="1" dirty="0"/>
                    </a:p>
                  </a:txBody>
                  <a:tcPr/>
                </a:tc>
                <a:tc>
                  <a:txBody>
                    <a:bodyPr/>
                    <a:lstStyle/>
                    <a:p>
                      <a:pPr algn="ctr"/>
                      <a:r>
                        <a:rPr lang="tr-TR" sz="2000" b="1" dirty="0" smtClean="0"/>
                        <a:t>-</a:t>
                      </a:r>
                      <a:endParaRPr lang="tr-TR" sz="2000" b="1" dirty="0"/>
                    </a:p>
                  </a:txBody>
                  <a:tcPr/>
                </a:tc>
                <a:tc>
                  <a:txBody>
                    <a:bodyPr/>
                    <a:lstStyle/>
                    <a:p>
                      <a:pPr algn="ctr"/>
                      <a:r>
                        <a:rPr lang="tr-TR" sz="2000" b="1" dirty="0" smtClean="0"/>
                        <a:t>2</a:t>
                      </a:r>
                      <a:endParaRPr lang="tr-TR" sz="2000" b="1" dirty="0"/>
                    </a:p>
                  </a:txBody>
                  <a:tcPr/>
                </a:tc>
                <a:tc>
                  <a:txBody>
                    <a:bodyPr/>
                    <a:lstStyle/>
                    <a:p>
                      <a:pPr algn="ctr"/>
                      <a:r>
                        <a:rPr lang="tr-TR" sz="2000" b="1" dirty="0" smtClean="0"/>
                        <a:t>.</a:t>
                      </a:r>
                      <a:endParaRPr lang="tr-TR" sz="2000" b="1" dirty="0"/>
                    </a:p>
                  </a:txBody>
                  <a:tcPr/>
                </a:tc>
              </a:tr>
              <a:tr h="410763">
                <a:tc>
                  <a:txBody>
                    <a:bodyPr/>
                    <a:lstStyle/>
                    <a:p>
                      <a:pPr algn="ctr"/>
                      <a:r>
                        <a:rPr lang="tr-TR" sz="2000" b="1" dirty="0" smtClean="0"/>
                        <a:t>-</a:t>
                      </a:r>
                      <a:endParaRPr lang="tr-TR" sz="2000" b="1" dirty="0"/>
                    </a:p>
                  </a:txBody>
                  <a:tcPr/>
                </a:tc>
                <a:tc>
                  <a:txBody>
                    <a:bodyPr/>
                    <a:lstStyle/>
                    <a:p>
                      <a:pPr algn="ctr"/>
                      <a:r>
                        <a:rPr lang="tr-TR" sz="2000" b="1" dirty="0" smtClean="0"/>
                        <a:t>2</a:t>
                      </a:r>
                      <a:endParaRPr lang="tr-TR" sz="2000" b="1" dirty="0"/>
                    </a:p>
                  </a:txBody>
                  <a:tcPr/>
                </a:tc>
                <a:tc>
                  <a:txBody>
                    <a:bodyPr/>
                    <a:lstStyle/>
                    <a:p>
                      <a:pPr algn="ctr"/>
                      <a:r>
                        <a:rPr lang="tr-TR" sz="2000" b="1" dirty="0" smtClean="0"/>
                        <a:t>i</a:t>
                      </a:r>
                      <a:endParaRPr lang="tr-TR" sz="2000" b="1" dirty="0"/>
                    </a:p>
                  </a:txBody>
                  <a:tcPr/>
                </a:tc>
                <a:tc>
                  <a:txBody>
                    <a:bodyPr/>
                    <a:lstStyle/>
                    <a:p>
                      <a:pPr algn="ctr"/>
                      <a:r>
                        <a:rPr lang="tr-TR" sz="2000" b="1" dirty="0" smtClean="0"/>
                        <a:t>-</a:t>
                      </a:r>
                      <a:endParaRPr lang="tr-TR" sz="2000" b="1" dirty="0"/>
                    </a:p>
                  </a:txBody>
                  <a:tcPr/>
                </a:tc>
                <a:tc>
                  <a:txBody>
                    <a:bodyPr/>
                    <a:lstStyle/>
                    <a:p>
                      <a:pPr algn="ctr"/>
                      <a:r>
                        <a:rPr lang="tr-TR" sz="2000" b="1" dirty="0" smtClean="0"/>
                        <a:t>1</a:t>
                      </a:r>
                      <a:endParaRPr lang="tr-TR" sz="2000" b="1" dirty="0"/>
                    </a:p>
                  </a:txBody>
                  <a:tcPr/>
                </a:tc>
                <a:tc>
                  <a:txBody>
                    <a:bodyPr/>
                    <a:lstStyle/>
                    <a:p>
                      <a:pPr algn="ctr"/>
                      <a:r>
                        <a:rPr lang="tr-TR" sz="2000" b="1" dirty="0" smtClean="0"/>
                        <a:t>i</a:t>
                      </a:r>
                      <a:endParaRPr lang="tr-TR" sz="2000" b="1" dirty="0"/>
                    </a:p>
                  </a:txBody>
                  <a:tcPr/>
                </a:tc>
              </a:tr>
              <a:tr h="410763">
                <a:tc>
                  <a:txBody>
                    <a:bodyPr/>
                    <a:lstStyle/>
                    <a:p>
                      <a:endParaRPr lang="tr-TR"/>
                    </a:p>
                  </a:txBody>
                  <a:tcPr/>
                </a:tc>
                <a:tc>
                  <a:txBody>
                    <a:bodyPr/>
                    <a:lstStyle/>
                    <a:p>
                      <a:endParaRPr lang="tr-TR"/>
                    </a:p>
                  </a:txBody>
                  <a:tcPr/>
                </a:tc>
                <a:tc>
                  <a:txBody>
                    <a:bodyPr/>
                    <a:lstStyle/>
                    <a:p>
                      <a:endParaRPr lang="tr-TR" dirty="0"/>
                    </a:p>
                  </a:txBody>
                  <a:tcPr/>
                </a:tc>
                <a:tc>
                  <a:txBody>
                    <a:bodyPr/>
                    <a:lstStyle/>
                    <a:p>
                      <a:endParaRPr lang="tr-TR"/>
                    </a:p>
                  </a:txBody>
                  <a:tcPr/>
                </a:tc>
                <a:tc>
                  <a:txBody>
                    <a:bodyPr/>
                    <a:lstStyle/>
                    <a:p>
                      <a:endParaRPr lang="tr-TR" dirty="0"/>
                    </a:p>
                  </a:txBody>
                  <a:tcPr/>
                </a:tc>
                <a:tc>
                  <a:txBody>
                    <a:bodyPr/>
                    <a:lstStyle/>
                    <a:p>
                      <a:endParaRPr lang="tr-TR" dirty="0"/>
                    </a:p>
                  </a:txBody>
                  <a:tcPr/>
                </a:tc>
              </a:tr>
            </a:tbl>
          </a:graphicData>
        </a:graphic>
      </p:graphicFrame>
      <p:sp>
        <p:nvSpPr>
          <p:cNvPr id="7" name="6 Dikdörtgen"/>
          <p:cNvSpPr/>
          <p:nvPr/>
        </p:nvSpPr>
        <p:spPr>
          <a:xfrm>
            <a:off x="4678083" y="1785926"/>
            <a:ext cx="1822743" cy="461665"/>
          </a:xfrm>
          <a:prstGeom prst="rect">
            <a:avLst/>
          </a:prstGeom>
        </p:spPr>
        <p:txBody>
          <a:bodyPr wrap="none">
            <a:spAutoFit/>
          </a:bodyPr>
          <a:lstStyle/>
          <a:p>
            <a:r>
              <a:rPr lang="tr-TR" sz="2400" b="1" dirty="0" smtClean="0"/>
              <a:t>Ekran Çıktısı:</a:t>
            </a:r>
            <a:endParaRPr lang="tr-TR" sz="2400" b="1" dirty="0"/>
          </a:p>
        </p:txBody>
      </p:sp>
      <p:sp>
        <p:nvSpPr>
          <p:cNvPr id="8" name="7 Çarpı"/>
          <p:cNvSpPr/>
          <p:nvPr/>
        </p:nvSpPr>
        <p:spPr>
          <a:xfrm rot="2783850">
            <a:off x="739596" y="1025324"/>
            <a:ext cx="3571900" cy="3571900"/>
          </a:xfrm>
          <a:prstGeom prst="plus">
            <a:avLst>
              <a:gd name="adj" fmla="val 437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5"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Sayı tahmin kodu (Döngü ve Dizi Uygulaması)</a:t>
            </a:r>
            <a:endParaRPr lang="tr-TR" dirty="0"/>
          </a:p>
        </p:txBody>
      </p:sp>
      <p:sp>
        <p:nvSpPr>
          <p:cNvPr id="3" name="2 İçerik Yer Tutucusu"/>
          <p:cNvSpPr>
            <a:spLocks noGrp="1"/>
          </p:cNvSpPr>
          <p:nvPr>
            <p:ph sz="quarter" idx="1"/>
          </p:nvPr>
        </p:nvSpPr>
        <p:spPr>
          <a:xfrm>
            <a:off x="3214678" y="1219200"/>
            <a:ext cx="5472122" cy="2924180"/>
          </a:xfrm>
        </p:spPr>
        <p:txBody>
          <a:bodyPr>
            <a:normAutofit fontScale="70000" lnSpcReduction="20000"/>
          </a:bodyPr>
          <a:lstStyle/>
          <a:p>
            <a:r>
              <a:rPr lang="tr-TR" dirty="0" smtClean="0"/>
              <a:t>Bilgisayar MIN-MAKS arası sayı tutar ve bizden tahmin ister. (MIN ve MAKS birer değişkendir)</a:t>
            </a:r>
          </a:p>
          <a:p>
            <a:r>
              <a:rPr lang="tr-TR" dirty="0" smtClean="0"/>
              <a:t>“Artır”/”Azalt”/”Bingo” şeklinde geribildirim verir.</a:t>
            </a:r>
          </a:p>
          <a:p>
            <a:r>
              <a:rPr lang="tr-TR" dirty="0" smtClean="0"/>
              <a:t>İstenen aralıkta değilse kullanıcıyı uyarır.</a:t>
            </a:r>
          </a:p>
          <a:p>
            <a:r>
              <a:rPr lang="tr-TR" dirty="0" smtClean="0"/>
              <a:t>MAKS_TAHMIN değişkenindeki sayıdan daha fazla tahmin yapmaya izin vermez.</a:t>
            </a:r>
          </a:p>
          <a:p>
            <a:r>
              <a:rPr lang="tr-TR" dirty="0" smtClean="0"/>
              <a:t>MAKS_TAHMIN kadar tahminde cevap bulunamadıysa</a:t>
            </a:r>
            <a:br>
              <a:rPr lang="tr-TR" dirty="0" smtClean="0"/>
            </a:br>
            <a:r>
              <a:rPr lang="tr-TR" dirty="0" smtClean="0"/>
              <a:t>“</a:t>
            </a:r>
            <a:r>
              <a:rPr lang="tr-TR" dirty="0" err="1" smtClean="0"/>
              <a:t>Ohooo</a:t>
            </a:r>
            <a:r>
              <a:rPr lang="tr-TR" dirty="0" smtClean="0"/>
              <a:t>, artik bulmasan da olur.” der.</a:t>
            </a:r>
          </a:p>
          <a:p>
            <a:r>
              <a:rPr lang="tr-TR" dirty="0" smtClean="0"/>
              <a:t>En sonda bir dizi içerisinde kullanıcının tahmin sayıları ile birlikte analiz yapılır.</a:t>
            </a:r>
          </a:p>
        </p:txBody>
      </p:sp>
      <p:pic>
        <p:nvPicPr>
          <p:cNvPr id="14338" name="Picture 2" descr="number guess ile ilgili görsel sonucu"/>
          <p:cNvPicPr>
            <a:picLocks noChangeAspect="1" noChangeArrowheads="1"/>
          </p:cNvPicPr>
          <p:nvPr/>
        </p:nvPicPr>
        <p:blipFill>
          <a:blip r:embed="rId2"/>
          <a:srcRect/>
          <a:stretch>
            <a:fillRect/>
          </a:stretch>
        </p:blipFill>
        <p:spPr bwMode="auto">
          <a:xfrm>
            <a:off x="928662" y="1428736"/>
            <a:ext cx="2071702" cy="2277007"/>
          </a:xfrm>
          <a:prstGeom prst="rect">
            <a:avLst/>
          </a:prstGeom>
          <a:noFill/>
        </p:spPr>
      </p:pic>
      <p:pic>
        <p:nvPicPr>
          <p:cNvPr id="8" name="7 Resim" descr="bilgisayar.wmf"/>
          <p:cNvPicPr>
            <a:picLocks noChangeAspect="1"/>
          </p:cNvPicPr>
          <p:nvPr/>
        </p:nvPicPr>
        <p:blipFill>
          <a:blip r:embed="rId3"/>
          <a:stretch>
            <a:fillRect/>
          </a:stretch>
        </p:blipFill>
        <p:spPr>
          <a:xfrm>
            <a:off x="3714744" y="3929066"/>
            <a:ext cx="1809750" cy="1847850"/>
          </a:xfrm>
          <a:prstGeom prst="rect">
            <a:avLst/>
          </a:prstGeom>
        </p:spPr>
      </p:pic>
    </p:spTree>
  </p:cSld>
  <p:clrMapOvr>
    <a:masterClrMapping/>
  </p:clrMapOvr>
  <p:transition/>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5214950"/>
            <a:ext cx="8229600" cy="990600"/>
          </a:xfrm>
        </p:spPr>
        <p:txBody>
          <a:bodyPr/>
          <a:lstStyle/>
          <a:p>
            <a:r>
              <a:rPr lang="tr-TR" dirty="0" smtClean="0"/>
              <a:t>Uygulama</a:t>
            </a:r>
            <a:endParaRPr lang="tr-TR" dirty="0"/>
          </a:p>
        </p:txBody>
      </p:sp>
      <p:graphicFrame>
        <p:nvGraphicFramePr>
          <p:cNvPr id="4" name="3 İçerik Yer Tutucusu"/>
          <p:cNvGraphicFramePr>
            <a:graphicFrameLocks noGrp="1"/>
          </p:cNvGraphicFramePr>
          <p:nvPr>
            <p:ph sz="quarter" idx="1"/>
          </p:nvPr>
        </p:nvGraphicFramePr>
        <p:xfrm>
          <a:off x="5500694" y="4429132"/>
          <a:ext cx="3214686" cy="1643052"/>
        </p:xfrm>
        <a:graphic>
          <a:graphicData uri="http://schemas.openxmlformats.org/drawingml/2006/table">
            <a:tbl>
              <a:tblPr firstRow="1" bandRow="1">
                <a:tableStyleId>{5940675A-B579-460E-94D1-54222C63F5DA}</a:tableStyleId>
              </a:tblPr>
              <a:tblGrid>
                <a:gridCol w="535781"/>
                <a:gridCol w="535781"/>
                <a:gridCol w="535781"/>
                <a:gridCol w="535781"/>
                <a:gridCol w="535781"/>
                <a:gridCol w="535781"/>
              </a:tblGrid>
              <a:tr h="410763">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r>
              <a:tr h="410763">
                <a:tc>
                  <a:txBody>
                    <a:bodyPr/>
                    <a:lstStyle/>
                    <a:p>
                      <a:endParaRPr lang="tr-T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a:p>
                  </a:txBody>
                  <a:tcPr/>
                </a:tc>
              </a:tr>
              <a:tr h="410763">
                <a:tc>
                  <a:txBody>
                    <a:bodyPr/>
                    <a:lstStyle/>
                    <a:p>
                      <a:endParaRPr lang="tr-TR"/>
                    </a:p>
                  </a:txBody>
                  <a:tcPr/>
                </a:tc>
                <a:tc>
                  <a:txBody>
                    <a:bodyPr/>
                    <a:lstStyle/>
                    <a:p>
                      <a:endParaRPr lang="tr-T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r>
              <a:tr h="410763">
                <a:tc>
                  <a:txBody>
                    <a:bodyPr/>
                    <a:lstStyle/>
                    <a:p>
                      <a:endParaRPr lang="tr-TR"/>
                    </a:p>
                  </a:txBody>
                  <a:tcPr/>
                </a:tc>
                <a:tc>
                  <a:txBody>
                    <a:bodyPr/>
                    <a:lstStyle/>
                    <a:p>
                      <a:endParaRPr lang="tr-TR"/>
                    </a:p>
                  </a:txBody>
                  <a:tcPr/>
                </a:tc>
                <a:tc>
                  <a:txBody>
                    <a:bodyPr/>
                    <a:lstStyle/>
                    <a:p>
                      <a:endParaRPr lang="tr-TR" dirty="0"/>
                    </a:p>
                  </a:txBody>
                  <a:tcPr/>
                </a:tc>
                <a:tc>
                  <a:txBody>
                    <a:bodyPr/>
                    <a:lstStyle/>
                    <a:p>
                      <a:endParaRPr lang="tr-TR"/>
                    </a:p>
                  </a:txBody>
                  <a:tcPr/>
                </a:tc>
                <a:tc>
                  <a:txBody>
                    <a:bodyPr/>
                    <a:lstStyle/>
                    <a:p>
                      <a:endParaRPr lang="tr-TR" dirty="0"/>
                    </a:p>
                  </a:txBody>
                  <a:tcPr/>
                </a:tc>
                <a:tc>
                  <a:txBody>
                    <a:bodyPr/>
                    <a:lstStyle/>
                    <a:p>
                      <a:endParaRPr lang="tr-TR" dirty="0"/>
                    </a:p>
                  </a:txBody>
                  <a:tcPr/>
                </a:tc>
              </a:tr>
            </a:tbl>
          </a:graphicData>
        </a:graphic>
      </p:graphicFrame>
      <p:sp>
        <p:nvSpPr>
          <p:cNvPr id="5" name="4 Metin kutusu"/>
          <p:cNvSpPr txBox="1"/>
          <p:nvPr/>
        </p:nvSpPr>
        <p:spPr>
          <a:xfrm>
            <a:off x="5643570" y="214290"/>
            <a:ext cx="3072362" cy="954107"/>
          </a:xfrm>
          <a:prstGeom prst="rect">
            <a:avLst/>
          </a:prstGeom>
          <a:noFill/>
        </p:spPr>
        <p:txBody>
          <a:bodyPr wrap="square" rtlCol="0">
            <a:spAutoFit/>
          </a:bodyPr>
          <a:lstStyle/>
          <a:p>
            <a:pPr algn="r"/>
            <a:r>
              <a:rPr lang="tr-TR" sz="1400" dirty="0" smtClean="0"/>
              <a:t>Aşağıdaki gibi 4x6’lık bir dikdörtgen çiziniz. </a:t>
            </a:r>
          </a:p>
          <a:p>
            <a:pPr algn="r"/>
            <a:r>
              <a:rPr lang="tr-TR" sz="1400" dirty="0" smtClean="0"/>
              <a:t>Bu ekran çıktınızı temsil edecek.</a:t>
            </a:r>
          </a:p>
          <a:p>
            <a:pPr algn="r"/>
            <a:r>
              <a:rPr lang="tr-TR" sz="1400" dirty="0" smtClean="0"/>
              <a:t>Bu dikdörtgenin içine çıktıyı yazınız.</a:t>
            </a:r>
            <a:endParaRPr lang="tr-TR" sz="1400" dirty="0"/>
          </a:p>
        </p:txBody>
      </p:sp>
      <p:sp>
        <p:nvSpPr>
          <p:cNvPr id="6" name="5 Dikdörtgen"/>
          <p:cNvSpPr/>
          <p:nvPr/>
        </p:nvSpPr>
        <p:spPr>
          <a:xfrm>
            <a:off x="4678083" y="3929066"/>
            <a:ext cx="1822743" cy="461665"/>
          </a:xfrm>
          <a:prstGeom prst="rect">
            <a:avLst/>
          </a:prstGeom>
        </p:spPr>
        <p:txBody>
          <a:bodyPr wrap="none">
            <a:spAutoFit/>
          </a:bodyPr>
          <a:lstStyle/>
          <a:p>
            <a:r>
              <a:rPr lang="tr-TR" sz="2400" b="1" dirty="0" smtClean="0"/>
              <a:t>Ekran Çıktısı:</a:t>
            </a:r>
            <a:endParaRPr lang="tr-TR" sz="2400" b="1" dirty="0"/>
          </a:p>
        </p:txBody>
      </p:sp>
      <p:sp>
        <p:nvSpPr>
          <p:cNvPr id="7" name="6 Dikdörtgen"/>
          <p:cNvSpPr/>
          <p:nvPr/>
        </p:nvSpPr>
        <p:spPr>
          <a:xfrm>
            <a:off x="142844" y="84118"/>
            <a:ext cx="5429288" cy="31393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dirty="0" err="1" smtClean="0"/>
              <a:t>for</a:t>
            </a:r>
            <a:r>
              <a:rPr lang="tr-TR" dirty="0" smtClean="0"/>
              <a:t>(</a:t>
            </a:r>
            <a:r>
              <a:rPr lang="tr-TR" dirty="0" err="1" smtClean="0"/>
              <a:t>int</a:t>
            </a:r>
            <a:r>
              <a:rPr lang="tr-TR" dirty="0" smtClean="0"/>
              <a:t> i=1; i&lt;=3; i++)</a:t>
            </a:r>
          </a:p>
          <a:p>
            <a:r>
              <a:rPr lang="tr-TR" dirty="0" smtClean="0"/>
              <a:t>	{</a:t>
            </a:r>
          </a:p>
          <a:p>
            <a:r>
              <a:rPr lang="tr-TR" dirty="0" smtClean="0"/>
              <a:t>	</a:t>
            </a:r>
            <a:r>
              <a:rPr lang="tr-TR" dirty="0" err="1" smtClean="0"/>
              <a:t>for</a:t>
            </a:r>
            <a:r>
              <a:rPr lang="tr-TR" dirty="0" smtClean="0"/>
              <a:t>(</a:t>
            </a:r>
            <a:r>
              <a:rPr lang="tr-TR" dirty="0" err="1" smtClean="0"/>
              <a:t>int</a:t>
            </a:r>
            <a:r>
              <a:rPr lang="tr-TR" dirty="0" smtClean="0"/>
              <a:t> j=-5; j&lt;=-4; j++)</a:t>
            </a:r>
          </a:p>
          <a:p>
            <a:r>
              <a:rPr lang="tr-TR" dirty="0" smtClean="0"/>
              <a:t>		{</a:t>
            </a:r>
          </a:p>
          <a:p>
            <a:r>
              <a:rPr lang="tr-TR" dirty="0" smtClean="0"/>
              <a:t>		</a:t>
            </a:r>
            <a:r>
              <a:rPr lang="tr-TR" dirty="0" err="1" smtClean="0"/>
              <a:t>if</a:t>
            </a:r>
            <a:r>
              <a:rPr lang="tr-TR" dirty="0" smtClean="0"/>
              <a:t>(i==1)</a:t>
            </a:r>
          </a:p>
          <a:p>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(i+j+"\"");</a:t>
            </a:r>
          </a:p>
          <a:p>
            <a:r>
              <a:rPr lang="tr-TR" dirty="0" smtClean="0"/>
              <a:t>			else</a:t>
            </a:r>
          </a:p>
          <a:p>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(i+j+"\\");</a:t>
            </a:r>
          </a:p>
          <a:p>
            <a:r>
              <a:rPr lang="tr-TR" dirty="0" smtClean="0"/>
              <a:t>			}</a:t>
            </a:r>
          </a:p>
          <a:p>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a:t>
            </a:r>
          </a:p>
          <a:p>
            <a:r>
              <a:rPr lang="tr-TR" dirty="0" smtClean="0"/>
              <a:t>		}</a:t>
            </a:r>
            <a:endParaRPr lang="tr-TR" dirty="0"/>
          </a:p>
        </p:txBody>
      </p:sp>
      <p:pic>
        <p:nvPicPr>
          <p:cNvPr id="8" name="7 Resim" descr="soru.jpg"/>
          <p:cNvPicPr>
            <a:picLocks noChangeAspect="1"/>
          </p:cNvPicPr>
          <p:nvPr/>
        </p:nvPicPr>
        <p:blipFill>
          <a:blip r:embed="rId2"/>
          <a:stretch>
            <a:fillRect/>
          </a:stretch>
        </p:blipFill>
        <p:spPr>
          <a:xfrm>
            <a:off x="6786578" y="1928802"/>
            <a:ext cx="1767840" cy="1328928"/>
          </a:xfrm>
          <a:prstGeom prst="rect">
            <a:avLst/>
          </a:prstGeom>
        </p:spPr>
      </p:pic>
    </p:spTree>
  </p:cSld>
  <p:clrMapOvr>
    <a:masterClrMapping/>
  </p:clrMapOvr>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Doğru cevap?</a:t>
            </a:r>
            <a:endParaRPr lang="tr-TR" dirty="0"/>
          </a:p>
        </p:txBody>
      </p:sp>
      <p:graphicFrame>
        <p:nvGraphicFramePr>
          <p:cNvPr id="6" name="3 İçerik Yer Tutucusu"/>
          <p:cNvGraphicFramePr>
            <a:graphicFrameLocks/>
          </p:cNvGraphicFramePr>
          <p:nvPr/>
        </p:nvGraphicFramePr>
        <p:xfrm>
          <a:off x="2857488" y="1714488"/>
          <a:ext cx="3214686" cy="1643052"/>
        </p:xfrm>
        <a:graphic>
          <a:graphicData uri="http://schemas.openxmlformats.org/drawingml/2006/table">
            <a:tbl>
              <a:tblPr firstRow="1" bandRow="1">
                <a:tableStyleId>{5940675A-B579-460E-94D1-54222C63F5DA}</a:tableStyleId>
              </a:tblPr>
              <a:tblGrid>
                <a:gridCol w="535781"/>
                <a:gridCol w="535781"/>
                <a:gridCol w="535781"/>
                <a:gridCol w="535781"/>
                <a:gridCol w="535781"/>
                <a:gridCol w="535781"/>
              </a:tblGrid>
              <a:tr h="410763">
                <a:tc>
                  <a:txBody>
                    <a:bodyPr/>
                    <a:lstStyle/>
                    <a:p>
                      <a:pPr algn="ctr"/>
                      <a:r>
                        <a:rPr lang="tr-TR" sz="2000" b="1" dirty="0" smtClean="0"/>
                        <a:t>-</a:t>
                      </a:r>
                      <a:endParaRPr lang="tr-TR" sz="2000" b="1" dirty="0"/>
                    </a:p>
                  </a:txBody>
                  <a:tcPr/>
                </a:tc>
                <a:tc>
                  <a:txBody>
                    <a:bodyPr/>
                    <a:lstStyle/>
                    <a:p>
                      <a:pPr algn="ctr"/>
                      <a:r>
                        <a:rPr lang="tr-TR" sz="2000" b="1" dirty="0" smtClean="0"/>
                        <a:t>4</a:t>
                      </a:r>
                      <a:endParaRPr lang="tr-TR" sz="2000" b="1" dirty="0"/>
                    </a:p>
                  </a:txBody>
                  <a:tcPr/>
                </a:tc>
                <a:tc>
                  <a:txBody>
                    <a:bodyPr/>
                    <a:lstStyle/>
                    <a:p>
                      <a:pPr algn="ctr"/>
                      <a:r>
                        <a:rPr lang="tr-TR" sz="2000" b="1" dirty="0" smtClean="0"/>
                        <a:t>“</a:t>
                      </a:r>
                      <a:endParaRPr lang="tr-TR" sz="2000" b="1" dirty="0"/>
                    </a:p>
                  </a:txBody>
                  <a:tcPr/>
                </a:tc>
                <a:tc>
                  <a:txBody>
                    <a:bodyPr/>
                    <a:lstStyle/>
                    <a:p>
                      <a:pPr algn="ctr"/>
                      <a:r>
                        <a:rPr lang="tr-TR" sz="2000" b="1" dirty="0" smtClean="0"/>
                        <a:t>-</a:t>
                      </a:r>
                      <a:endParaRPr lang="tr-TR" sz="2000" b="1" dirty="0"/>
                    </a:p>
                  </a:txBody>
                  <a:tcPr/>
                </a:tc>
                <a:tc>
                  <a:txBody>
                    <a:bodyPr/>
                    <a:lstStyle/>
                    <a:p>
                      <a:pPr algn="ctr"/>
                      <a:r>
                        <a:rPr lang="tr-TR" sz="2000" b="1" dirty="0" smtClean="0"/>
                        <a:t>3</a:t>
                      </a:r>
                      <a:endParaRPr lang="tr-TR" sz="2000" b="1" dirty="0"/>
                    </a:p>
                  </a:txBody>
                  <a:tcPr/>
                </a:tc>
                <a:tc>
                  <a:txBody>
                    <a:bodyPr/>
                    <a:lstStyle/>
                    <a:p>
                      <a:pPr algn="ctr"/>
                      <a:r>
                        <a:rPr lang="tr-TR" sz="2000" b="1" dirty="0" smtClean="0"/>
                        <a:t>“</a:t>
                      </a:r>
                      <a:endParaRPr lang="tr-TR" sz="2000" b="1" dirty="0"/>
                    </a:p>
                  </a:txBody>
                  <a:tcPr/>
                </a:tc>
              </a:tr>
              <a:tr h="410763">
                <a:tc>
                  <a:txBody>
                    <a:bodyPr/>
                    <a:lstStyle/>
                    <a:p>
                      <a:pPr algn="ctr"/>
                      <a:r>
                        <a:rPr lang="tr-TR" sz="2000" b="1" dirty="0" smtClean="0"/>
                        <a:t>-</a:t>
                      </a:r>
                      <a:endParaRPr lang="tr-TR" sz="2000" b="1" dirty="0"/>
                    </a:p>
                  </a:txBody>
                  <a:tcPr/>
                </a:tc>
                <a:tc>
                  <a:txBody>
                    <a:bodyPr/>
                    <a:lstStyle/>
                    <a:p>
                      <a:pPr algn="ctr"/>
                      <a:r>
                        <a:rPr lang="tr-TR" sz="2000" b="1" dirty="0" smtClean="0"/>
                        <a:t>3</a:t>
                      </a:r>
                      <a:endParaRPr lang="tr-TR" sz="2000" b="1" dirty="0"/>
                    </a:p>
                  </a:txBody>
                  <a:tcPr/>
                </a:tc>
                <a:tc>
                  <a:txBody>
                    <a:bodyPr/>
                    <a:lstStyle/>
                    <a:p>
                      <a:pPr algn="ctr"/>
                      <a:r>
                        <a:rPr lang="tr-TR" sz="2000" b="1" dirty="0" smtClean="0"/>
                        <a:t>\</a:t>
                      </a:r>
                      <a:endParaRPr lang="tr-TR" sz="2000" b="1" dirty="0"/>
                    </a:p>
                  </a:txBody>
                  <a:tcPr/>
                </a:tc>
                <a:tc>
                  <a:txBody>
                    <a:bodyPr/>
                    <a:lstStyle/>
                    <a:p>
                      <a:pPr algn="ctr"/>
                      <a:r>
                        <a:rPr lang="tr-TR" sz="2000" b="1" dirty="0" smtClean="0"/>
                        <a:t>-</a:t>
                      </a:r>
                      <a:endParaRPr lang="tr-TR" sz="2000" b="1" dirty="0"/>
                    </a:p>
                  </a:txBody>
                  <a:tcPr/>
                </a:tc>
                <a:tc>
                  <a:txBody>
                    <a:bodyPr/>
                    <a:lstStyle/>
                    <a:p>
                      <a:pPr algn="ctr"/>
                      <a:r>
                        <a:rPr lang="tr-TR" sz="2000" b="1" dirty="0" smtClean="0"/>
                        <a:t>2</a:t>
                      </a:r>
                      <a:endParaRPr lang="tr-TR" sz="2000" b="1" dirty="0"/>
                    </a:p>
                  </a:txBody>
                  <a:tcPr/>
                </a:tc>
                <a:tc>
                  <a:txBody>
                    <a:bodyPr/>
                    <a:lstStyle/>
                    <a:p>
                      <a:pPr algn="ctr"/>
                      <a:r>
                        <a:rPr lang="tr-TR" sz="2000" b="1" dirty="0" smtClean="0"/>
                        <a:t>\</a:t>
                      </a:r>
                      <a:endParaRPr lang="tr-TR" sz="2000" b="1" dirty="0"/>
                    </a:p>
                  </a:txBody>
                  <a:tcPr/>
                </a:tc>
              </a:tr>
              <a:tr h="410763">
                <a:tc>
                  <a:txBody>
                    <a:bodyPr/>
                    <a:lstStyle/>
                    <a:p>
                      <a:pPr algn="ctr"/>
                      <a:r>
                        <a:rPr lang="tr-TR" sz="2000" b="1" dirty="0" smtClean="0"/>
                        <a:t>-</a:t>
                      </a:r>
                      <a:endParaRPr lang="tr-TR" sz="2000" b="1" dirty="0"/>
                    </a:p>
                  </a:txBody>
                  <a:tcPr/>
                </a:tc>
                <a:tc>
                  <a:txBody>
                    <a:bodyPr/>
                    <a:lstStyle/>
                    <a:p>
                      <a:pPr algn="ctr"/>
                      <a:r>
                        <a:rPr lang="tr-TR" sz="2000" b="1" dirty="0" smtClean="0"/>
                        <a:t>2</a:t>
                      </a:r>
                      <a:endParaRPr lang="tr-TR" sz="2000" b="1" dirty="0"/>
                    </a:p>
                  </a:txBody>
                  <a:tcPr/>
                </a:tc>
                <a:tc>
                  <a:txBody>
                    <a:bodyPr/>
                    <a:lstStyle/>
                    <a:p>
                      <a:pPr algn="ctr"/>
                      <a:r>
                        <a:rPr lang="tr-TR" sz="2000" b="1" dirty="0" smtClean="0"/>
                        <a:t>\</a:t>
                      </a:r>
                      <a:endParaRPr lang="tr-TR" sz="2000" b="1" dirty="0"/>
                    </a:p>
                  </a:txBody>
                  <a:tcPr/>
                </a:tc>
                <a:tc>
                  <a:txBody>
                    <a:bodyPr/>
                    <a:lstStyle/>
                    <a:p>
                      <a:pPr algn="ctr"/>
                      <a:r>
                        <a:rPr lang="tr-TR" sz="2000" b="1" dirty="0" smtClean="0"/>
                        <a:t>-</a:t>
                      </a:r>
                      <a:endParaRPr lang="tr-TR" sz="2000" b="1" dirty="0"/>
                    </a:p>
                  </a:txBody>
                  <a:tcPr/>
                </a:tc>
                <a:tc>
                  <a:txBody>
                    <a:bodyPr/>
                    <a:lstStyle/>
                    <a:p>
                      <a:pPr algn="ctr"/>
                      <a:r>
                        <a:rPr lang="tr-TR" sz="2000" b="1" dirty="0" smtClean="0"/>
                        <a:t>1</a:t>
                      </a:r>
                      <a:endParaRPr lang="tr-TR" sz="2000" b="1" dirty="0"/>
                    </a:p>
                  </a:txBody>
                  <a:tcPr/>
                </a:tc>
                <a:tc>
                  <a:txBody>
                    <a:bodyPr/>
                    <a:lstStyle/>
                    <a:p>
                      <a:pPr algn="ctr"/>
                      <a:r>
                        <a:rPr lang="tr-TR" sz="2000" b="1" dirty="0" smtClean="0"/>
                        <a:t>\</a:t>
                      </a:r>
                      <a:endParaRPr lang="tr-TR" sz="2000" b="1" dirty="0"/>
                    </a:p>
                  </a:txBody>
                  <a:tcPr/>
                </a:tc>
              </a:tr>
              <a:tr h="410763">
                <a:tc>
                  <a:txBody>
                    <a:bodyPr/>
                    <a:lstStyle/>
                    <a:p>
                      <a:endParaRPr lang="tr-TR"/>
                    </a:p>
                  </a:txBody>
                  <a:tcPr/>
                </a:tc>
                <a:tc>
                  <a:txBody>
                    <a:bodyPr/>
                    <a:lstStyle/>
                    <a:p>
                      <a:endParaRPr lang="tr-TR"/>
                    </a:p>
                  </a:txBody>
                  <a:tcPr/>
                </a:tc>
                <a:tc>
                  <a:txBody>
                    <a:bodyPr/>
                    <a:lstStyle/>
                    <a:p>
                      <a:endParaRPr lang="tr-TR" dirty="0"/>
                    </a:p>
                  </a:txBody>
                  <a:tcPr/>
                </a:tc>
                <a:tc>
                  <a:txBody>
                    <a:bodyPr/>
                    <a:lstStyle/>
                    <a:p>
                      <a:endParaRPr lang="tr-TR"/>
                    </a:p>
                  </a:txBody>
                  <a:tcPr/>
                </a:tc>
                <a:tc>
                  <a:txBody>
                    <a:bodyPr/>
                    <a:lstStyle/>
                    <a:p>
                      <a:endParaRPr lang="tr-TR" dirty="0"/>
                    </a:p>
                  </a:txBody>
                  <a:tcPr/>
                </a:tc>
                <a:tc>
                  <a:txBody>
                    <a:bodyPr/>
                    <a:lstStyle/>
                    <a:p>
                      <a:endParaRPr lang="tr-TR" dirty="0"/>
                    </a:p>
                  </a:txBody>
                  <a:tcPr/>
                </a:tc>
              </a:tr>
            </a:tbl>
          </a:graphicData>
        </a:graphic>
      </p:graphicFrame>
      <p:sp>
        <p:nvSpPr>
          <p:cNvPr id="7" name="6 Dikdörtgen"/>
          <p:cNvSpPr/>
          <p:nvPr/>
        </p:nvSpPr>
        <p:spPr>
          <a:xfrm>
            <a:off x="2214546" y="1285860"/>
            <a:ext cx="1822743" cy="461665"/>
          </a:xfrm>
          <a:prstGeom prst="rect">
            <a:avLst/>
          </a:prstGeom>
        </p:spPr>
        <p:txBody>
          <a:bodyPr wrap="none">
            <a:spAutoFit/>
          </a:bodyPr>
          <a:lstStyle/>
          <a:p>
            <a:r>
              <a:rPr lang="tr-TR" sz="2400" b="1" dirty="0" smtClean="0"/>
              <a:t>Ekran Çıktısı:</a:t>
            </a:r>
            <a:endParaRPr lang="tr-T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Oval 7"/>
          <p:cNvSpPr>
            <a:spLocks noChangeArrowheads="1"/>
          </p:cNvSpPr>
          <p:nvPr/>
        </p:nvSpPr>
        <p:spPr bwMode="auto">
          <a:xfrm>
            <a:off x="71470" y="33326"/>
            <a:ext cx="8839200" cy="1752600"/>
          </a:xfrm>
          <a:prstGeom prst="ellipse">
            <a:avLst/>
          </a:prstGeom>
          <a:solidFill>
            <a:srgbClr val="C0C0C0">
              <a:alpha val="50195"/>
            </a:srgbClr>
          </a:solidFill>
          <a:ln w="9525">
            <a:noFill/>
            <a:round/>
            <a:headEnd/>
            <a:tailEnd type="none" w="sm" len="sm"/>
          </a:ln>
        </p:spPr>
        <p:txBody>
          <a:bodyPr wrap="none" anchor="ctr">
            <a:prstTxWarp prst="textNoShape">
              <a:avLst/>
            </a:prstTxWarp>
          </a:bodyPr>
          <a:lstStyle/>
          <a:p>
            <a:pPr algn="ctr"/>
            <a:endParaRPr lang="en-US" sz="1600" dirty="0">
              <a:solidFill>
                <a:schemeClr val="accent2"/>
              </a:solidFill>
            </a:endParaRPr>
          </a:p>
          <a:p>
            <a:pPr algn="ctr"/>
            <a:endParaRPr lang="en-US" sz="1600" dirty="0">
              <a:solidFill>
                <a:schemeClr val="accent2"/>
              </a:solidFill>
            </a:endParaRPr>
          </a:p>
          <a:p>
            <a:pPr algn="ctr"/>
            <a:r>
              <a:rPr lang="tr-TR" sz="1600" dirty="0" smtClean="0">
                <a:solidFill>
                  <a:schemeClr val="accent2"/>
                </a:solidFill>
              </a:rPr>
              <a:t>Kalıtım, İstisnalar, Dosya/Giriş-Çıkış İşlemleri (vakit kalırsa)</a:t>
            </a:r>
            <a:endParaRPr lang="en-US" sz="1600" dirty="0">
              <a:solidFill>
                <a:schemeClr val="accent2"/>
              </a:solidFill>
            </a:endParaRPr>
          </a:p>
        </p:txBody>
      </p:sp>
      <p:sp>
        <p:nvSpPr>
          <p:cNvPr id="17414" name="Rectangle 5"/>
          <p:cNvSpPr>
            <a:spLocks noChangeArrowheads="1"/>
          </p:cNvSpPr>
          <p:nvPr/>
        </p:nvSpPr>
        <p:spPr bwMode="auto">
          <a:xfrm>
            <a:off x="2532095" y="1623986"/>
            <a:ext cx="39624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solidFill>
                  <a:schemeClr val="accent2"/>
                </a:solidFill>
              </a:rPr>
              <a:t>sınıflar, nesneler ve metotlar</a:t>
            </a:r>
            <a:endParaRPr lang="en-US" sz="1600" dirty="0">
              <a:solidFill>
                <a:schemeClr val="accent2"/>
              </a:solidFill>
            </a:endParaRPr>
          </a:p>
        </p:txBody>
      </p:sp>
      <p:sp>
        <p:nvSpPr>
          <p:cNvPr id="17415" name="Rectangle 6"/>
          <p:cNvSpPr>
            <a:spLocks noChangeArrowheads="1"/>
          </p:cNvSpPr>
          <p:nvPr/>
        </p:nvSpPr>
        <p:spPr bwMode="auto">
          <a:xfrm>
            <a:off x="3903695" y="2157386"/>
            <a:ext cx="1150938" cy="533400"/>
          </a:xfrm>
          <a:prstGeom prst="rect">
            <a:avLst/>
          </a:prstGeom>
          <a:solidFill>
            <a:schemeClr val="folHlink"/>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solidFill>
                  <a:schemeClr val="bg1"/>
                </a:solidFill>
              </a:rPr>
              <a:t>diziler</a:t>
            </a:r>
            <a:endParaRPr lang="en-US" sz="1600" dirty="0">
              <a:solidFill>
                <a:schemeClr val="bg1"/>
              </a:solidFill>
            </a:endParaRPr>
          </a:p>
        </p:txBody>
      </p:sp>
      <p:sp>
        <p:nvSpPr>
          <p:cNvPr id="17417" name="Rectangle 8"/>
          <p:cNvSpPr>
            <a:spLocks noChangeArrowheads="1"/>
          </p:cNvSpPr>
          <p:nvPr/>
        </p:nvSpPr>
        <p:spPr bwMode="auto">
          <a:xfrm>
            <a:off x="71406" y="-71462"/>
            <a:ext cx="8839200" cy="714380"/>
          </a:xfrm>
          <a:prstGeom prst="rect">
            <a:avLst/>
          </a:prstGeom>
          <a:solidFill>
            <a:schemeClr val="bg1"/>
          </a:solidFill>
          <a:ln w="9525">
            <a:noFill/>
            <a:miter lim="800000"/>
            <a:headEnd/>
            <a:tailEnd type="none" w="sm" len="sm"/>
          </a:ln>
        </p:spPr>
        <p:txBody>
          <a:bodyPr wrap="none" anchor="ctr">
            <a:prstTxWarp prst="textNoShape">
              <a:avLst/>
            </a:prstTxWarp>
          </a:bodyPr>
          <a:lstStyle/>
          <a:p>
            <a:endParaRPr lang="en-US"/>
          </a:p>
        </p:txBody>
      </p:sp>
      <p:sp>
        <p:nvSpPr>
          <p:cNvPr id="17418" name="Rectangle 12"/>
          <p:cNvSpPr>
            <a:spLocks noChangeArrowheads="1"/>
          </p:cNvSpPr>
          <p:nvPr/>
        </p:nvSpPr>
        <p:spPr bwMode="auto">
          <a:xfrm>
            <a:off x="2989295" y="2690786"/>
            <a:ext cx="28956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koşullar ve döngüler</a:t>
            </a:r>
            <a:endParaRPr lang="en-US" sz="1600" dirty="0"/>
          </a:p>
        </p:txBody>
      </p:sp>
      <p:sp>
        <p:nvSpPr>
          <p:cNvPr id="17419" name="Rectangle 13"/>
          <p:cNvSpPr>
            <a:spLocks noChangeArrowheads="1"/>
          </p:cNvSpPr>
          <p:nvPr/>
        </p:nvSpPr>
        <p:spPr bwMode="auto">
          <a:xfrm>
            <a:off x="3294095" y="3224186"/>
            <a:ext cx="1139825"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en-US" sz="1600"/>
              <a:t>Math</a:t>
            </a:r>
          </a:p>
        </p:txBody>
      </p:sp>
      <p:sp>
        <p:nvSpPr>
          <p:cNvPr id="17420" name="Rectangle 14"/>
          <p:cNvSpPr>
            <a:spLocks noChangeArrowheads="1"/>
          </p:cNvSpPr>
          <p:nvPr/>
        </p:nvSpPr>
        <p:spPr bwMode="auto">
          <a:xfrm>
            <a:off x="4433920" y="3224186"/>
            <a:ext cx="1150938"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err="1" smtClean="0"/>
              <a:t>String</a:t>
            </a:r>
            <a:endParaRPr lang="en-US" sz="1600" dirty="0"/>
          </a:p>
        </p:txBody>
      </p:sp>
      <p:sp>
        <p:nvSpPr>
          <p:cNvPr id="17421" name="Rectangle 15"/>
          <p:cNvSpPr>
            <a:spLocks noChangeArrowheads="1"/>
          </p:cNvSpPr>
          <p:nvPr/>
        </p:nvSpPr>
        <p:spPr bwMode="auto">
          <a:xfrm>
            <a:off x="4437095" y="3757586"/>
            <a:ext cx="28956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atama işlemleri</a:t>
            </a:r>
            <a:endParaRPr lang="en-US" sz="1600" dirty="0"/>
          </a:p>
        </p:txBody>
      </p:sp>
      <p:sp>
        <p:nvSpPr>
          <p:cNvPr id="17422" name="Rectangle 16"/>
          <p:cNvSpPr>
            <a:spLocks noChangeArrowheads="1"/>
          </p:cNvSpPr>
          <p:nvPr/>
        </p:nvSpPr>
        <p:spPr bwMode="auto">
          <a:xfrm>
            <a:off x="1549433" y="3757586"/>
            <a:ext cx="2884487"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veri türleri</a:t>
            </a:r>
            <a:endParaRPr lang="en-US" sz="1600" dirty="0"/>
          </a:p>
        </p:txBody>
      </p:sp>
      <p:sp>
        <p:nvSpPr>
          <p:cNvPr id="17424" name="Line 18"/>
          <p:cNvSpPr>
            <a:spLocks noChangeShapeType="1"/>
          </p:cNvSpPr>
          <p:nvPr/>
        </p:nvSpPr>
        <p:spPr bwMode="auto">
          <a:xfrm flipH="1">
            <a:off x="5143504" y="2181236"/>
            <a:ext cx="785818" cy="285752"/>
          </a:xfrm>
          <a:prstGeom prst="line">
            <a:avLst/>
          </a:prstGeom>
          <a:noFill/>
          <a:ln w="76200">
            <a:solidFill>
              <a:schemeClr val="accent1"/>
            </a:solidFill>
            <a:round/>
            <a:headEnd/>
            <a:tailEnd type="triangle" w="sm" len="sm"/>
          </a:ln>
        </p:spPr>
        <p:txBody>
          <a:bodyPr wrap="none" anchor="ctr">
            <a:prstTxWarp prst="textNoShape">
              <a:avLst/>
            </a:prstTxWarp>
          </a:bodyPr>
          <a:lstStyle/>
          <a:p>
            <a:endParaRPr lang="en-US"/>
          </a:p>
        </p:txBody>
      </p:sp>
      <p:sp>
        <p:nvSpPr>
          <p:cNvPr id="17410" name="Slide Number Placeholder 3"/>
          <p:cNvSpPr>
            <a:spLocks noGrp="1"/>
          </p:cNvSpPr>
          <p:nvPr>
            <p:ph type="sldNum" sz="quarter" idx="10"/>
          </p:nvPr>
        </p:nvSpPr>
        <p:spPr>
          <a:noFill/>
        </p:spPr>
        <p:txBody>
          <a:bodyPr/>
          <a:lstStyle/>
          <a:p>
            <a:fld id="{0E39A1B6-C1E0-DD45-A9FB-30C8799D421F}" type="slidenum">
              <a:rPr lang="en-US" smtClean="0"/>
              <a:pPr/>
              <a:t>418</a:t>
            </a:fld>
            <a:endParaRPr lang="en-US" sz="1400" smtClean="0"/>
          </a:p>
        </p:txBody>
      </p:sp>
      <p:sp>
        <p:nvSpPr>
          <p:cNvPr id="17411" name="Rectangle 2"/>
          <p:cNvSpPr>
            <a:spLocks noGrp="1" noChangeArrowheads="1"/>
          </p:cNvSpPr>
          <p:nvPr>
            <p:ph type="title"/>
          </p:nvPr>
        </p:nvSpPr>
        <p:spPr>
          <a:xfrm>
            <a:off x="0" y="114280"/>
            <a:ext cx="9144000" cy="457200"/>
          </a:xfrm>
        </p:spPr>
        <p:txBody>
          <a:bodyPr/>
          <a:lstStyle/>
          <a:p>
            <a:r>
              <a:rPr kumimoji="0" lang="tr-TR" dirty="0" smtClean="0"/>
              <a:t>9/12. Hafta ve Biz Neredeyiz?</a:t>
            </a:r>
            <a:endParaRPr kumimoji="0" lang="en-US" dirty="0"/>
          </a:p>
        </p:txBody>
      </p:sp>
    </p:spTree>
  </p:cSld>
  <p:clrMapOvr>
    <a:masterClrMapping/>
  </p:clrMapOvr>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276"/>
            <a:ext cx="8229600" cy="633394"/>
          </a:xfrm>
        </p:spPr>
        <p:txBody>
          <a:bodyPr/>
          <a:lstStyle/>
          <a:p>
            <a:r>
              <a:rPr lang="tr-TR" dirty="0" smtClean="0"/>
              <a:t>Tavsiye</a:t>
            </a:r>
            <a:endParaRPr lang="en-US" dirty="0"/>
          </a:p>
        </p:txBody>
      </p:sp>
      <p:sp>
        <p:nvSpPr>
          <p:cNvPr id="3" name="Subtitle 2"/>
          <p:cNvSpPr>
            <a:spLocks noGrp="1"/>
          </p:cNvSpPr>
          <p:nvPr>
            <p:ph sz="quarter" idx="1"/>
          </p:nvPr>
        </p:nvSpPr>
        <p:spPr>
          <a:xfrm>
            <a:off x="428596" y="1076324"/>
            <a:ext cx="8229600" cy="5353072"/>
          </a:xfrm>
        </p:spPr>
        <p:txBody>
          <a:bodyPr>
            <a:noAutofit/>
          </a:bodyPr>
          <a:lstStyle/>
          <a:p>
            <a:pPr>
              <a:buNone/>
            </a:pPr>
            <a:r>
              <a:rPr lang="tr-TR" sz="2400" dirty="0" smtClean="0"/>
              <a:t>Buradaki Java derslerini dikkatlice takip edin, (isterseniz yeni bir hesap açarak en baştan) soruları yaparak şu modülleri tamamlayın:</a:t>
            </a:r>
          </a:p>
          <a:p>
            <a:pPr lvl="1"/>
            <a:r>
              <a:rPr lang="tr-TR" sz="2100" dirty="0" err="1" smtClean="0">
                <a:solidFill>
                  <a:srgbClr val="0000FF"/>
                </a:solidFill>
              </a:rPr>
              <a:t>Basic</a:t>
            </a:r>
            <a:r>
              <a:rPr lang="tr-TR" sz="2100" dirty="0" smtClean="0">
                <a:solidFill>
                  <a:srgbClr val="0000FF"/>
                </a:solidFill>
              </a:rPr>
              <a:t> </a:t>
            </a:r>
            <a:r>
              <a:rPr lang="tr-TR" sz="2100" dirty="0" err="1" smtClean="0">
                <a:solidFill>
                  <a:srgbClr val="0000FF"/>
                </a:solidFill>
              </a:rPr>
              <a:t>Concepts</a:t>
            </a:r>
            <a:endParaRPr lang="tr-TR" sz="2100" dirty="0" smtClean="0">
              <a:solidFill>
                <a:srgbClr val="0000FF"/>
              </a:solidFill>
            </a:endParaRPr>
          </a:p>
          <a:p>
            <a:pPr lvl="1"/>
            <a:r>
              <a:rPr lang="tr-TR" sz="2100" dirty="0" err="1" smtClean="0">
                <a:solidFill>
                  <a:srgbClr val="0000FF"/>
                </a:solidFill>
              </a:rPr>
              <a:t>Conditionals</a:t>
            </a:r>
            <a:r>
              <a:rPr lang="tr-TR" sz="2100" dirty="0" smtClean="0">
                <a:solidFill>
                  <a:srgbClr val="0000FF"/>
                </a:solidFill>
              </a:rPr>
              <a:t> </a:t>
            </a:r>
            <a:r>
              <a:rPr lang="tr-TR" sz="2100" dirty="0" err="1" smtClean="0">
                <a:solidFill>
                  <a:srgbClr val="0000FF"/>
                </a:solidFill>
              </a:rPr>
              <a:t>and</a:t>
            </a:r>
            <a:r>
              <a:rPr lang="tr-TR" sz="2100" dirty="0" smtClean="0">
                <a:solidFill>
                  <a:srgbClr val="0000FF"/>
                </a:solidFill>
              </a:rPr>
              <a:t> </a:t>
            </a:r>
            <a:r>
              <a:rPr lang="tr-TR" sz="2100" dirty="0" err="1" smtClean="0">
                <a:solidFill>
                  <a:srgbClr val="0000FF"/>
                </a:solidFill>
              </a:rPr>
              <a:t>Loops</a:t>
            </a:r>
            <a:endParaRPr lang="tr-TR" sz="2100" dirty="0" smtClean="0">
              <a:solidFill>
                <a:srgbClr val="0000FF"/>
              </a:solidFill>
            </a:endParaRPr>
          </a:p>
          <a:p>
            <a:pPr lvl="1"/>
            <a:r>
              <a:rPr lang="tr-TR" sz="2100" dirty="0" err="1" smtClean="0">
                <a:solidFill>
                  <a:srgbClr val="0000FF"/>
                </a:solidFill>
              </a:rPr>
              <a:t>Arrays</a:t>
            </a:r>
            <a:endParaRPr lang="tr-TR" sz="2100" dirty="0" smtClean="0">
              <a:solidFill>
                <a:srgbClr val="0000FF"/>
              </a:solidFill>
            </a:endParaRPr>
          </a:p>
          <a:p>
            <a:pPr lvl="1"/>
            <a:r>
              <a:rPr lang="tr-TR" sz="2100" dirty="0" err="1" smtClean="0">
                <a:solidFill>
                  <a:srgbClr val="0000FF"/>
                </a:solidFill>
              </a:rPr>
              <a:t>Classes</a:t>
            </a:r>
            <a:r>
              <a:rPr lang="tr-TR" sz="2100" dirty="0" smtClean="0">
                <a:solidFill>
                  <a:srgbClr val="0000FF"/>
                </a:solidFill>
              </a:rPr>
              <a:t> </a:t>
            </a:r>
            <a:r>
              <a:rPr lang="tr-TR" sz="2100" dirty="0" err="1" smtClean="0">
                <a:solidFill>
                  <a:srgbClr val="0000FF"/>
                </a:solidFill>
              </a:rPr>
              <a:t>and</a:t>
            </a:r>
            <a:r>
              <a:rPr lang="tr-TR" sz="2100" dirty="0" smtClean="0">
                <a:solidFill>
                  <a:srgbClr val="0000FF"/>
                </a:solidFill>
              </a:rPr>
              <a:t> </a:t>
            </a:r>
            <a:r>
              <a:rPr lang="tr-TR" sz="2100" dirty="0" err="1" smtClean="0">
                <a:solidFill>
                  <a:srgbClr val="0000FF"/>
                </a:solidFill>
              </a:rPr>
              <a:t>Objects</a:t>
            </a:r>
            <a:endParaRPr lang="tr-TR" sz="2400" dirty="0" smtClean="0">
              <a:solidFill>
                <a:srgbClr val="0000FF"/>
              </a:solidFill>
            </a:endParaRPr>
          </a:p>
          <a:p>
            <a:endParaRPr lang="tr-TR" sz="2000" i="1" dirty="0" smtClean="0"/>
          </a:p>
          <a:p>
            <a:endParaRPr lang="tr-TR" sz="2000" i="1" dirty="0" smtClean="0"/>
          </a:p>
          <a:p>
            <a:endParaRPr lang="tr-TR" sz="2000" i="1" dirty="0" smtClean="0"/>
          </a:p>
          <a:p>
            <a:r>
              <a:rPr lang="tr-TR" sz="2000" i="1" dirty="0" smtClean="0"/>
              <a:t>Eğer gerekli </a:t>
            </a:r>
            <a:r>
              <a:rPr lang="tr-TR" sz="2000" i="1" dirty="0" err="1" smtClean="0"/>
              <a:t>algoritmik</a:t>
            </a:r>
            <a:r>
              <a:rPr lang="tr-TR" sz="2000" i="1" dirty="0" smtClean="0"/>
              <a:t> düşünce becerilerini edinmişseniz, ileride bu şekilde uygulamalar sayesinde Java bilginizi artırabilir ya da benzer uygulamalar ile başka programlama dilleri öğrenebilirsiniz.</a:t>
            </a:r>
            <a:endParaRPr lang="en-US" sz="2000" i="1" dirty="0"/>
          </a:p>
        </p:txBody>
      </p:sp>
      <p:pic>
        <p:nvPicPr>
          <p:cNvPr id="5" name="4 Resim" descr="IMG_8904.PNG"/>
          <p:cNvPicPr>
            <a:picLocks noChangeAspect="1"/>
          </p:cNvPicPr>
          <p:nvPr/>
        </p:nvPicPr>
        <p:blipFill>
          <a:blip r:embed="rId2"/>
          <a:srcRect/>
          <a:stretch>
            <a:fillRect/>
          </a:stretch>
        </p:blipFill>
        <p:spPr>
          <a:xfrm>
            <a:off x="7358082" y="2071678"/>
            <a:ext cx="1143008" cy="11430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6" name="Picture 2"/>
          <p:cNvPicPr>
            <a:picLocks noChangeAspect="1" noChangeArrowheads="1"/>
          </p:cNvPicPr>
          <p:nvPr/>
        </p:nvPicPr>
        <p:blipFill>
          <a:blip r:embed="rId3"/>
          <a:srcRect/>
          <a:stretch>
            <a:fillRect/>
          </a:stretch>
        </p:blipFill>
        <p:spPr bwMode="auto">
          <a:xfrm>
            <a:off x="5715008" y="71414"/>
            <a:ext cx="3000396" cy="1000132"/>
          </a:xfrm>
          <a:prstGeom prst="rect">
            <a:avLst/>
          </a:prstGeom>
          <a:noFill/>
          <a:ln w="9525">
            <a:noFill/>
            <a:miter lim="800000"/>
            <a:headEnd/>
            <a:tailEnd/>
          </a:ln>
          <a:effectLst/>
        </p:spPr>
      </p:pic>
      <p:sp>
        <p:nvSpPr>
          <p:cNvPr id="6" name="5 Oval"/>
          <p:cNvSpPr/>
          <p:nvPr/>
        </p:nvSpPr>
        <p:spPr>
          <a:xfrm>
            <a:off x="500034" y="3357562"/>
            <a:ext cx="3286148" cy="7143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 name="7 Düz Ok Bağlayıcısı"/>
          <p:cNvCxnSpPr>
            <a:stCxn id="6" idx="4"/>
            <a:endCxn id="9" idx="1"/>
          </p:cNvCxnSpPr>
          <p:nvPr/>
        </p:nvCxnSpPr>
        <p:spPr>
          <a:xfrm rot="16200000" flipH="1">
            <a:off x="2267277" y="3947773"/>
            <a:ext cx="466042"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2857488" y="4214818"/>
            <a:ext cx="2714644" cy="646331"/>
          </a:xfrm>
          <a:prstGeom prst="rect">
            <a:avLst/>
          </a:prstGeom>
          <a:noFill/>
        </p:spPr>
        <p:txBody>
          <a:bodyPr wrap="square" rtlCol="0">
            <a:spAutoFit/>
          </a:bodyPr>
          <a:lstStyle/>
          <a:p>
            <a:r>
              <a:rPr lang="tr-TR" dirty="0" smtClean="0"/>
              <a:t>Yeni öğreneceğimiz konuya bir hazırlık olarak</a:t>
            </a:r>
            <a:endParaRPr lang="tr-TR" dirty="0"/>
          </a:p>
        </p:txBody>
      </p:sp>
      <p:sp>
        <p:nvSpPr>
          <p:cNvPr id="12" name="11 Oval"/>
          <p:cNvSpPr/>
          <p:nvPr/>
        </p:nvSpPr>
        <p:spPr>
          <a:xfrm>
            <a:off x="428596" y="2071678"/>
            <a:ext cx="3286148" cy="1428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3" name="12 Düz Ok Bağlayıcısı"/>
          <p:cNvCxnSpPr/>
          <p:nvPr/>
        </p:nvCxnSpPr>
        <p:spPr>
          <a:xfrm>
            <a:off x="3286116" y="2643182"/>
            <a:ext cx="1067520" cy="2774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18 Metin kutusu"/>
          <p:cNvSpPr txBox="1"/>
          <p:nvPr/>
        </p:nvSpPr>
        <p:spPr>
          <a:xfrm>
            <a:off x="3929058" y="2988230"/>
            <a:ext cx="2714644" cy="369332"/>
          </a:xfrm>
          <a:prstGeom prst="rect">
            <a:avLst/>
          </a:prstGeom>
          <a:noFill/>
        </p:spPr>
        <p:txBody>
          <a:bodyPr wrap="square" rtlCol="0">
            <a:spAutoFit/>
          </a:bodyPr>
          <a:lstStyle/>
          <a:p>
            <a:r>
              <a:rPr lang="tr-TR" dirty="0" smtClean="0"/>
              <a:t>Pekiştirme amaçlı</a:t>
            </a:r>
            <a:endParaRPr lang="tr-TR" dirty="0"/>
          </a:p>
        </p:txBody>
      </p:sp>
    </p:spTree>
    <p:extLst>
      <p:ext uri="{BB962C8B-B14F-4D97-AF65-F5344CB8AC3E}">
        <p14:creationId xmlns="" xmlns:p14="http://schemas.microsoft.com/office/powerpoint/2010/main" val="91693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checkerboard(across)">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eaLnBrk="1" hangingPunct="1"/>
            <a:r>
              <a:rPr lang="tr-TR" sz="4000" dirty="0" smtClean="0"/>
              <a:t>Cevap:</a:t>
            </a:r>
          </a:p>
        </p:txBody>
      </p:sp>
      <p:sp>
        <p:nvSpPr>
          <p:cNvPr id="38915" name="Rectangle 3"/>
          <p:cNvSpPr>
            <a:spLocks noGrp="1" noChangeArrowheads="1"/>
          </p:cNvSpPr>
          <p:nvPr>
            <p:ph sz="quarter" idx="1"/>
          </p:nvPr>
        </p:nvSpPr>
        <p:spPr/>
        <p:txBody>
          <a:bodyPr>
            <a:normAutofit/>
          </a:bodyPr>
          <a:lstStyle/>
          <a:p>
            <a:pPr marL="533400" indent="-533400" algn="ctr">
              <a:lnSpc>
                <a:spcPct val="90000"/>
              </a:lnSpc>
              <a:buNone/>
            </a:pPr>
            <a:r>
              <a:rPr lang="tr-TR" sz="4000" dirty="0" smtClean="0"/>
              <a:t>1 .. 100 arası 5 in katı olan  </a:t>
            </a:r>
            <a:br>
              <a:rPr lang="tr-TR" sz="4000" dirty="0" smtClean="0"/>
            </a:br>
            <a:r>
              <a:rPr lang="tr-TR" sz="4000" dirty="0" smtClean="0"/>
              <a:t>sayıların adedi</a:t>
            </a:r>
            <a:endParaRPr lang="tr-TR" sz="3600" dirty="0" smtClean="0"/>
          </a:p>
        </p:txBody>
      </p:sp>
    </p:spTree>
  </p:cSld>
  <p:clrMapOvr>
    <a:masterClrMapping/>
  </p:clrMapOvr>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pPr algn="ctr">
              <a:buNone/>
            </a:pPr>
            <a:r>
              <a:rPr lang="tr-TR" sz="5400" b="1" dirty="0" smtClean="0"/>
              <a:t>Dizilerde Sıralama</a:t>
            </a:r>
          </a:p>
          <a:p>
            <a:pPr algn="ctr">
              <a:buNone/>
            </a:pPr>
            <a:r>
              <a:rPr lang="tr-TR" sz="5400" b="1" dirty="0" smtClean="0"/>
              <a:t>devam ediyor…</a:t>
            </a:r>
            <a:endParaRPr lang="tr-TR" sz="4800" dirty="0"/>
          </a:p>
        </p:txBody>
      </p:sp>
    </p:spTree>
  </p:cSld>
  <p:clrMapOvr>
    <a:masterClrMapping/>
  </p:clrMapOvr>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0" y="0"/>
            <a:ext cx="3786182" cy="2857501"/>
          </a:xfrm>
        </p:spPr>
        <p:txBody>
          <a:bodyPr/>
          <a:lstStyle/>
          <a:p>
            <a:r>
              <a:rPr lang="tr-TR" sz="1600" dirty="0" smtClean="0"/>
              <a:t>8 elemanlı bir dizi açalım</a:t>
            </a:r>
          </a:p>
          <a:p>
            <a:r>
              <a:rPr lang="tr-TR" sz="1600" dirty="0" smtClean="0"/>
              <a:t>Kullanıcıdan aldığımız değerlerle bu diziyi dolduralım. </a:t>
            </a:r>
          </a:p>
          <a:p>
            <a:r>
              <a:rPr lang="tr-TR" sz="1100" dirty="0" smtClean="0"/>
              <a:t>(tüm değerlerin birbirinden farklı girileceğini varsayın.)</a:t>
            </a:r>
            <a:endParaRPr lang="tr-TR" sz="1600" dirty="0" smtClean="0"/>
          </a:p>
          <a:p>
            <a:endParaRPr lang="tr-TR" dirty="0" smtClean="0"/>
          </a:p>
          <a:p>
            <a:pPr lvl="1"/>
            <a:endParaRPr lang="tr-TR" sz="2600" dirty="0" smtClean="0">
              <a:solidFill>
                <a:schemeClr val="tx1"/>
              </a:solidFill>
            </a:endParaRPr>
          </a:p>
          <a:p>
            <a:pPr lvl="1"/>
            <a:endParaRPr lang="tr-TR" dirty="0"/>
          </a:p>
        </p:txBody>
      </p:sp>
      <p:sp>
        <p:nvSpPr>
          <p:cNvPr id="5" name="4 Dikdörtgen"/>
          <p:cNvSpPr/>
          <p:nvPr/>
        </p:nvSpPr>
        <p:spPr>
          <a:xfrm>
            <a:off x="0" y="3357562"/>
            <a:ext cx="4143404" cy="1384995"/>
          </a:xfrm>
          <a:prstGeom prst="rect">
            <a:avLst/>
          </a:prstGeom>
        </p:spPr>
        <p:txBody>
          <a:bodyPr wrap="square">
            <a:spAutoFit/>
          </a:bodyPr>
          <a:lstStyle/>
          <a:p>
            <a:pPr>
              <a:buFont typeface="Wingdings" pitchFamily="2" charset="2"/>
              <a:buChar char="Ø"/>
            </a:pPr>
            <a:r>
              <a:rPr lang="tr-TR" sz="2800" i="1" dirty="0" smtClean="0"/>
              <a:t>Kod </a:t>
            </a:r>
            <a:r>
              <a:rPr lang="tr-TR" sz="2800" dirty="0" smtClean="0"/>
              <a:t>en büyük elemanı bize bulsun ve indisiyle birlikte ekrana yazdırsın.</a:t>
            </a:r>
          </a:p>
        </p:txBody>
      </p:sp>
      <p:pic>
        <p:nvPicPr>
          <p:cNvPr id="38914" name="Picture 2" descr="http://medias.lequipe.fr/img-ilosport-jpg/podium-fillettes/1500000000607380/0:54,748:588-617-440-70/95f6a.jpg"/>
          <p:cNvPicPr>
            <a:picLocks noChangeAspect="1" noChangeArrowheads="1"/>
          </p:cNvPicPr>
          <p:nvPr/>
        </p:nvPicPr>
        <p:blipFill>
          <a:blip r:embed="rId2"/>
          <a:srcRect/>
          <a:stretch>
            <a:fillRect/>
          </a:stretch>
        </p:blipFill>
        <p:spPr bwMode="auto">
          <a:xfrm>
            <a:off x="0" y="1285860"/>
            <a:ext cx="2643206" cy="1886107"/>
          </a:xfrm>
          <a:prstGeom prst="rect">
            <a:avLst/>
          </a:prstGeom>
          <a:noFill/>
        </p:spPr>
      </p:pic>
      <p:sp>
        <p:nvSpPr>
          <p:cNvPr id="6" name="5 Dikdörtgen"/>
          <p:cNvSpPr/>
          <p:nvPr/>
        </p:nvSpPr>
        <p:spPr>
          <a:xfrm>
            <a:off x="3786182" y="71415"/>
            <a:ext cx="5072066" cy="5355312"/>
          </a:xfrm>
          <a:prstGeom prst="rect">
            <a:avLst/>
          </a:prstGeom>
          <a:solidFill>
            <a:schemeClr val="accent4">
              <a:lumMod val="20000"/>
              <a:lumOff val="80000"/>
            </a:schemeClr>
          </a:solidFill>
          <a:effectLst>
            <a:outerShdw blurRad="76200" dir="13500000" sy="23000" kx="1200000" algn="br" rotWithShape="0">
              <a:prstClr val="black">
                <a:alpha val="20000"/>
              </a:prstClr>
            </a:outerShdw>
          </a:effectLst>
        </p:spPr>
        <p:style>
          <a:lnRef idx="2">
            <a:schemeClr val="accent1"/>
          </a:lnRef>
          <a:fillRef idx="1">
            <a:schemeClr val="lt1"/>
          </a:fillRef>
          <a:effectRef idx="0">
            <a:schemeClr val="accent1"/>
          </a:effectRef>
          <a:fontRef idx="minor">
            <a:schemeClr val="dk1"/>
          </a:fontRef>
        </p:style>
        <p:txBody>
          <a:bodyPr wrap="square">
            <a:spAutoFit/>
          </a:bodyPr>
          <a:lstStyle/>
          <a:p>
            <a:r>
              <a:rPr lang="tr-TR" sz="1600" dirty="0" smtClean="0"/>
              <a:t> </a:t>
            </a:r>
            <a:r>
              <a:rPr lang="tr-TR" sz="1600" dirty="0" err="1" smtClean="0"/>
              <a:t>Scanner</a:t>
            </a:r>
            <a:r>
              <a:rPr lang="tr-TR" sz="1600" dirty="0" smtClean="0"/>
              <a:t> k = </a:t>
            </a:r>
            <a:r>
              <a:rPr lang="tr-TR" sz="1600" dirty="0" err="1" smtClean="0"/>
              <a:t>new</a:t>
            </a:r>
            <a:r>
              <a:rPr lang="tr-TR" sz="1600" dirty="0" smtClean="0"/>
              <a:t> </a:t>
            </a:r>
            <a:r>
              <a:rPr lang="tr-TR" sz="1600" dirty="0" err="1" smtClean="0"/>
              <a:t>Scanner</a:t>
            </a:r>
            <a:r>
              <a:rPr lang="tr-TR" sz="1600" dirty="0" smtClean="0"/>
              <a:t>(</a:t>
            </a:r>
            <a:r>
              <a:rPr lang="tr-TR" sz="1600" dirty="0" err="1" smtClean="0"/>
              <a:t>System</a:t>
            </a:r>
            <a:r>
              <a:rPr lang="tr-TR" sz="1600" dirty="0" smtClean="0"/>
              <a:t>.in);</a:t>
            </a:r>
          </a:p>
          <a:p>
            <a:r>
              <a:rPr lang="tr-TR" sz="1600" dirty="0" smtClean="0"/>
              <a:t> </a:t>
            </a:r>
            <a:r>
              <a:rPr lang="tr-TR" sz="1600" dirty="0" err="1" smtClean="0"/>
              <a:t>int</a:t>
            </a:r>
            <a:r>
              <a:rPr lang="tr-TR" sz="1600" dirty="0" smtClean="0"/>
              <a:t> []dizi = </a:t>
            </a:r>
            <a:r>
              <a:rPr lang="tr-TR" sz="1600" dirty="0" err="1" smtClean="0"/>
              <a:t>new</a:t>
            </a:r>
            <a:r>
              <a:rPr lang="tr-TR" sz="1600" dirty="0" smtClean="0"/>
              <a:t> </a:t>
            </a:r>
            <a:r>
              <a:rPr lang="tr-TR" sz="1600" dirty="0" err="1" smtClean="0"/>
              <a:t>int</a:t>
            </a:r>
            <a:r>
              <a:rPr lang="tr-TR" sz="1600" dirty="0" smtClean="0"/>
              <a:t>[8];</a:t>
            </a:r>
          </a:p>
          <a:p>
            <a:r>
              <a:rPr lang="tr-TR" sz="1600" dirty="0" smtClean="0"/>
              <a:t>            </a:t>
            </a:r>
            <a:r>
              <a:rPr lang="tr-TR" sz="1600" dirty="0" err="1" smtClean="0"/>
              <a:t>for</a:t>
            </a:r>
            <a:r>
              <a:rPr lang="tr-TR" sz="1600" dirty="0" smtClean="0"/>
              <a:t>(</a:t>
            </a:r>
            <a:r>
              <a:rPr lang="tr-TR" sz="1600" dirty="0" err="1" smtClean="0"/>
              <a:t>int</a:t>
            </a:r>
            <a:r>
              <a:rPr lang="tr-TR" sz="1600" dirty="0" smtClean="0"/>
              <a:t> i=1; i&lt;=8; i++)</a:t>
            </a:r>
          </a:p>
          <a:p>
            <a:r>
              <a:rPr lang="tr-TR" sz="1600" dirty="0" smtClean="0"/>
              <a:t>            {</a:t>
            </a:r>
          </a:p>
          <a:p>
            <a:r>
              <a:rPr lang="tr-TR" sz="1600" dirty="0" smtClean="0"/>
              <a:t>             </a:t>
            </a:r>
            <a:r>
              <a:rPr lang="tr-TR" sz="1600" dirty="0" err="1" smtClean="0"/>
              <a:t>System</a:t>
            </a:r>
            <a:r>
              <a:rPr lang="tr-TR" sz="1600" dirty="0" smtClean="0"/>
              <a:t>.</a:t>
            </a:r>
            <a:r>
              <a:rPr lang="tr-TR" sz="1600" dirty="0" err="1" smtClean="0"/>
              <a:t>out</a:t>
            </a:r>
            <a:r>
              <a:rPr lang="tr-TR" sz="1600" dirty="0" smtClean="0"/>
              <a:t>.</a:t>
            </a:r>
            <a:r>
              <a:rPr lang="tr-TR" sz="1600" dirty="0" err="1" smtClean="0"/>
              <a:t>print</a:t>
            </a:r>
            <a:r>
              <a:rPr lang="tr-TR" sz="1600" dirty="0" smtClean="0"/>
              <a:t>(i+". </a:t>
            </a:r>
            <a:r>
              <a:rPr lang="tr-TR" sz="1600" dirty="0" err="1" smtClean="0"/>
              <a:t>sayiyi</a:t>
            </a:r>
            <a:r>
              <a:rPr lang="tr-TR" sz="1600" dirty="0" smtClean="0"/>
              <a:t> giriniz:");   </a:t>
            </a:r>
          </a:p>
          <a:p>
            <a:r>
              <a:rPr lang="tr-TR" sz="1600" dirty="0" smtClean="0"/>
              <a:t>             dizi[i-1] = k.</a:t>
            </a:r>
            <a:r>
              <a:rPr lang="tr-TR" sz="1600" dirty="0" err="1" smtClean="0"/>
              <a:t>nextInt</a:t>
            </a:r>
            <a:r>
              <a:rPr lang="tr-TR" sz="1600" dirty="0" smtClean="0"/>
              <a:t>();   </a:t>
            </a:r>
          </a:p>
          <a:p>
            <a:r>
              <a:rPr lang="tr-TR" sz="1600" dirty="0" smtClean="0"/>
              <a:t>            }</a:t>
            </a:r>
          </a:p>
          <a:p>
            <a:r>
              <a:rPr lang="tr-TR" sz="1600" dirty="0" smtClean="0"/>
              <a:t>         </a:t>
            </a:r>
          </a:p>
          <a:p>
            <a:r>
              <a:rPr lang="tr-TR" sz="1600" dirty="0" smtClean="0"/>
              <a:t>            </a:t>
            </a:r>
            <a:r>
              <a:rPr lang="tr-TR" sz="1600" dirty="0" err="1" smtClean="0"/>
              <a:t>int</a:t>
            </a:r>
            <a:r>
              <a:rPr lang="tr-TR" sz="1600" dirty="0" smtClean="0"/>
              <a:t> </a:t>
            </a:r>
            <a:r>
              <a:rPr lang="tr-TR" sz="1600" dirty="0" err="1" smtClean="0"/>
              <a:t>max</a:t>
            </a:r>
            <a:r>
              <a:rPr lang="tr-TR" sz="1600" dirty="0" smtClean="0"/>
              <a:t>=dizi[0];</a:t>
            </a:r>
          </a:p>
          <a:p>
            <a:r>
              <a:rPr lang="tr-TR" sz="1600" dirty="0" smtClean="0"/>
              <a:t>            </a:t>
            </a:r>
            <a:r>
              <a:rPr lang="tr-TR" sz="1600" dirty="0" err="1" smtClean="0"/>
              <a:t>int</a:t>
            </a:r>
            <a:r>
              <a:rPr lang="tr-TR" sz="1600" dirty="0" smtClean="0"/>
              <a:t> m=0; // maksimum </a:t>
            </a:r>
            <a:r>
              <a:rPr lang="tr-TR" sz="1600" dirty="0" err="1" smtClean="0"/>
              <a:t>elemanin</a:t>
            </a:r>
            <a:r>
              <a:rPr lang="tr-TR" sz="1600" dirty="0" smtClean="0"/>
              <a:t> indisi</a:t>
            </a:r>
          </a:p>
          <a:p>
            <a:r>
              <a:rPr lang="tr-TR" sz="1600" dirty="0" smtClean="0"/>
              <a:t>            </a:t>
            </a:r>
            <a:r>
              <a:rPr lang="tr-TR" sz="1600" dirty="0" err="1" smtClean="0"/>
              <a:t>for</a:t>
            </a:r>
            <a:r>
              <a:rPr lang="tr-TR" sz="1600" dirty="0" smtClean="0"/>
              <a:t>(</a:t>
            </a:r>
            <a:r>
              <a:rPr lang="tr-TR" sz="1600" dirty="0" err="1" smtClean="0"/>
              <a:t>int</a:t>
            </a:r>
            <a:r>
              <a:rPr lang="tr-TR" sz="1600" dirty="0" smtClean="0"/>
              <a:t> i=1; i&lt;8; i++)</a:t>
            </a:r>
          </a:p>
          <a:p>
            <a:r>
              <a:rPr lang="tr-TR" sz="1600" dirty="0" smtClean="0"/>
              <a:t>            {</a:t>
            </a:r>
          </a:p>
          <a:p>
            <a:r>
              <a:rPr lang="tr-TR" sz="1600" dirty="0" smtClean="0"/>
              <a:t>                </a:t>
            </a:r>
            <a:r>
              <a:rPr lang="tr-TR" sz="1600" dirty="0" err="1" smtClean="0"/>
              <a:t>if</a:t>
            </a:r>
            <a:r>
              <a:rPr lang="tr-TR" sz="1600" dirty="0" smtClean="0"/>
              <a:t>(dizi[i]&gt;</a:t>
            </a:r>
            <a:r>
              <a:rPr lang="tr-TR" sz="1600" dirty="0" err="1" smtClean="0"/>
              <a:t>max</a:t>
            </a:r>
            <a:r>
              <a:rPr lang="tr-TR" sz="1600" dirty="0" smtClean="0"/>
              <a:t>)</a:t>
            </a:r>
          </a:p>
          <a:p>
            <a:r>
              <a:rPr lang="tr-TR" sz="1600" dirty="0" smtClean="0"/>
              <a:t>                {</a:t>
            </a:r>
          </a:p>
          <a:p>
            <a:r>
              <a:rPr lang="tr-TR" sz="1600" dirty="0" smtClean="0"/>
              <a:t>                    </a:t>
            </a:r>
            <a:r>
              <a:rPr lang="tr-TR" sz="1600" dirty="0" err="1" smtClean="0"/>
              <a:t>max</a:t>
            </a:r>
            <a:r>
              <a:rPr lang="tr-TR" sz="1600" dirty="0" smtClean="0"/>
              <a:t>=dizi[i];</a:t>
            </a:r>
          </a:p>
          <a:p>
            <a:r>
              <a:rPr lang="tr-TR" sz="1600" dirty="0" smtClean="0"/>
              <a:t>                    m=i;</a:t>
            </a:r>
          </a:p>
          <a:p>
            <a:r>
              <a:rPr lang="tr-TR" sz="1600" dirty="0" smtClean="0"/>
              <a:t>                }               </a:t>
            </a:r>
          </a:p>
          <a:p>
            <a:r>
              <a:rPr lang="tr-TR" sz="1600" dirty="0" smtClean="0"/>
              <a:t>            }</a:t>
            </a:r>
          </a:p>
          <a:p>
            <a:r>
              <a:rPr lang="tr-TR" sz="1600" dirty="0" smtClean="0"/>
              <a:t> </a:t>
            </a:r>
            <a:r>
              <a:rPr lang="tr-TR" sz="1600" dirty="0" err="1" smtClean="0"/>
              <a:t>System</a:t>
            </a:r>
            <a:r>
              <a:rPr lang="tr-TR" sz="1600" dirty="0" smtClean="0"/>
              <a:t>.</a:t>
            </a:r>
            <a:r>
              <a:rPr lang="tr-TR" sz="1600" dirty="0" err="1" smtClean="0"/>
              <a:t>out</a:t>
            </a:r>
            <a:r>
              <a:rPr lang="tr-TR" sz="1600" dirty="0" smtClean="0"/>
              <a:t>.</a:t>
            </a:r>
            <a:r>
              <a:rPr lang="tr-TR" sz="1600" dirty="0" err="1" smtClean="0"/>
              <a:t>println</a:t>
            </a:r>
            <a:r>
              <a:rPr lang="tr-TR" sz="1600" dirty="0" smtClean="0"/>
              <a:t>("Rapor-&gt; </a:t>
            </a:r>
            <a:r>
              <a:rPr lang="tr-TR" sz="1600" dirty="0" err="1" smtClean="0"/>
              <a:t>Maks</a:t>
            </a:r>
            <a:r>
              <a:rPr lang="tr-TR" sz="1600" dirty="0" smtClean="0"/>
              <a:t>:"+</a:t>
            </a:r>
            <a:r>
              <a:rPr lang="tr-TR" sz="1600" dirty="0" err="1" smtClean="0"/>
              <a:t>max</a:t>
            </a:r>
            <a:r>
              <a:rPr lang="tr-TR" sz="1600" dirty="0" smtClean="0"/>
              <a:t>+", indisi:"+m);</a:t>
            </a:r>
            <a:r>
              <a:rPr lang="tr-TR" dirty="0" smtClean="0"/>
              <a:t>        </a:t>
            </a:r>
          </a:p>
          <a:p>
            <a:r>
              <a:rPr lang="tr-TR" dirty="0" smtClean="0"/>
              <a:t>            </a:t>
            </a:r>
          </a:p>
          <a:p>
            <a:r>
              <a:rPr lang="tr-TR" dirty="0" smtClean="0"/>
              <a:t> </a:t>
            </a:r>
            <a:endParaRPr lang="tr-TR" dirty="0"/>
          </a:p>
        </p:txBody>
      </p:sp>
    </p:spTree>
  </p:cSld>
  <p:clrMapOvr>
    <a:masterClrMapping/>
  </p:clrMapOvr>
  <p:transition/>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Örneğin geliştirilmesi</a:t>
            </a:r>
            <a:endParaRPr lang="tr-TR" dirty="0"/>
          </a:p>
        </p:txBody>
      </p:sp>
      <p:sp>
        <p:nvSpPr>
          <p:cNvPr id="3" name="2 İçerik Yer Tutucusu"/>
          <p:cNvSpPr>
            <a:spLocks noGrp="1"/>
          </p:cNvSpPr>
          <p:nvPr>
            <p:ph sz="quarter" idx="1"/>
          </p:nvPr>
        </p:nvSpPr>
        <p:spPr/>
        <p:txBody>
          <a:bodyPr>
            <a:normAutofit lnSpcReduction="10000"/>
          </a:bodyPr>
          <a:lstStyle/>
          <a:p>
            <a:r>
              <a:rPr lang="tr-TR" dirty="0" smtClean="0"/>
              <a:t>2. en büyük olan değeri nasıl bulurduk?</a:t>
            </a:r>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r>
              <a:rPr lang="tr-TR" dirty="0" smtClean="0"/>
              <a:t>Bulduğumuz maksimum değerini dizide çok küçük bir değere eşitlersek, yeniden bulduğumuz maksimum değer 2.en büyük değer olur.</a:t>
            </a:r>
          </a:p>
          <a:p>
            <a:endParaRPr lang="tr-TR" dirty="0" smtClean="0"/>
          </a:p>
          <a:p>
            <a:endParaRPr lang="tr-TR" dirty="0" smtClean="0"/>
          </a:p>
          <a:p>
            <a:endParaRPr lang="tr-TR" dirty="0" smtClean="0"/>
          </a:p>
          <a:p>
            <a:endParaRPr lang="tr-TR" dirty="0" smtClean="0"/>
          </a:p>
          <a:p>
            <a:endParaRPr lang="tr-TR" dirty="0" smtClean="0"/>
          </a:p>
          <a:p>
            <a:endParaRPr lang="tr-TR" dirty="0" smtClean="0"/>
          </a:p>
          <a:p>
            <a:pPr>
              <a:buNone/>
            </a:pPr>
            <a:endParaRPr lang="tr-TR" dirty="0" smtClean="0"/>
          </a:p>
          <a:p>
            <a:pPr>
              <a:buNone/>
            </a:pPr>
            <a:endParaRPr lang="tr-TR" dirty="0" smtClean="0"/>
          </a:p>
          <a:p>
            <a:pPr>
              <a:buNone/>
            </a:pPr>
            <a:endParaRPr lang="tr-TR" dirty="0" smtClean="0"/>
          </a:p>
        </p:txBody>
      </p:sp>
      <p:pic>
        <p:nvPicPr>
          <p:cNvPr id="4" name="3 Resim" descr="loewe.png"/>
          <p:cNvPicPr>
            <a:picLocks noChangeAspect="1"/>
          </p:cNvPicPr>
          <p:nvPr/>
        </p:nvPicPr>
        <p:blipFill>
          <a:blip r:embed="rId2" cstate="print"/>
          <a:stretch>
            <a:fillRect/>
          </a:stretch>
        </p:blipFill>
        <p:spPr>
          <a:xfrm>
            <a:off x="3498336" y="2553621"/>
            <a:ext cx="1538121" cy="1550525"/>
          </a:xfrm>
          <a:prstGeom prst="rect">
            <a:avLst/>
          </a:prstGeom>
        </p:spPr>
      </p:pic>
      <p:pic>
        <p:nvPicPr>
          <p:cNvPr id="5" name="4 Resim" descr="inatci_fil_yavrusu.jpeg"/>
          <p:cNvPicPr>
            <a:picLocks noChangeAspect="1"/>
          </p:cNvPicPr>
          <p:nvPr/>
        </p:nvPicPr>
        <p:blipFill>
          <a:blip r:embed="rId3"/>
          <a:stretch>
            <a:fillRect/>
          </a:stretch>
        </p:blipFill>
        <p:spPr>
          <a:xfrm>
            <a:off x="3276600" y="2553621"/>
            <a:ext cx="1981200" cy="1799590"/>
          </a:xfrm>
          <a:prstGeom prst="rect">
            <a:avLst/>
          </a:prstGeom>
        </p:spPr>
      </p:pic>
      <p:cxnSp>
        <p:nvCxnSpPr>
          <p:cNvPr id="7" name="6 Düz Ok Bağlayıcısı"/>
          <p:cNvCxnSpPr>
            <a:stCxn id="8" idx="1"/>
          </p:cNvCxnSpPr>
          <p:nvPr/>
        </p:nvCxnSpPr>
        <p:spPr>
          <a:xfrm rot="10800000">
            <a:off x="5515430" y="3251203"/>
            <a:ext cx="653143" cy="25076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6168572" y="3317297"/>
            <a:ext cx="1620957" cy="369332"/>
          </a:xfrm>
          <a:prstGeom prst="rect">
            <a:avLst/>
          </a:prstGeom>
          <a:noFill/>
        </p:spPr>
        <p:txBody>
          <a:bodyPr wrap="none" rtlCol="0">
            <a:spAutoFit/>
          </a:bodyPr>
          <a:lstStyle/>
          <a:p>
            <a:r>
              <a:rPr lang="tr-TR" dirty="0" smtClean="0"/>
              <a:t>Ormanın Kralı</a:t>
            </a:r>
            <a:endParaRPr lang="tr-TR" dirty="0"/>
          </a:p>
        </p:txBody>
      </p:sp>
      <p:sp>
        <p:nvSpPr>
          <p:cNvPr id="10" name="9 Metin kutusu"/>
          <p:cNvSpPr txBox="1"/>
          <p:nvPr/>
        </p:nvSpPr>
        <p:spPr>
          <a:xfrm>
            <a:off x="1640121" y="4353211"/>
            <a:ext cx="5660589" cy="369332"/>
          </a:xfrm>
          <a:prstGeom prst="rect">
            <a:avLst/>
          </a:prstGeom>
          <a:noFill/>
        </p:spPr>
        <p:txBody>
          <a:bodyPr wrap="none" rtlCol="0">
            <a:spAutoFit/>
          </a:bodyPr>
          <a:lstStyle/>
          <a:p>
            <a:r>
              <a:rPr lang="tr-TR" dirty="0" smtClean="0"/>
              <a:t>İpucu: Ormanın kralı ölürse, 2.en büyük olan kral olur.</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checkerboard(across)">
                                      <p:cBhvr>
                                        <p:cTn id="1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loewe.png"/>
          <p:cNvPicPr>
            <a:picLocks noChangeAspect="1"/>
          </p:cNvPicPr>
          <p:nvPr/>
        </p:nvPicPr>
        <p:blipFill>
          <a:blip r:embed="rId2" cstate="print"/>
          <a:stretch>
            <a:fillRect/>
          </a:stretch>
        </p:blipFill>
        <p:spPr>
          <a:xfrm>
            <a:off x="3498336" y="2811201"/>
            <a:ext cx="1538121" cy="1550525"/>
          </a:xfrm>
          <a:prstGeom prst="rect">
            <a:avLst/>
          </a:prstGeom>
        </p:spPr>
      </p:pic>
      <p:pic>
        <p:nvPicPr>
          <p:cNvPr id="5" name="4 Resim" descr="inatci_fil_yavrusu.jpeg"/>
          <p:cNvPicPr>
            <a:picLocks noChangeAspect="1"/>
          </p:cNvPicPr>
          <p:nvPr/>
        </p:nvPicPr>
        <p:blipFill>
          <a:blip r:embed="rId3"/>
          <a:stretch>
            <a:fillRect/>
          </a:stretch>
        </p:blipFill>
        <p:spPr>
          <a:xfrm>
            <a:off x="3276600" y="2811201"/>
            <a:ext cx="1981200" cy="1799590"/>
          </a:xfrm>
          <a:prstGeom prst="rect">
            <a:avLst/>
          </a:prstGeom>
        </p:spPr>
      </p:pic>
      <p:pic>
        <p:nvPicPr>
          <p:cNvPr id="39938" name="Picture 2" descr="http://images.clipartpanda.com/panther-clipart-panther-clip-art-2.jpg"/>
          <p:cNvPicPr>
            <a:picLocks noChangeAspect="1" noChangeArrowheads="1"/>
          </p:cNvPicPr>
          <p:nvPr/>
        </p:nvPicPr>
        <p:blipFill>
          <a:blip r:embed="rId4"/>
          <a:srcRect b="5570"/>
          <a:stretch>
            <a:fillRect/>
          </a:stretch>
        </p:blipFill>
        <p:spPr bwMode="auto">
          <a:xfrm>
            <a:off x="3108447" y="1835700"/>
            <a:ext cx="2149353" cy="3346164"/>
          </a:xfrm>
          <a:prstGeom prst="rect">
            <a:avLst/>
          </a:prstGeom>
          <a:noFill/>
        </p:spPr>
      </p:pic>
      <p:pic>
        <p:nvPicPr>
          <p:cNvPr id="39940" name="Picture 4" descr="http://www.masaloku.com/wp-content/uploads/2014/11/zurafa.jpg"/>
          <p:cNvPicPr>
            <a:picLocks noChangeAspect="1" noChangeArrowheads="1"/>
          </p:cNvPicPr>
          <p:nvPr/>
        </p:nvPicPr>
        <p:blipFill>
          <a:blip r:embed="rId5"/>
          <a:srcRect/>
          <a:stretch>
            <a:fillRect/>
          </a:stretch>
        </p:blipFill>
        <p:spPr bwMode="auto">
          <a:xfrm>
            <a:off x="2000232" y="1785926"/>
            <a:ext cx="4057650" cy="4072939"/>
          </a:xfrm>
          <a:prstGeom prst="rect">
            <a:avLst/>
          </a:prstGeom>
          <a:noFill/>
        </p:spPr>
      </p:pic>
      <p:sp>
        <p:nvSpPr>
          <p:cNvPr id="2" name="1 Başlık"/>
          <p:cNvSpPr>
            <a:spLocks noGrp="1"/>
          </p:cNvSpPr>
          <p:nvPr>
            <p:ph type="title"/>
          </p:nvPr>
        </p:nvSpPr>
        <p:spPr/>
        <p:txBody>
          <a:bodyPr/>
          <a:lstStyle/>
          <a:p>
            <a:r>
              <a:rPr lang="tr-TR" dirty="0" smtClean="0"/>
              <a:t>Örneği daha da geliştirilmesi</a:t>
            </a:r>
            <a:endParaRPr lang="tr-TR" dirty="0"/>
          </a:p>
        </p:txBody>
      </p:sp>
      <p:sp>
        <p:nvSpPr>
          <p:cNvPr id="3" name="2 İçerik Yer Tutucusu"/>
          <p:cNvSpPr>
            <a:spLocks noGrp="1"/>
          </p:cNvSpPr>
          <p:nvPr>
            <p:ph sz="quarter" idx="1"/>
          </p:nvPr>
        </p:nvSpPr>
        <p:spPr/>
        <p:txBody>
          <a:bodyPr/>
          <a:lstStyle/>
          <a:p>
            <a:r>
              <a:rPr lang="tr-TR" dirty="0" smtClean="0"/>
              <a:t>4. en büyük olan değeri nasıl bulurduk?</a:t>
            </a:r>
          </a:p>
          <a:p>
            <a:endParaRPr lang="tr-TR" dirty="0"/>
          </a:p>
        </p:txBody>
      </p:sp>
      <p:sp>
        <p:nvSpPr>
          <p:cNvPr id="7" name="6 Metin kutusu"/>
          <p:cNvSpPr txBox="1"/>
          <p:nvPr/>
        </p:nvSpPr>
        <p:spPr>
          <a:xfrm>
            <a:off x="6168572" y="3574877"/>
            <a:ext cx="1620957" cy="369332"/>
          </a:xfrm>
          <a:prstGeom prst="rect">
            <a:avLst/>
          </a:prstGeom>
          <a:noFill/>
        </p:spPr>
        <p:txBody>
          <a:bodyPr wrap="none" rtlCol="0">
            <a:spAutoFit/>
          </a:bodyPr>
          <a:lstStyle/>
          <a:p>
            <a:r>
              <a:rPr lang="tr-TR" dirty="0" smtClean="0"/>
              <a:t>Ormanın Kralı</a:t>
            </a:r>
            <a:endParaRPr lang="tr-TR" dirty="0"/>
          </a:p>
        </p:txBody>
      </p:sp>
      <p:cxnSp>
        <p:nvCxnSpPr>
          <p:cNvPr id="6" name="5 Düz Ok Bağlayıcısı"/>
          <p:cNvCxnSpPr>
            <a:stCxn id="7" idx="1"/>
          </p:cNvCxnSpPr>
          <p:nvPr/>
        </p:nvCxnSpPr>
        <p:spPr>
          <a:xfrm rot="10800000" flipV="1">
            <a:off x="5589432" y="3759543"/>
            <a:ext cx="579141" cy="18466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2" name="11 Oval Belirtme Çizgisi"/>
          <p:cNvSpPr/>
          <p:nvPr/>
        </p:nvSpPr>
        <p:spPr>
          <a:xfrm>
            <a:off x="205653" y="4182870"/>
            <a:ext cx="2701344" cy="1725769"/>
          </a:xfrm>
          <a:prstGeom prst="wedgeEllipseCallout">
            <a:avLst>
              <a:gd name="adj1" fmla="val 31610"/>
              <a:gd name="adj2" fmla="val -8153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2400" dirty="0" smtClean="0"/>
              <a:t>Sıralama algoritması kullanarak</a:t>
            </a:r>
            <a:endParaRPr lang="tr-TR"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9938"/>
                                        </p:tgtEl>
                                        <p:attrNameLst>
                                          <p:attrName>style.visibility</p:attrName>
                                        </p:attrNameLst>
                                      </p:cBhvr>
                                      <p:to>
                                        <p:strVal val="visible"/>
                                      </p:to>
                                    </p:set>
                                    <p:anim calcmode="lin" valueType="num">
                                      <p:cBhvr additive="base">
                                        <p:cTn id="13" dur="500" fill="hold"/>
                                        <p:tgtEl>
                                          <p:spTgt spid="39938"/>
                                        </p:tgtEl>
                                        <p:attrNameLst>
                                          <p:attrName>ppt_x</p:attrName>
                                        </p:attrNameLst>
                                      </p:cBhvr>
                                      <p:tavLst>
                                        <p:tav tm="0">
                                          <p:val>
                                            <p:strVal val="#ppt_x"/>
                                          </p:val>
                                        </p:tav>
                                        <p:tav tm="100000">
                                          <p:val>
                                            <p:strVal val="#ppt_x"/>
                                          </p:val>
                                        </p:tav>
                                      </p:tavLst>
                                    </p:anim>
                                    <p:anim calcmode="lin" valueType="num">
                                      <p:cBhvr additive="base">
                                        <p:cTn id="14" dur="500" fill="hold"/>
                                        <p:tgtEl>
                                          <p:spTgt spid="3993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9940"/>
                                        </p:tgtEl>
                                        <p:attrNameLst>
                                          <p:attrName>style.visibility</p:attrName>
                                        </p:attrNameLst>
                                      </p:cBhvr>
                                      <p:to>
                                        <p:strVal val="visible"/>
                                      </p:to>
                                    </p:set>
                                    <p:anim calcmode="lin" valueType="num">
                                      <p:cBhvr additive="base">
                                        <p:cTn id="19" dur="500" fill="hold"/>
                                        <p:tgtEl>
                                          <p:spTgt spid="39940"/>
                                        </p:tgtEl>
                                        <p:attrNameLst>
                                          <p:attrName>ppt_x</p:attrName>
                                        </p:attrNameLst>
                                      </p:cBhvr>
                                      <p:tavLst>
                                        <p:tav tm="0">
                                          <p:val>
                                            <p:strVal val="#ppt_x"/>
                                          </p:val>
                                        </p:tav>
                                        <p:tav tm="100000">
                                          <p:val>
                                            <p:strVal val="#ppt_x"/>
                                          </p:val>
                                        </p:tav>
                                      </p:tavLst>
                                    </p:anim>
                                    <p:anim calcmode="lin" valueType="num">
                                      <p:cBhvr additive="base">
                                        <p:cTn id="20" dur="500" fill="hold"/>
                                        <p:tgtEl>
                                          <p:spTgt spid="3994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amond(in)">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Bir Sıralama Algoritması:Kabarcık sıralama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Kabarcık sıralama, ilk turda en büyük elemanın yerine yerleştiği, ikinci turda en büyük ikinci elemanın yerine yerleştiği ve bu şekilde devam eden bir sıralama algoritmasıdır.</a:t>
            </a:r>
          </a:p>
          <a:p>
            <a:pPr algn="just"/>
            <a:endParaRPr lang="tr-TR" sz="2400" dirty="0" smtClean="0">
              <a:solidFill>
                <a:schemeClr val="tx1"/>
              </a:solidFill>
            </a:endParaRPr>
          </a:p>
          <a:p>
            <a:pPr algn="just"/>
            <a:endParaRPr lang="tr-TR" sz="2400" dirty="0" smtClean="0">
              <a:solidFill>
                <a:schemeClr val="tx1"/>
              </a:solidFill>
            </a:endParaRPr>
          </a:p>
        </p:txBody>
      </p:sp>
      <p:pic>
        <p:nvPicPr>
          <p:cNvPr id="4" name="Picture 3" descr="Bubblesort-edited-color.svg.png"/>
          <p:cNvPicPr>
            <a:picLocks noChangeAspect="1"/>
          </p:cNvPicPr>
          <p:nvPr/>
        </p:nvPicPr>
        <p:blipFill>
          <a:blip r:embed="rId2" cstate="print"/>
          <a:stretch>
            <a:fillRect/>
          </a:stretch>
        </p:blipFill>
        <p:spPr>
          <a:xfrm>
            <a:off x="2714612" y="2643182"/>
            <a:ext cx="3819874" cy="3185715"/>
          </a:xfrm>
          <a:prstGeom prst="rect">
            <a:avLst/>
          </a:prstGeom>
        </p:spPr>
      </p:pic>
    </p:spTree>
  </p:cSld>
  <p:clrMapOvr>
    <a:masterClrMapping/>
  </p:clrMapOvr>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smtClean="0">
                <a:solidFill>
                  <a:schemeClr val="tx2">
                    <a:lumMod val="60000"/>
                    <a:lumOff val="40000"/>
                  </a:schemeClr>
                </a:solidFill>
              </a:rPr>
              <a:t>Dizilerde Sıralama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Tx/>
              <a:buChar char="-"/>
            </a:pPr>
            <a:r>
              <a:rPr lang="tr-TR" sz="2400" dirty="0" smtClean="0">
                <a:solidFill>
                  <a:schemeClr val="tx1"/>
                </a:solidFill>
              </a:rPr>
              <a:t>Kabarcık sıralama, ilk </a:t>
            </a:r>
            <a:r>
              <a:rPr lang="tr-TR" sz="2400" dirty="0" smtClean="0"/>
              <a:t>turda en </a:t>
            </a:r>
            <a:r>
              <a:rPr lang="tr-TR" sz="2400" dirty="0" smtClean="0">
                <a:solidFill>
                  <a:schemeClr val="tx1"/>
                </a:solidFill>
              </a:rPr>
              <a:t>büyük elemanın yerine yerleştiği, ikinci </a:t>
            </a:r>
            <a:r>
              <a:rPr lang="tr-TR" sz="2400" dirty="0" smtClean="0"/>
              <a:t>turda en </a:t>
            </a:r>
            <a:r>
              <a:rPr lang="tr-TR" sz="2400" dirty="0" smtClean="0">
                <a:solidFill>
                  <a:schemeClr val="tx1"/>
                </a:solidFill>
              </a:rPr>
              <a:t>büyük ikinci elemanın yerine yerleştiği ve bu şekilde devam eden bir sıralama algoritmasıdır.</a:t>
            </a:r>
          </a:p>
          <a:p>
            <a:pPr algn="just">
              <a:buFontTx/>
              <a:buChar char="-"/>
            </a:pPr>
            <a:endParaRPr lang="tr-TR" sz="2400" dirty="0" smtClean="0"/>
          </a:p>
          <a:p>
            <a:pPr algn="just">
              <a:buFontTx/>
              <a:buChar char="-"/>
            </a:pPr>
            <a:endParaRPr lang="tr-TR" sz="2400" dirty="0" smtClean="0">
              <a:solidFill>
                <a:schemeClr val="tx1"/>
              </a:solidFill>
            </a:endParaRPr>
          </a:p>
          <a:p>
            <a:pPr algn="just">
              <a:buFontTx/>
              <a:buChar char="-"/>
            </a:pPr>
            <a:endParaRPr lang="tr-TR" sz="2400" dirty="0" smtClean="0"/>
          </a:p>
          <a:p>
            <a:pPr algn="just">
              <a:buFontTx/>
              <a:buChar char="-"/>
            </a:pPr>
            <a:endParaRPr lang="tr-TR" sz="2400" dirty="0" smtClean="0">
              <a:solidFill>
                <a:schemeClr val="tx1"/>
              </a:solidFill>
            </a:endParaRPr>
          </a:p>
          <a:p>
            <a:pPr algn="just">
              <a:buFontTx/>
              <a:buChar char="-"/>
            </a:pPr>
            <a:endParaRPr lang="tr-TR" sz="2400" dirty="0" smtClean="0"/>
          </a:p>
          <a:p>
            <a:pPr algn="just">
              <a:buFontTx/>
              <a:buChar char="-"/>
            </a:pPr>
            <a:endParaRPr lang="tr-TR" sz="2400" dirty="0" smtClean="0">
              <a:solidFill>
                <a:schemeClr val="tx1"/>
              </a:solidFill>
            </a:endParaRPr>
          </a:p>
          <a:p>
            <a:pPr algn="just">
              <a:buFontTx/>
              <a:buChar char="-"/>
            </a:pPr>
            <a:endParaRPr lang="tr-TR" sz="2400" dirty="0" smtClean="0"/>
          </a:p>
          <a:p>
            <a:pPr algn="just">
              <a:buFontTx/>
              <a:buChar char="-"/>
            </a:pPr>
            <a:r>
              <a:rPr lang="tr-TR" sz="2400" dirty="0" err="1" smtClean="0"/>
              <a:t>Yukardaki</a:t>
            </a:r>
            <a:r>
              <a:rPr lang="tr-TR" sz="2400" dirty="0" smtClean="0"/>
              <a:t> grafiği hareketli olarak görüntülemek için </a:t>
            </a:r>
            <a:r>
              <a:rPr lang="tr-TR" sz="2400" dirty="0" err="1" smtClean="0"/>
              <a:t>slaytı</a:t>
            </a:r>
            <a:r>
              <a:rPr lang="tr-TR" sz="2400" dirty="0" smtClean="0"/>
              <a:t> oynatmanız (</a:t>
            </a:r>
            <a:r>
              <a:rPr lang="tr-TR" sz="2400" dirty="0" err="1" smtClean="0"/>
              <a:t>Shift</a:t>
            </a:r>
            <a:r>
              <a:rPr lang="tr-TR" sz="2400" dirty="0" smtClean="0"/>
              <a:t>+F5) gerekir.)</a:t>
            </a:r>
          </a:p>
          <a:p>
            <a:pPr algn="just"/>
            <a:endParaRPr lang="tr-TR" sz="2400" dirty="0" smtClean="0">
              <a:solidFill>
                <a:schemeClr val="tx1"/>
              </a:solidFill>
            </a:endParaRPr>
          </a:p>
          <a:p>
            <a:pPr algn="just"/>
            <a:endParaRPr lang="tr-TR" sz="2400" dirty="0" smtClean="0">
              <a:solidFill>
                <a:schemeClr val="tx1"/>
              </a:solidFill>
            </a:endParaRPr>
          </a:p>
        </p:txBody>
      </p:sp>
      <p:grpSp>
        <p:nvGrpSpPr>
          <p:cNvPr id="4" name="6 Grup"/>
          <p:cNvGrpSpPr/>
          <p:nvPr/>
        </p:nvGrpSpPr>
        <p:grpSpPr>
          <a:xfrm>
            <a:off x="1647062" y="2531716"/>
            <a:ext cx="6301725" cy="2382521"/>
            <a:chOff x="1930400" y="4051438"/>
            <a:chExt cx="6301725" cy="2382521"/>
          </a:xfrm>
        </p:grpSpPr>
        <p:pic>
          <p:nvPicPr>
            <p:cNvPr id="6" name="5 Resim" descr="Bubble-sort-example-300px.gif"/>
            <p:cNvPicPr>
              <a:picLocks noChangeAspect="1"/>
            </p:cNvPicPr>
            <p:nvPr/>
          </p:nvPicPr>
          <p:blipFill>
            <a:blip r:embed="rId2"/>
            <a:stretch>
              <a:fillRect/>
            </a:stretch>
          </p:blipFill>
          <p:spPr>
            <a:xfrm>
              <a:off x="2711565" y="4051438"/>
              <a:ext cx="3720870" cy="2232522"/>
            </a:xfrm>
            <a:prstGeom prst="rect">
              <a:avLst/>
            </a:prstGeom>
          </p:spPr>
        </p:pic>
        <p:cxnSp>
          <p:nvCxnSpPr>
            <p:cNvPr id="8" name="7 Düz Ok Bağlayıcısı"/>
            <p:cNvCxnSpPr/>
            <p:nvPr/>
          </p:nvCxnSpPr>
          <p:spPr>
            <a:xfrm flipV="1">
              <a:off x="3013075" y="5676900"/>
              <a:ext cx="3146425" cy="127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1930400" y="5787628"/>
              <a:ext cx="6301725" cy="646331"/>
            </a:xfrm>
            <a:prstGeom prst="rect">
              <a:avLst/>
            </a:prstGeom>
            <a:noFill/>
          </p:spPr>
          <p:txBody>
            <a:bodyPr wrap="none" rtlCol="0">
              <a:spAutoFit/>
            </a:bodyPr>
            <a:lstStyle/>
            <a:p>
              <a:pPr algn="ctr"/>
              <a:r>
                <a:rPr lang="tr-TR" dirty="0" smtClean="0"/>
                <a:t>Her turda bir büyük sayı (kabarcık misali: su yüzüne çıkıyor)</a:t>
              </a:r>
              <a:br>
                <a:rPr lang="tr-TR" dirty="0" smtClean="0"/>
              </a:br>
              <a:r>
                <a:rPr lang="tr-TR" dirty="0" smtClean="0"/>
                <a:t>en sondaki yerini alıyor</a:t>
              </a:r>
              <a:endParaRPr lang="tr-TR" dirty="0"/>
            </a:p>
          </p:txBody>
        </p:sp>
      </p:grpSp>
    </p:spTree>
  </p:cSld>
  <p:clrMapOvr>
    <a:masterClrMapping/>
  </p:clrMapOvr>
  <p:transition/>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Tahtada adım adım algoritmamızı oluşturalım…</a:t>
            </a:r>
            <a:endParaRPr lang="tr-TR" dirty="0"/>
          </a:p>
        </p:txBody>
      </p:sp>
      <p:sp>
        <p:nvSpPr>
          <p:cNvPr id="3" name="2 İçerik Yer Tutucusu"/>
          <p:cNvSpPr>
            <a:spLocks noGrp="1"/>
          </p:cNvSpPr>
          <p:nvPr>
            <p:ph sz="quarter" idx="1"/>
          </p:nvPr>
        </p:nvSpPr>
        <p:spPr/>
        <p:txBody>
          <a:bodyPr>
            <a:normAutofit fontScale="92500" lnSpcReduction="10000"/>
          </a:bodyPr>
          <a:lstStyle/>
          <a:p>
            <a:pPr marL="514350" indent="-514350">
              <a:buFont typeface="+mj-lt"/>
              <a:buAutoNum type="arabicPeriod"/>
            </a:pPr>
            <a:r>
              <a:rPr lang="tr-TR" dirty="0" smtClean="0"/>
              <a:t>5’lik bir dizi açıp, elemanlarını yan yana yazdıralım.</a:t>
            </a:r>
          </a:p>
          <a:p>
            <a:pPr marL="514350" indent="-514350">
              <a:buFont typeface="+mj-lt"/>
              <a:buAutoNum type="arabicPeriod"/>
            </a:pPr>
            <a:r>
              <a:rPr lang="tr-TR" dirty="0" smtClean="0"/>
              <a:t>İlk iki elemanı kendi içerisinde değiştirip tekrar yazdıralım.</a:t>
            </a:r>
          </a:p>
          <a:p>
            <a:pPr marL="514350" indent="-514350">
              <a:buFont typeface="+mj-lt"/>
              <a:buAutoNum type="arabicPeriod"/>
            </a:pPr>
            <a:r>
              <a:rPr lang="tr-TR" dirty="0" smtClean="0"/>
              <a:t>İkinci ve üçüncü elemanı kendi içerisinde değiştirip tekrar yazdıralım.</a:t>
            </a:r>
          </a:p>
          <a:p>
            <a:pPr marL="514350" indent="-514350">
              <a:buFont typeface="+mj-lt"/>
              <a:buAutoNum type="arabicPeriod"/>
            </a:pPr>
            <a:r>
              <a:rPr lang="tr-TR" dirty="0" smtClean="0"/>
              <a:t>Tüm elemanların üzerinden geçen bir </a:t>
            </a:r>
            <a:r>
              <a:rPr lang="tr-TR" dirty="0" err="1" smtClean="0"/>
              <a:t>for</a:t>
            </a:r>
            <a:r>
              <a:rPr lang="tr-TR" dirty="0" smtClean="0"/>
              <a:t> döngüsü kuralım ve her değişimden sonra ekrana tekrar yazdıralım. (</a:t>
            </a:r>
            <a:r>
              <a:rPr lang="tr-TR" dirty="0" err="1" smtClean="0"/>
              <a:t>Thread</a:t>
            </a:r>
            <a:r>
              <a:rPr lang="tr-TR" dirty="0" smtClean="0"/>
              <a:t>.</a:t>
            </a:r>
            <a:r>
              <a:rPr lang="tr-TR" dirty="0" err="1" smtClean="0"/>
              <a:t>sleep</a:t>
            </a:r>
            <a:r>
              <a:rPr lang="tr-TR" dirty="0" smtClean="0"/>
              <a:t>(1000) ile aşamaları canlı canlı izleyelim.)</a:t>
            </a:r>
          </a:p>
          <a:p>
            <a:pPr marL="514350" indent="-514350">
              <a:buFont typeface="+mj-lt"/>
              <a:buAutoNum type="arabicPeriod"/>
            </a:pPr>
            <a:r>
              <a:rPr lang="tr-TR" dirty="0" smtClean="0"/>
              <a:t>Bu </a:t>
            </a:r>
            <a:r>
              <a:rPr lang="tr-TR" dirty="0" err="1" smtClean="0"/>
              <a:t>for</a:t>
            </a:r>
            <a:r>
              <a:rPr lang="tr-TR" dirty="0" smtClean="0"/>
              <a:t> döngüsünü sonsuz bir do </a:t>
            </a:r>
            <a:r>
              <a:rPr lang="tr-TR" dirty="0" err="1" smtClean="0"/>
              <a:t>while</a:t>
            </a:r>
            <a:r>
              <a:rPr lang="tr-TR" dirty="0" smtClean="0"/>
              <a:t> döngüsü içine alalım.</a:t>
            </a:r>
          </a:p>
          <a:p>
            <a:pPr marL="514350" indent="-514350">
              <a:buFont typeface="+mj-lt"/>
              <a:buAutoNum type="arabicPeriod"/>
            </a:pPr>
            <a:r>
              <a:rPr lang="tr-TR" dirty="0" smtClean="0"/>
              <a:t>Sonra </a:t>
            </a:r>
            <a:r>
              <a:rPr lang="tr-TR" dirty="0" err="1" smtClean="0"/>
              <a:t>for</a:t>
            </a:r>
            <a:r>
              <a:rPr lang="tr-TR" dirty="0" smtClean="0"/>
              <a:t> döngüsünün geçişi esnasında hiç değişiklik olmama durumunu bir </a:t>
            </a:r>
            <a:r>
              <a:rPr lang="tr-TR" dirty="0" err="1" smtClean="0"/>
              <a:t>boolean</a:t>
            </a:r>
            <a:r>
              <a:rPr lang="tr-TR" dirty="0" smtClean="0"/>
              <a:t> ile takip edelim.</a:t>
            </a:r>
          </a:p>
          <a:p>
            <a:pPr marL="514350" indent="-514350">
              <a:buFont typeface="+mj-lt"/>
              <a:buAutoNum type="arabicPeriod"/>
            </a:pPr>
            <a:r>
              <a:rPr lang="tr-TR" dirty="0" smtClean="0"/>
              <a:t>Bu </a:t>
            </a:r>
            <a:r>
              <a:rPr lang="tr-TR" dirty="0" err="1" smtClean="0"/>
              <a:t>boolean</a:t>
            </a:r>
            <a:r>
              <a:rPr lang="tr-TR" dirty="0" smtClean="0"/>
              <a:t> onay verdiğinde do </a:t>
            </a:r>
            <a:r>
              <a:rPr lang="tr-TR" dirty="0" err="1" smtClean="0"/>
              <a:t>while’dan</a:t>
            </a:r>
            <a:r>
              <a:rPr lang="tr-TR" dirty="0" smtClean="0"/>
              <a:t> çıkalım.</a:t>
            </a:r>
          </a:p>
          <a:p>
            <a:pPr marL="514350" indent="-514350">
              <a:buFont typeface="+mj-lt"/>
              <a:buAutoNum type="arabicPeriod"/>
            </a:pPr>
            <a:r>
              <a:rPr lang="tr-TR" dirty="0" smtClean="0"/>
              <a:t>En son olarak, </a:t>
            </a:r>
            <a:r>
              <a:rPr lang="tr-TR" dirty="0" err="1" smtClean="0"/>
              <a:t>for</a:t>
            </a:r>
            <a:r>
              <a:rPr lang="tr-TR" dirty="0" smtClean="0"/>
              <a:t> döngüsünün her geçişinde, tarama yapacağı aralığı bir kısaltalım.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Resim" descr="soru.jpg"/>
          <p:cNvPicPr>
            <a:picLocks noChangeAspect="1"/>
          </p:cNvPicPr>
          <p:nvPr/>
        </p:nvPicPr>
        <p:blipFill>
          <a:blip r:embed="rId2"/>
          <a:stretch>
            <a:fillRect/>
          </a:stretch>
        </p:blipFill>
        <p:spPr>
          <a:xfrm>
            <a:off x="5357818" y="4143380"/>
            <a:ext cx="1767840" cy="1328928"/>
          </a:xfrm>
          <a:prstGeom prst="rect">
            <a:avLst/>
          </a:prstGeom>
        </p:spPr>
      </p:pic>
      <p:pic>
        <p:nvPicPr>
          <p:cNvPr id="5" name="Picture 2" descr="http://84d1f3.medialib.glogster.com/media/09/099ae7610a7a8dd844f9b2daf24e999009c6261a83e71af962c3923ff5acf500/bubbles.gif"/>
          <p:cNvPicPr>
            <a:picLocks noChangeAspect="1" noChangeArrowheads="1" noCrop="1"/>
          </p:cNvPicPr>
          <p:nvPr/>
        </p:nvPicPr>
        <p:blipFill>
          <a:blip r:embed="rId3"/>
          <a:srcRect/>
          <a:stretch>
            <a:fillRect/>
          </a:stretch>
        </p:blipFill>
        <p:spPr bwMode="auto">
          <a:xfrm>
            <a:off x="4429124" y="3500438"/>
            <a:ext cx="3500462" cy="2414112"/>
          </a:xfrm>
          <a:prstGeom prst="rect">
            <a:avLst/>
          </a:prstGeom>
          <a:noFill/>
        </p:spPr>
      </p:pic>
      <p:sp>
        <p:nvSpPr>
          <p:cNvPr id="2" name="1 Başlık"/>
          <p:cNvSpPr>
            <a:spLocks noGrp="1"/>
          </p:cNvSpPr>
          <p:nvPr>
            <p:ph type="title"/>
          </p:nvPr>
        </p:nvSpPr>
        <p:spPr>
          <a:xfrm>
            <a:off x="500034" y="5715016"/>
            <a:ext cx="8229600" cy="990600"/>
          </a:xfrm>
        </p:spPr>
        <p:txBody>
          <a:bodyPr>
            <a:normAutofit/>
          </a:bodyPr>
          <a:lstStyle/>
          <a:p>
            <a:r>
              <a:rPr lang="tr-TR" dirty="0" smtClean="0"/>
              <a:t>Uygulama:</a:t>
            </a:r>
            <a:endParaRPr lang="tr-TR" dirty="0"/>
          </a:p>
        </p:txBody>
      </p:sp>
      <p:sp>
        <p:nvSpPr>
          <p:cNvPr id="3" name="2 İçerik Yer Tutucusu"/>
          <p:cNvSpPr>
            <a:spLocks noGrp="1"/>
          </p:cNvSpPr>
          <p:nvPr>
            <p:ph sz="quarter" idx="1"/>
          </p:nvPr>
        </p:nvSpPr>
        <p:spPr>
          <a:xfrm>
            <a:off x="142844" y="62876"/>
            <a:ext cx="3643338" cy="4937760"/>
          </a:xfrm>
        </p:spPr>
        <p:style>
          <a:lnRef idx="2">
            <a:schemeClr val="accent1"/>
          </a:lnRef>
          <a:fillRef idx="1">
            <a:schemeClr val="lt1"/>
          </a:fillRef>
          <a:effectRef idx="0">
            <a:schemeClr val="accent1"/>
          </a:effectRef>
          <a:fontRef idx="minor">
            <a:schemeClr val="dk1"/>
          </a:fontRef>
        </p:style>
        <p:txBody>
          <a:bodyPr>
            <a:noAutofit/>
          </a:bodyPr>
          <a:lstStyle/>
          <a:p>
            <a:pPr>
              <a:buNone/>
            </a:pPr>
            <a:r>
              <a:rPr lang="tr-TR" sz="1800" dirty="0" err="1" smtClean="0"/>
              <a:t>int</a:t>
            </a:r>
            <a:r>
              <a:rPr lang="tr-TR" sz="1800" dirty="0" smtClean="0"/>
              <a:t> dizi[]={5,2,7,4};</a:t>
            </a:r>
          </a:p>
          <a:p>
            <a:pPr>
              <a:buNone/>
            </a:pPr>
            <a:r>
              <a:rPr lang="tr-TR" sz="1800" dirty="0" err="1" smtClean="0"/>
              <a:t>int</a:t>
            </a:r>
            <a:r>
              <a:rPr lang="tr-TR" sz="1800" dirty="0" smtClean="0"/>
              <a:t> N=4;</a:t>
            </a:r>
          </a:p>
          <a:p>
            <a:pPr>
              <a:buNone/>
            </a:pPr>
            <a:r>
              <a:rPr lang="tr-TR" sz="1800" dirty="0" err="1" smtClean="0"/>
              <a:t>for</a:t>
            </a:r>
            <a:r>
              <a:rPr lang="tr-TR" sz="1800" dirty="0" smtClean="0"/>
              <a:t>(</a:t>
            </a:r>
            <a:r>
              <a:rPr lang="tr-TR" sz="1800" dirty="0" err="1" smtClean="0"/>
              <a:t>int</a:t>
            </a:r>
            <a:r>
              <a:rPr lang="tr-TR" sz="1800" dirty="0" smtClean="0"/>
              <a:t> i=1; i&lt;=N-1; i++)</a:t>
            </a:r>
          </a:p>
          <a:p>
            <a:pPr>
              <a:buNone/>
            </a:pPr>
            <a:r>
              <a:rPr lang="tr-TR" sz="1800" dirty="0" smtClean="0"/>
              <a:t>{</a:t>
            </a:r>
          </a:p>
          <a:p>
            <a:pPr>
              <a:buNone/>
            </a:pPr>
            <a:r>
              <a:rPr lang="tr-TR" sz="1800" dirty="0" err="1" smtClean="0"/>
              <a:t>boolean</a:t>
            </a:r>
            <a:r>
              <a:rPr lang="tr-TR" sz="1800" dirty="0" smtClean="0"/>
              <a:t> </a:t>
            </a:r>
            <a:r>
              <a:rPr lang="tr-TR" sz="1800" dirty="0" err="1" smtClean="0"/>
              <a:t>flag</a:t>
            </a:r>
            <a:r>
              <a:rPr lang="tr-TR" sz="1800" dirty="0" smtClean="0"/>
              <a:t>=</a:t>
            </a:r>
            <a:r>
              <a:rPr lang="tr-TR" sz="1800" dirty="0" err="1" smtClean="0"/>
              <a:t>true</a:t>
            </a:r>
            <a:r>
              <a:rPr lang="tr-TR" sz="1800" dirty="0" smtClean="0"/>
              <a:t>;</a:t>
            </a:r>
          </a:p>
          <a:p>
            <a:pPr>
              <a:buNone/>
            </a:pPr>
            <a:r>
              <a:rPr lang="tr-TR" sz="1800" dirty="0" err="1" smtClean="0"/>
              <a:t>for</a:t>
            </a:r>
            <a:r>
              <a:rPr lang="tr-TR" sz="1800" dirty="0" smtClean="0"/>
              <a:t>(</a:t>
            </a:r>
            <a:r>
              <a:rPr lang="tr-TR" sz="1800" dirty="0" err="1" smtClean="0"/>
              <a:t>int</a:t>
            </a:r>
            <a:r>
              <a:rPr lang="tr-TR" sz="1800" dirty="0" smtClean="0"/>
              <a:t> j=0; j&lt;N-i; j++) </a:t>
            </a:r>
          </a:p>
          <a:p>
            <a:pPr>
              <a:buNone/>
            </a:pPr>
            <a:r>
              <a:rPr lang="tr-TR" sz="1800" dirty="0" smtClean="0"/>
              <a:t>	{</a:t>
            </a:r>
          </a:p>
          <a:p>
            <a:pPr>
              <a:buNone/>
            </a:pPr>
            <a:r>
              <a:rPr lang="tr-TR" sz="1800" dirty="0" smtClean="0"/>
              <a:t>	</a:t>
            </a:r>
            <a:r>
              <a:rPr lang="tr-TR" sz="1800" dirty="0" err="1" smtClean="0"/>
              <a:t>if</a:t>
            </a:r>
            <a:r>
              <a:rPr lang="tr-TR" sz="1800" dirty="0" smtClean="0"/>
              <a:t>(dizi[j]&lt;dizi[j+1]){</a:t>
            </a:r>
          </a:p>
          <a:p>
            <a:pPr>
              <a:buNone/>
            </a:pPr>
            <a:r>
              <a:rPr lang="tr-TR" sz="1800" dirty="0" smtClean="0"/>
              <a:t>		</a:t>
            </a:r>
            <a:r>
              <a:rPr lang="tr-TR" sz="1800" dirty="0" err="1" smtClean="0"/>
              <a:t>int</a:t>
            </a:r>
            <a:r>
              <a:rPr lang="tr-TR" sz="1800" dirty="0" smtClean="0"/>
              <a:t> </a:t>
            </a:r>
            <a:r>
              <a:rPr lang="tr-TR" sz="1800" dirty="0" err="1" smtClean="0"/>
              <a:t>temp</a:t>
            </a:r>
            <a:r>
              <a:rPr lang="tr-TR" sz="1800" dirty="0" smtClean="0"/>
              <a:t>= dizi[j];</a:t>
            </a:r>
          </a:p>
          <a:p>
            <a:pPr>
              <a:buNone/>
            </a:pPr>
            <a:r>
              <a:rPr lang="tr-TR" sz="1800" dirty="0" smtClean="0"/>
              <a:t>		dizi[j]=dizi[j+1];</a:t>
            </a:r>
          </a:p>
          <a:p>
            <a:pPr>
              <a:buNone/>
            </a:pPr>
            <a:r>
              <a:rPr lang="tr-TR" sz="1800" dirty="0" smtClean="0"/>
              <a:t>		dizi[j+1]=</a:t>
            </a:r>
            <a:r>
              <a:rPr lang="tr-TR" sz="1800" dirty="0" err="1" smtClean="0"/>
              <a:t>temp</a:t>
            </a:r>
            <a:r>
              <a:rPr lang="tr-TR" sz="1800" dirty="0" smtClean="0"/>
              <a:t>;</a:t>
            </a:r>
          </a:p>
          <a:p>
            <a:pPr>
              <a:buNone/>
            </a:pPr>
            <a:r>
              <a:rPr lang="tr-TR" sz="1800" dirty="0" smtClean="0"/>
              <a:t>		</a:t>
            </a:r>
            <a:r>
              <a:rPr lang="tr-TR" sz="1800" dirty="0" err="1" smtClean="0"/>
              <a:t>flag</a:t>
            </a:r>
            <a:r>
              <a:rPr lang="tr-TR" sz="1800" dirty="0" smtClean="0"/>
              <a:t>=</a:t>
            </a:r>
            <a:r>
              <a:rPr lang="tr-TR" sz="1800" dirty="0" err="1" smtClean="0"/>
              <a:t>false</a:t>
            </a:r>
            <a:r>
              <a:rPr lang="tr-TR" sz="1800" dirty="0" smtClean="0"/>
              <a:t>; }}</a:t>
            </a:r>
          </a:p>
          <a:p>
            <a:pPr>
              <a:buNone/>
            </a:pPr>
            <a:r>
              <a:rPr lang="tr-TR" sz="1800" dirty="0" smtClean="0"/>
              <a:t>	</a:t>
            </a:r>
            <a:r>
              <a:rPr lang="tr-TR" sz="1800" dirty="0" err="1" smtClean="0"/>
              <a:t>if</a:t>
            </a:r>
            <a:r>
              <a:rPr lang="tr-TR" sz="1800" dirty="0" smtClean="0"/>
              <a:t>(</a:t>
            </a:r>
            <a:r>
              <a:rPr lang="tr-TR" sz="1800" dirty="0" err="1" smtClean="0"/>
              <a:t>flag</a:t>
            </a:r>
            <a:r>
              <a:rPr lang="tr-TR" sz="1800" dirty="0" smtClean="0"/>
              <a:t>==</a:t>
            </a:r>
            <a:r>
              <a:rPr lang="tr-TR" sz="1800" dirty="0" err="1" smtClean="0"/>
              <a:t>true</a:t>
            </a:r>
            <a:r>
              <a:rPr lang="tr-TR" sz="1800" dirty="0" smtClean="0"/>
              <a:t>) break;</a:t>
            </a:r>
          </a:p>
          <a:p>
            <a:pPr>
              <a:buNone/>
            </a:pPr>
            <a:r>
              <a:rPr lang="tr-TR" sz="1800" dirty="0" smtClean="0"/>
              <a:t>	}	</a:t>
            </a:r>
            <a:endParaRPr lang="tr-TR" sz="1800" dirty="0"/>
          </a:p>
        </p:txBody>
      </p:sp>
      <p:sp>
        <p:nvSpPr>
          <p:cNvPr id="6" name="2 İçerik Yer Tutucusu"/>
          <p:cNvSpPr txBox="1">
            <a:spLocks/>
          </p:cNvSpPr>
          <p:nvPr/>
        </p:nvSpPr>
        <p:spPr>
          <a:xfrm>
            <a:off x="4143372" y="142852"/>
            <a:ext cx="4286280" cy="1357298"/>
          </a:xfrm>
          <a:prstGeom prst="rect">
            <a:avLst/>
          </a:prstGeom>
        </p:spPr>
        <p:style>
          <a:lnRef idx="2">
            <a:schemeClr val="accent1"/>
          </a:lnRef>
          <a:fillRef idx="1">
            <a:schemeClr val="lt1"/>
          </a:fillRef>
          <a:effectRef idx="0">
            <a:schemeClr val="accent1"/>
          </a:effectRef>
          <a:fontRef idx="minor">
            <a:schemeClr val="dk1"/>
          </a:fontRef>
        </p:style>
        <p:txBody>
          <a:bodyPr vert="horz">
            <a:noAutofit/>
          </a:bodyPr>
          <a:lstStyle/>
          <a:p>
            <a:pPr lvl="1"/>
            <a:r>
              <a:rPr lang="tr-TR" dirty="0" err="1" smtClean="0"/>
              <a:t>System</a:t>
            </a:r>
            <a:r>
              <a:rPr lang="tr-TR" dirty="0" smtClean="0"/>
              <a:t>.</a:t>
            </a:r>
            <a:r>
              <a:rPr lang="tr-TR" dirty="0" err="1" smtClean="0"/>
              <a:t>out</a:t>
            </a:r>
            <a:r>
              <a:rPr lang="tr-TR" dirty="0" smtClean="0"/>
              <a:t>.</a:t>
            </a:r>
            <a:r>
              <a:rPr lang="tr-TR" dirty="0" err="1" smtClean="0"/>
              <a:t>println</a:t>
            </a:r>
            <a:r>
              <a:rPr lang="tr-TR" dirty="0" smtClean="0"/>
              <a:t>("DIZI: ");</a:t>
            </a:r>
          </a:p>
          <a:p>
            <a:pPr lvl="1"/>
            <a:r>
              <a:rPr lang="tr-TR" dirty="0" smtClean="0"/>
              <a:t>		</a:t>
            </a:r>
            <a:r>
              <a:rPr lang="tr-TR" dirty="0" err="1" smtClean="0"/>
              <a:t>for</a:t>
            </a:r>
            <a:r>
              <a:rPr lang="tr-TR" dirty="0" smtClean="0"/>
              <a:t>(</a:t>
            </a:r>
            <a:r>
              <a:rPr lang="tr-TR" dirty="0" err="1" smtClean="0"/>
              <a:t>int</a:t>
            </a:r>
            <a:r>
              <a:rPr lang="tr-TR" dirty="0" smtClean="0"/>
              <a:t> A: dizi)</a:t>
            </a:r>
          </a:p>
          <a:p>
            <a:pPr lvl="1"/>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(A+“ ");</a:t>
            </a:r>
            <a:endParaRPr lang="tr-TR" dirty="0"/>
          </a:p>
        </p:txBody>
      </p:sp>
      <p:graphicFrame>
        <p:nvGraphicFramePr>
          <p:cNvPr id="7" name="3 İçerik Yer Tutucusu"/>
          <p:cNvGraphicFramePr>
            <a:graphicFrameLocks/>
          </p:cNvGraphicFramePr>
          <p:nvPr/>
        </p:nvGraphicFramePr>
        <p:xfrm>
          <a:off x="4000496" y="2786058"/>
          <a:ext cx="4786340" cy="821526"/>
        </p:xfrm>
        <a:graphic>
          <a:graphicData uri="http://schemas.openxmlformats.org/drawingml/2006/table">
            <a:tbl>
              <a:tblPr firstRow="1" bandRow="1">
                <a:tableStyleId>{5940675A-B579-460E-94D1-54222C63F5DA}</a:tableStyleId>
              </a:tblPr>
              <a:tblGrid>
                <a:gridCol w="478634"/>
                <a:gridCol w="478634"/>
                <a:gridCol w="478634"/>
                <a:gridCol w="478634"/>
                <a:gridCol w="478634"/>
                <a:gridCol w="478634"/>
                <a:gridCol w="478634"/>
                <a:gridCol w="478634"/>
                <a:gridCol w="478634"/>
                <a:gridCol w="478634"/>
              </a:tblGrid>
              <a:tr h="410763">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dirty="0"/>
                    </a:p>
                  </a:txBody>
                  <a:tcPr/>
                </a:tc>
                <a:tc>
                  <a:txBody>
                    <a:bodyPr/>
                    <a:lstStyle/>
                    <a:p>
                      <a:endParaRPr lang="tr-TR"/>
                    </a:p>
                  </a:txBody>
                  <a:tcPr/>
                </a:tc>
                <a:tc>
                  <a:txBody>
                    <a:bodyPr/>
                    <a:lstStyle/>
                    <a:p>
                      <a:endParaRPr lang="tr-TR" dirty="0"/>
                    </a:p>
                  </a:txBody>
                  <a:tcPr/>
                </a:tc>
                <a:tc>
                  <a:txBody>
                    <a:bodyPr/>
                    <a:lstStyle/>
                    <a:p>
                      <a:endParaRPr lang="tr-TR" dirty="0"/>
                    </a:p>
                  </a:txBody>
                  <a:tcPr/>
                </a:tc>
                <a:tc>
                  <a:txBody>
                    <a:bodyPr/>
                    <a:lstStyle/>
                    <a:p>
                      <a:endParaRPr lang="tr-TR" dirty="0"/>
                    </a:p>
                  </a:txBody>
                  <a:tcPr/>
                </a:tc>
              </a:tr>
              <a:tr h="410763">
                <a:tc>
                  <a:txBody>
                    <a:bodyPr/>
                    <a:lstStyle/>
                    <a:p>
                      <a:endParaRPr lang="tr-TR"/>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dirty="0"/>
                    </a:p>
                  </a:txBody>
                  <a:tcPr/>
                </a:tc>
                <a:tc>
                  <a:txBody>
                    <a:bodyPr/>
                    <a:lstStyle/>
                    <a:p>
                      <a:endParaRPr lang="tr-TR" dirty="0"/>
                    </a:p>
                  </a:txBody>
                  <a:tcPr/>
                </a:tc>
              </a:tr>
            </a:tbl>
          </a:graphicData>
        </a:graphic>
      </p:graphicFrame>
      <p:sp>
        <p:nvSpPr>
          <p:cNvPr id="8" name="7 Dikdörtgen"/>
          <p:cNvSpPr/>
          <p:nvPr/>
        </p:nvSpPr>
        <p:spPr>
          <a:xfrm>
            <a:off x="4035141" y="1643050"/>
            <a:ext cx="4894577" cy="738664"/>
          </a:xfrm>
          <a:prstGeom prst="rect">
            <a:avLst/>
          </a:prstGeom>
        </p:spPr>
        <p:txBody>
          <a:bodyPr wrap="square">
            <a:spAutoFit/>
          </a:bodyPr>
          <a:lstStyle/>
          <a:p>
            <a:r>
              <a:rPr lang="tr-TR" sz="2400" b="1" dirty="0" smtClean="0"/>
              <a:t>Ekran Çıktısı: </a:t>
            </a:r>
            <a:r>
              <a:rPr lang="tr-TR" b="1" dirty="0" smtClean="0"/>
              <a:t>(Aşağıdaki 10*2’lik kutuyu çizdikten sonra içine cevabınızı kodlayınız.)</a:t>
            </a:r>
            <a:endParaRPr lang="tr-TR" sz="1100" b="1" dirty="0"/>
          </a:p>
        </p:txBody>
      </p:sp>
      <p:cxnSp>
        <p:nvCxnSpPr>
          <p:cNvPr id="10" name="9 Düz Ok Bağlayıcısı"/>
          <p:cNvCxnSpPr/>
          <p:nvPr/>
        </p:nvCxnSpPr>
        <p:spPr>
          <a:xfrm rot="5400000" flipH="1" flipV="1">
            <a:off x="1428728" y="1785926"/>
            <a:ext cx="4357718" cy="1785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7" dur="500"/>
                                        <p:tgtEl>
                                          <p:spTgt spid="6">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6">
                                            <p:txEl>
                                              <p:pRg st="1" end="1"/>
                                            </p:txEl>
                                          </p:spTgt>
                                        </p:tgtEl>
                                        <p:attrNameLst>
                                          <p:attrName>style.visibility</p:attrName>
                                        </p:attrNameLst>
                                      </p:cBhvr>
                                      <p:to>
                                        <p:strVal val="visible"/>
                                      </p:to>
                                    </p:set>
                                    <p:animEffect transition="in" filter="checkerboard(across)">
                                      <p:cBhvr>
                                        <p:cTn id="82" dur="500"/>
                                        <p:tgtEl>
                                          <p:spTgt spid="6">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nodeType="clickEffect">
                                  <p:stCondLst>
                                    <p:cond delay="0"/>
                                  </p:stCondLst>
                                  <p:childTnLst>
                                    <p:set>
                                      <p:cBhvr>
                                        <p:cTn id="86" dur="1" fill="hold">
                                          <p:stCondLst>
                                            <p:cond delay="0"/>
                                          </p:stCondLst>
                                        </p:cTn>
                                        <p:tgtEl>
                                          <p:spTgt spid="6">
                                            <p:txEl>
                                              <p:pRg st="2" end="2"/>
                                            </p:txEl>
                                          </p:spTgt>
                                        </p:tgtEl>
                                        <p:attrNameLst>
                                          <p:attrName>style.visibility</p:attrName>
                                        </p:attrNameLst>
                                      </p:cBhvr>
                                      <p:to>
                                        <p:strVal val="visible"/>
                                      </p:to>
                                    </p:set>
                                    <p:animEffect transition="in" filter="checkerboard(across)">
                                      <p:cBhvr>
                                        <p:cTn id="8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5715016"/>
            <a:ext cx="8229600" cy="990600"/>
          </a:xfrm>
        </p:spPr>
        <p:txBody>
          <a:bodyPr>
            <a:normAutofit/>
          </a:bodyPr>
          <a:lstStyle/>
          <a:p>
            <a:r>
              <a:rPr lang="tr-TR" dirty="0" smtClean="0"/>
              <a:t>Uygulama:</a:t>
            </a:r>
            <a:endParaRPr lang="tr-TR" dirty="0"/>
          </a:p>
        </p:txBody>
      </p:sp>
      <p:sp>
        <p:nvSpPr>
          <p:cNvPr id="3" name="2 İçerik Yer Tutucusu"/>
          <p:cNvSpPr>
            <a:spLocks noGrp="1"/>
          </p:cNvSpPr>
          <p:nvPr>
            <p:ph sz="quarter" idx="1"/>
          </p:nvPr>
        </p:nvSpPr>
        <p:spPr>
          <a:xfrm>
            <a:off x="142844" y="62876"/>
            <a:ext cx="3000396" cy="4937760"/>
          </a:xfrm>
        </p:spPr>
        <p:style>
          <a:lnRef idx="2">
            <a:schemeClr val="accent1"/>
          </a:lnRef>
          <a:fillRef idx="1">
            <a:schemeClr val="lt1"/>
          </a:fillRef>
          <a:effectRef idx="0">
            <a:schemeClr val="accent1"/>
          </a:effectRef>
          <a:fontRef idx="minor">
            <a:schemeClr val="dk1"/>
          </a:fontRef>
        </p:style>
        <p:txBody>
          <a:bodyPr>
            <a:noAutofit/>
          </a:bodyPr>
          <a:lstStyle/>
          <a:p>
            <a:pPr>
              <a:buNone/>
            </a:pPr>
            <a:r>
              <a:rPr lang="tr-TR" sz="1800" dirty="0" err="1" smtClean="0"/>
              <a:t>int</a:t>
            </a:r>
            <a:r>
              <a:rPr lang="tr-TR" sz="1800" dirty="0" smtClean="0"/>
              <a:t> dizi[]={5,2,7,4};</a:t>
            </a:r>
          </a:p>
          <a:p>
            <a:pPr>
              <a:buNone/>
            </a:pPr>
            <a:r>
              <a:rPr lang="tr-TR" sz="1800" dirty="0" err="1" smtClean="0"/>
              <a:t>int</a:t>
            </a:r>
            <a:r>
              <a:rPr lang="tr-TR" sz="1800" dirty="0" smtClean="0"/>
              <a:t> N=4;</a:t>
            </a:r>
          </a:p>
          <a:p>
            <a:pPr>
              <a:buNone/>
            </a:pPr>
            <a:r>
              <a:rPr lang="tr-TR" sz="1800" dirty="0" err="1" smtClean="0"/>
              <a:t>for</a:t>
            </a:r>
            <a:r>
              <a:rPr lang="tr-TR" sz="1800" dirty="0" smtClean="0"/>
              <a:t>(</a:t>
            </a:r>
            <a:r>
              <a:rPr lang="tr-TR" sz="1800" dirty="0" err="1" smtClean="0"/>
              <a:t>int</a:t>
            </a:r>
            <a:r>
              <a:rPr lang="tr-TR" sz="1800" dirty="0" smtClean="0"/>
              <a:t> i=1; i&lt;=N-1; i++)</a:t>
            </a:r>
          </a:p>
          <a:p>
            <a:pPr>
              <a:buNone/>
            </a:pPr>
            <a:r>
              <a:rPr lang="tr-TR" sz="1800" dirty="0" smtClean="0"/>
              <a:t>{</a:t>
            </a:r>
          </a:p>
          <a:p>
            <a:pPr>
              <a:buNone/>
            </a:pPr>
            <a:r>
              <a:rPr lang="tr-TR" sz="1800" dirty="0" err="1" smtClean="0"/>
              <a:t>boolean</a:t>
            </a:r>
            <a:r>
              <a:rPr lang="tr-TR" sz="1800" dirty="0" smtClean="0"/>
              <a:t> </a:t>
            </a:r>
            <a:r>
              <a:rPr lang="tr-TR" sz="1800" dirty="0" err="1" smtClean="0"/>
              <a:t>flag</a:t>
            </a:r>
            <a:r>
              <a:rPr lang="tr-TR" sz="1800" dirty="0" smtClean="0"/>
              <a:t>=</a:t>
            </a:r>
            <a:r>
              <a:rPr lang="tr-TR" sz="1800" dirty="0" err="1" smtClean="0"/>
              <a:t>true</a:t>
            </a:r>
            <a:r>
              <a:rPr lang="tr-TR" sz="1800" dirty="0" smtClean="0"/>
              <a:t>;</a:t>
            </a:r>
          </a:p>
          <a:p>
            <a:pPr>
              <a:buNone/>
            </a:pPr>
            <a:r>
              <a:rPr lang="tr-TR" sz="1800" dirty="0" err="1" smtClean="0"/>
              <a:t>for</a:t>
            </a:r>
            <a:r>
              <a:rPr lang="tr-TR" sz="1800" dirty="0" smtClean="0"/>
              <a:t>(</a:t>
            </a:r>
            <a:r>
              <a:rPr lang="tr-TR" sz="1800" dirty="0" err="1" smtClean="0"/>
              <a:t>int</a:t>
            </a:r>
            <a:r>
              <a:rPr lang="tr-TR" sz="1800" dirty="0" smtClean="0"/>
              <a:t> j=0; j&lt;N-i; j++) </a:t>
            </a:r>
          </a:p>
          <a:p>
            <a:pPr>
              <a:buNone/>
            </a:pPr>
            <a:r>
              <a:rPr lang="tr-TR" sz="1800" dirty="0" smtClean="0"/>
              <a:t>	{</a:t>
            </a:r>
          </a:p>
          <a:p>
            <a:pPr>
              <a:buNone/>
            </a:pPr>
            <a:r>
              <a:rPr lang="tr-TR" sz="1800" dirty="0" smtClean="0"/>
              <a:t>	</a:t>
            </a:r>
            <a:r>
              <a:rPr lang="tr-TR" sz="1800" dirty="0" err="1" smtClean="0"/>
              <a:t>if</a:t>
            </a:r>
            <a:r>
              <a:rPr lang="tr-TR" sz="1800" dirty="0" smtClean="0"/>
              <a:t>(dizi[j]&lt;dizi[j+1]){</a:t>
            </a:r>
          </a:p>
          <a:p>
            <a:pPr>
              <a:buNone/>
            </a:pPr>
            <a:r>
              <a:rPr lang="tr-TR" sz="1800" dirty="0" smtClean="0"/>
              <a:t>		</a:t>
            </a:r>
            <a:r>
              <a:rPr lang="tr-TR" sz="1800" dirty="0" err="1" smtClean="0"/>
              <a:t>int</a:t>
            </a:r>
            <a:r>
              <a:rPr lang="tr-TR" sz="1800" dirty="0" smtClean="0"/>
              <a:t> </a:t>
            </a:r>
            <a:r>
              <a:rPr lang="tr-TR" sz="1800" dirty="0" err="1" smtClean="0"/>
              <a:t>temp</a:t>
            </a:r>
            <a:r>
              <a:rPr lang="tr-TR" sz="1800" dirty="0" smtClean="0"/>
              <a:t>= dizi[j];</a:t>
            </a:r>
          </a:p>
          <a:p>
            <a:pPr>
              <a:buNone/>
            </a:pPr>
            <a:r>
              <a:rPr lang="tr-TR" sz="1800" dirty="0" smtClean="0"/>
              <a:t>		dizi[j]=dizi[j+1];</a:t>
            </a:r>
          </a:p>
          <a:p>
            <a:pPr>
              <a:buNone/>
            </a:pPr>
            <a:r>
              <a:rPr lang="tr-TR" sz="1800" dirty="0" smtClean="0"/>
              <a:t>		dizi[j+1]=</a:t>
            </a:r>
            <a:r>
              <a:rPr lang="tr-TR" sz="1800" dirty="0" err="1" smtClean="0"/>
              <a:t>temp</a:t>
            </a:r>
            <a:r>
              <a:rPr lang="tr-TR" sz="1800" dirty="0" smtClean="0"/>
              <a:t>;</a:t>
            </a:r>
          </a:p>
          <a:p>
            <a:pPr>
              <a:buNone/>
            </a:pPr>
            <a:r>
              <a:rPr lang="tr-TR" sz="1800" dirty="0" smtClean="0"/>
              <a:t>		</a:t>
            </a:r>
            <a:r>
              <a:rPr lang="tr-TR" sz="1800" dirty="0" err="1" smtClean="0"/>
              <a:t>flag</a:t>
            </a:r>
            <a:r>
              <a:rPr lang="tr-TR" sz="1800" dirty="0" smtClean="0"/>
              <a:t>=</a:t>
            </a:r>
            <a:r>
              <a:rPr lang="tr-TR" sz="1800" dirty="0" err="1" smtClean="0"/>
              <a:t>false</a:t>
            </a:r>
            <a:r>
              <a:rPr lang="tr-TR" sz="1800" dirty="0" smtClean="0"/>
              <a:t>; }}</a:t>
            </a:r>
          </a:p>
          <a:p>
            <a:pPr>
              <a:buNone/>
            </a:pPr>
            <a:r>
              <a:rPr lang="tr-TR" sz="1800" dirty="0" smtClean="0"/>
              <a:t>	</a:t>
            </a:r>
            <a:r>
              <a:rPr lang="tr-TR" sz="1800" dirty="0" err="1" smtClean="0"/>
              <a:t>if</a:t>
            </a:r>
            <a:r>
              <a:rPr lang="tr-TR" sz="1800" dirty="0" smtClean="0"/>
              <a:t>(</a:t>
            </a:r>
            <a:r>
              <a:rPr lang="tr-TR" sz="1800" dirty="0" err="1" smtClean="0"/>
              <a:t>flag</a:t>
            </a:r>
            <a:r>
              <a:rPr lang="tr-TR" sz="1800" dirty="0" smtClean="0"/>
              <a:t>==</a:t>
            </a:r>
            <a:r>
              <a:rPr lang="tr-TR" sz="1800" dirty="0" err="1" smtClean="0"/>
              <a:t>true</a:t>
            </a:r>
            <a:r>
              <a:rPr lang="tr-TR" sz="1800" dirty="0" smtClean="0"/>
              <a:t>) break;</a:t>
            </a:r>
          </a:p>
          <a:p>
            <a:pPr>
              <a:buNone/>
            </a:pPr>
            <a:r>
              <a:rPr lang="tr-TR" sz="1800" dirty="0" smtClean="0"/>
              <a:t>	}	</a:t>
            </a:r>
            <a:endParaRPr lang="tr-TR" sz="1800" dirty="0"/>
          </a:p>
        </p:txBody>
      </p:sp>
      <p:sp>
        <p:nvSpPr>
          <p:cNvPr id="6" name="2 İçerik Yer Tutucusu"/>
          <p:cNvSpPr txBox="1">
            <a:spLocks/>
          </p:cNvSpPr>
          <p:nvPr/>
        </p:nvSpPr>
        <p:spPr>
          <a:xfrm>
            <a:off x="4143372" y="142852"/>
            <a:ext cx="4286280" cy="1357298"/>
          </a:xfrm>
          <a:prstGeom prst="rect">
            <a:avLst/>
          </a:prstGeom>
        </p:spPr>
        <p:style>
          <a:lnRef idx="2">
            <a:schemeClr val="accent1"/>
          </a:lnRef>
          <a:fillRef idx="1">
            <a:schemeClr val="lt1"/>
          </a:fillRef>
          <a:effectRef idx="0">
            <a:schemeClr val="accent1"/>
          </a:effectRef>
          <a:fontRef idx="minor">
            <a:schemeClr val="dk1"/>
          </a:fontRef>
        </p:style>
        <p:txBody>
          <a:bodyPr vert="horz">
            <a:noAutofit/>
          </a:bodyPr>
          <a:lstStyle/>
          <a:p>
            <a:pPr lvl="1"/>
            <a:r>
              <a:rPr lang="tr-TR" dirty="0" err="1" smtClean="0"/>
              <a:t>System</a:t>
            </a:r>
            <a:r>
              <a:rPr lang="tr-TR" dirty="0" smtClean="0"/>
              <a:t>.</a:t>
            </a:r>
            <a:r>
              <a:rPr lang="tr-TR" dirty="0" err="1" smtClean="0"/>
              <a:t>out</a:t>
            </a:r>
            <a:r>
              <a:rPr lang="tr-TR" dirty="0" smtClean="0"/>
              <a:t>.</a:t>
            </a:r>
            <a:r>
              <a:rPr lang="tr-TR" dirty="0" err="1" smtClean="0"/>
              <a:t>println</a:t>
            </a:r>
            <a:r>
              <a:rPr lang="tr-TR" dirty="0" smtClean="0"/>
              <a:t>("DIZI: ");</a:t>
            </a:r>
          </a:p>
          <a:p>
            <a:pPr lvl="1"/>
            <a:r>
              <a:rPr lang="tr-TR" dirty="0" smtClean="0"/>
              <a:t>		</a:t>
            </a:r>
            <a:r>
              <a:rPr lang="tr-TR" dirty="0" err="1" smtClean="0"/>
              <a:t>for</a:t>
            </a:r>
            <a:r>
              <a:rPr lang="tr-TR" dirty="0" smtClean="0"/>
              <a:t>(</a:t>
            </a:r>
            <a:r>
              <a:rPr lang="tr-TR" dirty="0" err="1" smtClean="0"/>
              <a:t>int</a:t>
            </a:r>
            <a:r>
              <a:rPr lang="tr-TR" dirty="0" smtClean="0"/>
              <a:t> A: dizi)</a:t>
            </a:r>
          </a:p>
          <a:p>
            <a:pPr lvl="1"/>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(A+" ");</a:t>
            </a:r>
            <a:endParaRPr lang="tr-TR" dirty="0"/>
          </a:p>
        </p:txBody>
      </p:sp>
      <p:sp>
        <p:nvSpPr>
          <p:cNvPr id="8" name="7 Dikdörtgen"/>
          <p:cNvSpPr/>
          <p:nvPr/>
        </p:nvSpPr>
        <p:spPr>
          <a:xfrm>
            <a:off x="4035141" y="1643050"/>
            <a:ext cx="1822743" cy="461665"/>
          </a:xfrm>
          <a:prstGeom prst="rect">
            <a:avLst/>
          </a:prstGeom>
        </p:spPr>
        <p:txBody>
          <a:bodyPr wrap="none">
            <a:spAutoFit/>
          </a:bodyPr>
          <a:lstStyle/>
          <a:p>
            <a:r>
              <a:rPr lang="tr-TR" sz="2400" b="1" dirty="0" smtClean="0"/>
              <a:t>Ekran Çıktısı:</a:t>
            </a:r>
            <a:endParaRPr lang="tr-TR" sz="2400" b="1" dirty="0"/>
          </a:p>
        </p:txBody>
      </p:sp>
      <p:cxnSp>
        <p:nvCxnSpPr>
          <p:cNvPr id="10" name="9 Düz Ok Bağlayıcısı"/>
          <p:cNvCxnSpPr/>
          <p:nvPr/>
        </p:nvCxnSpPr>
        <p:spPr>
          <a:xfrm rot="5400000" flipH="1" flipV="1">
            <a:off x="1428728" y="1785926"/>
            <a:ext cx="4357718" cy="17859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Yuvarlatılmış Dikdörtgen"/>
          <p:cNvSpPr/>
          <p:nvPr/>
        </p:nvSpPr>
        <p:spPr>
          <a:xfrm>
            <a:off x="4071934" y="4286232"/>
            <a:ext cx="4643470" cy="257176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b="1" dirty="0" smtClean="0"/>
              <a:t>Şu an bu soruyu çözmek için 10 dakika harcamanız çok normal.</a:t>
            </a:r>
          </a:p>
          <a:p>
            <a:pPr algn="ctr"/>
            <a:r>
              <a:rPr lang="tr-TR" b="1" dirty="0" smtClean="0"/>
              <a:t>Çünkü daha öğreneli 24 saat bile olmadı ve bu yapıya çok yabancısınız.</a:t>
            </a:r>
          </a:p>
          <a:p>
            <a:pPr algn="ctr"/>
            <a:endParaRPr lang="tr-TR" b="1" dirty="0" smtClean="0"/>
          </a:p>
          <a:p>
            <a:pPr algn="ctr"/>
            <a:r>
              <a:rPr lang="tr-TR" b="1" dirty="0" smtClean="0"/>
              <a:t>Yeter ki sınavdan 1 gün önce çalışmaya başlayıp, yapıyı özümsemeden sınava girip, sınavda 10 dakika harcamayın!</a:t>
            </a:r>
          </a:p>
        </p:txBody>
      </p:sp>
      <p:pic>
        <p:nvPicPr>
          <p:cNvPr id="5" name="Picture 2" descr="http://84d1f3.medialib.glogster.com/media/09/099ae7610a7a8dd844f9b2daf24e999009c6261a83e71af962c3923ff5acf500/bubbles.gif"/>
          <p:cNvPicPr>
            <a:picLocks noChangeAspect="1" noChangeArrowheads="1" noCrop="1"/>
          </p:cNvPicPr>
          <p:nvPr/>
        </p:nvPicPr>
        <p:blipFill>
          <a:blip r:embed="rId2"/>
          <a:srcRect/>
          <a:stretch>
            <a:fillRect/>
          </a:stretch>
        </p:blipFill>
        <p:spPr bwMode="auto">
          <a:xfrm>
            <a:off x="4572000" y="4357670"/>
            <a:ext cx="3500462" cy="2414112"/>
          </a:xfrm>
          <a:prstGeom prst="rect">
            <a:avLst/>
          </a:prstGeom>
          <a:noFill/>
        </p:spPr>
      </p:pic>
      <p:graphicFrame>
        <p:nvGraphicFramePr>
          <p:cNvPr id="11" name="3 İçerik Yer Tutucusu"/>
          <p:cNvGraphicFramePr>
            <a:graphicFrameLocks/>
          </p:cNvGraphicFramePr>
          <p:nvPr/>
        </p:nvGraphicFramePr>
        <p:xfrm>
          <a:off x="3929058" y="2214554"/>
          <a:ext cx="4786340" cy="821526"/>
        </p:xfrm>
        <a:graphic>
          <a:graphicData uri="http://schemas.openxmlformats.org/drawingml/2006/table">
            <a:tbl>
              <a:tblPr firstRow="1" bandRow="1">
                <a:tableStyleId>{5940675A-B579-460E-94D1-54222C63F5DA}</a:tableStyleId>
              </a:tblPr>
              <a:tblGrid>
                <a:gridCol w="478634"/>
                <a:gridCol w="478634"/>
                <a:gridCol w="478634"/>
                <a:gridCol w="478634"/>
                <a:gridCol w="478634"/>
                <a:gridCol w="478634"/>
                <a:gridCol w="478634"/>
                <a:gridCol w="478634"/>
                <a:gridCol w="478634"/>
                <a:gridCol w="478634"/>
              </a:tblGrid>
              <a:tr h="410763">
                <a:tc>
                  <a:txBody>
                    <a:bodyPr/>
                    <a:lstStyle/>
                    <a:p>
                      <a:pPr algn="ctr"/>
                      <a:r>
                        <a:rPr lang="tr-TR" b="1" dirty="0" smtClean="0"/>
                        <a:t>7</a:t>
                      </a:r>
                      <a:endParaRPr lang="tr-TR" b="1" dirty="0"/>
                    </a:p>
                  </a:txBody>
                  <a:tcPr/>
                </a:tc>
                <a:tc>
                  <a:txBody>
                    <a:bodyPr/>
                    <a:lstStyle/>
                    <a:p>
                      <a:pPr algn="ctr"/>
                      <a:endParaRPr lang="tr-TR" b="1" dirty="0"/>
                    </a:p>
                  </a:txBody>
                  <a:tcPr/>
                </a:tc>
                <a:tc>
                  <a:txBody>
                    <a:bodyPr/>
                    <a:lstStyle/>
                    <a:p>
                      <a:pPr algn="ctr"/>
                      <a:r>
                        <a:rPr lang="tr-TR" b="1" dirty="0" smtClean="0"/>
                        <a:t>5</a:t>
                      </a:r>
                      <a:endParaRPr lang="tr-TR" b="1" dirty="0"/>
                    </a:p>
                  </a:txBody>
                  <a:tcPr/>
                </a:tc>
                <a:tc>
                  <a:txBody>
                    <a:bodyPr/>
                    <a:lstStyle/>
                    <a:p>
                      <a:pPr algn="ctr"/>
                      <a:endParaRPr lang="tr-TR" b="1" dirty="0"/>
                    </a:p>
                  </a:txBody>
                  <a:tcPr/>
                </a:tc>
                <a:tc>
                  <a:txBody>
                    <a:bodyPr/>
                    <a:lstStyle/>
                    <a:p>
                      <a:pPr algn="ctr"/>
                      <a:r>
                        <a:rPr lang="tr-TR" b="1" dirty="0" smtClean="0"/>
                        <a:t>4</a:t>
                      </a:r>
                      <a:endParaRPr lang="tr-TR" b="1" dirty="0"/>
                    </a:p>
                  </a:txBody>
                  <a:tcPr/>
                </a:tc>
                <a:tc>
                  <a:txBody>
                    <a:bodyPr/>
                    <a:lstStyle/>
                    <a:p>
                      <a:pPr algn="ctr"/>
                      <a:endParaRPr lang="tr-TR" b="1" dirty="0"/>
                    </a:p>
                  </a:txBody>
                  <a:tcPr/>
                </a:tc>
                <a:tc>
                  <a:txBody>
                    <a:bodyPr/>
                    <a:lstStyle/>
                    <a:p>
                      <a:pPr algn="ctr"/>
                      <a:r>
                        <a:rPr lang="tr-TR" b="1" dirty="0" smtClean="0"/>
                        <a:t>2</a:t>
                      </a:r>
                      <a:endParaRPr lang="tr-TR" b="1" dirty="0"/>
                    </a:p>
                  </a:txBody>
                  <a:tcPr/>
                </a:tc>
                <a:tc>
                  <a:txBody>
                    <a:bodyPr/>
                    <a:lstStyle/>
                    <a:p>
                      <a:pPr algn="ctr"/>
                      <a:endParaRPr lang="tr-TR" b="1" dirty="0"/>
                    </a:p>
                  </a:txBody>
                  <a:tcPr/>
                </a:tc>
                <a:tc>
                  <a:txBody>
                    <a:bodyPr/>
                    <a:lstStyle/>
                    <a:p>
                      <a:pPr algn="ctr"/>
                      <a:endParaRPr lang="tr-TR" b="1" dirty="0"/>
                    </a:p>
                  </a:txBody>
                  <a:tcPr/>
                </a:tc>
                <a:tc>
                  <a:txBody>
                    <a:bodyPr/>
                    <a:lstStyle/>
                    <a:p>
                      <a:pPr algn="ctr"/>
                      <a:endParaRPr lang="tr-TR" b="1" dirty="0"/>
                    </a:p>
                  </a:txBody>
                  <a:tcPr/>
                </a:tc>
              </a:tr>
              <a:tr h="410763">
                <a:tc>
                  <a:txBody>
                    <a:bodyPr/>
                    <a:lstStyle/>
                    <a:p>
                      <a:pPr algn="ctr"/>
                      <a:endParaRPr lang="tr-TR" b="1"/>
                    </a:p>
                  </a:txBody>
                  <a:tcPr/>
                </a:tc>
                <a:tc>
                  <a:txBody>
                    <a:bodyPr/>
                    <a:lstStyle/>
                    <a:p>
                      <a:pPr algn="ctr"/>
                      <a:endParaRPr lang="tr-TR" b="1" dirty="0"/>
                    </a:p>
                  </a:txBody>
                  <a:tcPr/>
                </a:tc>
                <a:tc>
                  <a:txBody>
                    <a:bodyPr/>
                    <a:lstStyle/>
                    <a:p>
                      <a:pPr algn="ctr"/>
                      <a:endParaRPr lang="tr-TR" b="1" dirty="0"/>
                    </a:p>
                  </a:txBody>
                  <a:tcPr/>
                </a:tc>
                <a:tc>
                  <a:txBody>
                    <a:bodyPr/>
                    <a:lstStyle/>
                    <a:p>
                      <a:pPr algn="ctr"/>
                      <a:endParaRPr lang="tr-TR" b="1" dirty="0"/>
                    </a:p>
                  </a:txBody>
                  <a:tcPr/>
                </a:tc>
                <a:tc>
                  <a:txBody>
                    <a:bodyPr/>
                    <a:lstStyle/>
                    <a:p>
                      <a:pPr algn="ctr"/>
                      <a:endParaRPr lang="tr-TR" b="1" dirty="0"/>
                    </a:p>
                  </a:txBody>
                  <a:tcPr/>
                </a:tc>
                <a:tc>
                  <a:txBody>
                    <a:bodyPr/>
                    <a:lstStyle/>
                    <a:p>
                      <a:pPr algn="ctr"/>
                      <a:endParaRPr lang="tr-TR" b="1" dirty="0"/>
                    </a:p>
                  </a:txBody>
                  <a:tcPr/>
                </a:tc>
                <a:tc>
                  <a:txBody>
                    <a:bodyPr/>
                    <a:lstStyle/>
                    <a:p>
                      <a:pPr algn="ctr"/>
                      <a:endParaRPr lang="tr-TR" b="1" dirty="0"/>
                    </a:p>
                  </a:txBody>
                  <a:tcPr/>
                </a:tc>
                <a:tc>
                  <a:txBody>
                    <a:bodyPr/>
                    <a:lstStyle/>
                    <a:p>
                      <a:pPr algn="ctr"/>
                      <a:endParaRPr lang="tr-TR" b="1"/>
                    </a:p>
                  </a:txBody>
                  <a:tcPr/>
                </a:tc>
                <a:tc>
                  <a:txBody>
                    <a:bodyPr/>
                    <a:lstStyle/>
                    <a:p>
                      <a:pPr algn="ctr"/>
                      <a:endParaRPr lang="tr-TR" b="1" dirty="0"/>
                    </a:p>
                  </a:txBody>
                  <a:tcPr/>
                </a:tc>
                <a:tc>
                  <a:txBody>
                    <a:bodyPr/>
                    <a:lstStyle/>
                    <a:p>
                      <a:pPr algn="ctr"/>
                      <a:endParaRPr lang="tr-TR" b="1" dirty="0"/>
                    </a:p>
                  </a:txBody>
                  <a:tcPr/>
                </a:tc>
              </a:tr>
            </a:tbl>
          </a:graphicData>
        </a:graphic>
      </p:graphicFrame>
      <p:graphicFrame>
        <p:nvGraphicFramePr>
          <p:cNvPr id="12" name="3 İçerik Yer Tutucusu"/>
          <p:cNvGraphicFramePr>
            <a:graphicFrameLocks/>
          </p:cNvGraphicFramePr>
          <p:nvPr/>
        </p:nvGraphicFramePr>
        <p:xfrm>
          <a:off x="3929058" y="3357562"/>
          <a:ext cx="4786340" cy="821526"/>
        </p:xfrm>
        <a:graphic>
          <a:graphicData uri="http://schemas.openxmlformats.org/drawingml/2006/table">
            <a:tbl>
              <a:tblPr firstRow="1" bandRow="1">
                <a:tableStyleId>{5940675A-B579-460E-94D1-54222C63F5DA}</a:tableStyleId>
              </a:tblPr>
              <a:tblGrid>
                <a:gridCol w="478634"/>
                <a:gridCol w="478634"/>
                <a:gridCol w="478634"/>
                <a:gridCol w="478634"/>
                <a:gridCol w="478634"/>
                <a:gridCol w="478634"/>
                <a:gridCol w="478634"/>
                <a:gridCol w="478634"/>
                <a:gridCol w="478634"/>
                <a:gridCol w="478634"/>
              </a:tblGrid>
              <a:tr h="410763">
                <a:tc>
                  <a:txBody>
                    <a:bodyPr/>
                    <a:lstStyle/>
                    <a:p>
                      <a:pPr algn="ctr"/>
                      <a:r>
                        <a:rPr lang="tr-TR" b="1" dirty="0" smtClean="0"/>
                        <a:t>D</a:t>
                      </a:r>
                      <a:endParaRPr lang="tr-TR" b="1" dirty="0"/>
                    </a:p>
                  </a:txBody>
                  <a:tcPr/>
                </a:tc>
                <a:tc>
                  <a:txBody>
                    <a:bodyPr/>
                    <a:lstStyle/>
                    <a:p>
                      <a:pPr algn="ctr"/>
                      <a:r>
                        <a:rPr lang="tr-TR" b="1" dirty="0" smtClean="0"/>
                        <a:t>I</a:t>
                      </a:r>
                      <a:endParaRPr lang="tr-TR" b="1" dirty="0"/>
                    </a:p>
                  </a:txBody>
                  <a:tcPr/>
                </a:tc>
                <a:tc>
                  <a:txBody>
                    <a:bodyPr/>
                    <a:lstStyle/>
                    <a:p>
                      <a:pPr algn="ctr"/>
                      <a:r>
                        <a:rPr lang="tr-TR" b="1" dirty="0" smtClean="0"/>
                        <a:t>Z</a:t>
                      </a:r>
                      <a:endParaRPr lang="tr-TR" b="1" dirty="0"/>
                    </a:p>
                  </a:txBody>
                  <a:tcPr/>
                </a:tc>
                <a:tc>
                  <a:txBody>
                    <a:bodyPr/>
                    <a:lstStyle/>
                    <a:p>
                      <a:pPr algn="ctr"/>
                      <a:r>
                        <a:rPr lang="tr-TR" b="1" dirty="0" smtClean="0"/>
                        <a:t>I</a:t>
                      </a:r>
                      <a:endParaRPr lang="tr-TR" b="1" dirty="0"/>
                    </a:p>
                  </a:txBody>
                  <a:tcPr/>
                </a:tc>
                <a:tc>
                  <a:txBody>
                    <a:bodyPr/>
                    <a:lstStyle/>
                    <a:p>
                      <a:pPr algn="ctr"/>
                      <a:r>
                        <a:rPr lang="tr-TR" b="1" dirty="0" smtClean="0"/>
                        <a:t>:</a:t>
                      </a:r>
                      <a:endParaRPr lang="tr-TR" b="1" dirty="0"/>
                    </a:p>
                  </a:txBody>
                  <a:tcPr/>
                </a:tc>
                <a:tc>
                  <a:txBody>
                    <a:bodyPr/>
                    <a:lstStyle/>
                    <a:p>
                      <a:pPr algn="ctr"/>
                      <a:endParaRPr lang="tr-TR" b="1" dirty="0"/>
                    </a:p>
                  </a:txBody>
                  <a:tcPr/>
                </a:tc>
                <a:tc>
                  <a:txBody>
                    <a:bodyPr/>
                    <a:lstStyle/>
                    <a:p>
                      <a:pPr algn="ctr"/>
                      <a:endParaRPr lang="tr-TR" b="1"/>
                    </a:p>
                  </a:txBody>
                  <a:tcPr/>
                </a:tc>
                <a:tc>
                  <a:txBody>
                    <a:bodyPr/>
                    <a:lstStyle/>
                    <a:p>
                      <a:pPr algn="ctr"/>
                      <a:endParaRPr lang="tr-TR" b="1" dirty="0"/>
                    </a:p>
                  </a:txBody>
                  <a:tcPr/>
                </a:tc>
                <a:tc>
                  <a:txBody>
                    <a:bodyPr/>
                    <a:lstStyle/>
                    <a:p>
                      <a:pPr algn="ctr"/>
                      <a:endParaRPr lang="tr-TR" b="1" dirty="0"/>
                    </a:p>
                  </a:txBody>
                  <a:tcPr/>
                </a:tc>
                <a:tc>
                  <a:txBody>
                    <a:bodyPr/>
                    <a:lstStyle/>
                    <a:p>
                      <a:pPr algn="ctr"/>
                      <a:endParaRPr lang="tr-TR" b="1" dirty="0"/>
                    </a:p>
                  </a:txBody>
                  <a:tcPr/>
                </a:tc>
              </a:tr>
              <a:tr h="410763">
                <a:tc>
                  <a:txBody>
                    <a:bodyPr/>
                    <a:lstStyle/>
                    <a:p>
                      <a:pPr algn="ctr"/>
                      <a:r>
                        <a:rPr lang="tr-TR" b="1" dirty="0" smtClean="0"/>
                        <a:t>7</a:t>
                      </a:r>
                      <a:endParaRPr lang="tr-TR" b="1" dirty="0"/>
                    </a:p>
                  </a:txBody>
                  <a:tcPr/>
                </a:tc>
                <a:tc>
                  <a:txBody>
                    <a:bodyPr/>
                    <a:lstStyle/>
                    <a:p>
                      <a:pPr algn="ctr"/>
                      <a:endParaRPr lang="tr-TR" b="1" dirty="0"/>
                    </a:p>
                  </a:txBody>
                  <a:tcPr/>
                </a:tc>
                <a:tc>
                  <a:txBody>
                    <a:bodyPr/>
                    <a:lstStyle/>
                    <a:p>
                      <a:pPr algn="ctr"/>
                      <a:r>
                        <a:rPr lang="tr-TR" b="1" dirty="0" smtClean="0"/>
                        <a:t>5</a:t>
                      </a:r>
                      <a:endParaRPr lang="tr-TR" b="1" dirty="0"/>
                    </a:p>
                  </a:txBody>
                  <a:tcPr/>
                </a:tc>
                <a:tc>
                  <a:txBody>
                    <a:bodyPr/>
                    <a:lstStyle/>
                    <a:p>
                      <a:pPr algn="ctr"/>
                      <a:endParaRPr lang="tr-TR" b="1" dirty="0"/>
                    </a:p>
                  </a:txBody>
                  <a:tcPr/>
                </a:tc>
                <a:tc>
                  <a:txBody>
                    <a:bodyPr/>
                    <a:lstStyle/>
                    <a:p>
                      <a:pPr algn="ctr"/>
                      <a:r>
                        <a:rPr lang="tr-TR" b="1" dirty="0" smtClean="0"/>
                        <a:t>4</a:t>
                      </a:r>
                      <a:endParaRPr lang="tr-TR" b="1" dirty="0"/>
                    </a:p>
                  </a:txBody>
                  <a:tcPr/>
                </a:tc>
                <a:tc>
                  <a:txBody>
                    <a:bodyPr/>
                    <a:lstStyle/>
                    <a:p>
                      <a:pPr algn="ctr"/>
                      <a:endParaRPr lang="tr-TR" b="1" dirty="0"/>
                    </a:p>
                  </a:txBody>
                  <a:tcPr/>
                </a:tc>
                <a:tc>
                  <a:txBody>
                    <a:bodyPr/>
                    <a:lstStyle/>
                    <a:p>
                      <a:pPr algn="ctr"/>
                      <a:r>
                        <a:rPr lang="tr-TR" b="1" dirty="0" smtClean="0"/>
                        <a:t>2</a:t>
                      </a:r>
                      <a:endParaRPr lang="tr-TR" b="1" dirty="0"/>
                    </a:p>
                  </a:txBody>
                  <a:tcPr/>
                </a:tc>
                <a:tc>
                  <a:txBody>
                    <a:bodyPr/>
                    <a:lstStyle/>
                    <a:p>
                      <a:pPr algn="ctr"/>
                      <a:endParaRPr lang="tr-TR" b="1"/>
                    </a:p>
                  </a:txBody>
                  <a:tcPr/>
                </a:tc>
                <a:tc>
                  <a:txBody>
                    <a:bodyPr/>
                    <a:lstStyle/>
                    <a:p>
                      <a:pPr algn="ctr"/>
                      <a:endParaRPr lang="tr-TR" b="1" dirty="0"/>
                    </a:p>
                  </a:txBody>
                  <a:tcPr/>
                </a:tc>
                <a:tc>
                  <a:txBody>
                    <a:bodyPr/>
                    <a:lstStyle/>
                    <a:p>
                      <a:pPr algn="ctr"/>
                      <a:endParaRPr lang="tr-TR" b="1" dirty="0"/>
                    </a:p>
                  </a:txBody>
                  <a:tcPr/>
                </a:tc>
              </a:tr>
            </a:tbl>
          </a:graphicData>
        </a:graphic>
      </p:graphicFrame>
      <p:sp>
        <p:nvSpPr>
          <p:cNvPr id="13" name="12 Çarpı"/>
          <p:cNvSpPr/>
          <p:nvPr/>
        </p:nvSpPr>
        <p:spPr>
          <a:xfrm rot="2783850">
            <a:off x="5710233" y="1924638"/>
            <a:ext cx="1360122" cy="1358941"/>
          </a:xfrm>
          <a:prstGeom prst="plus">
            <a:avLst>
              <a:gd name="adj" fmla="val 451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Dizilerde Sıralama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b="1" dirty="0" smtClean="0">
                <a:solidFill>
                  <a:schemeClr val="tx1"/>
                </a:solidFill>
              </a:rPr>
              <a:t>Kabarcık Sıralama Sözde Kod:</a:t>
            </a:r>
          </a:p>
          <a:p>
            <a:pPr algn="just"/>
            <a:r>
              <a:rPr lang="tr-TR" sz="2400" dirty="0" err="1" smtClean="0">
                <a:solidFill>
                  <a:schemeClr val="tx1"/>
                </a:solidFill>
              </a:rPr>
              <a:t>kabarcik</a:t>
            </a:r>
            <a:r>
              <a:rPr lang="tr-TR" sz="2400" dirty="0" smtClean="0">
                <a:solidFill>
                  <a:schemeClr val="tx1"/>
                </a:solidFill>
              </a:rPr>
              <a:t>(A)</a:t>
            </a:r>
          </a:p>
          <a:p>
            <a:pPr algn="just"/>
            <a:r>
              <a:rPr lang="tr-TR" sz="2400" dirty="0" smtClean="0">
                <a:solidFill>
                  <a:schemeClr val="tx1"/>
                </a:solidFill>
              </a:rPr>
              <a:t>    </a:t>
            </a:r>
            <a:r>
              <a:rPr lang="tr-TR" sz="2400" dirty="0" err="1" smtClean="0">
                <a:solidFill>
                  <a:schemeClr val="tx1"/>
                </a:solidFill>
              </a:rPr>
              <a:t>repeat</a:t>
            </a:r>
            <a:endParaRPr lang="tr-TR" sz="2400" dirty="0" smtClean="0">
              <a:solidFill>
                <a:schemeClr val="tx1"/>
              </a:solidFill>
            </a:endParaRPr>
          </a:p>
          <a:p>
            <a:pPr algn="just"/>
            <a:r>
              <a:rPr lang="tr-TR" sz="2400" dirty="0" smtClean="0">
                <a:solidFill>
                  <a:schemeClr val="tx1"/>
                </a:solidFill>
              </a:rPr>
              <a:t>        </a:t>
            </a:r>
            <a:r>
              <a:rPr lang="tr-TR" sz="2400" dirty="0" err="1" smtClean="0">
                <a:solidFill>
                  <a:schemeClr val="tx1"/>
                </a:solidFill>
              </a:rPr>
              <a:t>degistiMi</a:t>
            </a:r>
            <a:r>
              <a:rPr lang="tr-TR" sz="2400" dirty="0" smtClean="0">
                <a:solidFill>
                  <a:schemeClr val="tx1"/>
                </a:solidFill>
              </a:rPr>
              <a:t> = </a:t>
            </a:r>
            <a:r>
              <a:rPr lang="tr-TR" sz="2400" dirty="0" err="1" smtClean="0">
                <a:solidFill>
                  <a:schemeClr val="tx1"/>
                </a:solidFill>
              </a:rPr>
              <a:t>false</a:t>
            </a:r>
            <a:endParaRPr lang="tr-TR" sz="2400" dirty="0" smtClean="0">
              <a:solidFill>
                <a:schemeClr val="tx1"/>
              </a:solidFill>
            </a:endParaRPr>
          </a:p>
          <a:p>
            <a:pPr algn="just"/>
            <a:r>
              <a:rPr lang="tr-TR" sz="2400" dirty="0" smtClean="0">
                <a:solidFill>
                  <a:schemeClr val="tx1"/>
                </a:solidFill>
              </a:rPr>
              <a:t>        </a:t>
            </a:r>
            <a:r>
              <a:rPr lang="tr-TR" sz="2400" dirty="0" err="1" smtClean="0">
                <a:solidFill>
                  <a:schemeClr val="tx1"/>
                </a:solidFill>
              </a:rPr>
              <a:t>for</a:t>
            </a:r>
            <a:r>
              <a:rPr lang="tr-TR" sz="2400" dirty="0" smtClean="0">
                <a:solidFill>
                  <a:schemeClr val="tx1"/>
                </a:solidFill>
              </a:rPr>
              <a:t> i=1 </a:t>
            </a:r>
            <a:r>
              <a:rPr lang="tr-TR" sz="2400" dirty="0" err="1" smtClean="0">
                <a:solidFill>
                  <a:schemeClr val="tx1"/>
                </a:solidFill>
              </a:rPr>
              <a:t>to</a:t>
            </a:r>
            <a:r>
              <a:rPr lang="tr-TR" sz="2400" dirty="0" smtClean="0">
                <a:solidFill>
                  <a:schemeClr val="tx1"/>
                </a:solidFill>
              </a:rPr>
              <a:t> n - 1</a:t>
            </a:r>
          </a:p>
          <a:p>
            <a:pPr algn="just"/>
            <a:r>
              <a:rPr lang="tr-TR" sz="2400" dirty="0" smtClean="0">
                <a:solidFill>
                  <a:schemeClr val="tx1"/>
                </a:solidFill>
              </a:rPr>
              <a:t>            </a:t>
            </a:r>
            <a:r>
              <a:rPr lang="tr-TR" sz="2400" dirty="0" err="1" smtClean="0">
                <a:solidFill>
                  <a:schemeClr val="tx1"/>
                </a:solidFill>
              </a:rPr>
              <a:t>if</a:t>
            </a:r>
            <a:r>
              <a:rPr lang="tr-TR" sz="2400" dirty="0" smtClean="0">
                <a:solidFill>
                  <a:schemeClr val="tx1"/>
                </a:solidFill>
              </a:rPr>
              <a:t> A[i] &gt; A[i+1]</a:t>
            </a:r>
          </a:p>
          <a:p>
            <a:pPr algn="just"/>
            <a:r>
              <a:rPr lang="tr-TR" sz="2400" dirty="0" smtClean="0">
                <a:solidFill>
                  <a:schemeClr val="tx1"/>
                </a:solidFill>
              </a:rPr>
              <a:t>                swap A[i] </a:t>
            </a:r>
            <a:r>
              <a:rPr lang="tr-TR" sz="2400" dirty="0" err="1" smtClean="0">
                <a:solidFill>
                  <a:schemeClr val="tx1"/>
                </a:solidFill>
              </a:rPr>
              <a:t>and</a:t>
            </a:r>
            <a:r>
              <a:rPr lang="tr-TR" sz="2400" dirty="0" smtClean="0">
                <a:solidFill>
                  <a:schemeClr val="tx1"/>
                </a:solidFill>
              </a:rPr>
              <a:t> A[i+1]</a:t>
            </a:r>
          </a:p>
          <a:p>
            <a:pPr algn="just"/>
            <a:r>
              <a:rPr lang="tr-TR" sz="2400" dirty="0" smtClean="0">
                <a:solidFill>
                  <a:schemeClr val="tx1"/>
                </a:solidFill>
              </a:rPr>
              <a:t>                </a:t>
            </a:r>
            <a:r>
              <a:rPr lang="tr-TR" sz="2400" dirty="0" err="1" smtClean="0">
                <a:solidFill>
                  <a:schemeClr val="tx1"/>
                </a:solidFill>
              </a:rPr>
              <a:t>degistiMi</a:t>
            </a:r>
            <a:r>
              <a:rPr lang="tr-TR" sz="2400" dirty="0" smtClean="0">
                <a:solidFill>
                  <a:schemeClr val="tx1"/>
                </a:solidFill>
              </a:rPr>
              <a:t> = </a:t>
            </a:r>
            <a:r>
              <a:rPr lang="tr-TR" sz="2400" dirty="0" err="1" smtClean="0">
                <a:solidFill>
                  <a:schemeClr val="tx1"/>
                </a:solidFill>
              </a:rPr>
              <a:t>true</a:t>
            </a:r>
            <a:endParaRPr lang="tr-TR" sz="2400" dirty="0" smtClean="0">
              <a:solidFill>
                <a:schemeClr val="tx1"/>
              </a:solidFill>
            </a:endParaRPr>
          </a:p>
          <a:p>
            <a:pPr algn="just"/>
            <a:r>
              <a:rPr lang="tr-TR" sz="2400" dirty="0" smtClean="0">
                <a:solidFill>
                  <a:schemeClr val="tx1"/>
                </a:solidFill>
              </a:rPr>
              <a:t>        n = n - 1</a:t>
            </a:r>
          </a:p>
          <a:p>
            <a:pPr algn="just"/>
            <a:r>
              <a:rPr lang="tr-TR" sz="2400" dirty="0" smtClean="0">
                <a:solidFill>
                  <a:schemeClr val="tx1"/>
                </a:solidFill>
              </a:rPr>
              <a:t>    </a:t>
            </a:r>
            <a:r>
              <a:rPr lang="tr-TR" sz="2400" dirty="0" err="1" smtClean="0">
                <a:solidFill>
                  <a:schemeClr val="tx1"/>
                </a:solidFill>
              </a:rPr>
              <a:t>until</a:t>
            </a:r>
            <a:r>
              <a:rPr lang="tr-TR" sz="2400" dirty="0" smtClean="0">
                <a:solidFill>
                  <a:schemeClr val="tx1"/>
                </a:solidFill>
              </a:rPr>
              <a:t> </a:t>
            </a:r>
            <a:r>
              <a:rPr lang="tr-TR" sz="2400" dirty="0" err="1" smtClean="0">
                <a:solidFill>
                  <a:schemeClr val="tx1"/>
                </a:solidFill>
              </a:rPr>
              <a:t>degistiMi</a:t>
            </a:r>
            <a:r>
              <a:rPr lang="tr-TR" sz="2400" dirty="0" smtClean="0">
                <a:solidFill>
                  <a:schemeClr val="tx1"/>
                </a:solidFill>
              </a:rPr>
              <a:t> = </a:t>
            </a:r>
            <a:r>
              <a:rPr lang="tr-TR" sz="2400" dirty="0" err="1" smtClean="0">
                <a:solidFill>
                  <a:schemeClr val="tx1"/>
                </a:solidFill>
              </a:rPr>
              <a:t>false</a:t>
            </a:r>
            <a:endParaRPr lang="tr-TR" sz="2400" dirty="0" smtClean="0">
              <a:solidFill>
                <a:schemeClr val="tx1"/>
              </a:solidFill>
            </a:endParaRPr>
          </a:p>
          <a:p>
            <a:pPr algn="just"/>
            <a:endParaRPr lang="tr-TR" sz="2400" dirty="0" smtClean="0">
              <a:solidFill>
                <a:schemeClr val="tx1"/>
              </a:solidFill>
            </a:endParaRPr>
          </a:p>
          <a:p>
            <a:pPr algn="just"/>
            <a:endParaRPr lang="tr-TR" sz="2400" dirty="0" smtClean="0">
              <a:solidFill>
                <a:schemeClr val="tx1"/>
              </a:solidFill>
            </a:endParaRPr>
          </a:p>
        </p:txBody>
      </p:sp>
      <p:pic>
        <p:nvPicPr>
          <p:cNvPr id="4" name="Picture 2" descr="http://84d1f3.medialib.glogster.com/media/09/099ae7610a7a8dd844f9b2daf24e999009c6261a83e71af962c3923ff5acf500/bubbles.gif"/>
          <p:cNvPicPr>
            <a:picLocks noChangeAspect="1" noChangeArrowheads="1" noCrop="1"/>
          </p:cNvPicPr>
          <p:nvPr/>
        </p:nvPicPr>
        <p:blipFill>
          <a:blip r:embed="rId2"/>
          <a:srcRect/>
          <a:stretch>
            <a:fillRect/>
          </a:stretch>
        </p:blipFill>
        <p:spPr bwMode="auto">
          <a:xfrm>
            <a:off x="5170261" y="1765300"/>
            <a:ext cx="2762250" cy="19050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Autofit/>
          </a:bodyPr>
          <a:lstStyle/>
          <a:p>
            <a:pPr eaLnBrk="1" hangingPunct="1"/>
            <a:r>
              <a:rPr lang="tr-TR" sz="2800" dirty="0" smtClean="0"/>
              <a:t>x ile y arasındaki z </a:t>
            </a:r>
            <a:r>
              <a:rPr lang="tr-TR" sz="2800" dirty="0" err="1" smtClean="0"/>
              <a:t>nin</a:t>
            </a:r>
            <a:r>
              <a:rPr lang="tr-TR" sz="2800" dirty="0" smtClean="0"/>
              <a:t> katı olan sayıların adedini ve toplamlarını bulan algoritma</a:t>
            </a:r>
          </a:p>
        </p:txBody>
      </p:sp>
      <p:sp>
        <p:nvSpPr>
          <p:cNvPr id="39939" name="Rectangle 3"/>
          <p:cNvSpPr>
            <a:spLocks noGrp="1" noChangeArrowheads="1"/>
          </p:cNvSpPr>
          <p:nvPr>
            <p:ph sz="quarter" idx="1"/>
          </p:nvPr>
        </p:nvSpPr>
        <p:spPr/>
        <p:txBody>
          <a:bodyPr/>
          <a:lstStyle/>
          <a:p>
            <a:pPr marL="381000" indent="-381000" eaLnBrk="1" hangingPunct="1">
              <a:lnSpc>
                <a:spcPct val="80000"/>
              </a:lnSpc>
              <a:buFont typeface="Wingdings" pitchFamily="2" charset="2"/>
              <a:buAutoNum type="arabicPeriod"/>
            </a:pPr>
            <a:r>
              <a:rPr lang="tr-TR" sz="2000" dirty="0" smtClean="0"/>
              <a:t>başla</a:t>
            </a:r>
          </a:p>
          <a:p>
            <a:pPr marL="381000" indent="-381000" eaLnBrk="1" hangingPunct="1">
              <a:lnSpc>
                <a:spcPct val="80000"/>
              </a:lnSpc>
              <a:buFont typeface="Wingdings" pitchFamily="2" charset="2"/>
              <a:buAutoNum type="arabicPeriod"/>
            </a:pPr>
            <a:r>
              <a:rPr lang="tr-TR" sz="2000" dirty="0" err="1" smtClean="0"/>
              <a:t>sayac</a:t>
            </a:r>
            <a:r>
              <a:rPr lang="tr-TR" sz="2000" dirty="0" smtClean="0"/>
              <a:t>=0</a:t>
            </a:r>
          </a:p>
          <a:p>
            <a:pPr marL="381000" indent="-381000" eaLnBrk="1" hangingPunct="1">
              <a:lnSpc>
                <a:spcPct val="80000"/>
              </a:lnSpc>
              <a:buFont typeface="Wingdings" pitchFamily="2" charset="2"/>
              <a:buAutoNum type="arabicPeriod"/>
            </a:pPr>
            <a:r>
              <a:rPr lang="tr-TR" sz="2000" dirty="0" smtClean="0"/>
              <a:t>toplam=0</a:t>
            </a:r>
          </a:p>
          <a:p>
            <a:pPr marL="381000" indent="-381000" eaLnBrk="1" hangingPunct="1">
              <a:lnSpc>
                <a:spcPct val="80000"/>
              </a:lnSpc>
              <a:buFont typeface="Wingdings" pitchFamily="2" charset="2"/>
              <a:buAutoNum type="arabicPeriod"/>
            </a:pPr>
            <a:r>
              <a:rPr lang="tr-TR" sz="2000" dirty="0" smtClean="0"/>
              <a:t>ilk sayıyı gir (x)             </a:t>
            </a:r>
          </a:p>
          <a:p>
            <a:pPr marL="381000" indent="-381000" eaLnBrk="1" hangingPunct="1">
              <a:lnSpc>
                <a:spcPct val="80000"/>
              </a:lnSpc>
              <a:buFont typeface="Wingdings" pitchFamily="2" charset="2"/>
              <a:buAutoNum type="arabicPeriod"/>
            </a:pPr>
            <a:r>
              <a:rPr lang="tr-TR" sz="2000" dirty="0" smtClean="0"/>
              <a:t>son sayıyı gir (y)               </a:t>
            </a:r>
          </a:p>
          <a:p>
            <a:pPr marL="381000" indent="-381000" eaLnBrk="1" hangingPunct="1">
              <a:lnSpc>
                <a:spcPct val="80000"/>
              </a:lnSpc>
              <a:buFont typeface="Wingdings" pitchFamily="2" charset="2"/>
              <a:buAutoNum type="arabicPeriod"/>
            </a:pPr>
            <a:r>
              <a:rPr lang="tr-TR" sz="2000" dirty="0" smtClean="0"/>
              <a:t>kaçın katı olduğunu gir (z)          </a:t>
            </a:r>
          </a:p>
          <a:p>
            <a:pPr marL="381000" indent="-381000" eaLnBrk="1" hangingPunct="1">
              <a:lnSpc>
                <a:spcPct val="80000"/>
              </a:lnSpc>
              <a:buFont typeface="Wingdings" pitchFamily="2" charset="2"/>
              <a:buAutoNum type="arabicPeriod"/>
            </a:pPr>
            <a:r>
              <a:rPr lang="tr-TR" sz="2000" dirty="0" err="1" smtClean="0"/>
              <a:t>sayi</a:t>
            </a:r>
            <a:r>
              <a:rPr lang="tr-TR" sz="2000" dirty="0" smtClean="0"/>
              <a:t>=x             </a:t>
            </a:r>
          </a:p>
          <a:p>
            <a:pPr marL="381000" indent="-381000" eaLnBrk="1" hangingPunct="1">
              <a:lnSpc>
                <a:spcPct val="80000"/>
              </a:lnSpc>
              <a:buFont typeface="Wingdings" pitchFamily="2" charset="2"/>
              <a:buAutoNum type="arabicPeriod"/>
            </a:pPr>
            <a:r>
              <a:rPr lang="tr-TR" sz="2000" dirty="0" smtClean="0"/>
              <a:t>Eğer </a:t>
            </a:r>
            <a:r>
              <a:rPr lang="tr-TR" sz="2000" dirty="0" err="1" smtClean="0"/>
              <a:t>sayi</a:t>
            </a:r>
            <a:r>
              <a:rPr lang="tr-TR" sz="2000" dirty="0" smtClean="0"/>
              <a:t> &gt; y ise git 13</a:t>
            </a:r>
          </a:p>
          <a:p>
            <a:pPr marL="381000" indent="-381000" eaLnBrk="1" hangingPunct="1">
              <a:lnSpc>
                <a:spcPct val="80000"/>
              </a:lnSpc>
              <a:buFont typeface="Wingdings" pitchFamily="2" charset="2"/>
              <a:buAutoNum type="arabicPeriod"/>
            </a:pPr>
            <a:r>
              <a:rPr lang="tr-TR" sz="2000" dirty="0" smtClean="0"/>
              <a:t>Eğer </a:t>
            </a:r>
            <a:r>
              <a:rPr lang="tr-TR" sz="2000" dirty="0" err="1" smtClean="0"/>
              <a:t>sayi</a:t>
            </a:r>
            <a:r>
              <a:rPr lang="tr-TR" sz="2000" dirty="0" smtClean="0"/>
              <a:t> </a:t>
            </a:r>
            <a:r>
              <a:rPr lang="tr-TR" sz="2000" dirty="0" err="1" smtClean="0"/>
              <a:t>mod</a:t>
            </a:r>
            <a:r>
              <a:rPr lang="tr-TR" sz="2000" dirty="0" smtClean="0"/>
              <a:t> z = 0 ise </a:t>
            </a:r>
            <a:r>
              <a:rPr lang="tr-TR" sz="2000" dirty="0" err="1" smtClean="0"/>
              <a:t>sayac</a:t>
            </a:r>
            <a:r>
              <a:rPr lang="tr-TR" sz="2000" dirty="0" smtClean="0"/>
              <a:t>=</a:t>
            </a:r>
            <a:r>
              <a:rPr lang="tr-TR" sz="2000" dirty="0" err="1" smtClean="0"/>
              <a:t>sayac</a:t>
            </a:r>
            <a:r>
              <a:rPr lang="tr-TR" sz="2000" dirty="0" smtClean="0"/>
              <a:t>+1</a:t>
            </a:r>
          </a:p>
          <a:p>
            <a:pPr marL="381000" indent="-381000" eaLnBrk="1" hangingPunct="1">
              <a:lnSpc>
                <a:spcPct val="80000"/>
              </a:lnSpc>
              <a:buFont typeface="Wingdings" pitchFamily="2" charset="2"/>
              <a:buAutoNum type="arabicPeriod"/>
            </a:pPr>
            <a:r>
              <a:rPr lang="tr-TR" sz="2000" dirty="0" smtClean="0"/>
              <a:t>Eğer </a:t>
            </a:r>
            <a:r>
              <a:rPr lang="tr-TR" sz="2000" dirty="0" err="1" smtClean="0"/>
              <a:t>sayi</a:t>
            </a:r>
            <a:r>
              <a:rPr lang="tr-TR" sz="2000" dirty="0" smtClean="0"/>
              <a:t> </a:t>
            </a:r>
            <a:r>
              <a:rPr lang="tr-TR" sz="2000" dirty="0" err="1" smtClean="0"/>
              <a:t>mod</a:t>
            </a:r>
            <a:r>
              <a:rPr lang="tr-TR" sz="2000" dirty="0" smtClean="0"/>
              <a:t> z = 0 ise toplam=toplam+</a:t>
            </a:r>
            <a:r>
              <a:rPr lang="tr-TR" sz="2000" dirty="0" err="1" smtClean="0"/>
              <a:t>sayi</a:t>
            </a:r>
            <a:endParaRPr lang="tr-TR" sz="2000" dirty="0" smtClean="0"/>
          </a:p>
          <a:p>
            <a:pPr marL="381000" indent="-381000" eaLnBrk="1" hangingPunct="1">
              <a:lnSpc>
                <a:spcPct val="80000"/>
              </a:lnSpc>
              <a:buFont typeface="Wingdings" pitchFamily="2" charset="2"/>
              <a:buAutoNum type="arabicPeriod"/>
            </a:pPr>
            <a:r>
              <a:rPr lang="tr-TR" sz="2000" dirty="0" err="1" smtClean="0"/>
              <a:t>sayi</a:t>
            </a:r>
            <a:r>
              <a:rPr lang="tr-TR" sz="2000" dirty="0" smtClean="0"/>
              <a:t>=</a:t>
            </a:r>
            <a:r>
              <a:rPr lang="tr-TR" sz="2000" dirty="0" err="1" smtClean="0"/>
              <a:t>sayi</a:t>
            </a:r>
            <a:r>
              <a:rPr lang="tr-TR" sz="2000" dirty="0" smtClean="0"/>
              <a:t>+1</a:t>
            </a:r>
          </a:p>
          <a:p>
            <a:pPr marL="381000" indent="-381000" eaLnBrk="1" hangingPunct="1">
              <a:lnSpc>
                <a:spcPct val="80000"/>
              </a:lnSpc>
              <a:buFont typeface="Wingdings" pitchFamily="2" charset="2"/>
              <a:buAutoNum type="arabicPeriod"/>
            </a:pPr>
            <a:r>
              <a:rPr lang="tr-TR" sz="2000" dirty="0" smtClean="0"/>
              <a:t>Git 8         </a:t>
            </a:r>
          </a:p>
          <a:p>
            <a:pPr marL="381000" indent="-381000" eaLnBrk="1" hangingPunct="1">
              <a:lnSpc>
                <a:spcPct val="80000"/>
              </a:lnSpc>
              <a:buFont typeface="Wingdings" pitchFamily="2" charset="2"/>
              <a:buAutoNum type="arabicPeriod"/>
            </a:pPr>
            <a:r>
              <a:rPr lang="tr-TR" sz="2000" dirty="0" smtClean="0"/>
              <a:t>Yaz </a:t>
            </a:r>
            <a:r>
              <a:rPr lang="tr-TR" sz="2000" dirty="0" err="1" smtClean="0"/>
              <a:t>sayac</a:t>
            </a:r>
            <a:r>
              <a:rPr lang="tr-TR" sz="2000" dirty="0" smtClean="0"/>
              <a:t>,toplam</a:t>
            </a:r>
          </a:p>
          <a:p>
            <a:pPr marL="381000" indent="-381000" eaLnBrk="1" hangingPunct="1">
              <a:lnSpc>
                <a:spcPct val="80000"/>
              </a:lnSpc>
              <a:buFont typeface="Wingdings" pitchFamily="2" charset="2"/>
              <a:buAutoNum type="arabicPeriod"/>
            </a:pPr>
            <a:r>
              <a:rPr lang="tr-TR" sz="2000" dirty="0" smtClean="0"/>
              <a:t>Dur</a:t>
            </a:r>
          </a:p>
        </p:txBody>
      </p:sp>
      <p:pic>
        <p:nvPicPr>
          <p:cNvPr id="5" name="4 Resim" descr="soru.jpg"/>
          <p:cNvPicPr>
            <a:picLocks noChangeAspect="1"/>
          </p:cNvPicPr>
          <p:nvPr/>
        </p:nvPicPr>
        <p:blipFill>
          <a:blip r:embed="rId2"/>
          <a:stretch>
            <a:fillRect/>
          </a:stretch>
        </p:blipFill>
        <p:spPr>
          <a:xfrm>
            <a:off x="6143636" y="2285992"/>
            <a:ext cx="1767840" cy="1328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checkerboard(across)">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checkerboard(across)">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checkerboard(across)">
                                      <p:cBhvr>
                                        <p:cTn id="17" dur="500"/>
                                        <p:tgtEl>
                                          <p:spTgt spid="39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9939">
                                            <p:txEl>
                                              <p:pRg st="3" end="3"/>
                                            </p:txEl>
                                          </p:spTgt>
                                        </p:tgtEl>
                                        <p:attrNameLst>
                                          <p:attrName>style.visibility</p:attrName>
                                        </p:attrNameLst>
                                      </p:cBhvr>
                                      <p:to>
                                        <p:strVal val="visible"/>
                                      </p:to>
                                    </p:set>
                                    <p:animEffect transition="in" filter="checkerboard(across)">
                                      <p:cBhvr>
                                        <p:cTn id="22" dur="500"/>
                                        <p:tgtEl>
                                          <p:spTgt spid="399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9939">
                                            <p:txEl>
                                              <p:pRg st="4" end="4"/>
                                            </p:txEl>
                                          </p:spTgt>
                                        </p:tgtEl>
                                        <p:attrNameLst>
                                          <p:attrName>style.visibility</p:attrName>
                                        </p:attrNameLst>
                                      </p:cBhvr>
                                      <p:to>
                                        <p:strVal val="visible"/>
                                      </p:to>
                                    </p:set>
                                    <p:animEffect transition="in" filter="checkerboard(across)">
                                      <p:cBhvr>
                                        <p:cTn id="27" dur="500"/>
                                        <p:tgtEl>
                                          <p:spTgt spid="399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9939">
                                            <p:txEl>
                                              <p:pRg st="5" end="5"/>
                                            </p:txEl>
                                          </p:spTgt>
                                        </p:tgtEl>
                                        <p:attrNameLst>
                                          <p:attrName>style.visibility</p:attrName>
                                        </p:attrNameLst>
                                      </p:cBhvr>
                                      <p:to>
                                        <p:strVal val="visible"/>
                                      </p:to>
                                    </p:set>
                                    <p:animEffect transition="in" filter="checkerboard(across)">
                                      <p:cBhvr>
                                        <p:cTn id="32" dur="500"/>
                                        <p:tgtEl>
                                          <p:spTgt spid="3993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9939">
                                            <p:txEl>
                                              <p:pRg st="6" end="6"/>
                                            </p:txEl>
                                          </p:spTgt>
                                        </p:tgtEl>
                                        <p:attrNameLst>
                                          <p:attrName>style.visibility</p:attrName>
                                        </p:attrNameLst>
                                      </p:cBhvr>
                                      <p:to>
                                        <p:strVal val="visible"/>
                                      </p:to>
                                    </p:set>
                                    <p:animEffect transition="in" filter="checkerboard(across)">
                                      <p:cBhvr>
                                        <p:cTn id="37" dur="500"/>
                                        <p:tgtEl>
                                          <p:spTgt spid="3993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9939">
                                            <p:txEl>
                                              <p:pRg st="7" end="7"/>
                                            </p:txEl>
                                          </p:spTgt>
                                        </p:tgtEl>
                                        <p:attrNameLst>
                                          <p:attrName>style.visibility</p:attrName>
                                        </p:attrNameLst>
                                      </p:cBhvr>
                                      <p:to>
                                        <p:strVal val="visible"/>
                                      </p:to>
                                    </p:set>
                                    <p:animEffect transition="in" filter="checkerboard(across)">
                                      <p:cBhvr>
                                        <p:cTn id="42" dur="500"/>
                                        <p:tgtEl>
                                          <p:spTgt spid="3993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9939">
                                            <p:txEl>
                                              <p:pRg st="8" end="8"/>
                                            </p:txEl>
                                          </p:spTgt>
                                        </p:tgtEl>
                                        <p:attrNameLst>
                                          <p:attrName>style.visibility</p:attrName>
                                        </p:attrNameLst>
                                      </p:cBhvr>
                                      <p:to>
                                        <p:strVal val="visible"/>
                                      </p:to>
                                    </p:set>
                                    <p:animEffect transition="in" filter="checkerboard(across)">
                                      <p:cBhvr>
                                        <p:cTn id="47" dur="500"/>
                                        <p:tgtEl>
                                          <p:spTgt spid="3993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39939">
                                            <p:txEl>
                                              <p:pRg st="9" end="9"/>
                                            </p:txEl>
                                          </p:spTgt>
                                        </p:tgtEl>
                                        <p:attrNameLst>
                                          <p:attrName>style.visibility</p:attrName>
                                        </p:attrNameLst>
                                      </p:cBhvr>
                                      <p:to>
                                        <p:strVal val="visible"/>
                                      </p:to>
                                    </p:set>
                                    <p:animEffect transition="in" filter="checkerboard(across)">
                                      <p:cBhvr>
                                        <p:cTn id="52" dur="500"/>
                                        <p:tgtEl>
                                          <p:spTgt spid="3993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39939">
                                            <p:txEl>
                                              <p:pRg st="10" end="10"/>
                                            </p:txEl>
                                          </p:spTgt>
                                        </p:tgtEl>
                                        <p:attrNameLst>
                                          <p:attrName>style.visibility</p:attrName>
                                        </p:attrNameLst>
                                      </p:cBhvr>
                                      <p:to>
                                        <p:strVal val="visible"/>
                                      </p:to>
                                    </p:set>
                                    <p:animEffect transition="in" filter="checkerboard(across)">
                                      <p:cBhvr>
                                        <p:cTn id="57" dur="500"/>
                                        <p:tgtEl>
                                          <p:spTgt spid="3993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39939">
                                            <p:txEl>
                                              <p:pRg st="11" end="11"/>
                                            </p:txEl>
                                          </p:spTgt>
                                        </p:tgtEl>
                                        <p:attrNameLst>
                                          <p:attrName>style.visibility</p:attrName>
                                        </p:attrNameLst>
                                      </p:cBhvr>
                                      <p:to>
                                        <p:strVal val="visible"/>
                                      </p:to>
                                    </p:set>
                                    <p:animEffect transition="in" filter="checkerboard(across)">
                                      <p:cBhvr>
                                        <p:cTn id="62" dur="500"/>
                                        <p:tgtEl>
                                          <p:spTgt spid="3993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6 Grup"/>
          <p:cNvGrpSpPr/>
          <p:nvPr/>
        </p:nvGrpSpPr>
        <p:grpSpPr>
          <a:xfrm>
            <a:off x="1571604" y="4189751"/>
            <a:ext cx="6301725" cy="2382521"/>
            <a:chOff x="1930400" y="4051438"/>
            <a:chExt cx="6301725" cy="2382521"/>
          </a:xfrm>
        </p:grpSpPr>
        <p:pic>
          <p:nvPicPr>
            <p:cNvPr id="13" name="12 Resim" descr="Bubble-sort-example-300px.gif"/>
            <p:cNvPicPr>
              <a:picLocks noChangeAspect="1"/>
            </p:cNvPicPr>
            <p:nvPr/>
          </p:nvPicPr>
          <p:blipFill>
            <a:blip r:embed="rId2"/>
            <a:stretch>
              <a:fillRect/>
            </a:stretch>
          </p:blipFill>
          <p:spPr>
            <a:xfrm>
              <a:off x="2711565" y="4051438"/>
              <a:ext cx="3720870" cy="2232522"/>
            </a:xfrm>
            <a:prstGeom prst="rect">
              <a:avLst/>
            </a:prstGeom>
          </p:spPr>
        </p:pic>
        <p:cxnSp>
          <p:nvCxnSpPr>
            <p:cNvPr id="14" name="13 Düz Ok Bağlayıcısı"/>
            <p:cNvCxnSpPr/>
            <p:nvPr/>
          </p:nvCxnSpPr>
          <p:spPr>
            <a:xfrm flipV="1">
              <a:off x="3013075" y="5676900"/>
              <a:ext cx="3146425" cy="127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5" name="14 Metin kutusu"/>
            <p:cNvSpPr txBox="1"/>
            <p:nvPr/>
          </p:nvSpPr>
          <p:spPr>
            <a:xfrm>
              <a:off x="1930400" y="5787628"/>
              <a:ext cx="6301725" cy="646331"/>
            </a:xfrm>
            <a:prstGeom prst="rect">
              <a:avLst/>
            </a:prstGeom>
            <a:noFill/>
          </p:spPr>
          <p:txBody>
            <a:bodyPr wrap="none" rtlCol="0">
              <a:spAutoFit/>
            </a:bodyPr>
            <a:lstStyle/>
            <a:p>
              <a:pPr algn="ctr"/>
              <a:r>
                <a:rPr lang="tr-TR" dirty="0" smtClean="0"/>
                <a:t>Her turda bir büyük sayı (kabarcık misali: su yüzüne çıkıyor)</a:t>
              </a:r>
              <a:br>
                <a:rPr lang="tr-TR" dirty="0" smtClean="0"/>
              </a:br>
              <a:r>
                <a:rPr lang="tr-TR" dirty="0" smtClean="0"/>
                <a:t>en sondaki yerini alıyor</a:t>
              </a:r>
              <a:endParaRPr lang="tr-TR" dirty="0"/>
            </a:p>
          </p:txBody>
        </p:sp>
      </p:grpSp>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Dizilerde Sıralama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0" y="1219200"/>
            <a:ext cx="4143372" cy="2995618"/>
          </a:xfrm>
        </p:spPr>
        <p:txBody>
          <a:bodyPr>
            <a:noAutofit/>
          </a:bodyPr>
          <a:lstStyle/>
          <a:p>
            <a:pPr algn="just">
              <a:buFontTx/>
              <a:buChar char="-"/>
            </a:pPr>
            <a:r>
              <a:rPr lang="tr-TR" sz="1600" b="1" dirty="0" smtClean="0">
                <a:solidFill>
                  <a:schemeClr val="tx1"/>
                </a:solidFill>
              </a:rPr>
              <a:t>KABARCIK SIRALAMA ALGORİTMASI </a:t>
            </a:r>
            <a:r>
              <a:rPr lang="tr-TR" sz="1400" dirty="0" smtClean="0">
                <a:solidFill>
                  <a:schemeClr val="tx1"/>
                </a:solidFill>
              </a:rPr>
              <a:t>ilk başta, tüm dizi istenilen şekilde sıralı varsayar (</a:t>
            </a:r>
            <a:r>
              <a:rPr lang="tr-TR" sz="1400" dirty="0" err="1" smtClean="0">
                <a:solidFill>
                  <a:schemeClr val="tx1"/>
                </a:solidFill>
              </a:rPr>
              <a:t>degistiMi</a:t>
            </a:r>
            <a:r>
              <a:rPr lang="tr-TR" sz="1400" dirty="0" smtClean="0">
                <a:solidFill>
                  <a:schemeClr val="tx1"/>
                </a:solidFill>
              </a:rPr>
              <a:t>=</a:t>
            </a:r>
            <a:r>
              <a:rPr lang="tr-TR" sz="1400" dirty="0" err="1" smtClean="0">
                <a:solidFill>
                  <a:schemeClr val="tx1"/>
                </a:solidFill>
              </a:rPr>
              <a:t>false</a:t>
            </a:r>
            <a:r>
              <a:rPr lang="tr-TR" sz="1400" dirty="0" smtClean="0">
                <a:solidFill>
                  <a:schemeClr val="tx1"/>
                </a:solidFill>
              </a:rPr>
              <a:t>), geçişe başlar, geçiş boyunca sıralı olmayan çiftleri düzeltir,  geçiş boyunca en az bir kez düzeltme yapmışsa (</a:t>
            </a:r>
            <a:r>
              <a:rPr lang="tr-TR" sz="1400" dirty="0" err="1" smtClean="0">
                <a:solidFill>
                  <a:schemeClr val="tx1"/>
                </a:solidFill>
              </a:rPr>
              <a:t>degistiMi</a:t>
            </a:r>
            <a:r>
              <a:rPr lang="tr-TR" sz="1400" dirty="0" smtClean="0">
                <a:solidFill>
                  <a:schemeClr val="tx1"/>
                </a:solidFill>
              </a:rPr>
              <a:t>=</a:t>
            </a:r>
            <a:r>
              <a:rPr lang="tr-TR" sz="1400" dirty="0" err="1" smtClean="0">
                <a:solidFill>
                  <a:schemeClr val="tx1"/>
                </a:solidFill>
              </a:rPr>
              <a:t>true</a:t>
            </a:r>
            <a:r>
              <a:rPr lang="tr-TR" sz="1400" dirty="0" smtClean="0">
                <a:solidFill>
                  <a:schemeClr val="tx1"/>
                </a:solidFill>
              </a:rPr>
              <a:t>), bir geçiş daha yapar… ta ki hiç düzeltme yapmadığı bir geçiş olana dek.</a:t>
            </a:r>
            <a:endParaRPr lang="tr-TR" sz="1600" dirty="0" smtClean="0">
              <a:solidFill>
                <a:srgbClr val="7F0055"/>
              </a:solidFill>
              <a:latin typeface="Consolas"/>
            </a:endParaRPr>
          </a:p>
          <a:p>
            <a:pPr algn="l"/>
            <a:r>
              <a:rPr lang="tr-TR" sz="1600" b="1" dirty="0" smtClean="0">
                <a:solidFill>
                  <a:srgbClr val="7F0055"/>
                </a:solidFill>
                <a:latin typeface="Consolas"/>
              </a:rPr>
              <a:t>    </a:t>
            </a:r>
            <a:r>
              <a:rPr lang="tr-TR" sz="1600" b="1" dirty="0" err="1" smtClean="0">
                <a:solidFill>
                  <a:srgbClr val="7F0055"/>
                </a:solidFill>
                <a:latin typeface="Consolas"/>
              </a:rPr>
              <a:t>int</a:t>
            </a:r>
            <a:r>
              <a:rPr lang="tr-TR" sz="1600" b="1" dirty="0" smtClean="0">
                <a:solidFill>
                  <a:srgbClr val="000000"/>
                </a:solidFill>
                <a:latin typeface="Consolas"/>
              </a:rPr>
              <a:t> </a:t>
            </a:r>
            <a:r>
              <a:rPr lang="tr-TR" sz="1600" b="1" dirty="0" err="1" smtClean="0">
                <a:solidFill>
                  <a:srgbClr val="6A3E3E"/>
                </a:solidFill>
                <a:latin typeface="Consolas"/>
              </a:rPr>
              <a:t>temp</a:t>
            </a:r>
            <a:r>
              <a:rPr lang="tr-TR" sz="1600" b="1" dirty="0" smtClean="0">
                <a:solidFill>
                  <a:srgbClr val="000000"/>
                </a:solidFill>
                <a:latin typeface="Consolas"/>
              </a:rPr>
              <a:t>;</a:t>
            </a:r>
          </a:p>
          <a:p>
            <a:pPr algn="l"/>
            <a:r>
              <a:rPr lang="tr-TR" sz="1600" b="1" dirty="0" smtClean="0">
                <a:solidFill>
                  <a:srgbClr val="7F0055"/>
                </a:solidFill>
                <a:latin typeface="Consolas"/>
              </a:rPr>
              <a:t>    </a:t>
            </a:r>
            <a:r>
              <a:rPr lang="tr-TR" sz="1600" b="1" dirty="0" err="1" smtClean="0">
                <a:solidFill>
                  <a:srgbClr val="7F0055"/>
                </a:solidFill>
                <a:latin typeface="Consolas"/>
              </a:rPr>
              <a:t>int</a:t>
            </a:r>
            <a:r>
              <a:rPr lang="tr-TR" sz="1600" b="1" dirty="0" smtClean="0">
                <a:solidFill>
                  <a:srgbClr val="000000"/>
                </a:solidFill>
                <a:latin typeface="Consolas"/>
              </a:rPr>
              <a:t> </a:t>
            </a:r>
            <a:r>
              <a:rPr lang="tr-TR" sz="1600" b="1" dirty="0" smtClean="0">
                <a:solidFill>
                  <a:srgbClr val="6A3E3E"/>
                </a:solidFill>
                <a:latin typeface="Consolas"/>
              </a:rPr>
              <a:t>n</a:t>
            </a:r>
            <a:r>
              <a:rPr lang="tr-TR" sz="1600" b="1" dirty="0" smtClean="0">
                <a:solidFill>
                  <a:srgbClr val="000000"/>
                </a:solidFill>
                <a:latin typeface="Consolas"/>
              </a:rPr>
              <a:t> = </a:t>
            </a:r>
            <a:r>
              <a:rPr lang="tr-TR" sz="1600" b="1" dirty="0" smtClean="0">
                <a:solidFill>
                  <a:srgbClr val="6A3E3E"/>
                </a:solidFill>
                <a:latin typeface="Consolas"/>
              </a:rPr>
              <a:t>dizi</a:t>
            </a:r>
            <a:r>
              <a:rPr lang="tr-TR" sz="1600" b="1" dirty="0" smtClean="0">
                <a:solidFill>
                  <a:srgbClr val="000000"/>
                </a:solidFill>
                <a:latin typeface="Consolas"/>
              </a:rPr>
              <a:t>.</a:t>
            </a:r>
            <a:r>
              <a:rPr lang="tr-TR" sz="1600" b="1" dirty="0" err="1" smtClean="0">
                <a:solidFill>
                  <a:srgbClr val="0000C0"/>
                </a:solidFill>
                <a:latin typeface="Consolas"/>
              </a:rPr>
              <a:t>length</a:t>
            </a:r>
            <a:r>
              <a:rPr lang="tr-TR" sz="1600" b="1" dirty="0" smtClean="0">
                <a:solidFill>
                  <a:srgbClr val="000000"/>
                </a:solidFill>
                <a:latin typeface="Consolas"/>
              </a:rPr>
              <a:t>;</a:t>
            </a:r>
          </a:p>
          <a:p>
            <a:pPr algn="l"/>
            <a:r>
              <a:rPr lang="tr-TR" sz="1600" b="1" dirty="0" smtClean="0">
                <a:solidFill>
                  <a:srgbClr val="7F0055"/>
                </a:solidFill>
                <a:latin typeface="Consolas"/>
              </a:rPr>
              <a:t>    </a:t>
            </a:r>
            <a:r>
              <a:rPr lang="tr-TR" sz="1600" b="1" dirty="0" err="1" smtClean="0">
                <a:solidFill>
                  <a:srgbClr val="7F0055"/>
                </a:solidFill>
                <a:latin typeface="Consolas"/>
              </a:rPr>
              <a:t>boolean</a:t>
            </a:r>
            <a:r>
              <a:rPr lang="tr-TR" sz="1600" b="1" dirty="0" smtClean="0">
                <a:solidFill>
                  <a:srgbClr val="000000"/>
                </a:solidFill>
                <a:latin typeface="Consolas"/>
              </a:rPr>
              <a:t> </a:t>
            </a:r>
            <a:r>
              <a:rPr lang="tr-TR" sz="1600" b="1" dirty="0" err="1" smtClean="0">
                <a:solidFill>
                  <a:srgbClr val="6A3E3E"/>
                </a:solidFill>
                <a:latin typeface="Consolas"/>
              </a:rPr>
              <a:t>degistiMi</a:t>
            </a:r>
            <a:r>
              <a:rPr lang="tr-TR" sz="1600" b="1" dirty="0" smtClean="0">
                <a:solidFill>
                  <a:srgbClr val="000000"/>
                </a:solidFill>
                <a:latin typeface="Consolas"/>
              </a:rPr>
              <a:t>;</a:t>
            </a:r>
          </a:p>
          <a:p>
            <a:pPr algn="l"/>
            <a:r>
              <a:rPr lang="tr-TR" sz="1600" b="1" dirty="0" smtClean="0">
                <a:solidFill>
                  <a:srgbClr val="7F0055"/>
                </a:solidFill>
                <a:latin typeface="Consolas"/>
              </a:rPr>
              <a:t>    do</a:t>
            </a:r>
            <a:r>
              <a:rPr lang="tr-TR" sz="1600" b="1" dirty="0" smtClean="0">
                <a:solidFill>
                  <a:srgbClr val="000000"/>
                </a:solidFill>
                <a:latin typeface="Consolas"/>
              </a:rPr>
              <a:t>{</a:t>
            </a:r>
          </a:p>
          <a:p>
            <a:pPr algn="l"/>
            <a:r>
              <a:rPr lang="tr-TR" sz="1600" dirty="0" smtClean="0">
                <a:solidFill>
                  <a:srgbClr val="6A3E3E"/>
                </a:solidFill>
                <a:latin typeface="Consolas"/>
              </a:rPr>
              <a:t>        </a:t>
            </a:r>
            <a:r>
              <a:rPr lang="tr-TR" sz="1600" b="1" dirty="0" err="1" smtClean="0">
                <a:solidFill>
                  <a:srgbClr val="6A3E3E"/>
                </a:solidFill>
                <a:latin typeface="Consolas"/>
              </a:rPr>
              <a:t>degistiMi</a:t>
            </a:r>
            <a:r>
              <a:rPr lang="tr-TR" sz="1600" b="1" dirty="0" smtClean="0">
                <a:solidFill>
                  <a:srgbClr val="000000"/>
                </a:solidFill>
                <a:latin typeface="Consolas"/>
              </a:rPr>
              <a:t> =</a:t>
            </a:r>
            <a:r>
              <a:rPr lang="tr-TR" sz="1600" dirty="0" smtClean="0">
                <a:solidFill>
                  <a:srgbClr val="000000"/>
                </a:solidFill>
                <a:latin typeface="Consolas"/>
              </a:rPr>
              <a:t> </a:t>
            </a:r>
            <a:r>
              <a:rPr lang="tr-TR" sz="1600" b="1" dirty="0" err="1" smtClean="0">
                <a:solidFill>
                  <a:srgbClr val="7F0055"/>
                </a:solidFill>
                <a:latin typeface="Consolas"/>
              </a:rPr>
              <a:t>false</a:t>
            </a:r>
            <a:r>
              <a:rPr lang="tr-TR" sz="1600" b="1" dirty="0" smtClean="0">
                <a:solidFill>
                  <a:srgbClr val="000000"/>
                </a:solidFill>
                <a:latin typeface="Consolas"/>
              </a:rPr>
              <a:t>;</a:t>
            </a:r>
          </a:p>
          <a:p>
            <a:pPr algn="just"/>
            <a:endParaRPr lang="tr-TR" sz="1600" dirty="0" smtClean="0">
              <a:solidFill>
                <a:schemeClr val="tx1"/>
              </a:solidFill>
            </a:endParaRPr>
          </a:p>
        </p:txBody>
      </p:sp>
      <p:sp>
        <p:nvSpPr>
          <p:cNvPr id="4" name="3 Dikdörtgen"/>
          <p:cNvSpPr/>
          <p:nvPr/>
        </p:nvSpPr>
        <p:spPr>
          <a:xfrm>
            <a:off x="4286248" y="1428737"/>
            <a:ext cx="4572000" cy="3539430"/>
          </a:xfrm>
          <a:prstGeom prst="rect">
            <a:avLst/>
          </a:prstGeom>
        </p:spPr>
        <p:txBody>
          <a:bodyPr wrap="square">
            <a:spAutoFit/>
          </a:bodyPr>
          <a:lstStyle/>
          <a:p>
            <a:r>
              <a:rPr lang="tr-TR" sz="1600" b="1" dirty="0" smtClean="0">
                <a:solidFill>
                  <a:srgbClr val="7F0055"/>
                </a:solidFill>
                <a:latin typeface="Consolas"/>
              </a:rPr>
              <a:t> </a:t>
            </a:r>
            <a:r>
              <a:rPr lang="nn-NO" sz="1600" b="1" dirty="0" smtClean="0">
                <a:solidFill>
                  <a:srgbClr val="7F0055"/>
                </a:solidFill>
                <a:latin typeface="Consolas"/>
              </a:rPr>
              <a:t>for</a:t>
            </a:r>
            <a:r>
              <a:rPr lang="nn-NO" sz="1600" b="1" dirty="0" smtClean="0">
                <a:solidFill>
                  <a:srgbClr val="000000"/>
                </a:solidFill>
                <a:latin typeface="Consolas"/>
              </a:rPr>
              <a:t>(</a:t>
            </a:r>
            <a:r>
              <a:rPr lang="nn-NO" sz="1600" b="1" dirty="0" smtClean="0">
                <a:solidFill>
                  <a:srgbClr val="7F0055"/>
                </a:solidFill>
                <a:latin typeface="Consolas"/>
              </a:rPr>
              <a:t>int</a:t>
            </a:r>
            <a:r>
              <a:rPr lang="nn-NO" sz="1600" b="1" dirty="0" smtClean="0">
                <a:solidFill>
                  <a:srgbClr val="000000"/>
                </a:solidFill>
                <a:latin typeface="Consolas"/>
              </a:rPr>
              <a:t> </a:t>
            </a:r>
            <a:r>
              <a:rPr lang="nn-NO" sz="1600" b="1" dirty="0" smtClean="0">
                <a:solidFill>
                  <a:srgbClr val="6A3E3E"/>
                </a:solidFill>
                <a:latin typeface="Consolas"/>
              </a:rPr>
              <a:t>i</a:t>
            </a:r>
            <a:r>
              <a:rPr lang="nn-NO" sz="1600" b="1" dirty="0" smtClean="0">
                <a:solidFill>
                  <a:srgbClr val="000000"/>
                </a:solidFill>
                <a:latin typeface="Consolas"/>
              </a:rPr>
              <a:t>=0; </a:t>
            </a:r>
            <a:r>
              <a:rPr lang="nn-NO" sz="1600" b="1" dirty="0" smtClean="0">
                <a:solidFill>
                  <a:srgbClr val="6A3E3E"/>
                </a:solidFill>
                <a:latin typeface="Consolas"/>
              </a:rPr>
              <a:t>i</a:t>
            </a:r>
            <a:r>
              <a:rPr lang="nn-NO" sz="1600" b="1" dirty="0" smtClean="0">
                <a:solidFill>
                  <a:srgbClr val="000000"/>
                </a:solidFill>
                <a:latin typeface="Consolas"/>
              </a:rPr>
              <a:t>&lt;</a:t>
            </a:r>
            <a:r>
              <a:rPr lang="nn-NO" sz="1600" b="1" dirty="0" smtClean="0">
                <a:solidFill>
                  <a:srgbClr val="6A3E3E"/>
                </a:solidFill>
                <a:latin typeface="Consolas"/>
              </a:rPr>
              <a:t>n</a:t>
            </a:r>
            <a:r>
              <a:rPr lang="nn-NO" sz="1600" b="1" dirty="0" smtClean="0">
                <a:solidFill>
                  <a:srgbClr val="000000"/>
                </a:solidFill>
                <a:latin typeface="Consolas"/>
              </a:rPr>
              <a:t> - 1; </a:t>
            </a:r>
            <a:r>
              <a:rPr lang="nn-NO" sz="1600" b="1" dirty="0" smtClean="0">
                <a:solidFill>
                  <a:srgbClr val="6A3E3E"/>
                </a:solidFill>
                <a:latin typeface="Consolas"/>
              </a:rPr>
              <a:t>i</a:t>
            </a:r>
            <a:r>
              <a:rPr lang="nn-NO" sz="1600" b="1" dirty="0" smtClean="0">
                <a:solidFill>
                  <a:srgbClr val="000000"/>
                </a:solidFill>
                <a:latin typeface="Consolas"/>
              </a:rPr>
              <a:t>++){</a:t>
            </a:r>
          </a:p>
          <a:p>
            <a:r>
              <a:rPr lang="tr-TR" sz="1600" b="1" dirty="0" smtClean="0">
                <a:solidFill>
                  <a:srgbClr val="7F0055"/>
                </a:solidFill>
                <a:latin typeface="Consolas"/>
              </a:rPr>
              <a:t>            </a:t>
            </a:r>
            <a:r>
              <a:rPr lang="tr-TR" sz="1600" b="1" dirty="0" err="1" smtClean="0">
                <a:solidFill>
                  <a:srgbClr val="7F0055"/>
                </a:solidFill>
                <a:latin typeface="Consolas"/>
              </a:rPr>
              <a:t>if</a:t>
            </a:r>
            <a:r>
              <a:rPr lang="tr-TR" sz="1600" b="1" dirty="0" smtClean="0">
                <a:solidFill>
                  <a:srgbClr val="000000"/>
                </a:solidFill>
                <a:latin typeface="Consolas"/>
              </a:rPr>
              <a:t>(</a:t>
            </a:r>
            <a:r>
              <a:rPr lang="tr-TR" sz="1600" b="1" dirty="0" smtClean="0">
                <a:solidFill>
                  <a:srgbClr val="6A3E3E"/>
                </a:solidFill>
                <a:latin typeface="Consolas"/>
              </a:rPr>
              <a:t>dizi</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 &gt; </a:t>
            </a:r>
            <a:r>
              <a:rPr lang="tr-TR" sz="1600" b="1" dirty="0" smtClean="0">
                <a:solidFill>
                  <a:srgbClr val="6A3E3E"/>
                </a:solidFill>
                <a:latin typeface="Consolas"/>
              </a:rPr>
              <a:t>dizi</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+1]){</a:t>
            </a:r>
          </a:p>
          <a:p>
            <a:r>
              <a:rPr lang="tr-TR" sz="1600" dirty="0" smtClean="0">
                <a:solidFill>
                  <a:srgbClr val="6A3E3E"/>
                </a:solidFill>
                <a:latin typeface="Consolas"/>
              </a:rPr>
              <a:t>                </a:t>
            </a:r>
            <a:r>
              <a:rPr lang="tr-TR" sz="1600" b="1" dirty="0" err="1" smtClean="0">
                <a:solidFill>
                  <a:srgbClr val="6A3E3E"/>
                </a:solidFill>
                <a:latin typeface="Consolas"/>
              </a:rPr>
              <a:t>temp</a:t>
            </a:r>
            <a:r>
              <a:rPr lang="tr-TR" sz="1600" b="1" dirty="0" smtClean="0">
                <a:solidFill>
                  <a:srgbClr val="000000"/>
                </a:solidFill>
                <a:latin typeface="Consolas"/>
              </a:rPr>
              <a:t> = </a:t>
            </a:r>
            <a:r>
              <a:rPr lang="tr-TR" sz="1600" b="1" dirty="0" smtClean="0">
                <a:solidFill>
                  <a:srgbClr val="6A3E3E"/>
                </a:solidFill>
                <a:latin typeface="Consolas"/>
              </a:rPr>
              <a:t>dizi</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a:t>
            </a:r>
          </a:p>
          <a:p>
            <a:r>
              <a:rPr lang="tr-TR" sz="1600" b="1" dirty="0" smtClean="0">
                <a:solidFill>
                  <a:srgbClr val="6A3E3E"/>
                </a:solidFill>
                <a:latin typeface="Consolas"/>
              </a:rPr>
              <a:t>                dizi</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 = </a:t>
            </a:r>
            <a:r>
              <a:rPr lang="tr-TR" sz="1600" b="1" dirty="0" smtClean="0">
                <a:solidFill>
                  <a:srgbClr val="6A3E3E"/>
                </a:solidFill>
                <a:latin typeface="Consolas"/>
              </a:rPr>
              <a:t>dizi</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+1];</a:t>
            </a:r>
          </a:p>
          <a:p>
            <a:r>
              <a:rPr lang="tr-TR" sz="1600" b="1" dirty="0" smtClean="0">
                <a:solidFill>
                  <a:srgbClr val="6A3E3E"/>
                </a:solidFill>
                <a:latin typeface="Consolas"/>
              </a:rPr>
              <a:t>                dizi</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+1] = </a:t>
            </a:r>
            <a:r>
              <a:rPr lang="tr-TR" sz="1600" b="1" dirty="0" err="1" smtClean="0">
                <a:solidFill>
                  <a:srgbClr val="6A3E3E"/>
                </a:solidFill>
                <a:latin typeface="Consolas"/>
              </a:rPr>
              <a:t>temp</a:t>
            </a:r>
            <a:r>
              <a:rPr lang="tr-TR" sz="1600" b="1" dirty="0" smtClean="0">
                <a:solidFill>
                  <a:srgbClr val="000000"/>
                </a:solidFill>
                <a:latin typeface="Consolas"/>
              </a:rPr>
              <a:t>;</a:t>
            </a:r>
          </a:p>
          <a:p>
            <a:r>
              <a:rPr lang="tr-TR" sz="1600" b="1" dirty="0" smtClean="0">
                <a:solidFill>
                  <a:srgbClr val="6A3E3E"/>
                </a:solidFill>
                <a:latin typeface="Consolas"/>
              </a:rPr>
              <a:t>                </a:t>
            </a:r>
            <a:r>
              <a:rPr lang="tr-TR" sz="1600" b="1" dirty="0" err="1" smtClean="0">
                <a:solidFill>
                  <a:srgbClr val="6A3E3E"/>
                </a:solidFill>
                <a:latin typeface="Consolas"/>
              </a:rPr>
              <a:t>degistiMi</a:t>
            </a:r>
            <a:r>
              <a:rPr lang="tr-TR" sz="1600" b="1" dirty="0" smtClean="0">
                <a:solidFill>
                  <a:srgbClr val="000000"/>
                </a:solidFill>
                <a:latin typeface="Consolas"/>
              </a:rPr>
              <a:t> = </a:t>
            </a:r>
            <a:r>
              <a:rPr lang="tr-TR" sz="1600" b="1" dirty="0" err="1" smtClean="0">
                <a:solidFill>
                  <a:srgbClr val="7F0055"/>
                </a:solidFill>
                <a:latin typeface="Consolas"/>
              </a:rPr>
              <a:t>true</a:t>
            </a:r>
            <a:r>
              <a:rPr lang="tr-TR" sz="1600" b="1" dirty="0" smtClean="0">
                <a:solidFill>
                  <a:srgbClr val="000000"/>
                </a:solidFill>
                <a:latin typeface="Consolas"/>
              </a:rPr>
              <a:t>;</a:t>
            </a:r>
          </a:p>
          <a:p>
            <a:r>
              <a:rPr lang="tr-TR" sz="1600" dirty="0" smtClean="0">
                <a:solidFill>
                  <a:srgbClr val="000000"/>
                </a:solidFill>
                <a:latin typeface="Consolas"/>
              </a:rPr>
              <a:t>            }</a:t>
            </a:r>
          </a:p>
          <a:p>
            <a:r>
              <a:rPr lang="tr-TR" sz="1600" dirty="0" smtClean="0">
                <a:solidFill>
                  <a:srgbClr val="000000"/>
                </a:solidFill>
                <a:latin typeface="Consolas"/>
              </a:rPr>
              <a:t>        }</a:t>
            </a:r>
          </a:p>
          <a:p>
            <a:endParaRPr lang="tr-TR" sz="1600" dirty="0" smtClean="0">
              <a:latin typeface="Consolas"/>
            </a:endParaRPr>
          </a:p>
          <a:p>
            <a:r>
              <a:rPr lang="tr-TR" sz="1600" b="1" dirty="0" smtClean="0">
                <a:solidFill>
                  <a:srgbClr val="6A3E3E"/>
                </a:solidFill>
                <a:latin typeface="Consolas"/>
              </a:rPr>
              <a:t>        n</a:t>
            </a:r>
            <a:r>
              <a:rPr lang="tr-TR" sz="1600" b="1" dirty="0" smtClean="0">
                <a:solidFill>
                  <a:srgbClr val="000000"/>
                </a:solidFill>
                <a:latin typeface="Consolas"/>
              </a:rPr>
              <a:t>--;</a:t>
            </a:r>
          </a:p>
          <a:p>
            <a:endParaRPr lang="tr-TR" sz="1600" dirty="0" smtClean="0">
              <a:latin typeface="Consolas"/>
            </a:endParaRPr>
          </a:p>
          <a:p>
            <a:r>
              <a:rPr lang="tr-TR" sz="1600" dirty="0" smtClean="0">
                <a:solidFill>
                  <a:srgbClr val="000000"/>
                </a:solidFill>
                <a:latin typeface="Consolas"/>
              </a:rPr>
              <a:t>    }</a:t>
            </a:r>
            <a:r>
              <a:rPr lang="tr-TR" sz="1600" b="1" dirty="0" err="1" smtClean="0">
                <a:solidFill>
                  <a:srgbClr val="7F0055"/>
                </a:solidFill>
                <a:latin typeface="Consolas"/>
              </a:rPr>
              <a:t>while</a:t>
            </a:r>
            <a:r>
              <a:rPr lang="tr-TR" sz="1600" b="1" dirty="0" smtClean="0">
                <a:solidFill>
                  <a:srgbClr val="000000"/>
                </a:solidFill>
                <a:latin typeface="Consolas"/>
              </a:rPr>
              <a:t>(</a:t>
            </a:r>
            <a:r>
              <a:rPr lang="tr-TR" sz="1600" b="1" dirty="0" err="1" smtClean="0">
                <a:solidFill>
                  <a:srgbClr val="6A3E3E"/>
                </a:solidFill>
                <a:latin typeface="Consolas"/>
              </a:rPr>
              <a:t>degistiMi</a:t>
            </a:r>
            <a:r>
              <a:rPr lang="tr-TR" sz="1600" b="1" dirty="0" smtClean="0">
                <a:solidFill>
                  <a:srgbClr val="000000"/>
                </a:solidFill>
                <a:latin typeface="Consolas"/>
              </a:rPr>
              <a:t>);</a:t>
            </a:r>
          </a:p>
          <a:p>
            <a:endParaRPr lang="tr-TR" sz="1600" dirty="0" smtClean="0">
              <a:latin typeface="Consolas"/>
            </a:endParaRPr>
          </a:p>
          <a:p>
            <a:r>
              <a:rPr lang="tr-TR" sz="1600" dirty="0" smtClean="0">
                <a:solidFill>
                  <a:srgbClr val="000000"/>
                </a:solidFill>
                <a:latin typeface="Consolas"/>
              </a:rPr>
              <a:t>}</a:t>
            </a:r>
            <a:endParaRPr lang="tr-TR" sz="1600" dirty="0"/>
          </a:p>
        </p:txBody>
      </p:sp>
      <p:cxnSp>
        <p:nvCxnSpPr>
          <p:cNvPr id="6" name="5 Eğri Bağlayıcı"/>
          <p:cNvCxnSpPr/>
          <p:nvPr/>
        </p:nvCxnSpPr>
        <p:spPr>
          <a:xfrm rot="5400000" flipH="1" flipV="1">
            <a:off x="2750331" y="2464587"/>
            <a:ext cx="2357454" cy="100013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Yuvarlatılmış Dikdörtgen"/>
          <p:cNvSpPr/>
          <p:nvPr/>
        </p:nvSpPr>
        <p:spPr>
          <a:xfrm>
            <a:off x="6215074" y="785794"/>
            <a:ext cx="2643206" cy="4286280"/>
          </a:xfrm>
          <a:prstGeom prst="roundRect">
            <a:avLst/>
          </a:prstGeom>
          <a:solidFill>
            <a:srgbClr val="FF0000"/>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14" name="13 Yuvarlatılmış Dikdörtgen"/>
          <p:cNvSpPr/>
          <p:nvPr/>
        </p:nvSpPr>
        <p:spPr>
          <a:xfrm>
            <a:off x="3143240" y="1357298"/>
            <a:ext cx="2643206" cy="464347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sz="4400" i="1" dirty="0" smtClean="0"/>
              <a:t>Kabarcık</a:t>
            </a:r>
          </a:p>
          <a:p>
            <a:pPr algn="ctr"/>
            <a:r>
              <a:rPr lang="tr-TR" sz="4400" i="1" dirty="0" smtClean="0"/>
              <a:t>Sıralama Sorusu</a:t>
            </a:r>
            <a:endParaRPr lang="tr-TR" sz="4400" i="1" dirty="0"/>
          </a:p>
        </p:txBody>
      </p:sp>
      <p:sp>
        <p:nvSpPr>
          <p:cNvPr id="2" name="1 Başlık"/>
          <p:cNvSpPr>
            <a:spLocks noGrp="1"/>
          </p:cNvSpPr>
          <p:nvPr>
            <p:ph type="title"/>
          </p:nvPr>
        </p:nvSpPr>
        <p:spPr/>
        <p:txBody>
          <a:bodyPr>
            <a:normAutofit fontScale="90000"/>
          </a:bodyPr>
          <a:lstStyle/>
          <a:p>
            <a:r>
              <a:rPr lang="tr-TR" dirty="0" smtClean="0"/>
              <a:t>Sınavda zaman/enerji kaybetmemek için sıralama algoritmalarına </a:t>
            </a:r>
            <a:r>
              <a:rPr lang="tr-TR" sz="1600" dirty="0" smtClean="0"/>
              <a:t>(ezberlemenin ötesinde)</a:t>
            </a:r>
            <a:r>
              <a:rPr lang="tr-TR" sz="1800" dirty="0" smtClean="0"/>
              <a:t> </a:t>
            </a:r>
            <a:r>
              <a:rPr lang="tr-TR" dirty="0" smtClean="0"/>
              <a:t>iyi çalışın. </a:t>
            </a:r>
            <a:endParaRPr lang="tr-TR" dirty="0"/>
          </a:p>
        </p:txBody>
      </p:sp>
      <p:sp>
        <p:nvSpPr>
          <p:cNvPr id="3" name="2 İçerik Yer Tutucusu"/>
          <p:cNvSpPr>
            <a:spLocks noGrp="1"/>
          </p:cNvSpPr>
          <p:nvPr>
            <p:ph sz="quarter" idx="1"/>
          </p:nvPr>
        </p:nvSpPr>
        <p:spPr>
          <a:xfrm>
            <a:off x="6286512" y="3143248"/>
            <a:ext cx="2328850" cy="2000264"/>
          </a:xfrm>
        </p:spPr>
        <p:txBody>
          <a:bodyPr>
            <a:normAutofit/>
          </a:bodyPr>
          <a:lstStyle/>
          <a:p>
            <a:pPr>
              <a:buNone/>
            </a:pPr>
            <a:r>
              <a:rPr lang="tr-TR" sz="2000" dirty="0" smtClean="0">
                <a:solidFill>
                  <a:schemeClr val="bg1"/>
                </a:solidFill>
              </a:rPr>
              <a:t>Diğer sorulara </a:t>
            </a:r>
            <a:r>
              <a:rPr lang="tr-TR" sz="2000" b="1" dirty="0" smtClean="0">
                <a:solidFill>
                  <a:schemeClr val="bg1"/>
                </a:solidFill>
              </a:rPr>
              <a:t>zaman, enerji, dikkat </a:t>
            </a:r>
            <a:r>
              <a:rPr lang="tr-TR" sz="2000" dirty="0" smtClean="0">
                <a:solidFill>
                  <a:schemeClr val="bg1"/>
                </a:solidFill>
              </a:rPr>
              <a:t>… ile geçme imkanı.</a:t>
            </a:r>
          </a:p>
        </p:txBody>
      </p:sp>
      <p:sp>
        <p:nvSpPr>
          <p:cNvPr id="10" name="9 Yuvarlatılmış Dikdörtgen"/>
          <p:cNvSpPr/>
          <p:nvPr/>
        </p:nvSpPr>
        <p:spPr>
          <a:xfrm>
            <a:off x="285720" y="1142984"/>
            <a:ext cx="2571768" cy="521497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6" name="2 İçerik Yer Tutucusu"/>
          <p:cNvSpPr txBox="1">
            <a:spLocks/>
          </p:cNvSpPr>
          <p:nvPr/>
        </p:nvSpPr>
        <p:spPr>
          <a:xfrm>
            <a:off x="357158" y="3286124"/>
            <a:ext cx="2328850" cy="2870836"/>
          </a:xfrm>
          <a:prstGeom prst="rect">
            <a:avLst/>
          </a:prstGeom>
        </p:spPr>
        <p:txBody>
          <a:bodyPr vert="horz">
            <a:normAutofit fontScale="77500" lnSpcReduction="2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Sınav </a:t>
            </a:r>
            <a:r>
              <a:rPr kumimoji="0" lang="tr-TR" sz="2600" b="0" i="0" u="none" strike="noStrike" kern="1200" cap="none" spc="0" normalizeH="0" baseline="0" noProof="0" smtClean="0">
                <a:ln>
                  <a:noFill/>
                </a:ln>
                <a:solidFill>
                  <a:schemeClr val="tx1"/>
                </a:solidFill>
                <a:effectLst/>
                <a:uLnTx/>
                <a:uFillTx/>
                <a:latin typeface="+mn-lt"/>
                <a:ea typeface="+mn-ea"/>
                <a:cs typeface="+mn-cs"/>
              </a:rPr>
              <a:t>zamanı israfı</a:t>
            </a: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Sınav </a:t>
            </a:r>
            <a:r>
              <a:rPr kumimoji="0" lang="tr-TR" sz="2600" b="0" i="0" u="none" strike="noStrike" kern="1200" cap="none" spc="0" normalizeH="0" baseline="0" noProof="0" smtClean="0">
                <a:ln>
                  <a:noFill/>
                </a:ln>
                <a:solidFill>
                  <a:schemeClr val="tx1"/>
                </a:solidFill>
                <a:effectLst/>
                <a:uLnTx/>
                <a:uFillTx/>
                <a:latin typeface="+mn-lt"/>
                <a:ea typeface="+mn-ea"/>
                <a:cs typeface="+mn-cs"/>
              </a:rPr>
              <a:t>enerjisi israfı</a:t>
            </a: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tr-TR" sz="2600" dirty="0" smtClean="0"/>
              <a:t>Sınav </a:t>
            </a:r>
            <a:r>
              <a:rPr lang="tr-TR" sz="2600" smtClean="0"/>
              <a:t>motivasyonu israfı</a:t>
            </a:r>
            <a:endParaRPr lang="tr-TR" sz="2600" dirty="0" smtClean="0"/>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Soru </a:t>
            </a:r>
            <a:r>
              <a:rPr kumimoji="0" lang="tr-TR" sz="2600" b="0" i="0" u="none" strike="noStrike" kern="1200" cap="none" spc="0" normalizeH="0" baseline="0" noProof="0" smtClean="0">
                <a:ln>
                  <a:noFill/>
                </a:ln>
                <a:solidFill>
                  <a:schemeClr val="tx1"/>
                </a:solidFill>
                <a:effectLst/>
                <a:uLnTx/>
                <a:uFillTx/>
                <a:latin typeface="+mn-lt"/>
                <a:ea typeface="+mn-ea"/>
                <a:cs typeface="+mn-cs"/>
              </a:rPr>
              <a:t>puanının israfı</a:t>
            </a: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tr-TR" sz="2600" dirty="0" smtClean="0"/>
              <a:t>…</a:t>
            </a: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endParaRPr kumimoji="0" lang="tr-TR"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endParaRPr kumimoji="0" lang="tr-TR" sz="26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6 Bulut Belirtme Çizgisi"/>
          <p:cNvSpPr/>
          <p:nvPr/>
        </p:nvSpPr>
        <p:spPr>
          <a:xfrm>
            <a:off x="428596" y="1285860"/>
            <a:ext cx="2286016" cy="1785950"/>
          </a:xfrm>
          <a:prstGeom prst="cloudCallout">
            <a:avLst>
              <a:gd name="adj1" fmla="val 64089"/>
              <a:gd name="adj2" fmla="val 1996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dirty="0" smtClean="0"/>
              <a:t>汉语漢語</a:t>
            </a:r>
            <a:r>
              <a:rPr lang="tr-TR" altLang="ja-JP" dirty="0" smtClean="0"/>
              <a:t> ?</a:t>
            </a:r>
          </a:p>
          <a:p>
            <a:pPr algn="ctr"/>
            <a:r>
              <a:rPr lang="tr-TR" dirty="0" err="1" smtClean="0"/>
              <a:t>Hımm</a:t>
            </a:r>
            <a:r>
              <a:rPr lang="tr-TR" dirty="0" smtClean="0"/>
              <a:t>, şimdi j=0 ile başlayım…</a:t>
            </a:r>
            <a:endParaRPr lang="tr-TR" dirty="0"/>
          </a:p>
        </p:txBody>
      </p:sp>
      <p:sp>
        <p:nvSpPr>
          <p:cNvPr id="8" name="7 Bulut Belirtme Çizgisi"/>
          <p:cNvSpPr/>
          <p:nvPr/>
        </p:nvSpPr>
        <p:spPr>
          <a:xfrm>
            <a:off x="6429388" y="1142984"/>
            <a:ext cx="2286016" cy="1785950"/>
          </a:xfrm>
          <a:prstGeom prst="cloudCallout">
            <a:avLst>
              <a:gd name="adj1" fmla="val -90371"/>
              <a:gd name="adj2" fmla="val 2311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altLang="ja-JP" dirty="0" smtClean="0"/>
              <a:t>Dizinin ilk üç elemanını büyükten küçüğe diziniz.</a:t>
            </a:r>
            <a:endParaRPr lang="tr-TR" dirty="0"/>
          </a:p>
        </p:txBody>
      </p:sp>
      <p:pic>
        <p:nvPicPr>
          <p:cNvPr id="9" name="8 Resim" descr="images.jpg"/>
          <p:cNvPicPr>
            <a:picLocks noChangeAspect="1"/>
          </p:cNvPicPr>
          <p:nvPr/>
        </p:nvPicPr>
        <p:blipFill>
          <a:blip r:embed="rId2"/>
          <a:stretch>
            <a:fillRect/>
          </a:stretch>
        </p:blipFill>
        <p:spPr>
          <a:xfrm>
            <a:off x="6500826" y="5214950"/>
            <a:ext cx="2428860" cy="1144366"/>
          </a:xfrm>
          <a:prstGeom prst="rect">
            <a:avLst/>
          </a:prstGeom>
        </p:spPr>
      </p:pic>
      <p:sp>
        <p:nvSpPr>
          <p:cNvPr id="15" name="14 Köşeleri Yuvarlanmış Dikdörtgen Belirtme Çizgisi"/>
          <p:cNvSpPr/>
          <p:nvPr/>
        </p:nvSpPr>
        <p:spPr>
          <a:xfrm>
            <a:off x="3643306" y="5357826"/>
            <a:ext cx="2714644" cy="1071570"/>
          </a:xfrm>
          <a:prstGeom prst="wedgeRoundRectCallout">
            <a:avLst>
              <a:gd name="adj1" fmla="val 86092"/>
              <a:gd name="adj2" fmla="val -1436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Bazen sorular, büyük pencereden bakılmak ister.</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checkerboard(across)">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build="p"/>
      <p:bldP spid="10" grpId="0" animBg="1"/>
      <p:bldP spid="6" grpId="0"/>
      <p:bldP spid="7" grpId="0" animBg="1"/>
      <p:bldP spid="8" grpId="0" animBg="1"/>
      <p:bldP spid="15" grpId="0" animBg="1"/>
    </p:bld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0E39A1B6-C1E0-DD45-A9FB-30C8799D421F}" type="slidenum">
              <a:rPr lang="en-US" smtClean="0"/>
              <a:pPr/>
              <a:t>432</a:t>
            </a:fld>
            <a:endParaRPr lang="en-US" sz="1400" smtClean="0"/>
          </a:p>
        </p:txBody>
      </p:sp>
      <p:sp>
        <p:nvSpPr>
          <p:cNvPr id="17411" name="Rectangle 2"/>
          <p:cNvSpPr>
            <a:spLocks noGrp="1" noChangeArrowheads="1"/>
          </p:cNvSpPr>
          <p:nvPr>
            <p:ph type="title"/>
          </p:nvPr>
        </p:nvSpPr>
        <p:spPr>
          <a:xfrm>
            <a:off x="0" y="114280"/>
            <a:ext cx="9144000" cy="457200"/>
          </a:xfrm>
        </p:spPr>
        <p:txBody>
          <a:bodyPr/>
          <a:lstStyle/>
          <a:p>
            <a:r>
              <a:rPr kumimoji="0" lang="tr-TR" dirty="0" smtClean="0"/>
              <a:t>Neredeyiz?</a:t>
            </a:r>
            <a:endParaRPr kumimoji="0" lang="en-US" dirty="0"/>
          </a:p>
        </p:txBody>
      </p:sp>
      <p:sp>
        <p:nvSpPr>
          <p:cNvPr id="17415" name="Rectangle 6"/>
          <p:cNvSpPr>
            <a:spLocks noChangeArrowheads="1"/>
          </p:cNvSpPr>
          <p:nvPr/>
        </p:nvSpPr>
        <p:spPr bwMode="auto">
          <a:xfrm>
            <a:off x="3903695" y="2690770"/>
            <a:ext cx="1150938"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diziler</a:t>
            </a:r>
            <a:endParaRPr lang="en-US" sz="1600" dirty="0"/>
          </a:p>
        </p:txBody>
      </p:sp>
      <p:sp>
        <p:nvSpPr>
          <p:cNvPr id="17416" name="Oval 7"/>
          <p:cNvSpPr>
            <a:spLocks noChangeArrowheads="1"/>
          </p:cNvSpPr>
          <p:nvPr/>
        </p:nvSpPr>
        <p:spPr bwMode="auto">
          <a:xfrm>
            <a:off x="71470" y="461922"/>
            <a:ext cx="8839200" cy="1324004"/>
          </a:xfrm>
          <a:prstGeom prst="ellipse">
            <a:avLst/>
          </a:prstGeom>
          <a:solidFill>
            <a:srgbClr val="C0C0C0">
              <a:alpha val="50195"/>
            </a:srgbClr>
          </a:solidFill>
          <a:ln w="9525">
            <a:noFill/>
            <a:round/>
            <a:headEnd/>
            <a:tailEnd type="none" w="sm" len="sm"/>
          </a:ln>
        </p:spPr>
        <p:txBody>
          <a:bodyPr wrap="none" anchor="ctr">
            <a:prstTxWarp prst="textNoShape">
              <a:avLst/>
            </a:prstTxWarp>
          </a:bodyPr>
          <a:lstStyle/>
          <a:p>
            <a:pPr algn="ctr"/>
            <a:endParaRPr lang="en-US" sz="1600" dirty="0">
              <a:solidFill>
                <a:schemeClr val="accent2"/>
              </a:solidFill>
            </a:endParaRPr>
          </a:p>
          <a:p>
            <a:pPr algn="ctr"/>
            <a:endParaRPr lang="en-US" sz="1600" dirty="0">
              <a:solidFill>
                <a:schemeClr val="accent2"/>
              </a:solidFill>
            </a:endParaRPr>
          </a:p>
          <a:p>
            <a:pPr algn="ctr"/>
            <a:r>
              <a:rPr lang="tr-TR" sz="1600" dirty="0" smtClean="0">
                <a:solidFill>
                  <a:schemeClr val="accent2"/>
                </a:solidFill>
              </a:rPr>
              <a:t>Kalıtım, İstisnalar, Dosya/Giriş-Çıkış İşlemleri…</a:t>
            </a:r>
            <a:endParaRPr lang="en-US" sz="1600" dirty="0">
              <a:solidFill>
                <a:schemeClr val="accent2"/>
              </a:solidFill>
            </a:endParaRPr>
          </a:p>
        </p:txBody>
      </p:sp>
      <p:sp>
        <p:nvSpPr>
          <p:cNvPr id="17417" name="Rectangle 8"/>
          <p:cNvSpPr>
            <a:spLocks noChangeArrowheads="1"/>
          </p:cNvSpPr>
          <p:nvPr/>
        </p:nvSpPr>
        <p:spPr bwMode="auto">
          <a:xfrm>
            <a:off x="71406" y="428604"/>
            <a:ext cx="8839200" cy="714380"/>
          </a:xfrm>
          <a:prstGeom prst="rect">
            <a:avLst/>
          </a:prstGeom>
          <a:solidFill>
            <a:schemeClr val="bg1"/>
          </a:solidFill>
          <a:ln w="9525">
            <a:noFill/>
            <a:miter lim="800000"/>
            <a:headEnd/>
            <a:tailEnd type="none" w="sm" len="sm"/>
          </a:ln>
        </p:spPr>
        <p:txBody>
          <a:bodyPr wrap="none" anchor="ctr">
            <a:prstTxWarp prst="textNoShape">
              <a:avLst/>
            </a:prstTxWarp>
          </a:bodyPr>
          <a:lstStyle/>
          <a:p>
            <a:endParaRPr lang="en-US"/>
          </a:p>
        </p:txBody>
      </p:sp>
      <p:sp>
        <p:nvSpPr>
          <p:cNvPr id="17418" name="Rectangle 12"/>
          <p:cNvSpPr>
            <a:spLocks noChangeArrowheads="1"/>
          </p:cNvSpPr>
          <p:nvPr/>
        </p:nvSpPr>
        <p:spPr bwMode="auto">
          <a:xfrm>
            <a:off x="2989295" y="3224170"/>
            <a:ext cx="28956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koşullar ve döngüler</a:t>
            </a:r>
            <a:endParaRPr lang="en-US" sz="1600" dirty="0"/>
          </a:p>
        </p:txBody>
      </p:sp>
      <p:sp>
        <p:nvSpPr>
          <p:cNvPr id="17419" name="Rectangle 13"/>
          <p:cNvSpPr>
            <a:spLocks noChangeArrowheads="1"/>
          </p:cNvSpPr>
          <p:nvPr/>
        </p:nvSpPr>
        <p:spPr bwMode="auto">
          <a:xfrm>
            <a:off x="3294095" y="3757570"/>
            <a:ext cx="1139825"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en-US" sz="1600"/>
              <a:t>Math</a:t>
            </a:r>
          </a:p>
        </p:txBody>
      </p:sp>
      <p:sp>
        <p:nvSpPr>
          <p:cNvPr id="17420" name="Rectangle 14"/>
          <p:cNvSpPr>
            <a:spLocks noChangeArrowheads="1"/>
          </p:cNvSpPr>
          <p:nvPr/>
        </p:nvSpPr>
        <p:spPr bwMode="auto">
          <a:xfrm>
            <a:off x="4433920" y="3757570"/>
            <a:ext cx="1150938"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err="1" smtClean="0"/>
              <a:t>String</a:t>
            </a:r>
            <a:endParaRPr lang="en-US" sz="1600" dirty="0"/>
          </a:p>
        </p:txBody>
      </p:sp>
      <p:sp>
        <p:nvSpPr>
          <p:cNvPr id="17421" name="Rectangle 15"/>
          <p:cNvSpPr>
            <a:spLocks noChangeArrowheads="1"/>
          </p:cNvSpPr>
          <p:nvPr/>
        </p:nvSpPr>
        <p:spPr bwMode="auto">
          <a:xfrm>
            <a:off x="4437095" y="4290970"/>
            <a:ext cx="28956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atama işlemleri</a:t>
            </a:r>
            <a:endParaRPr lang="en-US" sz="1600" dirty="0"/>
          </a:p>
        </p:txBody>
      </p:sp>
      <p:sp>
        <p:nvSpPr>
          <p:cNvPr id="17422" name="Rectangle 16"/>
          <p:cNvSpPr>
            <a:spLocks noChangeArrowheads="1"/>
          </p:cNvSpPr>
          <p:nvPr/>
        </p:nvSpPr>
        <p:spPr bwMode="auto">
          <a:xfrm>
            <a:off x="1549433" y="4290970"/>
            <a:ext cx="2884487"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veri türleri</a:t>
            </a:r>
            <a:endParaRPr lang="en-US" sz="1600" dirty="0"/>
          </a:p>
        </p:txBody>
      </p:sp>
      <p:cxnSp>
        <p:nvCxnSpPr>
          <p:cNvPr id="14" name="13 Düz Ok Bağlayıcısı"/>
          <p:cNvCxnSpPr/>
          <p:nvPr/>
        </p:nvCxnSpPr>
        <p:spPr bwMode="auto">
          <a:xfrm rot="10800000">
            <a:off x="6572264" y="2285992"/>
            <a:ext cx="928694" cy="2857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6" name="15 5-Nokta Yıldız"/>
          <p:cNvSpPr/>
          <p:nvPr/>
        </p:nvSpPr>
        <p:spPr bwMode="auto">
          <a:xfrm>
            <a:off x="7286644" y="1928802"/>
            <a:ext cx="1285884" cy="1071570"/>
          </a:xfrm>
          <a:prstGeom prst="star5">
            <a:avLst/>
          </a:prstGeom>
          <a:solidFill>
            <a:schemeClr val="accent1"/>
          </a:solidFill>
          <a:ln w="9525" cap="flat" cmpd="sng" algn="ctr">
            <a:solidFill>
              <a:schemeClr val="tx1"/>
            </a:solidFill>
            <a:prstDash val="solid"/>
            <a:round/>
            <a:headEnd type="none" w="med" len="med"/>
            <a:tailEnd type="triangl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tr-TR" sz="1200" b="0" i="0" u="none" strike="noStrike" cap="none" normalizeH="0" baseline="0">
              <a:ln>
                <a:noFill/>
              </a:ln>
              <a:solidFill>
                <a:schemeClr val="tx1"/>
              </a:solidFill>
              <a:effectLst/>
              <a:latin typeface="Comic Sans MS" charset="0"/>
              <a:ea typeface="ＭＳ Ｐゴシック" charset="-128"/>
              <a:cs typeface="ＭＳ Ｐゴシック" charset="-128"/>
            </a:endParaRPr>
          </a:p>
        </p:txBody>
      </p:sp>
      <p:sp>
        <p:nvSpPr>
          <p:cNvPr id="17414" name="Rectangle 5"/>
          <p:cNvSpPr>
            <a:spLocks noChangeArrowheads="1"/>
          </p:cNvSpPr>
          <p:nvPr/>
        </p:nvSpPr>
        <p:spPr bwMode="auto">
          <a:xfrm>
            <a:off x="2532095" y="1714488"/>
            <a:ext cx="3962400" cy="976282"/>
          </a:xfrm>
          <a:prstGeom prst="rect">
            <a:avLst/>
          </a:prstGeom>
          <a:solidFill>
            <a:schemeClr val="folHlink"/>
          </a:solidFill>
          <a:ln w="9525">
            <a:noFill/>
            <a:miter lim="800000"/>
            <a:headEnd/>
            <a:tailEnd/>
          </a:ln>
        </p:spPr>
        <p:txBody>
          <a:bodyPr wrap="none" lIns="92075" tIns="46038" rIns="92075" bIns="46038" anchor="ctr">
            <a:prstTxWarp prst="textNoShape">
              <a:avLst/>
            </a:prstTxWarp>
          </a:bodyPr>
          <a:lstStyle/>
          <a:p>
            <a:pPr algn="ctr"/>
            <a:r>
              <a:rPr lang="tr-TR" sz="1600" dirty="0" smtClean="0">
                <a:solidFill>
                  <a:schemeClr val="bg1"/>
                </a:solidFill>
              </a:rPr>
              <a:t>sınıflar, nesneler ve metotlar</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Sınıf(</a:t>
            </a:r>
            <a:r>
              <a:rPr lang="tr-TR" dirty="0" err="1" smtClean="0"/>
              <a:t>class</a:t>
            </a:r>
            <a:r>
              <a:rPr lang="tr-TR" dirty="0" smtClean="0"/>
              <a:t>) kavramını aslında bilmekteyiz!</a:t>
            </a:r>
            <a:endParaRPr lang="tr-TR" dirty="0"/>
          </a:p>
        </p:txBody>
      </p:sp>
      <p:sp>
        <p:nvSpPr>
          <p:cNvPr id="3" name="2 İçerik Yer Tutucusu"/>
          <p:cNvSpPr>
            <a:spLocks noGrp="1"/>
          </p:cNvSpPr>
          <p:nvPr>
            <p:ph sz="quarter" idx="1"/>
          </p:nvPr>
        </p:nvSpPr>
        <p:spPr/>
        <p:txBody>
          <a:bodyPr/>
          <a:lstStyle/>
          <a:p>
            <a:r>
              <a:rPr lang="tr-TR" dirty="0" smtClean="0"/>
              <a:t>Şimdiye kadar ne tür sınıflar kullandık? </a:t>
            </a:r>
            <a:br>
              <a:rPr lang="tr-TR" dirty="0" smtClean="0"/>
            </a:br>
            <a:r>
              <a:rPr lang="tr-TR" dirty="0" smtClean="0"/>
              <a:t>(en az üç örnek veriniz)?</a:t>
            </a:r>
          </a:p>
          <a:p>
            <a:pPr lvl="1"/>
            <a:r>
              <a:rPr lang="tr-TR" dirty="0" err="1" smtClean="0"/>
              <a:t>String</a:t>
            </a:r>
            <a:r>
              <a:rPr lang="tr-TR" dirty="0" smtClean="0"/>
              <a:t> sınıfı </a:t>
            </a:r>
            <a:r>
              <a:rPr lang="tr-TR" sz="2000" dirty="0" smtClean="0"/>
              <a:t>(</a:t>
            </a:r>
            <a:r>
              <a:rPr lang="tr-TR" sz="2000" dirty="0" err="1" smtClean="0"/>
              <a:t>compareTo</a:t>
            </a:r>
            <a:r>
              <a:rPr lang="tr-TR" sz="2000" dirty="0" smtClean="0"/>
              <a:t> , </a:t>
            </a:r>
            <a:r>
              <a:rPr lang="tr-TR" sz="2000" dirty="0" err="1" smtClean="0"/>
              <a:t>charAt</a:t>
            </a:r>
            <a:r>
              <a:rPr lang="tr-TR" sz="2000" dirty="0" smtClean="0"/>
              <a:t> gibi metotları ile)</a:t>
            </a:r>
            <a:endParaRPr lang="tr-TR" dirty="0" smtClean="0"/>
          </a:p>
          <a:p>
            <a:pPr lvl="1"/>
            <a:r>
              <a:rPr lang="tr-TR" dirty="0" err="1" smtClean="0"/>
              <a:t>Math</a:t>
            </a:r>
            <a:r>
              <a:rPr lang="tr-TR" dirty="0" smtClean="0"/>
              <a:t> sınıfı </a:t>
            </a:r>
            <a:r>
              <a:rPr lang="tr-TR" sz="2000" dirty="0" smtClean="0"/>
              <a:t>(</a:t>
            </a:r>
            <a:r>
              <a:rPr lang="tr-TR" sz="2000" dirty="0" err="1" smtClean="0"/>
              <a:t>sqrt</a:t>
            </a:r>
            <a:r>
              <a:rPr lang="tr-TR" sz="2000" dirty="0" smtClean="0"/>
              <a:t>, </a:t>
            </a:r>
            <a:r>
              <a:rPr lang="tr-TR" sz="2000" dirty="0" err="1" smtClean="0"/>
              <a:t>pow</a:t>
            </a:r>
            <a:r>
              <a:rPr lang="tr-TR" sz="2000" dirty="0" smtClean="0"/>
              <a:t> gibi metotları ile)</a:t>
            </a:r>
            <a:endParaRPr lang="tr-TR" dirty="0" smtClean="0"/>
          </a:p>
          <a:p>
            <a:pPr lvl="1"/>
            <a:r>
              <a:rPr lang="tr-TR" dirty="0" err="1" smtClean="0"/>
              <a:t>Scanner</a:t>
            </a:r>
            <a:r>
              <a:rPr lang="tr-TR" dirty="0" smtClean="0"/>
              <a:t> sınıfı </a:t>
            </a:r>
            <a:r>
              <a:rPr lang="tr-TR" sz="2000" dirty="0" smtClean="0"/>
              <a:t>(</a:t>
            </a:r>
            <a:r>
              <a:rPr lang="tr-TR" sz="2000" dirty="0" err="1" smtClean="0"/>
              <a:t>nextInt</a:t>
            </a:r>
            <a:r>
              <a:rPr lang="tr-TR" sz="2000" dirty="0" smtClean="0"/>
              <a:t> gibi metotları ile)</a:t>
            </a:r>
            <a:endParaRPr lang="tr-TR" dirty="0" smtClean="0"/>
          </a:p>
          <a:p>
            <a:pPr lvl="1"/>
            <a:r>
              <a:rPr lang="tr-TR" dirty="0" err="1" smtClean="0"/>
              <a:t>Integer</a:t>
            </a:r>
            <a:r>
              <a:rPr lang="tr-TR" dirty="0" smtClean="0"/>
              <a:t> sınıfı </a:t>
            </a:r>
            <a:r>
              <a:rPr lang="tr-TR" sz="2000" dirty="0" smtClean="0"/>
              <a:t>(MIN_VALUE gibi sabiti ve </a:t>
            </a:r>
            <a:r>
              <a:rPr lang="tr-TR" sz="2000" dirty="0" err="1" smtClean="0"/>
              <a:t>parseInt</a:t>
            </a:r>
            <a:r>
              <a:rPr lang="tr-TR" sz="2000" dirty="0" smtClean="0"/>
              <a:t> gibi </a:t>
            </a:r>
            <a:r>
              <a:rPr lang="tr-TR" sz="2000" dirty="0" err="1" smtClean="0"/>
              <a:t>metotu</a:t>
            </a:r>
            <a:r>
              <a:rPr lang="tr-TR" sz="2000" dirty="0" smtClean="0"/>
              <a:t> ile)</a:t>
            </a:r>
            <a:endParaRPr lang="tr-TR" dirty="0" smtClean="0"/>
          </a:p>
          <a:p>
            <a:pPr lvl="1"/>
            <a:r>
              <a:rPr lang="tr-TR" dirty="0" err="1" smtClean="0"/>
              <a:t>Double</a:t>
            </a:r>
            <a:r>
              <a:rPr lang="tr-TR" dirty="0" smtClean="0"/>
              <a:t> sınıfı </a:t>
            </a:r>
            <a:r>
              <a:rPr lang="tr-TR" sz="2000" dirty="0" smtClean="0"/>
              <a:t>(NEGATIVE_INFINITY sabiti ile…)</a:t>
            </a:r>
            <a:endParaRPr lang="tr-TR" dirty="0" smtClean="0"/>
          </a:p>
        </p:txBody>
      </p:sp>
      <p:pic>
        <p:nvPicPr>
          <p:cNvPr id="4" name="3 Resim" descr="soru.jpg"/>
          <p:cNvPicPr>
            <a:picLocks noChangeAspect="1"/>
          </p:cNvPicPr>
          <p:nvPr/>
        </p:nvPicPr>
        <p:blipFill>
          <a:blip r:embed="rId2"/>
          <a:stretch>
            <a:fillRect/>
          </a:stretch>
        </p:blipFill>
        <p:spPr>
          <a:xfrm>
            <a:off x="6429388" y="4857760"/>
            <a:ext cx="1767840" cy="1328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428728" y="5867400"/>
            <a:ext cx="8229600" cy="990600"/>
          </a:xfrm>
        </p:spPr>
        <p:txBody>
          <a:bodyPr/>
          <a:lstStyle/>
          <a:p>
            <a:r>
              <a:rPr lang="tr-TR" dirty="0" smtClean="0"/>
              <a:t>UYGULAMA</a:t>
            </a:r>
            <a:endParaRPr lang="tr-TR" dirty="0"/>
          </a:p>
        </p:txBody>
      </p:sp>
      <p:sp>
        <p:nvSpPr>
          <p:cNvPr id="3" name="2 İçerik Yer Tutucusu"/>
          <p:cNvSpPr>
            <a:spLocks noGrp="1"/>
          </p:cNvSpPr>
          <p:nvPr>
            <p:ph sz="quarter" idx="1"/>
          </p:nvPr>
        </p:nvSpPr>
        <p:spPr>
          <a:xfrm>
            <a:off x="457200" y="277190"/>
            <a:ext cx="8229600" cy="4937760"/>
          </a:xfrm>
        </p:spPr>
        <p:txBody>
          <a:bodyPr/>
          <a:lstStyle/>
          <a:p>
            <a:r>
              <a:rPr lang="tr-TR" sz="2400" dirty="0" smtClean="0"/>
              <a:t>Hayvanlar sınıfının 3 tane elemanı vardır.</a:t>
            </a:r>
          </a:p>
          <a:p>
            <a:r>
              <a:rPr lang="tr-TR" sz="2400" dirty="0" smtClean="0"/>
              <a:t>Hayvanların isimlerini bir </a:t>
            </a:r>
            <a:r>
              <a:rPr lang="tr-TR" sz="2400" dirty="0" err="1" smtClean="0"/>
              <a:t>String</a:t>
            </a:r>
            <a:r>
              <a:rPr lang="tr-TR" sz="2400" dirty="0" smtClean="0"/>
              <a:t> dizisinde saklayın.</a:t>
            </a:r>
          </a:p>
          <a:p>
            <a:r>
              <a:rPr lang="tr-TR" sz="2400" dirty="0" smtClean="0"/>
              <a:t>Çift boyutlu bir dizide </a:t>
            </a:r>
            <a:r>
              <a:rPr lang="tr-TR" sz="2400" i="1" dirty="0" smtClean="0"/>
              <a:t>([3][2]veriler ya da [2][3]veriler</a:t>
            </a:r>
            <a:r>
              <a:rPr lang="tr-TR" sz="2400" dirty="0" smtClean="0"/>
              <a:t>) hayvanların ortalama yaşam sürelerini ve ağırlıklarını saklayın.</a:t>
            </a:r>
          </a:p>
          <a:p>
            <a:r>
              <a:rPr lang="tr-TR" sz="2400" dirty="0" smtClean="0"/>
              <a:t>Daha sonra bir </a:t>
            </a:r>
            <a:r>
              <a:rPr lang="tr-TR" sz="2400" dirty="0" err="1" smtClean="0"/>
              <a:t>for</a:t>
            </a:r>
            <a:r>
              <a:rPr lang="tr-TR" sz="2400" dirty="0" smtClean="0"/>
              <a:t> döngüsüyle bunları tablo halinde satır satır ekrana yazdırın.</a:t>
            </a:r>
          </a:p>
          <a:p>
            <a:endParaRPr lang="tr-TR" dirty="0" smtClean="0"/>
          </a:p>
          <a:p>
            <a:pPr>
              <a:buNone/>
            </a:pPr>
            <a:endParaRPr lang="tr-TR" dirty="0" smtClean="0"/>
          </a:p>
        </p:txBody>
      </p:sp>
      <p:pic>
        <p:nvPicPr>
          <p:cNvPr id="4" name="Picture 4" descr="http://www.masaloku.com/wp-content/uploads/2014/11/zurafa.jpg"/>
          <p:cNvPicPr>
            <a:picLocks noChangeAspect="1" noChangeArrowheads="1"/>
          </p:cNvPicPr>
          <p:nvPr/>
        </p:nvPicPr>
        <p:blipFill>
          <a:blip r:embed="rId2"/>
          <a:srcRect/>
          <a:stretch>
            <a:fillRect/>
          </a:stretch>
        </p:blipFill>
        <p:spPr bwMode="auto">
          <a:xfrm>
            <a:off x="6572264" y="2915618"/>
            <a:ext cx="1784127" cy="2156456"/>
          </a:xfrm>
          <a:prstGeom prst="rect">
            <a:avLst/>
          </a:prstGeom>
          <a:noFill/>
        </p:spPr>
      </p:pic>
      <p:pic>
        <p:nvPicPr>
          <p:cNvPr id="5" name="4 Resim" descr="inatci_fil_yavrusu.jpeg"/>
          <p:cNvPicPr>
            <a:picLocks noChangeAspect="1"/>
          </p:cNvPicPr>
          <p:nvPr/>
        </p:nvPicPr>
        <p:blipFill>
          <a:blip r:embed="rId3"/>
          <a:stretch>
            <a:fillRect/>
          </a:stretch>
        </p:blipFill>
        <p:spPr>
          <a:xfrm>
            <a:off x="1000100" y="3129932"/>
            <a:ext cx="1981200" cy="1799590"/>
          </a:xfrm>
          <a:prstGeom prst="rect">
            <a:avLst/>
          </a:prstGeom>
        </p:spPr>
      </p:pic>
      <p:pic>
        <p:nvPicPr>
          <p:cNvPr id="6" name="5 Resim" descr="loewe.png"/>
          <p:cNvPicPr>
            <a:picLocks noChangeAspect="1"/>
          </p:cNvPicPr>
          <p:nvPr/>
        </p:nvPicPr>
        <p:blipFill>
          <a:blip r:embed="rId4" cstate="print"/>
          <a:stretch>
            <a:fillRect/>
          </a:stretch>
        </p:blipFill>
        <p:spPr>
          <a:xfrm>
            <a:off x="3929058" y="3201370"/>
            <a:ext cx="1538121" cy="1550525"/>
          </a:xfrm>
          <a:prstGeom prst="rect">
            <a:avLst/>
          </a:prstGeom>
        </p:spPr>
      </p:pic>
      <p:sp>
        <p:nvSpPr>
          <p:cNvPr id="7" name="6 Metin kutusu"/>
          <p:cNvSpPr txBox="1"/>
          <p:nvPr/>
        </p:nvSpPr>
        <p:spPr>
          <a:xfrm>
            <a:off x="5072066" y="4701568"/>
            <a:ext cx="801823" cy="369332"/>
          </a:xfrm>
          <a:prstGeom prst="rect">
            <a:avLst/>
          </a:prstGeom>
          <a:noFill/>
        </p:spPr>
        <p:txBody>
          <a:bodyPr wrap="none" rtlCol="0">
            <a:spAutoFit/>
          </a:bodyPr>
          <a:lstStyle/>
          <a:p>
            <a:r>
              <a:rPr lang="tr-TR" dirty="0" smtClean="0"/>
              <a:t>175 kg</a:t>
            </a:r>
            <a:endParaRPr lang="tr-TR" dirty="0"/>
          </a:p>
        </p:txBody>
      </p:sp>
      <p:sp>
        <p:nvSpPr>
          <p:cNvPr id="8" name="7 Metin kutusu"/>
          <p:cNvSpPr txBox="1"/>
          <p:nvPr/>
        </p:nvSpPr>
        <p:spPr>
          <a:xfrm>
            <a:off x="0" y="3701436"/>
            <a:ext cx="918841" cy="369332"/>
          </a:xfrm>
          <a:prstGeom prst="rect">
            <a:avLst/>
          </a:prstGeom>
          <a:noFill/>
        </p:spPr>
        <p:txBody>
          <a:bodyPr wrap="none" rtlCol="0">
            <a:spAutoFit/>
          </a:bodyPr>
          <a:lstStyle/>
          <a:p>
            <a:r>
              <a:rPr lang="tr-TR" dirty="0" smtClean="0"/>
              <a:t>4800 kg</a:t>
            </a:r>
            <a:endParaRPr lang="tr-TR" dirty="0"/>
          </a:p>
        </p:txBody>
      </p:sp>
      <p:sp>
        <p:nvSpPr>
          <p:cNvPr id="9" name="8 Metin kutusu"/>
          <p:cNvSpPr txBox="1"/>
          <p:nvPr/>
        </p:nvSpPr>
        <p:spPr>
          <a:xfrm>
            <a:off x="8072462" y="3643314"/>
            <a:ext cx="801823" cy="369332"/>
          </a:xfrm>
          <a:prstGeom prst="rect">
            <a:avLst/>
          </a:prstGeom>
          <a:noFill/>
        </p:spPr>
        <p:txBody>
          <a:bodyPr wrap="none" rtlCol="0">
            <a:spAutoFit/>
          </a:bodyPr>
          <a:lstStyle/>
          <a:p>
            <a:r>
              <a:rPr lang="tr-TR" dirty="0" smtClean="0"/>
              <a:t>800 kg</a:t>
            </a:r>
            <a:endParaRPr lang="tr-TR" dirty="0"/>
          </a:p>
        </p:txBody>
      </p:sp>
      <p:sp>
        <p:nvSpPr>
          <p:cNvPr id="10" name="9 Metin kutusu"/>
          <p:cNvSpPr txBox="1"/>
          <p:nvPr/>
        </p:nvSpPr>
        <p:spPr>
          <a:xfrm>
            <a:off x="5500694" y="4130064"/>
            <a:ext cx="681597" cy="369332"/>
          </a:xfrm>
          <a:prstGeom prst="rect">
            <a:avLst/>
          </a:prstGeom>
          <a:noFill/>
        </p:spPr>
        <p:txBody>
          <a:bodyPr wrap="none" rtlCol="0">
            <a:spAutoFit/>
          </a:bodyPr>
          <a:lstStyle/>
          <a:p>
            <a:r>
              <a:rPr lang="tr-TR" dirty="0" smtClean="0"/>
              <a:t>35 yıl</a:t>
            </a:r>
            <a:endParaRPr lang="tr-TR" dirty="0"/>
          </a:p>
        </p:txBody>
      </p:sp>
      <p:sp>
        <p:nvSpPr>
          <p:cNvPr id="11" name="10 Metin kutusu"/>
          <p:cNvSpPr txBox="1"/>
          <p:nvPr/>
        </p:nvSpPr>
        <p:spPr>
          <a:xfrm>
            <a:off x="7572396" y="3272808"/>
            <a:ext cx="681597" cy="369332"/>
          </a:xfrm>
          <a:prstGeom prst="rect">
            <a:avLst/>
          </a:prstGeom>
          <a:noFill/>
        </p:spPr>
        <p:txBody>
          <a:bodyPr wrap="none" rtlCol="0">
            <a:spAutoFit/>
          </a:bodyPr>
          <a:lstStyle/>
          <a:p>
            <a:r>
              <a:rPr lang="tr-TR" dirty="0" smtClean="0"/>
              <a:t>25 yıl</a:t>
            </a:r>
            <a:endParaRPr lang="tr-TR" dirty="0"/>
          </a:p>
        </p:txBody>
      </p:sp>
      <p:sp>
        <p:nvSpPr>
          <p:cNvPr id="12" name="11 Metin kutusu"/>
          <p:cNvSpPr txBox="1"/>
          <p:nvPr/>
        </p:nvSpPr>
        <p:spPr>
          <a:xfrm>
            <a:off x="285720" y="4344378"/>
            <a:ext cx="681597" cy="369332"/>
          </a:xfrm>
          <a:prstGeom prst="rect">
            <a:avLst/>
          </a:prstGeom>
          <a:noFill/>
        </p:spPr>
        <p:txBody>
          <a:bodyPr wrap="none" rtlCol="0">
            <a:spAutoFit/>
          </a:bodyPr>
          <a:lstStyle/>
          <a:p>
            <a:r>
              <a:rPr lang="tr-TR" dirty="0" smtClean="0"/>
              <a:t>70 yıl</a:t>
            </a:r>
            <a:endParaRPr lang="tr-TR" dirty="0"/>
          </a:p>
        </p:txBody>
      </p:sp>
      <p:sp>
        <p:nvSpPr>
          <p:cNvPr id="14" name="13 Dikdörtgen"/>
          <p:cNvSpPr/>
          <p:nvPr/>
        </p:nvSpPr>
        <p:spPr>
          <a:xfrm>
            <a:off x="3428992" y="5286388"/>
            <a:ext cx="2432589" cy="523220"/>
          </a:xfrm>
          <a:prstGeom prst="rect">
            <a:avLst/>
          </a:prstGeom>
        </p:spPr>
        <p:txBody>
          <a:bodyPr wrap="none">
            <a:spAutoFit/>
          </a:bodyPr>
          <a:lstStyle/>
          <a:p>
            <a:r>
              <a:rPr lang="tr-TR" sz="2800" i="1" dirty="0" smtClean="0"/>
              <a:t>Hayvanlar sınıfı</a:t>
            </a:r>
            <a:endParaRPr lang="tr-TR" sz="2800" i="1" dirty="0"/>
          </a:p>
        </p:txBody>
      </p:sp>
      <p:pic>
        <p:nvPicPr>
          <p:cNvPr id="15" name="14 Resim" descr="bilgisayar.wmf"/>
          <p:cNvPicPr>
            <a:picLocks noChangeAspect="1"/>
          </p:cNvPicPr>
          <p:nvPr/>
        </p:nvPicPr>
        <p:blipFill>
          <a:blip r:embed="rId5"/>
          <a:stretch>
            <a:fillRect/>
          </a:stretch>
        </p:blipFill>
        <p:spPr>
          <a:xfrm>
            <a:off x="7715272" y="5617987"/>
            <a:ext cx="1214446" cy="1240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checkerboard(across)">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checkerboard(across)">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checkerboard(across)">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Diziler ve sınıflar…</a:t>
            </a:r>
            <a:endParaRPr lang="tr-TR" dirty="0"/>
          </a:p>
        </p:txBody>
      </p:sp>
      <p:sp>
        <p:nvSpPr>
          <p:cNvPr id="3" name="2 İçerik Yer Tutucusu"/>
          <p:cNvSpPr>
            <a:spLocks noGrp="1"/>
          </p:cNvSpPr>
          <p:nvPr>
            <p:ph sz="quarter" idx="1"/>
          </p:nvPr>
        </p:nvSpPr>
        <p:spPr/>
        <p:txBody>
          <a:bodyPr/>
          <a:lstStyle/>
          <a:p>
            <a:r>
              <a:rPr lang="tr-TR" dirty="0" smtClean="0"/>
              <a:t>İsimleri ayrı, sayıları ayrı bir dizide saklamak zorunda kaldık. </a:t>
            </a:r>
          </a:p>
          <a:p>
            <a:r>
              <a:rPr lang="tr-TR" dirty="0" smtClean="0"/>
              <a:t>Ağırlıkları sakladığımız indisi ve ortalama yaşı sakladığımız indisi unutmamamız gerekti.</a:t>
            </a:r>
          </a:p>
          <a:p>
            <a:endParaRPr lang="tr-TR" dirty="0" smtClean="0"/>
          </a:p>
          <a:p>
            <a:r>
              <a:rPr lang="tr-TR" sz="3200" dirty="0" smtClean="0"/>
              <a:t>Bu uygulamada gördük ki:</a:t>
            </a:r>
          </a:p>
          <a:p>
            <a:pPr lvl="1"/>
            <a:r>
              <a:rPr lang="tr-TR" sz="2800" dirty="0" smtClean="0"/>
              <a:t>Diziler verileri saklamak için güzel bir araçtırlar.</a:t>
            </a:r>
          </a:p>
          <a:p>
            <a:pPr lvl="1"/>
            <a:r>
              <a:rPr lang="tr-TR" sz="2800" dirty="0" smtClean="0"/>
              <a:t>Ancak büyük kodlar yazmak istiyorsak bundan daha fazlasına ihtiyacımız var.</a:t>
            </a:r>
          </a:p>
          <a:p>
            <a:pPr lvl="1"/>
            <a:r>
              <a:rPr lang="tr-TR" sz="2800" dirty="0" smtClean="0"/>
              <a:t>Aynı kodu, sınıf/nesne kavramıyla sadeleştirelim.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heckerboard(across)">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heckerboard(across)">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276"/>
            <a:ext cx="8229600" cy="633394"/>
          </a:xfrm>
        </p:spPr>
        <p:txBody>
          <a:bodyPr/>
          <a:lstStyle/>
          <a:p>
            <a:r>
              <a:rPr lang="tr-TR" dirty="0" smtClean="0"/>
              <a:t>Tavsiye</a:t>
            </a:r>
            <a:endParaRPr lang="en-US" dirty="0"/>
          </a:p>
        </p:txBody>
      </p:sp>
      <p:sp>
        <p:nvSpPr>
          <p:cNvPr id="3" name="Subtitle 2"/>
          <p:cNvSpPr>
            <a:spLocks noGrp="1"/>
          </p:cNvSpPr>
          <p:nvPr>
            <p:ph sz="quarter" idx="1"/>
          </p:nvPr>
        </p:nvSpPr>
        <p:spPr>
          <a:xfrm>
            <a:off x="428596" y="1076324"/>
            <a:ext cx="8229600" cy="5353072"/>
          </a:xfrm>
        </p:spPr>
        <p:txBody>
          <a:bodyPr>
            <a:noAutofit/>
          </a:bodyPr>
          <a:lstStyle/>
          <a:p>
            <a:pPr>
              <a:buNone/>
            </a:pPr>
            <a:r>
              <a:rPr lang="tr-TR" sz="2400" dirty="0" smtClean="0"/>
              <a:t>Buradaki Java derslerini dikkatlice takip edin, (isterseniz yeni bir hesap açarak en baştan) soruları yaparak şu modülleri tamamlayın:</a:t>
            </a:r>
          </a:p>
          <a:p>
            <a:pPr lvl="1"/>
            <a:r>
              <a:rPr lang="tr-TR" sz="2100" dirty="0" err="1" smtClean="0">
                <a:solidFill>
                  <a:srgbClr val="0000FF"/>
                </a:solidFill>
              </a:rPr>
              <a:t>Basic</a:t>
            </a:r>
            <a:r>
              <a:rPr lang="tr-TR" sz="2100" dirty="0" smtClean="0">
                <a:solidFill>
                  <a:srgbClr val="0000FF"/>
                </a:solidFill>
              </a:rPr>
              <a:t> </a:t>
            </a:r>
            <a:r>
              <a:rPr lang="tr-TR" sz="2100" dirty="0" err="1" smtClean="0">
                <a:solidFill>
                  <a:srgbClr val="0000FF"/>
                </a:solidFill>
              </a:rPr>
              <a:t>Concepts</a:t>
            </a:r>
            <a:endParaRPr lang="tr-TR" sz="2100" dirty="0" smtClean="0">
              <a:solidFill>
                <a:srgbClr val="0000FF"/>
              </a:solidFill>
            </a:endParaRPr>
          </a:p>
          <a:p>
            <a:pPr lvl="1"/>
            <a:r>
              <a:rPr lang="tr-TR" sz="2100" dirty="0" err="1" smtClean="0">
                <a:solidFill>
                  <a:srgbClr val="0000FF"/>
                </a:solidFill>
              </a:rPr>
              <a:t>Conditionals</a:t>
            </a:r>
            <a:r>
              <a:rPr lang="tr-TR" sz="2100" dirty="0" smtClean="0">
                <a:solidFill>
                  <a:srgbClr val="0000FF"/>
                </a:solidFill>
              </a:rPr>
              <a:t> </a:t>
            </a:r>
            <a:r>
              <a:rPr lang="tr-TR" sz="2100" dirty="0" err="1" smtClean="0">
                <a:solidFill>
                  <a:srgbClr val="0000FF"/>
                </a:solidFill>
              </a:rPr>
              <a:t>and</a:t>
            </a:r>
            <a:r>
              <a:rPr lang="tr-TR" sz="2100" dirty="0" smtClean="0">
                <a:solidFill>
                  <a:srgbClr val="0000FF"/>
                </a:solidFill>
              </a:rPr>
              <a:t> </a:t>
            </a:r>
            <a:r>
              <a:rPr lang="tr-TR" sz="2100" dirty="0" err="1" smtClean="0">
                <a:solidFill>
                  <a:srgbClr val="0000FF"/>
                </a:solidFill>
              </a:rPr>
              <a:t>Loops</a:t>
            </a:r>
            <a:endParaRPr lang="tr-TR" sz="2100" dirty="0" smtClean="0">
              <a:solidFill>
                <a:srgbClr val="0000FF"/>
              </a:solidFill>
            </a:endParaRPr>
          </a:p>
          <a:p>
            <a:pPr lvl="1"/>
            <a:r>
              <a:rPr lang="tr-TR" sz="2100" dirty="0" err="1" smtClean="0">
                <a:solidFill>
                  <a:srgbClr val="0000FF"/>
                </a:solidFill>
              </a:rPr>
              <a:t>Arrays</a:t>
            </a:r>
            <a:endParaRPr lang="tr-TR" sz="2100" dirty="0" smtClean="0">
              <a:solidFill>
                <a:srgbClr val="0000FF"/>
              </a:solidFill>
            </a:endParaRPr>
          </a:p>
          <a:p>
            <a:pPr lvl="1"/>
            <a:r>
              <a:rPr lang="tr-TR" sz="2100" dirty="0" err="1" smtClean="0">
                <a:solidFill>
                  <a:srgbClr val="0000FF"/>
                </a:solidFill>
              </a:rPr>
              <a:t>Classes</a:t>
            </a:r>
            <a:r>
              <a:rPr lang="tr-TR" sz="2100" dirty="0" smtClean="0">
                <a:solidFill>
                  <a:srgbClr val="0000FF"/>
                </a:solidFill>
              </a:rPr>
              <a:t> </a:t>
            </a:r>
            <a:r>
              <a:rPr lang="tr-TR" sz="2100" dirty="0" err="1" smtClean="0">
                <a:solidFill>
                  <a:srgbClr val="0000FF"/>
                </a:solidFill>
              </a:rPr>
              <a:t>and</a:t>
            </a:r>
            <a:r>
              <a:rPr lang="tr-TR" sz="2100" dirty="0" smtClean="0">
                <a:solidFill>
                  <a:srgbClr val="0000FF"/>
                </a:solidFill>
              </a:rPr>
              <a:t> </a:t>
            </a:r>
            <a:r>
              <a:rPr lang="tr-TR" sz="2100" dirty="0" err="1" smtClean="0">
                <a:solidFill>
                  <a:srgbClr val="0000FF"/>
                </a:solidFill>
              </a:rPr>
              <a:t>Objects</a:t>
            </a:r>
            <a:endParaRPr lang="tr-TR" sz="2400" dirty="0" smtClean="0">
              <a:solidFill>
                <a:srgbClr val="0000FF"/>
              </a:solidFill>
            </a:endParaRPr>
          </a:p>
          <a:p>
            <a:endParaRPr lang="tr-TR" sz="2000" i="1" dirty="0" smtClean="0"/>
          </a:p>
          <a:p>
            <a:endParaRPr lang="tr-TR" sz="2000" i="1" dirty="0" smtClean="0"/>
          </a:p>
          <a:p>
            <a:endParaRPr lang="tr-TR" sz="2000" i="1" dirty="0" smtClean="0"/>
          </a:p>
          <a:p>
            <a:r>
              <a:rPr lang="tr-TR" sz="2000" i="1" dirty="0" smtClean="0"/>
              <a:t>Eğer gerekli </a:t>
            </a:r>
            <a:r>
              <a:rPr lang="tr-TR" sz="2000" i="1" dirty="0" err="1" smtClean="0"/>
              <a:t>algoritmik</a:t>
            </a:r>
            <a:r>
              <a:rPr lang="tr-TR" sz="2000" i="1" dirty="0" smtClean="0"/>
              <a:t> düşünce becerilerini edinmişseniz, ileride bu şekilde uygulamalar sayesinde Java bilginizi artırabilir ya da benzer uygulamalar ile başka programlama dilleri öğrenebilirsiniz.</a:t>
            </a:r>
            <a:endParaRPr lang="en-US" sz="2000" i="1" dirty="0"/>
          </a:p>
        </p:txBody>
      </p:sp>
      <p:pic>
        <p:nvPicPr>
          <p:cNvPr id="5" name="4 Resim" descr="IMG_8904.PNG"/>
          <p:cNvPicPr>
            <a:picLocks noChangeAspect="1"/>
          </p:cNvPicPr>
          <p:nvPr/>
        </p:nvPicPr>
        <p:blipFill>
          <a:blip r:embed="rId2"/>
          <a:srcRect/>
          <a:stretch>
            <a:fillRect/>
          </a:stretch>
        </p:blipFill>
        <p:spPr>
          <a:xfrm>
            <a:off x="7358082" y="2071678"/>
            <a:ext cx="1143008" cy="11430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6" name="Picture 2"/>
          <p:cNvPicPr>
            <a:picLocks noChangeAspect="1" noChangeArrowheads="1"/>
          </p:cNvPicPr>
          <p:nvPr/>
        </p:nvPicPr>
        <p:blipFill>
          <a:blip r:embed="rId3"/>
          <a:srcRect/>
          <a:stretch>
            <a:fillRect/>
          </a:stretch>
        </p:blipFill>
        <p:spPr bwMode="auto">
          <a:xfrm>
            <a:off x="5715008" y="71414"/>
            <a:ext cx="3000396" cy="1000132"/>
          </a:xfrm>
          <a:prstGeom prst="rect">
            <a:avLst/>
          </a:prstGeom>
          <a:noFill/>
          <a:ln w="9525">
            <a:noFill/>
            <a:miter lim="800000"/>
            <a:headEnd/>
            <a:tailEnd/>
          </a:ln>
          <a:effectLst/>
        </p:spPr>
      </p:pic>
      <p:sp>
        <p:nvSpPr>
          <p:cNvPr id="6" name="5 Oval"/>
          <p:cNvSpPr/>
          <p:nvPr/>
        </p:nvSpPr>
        <p:spPr>
          <a:xfrm>
            <a:off x="500034" y="3357562"/>
            <a:ext cx="3286148" cy="7143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 name="7 Düz Ok Bağlayıcısı"/>
          <p:cNvCxnSpPr>
            <a:stCxn id="6" idx="4"/>
            <a:endCxn id="9" idx="1"/>
          </p:cNvCxnSpPr>
          <p:nvPr/>
        </p:nvCxnSpPr>
        <p:spPr>
          <a:xfrm rot="16200000" flipH="1">
            <a:off x="2267277" y="3947773"/>
            <a:ext cx="466042"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2857488" y="4214818"/>
            <a:ext cx="2714644" cy="646331"/>
          </a:xfrm>
          <a:prstGeom prst="rect">
            <a:avLst/>
          </a:prstGeom>
          <a:noFill/>
        </p:spPr>
        <p:txBody>
          <a:bodyPr wrap="square" rtlCol="0">
            <a:spAutoFit/>
          </a:bodyPr>
          <a:lstStyle/>
          <a:p>
            <a:r>
              <a:rPr lang="tr-TR" dirty="0" smtClean="0"/>
              <a:t>Yeni öğreneceğimiz konuya bir hazırlık olarak</a:t>
            </a:r>
            <a:endParaRPr lang="tr-TR" dirty="0"/>
          </a:p>
        </p:txBody>
      </p:sp>
      <p:sp>
        <p:nvSpPr>
          <p:cNvPr id="12" name="11 Oval"/>
          <p:cNvSpPr/>
          <p:nvPr/>
        </p:nvSpPr>
        <p:spPr>
          <a:xfrm>
            <a:off x="428596" y="2071678"/>
            <a:ext cx="3286148" cy="14287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3" name="12 Düz Ok Bağlayıcısı"/>
          <p:cNvCxnSpPr/>
          <p:nvPr/>
        </p:nvCxnSpPr>
        <p:spPr>
          <a:xfrm>
            <a:off x="3286116" y="2643182"/>
            <a:ext cx="1067520" cy="2774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18 Metin kutusu"/>
          <p:cNvSpPr txBox="1"/>
          <p:nvPr/>
        </p:nvSpPr>
        <p:spPr>
          <a:xfrm>
            <a:off x="3929058" y="2988230"/>
            <a:ext cx="2714644" cy="369332"/>
          </a:xfrm>
          <a:prstGeom prst="rect">
            <a:avLst/>
          </a:prstGeom>
          <a:noFill/>
        </p:spPr>
        <p:txBody>
          <a:bodyPr wrap="square" rtlCol="0">
            <a:spAutoFit/>
          </a:bodyPr>
          <a:lstStyle/>
          <a:p>
            <a:r>
              <a:rPr lang="tr-TR" dirty="0" smtClean="0"/>
              <a:t>Pekiştirme amaçlı</a:t>
            </a:r>
            <a:endParaRPr lang="tr-TR" dirty="0"/>
          </a:p>
        </p:txBody>
      </p:sp>
      <p:sp>
        <p:nvSpPr>
          <p:cNvPr id="14" name="13 Yuvarlatılmış Dikdörtgen"/>
          <p:cNvSpPr/>
          <p:nvPr/>
        </p:nvSpPr>
        <p:spPr>
          <a:xfrm>
            <a:off x="2214546" y="1785926"/>
            <a:ext cx="4786346" cy="3357586"/>
          </a:xfrm>
          <a:prstGeom prst="roundRect">
            <a:avLst/>
          </a:prstGeom>
          <a:solidFill>
            <a:srgbClr val="FFFF00">
              <a:alpha val="46000"/>
            </a:srgb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i="1" dirty="0" smtClean="0"/>
              <a:t>Yavaş yavaş giriş yaptığımız bu yeni kavramları </a:t>
            </a:r>
            <a:r>
              <a:rPr lang="tr-TR" sz="2800" i="1" dirty="0" err="1" smtClean="0"/>
              <a:t>SoloLearn</a:t>
            </a:r>
            <a:r>
              <a:rPr lang="tr-TR" sz="2800" i="1" dirty="0" smtClean="0"/>
              <a:t> ile pekiştirmeniz dersin ilerleyen kısımlarında size kolaylık sağlayabilir.</a:t>
            </a:r>
            <a:endParaRPr lang="tr-TR" sz="2800" i="1" dirty="0"/>
          </a:p>
        </p:txBody>
      </p:sp>
    </p:spTree>
    <p:extLst>
      <p:ext uri="{BB962C8B-B14F-4D97-AF65-F5344CB8AC3E}">
        <p14:creationId xmlns="" xmlns:p14="http://schemas.microsoft.com/office/powerpoint/2010/main" val="91693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Sınıf(</a:t>
            </a:r>
            <a:r>
              <a:rPr lang="tr-TR" dirty="0" err="1" smtClean="0"/>
              <a:t>class</a:t>
            </a:r>
            <a:r>
              <a:rPr lang="tr-TR" dirty="0" smtClean="0"/>
              <a:t>) kavramına yabancı değiliz</a:t>
            </a:r>
            <a:endParaRPr lang="tr-TR" dirty="0"/>
          </a:p>
        </p:txBody>
      </p:sp>
      <p:sp>
        <p:nvSpPr>
          <p:cNvPr id="3" name="2 İçerik Yer Tutucusu"/>
          <p:cNvSpPr>
            <a:spLocks noGrp="1"/>
          </p:cNvSpPr>
          <p:nvPr>
            <p:ph sz="quarter" idx="1"/>
          </p:nvPr>
        </p:nvSpPr>
        <p:spPr/>
        <p:txBody>
          <a:bodyPr/>
          <a:lstStyle/>
          <a:p>
            <a:r>
              <a:rPr lang="tr-TR" dirty="0" smtClean="0"/>
              <a:t>.</a:t>
            </a:r>
            <a:r>
              <a:rPr lang="tr-TR" dirty="0" err="1" smtClean="0"/>
              <a:t>java</a:t>
            </a:r>
            <a:r>
              <a:rPr lang="tr-TR" dirty="0" smtClean="0"/>
              <a:t> isimli dosyayı derleyince oluşan dosyanın uzantısı nedir?</a:t>
            </a:r>
          </a:p>
          <a:p>
            <a:pPr lvl="1"/>
            <a:r>
              <a:rPr lang="tr-TR" dirty="0" smtClean="0"/>
              <a:t>.</a:t>
            </a:r>
            <a:r>
              <a:rPr lang="tr-TR" dirty="0" err="1" smtClean="0"/>
              <a:t>class</a:t>
            </a:r>
            <a:endParaRPr lang="tr-TR" dirty="0" smtClean="0"/>
          </a:p>
          <a:p>
            <a:pPr lvl="1"/>
            <a:r>
              <a:rPr lang="tr-TR" dirty="0" smtClean="0"/>
              <a:t>Çünkü Java’da her dosya aslında (genelde) </a:t>
            </a:r>
            <a:r>
              <a:rPr lang="tr-TR" b="1" u="sng" dirty="0" smtClean="0"/>
              <a:t>bir</a:t>
            </a:r>
            <a:r>
              <a:rPr lang="tr-TR" dirty="0" smtClean="0"/>
              <a:t> sınıf içerir!</a:t>
            </a:r>
          </a:p>
          <a:p>
            <a:r>
              <a:rPr lang="tr-TR" dirty="0" smtClean="0"/>
              <a:t>Oluşturduğumuz dosyanın başına ne yazarız?</a:t>
            </a:r>
          </a:p>
          <a:p>
            <a:pPr lvl="1"/>
            <a:r>
              <a:rPr lang="tr-TR" dirty="0" err="1" smtClean="0"/>
              <a:t>public</a:t>
            </a:r>
            <a:r>
              <a:rPr lang="tr-TR" dirty="0" smtClean="0"/>
              <a:t> </a:t>
            </a:r>
            <a:r>
              <a:rPr lang="tr-TR" b="1" dirty="0" err="1" smtClean="0"/>
              <a:t>class</a:t>
            </a:r>
            <a:r>
              <a:rPr lang="tr-TR" dirty="0" smtClean="0"/>
              <a:t> </a:t>
            </a:r>
            <a:r>
              <a:rPr lang="tr-TR" dirty="0" err="1" smtClean="0"/>
              <a:t>DosyaIsmi</a:t>
            </a:r>
            <a:r>
              <a:rPr lang="tr-TR" dirty="0" smtClean="0"/>
              <a:t> { …</a:t>
            </a:r>
          </a:p>
          <a:p>
            <a:pPr lvl="1"/>
            <a:r>
              <a:rPr lang="tr-TR" dirty="0" smtClean="0"/>
              <a:t>Tüm kodumuz, </a:t>
            </a:r>
            <a:r>
              <a:rPr lang="tr-TR" dirty="0" err="1" smtClean="0"/>
              <a:t>main</a:t>
            </a:r>
            <a:r>
              <a:rPr lang="tr-TR" dirty="0" smtClean="0"/>
              <a:t> metodu dahil, bu sınıfın içindedir. </a:t>
            </a:r>
          </a:p>
          <a:p>
            <a:pPr lvl="1"/>
            <a:r>
              <a:rPr lang="tr-TR" dirty="0" smtClean="0"/>
              <a:t>Demek ki, aslında biz sınıf oluşturmayı biliyoruz.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heckerboard(across)">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heckerboard(across)">
                                      <p:cBhvr>
                                        <p:cTn id="15" dur="500"/>
                                        <p:tgtEl>
                                          <p:spTgt spid="3">
                                            <p:txEl>
                                              <p:pRg st="4" end="4"/>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heckerboard(across)">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heckerboard(across)">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err="1" smtClean="0">
                <a:solidFill>
                  <a:schemeClr val="tx2">
                    <a:lumMod val="60000"/>
                    <a:lumOff val="40000"/>
                  </a:schemeClr>
                </a:solidFill>
              </a:rPr>
              <a:t>String</a:t>
            </a:r>
            <a:r>
              <a:rPr lang="tr-TR" sz="4000" b="1" dirty="0" smtClean="0">
                <a:solidFill>
                  <a:schemeClr val="tx2">
                    <a:lumMod val="60000"/>
                    <a:lumOff val="40000"/>
                  </a:schemeClr>
                </a:solidFill>
              </a:rPr>
              <a:t> Sınıfı Metotları </a:t>
            </a:r>
            <a:r>
              <a:rPr lang="tr-TR" sz="4000" dirty="0" smtClean="0">
                <a:solidFill>
                  <a:schemeClr val="tx2">
                    <a:lumMod val="60000"/>
                    <a:lumOff val="40000"/>
                  </a:schemeClr>
                </a:solidFill>
              </a:rPr>
              <a:t>(geçmişten bir slayt)</a:t>
            </a:r>
            <a:endParaRPr lang="tr-TR" sz="4000"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 typeface="Wingdings" pitchFamily="2" charset="2"/>
              <a:buChar char="§"/>
            </a:pPr>
            <a:r>
              <a:rPr lang="tr-TR" sz="2400" dirty="0" smtClean="0">
                <a:solidFill>
                  <a:schemeClr val="tx1"/>
                </a:solidFill>
              </a:rPr>
              <a:t> </a:t>
            </a:r>
            <a:r>
              <a:rPr lang="tr-TR" sz="2400" b="1" dirty="0" err="1" smtClean="0">
                <a:solidFill>
                  <a:schemeClr val="tx1"/>
                </a:solidFill>
              </a:rPr>
              <a:t>toUpperCase</a:t>
            </a:r>
            <a:r>
              <a:rPr lang="tr-TR" sz="2400" b="1" dirty="0" smtClean="0">
                <a:solidFill>
                  <a:schemeClr val="tx1"/>
                </a:solidFill>
              </a:rPr>
              <a:t>() </a:t>
            </a:r>
            <a:r>
              <a:rPr lang="tr-TR" sz="2400" dirty="0" smtClean="0">
                <a:solidFill>
                  <a:schemeClr val="tx1"/>
                </a:solidFill>
              </a:rPr>
              <a:t>:  Bir </a:t>
            </a:r>
            <a:r>
              <a:rPr lang="tr-TR" sz="2400" dirty="0" err="1" smtClean="0">
                <a:solidFill>
                  <a:schemeClr val="tx1"/>
                </a:solidFill>
              </a:rPr>
              <a:t>String</a:t>
            </a:r>
            <a:r>
              <a:rPr lang="tr-TR" sz="2400" dirty="0" smtClean="0">
                <a:solidFill>
                  <a:schemeClr val="tx1"/>
                </a:solidFill>
              </a:rPr>
              <a:t> nesnesindeki tüm küçük harflerin büyük harflere dönüştüğü bir </a:t>
            </a:r>
            <a:r>
              <a:rPr lang="tr-TR" sz="2400" dirty="0" err="1" smtClean="0">
                <a:solidFill>
                  <a:schemeClr val="tx1"/>
                </a:solidFill>
              </a:rPr>
              <a:t>String</a:t>
            </a:r>
            <a:r>
              <a:rPr lang="tr-TR" sz="2400" dirty="0" smtClean="0">
                <a:solidFill>
                  <a:schemeClr val="tx1"/>
                </a:solidFill>
              </a:rPr>
              <a:t> nesnesi döndürür.</a:t>
            </a:r>
          </a:p>
          <a:p>
            <a:pPr algn="l">
              <a:buFont typeface="Wingdings" pitchFamily="2" charset="2"/>
              <a:buChar char="q"/>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s = “</a:t>
            </a:r>
            <a:r>
              <a:rPr lang="tr-TR" sz="2400" dirty="0" err="1" smtClean="0">
                <a:solidFill>
                  <a:schemeClr val="tx1"/>
                </a:solidFill>
              </a:rPr>
              <a:t>Sinav</a:t>
            </a:r>
            <a:r>
              <a:rPr lang="tr-TR" sz="2400" dirty="0" smtClean="0">
                <a:solidFill>
                  <a:schemeClr val="tx1"/>
                </a:solidFill>
              </a:rPr>
              <a:t> </a:t>
            </a:r>
            <a:r>
              <a:rPr lang="tr-TR" sz="2400" dirty="0" err="1" smtClean="0">
                <a:solidFill>
                  <a:schemeClr val="tx1"/>
                </a:solidFill>
              </a:rPr>
              <a:t>yaklasiyor</a:t>
            </a:r>
            <a:r>
              <a:rPr lang="tr-TR" sz="2400" dirty="0" smtClean="0">
                <a:solidFill>
                  <a:schemeClr val="tx1"/>
                </a:solidFill>
              </a:rPr>
              <a:t>!!!”;</a:t>
            </a:r>
          </a:p>
          <a:p>
            <a:pPr algn="l"/>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yeni = s.</a:t>
            </a:r>
            <a:r>
              <a:rPr lang="tr-TR" sz="2400" dirty="0" err="1" smtClean="0">
                <a:solidFill>
                  <a:schemeClr val="tx1"/>
                </a:solidFill>
              </a:rPr>
              <a:t>toUpperCase</a:t>
            </a:r>
            <a:r>
              <a:rPr lang="tr-TR" sz="2400" dirty="0" smtClean="0">
                <a:solidFill>
                  <a:schemeClr val="tx1"/>
                </a:solidFill>
              </a:rPr>
              <a:t>();</a:t>
            </a:r>
          </a:p>
          <a:p>
            <a:pPr algn="l"/>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a:t>
            </a:r>
            <a:r>
              <a:rPr lang="tr-TR" sz="2400" dirty="0" smtClean="0">
                <a:solidFill>
                  <a:schemeClr val="tx1"/>
                </a:solidFill>
              </a:rPr>
              <a:t>(yeni);</a:t>
            </a:r>
          </a:p>
          <a:p>
            <a:pPr algn="l">
              <a:buFont typeface="Wingdings" pitchFamily="2" charset="2"/>
              <a:buChar char="Ø"/>
            </a:pPr>
            <a:r>
              <a:rPr lang="tr-TR" sz="2400" dirty="0" smtClean="0">
                <a:solidFill>
                  <a:schemeClr val="tx1"/>
                </a:solidFill>
              </a:rPr>
              <a:t> Çıktı:</a:t>
            </a:r>
          </a:p>
          <a:p>
            <a:pPr algn="l"/>
            <a:r>
              <a:rPr lang="tr-TR" sz="2400" dirty="0" smtClean="0">
                <a:solidFill>
                  <a:schemeClr val="tx1"/>
                </a:solidFill>
              </a:rPr>
              <a:t>SINAV YAKLASIYOR!!!</a:t>
            </a:r>
          </a:p>
          <a:p>
            <a:pPr algn="l"/>
            <a:endParaRPr lang="tr-TR" sz="2400" dirty="0" smtClean="0">
              <a:solidFill>
                <a:schemeClr val="tx1"/>
              </a:solidFill>
            </a:endParaRPr>
          </a:p>
          <a:p>
            <a:pPr algn="l">
              <a:buFontTx/>
              <a:buChar char="-"/>
            </a:pPr>
            <a:endParaRPr lang="tr-TR" sz="2400" dirty="0" smtClean="0">
              <a:solidFill>
                <a:schemeClr val="tx1"/>
              </a:solidFill>
            </a:endParaRPr>
          </a:p>
          <a:p>
            <a:pPr algn="l"/>
            <a:endParaRPr lang="tr-TR" sz="2400" dirty="0">
              <a:solidFill>
                <a:schemeClr val="tx1"/>
              </a:solidFill>
            </a:endParaRPr>
          </a:p>
        </p:txBody>
      </p:sp>
      <p:pic>
        <p:nvPicPr>
          <p:cNvPr id="4" name="3 Resim" descr="daltonlar.jpg"/>
          <p:cNvPicPr>
            <a:picLocks noChangeAspect="1"/>
          </p:cNvPicPr>
          <p:nvPr/>
        </p:nvPicPr>
        <p:blipFill>
          <a:blip r:embed="rId2"/>
          <a:srcRect/>
          <a:stretch>
            <a:fillRect/>
          </a:stretch>
        </p:blipFill>
        <p:spPr>
          <a:xfrm>
            <a:off x="5286380" y="2571744"/>
            <a:ext cx="1189815" cy="3833820"/>
          </a:xfrm>
          <a:prstGeom prst="rect">
            <a:avLst/>
          </a:prstGeom>
        </p:spPr>
      </p:pic>
      <p:sp>
        <p:nvSpPr>
          <p:cNvPr id="5" name="4 Oval Belirtme Çizgisi"/>
          <p:cNvSpPr/>
          <p:nvPr/>
        </p:nvSpPr>
        <p:spPr>
          <a:xfrm>
            <a:off x="6786578" y="1857364"/>
            <a:ext cx="2143140" cy="1928826"/>
          </a:xfrm>
          <a:prstGeom prst="wedgeEllipseCallout">
            <a:avLst>
              <a:gd name="adj1" fmla="val -67910"/>
              <a:gd name="adj2" fmla="val 1919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1600" i="1" dirty="0" smtClean="0">
                <a:solidFill>
                  <a:schemeClr val="tx2"/>
                </a:solidFill>
              </a:rPr>
              <a:t>2.</a:t>
            </a:r>
            <a:r>
              <a:rPr lang="tr-TR" sz="1600" i="1" dirty="0" err="1" smtClean="0">
                <a:solidFill>
                  <a:schemeClr val="tx2"/>
                </a:solidFill>
              </a:rPr>
              <a:t>Arasınav</a:t>
            </a:r>
            <a:r>
              <a:rPr lang="tr-TR" sz="1600" i="1" dirty="0" smtClean="0">
                <a:solidFill>
                  <a:schemeClr val="tx2"/>
                </a:solidFill>
              </a:rPr>
              <a:t> geldi, ben </a:t>
            </a:r>
            <a:r>
              <a:rPr lang="tr-TR" sz="1600" i="1" smtClean="0">
                <a:solidFill>
                  <a:schemeClr val="tx2"/>
                </a:solidFill>
              </a:rPr>
              <a:t>halen pantolonumu </a:t>
            </a:r>
            <a:r>
              <a:rPr lang="tr-TR" sz="1600" i="1" dirty="0" smtClean="0">
                <a:solidFill>
                  <a:schemeClr val="tx2"/>
                </a:solidFill>
              </a:rPr>
              <a:t>doğru giymeyi öğrenemedim.</a:t>
            </a:r>
            <a:endParaRPr lang="tr-TR" sz="1600" i="1" dirty="0">
              <a:solidFill>
                <a:schemeClr val="tx2"/>
              </a:solidFill>
            </a:endParaRPr>
          </a:p>
        </p:txBody>
      </p:sp>
      <p:sp>
        <p:nvSpPr>
          <p:cNvPr id="6" name="5 Yuvarlatılmış Dikdörtgen"/>
          <p:cNvSpPr/>
          <p:nvPr/>
        </p:nvSpPr>
        <p:spPr>
          <a:xfrm>
            <a:off x="1714480" y="285728"/>
            <a:ext cx="1071570" cy="928694"/>
          </a:xfrm>
          <a:prstGeom prst="roundRect">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Yuvarlatılmış Dikdörtgen"/>
          <p:cNvSpPr/>
          <p:nvPr/>
        </p:nvSpPr>
        <p:spPr>
          <a:xfrm>
            <a:off x="2786050" y="285728"/>
            <a:ext cx="1357322" cy="928694"/>
          </a:xfrm>
          <a:prstGeom prst="roundRect">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b="1" dirty="0" smtClean="0">
                <a:solidFill>
                  <a:schemeClr val="tx2">
                    <a:lumMod val="60000"/>
                    <a:lumOff val="40000"/>
                  </a:schemeClr>
                </a:solidFill>
              </a:rPr>
              <a:t>Sistem Giriş İşlemleri</a:t>
            </a:r>
            <a:br>
              <a:rPr lang="tr-TR" b="1" dirty="0" smtClean="0">
                <a:solidFill>
                  <a:schemeClr val="tx2">
                    <a:lumMod val="60000"/>
                    <a:lumOff val="40000"/>
                  </a:schemeClr>
                </a:solidFill>
              </a:rPr>
            </a:br>
            <a:r>
              <a:rPr lang="tr-TR" b="1" dirty="0" smtClean="0">
                <a:solidFill>
                  <a:schemeClr val="tx2">
                    <a:lumMod val="60000"/>
                    <a:lumOff val="40000"/>
                  </a:schemeClr>
                </a:solidFill>
              </a:rPr>
              <a:t>Klavyeden veri girişi nasıl yapılır?</a:t>
            </a:r>
            <a:r>
              <a:rPr lang="tr-TR" dirty="0" smtClean="0">
                <a:solidFill>
                  <a:schemeClr val="tx2">
                    <a:lumMod val="60000"/>
                    <a:lumOff val="40000"/>
                  </a:schemeClr>
                </a:solidFill>
              </a:rPr>
              <a:t> </a:t>
            </a:r>
            <a:r>
              <a:rPr lang="tr-TR" sz="2000" dirty="0" smtClean="0">
                <a:solidFill>
                  <a:schemeClr val="tx2">
                    <a:lumMod val="60000"/>
                    <a:lumOff val="40000"/>
                  </a:schemeClr>
                </a:solidFill>
              </a:rPr>
              <a:t>(geçmişten bir slayt)</a:t>
            </a:r>
            <a:endParaRPr lang="tr-TR"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Kullanıcı-makine iletişiminde </a:t>
            </a:r>
            <a:r>
              <a:rPr lang="tr-TR" sz="2400" dirty="0" err="1" smtClean="0">
                <a:solidFill>
                  <a:schemeClr val="tx1"/>
                </a:solidFill>
              </a:rPr>
              <a:t>makinanın</a:t>
            </a:r>
            <a:r>
              <a:rPr lang="tr-TR" sz="2400" dirty="0" smtClean="0">
                <a:solidFill>
                  <a:schemeClr val="tx1"/>
                </a:solidFill>
              </a:rPr>
              <a:t> bilgilerini ekrana yazmasının yanında </a:t>
            </a:r>
            <a:r>
              <a:rPr lang="tr-TR" sz="2400" dirty="0" err="1" smtClean="0">
                <a:solidFill>
                  <a:schemeClr val="tx1"/>
                </a:solidFill>
              </a:rPr>
              <a:t>makinanın</a:t>
            </a:r>
            <a:r>
              <a:rPr lang="tr-TR" sz="2400" dirty="0" smtClean="0">
                <a:solidFill>
                  <a:schemeClr val="tx1"/>
                </a:solidFill>
              </a:rPr>
              <a:t> </a:t>
            </a:r>
            <a:r>
              <a:rPr lang="tr-TR" sz="2400" b="1" dirty="0" smtClean="0">
                <a:solidFill>
                  <a:schemeClr val="tx1"/>
                </a:solidFill>
              </a:rPr>
              <a:t>kullanıcıdan bilgi de alması </a:t>
            </a:r>
            <a:r>
              <a:rPr lang="tr-TR" sz="2400" dirty="0" smtClean="0">
                <a:solidFill>
                  <a:schemeClr val="tx1"/>
                </a:solidFill>
              </a:rPr>
              <a:t>gerekir. Örneğin hesap </a:t>
            </a:r>
            <a:r>
              <a:rPr lang="tr-TR" sz="2400" dirty="0" err="1" smtClean="0">
                <a:solidFill>
                  <a:schemeClr val="tx1"/>
                </a:solidFill>
              </a:rPr>
              <a:t>makinası</a:t>
            </a:r>
            <a:r>
              <a:rPr lang="tr-TR" sz="2400" dirty="0" smtClean="0">
                <a:solidFill>
                  <a:schemeClr val="tx1"/>
                </a:solidFill>
              </a:rPr>
              <a:t> kullanıcıdan sayıları girdi olarak alır ve ekrana işlemin sonucunu yazar.</a:t>
            </a:r>
          </a:p>
          <a:p>
            <a:pPr algn="l">
              <a:spcBef>
                <a:spcPts val="0"/>
              </a:spcBef>
              <a:buFontTx/>
              <a:buChar char="-"/>
            </a:pPr>
            <a:r>
              <a:rPr lang="tr-TR" sz="2400" dirty="0" smtClean="0">
                <a:solidFill>
                  <a:schemeClr val="tx1"/>
                </a:solidFill>
              </a:rPr>
              <a:t> Java’da konsoldan bilgi girişi yapmak için türlere özgü metotlar bulunmaktadır.</a:t>
            </a:r>
          </a:p>
          <a:p>
            <a:pPr algn="l">
              <a:spcBef>
                <a:spcPts val="0"/>
              </a:spcBef>
              <a:buFontTx/>
              <a:buChar char="-"/>
            </a:pPr>
            <a:r>
              <a:rPr lang="tr-TR" sz="2400" dirty="0" smtClean="0">
                <a:solidFill>
                  <a:schemeClr val="tx1"/>
                </a:solidFill>
              </a:rPr>
              <a:t> Java’da konsoldan bilgi girişi yapabilmek için </a:t>
            </a:r>
            <a:r>
              <a:rPr lang="tr-TR" sz="2400" b="1" dirty="0" err="1" smtClean="0">
                <a:solidFill>
                  <a:schemeClr val="tx1"/>
                </a:solidFill>
              </a:rPr>
              <a:t>Scanner</a:t>
            </a:r>
            <a:r>
              <a:rPr lang="tr-TR" sz="2400" b="1" dirty="0" smtClean="0">
                <a:solidFill>
                  <a:schemeClr val="tx1"/>
                </a:solidFill>
              </a:rPr>
              <a:t> sınıfının </a:t>
            </a:r>
            <a:r>
              <a:rPr lang="tr-TR" sz="2400" dirty="0" smtClean="0">
                <a:solidFill>
                  <a:schemeClr val="tx1"/>
                </a:solidFill>
              </a:rPr>
              <a:t>kullanılması gerekmektedir. </a:t>
            </a:r>
            <a:r>
              <a:rPr lang="tr-TR" sz="2400" i="1" dirty="0" err="1" smtClean="0">
                <a:solidFill>
                  <a:srgbClr val="FF0000"/>
                </a:solidFill>
              </a:rPr>
              <a:t>Scanner</a:t>
            </a:r>
            <a:r>
              <a:rPr lang="tr-TR" sz="2400" i="1" dirty="0" smtClean="0">
                <a:solidFill>
                  <a:srgbClr val="FF0000"/>
                </a:solidFill>
              </a:rPr>
              <a:t> </a:t>
            </a:r>
            <a:r>
              <a:rPr lang="tr-TR" sz="2400" i="1" u="sng" dirty="0" smtClean="0">
                <a:solidFill>
                  <a:srgbClr val="FF0000"/>
                </a:solidFill>
              </a:rPr>
              <a:t>sınıfından</a:t>
            </a:r>
            <a:r>
              <a:rPr lang="tr-TR" sz="2400" i="1" dirty="0" smtClean="0">
                <a:solidFill>
                  <a:srgbClr val="FF0000"/>
                </a:solidFill>
              </a:rPr>
              <a:t> türetilen </a:t>
            </a:r>
            <a:r>
              <a:rPr lang="tr-TR" sz="2400" i="1" u="sng" dirty="0" smtClean="0">
                <a:solidFill>
                  <a:srgbClr val="FF0000"/>
                </a:solidFill>
              </a:rPr>
              <a:t>nesneler</a:t>
            </a:r>
            <a:r>
              <a:rPr lang="tr-TR" sz="2400" dirty="0" smtClean="0">
                <a:solidFill>
                  <a:schemeClr val="tx1"/>
                </a:solidFill>
              </a:rPr>
              <a:t> konsoldan temel veri türleri ve </a:t>
            </a:r>
            <a:r>
              <a:rPr lang="tr-TR" sz="2400" dirty="0" err="1" smtClean="0">
                <a:solidFill>
                  <a:schemeClr val="tx1"/>
                </a:solidFill>
              </a:rPr>
              <a:t>String</a:t>
            </a:r>
            <a:r>
              <a:rPr lang="tr-TR" sz="2400" dirty="0" smtClean="0">
                <a:solidFill>
                  <a:schemeClr val="tx1"/>
                </a:solidFill>
              </a:rPr>
              <a:t> türünde değişkenleri okumaya yarayan </a:t>
            </a:r>
            <a:r>
              <a:rPr lang="tr-TR" sz="2400" i="1" u="sng" dirty="0" smtClean="0">
                <a:solidFill>
                  <a:srgbClr val="FF0000"/>
                </a:solidFill>
              </a:rPr>
              <a:t>metotlar</a:t>
            </a:r>
            <a:r>
              <a:rPr lang="tr-TR" sz="2400" dirty="0" smtClean="0">
                <a:solidFill>
                  <a:schemeClr val="tx1"/>
                </a:solidFill>
              </a:rPr>
              <a:t> barındırır.</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
        <p:nvSpPr>
          <p:cNvPr id="4" name="3 Yuvarlatılmış Dikdörtgen"/>
          <p:cNvSpPr/>
          <p:nvPr/>
        </p:nvSpPr>
        <p:spPr>
          <a:xfrm>
            <a:off x="500034" y="3357562"/>
            <a:ext cx="8215370" cy="1785950"/>
          </a:xfrm>
          <a:prstGeom prst="roundRect">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4 Metin kutusu"/>
          <p:cNvSpPr txBox="1"/>
          <p:nvPr/>
        </p:nvSpPr>
        <p:spPr>
          <a:xfrm>
            <a:off x="271250" y="5357826"/>
            <a:ext cx="8872750" cy="707886"/>
          </a:xfrm>
          <a:prstGeom prst="rect">
            <a:avLst/>
          </a:prstGeom>
          <a:noFill/>
        </p:spPr>
        <p:txBody>
          <a:bodyPr wrap="none" rtlCol="0">
            <a:spAutoFit/>
          </a:bodyPr>
          <a:lstStyle/>
          <a:p>
            <a:r>
              <a:rPr lang="tr-TR" sz="4000" dirty="0" err="1" smtClean="0"/>
              <a:t>Scanner</a:t>
            </a:r>
            <a:r>
              <a:rPr lang="tr-TR" sz="4000" dirty="0" smtClean="0"/>
              <a:t> </a:t>
            </a:r>
            <a:r>
              <a:rPr lang="tr-TR" sz="4000" b="1" dirty="0" smtClean="0">
                <a:solidFill>
                  <a:srgbClr val="0070C0"/>
                </a:solidFill>
              </a:rPr>
              <a:t>klavye</a:t>
            </a:r>
            <a:r>
              <a:rPr lang="tr-TR" sz="4000" dirty="0" smtClean="0"/>
              <a:t> = </a:t>
            </a:r>
            <a:r>
              <a:rPr lang="tr-TR" sz="4000" dirty="0" err="1" smtClean="0"/>
              <a:t>new</a:t>
            </a:r>
            <a:r>
              <a:rPr lang="tr-TR" sz="4000" dirty="0" smtClean="0"/>
              <a:t> </a:t>
            </a:r>
            <a:r>
              <a:rPr lang="tr-TR" sz="4000" dirty="0" err="1" smtClean="0"/>
              <a:t>Scanner</a:t>
            </a:r>
            <a:r>
              <a:rPr lang="tr-TR" sz="4000" dirty="0" smtClean="0"/>
              <a:t>(</a:t>
            </a:r>
            <a:r>
              <a:rPr lang="tr-TR" sz="4000" dirty="0" err="1" smtClean="0"/>
              <a:t>System</a:t>
            </a:r>
            <a:r>
              <a:rPr lang="tr-TR" sz="4000" dirty="0" smtClean="0"/>
              <a:t>.in);</a:t>
            </a:r>
            <a:endParaRPr lang="tr-TR"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 kodu </a:t>
            </a:r>
            <a:r>
              <a:rPr lang="tr-TR" dirty="0" err="1" smtClean="0"/>
              <a:t>Netbeans</a:t>
            </a:r>
            <a:r>
              <a:rPr lang="tr-TR" dirty="0" smtClean="0"/>
              <a:t> ile yazalım…	</a:t>
            </a:r>
            <a:endParaRPr lang="tr-TR" dirty="0"/>
          </a:p>
        </p:txBody>
      </p:sp>
      <p:sp>
        <p:nvSpPr>
          <p:cNvPr id="3" name="2 İçerik Yer Tutucusu"/>
          <p:cNvSpPr>
            <a:spLocks noGrp="1"/>
          </p:cNvSpPr>
          <p:nvPr>
            <p:ph sz="quarter" idx="1"/>
          </p:nvPr>
        </p:nvSpPr>
        <p:spPr/>
        <p:txBody>
          <a:bodyPr/>
          <a:lstStyle/>
          <a:p>
            <a:r>
              <a:rPr lang="tr-TR" dirty="0" smtClean="0"/>
              <a:t>Ekrana yazı yazdırma</a:t>
            </a:r>
          </a:p>
          <a:p>
            <a:r>
              <a:rPr lang="tr-TR" dirty="0" smtClean="0"/>
              <a:t>Değer okuma</a:t>
            </a:r>
          </a:p>
          <a:p>
            <a:r>
              <a:rPr lang="tr-TR" dirty="0" err="1" smtClean="0"/>
              <a:t>if</a:t>
            </a:r>
            <a:r>
              <a:rPr lang="tr-TR" dirty="0" smtClean="0"/>
              <a:t> yapısı</a:t>
            </a:r>
          </a:p>
          <a:p>
            <a:r>
              <a:rPr lang="tr-TR" dirty="0" err="1" smtClean="0"/>
              <a:t>while</a:t>
            </a:r>
            <a:r>
              <a:rPr lang="tr-TR" dirty="0" smtClean="0"/>
              <a:t> yapısı</a:t>
            </a:r>
          </a:p>
          <a:p>
            <a:endParaRPr lang="tr-TR" dirty="0" smtClean="0"/>
          </a:p>
          <a:p>
            <a:r>
              <a:rPr lang="tr-TR" dirty="0" smtClean="0"/>
              <a:t>Daha sonra detaylıca işlenecektir ama bu kodla bir giriş yapılması istenmiştir. Koda </a:t>
            </a:r>
            <a:r>
              <a:rPr lang="tr-TR" dirty="0" err="1" smtClean="0"/>
              <a:t>Piazza’dan</a:t>
            </a:r>
            <a:r>
              <a:rPr lang="tr-TR" dirty="0" smtClean="0"/>
              <a:t> ulaşabilirsiniz.</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b="1" dirty="0" smtClean="0">
                <a:solidFill>
                  <a:schemeClr val="tx2">
                    <a:lumMod val="60000"/>
                    <a:lumOff val="40000"/>
                  </a:schemeClr>
                </a:solidFill>
              </a:rPr>
              <a:t>Tanıdık bir ifade üzerinden SINIF ve NESNE</a:t>
            </a:r>
            <a:endParaRPr lang="tr-TR" b="1" dirty="0">
              <a:solidFill>
                <a:schemeClr val="tx2">
                  <a:lumMod val="60000"/>
                  <a:lumOff val="40000"/>
                </a:schemeClr>
              </a:solidFill>
            </a:endParaRPr>
          </a:p>
        </p:txBody>
      </p:sp>
      <p:sp>
        <p:nvSpPr>
          <p:cNvPr id="5" name="4 Metin kutusu"/>
          <p:cNvSpPr txBox="1"/>
          <p:nvPr/>
        </p:nvSpPr>
        <p:spPr>
          <a:xfrm>
            <a:off x="271250" y="1357298"/>
            <a:ext cx="8872750" cy="707886"/>
          </a:xfrm>
          <a:prstGeom prst="rect">
            <a:avLst/>
          </a:prstGeom>
          <a:noFill/>
        </p:spPr>
        <p:txBody>
          <a:bodyPr wrap="none" rtlCol="0">
            <a:spAutoFit/>
          </a:bodyPr>
          <a:lstStyle/>
          <a:p>
            <a:r>
              <a:rPr lang="tr-TR" sz="4000" dirty="0" err="1" smtClean="0"/>
              <a:t>Scanner</a:t>
            </a:r>
            <a:r>
              <a:rPr lang="tr-TR" sz="4000" dirty="0" smtClean="0"/>
              <a:t> </a:t>
            </a:r>
            <a:r>
              <a:rPr lang="tr-TR" sz="4000" b="1" dirty="0" smtClean="0">
                <a:solidFill>
                  <a:srgbClr val="0070C0"/>
                </a:solidFill>
              </a:rPr>
              <a:t>klavye</a:t>
            </a:r>
            <a:r>
              <a:rPr lang="tr-TR" sz="4000" dirty="0" smtClean="0"/>
              <a:t> = </a:t>
            </a:r>
            <a:r>
              <a:rPr lang="tr-TR" sz="4000" dirty="0" err="1" smtClean="0"/>
              <a:t>new</a:t>
            </a:r>
            <a:r>
              <a:rPr lang="tr-TR" sz="4000" dirty="0" smtClean="0"/>
              <a:t> </a:t>
            </a:r>
            <a:r>
              <a:rPr lang="tr-TR" sz="4000" dirty="0" err="1" smtClean="0"/>
              <a:t>Scanner</a:t>
            </a:r>
            <a:r>
              <a:rPr lang="tr-TR" sz="4000" dirty="0" smtClean="0"/>
              <a:t>(</a:t>
            </a:r>
            <a:r>
              <a:rPr lang="tr-TR" sz="4000" dirty="0" err="1" smtClean="0"/>
              <a:t>System</a:t>
            </a:r>
            <a:r>
              <a:rPr lang="tr-TR" sz="4000" dirty="0" smtClean="0"/>
              <a:t>.in);</a:t>
            </a:r>
            <a:endParaRPr lang="tr-TR" sz="4000" dirty="0"/>
          </a:p>
        </p:txBody>
      </p:sp>
      <p:grpSp>
        <p:nvGrpSpPr>
          <p:cNvPr id="3" name="18 Grup"/>
          <p:cNvGrpSpPr/>
          <p:nvPr/>
        </p:nvGrpSpPr>
        <p:grpSpPr>
          <a:xfrm>
            <a:off x="2071670" y="1285860"/>
            <a:ext cx="2360496" cy="1500198"/>
            <a:chOff x="2071670" y="1285860"/>
            <a:chExt cx="2360496" cy="1500198"/>
          </a:xfrm>
        </p:grpSpPr>
        <p:sp>
          <p:nvSpPr>
            <p:cNvPr id="6" name="5 Yuvarlatılmış Dikdörtgen"/>
            <p:cNvSpPr/>
            <p:nvPr/>
          </p:nvSpPr>
          <p:spPr>
            <a:xfrm>
              <a:off x="2071670" y="1285860"/>
              <a:ext cx="1571636" cy="1000132"/>
            </a:xfrm>
            <a:prstGeom prst="roundRect">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Metin kutusu"/>
            <p:cNvSpPr txBox="1"/>
            <p:nvPr/>
          </p:nvSpPr>
          <p:spPr>
            <a:xfrm>
              <a:off x="3000364" y="2078172"/>
              <a:ext cx="1431802" cy="707886"/>
            </a:xfrm>
            <a:prstGeom prst="rect">
              <a:avLst/>
            </a:prstGeom>
            <a:noFill/>
          </p:spPr>
          <p:txBody>
            <a:bodyPr wrap="none" rtlCol="0">
              <a:spAutoFit/>
            </a:bodyPr>
            <a:lstStyle/>
            <a:p>
              <a:r>
                <a:rPr lang="tr-TR" sz="4000" b="1" i="1" dirty="0" smtClean="0">
                  <a:solidFill>
                    <a:srgbClr val="C00000"/>
                  </a:solidFill>
                </a:rPr>
                <a:t>nesne</a:t>
              </a:r>
              <a:endParaRPr lang="tr-TR" sz="4000" b="1" i="1" dirty="0">
                <a:solidFill>
                  <a:srgbClr val="C00000"/>
                </a:solidFill>
              </a:endParaRPr>
            </a:p>
          </p:txBody>
        </p:sp>
      </p:grpSp>
      <p:grpSp>
        <p:nvGrpSpPr>
          <p:cNvPr id="4" name="17 Grup"/>
          <p:cNvGrpSpPr/>
          <p:nvPr/>
        </p:nvGrpSpPr>
        <p:grpSpPr>
          <a:xfrm>
            <a:off x="285720" y="1285860"/>
            <a:ext cx="1929986" cy="1571636"/>
            <a:chOff x="285720" y="1285860"/>
            <a:chExt cx="1929986" cy="1571636"/>
          </a:xfrm>
        </p:grpSpPr>
        <p:sp>
          <p:nvSpPr>
            <p:cNvPr id="9" name="8 Metin kutusu"/>
            <p:cNvSpPr txBox="1"/>
            <p:nvPr/>
          </p:nvSpPr>
          <p:spPr>
            <a:xfrm>
              <a:off x="1142976" y="2149610"/>
              <a:ext cx="1072730" cy="707886"/>
            </a:xfrm>
            <a:prstGeom prst="rect">
              <a:avLst/>
            </a:prstGeom>
            <a:noFill/>
          </p:spPr>
          <p:txBody>
            <a:bodyPr wrap="none" rtlCol="0">
              <a:spAutoFit/>
            </a:bodyPr>
            <a:lstStyle/>
            <a:p>
              <a:r>
                <a:rPr lang="tr-TR" sz="4000" b="1" i="1" dirty="0" smtClean="0">
                  <a:solidFill>
                    <a:srgbClr val="C00000"/>
                  </a:solidFill>
                </a:rPr>
                <a:t>sınıf</a:t>
              </a:r>
              <a:endParaRPr lang="tr-TR" sz="4000" b="1" i="1" dirty="0">
                <a:solidFill>
                  <a:srgbClr val="C00000"/>
                </a:solidFill>
              </a:endParaRPr>
            </a:p>
          </p:txBody>
        </p:sp>
        <p:sp>
          <p:nvSpPr>
            <p:cNvPr id="10" name="9 Yuvarlatılmış Dikdörtgen"/>
            <p:cNvSpPr/>
            <p:nvPr/>
          </p:nvSpPr>
          <p:spPr>
            <a:xfrm>
              <a:off x="285720" y="1285860"/>
              <a:ext cx="1785950" cy="1000132"/>
            </a:xfrm>
            <a:prstGeom prst="roundRect">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8" name="16 Grup"/>
          <p:cNvGrpSpPr/>
          <p:nvPr/>
        </p:nvGrpSpPr>
        <p:grpSpPr>
          <a:xfrm>
            <a:off x="428596" y="2928934"/>
            <a:ext cx="8024852" cy="3357586"/>
            <a:chOff x="285720" y="2643182"/>
            <a:chExt cx="8024852" cy="3357586"/>
          </a:xfrm>
        </p:grpSpPr>
        <p:sp>
          <p:nvSpPr>
            <p:cNvPr id="15" name="14 Bulut Belirtme Çizgisi"/>
            <p:cNvSpPr/>
            <p:nvPr/>
          </p:nvSpPr>
          <p:spPr>
            <a:xfrm>
              <a:off x="285720" y="2643182"/>
              <a:ext cx="3571900" cy="3357586"/>
            </a:xfrm>
            <a:prstGeom prst="cloudCallout">
              <a:avLst>
                <a:gd name="adj1" fmla="val -46433"/>
                <a:gd name="adj2" fmla="val 58255"/>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tr-TR"/>
            </a:p>
          </p:txBody>
        </p:sp>
        <p:pic>
          <p:nvPicPr>
            <p:cNvPr id="11" name="10 Resim" descr="keyboard_sketch_by_froggyanimegirl.jpg"/>
            <p:cNvPicPr>
              <a:picLocks noChangeAspect="1"/>
            </p:cNvPicPr>
            <p:nvPr/>
          </p:nvPicPr>
          <p:blipFill>
            <a:blip r:embed="rId2"/>
            <a:stretch>
              <a:fillRect/>
            </a:stretch>
          </p:blipFill>
          <p:spPr>
            <a:xfrm>
              <a:off x="642910" y="3071810"/>
              <a:ext cx="2625931" cy="2471464"/>
            </a:xfrm>
            <a:prstGeom prst="ellipse">
              <a:avLst/>
            </a:prstGeom>
            <a:ln>
              <a:noFill/>
            </a:ln>
            <a:effectLst>
              <a:softEdge rad="112500"/>
            </a:effectLst>
          </p:spPr>
        </p:pic>
        <p:pic>
          <p:nvPicPr>
            <p:cNvPr id="13" name="12 Resim" descr="10383781.jpg"/>
            <p:cNvPicPr>
              <a:picLocks noChangeAspect="1"/>
            </p:cNvPicPr>
            <p:nvPr/>
          </p:nvPicPr>
          <p:blipFill>
            <a:blip r:embed="rId3"/>
            <a:stretch>
              <a:fillRect/>
            </a:stretch>
          </p:blipFill>
          <p:spPr>
            <a:xfrm>
              <a:off x="5429256" y="2857496"/>
              <a:ext cx="2881316" cy="2881316"/>
            </a:xfrm>
            <a:prstGeom prst="rect">
              <a:avLst/>
            </a:prstGeom>
          </p:spPr>
        </p:pic>
        <p:sp>
          <p:nvSpPr>
            <p:cNvPr id="14" name="13 Sağ Ok"/>
            <p:cNvSpPr/>
            <p:nvPr/>
          </p:nvSpPr>
          <p:spPr>
            <a:xfrm>
              <a:off x="3500430" y="3857628"/>
              <a:ext cx="1714512"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16" name="15 Metin kutusu"/>
          <p:cNvSpPr txBox="1"/>
          <p:nvPr/>
        </p:nvSpPr>
        <p:spPr>
          <a:xfrm>
            <a:off x="4786314" y="2071678"/>
            <a:ext cx="3357586" cy="1200329"/>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2400" b="1" dirty="0" smtClean="0"/>
              <a:t>Nesnelerin fikir aşamasındaki / taslak  hallerine sınıf denir.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Sistem Giriş İşlemleri</a:t>
            </a:r>
            <a:r>
              <a:rPr lang="tr-TR" sz="4000" dirty="0" smtClean="0">
                <a:solidFill>
                  <a:schemeClr val="tx2">
                    <a:lumMod val="60000"/>
                    <a:lumOff val="40000"/>
                  </a:schemeClr>
                </a:solidFill>
              </a:rPr>
              <a:t>(nostaljik bir slayt)</a:t>
            </a:r>
            <a:endParaRPr lang="tr-TR" sz="4000"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4352940"/>
          </a:xfrm>
        </p:spPr>
        <p:txBody>
          <a:bodyPr>
            <a:normAutofit/>
          </a:bodyPr>
          <a:lstStyle/>
          <a:p>
            <a:pPr>
              <a:spcBef>
                <a:spcPts val="0"/>
              </a:spcBef>
            </a:pPr>
            <a:r>
              <a:rPr lang="tr-TR" sz="2400" b="1" u="sng" dirty="0" smtClean="0">
                <a:solidFill>
                  <a:srgbClr val="002060"/>
                </a:solidFill>
              </a:rPr>
              <a:t> </a:t>
            </a:r>
            <a:r>
              <a:rPr lang="tr-TR" sz="2400" b="1" u="sng" dirty="0" err="1" smtClean="0">
                <a:solidFill>
                  <a:srgbClr val="002060"/>
                </a:solidFill>
              </a:rPr>
              <a:t>Scanner</a:t>
            </a:r>
            <a:r>
              <a:rPr lang="tr-TR" sz="2400" b="1" u="sng" dirty="0" smtClean="0">
                <a:solidFill>
                  <a:srgbClr val="002060"/>
                </a:solidFill>
              </a:rPr>
              <a:t> sınıfını </a:t>
            </a:r>
            <a:r>
              <a:rPr lang="tr-TR" sz="2400" dirty="0" smtClean="0"/>
              <a:t>kullanabilmek için </a:t>
            </a:r>
            <a:r>
              <a:rPr lang="tr-TR" sz="2400" dirty="0" err="1" smtClean="0"/>
              <a:t>Scanner</a:t>
            </a:r>
            <a:r>
              <a:rPr lang="tr-TR" sz="2400" dirty="0" smtClean="0"/>
              <a:t> sınıfını kodunuza </a:t>
            </a:r>
            <a:r>
              <a:rPr lang="tr-TR" sz="2400" dirty="0" err="1" smtClean="0"/>
              <a:t>import</a:t>
            </a:r>
            <a:r>
              <a:rPr lang="tr-TR" sz="2400" dirty="0" smtClean="0"/>
              <a:t> etmeniz gerekir.</a:t>
            </a:r>
          </a:p>
          <a:p>
            <a:pPr lvl="1">
              <a:spcBef>
                <a:spcPts val="0"/>
              </a:spcBef>
            </a:pPr>
            <a:r>
              <a:rPr lang="tr-TR" sz="2400" dirty="0" err="1" smtClean="0">
                <a:solidFill>
                  <a:schemeClr val="tx1"/>
                </a:solidFill>
              </a:rPr>
              <a:t>import</a:t>
            </a:r>
            <a:r>
              <a:rPr lang="tr-TR" sz="2400" dirty="0" smtClean="0">
                <a:solidFill>
                  <a:schemeClr val="tx1"/>
                </a:solidFill>
              </a:rPr>
              <a:t> </a:t>
            </a:r>
            <a:r>
              <a:rPr lang="tr-TR" sz="2400" dirty="0" err="1" smtClean="0">
                <a:solidFill>
                  <a:schemeClr val="tx1"/>
                </a:solidFill>
              </a:rPr>
              <a:t>java</a:t>
            </a:r>
            <a:r>
              <a:rPr lang="tr-TR" sz="2400" dirty="0" smtClean="0">
                <a:solidFill>
                  <a:schemeClr val="tx1"/>
                </a:solidFill>
              </a:rPr>
              <a:t>.</a:t>
            </a:r>
            <a:r>
              <a:rPr lang="tr-TR" sz="2400" dirty="0" err="1" smtClean="0">
                <a:solidFill>
                  <a:schemeClr val="tx1"/>
                </a:solidFill>
              </a:rPr>
              <a:t>util</a:t>
            </a:r>
            <a:r>
              <a:rPr lang="tr-TR" sz="2400" dirty="0" smtClean="0">
                <a:solidFill>
                  <a:schemeClr val="tx1"/>
                </a:solidFill>
              </a:rPr>
              <a:t>.</a:t>
            </a:r>
            <a:r>
              <a:rPr lang="tr-TR" sz="2400" b="1" u="sng" dirty="0" err="1" smtClean="0">
                <a:solidFill>
                  <a:srgbClr val="002060"/>
                </a:solidFill>
              </a:rPr>
              <a:t>Scanner</a:t>
            </a:r>
            <a:r>
              <a:rPr lang="tr-TR" sz="2400" dirty="0" smtClean="0">
                <a:solidFill>
                  <a:schemeClr val="tx1"/>
                </a:solidFill>
              </a:rPr>
              <a:t>;</a:t>
            </a:r>
          </a:p>
          <a:p>
            <a:pPr>
              <a:spcBef>
                <a:spcPts val="0"/>
              </a:spcBef>
            </a:pPr>
            <a:r>
              <a:rPr lang="tr-TR" sz="2400" b="1" u="sng" dirty="0" err="1" smtClean="0">
                <a:solidFill>
                  <a:srgbClr val="002060"/>
                </a:solidFill>
              </a:rPr>
              <a:t>Scanner</a:t>
            </a:r>
            <a:r>
              <a:rPr lang="tr-TR" sz="2400" dirty="0" smtClean="0"/>
              <a:t> </a:t>
            </a:r>
            <a:r>
              <a:rPr lang="tr-TR" sz="2400" b="1" u="sng" dirty="0" smtClean="0">
                <a:solidFill>
                  <a:srgbClr val="FF0000"/>
                </a:solidFill>
              </a:rPr>
              <a:t>k</a:t>
            </a:r>
            <a:r>
              <a:rPr lang="tr-TR" sz="2400" dirty="0" smtClean="0"/>
              <a:t> = </a:t>
            </a:r>
            <a:r>
              <a:rPr lang="tr-TR" sz="2400" b="1" u="sng" dirty="0" err="1" smtClean="0">
                <a:solidFill>
                  <a:srgbClr val="00B0F0"/>
                </a:solidFill>
              </a:rPr>
              <a:t>new</a:t>
            </a:r>
            <a:r>
              <a:rPr lang="tr-TR" sz="2400" dirty="0" smtClean="0"/>
              <a:t> </a:t>
            </a:r>
            <a:r>
              <a:rPr lang="tr-TR" sz="2400" b="1" u="sng" dirty="0" err="1" smtClean="0">
                <a:solidFill>
                  <a:srgbClr val="002060"/>
                </a:solidFill>
              </a:rPr>
              <a:t>Scanner</a:t>
            </a:r>
            <a:r>
              <a:rPr lang="tr-TR" sz="2400" dirty="0" smtClean="0"/>
              <a:t>(</a:t>
            </a:r>
            <a:r>
              <a:rPr lang="tr-TR" sz="2400" dirty="0" err="1" smtClean="0"/>
              <a:t>System</a:t>
            </a:r>
            <a:r>
              <a:rPr lang="tr-TR" sz="2400" dirty="0" smtClean="0"/>
              <a:t>.in);  </a:t>
            </a:r>
            <a:br>
              <a:rPr lang="tr-TR" sz="2400" dirty="0" smtClean="0"/>
            </a:br>
            <a:r>
              <a:rPr lang="tr-TR" sz="1600" dirty="0" smtClean="0"/>
              <a:t>//bir </a:t>
            </a:r>
            <a:r>
              <a:rPr lang="tr-TR" sz="1600" dirty="0" err="1" smtClean="0"/>
              <a:t>Scanner</a:t>
            </a:r>
            <a:r>
              <a:rPr lang="tr-TR" sz="1600" dirty="0" smtClean="0"/>
              <a:t> nesnesini bu şekilde oluşturmalısınız (k isminde olmak zorunda değil)</a:t>
            </a:r>
            <a:endParaRPr lang="tr-TR" sz="2400" dirty="0" smtClean="0"/>
          </a:p>
          <a:p>
            <a:pPr algn="l">
              <a:spcBef>
                <a:spcPts val="0"/>
              </a:spcBef>
            </a:pPr>
            <a:r>
              <a:rPr lang="tr-TR" sz="2400" dirty="0" smtClean="0">
                <a:solidFill>
                  <a:schemeClr val="tx1"/>
                </a:solidFill>
              </a:rPr>
              <a:t>   </a:t>
            </a:r>
            <a:r>
              <a:rPr lang="tr-TR" sz="2400" b="1" u="sng" dirty="0" err="1" smtClean="0">
                <a:solidFill>
                  <a:srgbClr val="002060"/>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b="1" u="sng" dirty="0" err="1" smtClean="0">
                <a:solidFill>
                  <a:srgbClr val="0070C0"/>
                </a:solidFill>
              </a:rPr>
              <a:t>print</a:t>
            </a:r>
            <a:r>
              <a:rPr lang="tr-TR" sz="2400" dirty="0" smtClean="0">
                <a:solidFill>
                  <a:schemeClr val="tx1"/>
                </a:solidFill>
              </a:rPr>
              <a:t>(“Bir tam </a:t>
            </a:r>
            <a:r>
              <a:rPr lang="tr-TR" sz="2400" dirty="0" err="1" smtClean="0">
                <a:solidFill>
                  <a:schemeClr val="tx1"/>
                </a:solidFill>
              </a:rPr>
              <a:t>sayi</a:t>
            </a:r>
            <a:r>
              <a:rPr lang="tr-TR" sz="2400" dirty="0" smtClean="0">
                <a:solidFill>
                  <a:schemeClr val="tx1"/>
                </a:solidFill>
              </a:rPr>
              <a:t> giriniz: “);  </a:t>
            </a:r>
            <a:br>
              <a:rPr lang="tr-TR" sz="2400" dirty="0" smtClean="0">
                <a:solidFill>
                  <a:schemeClr val="tx1"/>
                </a:solidFill>
              </a:rPr>
            </a:br>
            <a:r>
              <a:rPr lang="tr-TR" sz="1600" dirty="0" smtClean="0">
                <a:solidFill>
                  <a:schemeClr val="tx1"/>
                </a:solidFill>
              </a:rPr>
              <a:t>//kullanıcıdan bir tam sayı girmesi isteniyor</a:t>
            </a:r>
            <a:endParaRPr lang="tr-TR" sz="2400" dirty="0" smtClean="0">
              <a:solidFill>
                <a:schemeClr val="tx1"/>
              </a:solidFill>
            </a:endParaRPr>
          </a:p>
          <a:p>
            <a:pPr>
              <a:spcBef>
                <a:spcPts val="0"/>
              </a:spcBef>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a:t>
            </a:r>
            <a:r>
              <a:rPr lang="tr-TR" sz="2400" b="1" u="sng" dirty="0" smtClean="0">
                <a:solidFill>
                  <a:srgbClr val="FF0000"/>
                </a:solidFill>
              </a:rPr>
              <a:t>k.</a:t>
            </a:r>
            <a:r>
              <a:rPr lang="tr-TR" sz="2400" b="1" u="sng" dirty="0" err="1" smtClean="0">
                <a:solidFill>
                  <a:srgbClr val="0070C0"/>
                </a:solidFill>
              </a:rPr>
              <a:t>nextInt</a:t>
            </a:r>
            <a:r>
              <a:rPr lang="tr-TR" sz="2400" b="1" u="sng" dirty="0" smtClean="0">
                <a:solidFill>
                  <a:srgbClr val="0070C0"/>
                </a:solidFill>
              </a:rPr>
              <a:t>()</a:t>
            </a:r>
            <a:r>
              <a:rPr lang="tr-TR" sz="2400" dirty="0" smtClean="0"/>
              <a:t>; </a:t>
            </a:r>
            <a:br>
              <a:rPr lang="tr-TR" sz="2400" dirty="0" smtClean="0"/>
            </a:br>
            <a:r>
              <a:rPr lang="tr-TR" sz="1600" dirty="0" smtClean="0"/>
              <a:t>/*kod bu noktaya geldiğinde konsoldan bir veri girişi bekler, veri girildikten sonra kod kaldığı yerden devam eder  */</a:t>
            </a:r>
            <a:endParaRPr lang="tr-TR" sz="2400" dirty="0" smtClean="0">
              <a:solidFill>
                <a:schemeClr val="tx1"/>
              </a:solidFill>
            </a:endParaRPr>
          </a:p>
          <a:p>
            <a:pPr algn="l">
              <a:spcBef>
                <a:spcPts val="0"/>
              </a:spcBef>
            </a:pPr>
            <a:r>
              <a:rPr lang="tr-TR" sz="2400" dirty="0" smtClean="0">
                <a:solidFill>
                  <a:schemeClr val="tx1"/>
                </a:solidFill>
              </a:rPr>
              <a:t>   </a:t>
            </a:r>
            <a:r>
              <a:rPr lang="tr-TR" sz="2400" b="1" u="sng" dirty="0" err="1" smtClean="0">
                <a:solidFill>
                  <a:srgbClr val="002060"/>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b="1" u="sng" dirty="0" err="1" smtClean="0">
                <a:solidFill>
                  <a:srgbClr val="0070C0"/>
                </a:solidFill>
              </a:rPr>
              <a:t>print</a:t>
            </a:r>
            <a:r>
              <a:rPr lang="tr-TR" sz="2400" dirty="0" smtClean="0">
                <a:solidFill>
                  <a:schemeClr val="tx1"/>
                </a:solidFill>
              </a:rPr>
              <a:t>(“Girilen </a:t>
            </a:r>
            <a:r>
              <a:rPr lang="tr-TR" sz="2400" dirty="0" err="1" smtClean="0">
                <a:solidFill>
                  <a:schemeClr val="tx1"/>
                </a:solidFill>
              </a:rPr>
              <a:t>sayinin</a:t>
            </a:r>
            <a:r>
              <a:rPr lang="tr-TR" sz="2400" dirty="0" smtClean="0">
                <a:solidFill>
                  <a:schemeClr val="tx1"/>
                </a:solidFill>
              </a:rPr>
              <a:t> karesi: “ + (x*x));  </a:t>
            </a:r>
            <a:br>
              <a:rPr lang="tr-TR" sz="2400" dirty="0" smtClean="0">
                <a:solidFill>
                  <a:schemeClr val="tx1"/>
                </a:solidFill>
              </a:rPr>
            </a:br>
            <a:r>
              <a:rPr lang="tr-TR" sz="1600" dirty="0" smtClean="0">
                <a:solidFill>
                  <a:schemeClr val="tx1"/>
                </a:solidFill>
              </a:rPr>
              <a:t>//sayının karesi ekrana yazdırıldı</a:t>
            </a:r>
            <a:endParaRPr lang="tr-TR" sz="2400"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pic>
        <p:nvPicPr>
          <p:cNvPr id="4" name="3 Resim" descr="tweety-bird-clip-art-tweety003.gif"/>
          <p:cNvPicPr>
            <a:picLocks noChangeAspect="1"/>
          </p:cNvPicPr>
          <p:nvPr/>
        </p:nvPicPr>
        <p:blipFill>
          <a:blip r:embed="rId2"/>
          <a:stretch>
            <a:fillRect/>
          </a:stretch>
        </p:blipFill>
        <p:spPr>
          <a:xfrm rot="584399">
            <a:off x="7566162" y="1471757"/>
            <a:ext cx="1471211" cy="1385881"/>
          </a:xfrm>
          <a:prstGeom prst="rect">
            <a:avLst/>
          </a:prstGeom>
        </p:spPr>
      </p:pic>
      <p:sp>
        <p:nvSpPr>
          <p:cNvPr id="5" name="4 Köşeleri Yuvarlanmış Dikdörtgen Belirtme Çizgisi"/>
          <p:cNvSpPr/>
          <p:nvPr/>
        </p:nvSpPr>
        <p:spPr>
          <a:xfrm>
            <a:off x="5286380" y="1000108"/>
            <a:ext cx="2286016" cy="1143008"/>
          </a:xfrm>
          <a:prstGeom prst="wedgeRoundRectCallout">
            <a:avLst>
              <a:gd name="adj1" fmla="val 47226"/>
              <a:gd name="adj2" fmla="val 6795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smtClean="0"/>
              <a:t>Aslında en başından beri her yerde sınıflar, nesneler, metotlar varmış.</a:t>
            </a:r>
            <a:endParaRPr lang="tr-TR" sz="1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 presetClass="entr" presetSubtype="10" fill="hold" grpId="0" nodeType="afterEffect">
                                  <p:stCondLst>
                                    <p:cond delay="200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28860" y="6153152"/>
            <a:ext cx="4500594" cy="704848"/>
          </a:xfrm>
        </p:spPr>
        <p:txBody>
          <a:bodyPr>
            <a:normAutofit/>
          </a:bodyPr>
          <a:lstStyle/>
          <a:p>
            <a:r>
              <a:rPr lang="tr-TR" dirty="0" smtClean="0"/>
              <a:t>Sınıf ve Nesne kavramları</a:t>
            </a:r>
            <a:endParaRPr lang="tr-TR" dirty="0"/>
          </a:p>
        </p:txBody>
      </p:sp>
      <p:sp>
        <p:nvSpPr>
          <p:cNvPr id="3" name="2 İçerik Yer Tutucusu"/>
          <p:cNvSpPr>
            <a:spLocks noGrp="1"/>
          </p:cNvSpPr>
          <p:nvPr>
            <p:ph sz="quarter" idx="1"/>
          </p:nvPr>
        </p:nvSpPr>
        <p:spPr>
          <a:xfrm>
            <a:off x="6172208" y="142852"/>
            <a:ext cx="2828948" cy="2428892"/>
          </a:xfr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a:normAutofit fontScale="55000" lnSpcReduction="20000"/>
          </a:bodyPr>
          <a:lstStyle/>
          <a:p>
            <a:pPr>
              <a:buNone/>
            </a:pPr>
            <a:r>
              <a:rPr lang="tr-TR" sz="2800" dirty="0" smtClean="0"/>
              <a:t>hayvan.</a:t>
            </a:r>
            <a:r>
              <a:rPr lang="tr-TR" sz="2800" dirty="0" err="1" smtClean="0"/>
              <a:t>java</a:t>
            </a:r>
            <a:r>
              <a:rPr lang="tr-TR" sz="2800" dirty="0" smtClean="0"/>
              <a:t> dosyasının içeriği:</a:t>
            </a:r>
          </a:p>
          <a:p>
            <a:pPr>
              <a:buNone/>
            </a:pPr>
            <a:endParaRPr lang="tr-TR" sz="2800" dirty="0" smtClean="0"/>
          </a:p>
          <a:p>
            <a:pPr>
              <a:buNone/>
            </a:pPr>
            <a:r>
              <a:rPr lang="tr-TR" sz="2800" dirty="0" err="1" smtClean="0"/>
              <a:t>package</a:t>
            </a:r>
            <a:r>
              <a:rPr lang="tr-TR" sz="2800" dirty="0" smtClean="0"/>
              <a:t> javaapplication46;</a:t>
            </a:r>
          </a:p>
          <a:p>
            <a:pPr>
              <a:buNone/>
            </a:pPr>
            <a:endParaRPr lang="tr-TR" sz="2800" dirty="0" smtClean="0"/>
          </a:p>
          <a:p>
            <a:pPr>
              <a:buNone/>
            </a:pPr>
            <a:r>
              <a:rPr lang="tr-TR" sz="2800" dirty="0" err="1" smtClean="0"/>
              <a:t>public</a:t>
            </a:r>
            <a:r>
              <a:rPr lang="tr-TR" sz="2800" dirty="0" smtClean="0"/>
              <a:t> </a:t>
            </a:r>
            <a:r>
              <a:rPr lang="tr-TR" sz="2800" dirty="0" err="1" smtClean="0"/>
              <a:t>class</a:t>
            </a:r>
            <a:r>
              <a:rPr lang="tr-TR" sz="2800" dirty="0" smtClean="0"/>
              <a:t> hayvan {</a:t>
            </a:r>
          </a:p>
          <a:p>
            <a:pPr>
              <a:buNone/>
            </a:pPr>
            <a:r>
              <a:rPr lang="tr-TR" sz="2800" dirty="0" smtClean="0"/>
              <a:t>    </a:t>
            </a:r>
            <a:r>
              <a:rPr lang="tr-TR" sz="2800" dirty="0" err="1" smtClean="0"/>
              <a:t>String</a:t>
            </a:r>
            <a:r>
              <a:rPr lang="tr-TR" sz="2800" dirty="0" smtClean="0"/>
              <a:t> isim;</a:t>
            </a:r>
          </a:p>
          <a:p>
            <a:pPr>
              <a:buNone/>
            </a:pPr>
            <a:r>
              <a:rPr lang="tr-TR" sz="2800" dirty="0" smtClean="0"/>
              <a:t>    </a:t>
            </a:r>
            <a:r>
              <a:rPr lang="tr-TR" sz="2800" dirty="0" err="1" smtClean="0"/>
              <a:t>int</a:t>
            </a:r>
            <a:r>
              <a:rPr lang="tr-TR" sz="2800" dirty="0" smtClean="0"/>
              <a:t> ortalama_yas;</a:t>
            </a:r>
          </a:p>
          <a:p>
            <a:pPr>
              <a:buNone/>
            </a:pPr>
            <a:r>
              <a:rPr lang="tr-TR" sz="2800" dirty="0" smtClean="0"/>
              <a:t>    </a:t>
            </a:r>
            <a:r>
              <a:rPr lang="tr-TR" sz="2800" dirty="0" err="1" smtClean="0"/>
              <a:t>int</a:t>
            </a:r>
            <a:r>
              <a:rPr lang="tr-TR" sz="2800" dirty="0" smtClean="0"/>
              <a:t> </a:t>
            </a:r>
            <a:r>
              <a:rPr lang="tr-TR" sz="2800" dirty="0" err="1" smtClean="0"/>
              <a:t>agirlik</a:t>
            </a:r>
            <a:r>
              <a:rPr lang="tr-TR" sz="2800" dirty="0" smtClean="0"/>
              <a:t>;</a:t>
            </a:r>
          </a:p>
          <a:p>
            <a:pPr>
              <a:buNone/>
            </a:pPr>
            <a:r>
              <a:rPr lang="tr-TR" sz="2800" dirty="0" smtClean="0"/>
              <a:t>}</a:t>
            </a:r>
          </a:p>
        </p:txBody>
      </p:sp>
      <p:grpSp>
        <p:nvGrpSpPr>
          <p:cNvPr id="5" name="10 Grup"/>
          <p:cNvGrpSpPr/>
          <p:nvPr/>
        </p:nvGrpSpPr>
        <p:grpSpPr>
          <a:xfrm>
            <a:off x="571504" y="277254"/>
            <a:ext cx="6429388" cy="5509200"/>
            <a:chOff x="571504" y="277254"/>
            <a:chExt cx="6429388" cy="5509200"/>
          </a:xfrm>
        </p:grpSpPr>
        <p:sp>
          <p:nvSpPr>
            <p:cNvPr id="4" name="3 Dikdörtgen"/>
            <p:cNvSpPr/>
            <p:nvPr/>
          </p:nvSpPr>
          <p:spPr>
            <a:xfrm>
              <a:off x="571504" y="277254"/>
              <a:ext cx="6429388" cy="5509200"/>
            </a:xfrm>
            <a:prstGeom prst="rect">
              <a:avLst/>
            </a:prstGeom>
            <a:blipFill dpi="0" rotWithShape="1">
              <a:blip r:embed="rId2">
                <a:alphaModFix amt="82000"/>
              </a:blip>
              <a:srcRect/>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2"/>
            </a:lnRef>
            <a:fillRef idx="1">
              <a:schemeClr val="lt1"/>
            </a:fillRef>
            <a:effectRef idx="0">
              <a:schemeClr val="accent2"/>
            </a:effectRef>
            <a:fontRef idx="minor">
              <a:schemeClr val="dk1"/>
            </a:fontRef>
          </p:style>
          <p:txBody>
            <a:bodyPr wrap="square">
              <a:spAutoFit/>
            </a:bodyPr>
            <a:lstStyle/>
            <a:p>
              <a:r>
                <a:rPr lang="tr-TR" sz="1600" dirty="0" smtClean="0"/>
                <a:t>Ana dosyamızın içeriği: </a:t>
              </a:r>
            </a:p>
            <a:p>
              <a:endParaRPr lang="tr-TR" sz="1600" dirty="0" smtClean="0"/>
            </a:p>
            <a:p>
              <a:r>
                <a:rPr lang="tr-TR" sz="1600" dirty="0" smtClean="0"/>
                <a:t>hayvan []x = </a:t>
              </a:r>
              <a:r>
                <a:rPr lang="tr-TR" sz="1600" dirty="0" err="1" smtClean="0"/>
                <a:t>new</a:t>
              </a:r>
              <a:r>
                <a:rPr lang="tr-TR" sz="1600" dirty="0" smtClean="0"/>
                <a:t> hayvan[3];</a:t>
              </a:r>
            </a:p>
            <a:p>
              <a:r>
                <a:rPr lang="tr-TR" sz="1600" dirty="0" smtClean="0"/>
                <a:t>             x[0] = </a:t>
              </a:r>
              <a:r>
                <a:rPr lang="tr-TR" sz="1600" dirty="0" err="1" smtClean="0"/>
                <a:t>new</a:t>
              </a:r>
              <a:r>
                <a:rPr lang="tr-TR" sz="1600" dirty="0" smtClean="0"/>
                <a:t> hayvan();</a:t>
              </a:r>
            </a:p>
            <a:p>
              <a:r>
                <a:rPr lang="tr-TR" sz="1600" dirty="0" smtClean="0"/>
                <a:t>             x[1] = </a:t>
              </a:r>
              <a:r>
                <a:rPr lang="tr-TR" sz="1600" dirty="0" err="1" smtClean="0"/>
                <a:t>new</a:t>
              </a:r>
              <a:r>
                <a:rPr lang="tr-TR" sz="1600" dirty="0" smtClean="0"/>
                <a:t> hayvan();</a:t>
              </a:r>
            </a:p>
            <a:p>
              <a:r>
                <a:rPr lang="tr-TR" sz="1600" dirty="0" smtClean="0"/>
                <a:t>             x[2] = </a:t>
              </a:r>
              <a:r>
                <a:rPr lang="tr-TR" sz="1600" dirty="0" err="1" smtClean="0"/>
                <a:t>new</a:t>
              </a:r>
              <a:r>
                <a:rPr lang="tr-TR" sz="1600" dirty="0" smtClean="0"/>
                <a:t> hayvan();</a:t>
              </a:r>
            </a:p>
            <a:p>
              <a:endParaRPr lang="tr-TR" sz="1600" dirty="0" smtClean="0"/>
            </a:p>
            <a:p>
              <a:r>
                <a:rPr lang="tr-TR" sz="1600" dirty="0" smtClean="0"/>
                <a:t>	x[0].isim="Fil";</a:t>
              </a:r>
            </a:p>
            <a:p>
              <a:r>
                <a:rPr lang="tr-TR" sz="1600" dirty="0" smtClean="0"/>
                <a:t>	 x[1].isim=“Aslan";</a:t>
              </a:r>
            </a:p>
            <a:p>
              <a:r>
                <a:rPr lang="tr-TR" sz="1600" dirty="0" smtClean="0"/>
                <a:t>…</a:t>
              </a:r>
            </a:p>
            <a:p>
              <a:r>
                <a:rPr lang="tr-TR" sz="1600" dirty="0" smtClean="0"/>
                <a:t>	x[2].ortalama_yas=25;</a:t>
              </a:r>
            </a:p>
            <a:p>
              <a:r>
                <a:rPr lang="tr-TR" sz="1600" dirty="0" smtClean="0"/>
                <a:t>…</a:t>
              </a:r>
            </a:p>
            <a:p>
              <a:r>
                <a:rPr lang="tr-TR" sz="1600" dirty="0" smtClean="0"/>
                <a:t>	x[1].</a:t>
              </a:r>
              <a:r>
                <a:rPr lang="tr-TR" sz="1600" dirty="0" err="1" smtClean="0"/>
                <a:t>agirlik</a:t>
              </a:r>
              <a:r>
                <a:rPr lang="tr-TR" sz="1600" dirty="0" smtClean="0"/>
                <a:t>=175;</a:t>
              </a:r>
            </a:p>
            <a:p>
              <a:r>
                <a:rPr lang="tr-TR" sz="1600" dirty="0" smtClean="0"/>
                <a:t>…</a:t>
              </a:r>
            </a:p>
            <a:p>
              <a:r>
                <a:rPr lang="tr-TR" sz="1600" dirty="0" smtClean="0"/>
                <a:t>       </a:t>
              </a:r>
            </a:p>
            <a:p>
              <a:r>
                <a:rPr lang="tr-TR" sz="1600" dirty="0" smtClean="0"/>
                <a:t>        </a:t>
              </a:r>
              <a:r>
                <a:rPr lang="tr-TR" sz="1600" dirty="0" err="1" smtClean="0"/>
                <a:t>System</a:t>
              </a:r>
              <a:r>
                <a:rPr lang="tr-TR" sz="1600" dirty="0" smtClean="0"/>
                <a:t>.</a:t>
              </a:r>
              <a:r>
                <a:rPr lang="tr-TR" sz="1600" dirty="0" err="1" smtClean="0"/>
                <a:t>out</a:t>
              </a:r>
              <a:r>
                <a:rPr lang="tr-TR" sz="1600" dirty="0" smtClean="0"/>
                <a:t>.</a:t>
              </a:r>
              <a:r>
                <a:rPr lang="tr-TR" sz="1600" dirty="0" err="1" smtClean="0"/>
                <a:t>println</a:t>
              </a:r>
              <a:r>
                <a:rPr lang="tr-TR" sz="1600" dirty="0" smtClean="0"/>
                <a:t>("ISIM\</a:t>
              </a:r>
              <a:r>
                <a:rPr lang="tr-TR" sz="1600" dirty="0" err="1" smtClean="0"/>
                <a:t>tYASAM</a:t>
              </a:r>
              <a:r>
                <a:rPr lang="tr-TR" sz="1600" dirty="0" smtClean="0"/>
                <a:t> SURESI\</a:t>
              </a:r>
              <a:r>
                <a:rPr lang="tr-TR" sz="1600" dirty="0" err="1" smtClean="0"/>
                <a:t>tAGIRLIK</a:t>
              </a:r>
              <a:r>
                <a:rPr lang="tr-TR" sz="1600" dirty="0" smtClean="0"/>
                <a:t>");</a:t>
              </a:r>
            </a:p>
            <a:p>
              <a:r>
                <a:rPr lang="tr-TR" sz="1600" dirty="0" smtClean="0"/>
                <a:t>        </a:t>
              </a:r>
              <a:r>
                <a:rPr lang="tr-TR" sz="1600" dirty="0" err="1" smtClean="0"/>
                <a:t>for</a:t>
              </a:r>
              <a:r>
                <a:rPr lang="tr-TR" sz="1600" dirty="0" smtClean="0"/>
                <a:t>(</a:t>
              </a:r>
              <a:r>
                <a:rPr lang="tr-TR" sz="1600" dirty="0" err="1" smtClean="0"/>
                <a:t>int</a:t>
              </a:r>
              <a:r>
                <a:rPr lang="tr-TR" sz="1600" dirty="0" smtClean="0"/>
                <a:t> i=0; i&lt;3;i++)</a:t>
              </a:r>
            </a:p>
            <a:p>
              <a:r>
                <a:rPr lang="tr-TR" sz="1600" dirty="0" smtClean="0"/>
                <a:t>        {</a:t>
              </a:r>
            </a:p>
            <a:p>
              <a:r>
                <a:rPr lang="tr-TR" sz="1600" dirty="0" smtClean="0"/>
                <a:t>        </a:t>
              </a:r>
              <a:r>
                <a:rPr lang="tr-TR" sz="1600" dirty="0" err="1" smtClean="0"/>
                <a:t>System</a:t>
              </a:r>
              <a:r>
                <a:rPr lang="tr-TR" sz="1600" dirty="0" smtClean="0"/>
                <a:t>.</a:t>
              </a:r>
              <a:r>
                <a:rPr lang="tr-TR" sz="1600" dirty="0" err="1" smtClean="0"/>
                <a:t>out</a:t>
              </a:r>
              <a:r>
                <a:rPr lang="tr-TR" sz="1600" dirty="0" smtClean="0"/>
                <a:t>.</a:t>
              </a:r>
              <a:r>
                <a:rPr lang="tr-TR" sz="1600" dirty="0" err="1" smtClean="0"/>
                <a:t>println</a:t>
              </a:r>
              <a:r>
                <a:rPr lang="tr-TR" sz="1600" dirty="0" smtClean="0"/>
                <a:t>(x[i].isim</a:t>
              </a:r>
            </a:p>
            <a:p>
              <a:r>
                <a:rPr lang="tr-TR" sz="1600" dirty="0" smtClean="0"/>
                <a:t>                +"\t"+x[i].ortalama_yas</a:t>
              </a:r>
            </a:p>
            <a:p>
              <a:r>
                <a:rPr lang="tr-TR" sz="1600" dirty="0" smtClean="0"/>
                <a:t>                +"\t\t"+x[i].</a:t>
              </a:r>
              <a:r>
                <a:rPr lang="tr-TR" sz="1600" dirty="0" err="1" smtClean="0"/>
                <a:t>agirlik</a:t>
              </a:r>
              <a:r>
                <a:rPr lang="tr-TR" sz="1600" dirty="0" smtClean="0"/>
                <a:t>);</a:t>
              </a:r>
            </a:p>
            <a:p>
              <a:r>
                <a:rPr lang="tr-TR" sz="1600" dirty="0" smtClean="0"/>
                <a:t>        }</a:t>
              </a:r>
              <a:endParaRPr lang="tr-TR" sz="1600" dirty="0"/>
            </a:p>
          </p:txBody>
        </p:sp>
        <p:cxnSp>
          <p:nvCxnSpPr>
            <p:cNvPr id="6" name="5 Düz Ok Bağlayıcısı"/>
            <p:cNvCxnSpPr/>
            <p:nvPr/>
          </p:nvCxnSpPr>
          <p:spPr>
            <a:xfrm>
              <a:off x="3071802" y="1142984"/>
              <a:ext cx="57150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3857620" y="857232"/>
              <a:ext cx="2039854" cy="523220"/>
            </a:xfrm>
            <a:prstGeom prst="rect">
              <a:avLst/>
            </a:prstGeom>
            <a:noFill/>
          </p:spPr>
          <p:txBody>
            <a:bodyPr wrap="none" rtlCol="0">
              <a:spAutoFit/>
            </a:bodyPr>
            <a:lstStyle/>
            <a:p>
              <a:r>
                <a:rPr lang="tr-TR" sz="1400" dirty="0" smtClean="0"/>
                <a:t>elemanların  tek tek </a:t>
              </a:r>
            </a:p>
            <a:p>
              <a:r>
                <a:rPr lang="tr-TR" sz="1400" dirty="0" err="1" smtClean="0"/>
                <a:t>new</a:t>
              </a:r>
              <a:r>
                <a:rPr lang="tr-TR" sz="1400" dirty="0" smtClean="0"/>
                <a:t> ile kurulması gerekir.</a:t>
              </a:r>
              <a:endParaRPr lang="tr-TR" sz="1400" dirty="0"/>
            </a:p>
          </p:txBody>
        </p:sp>
        <p:sp>
          <p:nvSpPr>
            <p:cNvPr id="8" name="7 Sola Bükülü Ok"/>
            <p:cNvSpPr/>
            <p:nvPr/>
          </p:nvSpPr>
          <p:spPr>
            <a:xfrm flipV="1">
              <a:off x="3143240" y="1500174"/>
              <a:ext cx="285752" cy="7858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9" name="8 Metin kutusu"/>
            <p:cNvSpPr txBox="1"/>
            <p:nvPr/>
          </p:nvSpPr>
          <p:spPr>
            <a:xfrm>
              <a:off x="3643306" y="1500174"/>
              <a:ext cx="1928826" cy="1384995"/>
            </a:xfrm>
            <a:prstGeom prst="rect">
              <a:avLst/>
            </a:prstGeom>
            <a:noFill/>
          </p:spPr>
          <p:txBody>
            <a:bodyPr wrap="square" rtlCol="0">
              <a:spAutoFit/>
            </a:bodyPr>
            <a:lstStyle/>
            <a:p>
              <a:r>
                <a:rPr lang="tr-TR" sz="1400" dirty="0" smtClean="0"/>
                <a:t>ilerleyen slaytlarda bu bilgilerin,</a:t>
              </a:r>
            </a:p>
            <a:p>
              <a:r>
                <a:rPr lang="tr-TR" sz="1400" dirty="0" smtClean="0"/>
                <a:t>elemanların kuruluş aşamasında,</a:t>
              </a:r>
            </a:p>
            <a:p>
              <a:r>
                <a:rPr lang="tr-TR" sz="1400" dirty="0" smtClean="0"/>
                <a:t>parantezlerin içine yazılmasını göreceğiz.</a:t>
              </a:r>
              <a:endParaRPr lang="tr-TR" sz="1400" dirty="0"/>
            </a:p>
          </p:txBody>
        </p:sp>
      </p:grpSp>
      <p:pic>
        <p:nvPicPr>
          <p:cNvPr id="1026" name="Picture 2"/>
          <p:cNvPicPr>
            <a:picLocks noChangeAspect="1" noChangeArrowheads="1"/>
          </p:cNvPicPr>
          <p:nvPr/>
        </p:nvPicPr>
        <p:blipFill>
          <a:blip r:embed="rId3"/>
          <a:srcRect/>
          <a:stretch>
            <a:fillRect/>
          </a:stretch>
        </p:blipFill>
        <p:spPr bwMode="auto">
          <a:xfrm>
            <a:off x="3786182" y="4286256"/>
            <a:ext cx="5067300" cy="16668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heckerboard(across)">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heckerboard(across)">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heckerboard(across)">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heckerboard(across)">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428596" y="0"/>
            <a:ext cx="5143536" cy="2500306"/>
          </a:xfrm>
        </p:spPr>
        <p:style>
          <a:lnRef idx="2">
            <a:schemeClr val="dk1"/>
          </a:lnRef>
          <a:fillRef idx="1">
            <a:schemeClr val="lt1"/>
          </a:fillRef>
          <a:effectRef idx="0">
            <a:schemeClr val="dk1"/>
          </a:effectRef>
          <a:fontRef idx="minor">
            <a:schemeClr val="dk1"/>
          </a:fontRef>
        </p:style>
        <p:txBody>
          <a:bodyPr>
            <a:normAutofit lnSpcReduction="10000"/>
          </a:bodyPr>
          <a:lstStyle/>
          <a:p>
            <a:pPr>
              <a:buNone/>
            </a:pPr>
            <a:r>
              <a:rPr lang="tr-TR" sz="2000" dirty="0" smtClean="0"/>
              <a:t>Tahta b69 = </a:t>
            </a:r>
            <a:r>
              <a:rPr lang="tr-TR" sz="2000" dirty="0" err="1" smtClean="0"/>
              <a:t>new</a:t>
            </a:r>
            <a:r>
              <a:rPr lang="tr-TR" sz="2000" dirty="0" smtClean="0"/>
              <a:t> Tahta();</a:t>
            </a:r>
          </a:p>
          <a:p>
            <a:pPr>
              <a:buNone/>
            </a:pPr>
            <a:r>
              <a:rPr lang="tr-TR" sz="2000" dirty="0" smtClean="0"/>
              <a:t>       b69.boy=1.2;</a:t>
            </a:r>
          </a:p>
          <a:p>
            <a:pPr>
              <a:buNone/>
            </a:pPr>
            <a:r>
              <a:rPr lang="tr-TR" sz="2000" dirty="0" smtClean="0"/>
              <a:t>       b69.en = b69.boy *3;</a:t>
            </a:r>
          </a:p>
          <a:p>
            <a:pPr>
              <a:buNone/>
            </a:pPr>
            <a:r>
              <a:rPr lang="tr-TR" sz="2000" dirty="0" smtClean="0"/>
              <a:t>       b69.renk="beyaz";</a:t>
            </a:r>
          </a:p>
          <a:p>
            <a:pPr>
              <a:buNone/>
            </a:pPr>
            <a:r>
              <a:rPr lang="tr-TR" sz="2000" dirty="0" smtClean="0"/>
              <a:t>       </a:t>
            </a:r>
            <a:r>
              <a:rPr lang="tr-TR" sz="2000" dirty="0" err="1" smtClean="0"/>
              <a:t>System</a:t>
            </a:r>
            <a:r>
              <a:rPr lang="tr-TR" sz="2000" dirty="0" smtClean="0"/>
              <a:t>.</a:t>
            </a:r>
            <a:r>
              <a:rPr lang="tr-TR" sz="2000" dirty="0" err="1" smtClean="0"/>
              <a:t>out</a:t>
            </a:r>
            <a:r>
              <a:rPr lang="tr-TR" sz="2000" dirty="0" smtClean="0"/>
              <a:t>.</a:t>
            </a:r>
            <a:r>
              <a:rPr lang="tr-TR" sz="2000" dirty="0" err="1" smtClean="0"/>
              <a:t>println</a:t>
            </a:r>
            <a:r>
              <a:rPr lang="tr-TR" sz="2000" dirty="0" smtClean="0"/>
              <a:t>(b69.boy</a:t>
            </a:r>
          </a:p>
          <a:p>
            <a:pPr>
              <a:buNone/>
            </a:pPr>
            <a:r>
              <a:rPr lang="tr-TR" sz="2000" dirty="0" smtClean="0"/>
              <a:t>               +b69.renk</a:t>
            </a:r>
          </a:p>
          <a:p>
            <a:pPr>
              <a:buNone/>
            </a:pPr>
            <a:r>
              <a:rPr lang="tr-TR" sz="2000" dirty="0" smtClean="0"/>
              <a:t>               +b69.en);</a:t>
            </a:r>
            <a:endParaRPr lang="tr-TR" sz="2000" dirty="0"/>
          </a:p>
        </p:txBody>
      </p:sp>
      <p:pic>
        <p:nvPicPr>
          <p:cNvPr id="4" name="3 Resim" descr="soru.jpg"/>
          <p:cNvPicPr>
            <a:picLocks noChangeAspect="1"/>
          </p:cNvPicPr>
          <p:nvPr/>
        </p:nvPicPr>
        <p:blipFill>
          <a:blip r:embed="rId2"/>
          <a:stretch>
            <a:fillRect/>
          </a:stretch>
        </p:blipFill>
        <p:spPr>
          <a:xfrm>
            <a:off x="6429388" y="4857760"/>
            <a:ext cx="1767840" cy="1328928"/>
          </a:xfrm>
          <a:prstGeom prst="rect">
            <a:avLst/>
          </a:prstGeom>
        </p:spPr>
      </p:pic>
      <p:sp>
        <p:nvSpPr>
          <p:cNvPr id="5" name="1 Başlık"/>
          <p:cNvSpPr txBox="1">
            <a:spLocks/>
          </p:cNvSpPr>
          <p:nvPr/>
        </p:nvSpPr>
        <p:spPr>
          <a:xfrm>
            <a:off x="500034" y="5286388"/>
            <a:ext cx="8229600" cy="990600"/>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3200" b="0" i="0" u="none" strike="noStrike" kern="1200" cap="none" spc="0" normalizeH="0" baseline="0" noProof="0" dirty="0" smtClean="0">
                <a:ln>
                  <a:noFill/>
                </a:ln>
                <a:solidFill>
                  <a:schemeClr val="tx2"/>
                </a:solidFill>
                <a:effectLst/>
                <a:uLnTx/>
                <a:uFillTx/>
                <a:latin typeface="+mj-lt"/>
                <a:ea typeface="+mj-ea"/>
                <a:cs typeface="+mj-cs"/>
              </a:rPr>
              <a:t>Uygulama</a:t>
            </a:r>
            <a:endParaRPr kumimoji="0" lang="tr-TR" sz="3200" b="0" i="0" u="none" strike="noStrike" kern="1200" cap="none" spc="0" normalizeH="0" baseline="0" noProof="0" dirty="0">
              <a:ln>
                <a:noFill/>
              </a:ln>
              <a:solidFill>
                <a:schemeClr val="tx2"/>
              </a:solidFill>
              <a:effectLst/>
              <a:uLnTx/>
              <a:uFillTx/>
              <a:latin typeface="+mj-lt"/>
              <a:ea typeface="+mj-ea"/>
              <a:cs typeface="+mj-cs"/>
            </a:endParaRPr>
          </a:p>
        </p:txBody>
      </p:sp>
      <p:sp>
        <p:nvSpPr>
          <p:cNvPr id="7" name="2 İçerik Yer Tutucusu"/>
          <p:cNvSpPr txBox="1">
            <a:spLocks/>
          </p:cNvSpPr>
          <p:nvPr/>
        </p:nvSpPr>
        <p:spPr>
          <a:xfrm>
            <a:off x="6172208" y="142852"/>
            <a:ext cx="2828948" cy="2428892"/>
          </a:xfrm>
          <a:prstGeom prst="rect">
            <a:avLst/>
          </a:prstGeom>
          <a:solidFill>
            <a:srgbClr val="FFFF00"/>
          </a:solidFill>
          <a:ln w="1905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vert="horz">
            <a:normAutofit fontScale="55000" lnSpcReduction="2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None/>
              <a:tabLst/>
              <a:defRPr/>
            </a:pPr>
            <a:r>
              <a:rPr kumimoji="0" lang="tr-TR" sz="2800" b="0" i="0" u="none" strike="noStrike" kern="1200" cap="none" spc="0" normalizeH="0" baseline="0" noProof="0" dirty="0" smtClean="0">
                <a:ln>
                  <a:noFill/>
                </a:ln>
                <a:solidFill>
                  <a:schemeClr val="dk1"/>
                </a:solidFill>
                <a:effectLst/>
                <a:uLnTx/>
                <a:uFillTx/>
                <a:latin typeface="+mn-lt"/>
                <a:ea typeface="+mn-ea"/>
                <a:cs typeface="+mn-cs"/>
              </a:rPr>
              <a:t>Tahta.</a:t>
            </a:r>
            <a:r>
              <a:rPr kumimoji="0" lang="tr-TR" sz="2800" b="0" i="0" u="none" strike="noStrike" kern="1200" cap="none" spc="0" normalizeH="0" baseline="0" noProof="0" dirty="0" err="1" smtClean="0">
                <a:ln>
                  <a:noFill/>
                </a:ln>
                <a:solidFill>
                  <a:schemeClr val="dk1"/>
                </a:solidFill>
                <a:effectLst/>
                <a:uLnTx/>
                <a:uFillTx/>
                <a:latin typeface="+mn-lt"/>
                <a:ea typeface="+mn-ea"/>
                <a:cs typeface="+mn-cs"/>
              </a:rPr>
              <a:t>java</a:t>
            </a:r>
            <a:r>
              <a:rPr kumimoji="0" lang="tr-TR" sz="2800" b="0" i="0" u="none" strike="noStrike" kern="1200" cap="none" spc="0" normalizeH="0" baseline="0" noProof="0" dirty="0" smtClean="0">
                <a:ln>
                  <a:noFill/>
                </a:ln>
                <a:solidFill>
                  <a:schemeClr val="dk1"/>
                </a:solidFill>
                <a:effectLst/>
                <a:uLnTx/>
                <a:uFillTx/>
                <a:latin typeface="+mn-lt"/>
                <a:ea typeface="+mn-ea"/>
                <a:cs typeface="+mn-cs"/>
              </a:rPr>
              <a:t> dosyasının içeriği:</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None/>
              <a:tabLst/>
              <a:defRPr/>
            </a:pPr>
            <a:endParaRPr kumimoji="0" lang="tr-TR" sz="2800" b="0" i="0" u="none" strike="noStrike" kern="1200" cap="none" spc="0" normalizeH="0" baseline="0" noProof="0" dirty="0" smtClean="0">
              <a:ln>
                <a:noFill/>
              </a:ln>
              <a:solidFill>
                <a:schemeClr val="dk1"/>
              </a:solidFill>
              <a:effectLst/>
              <a:uLnTx/>
              <a:uFillTx/>
              <a:latin typeface="+mn-lt"/>
              <a:ea typeface="+mn-ea"/>
              <a:cs typeface="+mn-cs"/>
            </a:endParaRPr>
          </a:p>
          <a:p>
            <a:pPr marL="274320" lvl="0" indent="-274320">
              <a:spcBef>
                <a:spcPts val="600"/>
              </a:spcBef>
              <a:buClr>
                <a:schemeClr val="accent1"/>
              </a:buClr>
              <a:buSzPct val="76000"/>
            </a:pPr>
            <a:r>
              <a:rPr lang="tr-TR" sz="2800" dirty="0" err="1" smtClean="0"/>
              <a:t>package</a:t>
            </a:r>
            <a:r>
              <a:rPr lang="tr-TR" sz="2800" dirty="0" smtClean="0"/>
              <a:t> javaapplication47;</a:t>
            </a:r>
          </a:p>
          <a:p>
            <a:pPr marL="274320" lvl="0" indent="-274320">
              <a:spcBef>
                <a:spcPts val="600"/>
              </a:spcBef>
              <a:buClr>
                <a:schemeClr val="accent1"/>
              </a:buClr>
              <a:buSzPct val="76000"/>
            </a:pPr>
            <a:r>
              <a:rPr lang="tr-TR" sz="2800" dirty="0" err="1" smtClean="0"/>
              <a:t>public</a:t>
            </a:r>
            <a:r>
              <a:rPr lang="tr-TR" sz="2800" dirty="0" smtClean="0"/>
              <a:t> </a:t>
            </a:r>
            <a:r>
              <a:rPr lang="tr-TR" sz="2800" dirty="0" err="1" smtClean="0"/>
              <a:t>class</a:t>
            </a:r>
            <a:r>
              <a:rPr lang="tr-TR" sz="2800" dirty="0" smtClean="0"/>
              <a:t> Tahta {</a:t>
            </a:r>
          </a:p>
          <a:p>
            <a:pPr marL="274320" lvl="0" indent="-274320">
              <a:spcBef>
                <a:spcPts val="600"/>
              </a:spcBef>
              <a:buClr>
                <a:schemeClr val="accent1"/>
              </a:buClr>
              <a:buSzPct val="76000"/>
            </a:pPr>
            <a:r>
              <a:rPr lang="tr-TR" sz="2800" dirty="0" smtClean="0"/>
              <a:t>    </a:t>
            </a:r>
            <a:r>
              <a:rPr lang="tr-TR" sz="2800" dirty="0" err="1" smtClean="0"/>
              <a:t>String</a:t>
            </a:r>
            <a:r>
              <a:rPr lang="tr-TR" sz="2800" dirty="0" smtClean="0"/>
              <a:t> renk; // "beyaz" "siyah"</a:t>
            </a:r>
          </a:p>
          <a:p>
            <a:pPr marL="274320" lvl="0" indent="-274320">
              <a:spcBef>
                <a:spcPts val="600"/>
              </a:spcBef>
              <a:buClr>
                <a:schemeClr val="accent1"/>
              </a:buClr>
              <a:buSzPct val="76000"/>
            </a:pPr>
            <a:r>
              <a:rPr lang="tr-TR" sz="2800" dirty="0" smtClean="0"/>
              <a:t>    </a:t>
            </a:r>
            <a:r>
              <a:rPr lang="tr-TR" sz="2800" dirty="0" err="1" smtClean="0"/>
              <a:t>double</a:t>
            </a:r>
            <a:r>
              <a:rPr lang="tr-TR" sz="2800" dirty="0" smtClean="0"/>
              <a:t> boy; //metre</a:t>
            </a:r>
          </a:p>
          <a:p>
            <a:pPr marL="274320" lvl="0" indent="-274320">
              <a:spcBef>
                <a:spcPts val="600"/>
              </a:spcBef>
              <a:buClr>
                <a:schemeClr val="accent1"/>
              </a:buClr>
              <a:buSzPct val="76000"/>
            </a:pPr>
            <a:r>
              <a:rPr lang="tr-TR" sz="2800" dirty="0" smtClean="0"/>
              <a:t>    </a:t>
            </a:r>
            <a:r>
              <a:rPr lang="tr-TR" sz="2800" dirty="0" err="1" smtClean="0"/>
              <a:t>double</a:t>
            </a:r>
            <a:r>
              <a:rPr lang="tr-TR" sz="2800" dirty="0" smtClean="0"/>
              <a:t> en; //metre</a:t>
            </a:r>
          </a:p>
          <a:p>
            <a:pPr marL="274320" lvl="0" indent="-274320">
              <a:spcBef>
                <a:spcPts val="600"/>
              </a:spcBef>
              <a:buClr>
                <a:schemeClr val="accent1"/>
              </a:buClr>
              <a:buSzPct val="76000"/>
            </a:pPr>
            <a:r>
              <a:rPr lang="tr-TR" sz="2800" dirty="0" smtClean="0"/>
              <a:t>}</a:t>
            </a:r>
            <a:endParaRPr kumimoji="0" lang="tr-TR" sz="2800" b="0" i="0" u="none" strike="noStrike" kern="1200" cap="none" spc="0" normalizeH="0" baseline="0" noProof="0" dirty="0" smtClean="0">
              <a:ln>
                <a:noFill/>
              </a:ln>
              <a:solidFill>
                <a:schemeClr val="dk1"/>
              </a:solidFill>
              <a:effectLst/>
              <a:uLnTx/>
              <a:uFillTx/>
              <a:latin typeface="+mn-lt"/>
              <a:ea typeface="+mn-ea"/>
              <a:cs typeface="+mn-cs"/>
            </a:endParaRPr>
          </a:p>
        </p:txBody>
      </p:sp>
      <p:sp>
        <p:nvSpPr>
          <p:cNvPr id="9" name="5 İçerik Yer Tutucusu"/>
          <p:cNvSpPr txBox="1">
            <a:spLocks/>
          </p:cNvSpPr>
          <p:nvPr/>
        </p:nvSpPr>
        <p:spPr>
          <a:xfrm>
            <a:off x="357158" y="4572008"/>
            <a:ext cx="5572164" cy="1092607"/>
          </a:xfrm>
          <a:prstGeom prst="rect">
            <a:avLst/>
          </a:prstGeom>
        </p:spPr>
        <p:style>
          <a:lnRef idx="2">
            <a:schemeClr val="accent1"/>
          </a:lnRef>
          <a:fillRef idx="1">
            <a:schemeClr val="lt1"/>
          </a:fillRef>
          <a:effectRef idx="0">
            <a:schemeClr val="accent1"/>
          </a:effectRef>
          <a:fontRef idx="minor">
            <a:schemeClr val="dk1"/>
          </a:fontRef>
        </p:style>
        <p:txBody>
          <a:bodyPr vert="horz" wrap="square" rtlCol="0">
            <a:sp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tr-TR" sz="2000" b="0" i="1" u="none" strike="noStrike" kern="1200" cap="none" spc="0" normalizeH="0" baseline="0" noProof="0" dirty="0" smtClean="0">
                <a:ln>
                  <a:noFill/>
                </a:ln>
                <a:solidFill>
                  <a:schemeClr val="dk1"/>
                </a:solidFill>
                <a:effectLst/>
                <a:uLnTx/>
                <a:uFillTx/>
                <a:latin typeface="+mn-lt"/>
                <a:ea typeface="+mn-ea"/>
                <a:cs typeface="+mn-cs"/>
              </a:rPr>
              <a:t>Bunu biliyor musunuz? </a:t>
            </a:r>
            <a:br>
              <a:rPr kumimoji="0" lang="tr-TR" sz="2000" b="0" i="1" u="none" strike="noStrike" kern="1200" cap="none" spc="0" normalizeH="0" baseline="0" noProof="0" dirty="0" smtClean="0">
                <a:ln>
                  <a:noFill/>
                </a:ln>
                <a:solidFill>
                  <a:schemeClr val="dk1"/>
                </a:solidFill>
                <a:effectLst/>
                <a:uLnTx/>
                <a:uFillTx/>
                <a:latin typeface="+mn-lt"/>
                <a:ea typeface="+mn-ea"/>
                <a:cs typeface="+mn-cs"/>
              </a:rPr>
            </a:br>
            <a:r>
              <a:rPr kumimoji="0" lang="tr-TR" sz="2000" b="0" i="1" u="none" strike="noStrike" kern="1200" cap="none" spc="0" normalizeH="0" baseline="0" noProof="0" dirty="0" smtClean="0">
                <a:ln>
                  <a:noFill/>
                </a:ln>
                <a:solidFill>
                  <a:schemeClr val="dk1"/>
                </a:solidFill>
                <a:effectLst/>
                <a:uLnTx/>
                <a:uFillTx/>
                <a:latin typeface="+mn-lt"/>
                <a:ea typeface="+mn-ea"/>
                <a:cs typeface="+mn-cs"/>
              </a:rPr>
              <a:t>Sınıf isimleri genelde ilk harf büyük olarak yazılır.</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None/>
              <a:tabLst/>
              <a:defRPr/>
            </a:pPr>
            <a:r>
              <a:rPr kumimoji="0" lang="tr-TR" sz="2000" b="0" i="1" u="none" strike="noStrike" kern="1200" cap="none" spc="0" normalizeH="0" baseline="0" noProof="0" dirty="0" smtClean="0">
                <a:ln>
                  <a:noFill/>
                </a:ln>
                <a:solidFill>
                  <a:schemeClr val="dk1"/>
                </a:solidFill>
                <a:effectLst/>
                <a:uLnTx/>
                <a:uFillTx/>
                <a:latin typeface="+mn-lt"/>
                <a:ea typeface="+mn-ea"/>
                <a:cs typeface="+mn-cs"/>
              </a:rPr>
              <a:t>		</a:t>
            </a:r>
            <a:r>
              <a:rPr kumimoji="0" lang="tr-TR" sz="2000" b="0" i="1" u="none" strike="noStrike" kern="1200" cap="none" spc="0" normalizeH="0" baseline="0" noProof="0" dirty="0" err="1" smtClean="0">
                <a:ln>
                  <a:noFill/>
                </a:ln>
                <a:solidFill>
                  <a:schemeClr val="dk1"/>
                </a:solidFill>
                <a:effectLst/>
                <a:uLnTx/>
                <a:uFillTx/>
                <a:latin typeface="+mn-lt"/>
                <a:ea typeface="+mn-ea"/>
                <a:cs typeface="+mn-cs"/>
              </a:rPr>
              <a:t>MyClass</a:t>
            </a:r>
            <a:r>
              <a:rPr kumimoji="0" lang="tr-TR" sz="2000" b="0" i="1" u="none" strike="noStrike" kern="1200" cap="none" spc="0" normalizeH="0" baseline="0" noProof="0" dirty="0" smtClean="0">
                <a:ln>
                  <a:noFill/>
                </a:ln>
                <a:solidFill>
                  <a:schemeClr val="dk1"/>
                </a:solidFill>
                <a:effectLst/>
                <a:uLnTx/>
                <a:uFillTx/>
                <a:latin typeface="+mn-lt"/>
                <a:ea typeface="+mn-ea"/>
                <a:cs typeface="+mn-cs"/>
              </a:rPr>
              <a:t>, Sinifim2 vs. gibi</a:t>
            </a:r>
          </a:p>
        </p:txBody>
      </p:sp>
      <p:graphicFrame>
        <p:nvGraphicFramePr>
          <p:cNvPr id="10" name="3 İçerik Yer Tutucusu"/>
          <p:cNvGraphicFramePr>
            <a:graphicFrameLocks/>
          </p:cNvGraphicFramePr>
          <p:nvPr/>
        </p:nvGraphicFramePr>
        <p:xfrm>
          <a:off x="3643306" y="3429000"/>
          <a:ext cx="4786344" cy="821526"/>
        </p:xfrm>
        <a:graphic>
          <a:graphicData uri="http://schemas.openxmlformats.org/drawingml/2006/table">
            <a:tbl>
              <a:tblPr firstRow="1" bandRow="1">
                <a:tableStyleId>{5940675A-B579-460E-94D1-54222C63F5DA}</a:tableStyleId>
              </a:tblPr>
              <a:tblGrid>
                <a:gridCol w="398862"/>
                <a:gridCol w="398862"/>
                <a:gridCol w="398862"/>
                <a:gridCol w="398862"/>
                <a:gridCol w="398862"/>
                <a:gridCol w="398862"/>
                <a:gridCol w="398862"/>
                <a:gridCol w="398862"/>
                <a:gridCol w="398862"/>
                <a:gridCol w="398862"/>
                <a:gridCol w="398862"/>
                <a:gridCol w="398862"/>
              </a:tblGrid>
              <a:tr h="410763">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r>
              <a:tr h="410763">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c>
                  <a:txBody>
                    <a:bodyPr/>
                    <a:lstStyle/>
                    <a:p>
                      <a:endParaRPr lang="tr-TR" dirty="0"/>
                    </a:p>
                  </a:txBody>
                  <a:tcPr/>
                </a:tc>
              </a:tr>
            </a:tbl>
          </a:graphicData>
        </a:graphic>
      </p:graphicFrame>
      <p:sp>
        <p:nvSpPr>
          <p:cNvPr id="11" name="10 Metin kutusu"/>
          <p:cNvSpPr txBox="1"/>
          <p:nvPr/>
        </p:nvSpPr>
        <p:spPr>
          <a:xfrm>
            <a:off x="3500430" y="3000372"/>
            <a:ext cx="2087944" cy="369332"/>
          </a:xfrm>
          <a:prstGeom prst="rect">
            <a:avLst/>
          </a:prstGeom>
          <a:noFill/>
        </p:spPr>
        <p:txBody>
          <a:bodyPr wrap="none" rtlCol="0">
            <a:spAutoFit/>
          </a:bodyPr>
          <a:lstStyle/>
          <a:p>
            <a:r>
              <a:rPr lang="tr-TR" dirty="0" smtClean="0"/>
              <a:t>Ekran çıktısı </a:t>
            </a:r>
            <a:r>
              <a:rPr lang="tr-TR" sz="1400" dirty="0" smtClean="0"/>
              <a:t>(12x2 </a:t>
            </a:r>
            <a:r>
              <a:rPr lang="tr-TR" sz="1400" dirty="0" err="1" smtClean="0"/>
              <a:t>lik</a:t>
            </a:r>
            <a:r>
              <a:rPr lang="tr-TR" sz="1400" dirty="0" smtClean="0"/>
              <a:t>) </a:t>
            </a:r>
            <a:endParaRPr lang="tr-TR" dirty="0"/>
          </a:p>
        </p:txBody>
      </p:sp>
      <p:sp>
        <p:nvSpPr>
          <p:cNvPr id="12" name="11 Dikdörtgen"/>
          <p:cNvSpPr/>
          <p:nvPr/>
        </p:nvSpPr>
        <p:spPr>
          <a:xfrm>
            <a:off x="428628" y="2643182"/>
            <a:ext cx="4572000" cy="646331"/>
          </a:xfrm>
          <a:prstGeom prst="rect">
            <a:avLst/>
          </a:prstGeom>
        </p:spPr>
        <p:txBody>
          <a:bodyPr>
            <a:spAutoFit/>
          </a:bodyPr>
          <a:lstStyle/>
          <a:p>
            <a:pPr>
              <a:buNone/>
            </a:pPr>
            <a:r>
              <a:rPr lang="tr-TR" dirty="0" smtClean="0"/>
              <a:t>Ana sınıf(</a:t>
            </a:r>
            <a:r>
              <a:rPr lang="tr-TR" dirty="0" err="1" smtClean="0"/>
              <a:t>class</a:t>
            </a:r>
            <a:r>
              <a:rPr lang="tr-TR" dirty="0" smtClean="0"/>
              <a:t>)’a ait olan yukarıdaki kodun çıktısı nedir?</a:t>
            </a:r>
          </a:p>
        </p:txBody>
      </p:sp>
      <p:cxnSp>
        <p:nvCxnSpPr>
          <p:cNvPr id="14" name="13 Düz Ok Bağlayıcısı"/>
          <p:cNvCxnSpPr/>
          <p:nvPr/>
        </p:nvCxnSpPr>
        <p:spPr>
          <a:xfrm rot="10800000" flipV="1">
            <a:off x="6500826" y="3000372"/>
            <a:ext cx="357190"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14 Metin kutusu"/>
          <p:cNvSpPr txBox="1"/>
          <p:nvPr/>
        </p:nvSpPr>
        <p:spPr>
          <a:xfrm>
            <a:off x="5929323" y="2643182"/>
            <a:ext cx="2714644" cy="523220"/>
          </a:xfrm>
          <a:prstGeom prst="rect">
            <a:avLst/>
          </a:prstGeom>
          <a:noFill/>
        </p:spPr>
        <p:txBody>
          <a:bodyPr wrap="square" rtlCol="0">
            <a:spAutoFit/>
          </a:bodyPr>
          <a:lstStyle/>
          <a:p>
            <a:r>
              <a:rPr lang="tr-TR" sz="1400" b="1" i="1" dirty="0" smtClean="0"/>
              <a:t>Uygulama kağıdınıza bu kutuyu da çiziniz.</a:t>
            </a:r>
            <a:endParaRPr lang="tr-TR" sz="1400" b="1" i="1" dirty="0"/>
          </a:p>
        </p:txBody>
      </p:sp>
    </p:spTree>
  </p:cSld>
  <p:clrMapOvr>
    <a:masterClrMapping/>
  </p:clrMapOvr>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Doğru cevap</a:t>
            </a:r>
            <a:endParaRPr lang="tr-TR" dirty="0"/>
          </a:p>
        </p:txBody>
      </p:sp>
      <p:graphicFrame>
        <p:nvGraphicFramePr>
          <p:cNvPr id="4" name="3 İçerik Yer Tutucusu"/>
          <p:cNvGraphicFramePr>
            <a:graphicFrameLocks/>
          </p:cNvGraphicFramePr>
          <p:nvPr/>
        </p:nvGraphicFramePr>
        <p:xfrm>
          <a:off x="1571604" y="1500174"/>
          <a:ext cx="4786344" cy="821526"/>
        </p:xfrm>
        <a:graphic>
          <a:graphicData uri="http://schemas.openxmlformats.org/drawingml/2006/table">
            <a:tbl>
              <a:tblPr firstRow="1" bandRow="1">
                <a:tableStyleId>{5940675A-B579-460E-94D1-54222C63F5DA}</a:tableStyleId>
              </a:tblPr>
              <a:tblGrid>
                <a:gridCol w="398862"/>
                <a:gridCol w="398862"/>
                <a:gridCol w="398862"/>
                <a:gridCol w="398862"/>
                <a:gridCol w="398862"/>
                <a:gridCol w="398862"/>
                <a:gridCol w="398862"/>
                <a:gridCol w="398862"/>
                <a:gridCol w="398862"/>
                <a:gridCol w="398862"/>
                <a:gridCol w="398862"/>
                <a:gridCol w="398862"/>
              </a:tblGrid>
              <a:tr h="410763">
                <a:tc>
                  <a:txBody>
                    <a:bodyPr/>
                    <a:lstStyle/>
                    <a:p>
                      <a:pPr algn="ctr"/>
                      <a:r>
                        <a:rPr lang="tr-TR" sz="2000" b="1" dirty="0" smtClean="0"/>
                        <a:t>1</a:t>
                      </a:r>
                      <a:endParaRPr lang="tr-TR" sz="2000" b="1" dirty="0"/>
                    </a:p>
                  </a:txBody>
                  <a:tcPr/>
                </a:tc>
                <a:tc>
                  <a:txBody>
                    <a:bodyPr/>
                    <a:lstStyle/>
                    <a:p>
                      <a:pPr algn="ctr"/>
                      <a:r>
                        <a:rPr lang="tr-TR" sz="2000" b="1" dirty="0" smtClean="0"/>
                        <a:t>.</a:t>
                      </a:r>
                      <a:endParaRPr lang="tr-TR" sz="2000" b="1" dirty="0"/>
                    </a:p>
                  </a:txBody>
                  <a:tcPr/>
                </a:tc>
                <a:tc>
                  <a:txBody>
                    <a:bodyPr/>
                    <a:lstStyle/>
                    <a:p>
                      <a:pPr algn="ctr"/>
                      <a:r>
                        <a:rPr lang="tr-TR" sz="2000" b="1" dirty="0" smtClean="0"/>
                        <a:t>2</a:t>
                      </a:r>
                      <a:endParaRPr lang="tr-TR" sz="2000" b="1" dirty="0"/>
                    </a:p>
                  </a:txBody>
                  <a:tcPr/>
                </a:tc>
                <a:tc>
                  <a:txBody>
                    <a:bodyPr/>
                    <a:lstStyle/>
                    <a:p>
                      <a:pPr algn="ctr"/>
                      <a:r>
                        <a:rPr lang="tr-TR" sz="2000" b="1" dirty="0" smtClean="0"/>
                        <a:t>b</a:t>
                      </a:r>
                      <a:endParaRPr lang="tr-TR" sz="2000" b="1" dirty="0"/>
                    </a:p>
                  </a:txBody>
                  <a:tcPr/>
                </a:tc>
                <a:tc>
                  <a:txBody>
                    <a:bodyPr/>
                    <a:lstStyle/>
                    <a:p>
                      <a:pPr algn="ctr"/>
                      <a:r>
                        <a:rPr lang="tr-TR" sz="2000" b="1" dirty="0" smtClean="0"/>
                        <a:t>e</a:t>
                      </a:r>
                      <a:endParaRPr lang="tr-TR" sz="2000" b="1" dirty="0"/>
                    </a:p>
                  </a:txBody>
                  <a:tcPr/>
                </a:tc>
                <a:tc>
                  <a:txBody>
                    <a:bodyPr/>
                    <a:lstStyle/>
                    <a:p>
                      <a:pPr algn="ctr"/>
                      <a:r>
                        <a:rPr lang="tr-TR" sz="2000" b="1" dirty="0" smtClean="0"/>
                        <a:t>y</a:t>
                      </a:r>
                      <a:endParaRPr lang="tr-TR" sz="2000" b="1" dirty="0"/>
                    </a:p>
                  </a:txBody>
                  <a:tcPr/>
                </a:tc>
                <a:tc>
                  <a:txBody>
                    <a:bodyPr/>
                    <a:lstStyle/>
                    <a:p>
                      <a:pPr algn="ctr"/>
                      <a:r>
                        <a:rPr lang="tr-TR" sz="2000" b="1" dirty="0" smtClean="0"/>
                        <a:t>a</a:t>
                      </a:r>
                      <a:endParaRPr lang="tr-TR" sz="2000" b="1" dirty="0"/>
                    </a:p>
                  </a:txBody>
                  <a:tcPr/>
                </a:tc>
                <a:tc>
                  <a:txBody>
                    <a:bodyPr/>
                    <a:lstStyle/>
                    <a:p>
                      <a:pPr algn="ctr"/>
                      <a:r>
                        <a:rPr lang="tr-TR" sz="2000" b="1" dirty="0" smtClean="0"/>
                        <a:t>z</a:t>
                      </a:r>
                      <a:endParaRPr lang="tr-TR" sz="2000" b="1" dirty="0"/>
                    </a:p>
                  </a:txBody>
                  <a:tcPr/>
                </a:tc>
                <a:tc>
                  <a:txBody>
                    <a:bodyPr/>
                    <a:lstStyle/>
                    <a:p>
                      <a:pPr algn="ctr"/>
                      <a:r>
                        <a:rPr lang="tr-TR" sz="2000" b="1" dirty="0" smtClean="0"/>
                        <a:t>3</a:t>
                      </a:r>
                      <a:endParaRPr lang="tr-TR" sz="2000" b="1" dirty="0"/>
                    </a:p>
                  </a:txBody>
                  <a:tcPr/>
                </a:tc>
                <a:tc>
                  <a:txBody>
                    <a:bodyPr/>
                    <a:lstStyle/>
                    <a:p>
                      <a:pPr algn="ctr"/>
                      <a:r>
                        <a:rPr lang="tr-TR" sz="2000" b="1" dirty="0" smtClean="0"/>
                        <a:t>.</a:t>
                      </a:r>
                      <a:endParaRPr lang="tr-TR" sz="2000" b="1" dirty="0"/>
                    </a:p>
                  </a:txBody>
                  <a:tcPr/>
                </a:tc>
                <a:tc>
                  <a:txBody>
                    <a:bodyPr/>
                    <a:lstStyle/>
                    <a:p>
                      <a:pPr algn="ctr"/>
                      <a:r>
                        <a:rPr lang="tr-TR" sz="2000" b="1" dirty="0" smtClean="0"/>
                        <a:t>6</a:t>
                      </a:r>
                      <a:endParaRPr lang="tr-TR" sz="2000" b="1" dirty="0"/>
                    </a:p>
                  </a:txBody>
                  <a:tcPr/>
                </a:tc>
                <a:tc>
                  <a:txBody>
                    <a:bodyPr/>
                    <a:lstStyle/>
                    <a:p>
                      <a:pPr algn="ctr"/>
                      <a:endParaRPr lang="tr-TR" sz="2000" b="1" dirty="0"/>
                    </a:p>
                  </a:txBody>
                  <a:tcPr/>
                </a:tc>
              </a:tr>
              <a:tr h="410763">
                <a:tc>
                  <a:txBody>
                    <a:bodyPr/>
                    <a:lstStyle/>
                    <a:p>
                      <a:pPr algn="ctr"/>
                      <a:endParaRPr lang="tr-TR" sz="2000" b="1" dirty="0"/>
                    </a:p>
                  </a:txBody>
                  <a:tcPr/>
                </a:tc>
                <a:tc>
                  <a:txBody>
                    <a:bodyPr/>
                    <a:lstStyle/>
                    <a:p>
                      <a:pPr algn="ctr"/>
                      <a:endParaRPr lang="tr-TR" sz="2000" b="1" dirty="0"/>
                    </a:p>
                  </a:txBody>
                  <a:tcPr/>
                </a:tc>
                <a:tc>
                  <a:txBody>
                    <a:bodyPr/>
                    <a:lstStyle/>
                    <a:p>
                      <a:pPr algn="ctr"/>
                      <a:endParaRPr lang="tr-TR" sz="2000" b="1" dirty="0"/>
                    </a:p>
                  </a:txBody>
                  <a:tcPr/>
                </a:tc>
                <a:tc>
                  <a:txBody>
                    <a:bodyPr/>
                    <a:lstStyle/>
                    <a:p>
                      <a:pPr algn="ctr"/>
                      <a:endParaRPr lang="tr-TR" sz="2000" b="1" dirty="0"/>
                    </a:p>
                  </a:txBody>
                  <a:tcPr/>
                </a:tc>
                <a:tc>
                  <a:txBody>
                    <a:bodyPr/>
                    <a:lstStyle/>
                    <a:p>
                      <a:pPr algn="ctr"/>
                      <a:endParaRPr lang="tr-TR" sz="2000" b="1" dirty="0"/>
                    </a:p>
                  </a:txBody>
                  <a:tcPr/>
                </a:tc>
                <a:tc>
                  <a:txBody>
                    <a:bodyPr/>
                    <a:lstStyle/>
                    <a:p>
                      <a:pPr algn="ctr"/>
                      <a:endParaRPr lang="tr-TR" sz="2000" b="1" dirty="0"/>
                    </a:p>
                  </a:txBody>
                  <a:tcPr/>
                </a:tc>
                <a:tc>
                  <a:txBody>
                    <a:bodyPr/>
                    <a:lstStyle/>
                    <a:p>
                      <a:pPr algn="ctr"/>
                      <a:endParaRPr lang="tr-TR" sz="2000" b="1" dirty="0"/>
                    </a:p>
                  </a:txBody>
                  <a:tcPr/>
                </a:tc>
                <a:tc>
                  <a:txBody>
                    <a:bodyPr/>
                    <a:lstStyle/>
                    <a:p>
                      <a:pPr algn="ctr"/>
                      <a:endParaRPr lang="tr-TR" sz="2000" b="1" dirty="0"/>
                    </a:p>
                  </a:txBody>
                  <a:tcPr/>
                </a:tc>
                <a:tc>
                  <a:txBody>
                    <a:bodyPr/>
                    <a:lstStyle/>
                    <a:p>
                      <a:pPr algn="ctr"/>
                      <a:endParaRPr lang="tr-TR" sz="2000" b="1" dirty="0"/>
                    </a:p>
                  </a:txBody>
                  <a:tcPr/>
                </a:tc>
                <a:tc>
                  <a:txBody>
                    <a:bodyPr/>
                    <a:lstStyle/>
                    <a:p>
                      <a:pPr algn="ctr"/>
                      <a:endParaRPr lang="tr-TR" sz="2000" b="1" dirty="0"/>
                    </a:p>
                  </a:txBody>
                  <a:tcPr/>
                </a:tc>
                <a:tc>
                  <a:txBody>
                    <a:bodyPr/>
                    <a:lstStyle/>
                    <a:p>
                      <a:pPr algn="ctr"/>
                      <a:endParaRPr lang="tr-TR" sz="2000" b="1" dirty="0"/>
                    </a:p>
                  </a:txBody>
                  <a:tcPr/>
                </a:tc>
                <a:tc>
                  <a:txBody>
                    <a:bodyPr/>
                    <a:lstStyle/>
                    <a:p>
                      <a:pPr algn="ctr"/>
                      <a:endParaRPr lang="tr-TR" sz="2000" b="1" dirty="0"/>
                    </a:p>
                  </a:txBody>
                  <a:tcPr/>
                </a:tc>
              </a:tr>
            </a:tbl>
          </a:graphicData>
        </a:graphic>
      </p:graphicFrame>
      <p:sp>
        <p:nvSpPr>
          <p:cNvPr id="6" name="5 Metin kutusu"/>
          <p:cNvSpPr txBox="1"/>
          <p:nvPr/>
        </p:nvSpPr>
        <p:spPr>
          <a:xfrm>
            <a:off x="785786" y="3571876"/>
            <a:ext cx="7358114" cy="2308324"/>
          </a:xfrm>
          <a:prstGeom prst="rect">
            <a:avLst/>
          </a:prstGeom>
          <a:noFill/>
        </p:spPr>
        <p:txBody>
          <a:bodyPr wrap="square" rtlCol="0">
            <a:spAutoFit/>
          </a:bodyPr>
          <a:lstStyle/>
          <a:p>
            <a:r>
              <a:rPr lang="tr-TR" dirty="0" smtClean="0"/>
              <a:t>Sınavda olsaydı (daha önce değinilen nedenlerden dolayı) </a:t>
            </a:r>
            <a:br>
              <a:rPr lang="tr-TR" dirty="0" smtClean="0"/>
            </a:br>
            <a:r>
              <a:rPr lang="tr-TR" i="1" dirty="0" smtClean="0"/>
              <a:t>“TAM CEVAP” </a:t>
            </a:r>
            <a:r>
              <a:rPr lang="tr-TR" dirty="0" smtClean="0"/>
              <a:t>koşulu olduğu için</a:t>
            </a:r>
          </a:p>
          <a:p>
            <a:pPr>
              <a:buFont typeface="Arial" pitchFamily="34" charset="0"/>
              <a:buChar char="•"/>
            </a:pPr>
            <a:r>
              <a:rPr lang="tr-TR" dirty="0" smtClean="0"/>
              <a:t>	. </a:t>
            </a:r>
            <a:r>
              <a:rPr lang="tr-TR" dirty="0" err="1" smtClean="0"/>
              <a:t>lardan</a:t>
            </a:r>
            <a:r>
              <a:rPr lang="tr-TR" dirty="0" smtClean="0"/>
              <a:t> puan giderdi.</a:t>
            </a:r>
          </a:p>
          <a:p>
            <a:pPr>
              <a:buFont typeface="Arial" pitchFamily="34" charset="0"/>
              <a:buChar char="•"/>
            </a:pPr>
            <a:r>
              <a:rPr lang="tr-TR" dirty="0" smtClean="0"/>
              <a:t> 	“Siyah yazdırılacak olsaydı, “siyah” ve “</a:t>
            </a:r>
            <a:r>
              <a:rPr lang="tr-TR" dirty="0" err="1" smtClean="0"/>
              <a:t>Sıyah”tan</a:t>
            </a:r>
            <a:r>
              <a:rPr lang="tr-TR" dirty="0" smtClean="0"/>
              <a:t> puan giderdi.</a:t>
            </a:r>
          </a:p>
          <a:p>
            <a:pPr>
              <a:buFont typeface="Arial" pitchFamily="34" charset="0"/>
              <a:buChar char="•"/>
            </a:pPr>
            <a:endParaRPr lang="tr-TR" dirty="0" smtClean="0"/>
          </a:p>
          <a:p>
            <a:r>
              <a:rPr lang="tr-TR" i="1" dirty="0" smtClean="0"/>
              <a:t>Öğrencinin bu tarz basit hataları yapmaması (yapsa dahi sınav sonunda cevaplarını kontrol ederken kolaylıkla düzelmesi) çok önemli.</a:t>
            </a:r>
          </a:p>
          <a:p>
            <a:r>
              <a:rPr lang="tr-TR" i="1" dirty="0" smtClean="0"/>
              <a:t>Lütfen bu uyarıları dikkate alın!</a:t>
            </a:r>
            <a:endParaRPr lang="tr-TR"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i="1" dirty="0" err="1" smtClean="0"/>
              <a:t>System</a:t>
            </a:r>
            <a:r>
              <a:rPr lang="tr-TR" i="1" dirty="0" smtClean="0"/>
              <a:t>.</a:t>
            </a:r>
            <a:r>
              <a:rPr lang="tr-TR" i="1" dirty="0" err="1" smtClean="0"/>
              <a:t>out</a:t>
            </a:r>
            <a:r>
              <a:rPr lang="tr-TR" i="1" dirty="0" smtClean="0"/>
              <a:t>.</a:t>
            </a:r>
            <a:r>
              <a:rPr lang="tr-TR" i="1" dirty="0" err="1" smtClean="0"/>
              <a:t>printf</a:t>
            </a:r>
            <a:r>
              <a:rPr lang="tr-TR" i="1" dirty="0" smtClean="0"/>
              <a:t> </a:t>
            </a:r>
            <a:br>
              <a:rPr lang="tr-TR" i="1" dirty="0" smtClean="0"/>
            </a:br>
            <a:endParaRPr lang="tr-TR" dirty="0"/>
          </a:p>
        </p:txBody>
      </p:sp>
      <p:sp>
        <p:nvSpPr>
          <p:cNvPr id="6" name="5 İçerik Yer Tutucusu"/>
          <p:cNvSpPr txBox="1">
            <a:spLocks noGrp="1"/>
          </p:cNvSpPr>
          <p:nvPr>
            <p:ph sz="quarter" idx="1"/>
          </p:nvPr>
        </p:nvSpPr>
        <p:spPr>
          <a:xfrm>
            <a:off x="457200" y="1219200"/>
            <a:ext cx="8229600" cy="471411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i="1" dirty="0" smtClean="0"/>
              <a:t>Java </a:t>
            </a:r>
            <a:r>
              <a:rPr lang="tr-TR" i="1" dirty="0" err="1" smtClean="0"/>
              <a:t>double</a:t>
            </a:r>
            <a:r>
              <a:rPr lang="tr-TR" i="1" dirty="0" smtClean="0"/>
              <a:t> sayılarla işlem yaparken çok ufak ama görüntü kirliliği oluşturan bir hata yapar.</a:t>
            </a:r>
          </a:p>
          <a:p>
            <a:pPr>
              <a:buNone/>
            </a:pPr>
            <a:r>
              <a:rPr lang="tr-TR" i="1" dirty="0" smtClean="0"/>
              <a:t>Az önceki uygulamanın Java çıktısı:</a:t>
            </a:r>
          </a:p>
          <a:p>
            <a:pPr lvl="1">
              <a:buNone/>
            </a:pPr>
            <a:endParaRPr lang="tr-TR" i="1" dirty="0" smtClean="0"/>
          </a:p>
          <a:p>
            <a:pPr>
              <a:buNone/>
            </a:pPr>
            <a:endParaRPr lang="tr-TR" i="1" dirty="0" smtClean="0"/>
          </a:p>
          <a:p>
            <a:pPr>
              <a:buNone/>
            </a:pPr>
            <a:endParaRPr lang="tr-TR" i="1" dirty="0" smtClean="0"/>
          </a:p>
          <a:p>
            <a:pPr>
              <a:buNone/>
            </a:pPr>
            <a:r>
              <a:rPr lang="tr-TR" i="1" dirty="0" smtClean="0"/>
              <a:t>	</a:t>
            </a:r>
          </a:p>
          <a:p>
            <a:r>
              <a:rPr lang="tr-TR" i="1" dirty="0" err="1" smtClean="0"/>
              <a:t>System</a:t>
            </a:r>
            <a:r>
              <a:rPr lang="tr-TR" i="1" dirty="0" smtClean="0"/>
              <a:t>.</a:t>
            </a:r>
            <a:r>
              <a:rPr lang="tr-TR" i="1" dirty="0" err="1" smtClean="0"/>
              <a:t>out</a:t>
            </a:r>
            <a:r>
              <a:rPr lang="tr-TR" i="1" dirty="0" smtClean="0"/>
              <a:t>.</a:t>
            </a:r>
            <a:r>
              <a:rPr lang="tr-TR" i="1" dirty="0" err="1" smtClean="0"/>
              <a:t>printf</a:t>
            </a:r>
            <a:r>
              <a:rPr lang="tr-TR" i="1" dirty="0" smtClean="0"/>
              <a:t>(“%.2f”, </a:t>
            </a:r>
            <a:r>
              <a:rPr lang="tr-TR" sz="2800" dirty="0" smtClean="0"/>
              <a:t>b69.en);</a:t>
            </a:r>
          </a:p>
          <a:p>
            <a:pPr lvl="1">
              <a:buNone/>
            </a:pPr>
            <a:r>
              <a:rPr lang="tr-TR" sz="2000" dirty="0" smtClean="0"/>
              <a:t>b69.en değişkenini ekranda noktadan sonra 2 basamak gözükecek şekilde (3.60) yazılmasını sağlar. Gerekli yuvarlamayı sadece ekrana yazdırırken yapar, değişkenin orijinal değerini bozmaz.</a:t>
            </a:r>
          </a:p>
        </p:txBody>
      </p:sp>
      <p:pic>
        <p:nvPicPr>
          <p:cNvPr id="2051" name="Picture 3"/>
          <p:cNvPicPr>
            <a:picLocks noChangeAspect="1" noChangeArrowheads="1"/>
          </p:cNvPicPr>
          <p:nvPr/>
        </p:nvPicPr>
        <p:blipFill>
          <a:blip r:embed="rId2"/>
          <a:srcRect/>
          <a:stretch>
            <a:fillRect/>
          </a:stretch>
        </p:blipFill>
        <p:spPr bwMode="auto">
          <a:xfrm>
            <a:off x="1924050" y="2862263"/>
            <a:ext cx="5295900" cy="1133475"/>
          </a:xfrm>
          <a:prstGeom prst="rect">
            <a:avLst/>
          </a:prstGeom>
          <a:noFill/>
          <a:ln w="9525">
            <a:noFill/>
            <a:miter lim="800000"/>
            <a:headEnd/>
            <a:tailEnd/>
          </a:ln>
          <a:effectLst/>
        </p:spPr>
      </p:pic>
      <p:sp>
        <p:nvSpPr>
          <p:cNvPr id="7" name="6 Dikdörtgen"/>
          <p:cNvSpPr/>
          <p:nvPr/>
        </p:nvSpPr>
        <p:spPr>
          <a:xfrm>
            <a:off x="4357686" y="285728"/>
            <a:ext cx="4572000" cy="646331"/>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tr-TR" i="1" dirty="0" smtClean="0"/>
              <a:t>(Sınavda </a:t>
            </a:r>
            <a:r>
              <a:rPr lang="tr-TR" i="1" dirty="0" err="1" smtClean="0"/>
              <a:t>printf’in</a:t>
            </a:r>
            <a:r>
              <a:rPr lang="tr-TR" i="1" dirty="0" smtClean="0"/>
              <a:t> tüm detaylarından değil, sadece buradaki bilgi kadar sorumlusunuz.)</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checkerboard(across)">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checkerboard(across)">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checkerboard(across)">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animEffect transition="in" filter="checkerboard(across)">
                                      <p:cBhvr>
                                        <p:cTn id="27" dur="500"/>
                                        <p:tgtEl>
                                          <p:spTgt spid="6">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new</a:t>
            </a:r>
            <a:r>
              <a:rPr lang="tr-TR" dirty="0" smtClean="0"/>
              <a:t> operatörü</a:t>
            </a:r>
            <a:endParaRPr lang="tr-TR" dirty="0"/>
          </a:p>
        </p:txBody>
      </p:sp>
      <p:sp>
        <p:nvSpPr>
          <p:cNvPr id="3" name="2 İçerik Yer Tutucusu"/>
          <p:cNvSpPr>
            <a:spLocks noGrp="1"/>
          </p:cNvSpPr>
          <p:nvPr>
            <p:ph sz="quarter" idx="1"/>
          </p:nvPr>
        </p:nvSpPr>
        <p:spPr/>
        <p:txBody>
          <a:bodyPr/>
          <a:lstStyle/>
          <a:p>
            <a:r>
              <a:rPr lang="tr-TR" dirty="0" smtClean="0"/>
              <a:t>Hafızada gerekli boyutta bir yer ayırt eder ve oranın adresini döndürür.</a:t>
            </a:r>
            <a:endParaRPr lang="tr-TR" dirty="0"/>
          </a:p>
        </p:txBody>
      </p:sp>
      <p:graphicFrame>
        <p:nvGraphicFramePr>
          <p:cNvPr id="4" name="3 Tablo"/>
          <p:cNvGraphicFramePr>
            <a:graphicFrameLocks noGrp="1"/>
          </p:cNvGraphicFramePr>
          <p:nvPr/>
        </p:nvGraphicFramePr>
        <p:xfrm>
          <a:off x="4214810" y="2285992"/>
          <a:ext cx="4286280" cy="2786082"/>
        </p:xfrm>
        <a:graphic>
          <a:graphicData uri="http://schemas.openxmlformats.org/drawingml/2006/table">
            <a:tbl>
              <a:tblPr firstRow="1" bandRow="1">
                <a:tableStyleId>{5940675A-B579-460E-94D1-54222C63F5DA}</a:tableStyleId>
              </a:tblPr>
              <a:tblGrid>
                <a:gridCol w="714380"/>
                <a:gridCol w="714380"/>
                <a:gridCol w="714380"/>
                <a:gridCol w="714380"/>
                <a:gridCol w="714380"/>
                <a:gridCol w="714380"/>
              </a:tblGrid>
              <a:tr h="464347">
                <a:tc>
                  <a:txBody>
                    <a:bodyPr/>
                    <a:lstStyle/>
                    <a:p>
                      <a:endParaRPr lang="tr-TR" dirty="0"/>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r>
              <a:tr h="464347">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r>
              <a:tr h="464347">
                <a:tc>
                  <a:txBody>
                    <a:bodyPr/>
                    <a:lstStyle/>
                    <a:p>
                      <a:endParaRPr lang="tr-TR" dirty="0"/>
                    </a:p>
                  </a:txBody>
                  <a:tcPr>
                    <a:solidFill>
                      <a:srgbClr val="0000FF"/>
                    </a:solidFill>
                  </a:tcPr>
                </a:tc>
                <a:tc>
                  <a:txBody>
                    <a:bodyPr/>
                    <a:lstStyle/>
                    <a:p>
                      <a:endParaRPr lang="tr-TR" dirty="0"/>
                    </a:p>
                  </a:txBody>
                  <a:tcPr>
                    <a:solidFill>
                      <a:srgbClr val="0000FF"/>
                    </a:solidFill>
                  </a:tcPr>
                </a:tc>
                <a:tc>
                  <a:txBody>
                    <a:bodyPr/>
                    <a:lstStyle/>
                    <a:p>
                      <a:endParaRPr lang="tr-TR" dirty="0"/>
                    </a:p>
                  </a:txBody>
                  <a:tcPr>
                    <a:solidFill>
                      <a:srgbClr val="0000FF"/>
                    </a:solidFill>
                  </a:tcPr>
                </a:tc>
                <a:tc>
                  <a:txBody>
                    <a:bodyPr/>
                    <a:lstStyle/>
                    <a:p>
                      <a:endParaRPr lang="tr-TR" dirty="0"/>
                    </a:p>
                  </a:txBody>
                  <a:tcPr>
                    <a:solidFill>
                      <a:srgbClr val="0000FF"/>
                    </a:solidFill>
                  </a:tcPr>
                </a:tc>
                <a:tc>
                  <a:txBody>
                    <a:bodyPr/>
                    <a:lstStyle/>
                    <a:p>
                      <a:endParaRPr lang="tr-TR"/>
                    </a:p>
                  </a:txBody>
                  <a:tcPr/>
                </a:tc>
                <a:tc>
                  <a:txBody>
                    <a:bodyPr/>
                    <a:lstStyle/>
                    <a:p>
                      <a:endParaRPr lang="tr-TR"/>
                    </a:p>
                  </a:txBody>
                  <a:tcPr/>
                </a:tc>
              </a:tr>
              <a:tr h="464347">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r>
              <a:tr h="464347">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r>
              <a:tr h="464347">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dirty="0"/>
                    </a:p>
                  </a:txBody>
                  <a:tcPr/>
                </a:tc>
              </a:tr>
            </a:tbl>
          </a:graphicData>
        </a:graphic>
      </p:graphicFrame>
      <p:sp>
        <p:nvSpPr>
          <p:cNvPr id="5" name="4 Metin kutusu"/>
          <p:cNvSpPr txBox="1"/>
          <p:nvPr/>
        </p:nvSpPr>
        <p:spPr>
          <a:xfrm>
            <a:off x="4286248" y="1928802"/>
            <a:ext cx="1835631" cy="369332"/>
          </a:xfrm>
          <a:prstGeom prst="rect">
            <a:avLst/>
          </a:prstGeom>
          <a:noFill/>
        </p:spPr>
        <p:txBody>
          <a:bodyPr wrap="none" rtlCol="0">
            <a:spAutoFit/>
          </a:bodyPr>
          <a:lstStyle/>
          <a:p>
            <a:r>
              <a:rPr lang="tr-TR" dirty="0" smtClean="0"/>
              <a:t>Bilgisayar Hafızası</a:t>
            </a:r>
            <a:endParaRPr lang="tr-TR" dirty="0"/>
          </a:p>
        </p:txBody>
      </p:sp>
      <p:sp>
        <p:nvSpPr>
          <p:cNvPr id="6" name="5 Aşağı Bükülü Ok"/>
          <p:cNvSpPr/>
          <p:nvPr/>
        </p:nvSpPr>
        <p:spPr>
          <a:xfrm flipH="1">
            <a:off x="2500298" y="2428868"/>
            <a:ext cx="1785950" cy="92869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7" name="6 Metin kutusu"/>
          <p:cNvSpPr txBox="1"/>
          <p:nvPr/>
        </p:nvSpPr>
        <p:spPr>
          <a:xfrm>
            <a:off x="500034" y="3214686"/>
            <a:ext cx="3571900" cy="646331"/>
          </a:xfrm>
          <a:prstGeom prst="rect">
            <a:avLst/>
          </a:prstGeom>
          <a:noFill/>
        </p:spPr>
        <p:txBody>
          <a:bodyPr wrap="square" rtlCol="0">
            <a:spAutoFit/>
          </a:bodyPr>
          <a:lstStyle/>
          <a:p>
            <a:r>
              <a:rPr lang="tr-TR" dirty="0" smtClean="0"/>
              <a:t>(Örnek)Adres: javaapplication47.tahta@4554617c</a:t>
            </a:r>
            <a:endParaRPr lang="tr-TR" dirty="0"/>
          </a:p>
        </p:txBody>
      </p:sp>
      <p:sp>
        <p:nvSpPr>
          <p:cNvPr id="8" name="7 Dikdörtgen"/>
          <p:cNvSpPr/>
          <p:nvPr/>
        </p:nvSpPr>
        <p:spPr>
          <a:xfrm>
            <a:off x="928662" y="5500702"/>
            <a:ext cx="6980437" cy="369332"/>
          </a:xfrm>
          <a:prstGeom prst="rect">
            <a:avLst/>
          </a:prstGeom>
        </p:spPr>
        <p:txBody>
          <a:bodyPr wrap="none">
            <a:spAutoFit/>
          </a:bodyPr>
          <a:lstStyle/>
          <a:p>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a:t>
            </a:r>
            <a:r>
              <a:rPr lang="tr-TR" dirty="0" err="1" smtClean="0"/>
              <a:t>new</a:t>
            </a:r>
            <a:r>
              <a:rPr lang="tr-TR" dirty="0" smtClean="0"/>
              <a:t> hayvan()); ile örnek başka bir adrese </a:t>
            </a:r>
            <a:r>
              <a:rPr lang="tr-TR" dirty="0" err="1" smtClean="0"/>
              <a:t>erişebilrisiniz</a:t>
            </a:r>
            <a:r>
              <a:rPr lang="tr-TR" dirty="0" smtClean="0"/>
              <a:t>.</a:t>
            </a:r>
            <a:endParaRPr lang="tr-TR" dirty="0"/>
          </a:p>
        </p:txBody>
      </p:sp>
    </p:spTree>
  </p:cSld>
  <p:clrMapOvr>
    <a:masterClrMapping/>
  </p:clrMapOvr>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new</a:t>
            </a:r>
            <a:r>
              <a:rPr lang="tr-TR" dirty="0" smtClean="0"/>
              <a:t> operatörü (şimdiye kadarki durum)</a:t>
            </a:r>
            <a:endParaRPr lang="tr-TR" dirty="0"/>
          </a:p>
        </p:txBody>
      </p:sp>
      <p:sp>
        <p:nvSpPr>
          <p:cNvPr id="3" name="2 İçerik Yer Tutucusu"/>
          <p:cNvSpPr>
            <a:spLocks noGrp="1"/>
          </p:cNvSpPr>
          <p:nvPr>
            <p:ph sz="quarter" idx="1"/>
          </p:nvPr>
        </p:nvSpPr>
        <p:spPr/>
        <p:txBody>
          <a:bodyPr>
            <a:normAutofit/>
          </a:bodyPr>
          <a:lstStyle/>
          <a:p>
            <a:r>
              <a:rPr lang="tr-TR" dirty="0" err="1" smtClean="0"/>
              <a:t>Scanner</a:t>
            </a:r>
            <a:r>
              <a:rPr lang="tr-TR" dirty="0" smtClean="0"/>
              <a:t> klavye = </a:t>
            </a:r>
            <a:r>
              <a:rPr lang="tr-TR" dirty="0" err="1" smtClean="0"/>
              <a:t>new</a:t>
            </a:r>
            <a:r>
              <a:rPr lang="tr-TR" dirty="0" smtClean="0"/>
              <a:t> </a:t>
            </a:r>
            <a:r>
              <a:rPr lang="tr-TR" dirty="0" err="1" smtClean="0"/>
              <a:t>Scanner</a:t>
            </a:r>
            <a:r>
              <a:rPr lang="tr-TR" dirty="0" smtClean="0"/>
              <a:t>(</a:t>
            </a:r>
            <a:r>
              <a:rPr lang="tr-TR" dirty="0" err="1" smtClean="0"/>
              <a:t>System</a:t>
            </a:r>
            <a:r>
              <a:rPr lang="tr-TR" dirty="0" smtClean="0"/>
              <a:t>.in);</a:t>
            </a:r>
          </a:p>
          <a:p>
            <a:pPr lvl="1"/>
            <a:r>
              <a:rPr lang="tr-TR" dirty="0" err="1" smtClean="0"/>
              <a:t>Scanner</a:t>
            </a:r>
            <a:r>
              <a:rPr lang="tr-TR" dirty="0" smtClean="0"/>
              <a:t> klavye -&gt; </a:t>
            </a:r>
            <a:r>
              <a:rPr lang="tr-TR" dirty="0" err="1" smtClean="0"/>
              <a:t>Scanner</a:t>
            </a:r>
            <a:r>
              <a:rPr lang="tr-TR" dirty="0" smtClean="0"/>
              <a:t> türünde bir değişken (etiket gibi düşünebilirsiniz) tanımlar.</a:t>
            </a:r>
          </a:p>
          <a:p>
            <a:pPr lvl="1"/>
            <a:r>
              <a:rPr lang="tr-TR" dirty="0" err="1" smtClean="0"/>
              <a:t>new</a:t>
            </a:r>
            <a:r>
              <a:rPr lang="tr-TR" dirty="0" smtClean="0"/>
              <a:t> </a:t>
            </a:r>
            <a:r>
              <a:rPr lang="tr-TR" dirty="0" err="1" smtClean="0"/>
              <a:t>Scanner</a:t>
            </a:r>
            <a:r>
              <a:rPr lang="tr-TR" dirty="0" smtClean="0"/>
              <a:t>(</a:t>
            </a:r>
            <a:r>
              <a:rPr lang="tr-TR" dirty="0" err="1" smtClean="0"/>
              <a:t>System</a:t>
            </a:r>
            <a:r>
              <a:rPr lang="tr-TR" dirty="0" smtClean="0"/>
              <a:t>.in) -&gt; </a:t>
            </a:r>
            <a:r>
              <a:rPr lang="tr-TR" dirty="0" err="1" smtClean="0"/>
              <a:t>Scanner</a:t>
            </a:r>
            <a:r>
              <a:rPr lang="tr-TR" dirty="0" smtClean="0"/>
              <a:t> türü için gerekli boyutta hafızadan yer ayırt eder.</a:t>
            </a:r>
          </a:p>
          <a:p>
            <a:pPr lvl="1"/>
            <a:r>
              <a:rPr lang="tr-TR" dirty="0" err="1" smtClean="0"/>
              <a:t>Scanner</a:t>
            </a:r>
            <a:r>
              <a:rPr lang="tr-TR" dirty="0" smtClean="0"/>
              <a:t> klavye = </a:t>
            </a:r>
            <a:r>
              <a:rPr lang="tr-TR" dirty="0" err="1" smtClean="0"/>
              <a:t>new</a:t>
            </a:r>
            <a:r>
              <a:rPr lang="tr-TR" dirty="0" smtClean="0"/>
              <a:t> </a:t>
            </a:r>
            <a:r>
              <a:rPr lang="tr-TR" dirty="0" err="1" smtClean="0"/>
              <a:t>Scanner</a:t>
            </a:r>
            <a:r>
              <a:rPr lang="tr-TR" dirty="0" smtClean="0"/>
              <a:t>(</a:t>
            </a:r>
            <a:r>
              <a:rPr lang="tr-TR" dirty="0" err="1" smtClean="0"/>
              <a:t>System</a:t>
            </a:r>
            <a:r>
              <a:rPr lang="tr-TR" dirty="0" smtClean="0"/>
              <a:t>.in);</a:t>
            </a:r>
          </a:p>
          <a:p>
            <a:pPr lvl="2"/>
            <a:r>
              <a:rPr lang="tr-TR" dirty="0" smtClean="0"/>
              <a:t>Ayırt edilen yerin adresini, yeni oluşturulan değişkene kaydeder.</a:t>
            </a:r>
          </a:p>
          <a:p>
            <a:pPr lvl="2"/>
            <a:endParaRPr lang="tr-TR" dirty="0" smtClean="0"/>
          </a:p>
          <a:p>
            <a:r>
              <a:rPr lang="tr-TR" dirty="0" err="1" smtClean="0"/>
              <a:t>int</a:t>
            </a:r>
            <a:r>
              <a:rPr lang="tr-TR" dirty="0" smtClean="0"/>
              <a:t> []x = </a:t>
            </a:r>
            <a:r>
              <a:rPr lang="tr-TR" dirty="0" err="1" smtClean="0"/>
              <a:t>new</a:t>
            </a:r>
            <a:r>
              <a:rPr lang="tr-TR" dirty="0" smtClean="0"/>
              <a:t> </a:t>
            </a:r>
            <a:r>
              <a:rPr lang="tr-TR" dirty="0" err="1" smtClean="0"/>
              <a:t>int</a:t>
            </a:r>
            <a:r>
              <a:rPr lang="tr-TR" dirty="0" smtClean="0"/>
              <a:t>[10];</a:t>
            </a:r>
          </a:p>
          <a:p>
            <a:pPr lvl="1"/>
            <a:r>
              <a:rPr lang="tr-TR" dirty="0" smtClean="0"/>
              <a:t>Hafızadan, 10 tane </a:t>
            </a:r>
            <a:r>
              <a:rPr lang="tr-TR" dirty="0" err="1" smtClean="0"/>
              <a:t>int</a:t>
            </a:r>
            <a:r>
              <a:rPr lang="tr-TR" dirty="0" smtClean="0"/>
              <a:t> tutabilecek bir yer ayırt eder.</a:t>
            </a:r>
          </a:p>
          <a:p>
            <a:pPr lvl="1"/>
            <a:r>
              <a:rPr lang="tr-TR" dirty="0" smtClean="0"/>
              <a:t>Adresini </a:t>
            </a:r>
            <a:r>
              <a:rPr lang="tr-TR" dirty="0" err="1" smtClean="0"/>
              <a:t>x’e</a:t>
            </a:r>
            <a:r>
              <a:rPr lang="tr-TR" dirty="0" smtClean="0"/>
              <a:t> kaydeder.</a:t>
            </a:r>
          </a:p>
        </p:txBody>
      </p:sp>
    </p:spTree>
  </p:cSld>
  <p:clrMapOvr>
    <a:masterClrMapping/>
  </p:clrMapOvr>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smtClean="0"/>
              <a:t>new</a:t>
            </a:r>
            <a:r>
              <a:rPr lang="tr-TR" dirty="0" smtClean="0"/>
              <a:t> operatörü (sınıf/nesnelerle birlikte kullanımı)</a:t>
            </a:r>
            <a:endParaRPr lang="tr-TR" dirty="0"/>
          </a:p>
        </p:txBody>
      </p:sp>
      <p:sp>
        <p:nvSpPr>
          <p:cNvPr id="3" name="2 İçerik Yer Tutucusu"/>
          <p:cNvSpPr>
            <a:spLocks noGrp="1"/>
          </p:cNvSpPr>
          <p:nvPr>
            <p:ph sz="quarter" idx="1"/>
          </p:nvPr>
        </p:nvSpPr>
        <p:spPr/>
        <p:txBody>
          <a:bodyPr/>
          <a:lstStyle/>
          <a:p>
            <a:pPr lvl="1">
              <a:buNone/>
            </a:pPr>
            <a:r>
              <a:rPr lang="tr-TR" i="1" dirty="0" smtClean="0">
                <a:solidFill>
                  <a:srgbClr val="FF0000"/>
                </a:solidFill>
              </a:rPr>
              <a:t>hayvan x;</a:t>
            </a:r>
          </a:p>
          <a:p>
            <a:r>
              <a:rPr lang="tr-TR" dirty="0" smtClean="0"/>
              <a:t>Nesneler ilk tanımlandığında etiket gibi bir isim olarak ortaya çıkıyorlar.</a:t>
            </a:r>
          </a:p>
          <a:p>
            <a:r>
              <a:rPr lang="tr-TR" dirty="0" smtClean="0"/>
              <a:t>(Dizilerde kullandığımız kalıba benzer şekilde) Bu etiketleri hafızadaki belirli bir yere eşlemek gerekiyor.</a:t>
            </a:r>
          </a:p>
          <a:p>
            <a:pPr lvl="1">
              <a:buNone/>
            </a:pPr>
            <a:r>
              <a:rPr lang="tr-TR" i="1" dirty="0" smtClean="0">
                <a:solidFill>
                  <a:srgbClr val="FF0000"/>
                </a:solidFill>
              </a:rPr>
              <a:t>x = </a:t>
            </a:r>
            <a:r>
              <a:rPr lang="tr-TR" i="1" dirty="0" err="1" smtClean="0">
                <a:solidFill>
                  <a:srgbClr val="FF0000"/>
                </a:solidFill>
              </a:rPr>
              <a:t>new</a:t>
            </a:r>
            <a:r>
              <a:rPr lang="tr-TR" i="1" dirty="0" smtClean="0">
                <a:solidFill>
                  <a:srgbClr val="FF0000"/>
                </a:solidFill>
              </a:rPr>
              <a:t> hayvan();</a:t>
            </a:r>
          </a:p>
          <a:p>
            <a:pPr lvl="1">
              <a:buNone/>
            </a:pPr>
            <a:r>
              <a:rPr lang="tr-TR" i="1" dirty="0" smtClean="0">
                <a:solidFill>
                  <a:srgbClr val="FF0000"/>
                </a:solidFill>
              </a:rPr>
              <a:t>ya da </a:t>
            </a:r>
          </a:p>
          <a:p>
            <a:pPr lvl="1">
              <a:buNone/>
            </a:pPr>
            <a:r>
              <a:rPr lang="tr-TR" i="1" dirty="0" smtClean="0">
                <a:solidFill>
                  <a:srgbClr val="FF0000"/>
                </a:solidFill>
              </a:rPr>
              <a:t>x = </a:t>
            </a:r>
            <a:r>
              <a:rPr lang="tr-TR" i="1" dirty="0" err="1" smtClean="0">
                <a:solidFill>
                  <a:srgbClr val="FF0000"/>
                </a:solidFill>
              </a:rPr>
              <a:t>null</a:t>
            </a:r>
            <a:r>
              <a:rPr lang="tr-TR" i="1" dirty="0" smtClean="0">
                <a:solidFill>
                  <a:srgbClr val="FF0000"/>
                </a:solidFill>
              </a:rPr>
              <a:t>;   </a:t>
            </a:r>
          </a:p>
          <a:p>
            <a:pPr>
              <a:buNone/>
            </a:pPr>
            <a:r>
              <a:rPr lang="tr-TR" sz="1800" i="1" dirty="0" smtClean="0">
                <a:solidFill>
                  <a:srgbClr val="0000FF"/>
                </a:solidFill>
              </a:rPr>
              <a:t>(“</a:t>
            </a:r>
            <a:r>
              <a:rPr lang="tr-TR" sz="1800" i="1" dirty="0" err="1" smtClean="0">
                <a:solidFill>
                  <a:srgbClr val="0000FF"/>
                </a:solidFill>
              </a:rPr>
              <a:t>null</a:t>
            </a:r>
            <a:r>
              <a:rPr lang="tr-TR" sz="1800" i="1" dirty="0" smtClean="0">
                <a:solidFill>
                  <a:srgbClr val="0000FF"/>
                </a:solidFill>
              </a:rPr>
              <a:t>” </a:t>
            </a:r>
            <a:r>
              <a:rPr lang="tr-TR" sz="1800" i="1" dirty="0" smtClean="0">
                <a:solidFill>
                  <a:srgbClr val="FF0000"/>
                </a:solidFill>
              </a:rPr>
              <a:t>eşleme yapılmama </a:t>
            </a:r>
            <a:r>
              <a:rPr lang="tr-TR" sz="1800" i="1" dirty="0" smtClean="0">
                <a:solidFill>
                  <a:srgbClr val="0000FF"/>
                </a:solidFill>
              </a:rPr>
              <a:t>durumları için kullanılan özel ve geçici bir tabirdir. Daha sonra bu eleman kullanılacağında yeniden bir </a:t>
            </a:r>
            <a:r>
              <a:rPr lang="tr-TR" sz="1800" i="1" dirty="0" smtClean="0">
                <a:solidFill>
                  <a:srgbClr val="FF0000"/>
                </a:solidFill>
              </a:rPr>
              <a:t>“x = </a:t>
            </a:r>
            <a:r>
              <a:rPr lang="tr-TR" sz="1800" i="1" dirty="0" err="1" smtClean="0">
                <a:solidFill>
                  <a:srgbClr val="FF0000"/>
                </a:solidFill>
              </a:rPr>
              <a:t>new</a:t>
            </a:r>
            <a:r>
              <a:rPr lang="tr-TR" sz="1800" i="1" dirty="0" smtClean="0">
                <a:solidFill>
                  <a:srgbClr val="FF0000"/>
                </a:solidFill>
              </a:rPr>
              <a:t> hayvan()”</a:t>
            </a:r>
            <a:r>
              <a:rPr lang="tr-TR" sz="1800" i="1" dirty="0" smtClean="0">
                <a:solidFill>
                  <a:srgbClr val="0000FF"/>
                </a:solidFill>
              </a:rPr>
              <a:t> işlemi ile hafızada eşleme yapılır.)</a:t>
            </a:r>
            <a:endParaRPr lang="tr-TR" i="1" dirty="0" smtClean="0">
              <a:solidFill>
                <a:srgbClr val="0000FF"/>
              </a:solidFill>
            </a:endParaRPr>
          </a:p>
          <a:p>
            <a:pPr lvl="1"/>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pPr>
              <a:buNone/>
            </a:pPr>
            <a:r>
              <a:rPr lang="tr-TR" i="1" dirty="0" smtClean="0">
                <a:solidFill>
                  <a:srgbClr val="FF0000"/>
                </a:solidFill>
              </a:rPr>
              <a:t>hayvan [] x = </a:t>
            </a:r>
            <a:r>
              <a:rPr lang="tr-TR" i="1" dirty="0" err="1" smtClean="0">
                <a:solidFill>
                  <a:srgbClr val="FF0000"/>
                </a:solidFill>
              </a:rPr>
              <a:t>new</a:t>
            </a:r>
            <a:r>
              <a:rPr lang="tr-TR" i="1" dirty="0" smtClean="0">
                <a:solidFill>
                  <a:srgbClr val="FF0000"/>
                </a:solidFill>
              </a:rPr>
              <a:t> hayvan[3];</a:t>
            </a:r>
          </a:p>
          <a:p>
            <a:r>
              <a:rPr lang="tr-TR" dirty="0" smtClean="0"/>
              <a:t>Nesne dizilerini </a:t>
            </a:r>
            <a:r>
              <a:rPr lang="tr-TR" dirty="0" err="1" smtClean="0"/>
              <a:t>new</a:t>
            </a:r>
            <a:r>
              <a:rPr lang="tr-TR" dirty="0" smtClean="0"/>
              <a:t> ile kullanarak, her elemanın etiketini hafızada yerleştiririz. Artık derleyici x[0], x[1] … etiketlerini nerede bulacağını bilir. Bu aşamada, tüm x[0], x[1] … </a:t>
            </a:r>
            <a:r>
              <a:rPr lang="tr-TR" dirty="0" err="1" smtClean="0"/>
              <a:t>lere</a:t>
            </a:r>
            <a:r>
              <a:rPr lang="tr-TR" dirty="0" smtClean="0"/>
              <a:t> “</a:t>
            </a:r>
            <a:r>
              <a:rPr lang="tr-TR" dirty="0" err="1" smtClean="0"/>
              <a:t>null</a:t>
            </a:r>
            <a:r>
              <a:rPr lang="tr-TR" dirty="0" smtClean="0"/>
              <a:t>” ataması yapılmıştır. </a:t>
            </a:r>
          </a:p>
          <a:p>
            <a:r>
              <a:rPr lang="tr-TR" dirty="0" smtClean="0"/>
              <a:t>Gerektiğinde x[0] elemanı (ve diğerleri) için ayrı bir eşleme daha yapılmalıdır.</a:t>
            </a:r>
          </a:p>
          <a:p>
            <a:pPr>
              <a:buNone/>
            </a:pPr>
            <a:r>
              <a:rPr lang="tr-TR" i="1" dirty="0" smtClean="0">
                <a:solidFill>
                  <a:srgbClr val="FF0000"/>
                </a:solidFill>
              </a:rPr>
              <a:t>x[0] = </a:t>
            </a:r>
            <a:r>
              <a:rPr lang="tr-TR" i="1" dirty="0" err="1" smtClean="0">
                <a:solidFill>
                  <a:srgbClr val="FF0000"/>
                </a:solidFill>
              </a:rPr>
              <a:t>new</a:t>
            </a:r>
            <a:r>
              <a:rPr lang="tr-TR" i="1" dirty="0" smtClean="0">
                <a:solidFill>
                  <a:srgbClr val="FF0000"/>
                </a:solidFill>
              </a:rPr>
              <a:t> hayvan();</a:t>
            </a:r>
          </a:p>
          <a:p>
            <a:r>
              <a:rPr lang="tr-TR" dirty="0" smtClean="0"/>
              <a:t>Bu eşleme her eleman için bir döngü aracılığıyla hızlıca yapılabilir.</a:t>
            </a:r>
          </a:p>
          <a:p>
            <a:pPr>
              <a:buNone/>
            </a:pPr>
            <a:r>
              <a:rPr lang="tr-TR" dirty="0" smtClean="0"/>
              <a:t>	</a:t>
            </a:r>
            <a:r>
              <a:rPr lang="tr-TR" dirty="0" err="1" smtClean="0"/>
              <a:t>for</a:t>
            </a:r>
            <a:r>
              <a:rPr lang="tr-TR" dirty="0" smtClean="0"/>
              <a:t>(</a:t>
            </a:r>
            <a:r>
              <a:rPr lang="tr-TR" dirty="0" err="1" smtClean="0"/>
              <a:t>int</a:t>
            </a:r>
            <a:r>
              <a:rPr lang="tr-TR" dirty="0" smtClean="0"/>
              <a:t> i=0; i&lt;x.</a:t>
            </a:r>
            <a:r>
              <a:rPr lang="tr-TR" dirty="0" err="1" smtClean="0"/>
              <a:t>length</a:t>
            </a:r>
            <a:r>
              <a:rPr lang="tr-TR" dirty="0" smtClean="0"/>
              <a:t>;i++) x[i]=</a:t>
            </a:r>
            <a:r>
              <a:rPr lang="tr-TR" dirty="0" err="1" smtClean="0"/>
              <a:t>new</a:t>
            </a:r>
            <a:r>
              <a:rPr lang="tr-TR" dirty="0" smtClean="0"/>
              <a:t> hayvan();</a:t>
            </a:r>
          </a:p>
          <a:p>
            <a:pPr lvl="1"/>
            <a:endParaRPr lang="tr-TR" dirty="0"/>
          </a:p>
        </p:txBody>
      </p:sp>
      <p:sp>
        <p:nvSpPr>
          <p:cNvPr id="5" name="1 Başlık"/>
          <p:cNvSpPr txBox="1">
            <a:spLocks/>
          </p:cNvSpPr>
          <p:nvPr/>
        </p:nvSpPr>
        <p:spPr>
          <a:xfrm>
            <a:off x="357158" y="223822"/>
            <a:ext cx="8229600" cy="990600"/>
          </a:xfrm>
          <a:prstGeom prst="rect">
            <a:avLst/>
          </a:prstGeom>
        </p:spPr>
        <p:txBody>
          <a:bodyPr vert="horz" anchor="b" anchorCtr="0">
            <a:normAutofit fontScale="8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3200" b="0" i="0" u="none" strike="noStrike" kern="1200" cap="none" spc="0" normalizeH="0" baseline="0" noProof="0" dirty="0" smtClean="0">
                <a:ln>
                  <a:noFill/>
                </a:ln>
                <a:solidFill>
                  <a:schemeClr val="tx2"/>
                </a:solidFill>
                <a:effectLst/>
                <a:uLnTx/>
                <a:uFillTx/>
                <a:latin typeface="+mj-lt"/>
                <a:ea typeface="+mj-ea"/>
                <a:cs typeface="+mj-cs"/>
              </a:rPr>
              <a:t>Tanımlanan nesne dizileri </a:t>
            </a:r>
            <a:r>
              <a:rPr kumimoji="0" lang="tr-TR" sz="3200" b="0" i="1" u="none" strike="noStrike" kern="1200" cap="none" spc="0" normalizeH="0" baseline="0" noProof="0" dirty="0" smtClean="0">
                <a:ln>
                  <a:noFill/>
                </a:ln>
                <a:solidFill>
                  <a:srgbClr val="0000FF"/>
                </a:solidFill>
                <a:effectLst/>
                <a:uLnTx/>
                <a:uFillTx/>
                <a:latin typeface="+mj-lt"/>
                <a:ea typeface="+mj-ea"/>
                <a:cs typeface="+mj-cs"/>
              </a:rPr>
              <a:t>1 tane </a:t>
            </a:r>
            <a:r>
              <a:rPr kumimoji="0" lang="tr-TR" sz="3200" b="0" i="1" u="none" strike="noStrike" kern="1200" cap="none" spc="0" normalizeH="0" baseline="0" noProof="0" dirty="0" err="1" smtClean="0">
                <a:ln>
                  <a:noFill/>
                </a:ln>
                <a:solidFill>
                  <a:srgbClr val="0000FF"/>
                </a:solidFill>
                <a:effectLst/>
                <a:uLnTx/>
                <a:uFillTx/>
                <a:latin typeface="+mj-lt"/>
                <a:ea typeface="+mj-ea"/>
                <a:cs typeface="+mj-cs"/>
              </a:rPr>
              <a:t>new</a:t>
            </a:r>
            <a:r>
              <a:rPr kumimoji="0" lang="tr-TR" sz="3200" b="0" i="1" u="none" strike="noStrike" kern="1200" cap="none" spc="0" normalizeH="0" baseline="0" noProof="0" dirty="0" smtClean="0">
                <a:ln>
                  <a:noFill/>
                </a:ln>
                <a:solidFill>
                  <a:srgbClr val="0000FF"/>
                </a:solidFill>
                <a:effectLst/>
                <a:uLnTx/>
                <a:uFillTx/>
                <a:latin typeface="+mj-lt"/>
                <a:ea typeface="+mj-ea"/>
                <a:cs typeface="+mj-cs"/>
              </a:rPr>
              <a:t> ile genel</a:t>
            </a:r>
            <a:r>
              <a:rPr kumimoji="0" lang="tr-TR" sz="3200" b="0" i="1" u="none" strike="noStrike" kern="1200" cap="none" spc="0" normalizeH="0" noProof="0" dirty="0" smtClean="0">
                <a:ln>
                  <a:noFill/>
                </a:ln>
                <a:solidFill>
                  <a:srgbClr val="0000FF"/>
                </a:solidFill>
                <a:effectLst/>
                <a:uLnTx/>
                <a:uFillTx/>
                <a:latin typeface="+mj-lt"/>
                <a:ea typeface="+mj-ea"/>
                <a:cs typeface="+mj-cs"/>
              </a:rPr>
              <a:t> olarak </a:t>
            </a:r>
            <a:r>
              <a:rPr kumimoji="0" lang="tr-TR" sz="3200" b="0" i="0" u="none" strike="noStrike" kern="1200" cap="none" spc="0" normalizeH="0" noProof="0" dirty="0" smtClean="0">
                <a:ln>
                  <a:noFill/>
                </a:ln>
                <a:solidFill>
                  <a:schemeClr val="tx2"/>
                </a:solidFill>
                <a:effectLst/>
                <a:uLnTx/>
                <a:uFillTx/>
                <a:latin typeface="+mj-lt"/>
                <a:ea typeface="+mj-ea"/>
                <a:cs typeface="+mj-cs"/>
              </a:rPr>
              <a:t>ve sonra </a:t>
            </a:r>
            <a:r>
              <a:rPr kumimoji="0" lang="tr-TR" sz="3200" b="0" i="1" u="none" strike="noStrike" kern="1200" cap="none" spc="0" normalizeH="0" noProof="0" dirty="0" smtClean="0">
                <a:ln>
                  <a:noFill/>
                </a:ln>
                <a:solidFill>
                  <a:srgbClr val="0000FF"/>
                </a:solidFill>
                <a:effectLst/>
                <a:uLnTx/>
                <a:uFillTx/>
                <a:latin typeface="+mj-lt"/>
                <a:ea typeface="+mj-ea"/>
                <a:cs typeface="+mj-cs"/>
              </a:rPr>
              <a:t>her eleman için ayrı 1 </a:t>
            </a:r>
            <a:r>
              <a:rPr kumimoji="0" lang="tr-TR" sz="3200" b="0" i="1" u="none" strike="noStrike" kern="1200" cap="none" spc="0" normalizeH="0" noProof="0" dirty="0" err="1" smtClean="0">
                <a:ln>
                  <a:noFill/>
                </a:ln>
                <a:solidFill>
                  <a:srgbClr val="0000FF"/>
                </a:solidFill>
                <a:effectLst/>
                <a:uLnTx/>
                <a:uFillTx/>
                <a:latin typeface="+mj-lt"/>
                <a:ea typeface="+mj-ea"/>
                <a:cs typeface="+mj-cs"/>
              </a:rPr>
              <a:t>new</a:t>
            </a:r>
            <a:r>
              <a:rPr kumimoji="0" lang="tr-TR" sz="3200" b="0" i="1" u="none" strike="noStrike" kern="1200" cap="none" spc="0" normalizeH="0" noProof="0" dirty="0" smtClean="0">
                <a:ln>
                  <a:noFill/>
                </a:ln>
                <a:solidFill>
                  <a:srgbClr val="0000FF"/>
                </a:solidFill>
                <a:effectLst/>
                <a:uLnTx/>
                <a:uFillTx/>
                <a:latin typeface="+mj-lt"/>
                <a:ea typeface="+mj-ea"/>
                <a:cs typeface="+mj-cs"/>
              </a:rPr>
              <a:t> ile </a:t>
            </a:r>
            <a:r>
              <a:rPr kumimoji="0" lang="tr-TR" sz="3200" b="0" i="0" u="none" strike="noStrike" kern="1200" cap="none" spc="0" normalizeH="0" noProof="0" dirty="0" smtClean="0">
                <a:ln>
                  <a:noFill/>
                </a:ln>
                <a:solidFill>
                  <a:schemeClr val="tx2"/>
                </a:solidFill>
                <a:effectLst/>
                <a:uLnTx/>
                <a:uFillTx/>
                <a:latin typeface="+mj-lt"/>
                <a:ea typeface="+mj-ea"/>
                <a:cs typeface="+mj-cs"/>
              </a:rPr>
              <a:t>hafızaya yerleştirilir.</a:t>
            </a:r>
            <a:endParaRPr kumimoji="0" lang="tr-TR" sz="32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Autofit/>
          </a:bodyPr>
          <a:lstStyle/>
          <a:p>
            <a:r>
              <a:rPr lang="tr-TR" dirty="0" smtClean="0"/>
              <a:t>Uygulama - Klavyeden 0 girene kadar girilen sayıları ekrana yazan algoritma</a:t>
            </a:r>
          </a:p>
        </p:txBody>
      </p:sp>
      <p:sp>
        <p:nvSpPr>
          <p:cNvPr id="40963" name="Rectangle 3"/>
          <p:cNvSpPr>
            <a:spLocks noGrp="1" noChangeArrowheads="1"/>
          </p:cNvSpPr>
          <p:nvPr>
            <p:ph sz="quarter" idx="1"/>
          </p:nvPr>
        </p:nvSpPr>
        <p:spPr/>
        <p:txBody>
          <a:bodyPr/>
          <a:lstStyle/>
          <a:p>
            <a:pPr eaLnBrk="1" hangingPunct="1">
              <a:buFont typeface="Wingdings" pitchFamily="2" charset="2"/>
              <a:buNone/>
            </a:pPr>
            <a:r>
              <a:rPr lang="tr-TR" dirty="0" smtClean="0"/>
              <a:t>1.Başla</a:t>
            </a:r>
          </a:p>
          <a:p>
            <a:pPr eaLnBrk="1" hangingPunct="1">
              <a:buFont typeface="Wingdings" pitchFamily="2" charset="2"/>
              <a:buNone/>
            </a:pPr>
            <a:r>
              <a:rPr lang="tr-TR" dirty="0" smtClean="0"/>
              <a:t>2.Bir sayı gir. (</a:t>
            </a:r>
            <a:r>
              <a:rPr lang="tr-TR" dirty="0" err="1" smtClean="0"/>
              <a:t>sayi</a:t>
            </a:r>
            <a:r>
              <a:rPr lang="tr-TR" dirty="0" smtClean="0"/>
              <a:t>)</a:t>
            </a:r>
          </a:p>
          <a:p>
            <a:pPr eaLnBrk="1" hangingPunct="1">
              <a:buFont typeface="Wingdings" pitchFamily="2" charset="2"/>
              <a:buNone/>
            </a:pPr>
            <a:r>
              <a:rPr lang="tr-TR" dirty="0" smtClean="0"/>
              <a:t>3.Eğer </a:t>
            </a:r>
            <a:r>
              <a:rPr lang="tr-TR" dirty="0" err="1" smtClean="0"/>
              <a:t>sayi</a:t>
            </a:r>
            <a:r>
              <a:rPr lang="tr-TR" dirty="0" smtClean="0"/>
              <a:t>=0 ise  Git 6</a:t>
            </a:r>
          </a:p>
          <a:p>
            <a:pPr eaLnBrk="1" hangingPunct="1">
              <a:buFont typeface="Wingdings" pitchFamily="2" charset="2"/>
              <a:buNone/>
            </a:pPr>
            <a:r>
              <a:rPr lang="tr-TR" dirty="0" smtClean="0"/>
              <a:t>4.Yaz </a:t>
            </a:r>
            <a:r>
              <a:rPr lang="tr-TR" dirty="0" err="1" smtClean="0"/>
              <a:t>sayi</a:t>
            </a:r>
            <a:endParaRPr lang="tr-TR" dirty="0" smtClean="0"/>
          </a:p>
          <a:p>
            <a:pPr eaLnBrk="1" hangingPunct="1">
              <a:buFont typeface="Wingdings" pitchFamily="2" charset="2"/>
              <a:buNone/>
            </a:pPr>
            <a:r>
              <a:rPr lang="tr-TR" dirty="0" smtClean="0"/>
              <a:t>5.Git 2</a:t>
            </a:r>
          </a:p>
          <a:p>
            <a:pPr eaLnBrk="1" hangingPunct="1">
              <a:buFont typeface="Wingdings" pitchFamily="2" charset="2"/>
              <a:buNone/>
            </a:pPr>
            <a:r>
              <a:rPr lang="tr-TR" dirty="0" smtClean="0"/>
              <a:t>6.Dur</a:t>
            </a:r>
          </a:p>
        </p:txBody>
      </p:sp>
      <p:pic>
        <p:nvPicPr>
          <p:cNvPr id="4" name="3 Resim" descr="soru.jpg"/>
          <p:cNvPicPr>
            <a:picLocks noChangeAspect="1"/>
          </p:cNvPicPr>
          <p:nvPr/>
        </p:nvPicPr>
        <p:blipFill>
          <a:blip r:embed="rId2"/>
          <a:stretch>
            <a:fillRect/>
          </a:stretch>
        </p:blipFill>
        <p:spPr>
          <a:xfrm>
            <a:off x="6143636" y="2285992"/>
            <a:ext cx="1767840" cy="1328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checkerboard(across)">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checkerboard(across)">
                                      <p:cBhvr>
                                        <p:cTn id="12" dur="500"/>
                                        <p:tgtEl>
                                          <p:spTgt spid="40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checkerboard(across)">
                                      <p:cBhvr>
                                        <p:cTn id="17" dur="500"/>
                                        <p:tgtEl>
                                          <p:spTgt spid="409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0963">
                                            <p:txEl>
                                              <p:pRg st="3" end="3"/>
                                            </p:txEl>
                                          </p:spTgt>
                                        </p:tgtEl>
                                        <p:attrNameLst>
                                          <p:attrName>style.visibility</p:attrName>
                                        </p:attrNameLst>
                                      </p:cBhvr>
                                      <p:to>
                                        <p:strVal val="visible"/>
                                      </p:to>
                                    </p:set>
                                    <p:animEffect transition="in" filter="checkerboard(across)">
                                      <p:cBhvr>
                                        <p:cTn id="22" dur="500"/>
                                        <p:tgtEl>
                                          <p:spTgt spid="409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animEffect transition="in" filter="checkerboard(across)">
                                      <p:cBhvr>
                                        <p:cTn id="27" dur="500"/>
                                        <p:tgtEl>
                                          <p:spTgt spid="409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0963">
                                            <p:txEl>
                                              <p:pRg st="5" end="5"/>
                                            </p:txEl>
                                          </p:spTgt>
                                        </p:tgtEl>
                                        <p:attrNameLst>
                                          <p:attrName>style.visibility</p:attrName>
                                        </p:attrNameLst>
                                      </p:cBhvr>
                                      <p:to>
                                        <p:strVal val="visible"/>
                                      </p:to>
                                    </p:set>
                                    <p:animEffect transition="in" filter="checkerboard(across)">
                                      <p:cBhvr>
                                        <p:cTn id="32" dur="500"/>
                                        <p:tgtEl>
                                          <p:spTgt spid="409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Nesne Dizileri ve </a:t>
            </a:r>
            <a:r>
              <a:rPr lang="tr-TR" sz="4000" b="1" dirty="0" err="1" smtClean="0">
                <a:solidFill>
                  <a:schemeClr val="tx2">
                    <a:lumMod val="60000"/>
                    <a:lumOff val="40000"/>
                  </a:schemeClr>
                </a:solidFill>
              </a:rPr>
              <a:t>null</a:t>
            </a:r>
            <a:r>
              <a:rPr lang="tr-TR" sz="4000" b="1" dirty="0" smtClean="0">
                <a:solidFill>
                  <a:schemeClr val="tx2">
                    <a:lumMod val="60000"/>
                    <a:lumOff val="40000"/>
                  </a:schemeClr>
                </a:solidFill>
              </a:rPr>
              <a:t>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2400" dirty="0" smtClean="0">
                <a:solidFill>
                  <a:schemeClr val="tx1"/>
                </a:solidFill>
              </a:rPr>
              <a:t> Diziler içerisinde temel türler kullanılabileceği gibi sınıf nesnelerinin de kullanılabileceğini söylemiştik. Java’da tanımlı sınıf nesneleri dışında kullanıcılar tarafından oluşturulan sınıflara ait nesneler de diziler içerisinde tutulabilir.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Diziler birden çok değişkenden oluşmaktadır ve dizi elemanlarından da nesnelerin görünür olan tüm özelliklerine ulaşmak mümkündür.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Temel türlerden oluşturulan dizilerde hiçbir değer atanmadığı durumlarda dizi elemanları 0 (</a:t>
            </a:r>
            <a:r>
              <a:rPr lang="tr-TR" sz="2400" dirty="0" err="1" smtClean="0">
                <a:solidFill>
                  <a:schemeClr val="tx1"/>
                </a:solidFill>
              </a:rPr>
              <a:t>boolean</a:t>
            </a:r>
            <a:r>
              <a:rPr lang="tr-TR" sz="2400" dirty="0" smtClean="0">
                <a:solidFill>
                  <a:schemeClr val="tx1"/>
                </a:solidFill>
              </a:rPr>
              <a:t> ise </a:t>
            </a:r>
            <a:r>
              <a:rPr lang="tr-TR" sz="2400" dirty="0" err="1" smtClean="0">
                <a:solidFill>
                  <a:schemeClr val="tx1"/>
                </a:solidFill>
              </a:rPr>
              <a:t>false</a:t>
            </a:r>
            <a:r>
              <a:rPr lang="tr-TR" sz="2400" dirty="0" smtClean="0">
                <a:solidFill>
                  <a:schemeClr val="tx1"/>
                </a:solidFill>
              </a:rPr>
              <a:t> değeri alır) değerini alırlar. </a:t>
            </a:r>
            <a:r>
              <a:rPr lang="tr-TR" sz="2400" dirty="0" err="1" smtClean="0">
                <a:solidFill>
                  <a:schemeClr val="tx1"/>
                </a:solidFill>
              </a:rPr>
              <a:t>String</a:t>
            </a:r>
            <a:r>
              <a:rPr lang="tr-TR" sz="2400" dirty="0" smtClean="0">
                <a:solidFill>
                  <a:schemeClr val="tx1"/>
                </a:solidFill>
              </a:rPr>
              <a:t> </a:t>
            </a:r>
            <a:r>
              <a:rPr lang="tr-TR" sz="2400" dirty="0" smtClean="0"/>
              <a:t>ise “” değerini alır. </a:t>
            </a:r>
            <a:r>
              <a:rPr lang="tr-TR" sz="2400" dirty="0" smtClean="0">
                <a:solidFill>
                  <a:schemeClr val="tx1"/>
                </a:solidFill>
              </a:rPr>
              <a:t>Nesnelerden oluşan dizilerde ise bir değer atanmadığı durumda ilk atanan değer </a:t>
            </a:r>
            <a:r>
              <a:rPr lang="tr-TR" sz="2400" b="1" i="1" u="sng" dirty="0" err="1" smtClean="0">
                <a:solidFill>
                  <a:schemeClr val="tx1"/>
                </a:solidFill>
              </a:rPr>
              <a:t>null</a:t>
            </a:r>
            <a:r>
              <a:rPr lang="tr-TR" sz="2400" dirty="0" smtClean="0">
                <a:solidFill>
                  <a:schemeClr val="tx1"/>
                </a:solidFill>
              </a:rPr>
              <a:t> olur. </a:t>
            </a:r>
            <a:r>
              <a:rPr lang="tr-TR" sz="2400" b="1" dirty="0" err="1" smtClean="0">
                <a:solidFill>
                  <a:schemeClr val="tx1"/>
                </a:solidFill>
              </a:rPr>
              <a:t>null</a:t>
            </a:r>
            <a:r>
              <a:rPr lang="tr-TR" sz="2400" dirty="0" smtClean="0">
                <a:solidFill>
                  <a:schemeClr val="tx1"/>
                </a:solidFill>
              </a:rPr>
              <a:t> değeri, olmayan bir adres alanı gibi düşünülebilir. İçerisinde hiçbir veri yoktur. Değeri </a:t>
            </a:r>
            <a:r>
              <a:rPr lang="tr-TR" sz="2400" b="1" dirty="0" err="1" smtClean="0">
                <a:solidFill>
                  <a:schemeClr val="tx1"/>
                </a:solidFill>
              </a:rPr>
              <a:t>null</a:t>
            </a:r>
            <a:r>
              <a:rPr lang="tr-TR" sz="2400" dirty="0" smtClean="0">
                <a:solidFill>
                  <a:schemeClr val="tx1"/>
                </a:solidFill>
              </a:rPr>
              <a:t> olan bir değişkene ulaşılmaya çalışılırsa meşhur hatalardan olan “</a:t>
            </a:r>
            <a:r>
              <a:rPr lang="tr-TR" sz="2400" b="1" i="1" u="sng" dirty="0" err="1" smtClean="0">
                <a:solidFill>
                  <a:schemeClr val="tx1"/>
                </a:solidFill>
              </a:rPr>
              <a:t>NullPointerException</a:t>
            </a:r>
            <a:r>
              <a:rPr lang="tr-TR" sz="2400" dirty="0" smtClean="0">
                <a:solidFill>
                  <a:schemeClr val="tx1"/>
                </a:solidFill>
              </a:rPr>
              <a:t>” hatası alınır.</a:t>
            </a:r>
          </a:p>
          <a:p>
            <a:pPr algn="just"/>
            <a:endParaRPr lang="tr-TR" sz="2400" dirty="0" smtClean="0">
              <a:solidFill>
                <a:schemeClr val="tx1"/>
              </a:solidFill>
            </a:endParaRPr>
          </a:p>
          <a:p>
            <a:pPr algn="just">
              <a:buFontTx/>
              <a:buChar char="-"/>
            </a:pPr>
            <a:endParaRPr lang="tr-TR" sz="2400"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p:txBody>
          <a:bodyPr>
            <a:normAutofit/>
          </a:bodyPr>
          <a:lstStyle/>
          <a:p>
            <a:pPr algn="just">
              <a:buFontTx/>
              <a:buChar char="-"/>
            </a:pPr>
            <a:r>
              <a:rPr lang="tr-TR" sz="3100" b="1" dirty="0" smtClean="0">
                <a:solidFill>
                  <a:schemeClr val="tx1"/>
                </a:solidFill>
              </a:rPr>
              <a:t>Örnek Kullanım:</a:t>
            </a:r>
            <a:endParaRPr lang="tr-TR" sz="2800" b="1" dirty="0" smtClean="0">
              <a:solidFill>
                <a:schemeClr val="tx1"/>
              </a:solidFill>
            </a:endParaRPr>
          </a:p>
          <a:p>
            <a:pPr algn="l"/>
            <a:r>
              <a:rPr lang="tr-TR" sz="1600" b="1" dirty="0" smtClean="0">
                <a:solidFill>
                  <a:srgbClr val="000000"/>
                </a:solidFill>
                <a:latin typeface="Consolas" pitchFamily="49" charset="0"/>
                <a:cs typeface="Consolas" pitchFamily="49" charset="0"/>
              </a:rPr>
              <a:t>hayvan[] h_</a:t>
            </a:r>
            <a:r>
              <a:rPr lang="tr-TR" sz="1600" b="1" dirty="0" err="1" smtClean="0">
                <a:solidFill>
                  <a:srgbClr val="000000"/>
                </a:solidFill>
                <a:latin typeface="Consolas" pitchFamily="49" charset="0"/>
                <a:cs typeface="Consolas" pitchFamily="49" charset="0"/>
              </a:rPr>
              <a:t>bahcesi</a:t>
            </a:r>
            <a:r>
              <a:rPr lang="tr-TR" sz="1600" b="1" dirty="0" smtClean="0">
                <a:solidFill>
                  <a:srgbClr val="000000"/>
                </a:solidFill>
                <a:latin typeface="Consolas" pitchFamily="49" charset="0"/>
                <a:cs typeface="Consolas" pitchFamily="49" charset="0"/>
              </a:rPr>
              <a:t> = </a:t>
            </a:r>
            <a:r>
              <a:rPr lang="tr-TR" sz="1600" b="1" dirty="0" err="1" smtClean="0">
                <a:solidFill>
                  <a:srgbClr val="7F0055"/>
                </a:solidFill>
                <a:latin typeface="Consolas" pitchFamily="49" charset="0"/>
                <a:cs typeface="Consolas" pitchFamily="49" charset="0"/>
              </a:rPr>
              <a:t>new</a:t>
            </a:r>
            <a:r>
              <a:rPr lang="tr-TR" sz="1600" b="1" dirty="0" smtClean="0">
                <a:solidFill>
                  <a:srgbClr val="000000"/>
                </a:solidFill>
                <a:latin typeface="Consolas" pitchFamily="49" charset="0"/>
                <a:cs typeface="Consolas" pitchFamily="49" charset="0"/>
              </a:rPr>
              <a:t> hayvan[40]; </a:t>
            </a:r>
            <a:endParaRPr lang="tr-TR" sz="2400" dirty="0" smtClean="0">
              <a:solidFill>
                <a:schemeClr val="tx1"/>
              </a:solidFill>
            </a:endParaRPr>
          </a:p>
        </p:txBody>
      </p:sp>
      <p:sp>
        <p:nvSpPr>
          <p:cNvPr id="4" name="3 Serbest Form"/>
          <p:cNvSpPr/>
          <p:nvPr/>
        </p:nvSpPr>
        <p:spPr>
          <a:xfrm>
            <a:off x="3643306" y="2143116"/>
            <a:ext cx="2420036" cy="1597943"/>
          </a:xfrm>
          <a:custGeom>
            <a:avLst/>
            <a:gdLst>
              <a:gd name="connsiteX0" fmla="*/ 0 w 2536372"/>
              <a:gd name="connsiteY0" fmla="*/ 0 h 1182915"/>
              <a:gd name="connsiteX1" fmla="*/ 1807029 w 2536372"/>
              <a:gd name="connsiteY1" fmla="*/ 1001486 h 1182915"/>
              <a:gd name="connsiteX2" fmla="*/ 2536372 w 2536372"/>
              <a:gd name="connsiteY2" fmla="*/ 1088571 h 1182915"/>
            </a:gdLst>
            <a:ahLst/>
            <a:cxnLst>
              <a:cxn ang="0">
                <a:pos x="connsiteX0" y="connsiteY0"/>
              </a:cxn>
              <a:cxn ang="0">
                <a:pos x="connsiteX1" y="connsiteY1"/>
              </a:cxn>
              <a:cxn ang="0">
                <a:pos x="connsiteX2" y="connsiteY2"/>
              </a:cxn>
            </a:cxnLst>
            <a:rect l="l" t="t" r="r" b="b"/>
            <a:pathLst>
              <a:path w="2536372" h="1182915">
                <a:moveTo>
                  <a:pt x="0" y="0"/>
                </a:moveTo>
                <a:cubicBezTo>
                  <a:pt x="692150" y="410029"/>
                  <a:pt x="1384300" y="820058"/>
                  <a:pt x="1807029" y="1001486"/>
                </a:cubicBezTo>
                <a:cubicBezTo>
                  <a:pt x="2229758" y="1182915"/>
                  <a:pt x="2383065" y="1135743"/>
                  <a:pt x="2536372" y="1088571"/>
                </a:cubicBezTo>
              </a:path>
            </a:pathLst>
          </a:cu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 name="4 Metin kutusu"/>
          <p:cNvSpPr txBox="1"/>
          <p:nvPr/>
        </p:nvSpPr>
        <p:spPr>
          <a:xfrm>
            <a:off x="6143636" y="3429000"/>
            <a:ext cx="1857388"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i="1" dirty="0" smtClean="0"/>
              <a:t>Dizi açıldı ama tüm elemanlarının değeri </a:t>
            </a:r>
            <a:r>
              <a:rPr lang="tr-TR" b="1" i="1" dirty="0" err="1" smtClean="0"/>
              <a:t>null</a:t>
            </a:r>
            <a:endParaRPr lang="tr-TR" b="1" i="1" dirty="0"/>
          </a:p>
        </p:txBody>
      </p:sp>
      <p:sp>
        <p:nvSpPr>
          <p:cNvPr id="9" name="8 Metin kutusu"/>
          <p:cNvSpPr txBox="1"/>
          <p:nvPr/>
        </p:nvSpPr>
        <p:spPr>
          <a:xfrm>
            <a:off x="7215174" y="1714488"/>
            <a:ext cx="1857388"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i="1" dirty="0" smtClean="0"/>
              <a:t>Her elemanın da ayrıca </a:t>
            </a:r>
            <a:r>
              <a:rPr lang="tr-TR" i="1" dirty="0" err="1" smtClean="0"/>
              <a:t>new</a:t>
            </a:r>
            <a:r>
              <a:rPr lang="tr-TR" i="1" dirty="0" smtClean="0"/>
              <a:t> operatörü ile tanımı gerek.</a:t>
            </a:r>
            <a:endParaRPr lang="tr-TR" b="1" i="1" dirty="0"/>
          </a:p>
        </p:txBody>
      </p:sp>
      <p:cxnSp>
        <p:nvCxnSpPr>
          <p:cNvPr id="11" name="10 Düz Bağlayıcı"/>
          <p:cNvCxnSpPr>
            <a:endCxn id="9" idx="2"/>
          </p:cNvCxnSpPr>
          <p:nvPr/>
        </p:nvCxnSpPr>
        <p:spPr>
          <a:xfrm rot="5400000" flipH="1" flipV="1">
            <a:off x="7315289" y="2600421"/>
            <a:ext cx="514183" cy="1142976"/>
          </a:xfrm>
          <a:prstGeom prst="line">
            <a:avLst/>
          </a:prstGeom>
        </p:spPr>
        <p:style>
          <a:lnRef idx="1">
            <a:schemeClr val="accent1"/>
          </a:lnRef>
          <a:fillRef idx="0">
            <a:schemeClr val="accent1"/>
          </a:fillRef>
          <a:effectRef idx="0">
            <a:schemeClr val="accent1"/>
          </a:effectRef>
          <a:fontRef idx="minor">
            <a:schemeClr val="tx1"/>
          </a:fontRef>
        </p:style>
      </p:cxnSp>
      <p:sp>
        <p:nvSpPr>
          <p:cNvPr id="13" name="Başlık 1"/>
          <p:cNvSpPr>
            <a:spLocks noGrp="1"/>
          </p:cNvSpPr>
          <p:nvPr>
            <p:ph type="title"/>
          </p:nvPr>
        </p:nvSpPr>
        <p:spPr>
          <a:xfrm>
            <a:off x="457200" y="152400"/>
            <a:ext cx="8229600" cy="990600"/>
          </a:xfrm>
        </p:spPr>
        <p:txBody>
          <a:bodyPr>
            <a:normAutofit/>
          </a:bodyPr>
          <a:lstStyle/>
          <a:p>
            <a:r>
              <a:rPr lang="tr-TR" sz="4000" b="1" dirty="0" smtClean="0">
                <a:solidFill>
                  <a:schemeClr val="tx2">
                    <a:lumMod val="60000"/>
                    <a:lumOff val="40000"/>
                  </a:schemeClr>
                </a:solidFill>
              </a:rPr>
              <a:t>Nesne Dizileri ve </a:t>
            </a:r>
            <a:r>
              <a:rPr lang="tr-TR" sz="4000" b="1" dirty="0" err="1" smtClean="0">
                <a:solidFill>
                  <a:schemeClr val="tx2">
                    <a:lumMod val="60000"/>
                    <a:lumOff val="40000"/>
                  </a:schemeClr>
                </a:solidFill>
              </a:rPr>
              <a:t>null</a:t>
            </a:r>
            <a:r>
              <a:rPr lang="tr-TR" sz="4000" b="1" dirty="0" smtClean="0">
                <a:solidFill>
                  <a:schemeClr val="tx2">
                    <a:lumMod val="60000"/>
                    <a:lumOff val="40000"/>
                  </a:schemeClr>
                </a:solidFill>
              </a:rPr>
              <a:t> kullanımı</a:t>
            </a:r>
            <a:endParaRPr lang="tr-TR" sz="4000" b="1" dirty="0">
              <a:solidFill>
                <a:schemeClr val="tx2">
                  <a:lumMod val="60000"/>
                  <a:lumOff val="4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a:xfrm>
            <a:off x="457200" y="1219200"/>
            <a:ext cx="7686700" cy="2352676"/>
          </a:xfrm>
        </p:spPr>
        <p:txBody>
          <a:bodyPr>
            <a:noAutofit/>
          </a:bodyPr>
          <a:lstStyle/>
          <a:p>
            <a:pPr>
              <a:buNone/>
            </a:pPr>
            <a:r>
              <a:rPr lang="tr-TR" sz="1400" b="1" dirty="0" smtClean="0">
                <a:solidFill>
                  <a:srgbClr val="7F0055"/>
                </a:solidFill>
                <a:latin typeface="Consolas"/>
              </a:rPr>
              <a:t>    </a:t>
            </a:r>
            <a:r>
              <a:rPr lang="tr-TR" sz="1400" b="1" dirty="0" err="1" smtClean="0">
                <a:solidFill>
                  <a:srgbClr val="7F0055"/>
                </a:solidFill>
                <a:latin typeface="Consolas"/>
              </a:rPr>
              <a:t>for</a:t>
            </a:r>
            <a:r>
              <a:rPr lang="tr-TR" sz="1400" b="1" dirty="0" smtClean="0">
                <a:solidFill>
                  <a:srgbClr val="000000"/>
                </a:solidFill>
                <a:latin typeface="Consolas"/>
              </a:rPr>
              <a:t>(</a:t>
            </a:r>
            <a:r>
              <a:rPr lang="tr-TR" sz="1400" b="1" dirty="0" err="1" smtClean="0">
                <a:solidFill>
                  <a:srgbClr val="7F0055"/>
                </a:solidFill>
                <a:latin typeface="Consolas"/>
              </a:rPr>
              <a:t>int</a:t>
            </a:r>
            <a:r>
              <a:rPr lang="tr-TR" sz="1400" b="1" dirty="0" smtClean="0">
                <a:solidFill>
                  <a:srgbClr val="000000"/>
                </a:solidFill>
                <a:latin typeface="Consolas"/>
              </a:rPr>
              <a:t> </a:t>
            </a:r>
            <a:r>
              <a:rPr lang="tr-TR" sz="1400" b="1" dirty="0" smtClean="0">
                <a:solidFill>
                  <a:srgbClr val="6A3E3E"/>
                </a:solidFill>
                <a:latin typeface="Consolas"/>
              </a:rPr>
              <a:t>i</a:t>
            </a:r>
            <a:r>
              <a:rPr lang="tr-TR" sz="1400" b="1" dirty="0" smtClean="0">
                <a:solidFill>
                  <a:srgbClr val="000000"/>
                </a:solidFill>
                <a:latin typeface="Consolas"/>
              </a:rPr>
              <a:t>=0; </a:t>
            </a:r>
            <a:r>
              <a:rPr lang="tr-TR" sz="1400" b="1" dirty="0" smtClean="0">
                <a:solidFill>
                  <a:srgbClr val="6A3E3E"/>
                </a:solidFill>
                <a:latin typeface="Consolas"/>
              </a:rPr>
              <a:t>i</a:t>
            </a:r>
            <a:r>
              <a:rPr lang="tr-TR" sz="1400" b="1" dirty="0" smtClean="0">
                <a:solidFill>
                  <a:srgbClr val="000000"/>
                </a:solidFill>
                <a:latin typeface="Consolas"/>
              </a:rPr>
              <a:t>&lt;</a:t>
            </a:r>
            <a:r>
              <a:rPr lang="tr-TR" sz="1400" b="1" dirty="0" smtClean="0">
                <a:solidFill>
                  <a:srgbClr val="000000"/>
                </a:solidFill>
                <a:latin typeface="Consolas" pitchFamily="49" charset="0"/>
                <a:cs typeface="Consolas" pitchFamily="49" charset="0"/>
              </a:rPr>
              <a:t> h_</a:t>
            </a:r>
            <a:r>
              <a:rPr lang="tr-TR" sz="1400" b="1" dirty="0" err="1" smtClean="0">
                <a:solidFill>
                  <a:srgbClr val="000000"/>
                </a:solidFill>
                <a:latin typeface="Consolas" pitchFamily="49" charset="0"/>
                <a:cs typeface="Consolas" pitchFamily="49" charset="0"/>
              </a:rPr>
              <a:t>bahcesi</a:t>
            </a:r>
            <a:r>
              <a:rPr lang="tr-TR" sz="1400" b="1" dirty="0" smtClean="0">
                <a:solidFill>
                  <a:srgbClr val="000000"/>
                </a:solidFill>
                <a:latin typeface="Consolas"/>
              </a:rPr>
              <a:t>.</a:t>
            </a:r>
            <a:r>
              <a:rPr lang="tr-TR" sz="1400" b="1" dirty="0" err="1" smtClean="0">
                <a:solidFill>
                  <a:srgbClr val="0000C0"/>
                </a:solidFill>
                <a:latin typeface="Consolas"/>
              </a:rPr>
              <a:t>length</a:t>
            </a:r>
            <a:r>
              <a:rPr lang="tr-TR" sz="1400" b="1" dirty="0" smtClean="0">
                <a:solidFill>
                  <a:srgbClr val="000000"/>
                </a:solidFill>
                <a:latin typeface="Consolas"/>
              </a:rPr>
              <a:t>; </a:t>
            </a:r>
            <a:r>
              <a:rPr lang="tr-TR" sz="1400" b="1" dirty="0" smtClean="0">
                <a:solidFill>
                  <a:srgbClr val="6A3E3E"/>
                </a:solidFill>
                <a:latin typeface="Consolas"/>
              </a:rPr>
              <a:t>i</a:t>
            </a:r>
            <a:r>
              <a:rPr lang="tr-TR" sz="1400" b="1" dirty="0" smtClean="0">
                <a:solidFill>
                  <a:srgbClr val="000000"/>
                </a:solidFill>
                <a:latin typeface="Consolas"/>
              </a:rPr>
              <a:t>++){</a:t>
            </a:r>
          </a:p>
          <a:p>
            <a:pPr>
              <a:buNone/>
            </a:pPr>
            <a:r>
              <a:rPr lang="tr-TR" sz="1400" b="1" dirty="0" smtClean="0">
                <a:solidFill>
                  <a:srgbClr val="7F0055"/>
                </a:solidFill>
                <a:latin typeface="Consolas"/>
              </a:rPr>
              <a:t>                </a:t>
            </a:r>
            <a:r>
              <a:rPr lang="tr-TR" sz="1400" b="1" dirty="0" err="1" smtClean="0">
                <a:solidFill>
                  <a:srgbClr val="7F0055"/>
                </a:solidFill>
                <a:latin typeface="Consolas"/>
              </a:rPr>
              <a:t>if</a:t>
            </a:r>
            <a:r>
              <a:rPr lang="tr-TR" sz="1400" b="1" dirty="0" smtClean="0">
                <a:solidFill>
                  <a:srgbClr val="000000"/>
                </a:solidFill>
                <a:latin typeface="Consolas"/>
              </a:rPr>
              <a:t>(</a:t>
            </a:r>
            <a:r>
              <a:rPr lang="tr-TR" sz="1400" b="1" dirty="0" smtClean="0">
                <a:solidFill>
                  <a:srgbClr val="000000"/>
                </a:solidFill>
                <a:latin typeface="Consolas" pitchFamily="49" charset="0"/>
                <a:cs typeface="Consolas" pitchFamily="49" charset="0"/>
              </a:rPr>
              <a:t>h_</a:t>
            </a:r>
            <a:r>
              <a:rPr lang="tr-TR" sz="1400" b="1" dirty="0" err="1" smtClean="0">
                <a:solidFill>
                  <a:srgbClr val="000000"/>
                </a:solidFill>
                <a:latin typeface="Consolas" pitchFamily="49" charset="0"/>
                <a:cs typeface="Consolas" pitchFamily="49" charset="0"/>
              </a:rPr>
              <a:t>bahcesi</a:t>
            </a:r>
            <a:r>
              <a:rPr lang="tr-TR" sz="1400" b="1" dirty="0" smtClean="0">
                <a:solidFill>
                  <a:srgbClr val="000000"/>
                </a:solidFill>
                <a:latin typeface="Consolas"/>
              </a:rPr>
              <a:t>[</a:t>
            </a:r>
            <a:r>
              <a:rPr lang="tr-TR" sz="1400" b="1" dirty="0" smtClean="0">
                <a:solidFill>
                  <a:srgbClr val="6A3E3E"/>
                </a:solidFill>
                <a:latin typeface="Consolas"/>
              </a:rPr>
              <a:t>i</a:t>
            </a:r>
            <a:r>
              <a:rPr lang="tr-TR" sz="1400" b="1" dirty="0" smtClean="0">
                <a:solidFill>
                  <a:srgbClr val="000000"/>
                </a:solidFill>
                <a:latin typeface="Consolas"/>
              </a:rPr>
              <a:t>] == </a:t>
            </a:r>
            <a:r>
              <a:rPr lang="tr-TR" sz="1400" b="1" dirty="0" err="1" smtClean="0">
                <a:solidFill>
                  <a:srgbClr val="7F0055"/>
                </a:solidFill>
                <a:latin typeface="Consolas"/>
              </a:rPr>
              <a:t>null</a:t>
            </a:r>
            <a:r>
              <a:rPr lang="tr-TR" sz="1400" b="1" dirty="0" smtClean="0">
                <a:solidFill>
                  <a:srgbClr val="000000"/>
                </a:solidFill>
                <a:latin typeface="Consolas"/>
              </a:rPr>
              <a:t>){</a:t>
            </a:r>
          </a:p>
          <a:p>
            <a:pPr algn="l">
              <a:buNone/>
            </a:pPr>
            <a:r>
              <a:rPr lang="tr-TR" sz="1400" dirty="0" smtClean="0">
                <a:solidFill>
                  <a:srgbClr val="6A3E3E"/>
                </a:solidFill>
                <a:latin typeface="Consolas"/>
              </a:rPr>
              <a:t>                    </a:t>
            </a:r>
            <a:r>
              <a:rPr lang="tr-TR" sz="1400" b="1" dirty="0" smtClean="0">
                <a:solidFill>
                  <a:srgbClr val="6A3E3E"/>
                </a:solidFill>
                <a:latin typeface="Consolas"/>
              </a:rPr>
              <a:t>h_</a:t>
            </a:r>
            <a:r>
              <a:rPr lang="tr-TR" sz="1400" b="1" dirty="0" err="1" smtClean="0">
                <a:solidFill>
                  <a:srgbClr val="6A3E3E"/>
                </a:solidFill>
                <a:latin typeface="Consolas"/>
              </a:rPr>
              <a:t>bahcesi</a:t>
            </a:r>
            <a:r>
              <a:rPr lang="nn-NO" sz="1400" b="1" dirty="0" smtClean="0">
                <a:solidFill>
                  <a:srgbClr val="000000"/>
                </a:solidFill>
                <a:latin typeface="Consolas"/>
              </a:rPr>
              <a:t>[</a:t>
            </a:r>
            <a:r>
              <a:rPr lang="nn-NO" sz="1400" b="1" dirty="0" smtClean="0">
                <a:solidFill>
                  <a:srgbClr val="6A3E3E"/>
                </a:solidFill>
                <a:latin typeface="Consolas"/>
              </a:rPr>
              <a:t>i</a:t>
            </a:r>
            <a:r>
              <a:rPr lang="nn-NO" sz="1400" b="1" dirty="0" smtClean="0">
                <a:solidFill>
                  <a:srgbClr val="000000"/>
                </a:solidFill>
                <a:latin typeface="Consolas"/>
              </a:rPr>
              <a:t>]</a:t>
            </a:r>
            <a:r>
              <a:rPr lang="tr-TR" sz="1400" b="1" dirty="0" smtClean="0">
                <a:solidFill>
                  <a:srgbClr val="000000"/>
                </a:solidFill>
                <a:latin typeface="Consolas"/>
              </a:rPr>
              <a:t>.isim=“Sincap”;</a:t>
            </a:r>
          </a:p>
          <a:p>
            <a:pPr>
              <a:buNone/>
            </a:pPr>
            <a:r>
              <a:rPr lang="tr-TR" sz="1400" dirty="0" smtClean="0">
                <a:solidFill>
                  <a:srgbClr val="6A3E3E"/>
                </a:solidFill>
                <a:latin typeface="Consolas"/>
              </a:rPr>
              <a:t>  			 </a:t>
            </a:r>
            <a:r>
              <a:rPr lang="tr-TR" sz="1400" b="1" dirty="0" smtClean="0">
                <a:solidFill>
                  <a:srgbClr val="6A3E3E"/>
                </a:solidFill>
                <a:latin typeface="Consolas"/>
              </a:rPr>
              <a:t>h_</a:t>
            </a:r>
            <a:r>
              <a:rPr lang="tr-TR" sz="1400" b="1" dirty="0" err="1" smtClean="0">
                <a:solidFill>
                  <a:srgbClr val="6A3E3E"/>
                </a:solidFill>
                <a:latin typeface="Consolas"/>
              </a:rPr>
              <a:t>bahcesi</a:t>
            </a:r>
            <a:r>
              <a:rPr lang="nn-NO" sz="1400" b="1" dirty="0" smtClean="0">
                <a:solidFill>
                  <a:srgbClr val="000000"/>
                </a:solidFill>
                <a:latin typeface="Consolas"/>
              </a:rPr>
              <a:t>[</a:t>
            </a:r>
            <a:r>
              <a:rPr lang="nn-NO" sz="1400" b="1" dirty="0" smtClean="0">
                <a:solidFill>
                  <a:srgbClr val="6A3E3E"/>
                </a:solidFill>
                <a:latin typeface="Consolas"/>
              </a:rPr>
              <a:t>i</a:t>
            </a:r>
            <a:r>
              <a:rPr lang="nn-NO" sz="1400" b="1" dirty="0" smtClean="0">
                <a:solidFill>
                  <a:srgbClr val="000000"/>
                </a:solidFill>
                <a:latin typeface="Consolas"/>
              </a:rPr>
              <a:t>]</a:t>
            </a:r>
            <a:r>
              <a:rPr lang="tr-TR" sz="1400" b="1" dirty="0" smtClean="0">
                <a:solidFill>
                  <a:srgbClr val="000000"/>
                </a:solidFill>
                <a:latin typeface="Consolas"/>
              </a:rPr>
              <a:t>.ortalama_yas = 16;</a:t>
            </a:r>
          </a:p>
          <a:p>
            <a:pPr>
              <a:buNone/>
            </a:pPr>
            <a:r>
              <a:rPr lang="tr-TR" sz="1400" dirty="0" smtClean="0">
                <a:solidFill>
                  <a:srgbClr val="6A3E3E"/>
                </a:solidFill>
                <a:latin typeface="Consolas"/>
              </a:rPr>
              <a:t> 			 </a:t>
            </a:r>
            <a:r>
              <a:rPr lang="tr-TR" sz="1400" b="1" dirty="0" smtClean="0">
                <a:solidFill>
                  <a:srgbClr val="6A3E3E"/>
                </a:solidFill>
                <a:latin typeface="Consolas"/>
              </a:rPr>
              <a:t>h_</a:t>
            </a:r>
            <a:r>
              <a:rPr lang="tr-TR" sz="1400" b="1" dirty="0" err="1" smtClean="0">
                <a:solidFill>
                  <a:srgbClr val="6A3E3E"/>
                </a:solidFill>
                <a:latin typeface="Consolas"/>
              </a:rPr>
              <a:t>bahcesi</a:t>
            </a:r>
            <a:r>
              <a:rPr lang="nn-NO" sz="1400" b="1" dirty="0" smtClean="0">
                <a:solidFill>
                  <a:srgbClr val="000000"/>
                </a:solidFill>
                <a:latin typeface="Consolas"/>
              </a:rPr>
              <a:t>[</a:t>
            </a:r>
            <a:r>
              <a:rPr lang="nn-NO" sz="1400" b="1" dirty="0" smtClean="0">
                <a:solidFill>
                  <a:srgbClr val="6A3E3E"/>
                </a:solidFill>
                <a:latin typeface="Consolas"/>
              </a:rPr>
              <a:t>i</a:t>
            </a:r>
            <a:r>
              <a:rPr lang="nn-NO" sz="1400" b="1" dirty="0" smtClean="0">
                <a:solidFill>
                  <a:srgbClr val="000000"/>
                </a:solidFill>
                <a:latin typeface="Consolas"/>
              </a:rPr>
              <a:t>]</a:t>
            </a:r>
            <a:r>
              <a:rPr lang="tr-TR" sz="1400" b="1" dirty="0" smtClean="0">
                <a:solidFill>
                  <a:srgbClr val="000000"/>
                </a:solidFill>
                <a:latin typeface="Consolas"/>
              </a:rPr>
              <a:t>.</a:t>
            </a:r>
            <a:r>
              <a:rPr lang="tr-TR" sz="1400" b="1" dirty="0" err="1" smtClean="0">
                <a:solidFill>
                  <a:srgbClr val="000000"/>
                </a:solidFill>
                <a:latin typeface="Consolas"/>
              </a:rPr>
              <a:t>agirlik</a:t>
            </a:r>
            <a:r>
              <a:rPr lang="tr-TR" sz="1400" b="1" dirty="0" smtClean="0">
                <a:solidFill>
                  <a:srgbClr val="000000"/>
                </a:solidFill>
                <a:latin typeface="Consolas"/>
              </a:rPr>
              <a:t> = 3;</a:t>
            </a:r>
            <a:endParaRPr lang="nn-NO" sz="1400" b="1" dirty="0" smtClean="0">
              <a:solidFill>
                <a:srgbClr val="000000"/>
              </a:solidFill>
              <a:latin typeface="Consolas"/>
            </a:endParaRPr>
          </a:p>
          <a:p>
            <a:pPr algn="l">
              <a:buNone/>
            </a:pPr>
            <a:r>
              <a:rPr lang="tr-TR" sz="1400" b="1" dirty="0" smtClean="0">
                <a:solidFill>
                  <a:srgbClr val="7F0055"/>
                </a:solidFill>
                <a:latin typeface="Consolas"/>
              </a:rPr>
              <a:t>			break</a:t>
            </a:r>
            <a:r>
              <a:rPr lang="tr-TR" sz="1400" b="1" dirty="0" smtClean="0">
                <a:solidFill>
                  <a:srgbClr val="000000"/>
                </a:solidFill>
                <a:latin typeface="Consolas"/>
              </a:rPr>
              <a:t>;</a:t>
            </a:r>
          </a:p>
          <a:p>
            <a:pPr algn="l">
              <a:buNone/>
            </a:pPr>
            <a:r>
              <a:rPr lang="tr-TR" sz="1400" dirty="0" smtClean="0">
                <a:solidFill>
                  <a:srgbClr val="000000"/>
                </a:solidFill>
                <a:latin typeface="Consolas"/>
              </a:rPr>
              <a:t>                }</a:t>
            </a:r>
          </a:p>
          <a:p>
            <a:pPr algn="l">
              <a:buNone/>
            </a:pPr>
            <a:r>
              <a:rPr lang="tr-TR" sz="1400" dirty="0" smtClean="0">
                <a:solidFill>
                  <a:srgbClr val="000000"/>
                </a:solidFill>
                <a:latin typeface="Consolas"/>
              </a:rPr>
              <a:t>            }</a:t>
            </a:r>
          </a:p>
          <a:p>
            <a:pPr algn="l">
              <a:buNone/>
            </a:pPr>
            <a:r>
              <a:rPr lang="tr-TR" sz="1400" b="1" dirty="0" smtClean="0">
                <a:solidFill>
                  <a:srgbClr val="7F0055"/>
                </a:solidFill>
                <a:latin typeface="Consolas"/>
              </a:rPr>
              <a:t>            break</a:t>
            </a:r>
            <a:r>
              <a:rPr lang="tr-TR" sz="1400" b="1" dirty="0" smtClean="0">
                <a:solidFill>
                  <a:srgbClr val="000000"/>
                </a:solidFill>
                <a:latin typeface="Consolas"/>
              </a:rPr>
              <a:t>;</a:t>
            </a:r>
            <a:endParaRPr lang="tr-TR" sz="1400" dirty="0" smtClean="0">
              <a:solidFill>
                <a:schemeClr val="tx1"/>
              </a:solidFill>
            </a:endParaRPr>
          </a:p>
        </p:txBody>
      </p:sp>
      <p:cxnSp>
        <p:nvCxnSpPr>
          <p:cNvPr id="6" name="5 Düz Ok Bağlayıcısı"/>
          <p:cNvCxnSpPr/>
          <p:nvPr/>
        </p:nvCxnSpPr>
        <p:spPr>
          <a:xfrm>
            <a:off x="4000496" y="2357430"/>
            <a:ext cx="1785950" cy="928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3857620" y="3214686"/>
            <a:ext cx="4336700" cy="369332"/>
          </a:xfrm>
          <a:prstGeom prst="rect">
            <a:avLst/>
          </a:prstGeom>
          <a:noFill/>
        </p:spPr>
        <p:txBody>
          <a:bodyPr wrap="none" rtlCol="0">
            <a:spAutoFit/>
          </a:bodyPr>
          <a:lstStyle/>
          <a:p>
            <a:r>
              <a:rPr lang="tr-TR" dirty="0" smtClean="0"/>
              <a:t>Gördüğün ilk </a:t>
            </a:r>
            <a:r>
              <a:rPr lang="tr-TR" dirty="0" err="1" smtClean="0"/>
              <a:t>null’a</a:t>
            </a:r>
            <a:r>
              <a:rPr lang="tr-TR" dirty="0" smtClean="0"/>
              <a:t> yeni değeri kaydet kodu*</a:t>
            </a:r>
            <a:endParaRPr lang="tr-TR" dirty="0"/>
          </a:p>
        </p:txBody>
      </p:sp>
      <p:graphicFrame>
        <p:nvGraphicFramePr>
          <p:cNvPr id="8" name="7 Tablo"/>
          <p:cNvGraphicFramePr>
            <a:graphicFrameLocks noGrp="1"/>
          </p:cNvGraphicFramePr>
          <p:nvPr/>
        </p:nvGraphicFramePr>
        <p:xfrm>
          <a:off x="3937026" y="3629664"/>
          <a:ext cx="4063998" cy="944880"/>
        </p:xfrm>
        <a:graphic>
          <a:graphicData uri="http://schemas.openxmlformats.org/drawingml/2006/table">
            <a:tbl>
              <a:tblPr firstRow="1" bandRow="1">
                <a:tableStyleId>{5C22544A-7EE6-4342-B048-85BDC9FD1C3A}</a:tableStyleId>
              </a:tblPr>
              <a:tblGrid>
                <a:gridCol w="677333"/>
                <a:gridCol w="677333"/>
                <a:gridCol w="677333"/>
                <a:gridCol w="677333"/>
                <a:gridCol w="677333"/>
                <a:gridCol w="677333"/>
              </a:tblGrid>
              <a:tr h="370840">
                <a:tc>
                  <a:txBody>
                    <a:bodyPr/>
                    <a:lstStyle/>
                    <a:p>
                      <a:r>
                        <a:rPr lang="tr-TR" sz="1400" dirty="0" smtClean="0"/>
                        <a:t>fil</a:t>
                      </a:r>
                    </a:p>
                    <a:p>
                      <a:r>
                        <a:rPr lang="tr-TR" sz="1400" dirty="0" smtClean="0"/>
                        <a:t>70</a:t>
                      </a:r>
                    </a:p>
                    <a:p>
                      <a:r>
                        <a:rPr lang="tr-TR" sz="1400" dirty="0" smtClean="0"/>
                        <a:t>4800 </a:t>
                      </a:r>
                    </a:p>
                    <a:p>
                      <a:endParaRPr lang="tr-TR" sz="1400" dirty="0"/>
                    </a:p>
                  </a:txBody>
                  <a:tcPr/>
                </a:tc>
                <a:tc>
                  <a:txBody>
                    <a:bodyPr/>
                    <a:lstStyle/>
                    <a:p>
                      <a:r>
                        <a:rPr lang="tr-TR" sz="1400" dirty="0" smtClean="0"/>
                        <a:t>aslan</a:t>
                      </a:r>
                    </a:p>
                    <a:p>
                      <a:r>
                        <a:rPr lang="tr-TR" sz="1400" dirty="0" smtClean="0"/>
                        <a:t>35</a:t>
                      </a:r>
                    </a:p>
                    <a:p>
                      <a:r>
                        <a:rPr lang="tr-TR" sz="1400" dirty="0" smtClean="0"/>
                        <a:t>175</a:t>
                      </a:r>
                      <a:endParaRPr lang="tr-TR" sz="1400" dirty="0"/>
                    </a:p>
                  </a:txBody>
                  <a:tcPr/>
                </a:tc>
                <a:tc>
                  <a:txBody>
                    <a:bodyPr/>
                    <a:lstStyle/>
                    <a:p>
                      <a:r>
                        <a:rPr lang="tr-TR" sz="1400" dirty="0" err="1" smtClean="0"/>
                        <a:t>zurafa</a:t>
                      </a:r>
                      <a:endParaRPr lang="tr-TR" sz="1400" dirty="0" smtClean="0"/>
                    </a:p>
                    <a:p>
                      <a:r>
                        <a:rPr lang="tr-TR" sz="1400" dirty="0" smtClean="0"/>
                        <a:t>25</a:t>
                      </a:r>
                    </a:p>
                    <a:p>
                      <a:r>
                        <a:rPr lang="tr-TR" sz="1400" dirty="0" smtClean="0"/>
                        <a:t>800</a:t>
                      </a:r>
                    </a:p>
                    <a:p>
                      <a:endParaRPr lang="tr-TR" sz="1400" dirty="0"/>
                    </a:p>
                  </a:txBody>
                  <a:tcPr/>
                </a:tc>
                <a:tc>
                  <a:txBody>
                    <a:bodyPr/>
                    <a:lstStyle/>
                    <a:p>
                      <a:r>
                        <a:rPr lang="tr-TR" sz="1400" dirty="0" err="1" smtClean="0"/>
                        <a:t>null</a:t>
                      </a:r>
                      <a:endParaRPr lang="tr-TR" sz="1400" dirty="0"/>
                    </a:p>
                  </a:txBody>
                  <a:tcPr/>
                </a:tc>
                <a:tc>
                  <a:txBody>
                    <a:bodyPr/>
                    <a:lstStyle/>
                    <a:p>
                      <a:r>
                        <a:rPr lang="tr-TR" sz="1400" dirty="0" err="1" smtClean="0"/>
                        <a:t>null</a:t>
                      </a:r>
                      <a:endParaRPr lang="tr-TR" sz="1400" dirty="0"/>
                    </a:p>
                  </a:txBody>
                  <a:tcPr/>
                </a:tc>
                <a:tc>
                  <a:txBody>
                    <a:bodyPr/>
                    <a:lstStyle/>
                    <a:p>
                      <a:r>
                        <a:rPr lang="tr-TR" sz="1400" dirty="0" smtClean="0"/>
                        <a:t>…</a:t>
                      </a:r>
                      <a:endParaRPr lang="tr-TR" sz="1400" dirty="0"/>
                    </a:p>
                  </a:txBody>
                  <a:tcPr/>
                </a:tc>
              </a:tr>
            </a:tbl>
          </a:graphicData>
        </a:graphic>
      </p:graphicFrame>
      <p:sp>
        <p:nvSpPr>
          <p:cNvPr id="9" name="8 Metin kutusu"/>
          <p:cNvSpPr txBox="1"/>
          <p:nvPr/>
        </p:nvSpPr>
        <p:spPr>
          <a:xfrm>
            <a:off x="571472" y="4929198"/>
            <a:ext cx="7715304" cy="707886"/>
          </a:xfrm>
          <a:prstGeom prst="rect">
            <a:avLst/>
          </a:prstGeom>
          <a:noFill/>
        </p:spPr>
        <p:txBody>
          <a:bodyPr wrap="square" rtlCol="0">
            <a:spAutoFit/>
          </a:bodyPr>
          <a:lstStyle/>
          <a:p>
            <a:r>
              <a:rPr lang="tr-TR" sz="2000" dirty="0" smtClean="0"/>
              <a:t>* Alternatif olarak, kayıtlı  hayvan sayısını, hayvan sınıfı içerisinde statik bir değişkende tutup, her kayıtta değerini bir artırabilirdik.</a:t>
            </a:r>
            <a:endParaRPr lang="tr-TR" sz="2000" dirty="0"/>
          </a:p>
        </p:txBody>
      </p:sp>
      <p:sp>
        <p:nvSpPr>
          <p:cNvPr id="14" name="Başlık 1"/>
          <p:cNvSpPr>
            <a:spLocks noGrp="1"/>
          </p:cNvSpPr>
          <p:nvPr>
            <p:ph type="title"/>
          </p:nvPr>
        </p:nvSpPr>
        <p:spPr>
          <a:xfrm>
            <a:off x="457200" y="152400"/>
            <a:ext cx="8229600" cy="990600"/>
          </a:xfrm>
        </p:spPr>
        <p:txBody>
          <a:bodyPr>
            <a:normAutofit/>
          </a:bodyPr>
          <a:lstStyle/>
          <a:p>
            <a:r>
              <a:rPr lang="tr-TR" sz="4000" b="1" dirty="0" smtClean="0">
                <a:solidFill>
                  <a:schemeClr val="tx2">
                    <a:lumMod val="60000"/>
                    <a:lumOff val="40000"/>
                  </a:schemeClr>
                </a:solidFill>
              </a:rPr>
              <a:t>Nesne Dizileri ve </a:t>
            </a:r>
            <a:r>
              <a:rPr lang="tr-TR" sz="4000" b="1" dirty="0" err="1" smtClean="0">
                <a:solidFill>
                  <a:schemeClr val="tx2">
                    <a:lumMod val="60000"/>
                    <a:lumOff val="40000"/>
                  </a:schemeClr>
                </a:solidFill>
              </a:rPr>
              <a:t>null</a:t>
            </a:r>
            <a:r>
              <a:rPr lang="tr-TR" sz="4000" b="1" dirty="0" smtClean="0">
                <a:solidFill>
                  <a:schemeClr val="tx2">
                    <a:lumMod val="60000"/>
                    <a:lumOff val="40000"/>
                  </a:schemeClr>
                </a:solidFill>
              </a:rPr>
              <a:t> kullanımı</a:t>
            </a:r>
            <a:endParaRPr lang="tr-TR" sz="4000" b="1" dirty="0">
              <a:solidFill>
                <a:schemeClr val="tx2">
                  <a:lumMod val="60000"/>
                  <a:lumOff val="4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p:txBody>
          <a:bodyPr>
            <a:normAutofit/>
          </a:bodyPr>
          <a:lstStyle/>
          <a:p>
            <a:pPr algn="just">
              <a:buNone/>
            </a:pPr>
            <a:r>
              <a:rPr lang="tr-TR" sz="1600" b="1" dirty="0" err="1" smtClean="0">
                <a:solidFill>
                  <a:srgbClr val="7F0055"/>
                </a:solidFill>
                <a:latin typeface="Consolas"/>
              </a:rPr>
              <a:t>for</a:t>
            </a:r>
            <a:r>
              <a:rPr lang="tr-TR" sz="1600" b="1" dirty="0" smtClean="0">
                <a:solidFill>
                  <a:srgbClr val="000000"/>
                </a:solidFill>
                <a:latin typeface="Consolas"/>
              </a:rPr>
              <a:t>(</a:t>
            </a:r>
            <a:r>
              <a:rPr lang="tr-TR" sz="1600" b="1" dirty="0" err="1" smtClean="0">
                <a:solidFill>
                  <a:srgbClr val="7F0055"/>
                </a:solidFill>
                <a:latin typeface="Consolas"/>
              </a:rPr>
              <a:t>int</a:t>
            </a:r>
            <a:r>
              <a:rPr lang="tr-TR" sz="1600" b="1" dirty="0" smtClean="0">
                <a:solidFill>
                  <a:srgbClr val="000000"/>
                </a:solidFill>
                <a:latin typeface="Consolas"/>
              </a:rPr>
              <a:t> </a:t>
            </a:r>
            <a:r>
              <a:rPr lang="tr-TR" sz="1600" b="1" dirty="0" smtClean="0">
                <a:solidFill>
                  <a:srgbClr val="6A3E3E"/>
                </a:solidFill>
                <a:latin typeface="Consolas"/>
              </a:rPr>
              <a:t>i</a:t>
            </a:r>
            <a:r>
              <a:rPr lang="tr-TR" sz="1600" b="1" dirty="0" smtClean="0">
                <a:solidFill>
                  <a:srgbClr val="000000"/>
                </a:solidFill>
                <a:latin typeface="Consolas"/>
              </a:rPr>
              <a:t>=0; </a:t>
            </a:r>
            <a:r>
              <a:rPr lang="tr-TR" sz="1600" b="1" dirty="0" smtClean="0">
                <a:solidFill>
                  <a:srgbClr val="6A3E3E"/>
                </a:solidFill>
                <a:latin typeface="Consolas"/>
              </a:rPr>
              <a:t>dersler</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 != </a:t>
            </a:r>
            <a:r>
              <a:rPr lang="tr-TR" sz="1600" b="1" dirty="0" err="1" smtClean="0">
                <a:solidFill>
                  <a:srgbClr val="7F0055"/>
                </a:solidFill>
                <a:latin typeface="Consolas"/>
              </a:rPr>
              <a:t>null</a:t>
            </a:r>
            <a:r>
              <a:rPr lang="tr-TR" sz="1600" b="1" dirty="0" smtClean="0">
                <a:solidFill>
                  <a:srgbClr val="000000"/>
                </a:solidFill>
                <a:latin typeface="Consolas"/>
              </a:rPr>
              <a:t>; </a:t>
            </a:r>
            <a:r>
              <a:rPr lang="tr-TR" sz="1600" b="1" dirty="0" smtClean="0">
                <a:solidFill>
                  <a:srgbClr val="6A3E3E"/>
                </a:solidFill>
                <a:latin typeface="Consolas"/>
              </a:rPr>
              <a:t>i</a:t>
            </a:r>
            <a:r>
              <a:rPr lang="tr-TR" sz="1600" b="1" dirty="0" smtClean="0">
                <a:solidFill>
                  <a:srgbClr val="000000"/>
                </a:solidFill>
                <a:latin typeface="Consolas"/>
              </a:rPr>
              <a:t>++){</a:t>
            </a:r>
          </a:p>
          <a:p>
            <a:pPr>
              <a:buNone/>
            </a:pPr>
            <a:r>
              <a:rPr lang="tr-TR" sz="1600" dirty="0" smtClean="0">
                <a:solidFill>
                  <a:srgbClr val="6A3E3E"/>
                </a:solidFill>
                <a:latin typeface="Consolas"/>
              </a:rPr>
              <a:t>                </a:t>
            </a:r>
            <a:r>
              <a:rPr lang="tr-TR" sz="1600" dirty="0" err="1" smtClean="0">
                <a:solidFill>
                  <a:srgbClr val="6A3E3E"/>
                </a:solidFill>
                <a:latin typeface="Consolas"/>
              </a:rPr>
              <a:t>System</a:t>
            </a:r>
            <a:r>
              <a:rPr lang="tr-TR" sz="1600" dirty="0" smtClean="0">
                <a:solidFill>
                  <a:srgbClr val="6A3E3E"/>
                </a:solidFill>
                <a:latin typeface="Consolas"/>
              </a:rPr>
              <a:t>.</a:t>
            </a:r>
            <a:r>
              <a:rPr lang="tr-TR" sz="1600" dirty="0" err="1" smtClean="0">
                <a:solidFill>
                  <a:srgbClr val="6A3E3E"/>
                </a:solidFill>
                <a:latin typeface="Consolas"/>
              </a:rPr>
              <a:t>out</a:t>
            </a:r>
            <a:r>
              <a:rPr lang="tr-TR" sz="1600" dirty="0" smtClean="0">
                <a:solidFill>
                  <a:srgbClr val="6A3E3E"/>
                </a:solidFill>
                <a:latin typeface="Consolas"/>
              </a:rPr>
              <a:t>.</a:t>
            </a:r>
            <a:r>
              <a:rPr lang="tr-TR" sz="1600" dirty="0" err="1" smtClean="0">
                <a:solidFill>
                  <a:srgbClr val="6A3E3E"/>
                </a:solidFill>
                <a:latin typeface="Consolas"/>
              </a:rPr>
              <a:t>println</a:t>
            </a:r>
            <a:r>
              <a:rPr lang="tr-TR" sz="1600" dirty="0" smtClean="0">
                <a:solidFill>
                  <a:srgbClr val="6A3E3E"/>
                </a:solidFill>
                <a:latin typeface="Consolas"/>
              </a:rPr>
              <a:t>(h_</a:t>
            </a:r>
            <a:r>
              <a:rPr lang="tr-TR" sz="1600" dirty="0" err="1" smtClean="0">
                <a:solidFill>
                  <a:srgbClr val="6A3E3E"/>
                </a:solidFill>
                <a:latin typeface="Consolas"/>
              </a:rPr>
              <a:t>bahcesi</a:t>
            </a:r>
            <a:r>
              <a:rPr lang="tr-TR" sz="1600" dirty="0" smtClean="0">
                <a:solidFill>
                  <a:srgbClr val="6A3E3E"/>
                </a:solidFill>
                <a:latin typeface="Consolas"/>
              </a:rPr>
              <a:t>[i].isim)</a:t>
            </a:r>
            <a:endParaRPr lang="tr-TR" sz="1600" b="1" dirty="0" smtClean="0">
              <a:solidFill>
                <a:srgbClr val="000000"/>
              </a:solidFill>
              <a:latin typeface="Consolas"/>
            </a:endParaRPr>
          </a:p>
          <a:p>
            <a:pPr algn="l">
              <a:buNone/>
            </a:pPr>
            <a:r>
              <a:rPr lang="tr-TR" sz="1600" dirty="0" smtClean="0">
                <a:solidFill>
                  <a:srgbClr val="000000"/>
                </a:solidFill>
                <a:latin typeface="Consolas"/>
              </a:rPr>
              <a:t>}</a:t>
            </a:r>
          </a:p>
        </p:txBody>
      </p:sp>
      <p:sp>
        <p:nvSpPr>
          <p:cNvPr id="5" name="4 Metin kutusu"/>
          <p:cNvSpPr txBox="1"/>
          <p:nvPr/>
        </p:nvSpPr>
        <p:spPr>
          <a:xfrm>
            <a:off x="4857752" y="3429000"/>
            <a:ext cx="3567387" cy="369332"/>
          </a:xfrm>
          <a:prstGeom prst="rect">
            <a:avLst/>
          </a:prstGeom>
          <a:noFill/>
        </p:spPr>
        <p:txBody>
          <a:bodyPr wrap="none" rtlCol="0">
            <a:spAutoFit/>
          </a:bodyPr>
          <a:lstStyle/>
          <a:p>
            <a:r>
              <a:rPr lang="tr-TR" dirty="0" smtClean="0"/>
              <a:t>Gördüğün ilk </a:t>
            </a:r>
            <a:r>
              <a:rPr lang="tr-TR" dirty="0" err="1" smtClean="0"/>
              <a:t>null’a</a:t>
            </a:r>
            <a:r>
              <a:rPr lang="tr-TR" dirty="0" smtClean="0"/>
              <a:t> kadar dön kodu*</a:t>
            </a:r>
            <a:endParaRPr lang="tr-TR" dirty="0"/>
          </a:p>
        </p:txBody>
      </p:sp>
      <p:cxnSp>
        <p:nvCxnSpPr>
          <p:cNvPr id="7" name="6 Düz Ok Bağlayıcısı"/>
          <p:cNvCxnSpPr/>
          <p:nvPr/>
        </p:nvCxnSpPr>
        <p:spPr>
          <a:xfrm>
            <a:off x="4214810" y="2000240"/>
            <a:ext cx="1643074" cy="1357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571472" y="4929198"/>
            <a:ext cx="7715304" cy="707886"/>
          </a:xfrm>
          <a:prstGeom prst="rect">
            <a:avLst/>
          </a:prstGeom>
          <a:noFill/>
        </p:spPr>
        <p:txBody>
          <a:bodyPr wrap="square" rtlCol="0">
            <a:spAutoFit/>
          </a:bodyPr>
          <a:lstStyle/>
          <a:p>
            <a:r>
              <a:rPr lang="tr-TR" sz="2000" dirty="0" smtClean="0"/>
              <a:t>* Alternatif olarak, kayıtlı  hayvan sayısını, hayvan sınıfı içerisinde statik bir değişkende tutup, her kayıtta değerini bir artırabilirdik.</a:t>
            </a:r>
            <a:endParaRPr lang="tr-TR" sz="2000" dirty="0"/>
          </a:p>
        </p:txBody>
      </p:sp>
      <p:sp>
        <p:nvSpPr>
          <p:cNvPr id="12" name="Başlık 1"/>
          <p:cNvSpPr>
            <a:spLocks noGrp="1"/>
          </p:cNvSpPr>
          <p:nvPr>
            <p:ph type="title"/>
          </p:nvPr>
        </p:nvSpPr>
        <p:spPr>
          <a:xfrm>
            <a:off x="457200" y="152400"/>
            <a:ext cx="8229600" cy="990600"/>
          </a:xfrm>
        </p:spPr>
        <p:txBody>
          <a:bodyPr>
            <a:normAutofit/>
          </a:bodyPr>
          <a:lstStyle/>
          <a:p>
            <a:r>
              <a:rPr lang="tr-TR" sz="4000" b="1" dirty="0" smtClean="0">
                <a:solidFill>
                  <a:schemeClr val="tx2">
                    <a:lumMod val="60000"/>
                    <a:lumOff val="40000"/>
                  </a:schemeClr>
                </a:solidFill>
              </a:rPr>
              <a:t>Nesne Dizileri ve </a:t>
            </a:r>
            <a:r>
              <a:rPr lang="tr-TR" sz="4000" b="1" dirty="0" err="1" smtClean="0">
                <a:solidFill>
                  <a:schemeClr val="tx2">
                    <a:lumMod val="60000"/>
                    <a:lumOff val="40000"/>
                  </a:schemeClr>
                </a:solidFill>
              </a:rPr>
              <a:t>null</a:t>
            </a:r>
            <a:r>
              <a:rPr lang="tr-TR" sz="4000" b="1" dirty="0" smtClean="0">
                <a:solidFill>
                  <a:schemeClr val="tx2">
                    <a:lumMod val="60000"/>
                    <a:lumOff val="40000"/>
                  </a:schemeClr>
                </a:solidFill>
              </a:rPr>
              <a:t> kullanımı</a:t>
            </a:r>
            <a:endParaRPr lang="tr-TR" sz="4000" b="1" dirty="0">
              <a:solidFill>
                <a:schemeClr val="tx2">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p:txBody>
          <a:bodyPr>
            <a:normAutofit fontScale="85000" lnSpcReduction="10000"/>
          </a:bodyPr>
          <a:lstStyle/>
          <a:p>
            <a:pPr algn="just">
              <a:buFontTx/>
              <a:buChar char="-"/>
            </a:pPr>
            <a:r>
              <a:rPr lang="tr-TR" sz="2400" dirty="0" smtClean="0">
                <a:solidFill>
                  <a:schemeClr val="tx1"/>
                </a:solidFill>
              </a:rPr>
              <a:t> Dizi elemanlarının da birer değişken olduğunu söylemiştik. Değişkenlere ulaşmaya çalışırken yaşanan problemlerin aynıları dizi elemanlarına erişmeye çalışırken de vardır. </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Eğer dizi elemanları temel türlerden oluşuyorsa dizi elemanlarına ulaşırken bir sorun yaşanmaz. Ancak, dizi elemanları nesnelerden oluşuyorsa dizi elemanlarının değerlerinin atanmış olmasına dikkat edilmelidir. Değeri atanmamış bir nesne </a:t>
            </a:r>
            <a:r>
              <a:rPr lang="tr-TR" sz="2400" b="1" i="1" dirty="0" err="1" smtClean="0">
                <a:solidFill>
                  <a:schemeClr val="tx1"/>
                </a:solidFill>
              </a:rPr>
              <a:t>null</a:t>
            </a:r>
            <a:r>
              <a:rPr lang="tr-TR" sz="2400" dirty="0" smtClean="0">
                <a:solidFill>
                  <a:schemeClr val="tx1"/>
                </a:solidFill>
              </a:rPr>
              <a:t> değerini alacağından böyle bir nesneye erişmeye çalışmak </a:t>
            </a:r>
            <a:r>
              <a:rPr lang="tr-TR" sz="2400" b="1" i="1" dirty="0" err="1" smtClean="0">
                <a:solidFill>
                  <a:schemeClr val="tx1"/>
                </a:solidFill>
              </a:rPr>
              <a:t>NullPointerException</a:t>
            </a:r>
            <a:r>
              <a:rPr lang="tr-TR" sz="2400" dirty="0" smtClean="0">
                <a:solidFill>
                  <a:schemeClr val="tx1"/>
                </a:solidFill>
              </a:rPr>
              <a:t> hatasına neden olacaktır.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Dizi elemanlarına erişirken normal değişkenlerde görülmeyen başka bir sorun daha vardır. Bu da dizi boyutunun dışına çıkılması, yani uygun indis numaraları dışında bir indis numarasıyla diziye erişilmeye çalışılmasıdır. Örneğin boyutu 10 olan bir dizide indisler 0-9 arasındadır. Bu aralık dışında bir indis </a:t>
            </a:r>
            <a:r>
              <a:rPr lang="tr-TR" sz="2400" smtClean="0">
                <a:solidFill>
                  <a:schemeClr val="tx1"/>
                </a:solidFill>
              </a:rPr>
              <a:t>kullanımı </a:t>
            </a:r>
            <a:r>
              <a:rPr lang="tr-TR" sz="2400" b="1" i="1" smtClean="0">
                <a:solidFill>
                  <a:schemeClr val="tx1"/>
                </a:solidFill>
              </a:rPr>
              <a:t>ArrayIndexOutOfBoundsException</a:t>
            </a:r>
            <a:r>
              <a:rPr lang="tr-TR" sz="2400" smtClean="0">
                <a:solidFill>
                  <a:schemeClr val="tx1"/>
                </a:solidFill>
              </a:rPr>
              <a:t> </a:t>
            </a:r>
            <a:r>
              <a:rPr lang="tr-TR" sz="2400" dirty="0" smtClean="0">
                <a:solidFill>
                  <a:schemeClr val="tx1"/>
                </a:solidFill>
              </a:rPr>
              <a:t>hatasına neden olacaktır.</a:t>
            </a:r>
          </a:p>
        </p:txBody>
      </p:sp>
      <p:sp>
        <p:nvSpPr>
          <p:cNvPr id="5" name="Başlık 1"/>
          <p:cNvSpPr>
            <a:spLocks noGrp="1"/>
          </p:cNvSpPr>
          <p:nvPr>
            <p:ph type="title"/>
          </p:nvPr>
        </p:nvSpPr>
        <p:spPr>
          <a:xfrm>
            <a:off x="457200" y="152400"/>
            <a:ext cx="8229600" cy="990600"/>
          </a:xfrm>
        </p:spPr>
        <p:txBody>
          <a:bodyPr>
            <a:normAutofit/>
          </a:bodyPr>
          <a:lstStyle/>
          <a:p>
            <a:r>
              <a:rPr lang="tr-TR" sz="4000" b="1" dirty="0" smtClean="0">
                <a:solidFill>
                  <a:schemeClr val="tx2">
                    <a:lumMod val="60000"/>
                    <a:lumOff val="40000"/>
                  </a:schemeClr>
                </a:solidFill>
              </a:rPr>
              <a:t>Nesne Dizileri ve </a:t>
            </a:r>
            <a:r>
              <a:rPr lang="tr-TR" sz="4000" b="1" dirty="0" err="1" smtClean="0">
                <a:solidFill>
                  <a:schemeClr val="tx2">
                    <a:lumMod val="60000"/>
                    <a:lumOff val="40000"/>
                  </a:schemeClr>
                </a:solidFill>
              </a:rPr>
              <a:t>null</a:t>
            </a:r>
            <a:r>
              <a:rPr lang="tr-TR" sz="4000" b="1" dirty="0" smtClean="0">
                <a:solidFill>
                  <a:schemeClr val="tx2">
                    <a:lumMod val="60000"/>
                    <a:lumOff val="40000"/>
                  </a:schemeClr>
                </a:solidFill>
              </a:rPr>
              <a:t> kullanımı</a:t>
            </a:r>
            <a:endParaRPr lang="tr-TR" sz="40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lstStyle/>
          <a:p>
            <a:r>
              <a:rPr lang="tr-TR" dirty="0" smtClean="0"/>
              <a:t>Bilgisayar faresinin ilk ismi</a:t>
            </a:r>
          </a:p>
          <a:p>
            <a:pPr lvl="1"/>
            <a:r>
              <a:rPr lang="en-US" dirty="0" smtClean="0"/>
              <a:t>X-Y Position Indicator for a Display System</a:t>
            </a:r>
            <a:endParaRPr lang="tr-TR" dirty="0" smtClean="0"/>
          </a:p>
          <a:p>
            <a:r>
              <a:rPr lang="tr-TR" dirty="0" smtClean="0"/>
              <a:t>Bu icadın yapıldığı sene</a:t>
            </a:r>
          </a:p>
          <a:p>
            <a:pPr algn="ctr"/>
            <a:r>
              <a:rPr lang="tr-TR" sz="5400" dirty="0" smtClean="0"/>
              <a:t>1</a:t>
            </a:r>
            <a:r>
              <a:rPr lang="tr-TR" sz="5400" dirty="0" smtClean="0">
                <a:solidFill>
                  <a:srgbClr val="C00000"/>
                </a:solidFill>
              </a:rPr>
              <a:t>9</a:t>
            </a:r>
            <a:r>
              <a:rPr lang="tr-TR" sz="5400" dirty="0" smtClean="0">
                <a:solidFill>
                  <a:srgbClr val="002060"/>
                </a:solidFill>
              </a:rPr>
              <a:t>6</a:t>
            </a:r>
            <a:r>
              <a:rPr lang="tr-TR" sz="5400" dirty="0" smtClean="0">
                <a:solidFill>
                  <a:schemeClr val="accent3">
                    <a:lumMod val="75000"/>
                  </a:schemeClr>
                </a:solidFill>
              </a:rPr>
              <a:t>4</a:t>
            </a:r>
          </a:p>
          <a:p>
            <a:r>
              <a:rPr lang="tr-TR" dirty="0" smtClean="0"/>
              <a:t>yılında </a:t>
            </a:r>
            <a:r>
              <a:rPr lang="tr-TR" dirty="0" err="1" smtClean="0"/>
              <a:t>Douglas</a:t>
            </a:r>
            <a:r>
              <a:rPr lang="tr-TR" dirty="0" smtClean="0"/>
              <a:t> </a:t>
            </a:r>
            <a:r>
              <a:rPr lang="tr-TR" dirty="0" err="1" smtClean="0"/>
              <a:t>Engelbart</a:t>
            </a:r>
            <a:r>
              <a:rPr lang="tr-TR" dirty="0" smtClean="0"/>
              <a:t> tarafından icat edilmiştir.</a:t>
            </a:r>
          </a:p>
          <a:p>
            <a:r>
              <a:rPr lang="tr-TR" dirty="0" smtClean="0"/>
              <a:t>İlk bilgisayar faresinin yapıldığı malzeme:</a:t>
            </a:r>
          </a:p>
          <a:p>
            <a:pPr algn="ctr"/>
            <a:r>
              <a:rPr lang="tr-TR" sz="5400" dirty="0" smtClean="0"/>
              <a:t>T</a:t>
            </a:r>
            <a:r>
              <a:rPr lang="tr-TR" sz="5400" dirty="0" smtClean="0">
                <a:solidFill>
                  <a:srgbClr val="FF0000"/>
                </a:solidFill>
              </a:rPr>
              <a:t>A</a:t>
            </a:r>
            <a:r>
              <a:rPr lang="tr-TR" sz="5400" dirty="0" smtClean="0">
                <a:solidFill>
                  <a:srgbClr val="0000FF"/>
                </a:solidFill>
              </a:rPr>
              <a:t>H</a:t>
            </a:r>
            <a:r>
              <a:rPr lang="tr-TR" sz="5400" dirty="0" smtClean="0">
                <a:solidFill>
                  <a:srgbClr val="FFC000"/>
                </a:solidFill>
              </a:rPr>
              <a:t>T</a:t>
            </a:r>
            <a:r>
              <a:rPr lang="tr-TR" sz="5400" dirty="0" smtClean="0">
                <a:solidFill>
                  <a:schemeClr val="bg1">
                    <a:lumMod val="75000"/>
                  </a:schemeClr>
                </a:solidFill>
              </a:rPr>
              <a:t>A</a:t>
            </a:r>
          </a:p>
          <a:p>
            <a:pPr lvl="1">
              <a:buNone/>
            </a:pPr>
            <a:endParaRPr lang="tr-TR" dirty="0" smtClean="0"/>
          </a:p>
          <a:p>
            <a:endParaRPr lang="tr-TR" dirty="0" smtClean="0"/>
          </a:p>
          <a:p>
            <a:endParaRPr lang="tr-TR" dirty="0" smtClean="0"/>
          </a:p>
          <a:p>
            <a:endParaRPr lang="tr-TR" dirty="0" smtClean="0"/>
          </a:p>
          <a:p>
            <a:endParaRPr lang="tr-TR" dirty="0"/>
          </a:p>
        </p:txBody>
      </p:sp>
      <p:pic>
        <p:nvPicPr>
          <p:cNvPr id="4" name="3 Resim" descr="douglas-engelbart-first-mouse-invention.jpg"/>
          <p:cNvPicPr>
            <a:picLocks noChangeAspect="1"/>
          </p:cNvPicPr>
          <p:nvPr/>
        </p:nvPicPr>
        <p:blipFill>
          <a:blip r:embed="rId2"/>
          <a:stretch>
            <a:fillRect/>
          </a:stretch>
        </p:blipFill>
        <p:spPr>
          <a:xfrm>
            <a:off x="6215074" y="4643446"/>
            <a:ext cx="2643206" cy="176213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4 Resim" descr="mouse.jpg"/>
          <p:cNvPicPr>
            <a:picLocks noChangeAspect="1"/>
          </p:cNvPicPr>
          <p:nvPr/>
        </p:nvPicPr>
        <p:blipFill>
          <a:blip r:embed="rId3">
            <a:clrChange>
              <a:clrFrom>
                <a:srgbClr val="FFFFFF"/>
              </a:clrFrom>
              <a:clrTo>
                <a:srgbClr val="FFFFFF">
                  <a:alpha val="0"/>
                </a:srgbClr>
              </a:clrTo>
            </a:clrChange>
          </a:blip>
          <a:stretch>
            <a:fillRect/>
          </a:stretch>
        </p:blipFill>
        <p:spPr>
          <a:xfrm>
            <a:off x="5929322" y="285728"/>
            <a:ext cx="2857500" cy="1600200"/>
          </a:xfrm>
          <a:prstGeom prst="rect">
            <a:avLst/>
          </a:prstGeom>
        </p:spPr>
      </p:pic>
      <p:pic>
        <p:nvPicPr>
          <p:cNvPr id="6" name="5 Resim" descr="saskin-tom-ve-jerry_www.cizgifilm.in.jpg"/>
          <p:cNvPicPr>
            <a:picLocks noChangeAspect="1"/>
          </p:cNvPicPr>
          <p:nvPr/>
        </p:nvPicPr>
        <p:blipFill>
          <a:blip r:embed="rId4"/>
          <a:srcRect/>
          <a:stretch>
            <a:fillRect/>
          </a:stretch>
        </p:blipFill>
        <p:spPr>
          <a:xfrm>
            <a:off x="285720" y="4857760"/>
            <a:ext cx="1428760" cy="1428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checkerboard(across)">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Yapısal programlama dilleri</a:t>
            </a:r>
            <a:endParaRPr lang="tr-TR" dirty="0"/>
          </a:p>
        </p:txBody>
      </p:sp>
      <p:sp>
        <p:nvSpPr>
          <p:cNvPr id="3" name="2 İçerik Yer Tutucusu"/>
          <p:cNvSpPr>
            <a:spLocks noGrp="1"/>
          </p:cNvSpPr>
          <p:nvPr>
            <p:ph sz="quarter" idx="1"/>
          </p:nvPr>
        </p:nvSpPr>
        <p:spPr/>
        <p:txBody>
          <a:bodyPr/>
          <a:lstStyle/>
          <a:p>
            <a:r>
              <a:rPr lang="tr-TR" dirty="0" smtClean="0"/>
              <a:t>Eskiden yapısal programlama dilleri yeterli oluyordu.</a:t>
            </a:r>
          </a:p>
          <a:p>
            <a:pPr marL="274320" lvl="1" indent="0" algn="just">
              <a:spcBef>
                <a:spcPct val="20000"/>
              </a:spcBef>
              <a:buClrTx/>
              <a:buSzTx/>
              <a:buFontTx/>
              <a:buChar char="-"/>
            </a:pPr>
            <a:r>
              <a:rPr lang="tr-TR" sz="2100" dirty="0" smtClean="0">
                <a:solidFill>
                  <a:prstClr val="black"/>
                </a:solidFill>
              </a:rPr>
              <a:t> İlk programlama dilleri daha çok veriler ve fonksiyonlar etrafında problem çözmeyi amaçlayan </a:t>
            </a:r>
            <a:r>
              <a:rPr lang="tr-TR" sz="2100" b="1" dirty="0" smtClean="0">
                <a:solidFill>
                  <a:prstClr val="black"/>
                </a:solidFill>
              </a:rPr>
              <a:t>yapısal dillerdi</a:t>
            </a:r>
            <a:r>
              <a:rPr lang="tr-TR" sz="2100" dirty="0" smtClean="0">
                <a:solidFill>
                  <a:prstClr val="black"/>
                </a:solidFill>
              </a:rPr>
              <a:t>.</a:t>
            </a:r>
          </a:p>
          <a:p>
            <a:pPr marL="274320" lvl="1" indent="0" algn="just">
              <a:spcBef>
                <a:spcPct val="20000"/>
              </a:spcBef>
              <a:buClrTx/>
              <a:buSzTx/>
              <a:buFontTx/>
              <a:buChar char="-"/>
            </a:pPr>
            <a:r>
              <a:rPr lang="tr-TR" sz="2100" dirty="0" smtClean="0"/>
              <a:t>Yapısal diller belli problemlerin çözümü için oldukça rahat ve hızlı bir yapı sağlıyordu.</a:t>
            </a:r>
            <a:endParaRPr lang="tr-TR" sz="2100" dirty="0" smtClean="0">
              <a:solidFill>
                <a:prstClr val="black"/>
              </a:solidFill>
            </a:endParaRPr>
          </a:p>
          <a:p>
            <a:endParaRPr lang="tr-TR" dirty="0" smtClean="0"/>
          </a:p>
          <a:p>
            <a:endParaRPr lang="tr-TR" dirty="0"/>
          </a:p>
        </p:txBody>
      </p:sp>
      <p:pic>
        <p:nvPicPr>
          <p:cNvPr id="78850" name="Picture 2" descr="grandpa and grandson ile ilgili görsel sonucu"/>
          <p:cNvPicPr>
            <a:picLocks noChangeAspect="1" noChangeArrowheads="1"/>
          </p:cNvPicPr>
          <p:nvPr/>
        </p:nvPicPr>
        <p:blipFill>
          <a:blip r:embed="rId2"/>
          <a:srcRect/>
          <a:stretch>
            <a:fillRect/>
          </a:stretch>
        </p:blipFill>
        <p:spPr bwMode="auto">
          <a:xfrm>
            <a:off x="1928794" y="3714752"/>
            <a:ext cx="1928826" cy="2535029"/>
          </a:xfrm>
          <a:prstGeom prst="rect">
            <a:avLst/>
          </a:prstGeom>
          <a:noFill/>
        </p:spPr>
      </p:pic>
      <p:sp>
        <p:nvSpPr>
          <p:cNvPr id="5" name="4 Köşeleri Yuvarlanmış Dikdörtgen Belirtme Çizgisi"/>
          <p:cNvSpPr/>
          <p:nvPr/>
        </p:nvSpPr>
        <p:spPr>
          <a:xfrm>
            <a:off x="357158" y="3429000"/>
            <a:ext cx="2000264" cy="857256"/>
          </a:xfrm>
          <a:prstGeom prst="wedgeRoundRectCallout">
            <a:avLst>
              <a:gd name="adj1" fmla="val 55577"/>
              <a:gd name="adj2" fmla="val 3231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Nerede o eski yapısal diller… </a:t>
            </a:r>
            <a:endParaRPr lang="tr-TR" dirty="0"/>
          </a:p>
        </p:txBody>
      </p:sp>
      <p:sp>
        <p:nvSpPr>
          <p:cNvPr id="6" name="5 Dikdörtgen"/>
          <p:cNvSpPr/>
          <p:nvPr/>
        </p:nvSpPr>
        <p:spPr>
          <a:xfrm>
            <a:off x="4000496" y="3071810"/>
            <a:ext cx="4714908" cy="3170099"/>
          </a:xfrm>
          <a:prstGeom prst="rect">
            <a:avLst/>
          </a:prstGeom>
        </p:spPr>
        <p:txBody>
          <a:bodyPr wrap="square">
            <a:spAutoFit/>
          </a:bodyPr>
          <a:lstStyle/>
          <a:p>
            <a:r>
              <a:rPr lang="tr-TR" sz="2000" dirty="0" smtClean="0"/>
              <a:t>Ancak problemler büyümeye başladıkça, problemler özelden genele doğru gittikçe, birden fazla değişik problemin bir araya geldiği </a:t>
            </a:r>
            <a:r>
              <a:rPr lang="tr-TR" sz="2000" b="1" dirty="0" smtClean="0"/>
              <a:t>daha karmaşık </a:t>
            </a:r>
            <a:r>
              <a:rPr lang="tr-TR" sz="2000" dirty="0" smtClean="0"/>
              <a:t>gerçek dünya problemleri ortaya çıktıkça bu dillerin problem çözümünde çok yeterli olmadığı, problemler büyüdükçe yazılan kod miktarının çok fazla arttığı ve kodların okunmasının, kontrol edilmesinin </a:t>
            </a:r>
            <a:r>
              <a:rPr lang="tr-TR" sz="2000" b="1" dirty="0" smtClean="0"/>
              <a:t>zorlaştığı görüldü.</a:t>
            </a:r>
            <a:endParaRPr lang="tr-TR"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Nesnesel programlama dilleri</a:t>
            </a:r>
            <a:endParaRPr lang="tr-TR" dirty="0"/>
          </a:p>
        </p:txBody>
      </p:sp>
      <p:sp>
        <p:nvSpPr>
          <p:cNvPr id="3" name="2 İçerik Yer Tutucusu"/>
          <p:cNvSpPr>
            <a:spLocks noGrp="1"/>
          </p:cNvSpPr>
          <p:nvPr>
            <p:ph sz="quarter" idx="1"/>
          </p:nvPr>
        </p:nvSpPr>
        <p:spPr/>
        <p:txBody>
          <a:bodyPr>
            <a:normAutofit/>
          </a:bodyPr>
          <a:lstStyle/>
          <a:p>
            <a:r>
              <a:rPr lang="tr-TR" sz="2400" dirty="0" smtClean="0"/>
              <a:t>Nesnesel dillerin en temel özelliği, programların nesneler etrafında geliştirilmesine imkan sağlamasıdır.</a:t>
            </a:r>
          </a:p>
          <a:p>
            <a:pPr lvl="1"/>
            <a:r>
              <a:rPr lang="tr-TR" sz="2000" dirty="0" smtClean="0"/>
              <a:t>Kullanıcıdan değer almak için </a:t>
            </a:r>
            <a:r>
              <a:rPr lang="tr-TR" sz="2000" dirty="0" err="1" smtClean="0"/>
              <a:t>Scanner</a:t>
            </a:r>
            <a:r>
              <a:rPr lang="tr-TR" sz="2000" dirty="0" smtClean="0"/>
              <a:t> sınıfından bir nesne tanımlarız ve bu nesneden gidip değeri almasını metot ile isteriz.</a:t>
            </a:r>
          </a:p>
          <a:p>
            <a:r>
              <a:rPr lang="tr-TR" dirty="0" smtClean="0"/>
              <a:t>Gerçek dünyadaki birçok karmaşık sorunun kolay çözümüne uyan bir düşünce yapısı içerir nesnesel programlama mantığı.</a:t>
            </a:r>
          </a:p>
        </p:txBody>
      </p:sp>
      <p:pic>
        <p:nvPicPr>
          <p:cNvPr id="5" name="4 Resim" descr="46procedural.jpg"/>
          <p:cNvPicPr>
            <a:picLocks noChangeAspect="1"/>
          </p:cNvPicPr>
          <p:nvPr/>
        </p:nvPicPr>
        <p:blipFill>
          <a:blip r:embed="rId2"/>
          <a:srcRect/>
          <a:stretch>
            <a:fillRect/>
          </a:stretch>
        </p:blipFill>
        <p:spPr>
          <a:xfrm>
            <a:off x="5072066" y="3615318"/>
            <a:ext cx="3643338" cy="2314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Nesnesel programlama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buFontTx/>
              <a:buChar char="-"/>
            </a:pPr>
            <a:r>
              <a:rPr lang="tr-TR" sz="2400" dirty="0" smtClean="0">
                <a:solidFill>
                  <a:schemeClr val="tx1"/>
                </a:solidFill>
              </a:rPr>
              <a:t>Örneğin bir futbol oyunu yapmak istiyoruz. Bunun için futbolculara ve futbolcuların özelliklerine ihtiyaç vardır. </a:t>
            </a:r>
          </a:p>
          <a:p>
            <a:pPr algn="just">
              <a:buFontTx/>
              <a:buChar char="-"/>
            </a:pPr>
            <a:endParaRPr lang="tr-TR" sz="2400" dirty="0" smtClean="0">
              <a:solidFill>
                <a:schemeClr val="tx1"/>
              </a:solidFill>
            </a:endParaRPr>
          </a:p>
          <a:p>
            <a:pPr algn="just">
              <a:buFont typeface="Wingdings" pitchFamily="2" charset="2"/>
              <a:buChar char="§"/>
            </a:pPr>
            <a:r>
              <a:rPr lang="tr-TR" sz="2400" dirty="0" smtClean="0"/>
              <a:t> </a:t>
            </a:r>
            <a:r>
              <a:rPr lang="tr-TR" sz="2400" dirty="0" err="1" smtClean="0"/>
              <a:t>int</a:t>
            </a:r>
            <a:r>
              <a:rPr lang="tr-TR" sz="2400" dirty="0" smtClean="0"/>
              <a:t> oyuncu1Teknik = 15;</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oyuncu1Defans = 12;</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oyuncu1Golculuk = 7;</a:t>
            </a:r>
          </a:p>
          <a:p>
            <a:pPr algn="just"/>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oyuncu1Kondisyon = 14;</a:t>
            </a: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Sınıfların olmadığı bir programlama dilinde yukarıdaki kod parçası yalnızca bir futbolcunun özelliklerinin olduğu değişkenleri ifade eder.</a:t>
            </a:r>
          </a:p>
          <a:p>
            <a:pPr algn="just">
              <a:buFont typeface="Wingdings" pitchFamily="2" charset="2"/>
              <a:buChar char="Ø"/>
            </a:pPr>
            <a:r>
              <a:rPr lang="tr-TR" sz="2400" dirty="0" smtClean="0">
                <a:solidFill>
                  <a:schemeClr val="tx1"/>
                </a:solidFill>
              </a:rPr>
              <a:t> Ancak </a:t>
            </a:r>
            <a:r>
              <a:rPr lang="tr-TR" sz="2400" b="1" dirty="0" smtClean="0">
                <a:solidFill>
                  <a:schemeClr val="tx1"/>
                </a:solidFill>
              </a:rPr>
              <a:t>daha fazla futbolcuya</a:t>
            </a:r>
            <a:r>
              <a:rPr lang="tr-TR" sz="2400" dirty="0" smtClean="0">
                <a:solidFill>
                  <a:schemeClr val="tx1"/>
                </a:solidFill>
              </a:rPr>
              <a:t> ihtiyaç vardır. Peki her futbolcu için farklı değişken isimleri kullanmak ne kadar akıllıca?</a:t>
            </a:r>
          </a:p>
          <a:p>
            <a:pPr algn="just">
              <a:buFont typeface="Wingdings" pitchFamily="2" charset="2"/>
              <a:buChar char="Ø"/>
            </a:pPr>
            <a:r>
              <a:rPr lang="tr-TR" sz="2400" dirty="0" smtClean="0">
                <a:solidFill>
                  <a:schemeClr val="tx1"/>
                </a:solidFill>
              </a:rPr>
              <a:t> Bunun yerine </a:t>
            </a:r>
            <a:r>
              <a:rPr lang="tr-TR" sz="2400" b="1" dirty="0" smtClean="0">
                <a:solidFill>
                  <a:schemeClr val="tx1"/>
                </a:solidFill>
              </a:rPr>
              <a:t>dizilerden faydalanılabilir</a:t>
            </a:r>
            <a:r>
              <a:rPr lang="tr-TR" sz="2400" dirty="0" smtClean="0">
                <a:solidFill>
                  <a:schemeClr val="tx1"/>
                </a:solidFill>
              </a:rPr>
              <a:t>. Ancak her özellik için ayrı dizi tanımlanması, hangi indisin hangi futbolcuya ait olduğunun belirlenmesi ne kadar akıllıca?</a:t>
            </a:r>
          </a:p>
        </p:txBody>
      </p:sp>
      <p:pic>
        <p:nvPicPr>
          <p:cNvPr id="5" name="4 Resim" descr="resized_00d2c-41ddbe8dmansetc8.jpg"/>
          <p:cNvPicPr>
            <a:picLocks noChangeAspect="1"/>
          </p:cNvPicPr>
          <p:nvPr/>
        </p:nvPicPr>
        <p:blipFill>
          <a:blip r:embed="rId3"/>
          <a:stretch>
            <a:fillRect/>
          </a:stretch>
        </p:blipFill>
        <p:spPr>
          <a:xfrm>
            <a:off x="5143504" y="1928802"/>
            <a:ext cx="2976562" cy="16696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heckerboard(across)">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heckerboard(across)">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checkerboard(across)">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Nesnesel programlama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2987056"/>
            <a:ext cx="8258204" cy="3370902"/>
          </a:xfrm>
        </p:spPr>
        <p:txBody>
          <a:bodyPr>
            <a:normAutofit fontScale="92500" lnSpcReduction="10000"/>
          </a:bodyPr>
          <a:lstStyle/>
          <a:p>
            <a:pPr algn="just">
              <a:buFontTx/>
              <a:buChar char="-"/>
            </a:pPr>
            <a:r>
              <a:rPr lang="tr-TR" sz="2400" dirty="0" smtClean="0">
                <a:solidFill>
                  <a:schemeClr val="tx1"/>
                </a:solidFill>
              </a:rPr>
              <a:t> Yapısal dillerde aynı özniteliklere sahip olan farklı nesneler için (futbolcular gibi) ayrı ayrı değişken veya dizi tanımları gerekir. Bu, problem büyüdükçe </a:t>
            </a:r>
            <a:r>
              <a:rPr lang="tr-TR" sz="2400" b="1" dirty="0" smtClean="0">
                <a:solidFill>
                  <a:schemeClr val="tx1"/>
                </a:solidFill>
              </a:rPr>
              <a:t>kodun karmaşıklaşmasına </a:t>
            </a:r>
            <a:r>
              <a:rPr lang="tr-TR" sz="2400" dirty="0" smtClean="0">
                <a:solidFill>
                  <a:schemeClr val="tx1"/>
                </a:solidFill>
              </a:rPr>
              <a:t>neden olur.</a:t>
            </a:r>
          </a:p>
          <a:p>
            <a:pPr algn="just">
              <a:buFontTx/>
              <a:buChar char="-"/>
            </a:pPr>
            <a:r>
              <a:rPr lang="tr-TR" sz="2400" dirty="0" smtClean="0">
                <a:solidFill>
                  <a:schemeClr val="tx1"/>
                </a:solidFill>
              </a:rPr>
              <a:t> Bunun dışında problem her zaman sabit olmayabilir ve zaman içerisinde değişebilir. Bu da problemin çözümü için yazılan kodun da değiştirilmesini gerektirir. Örneğin futbol oyununda futbolculara yeni bir yeteneğin eklenmesi gerekebilir. Bu durumda yeni yetenek için ya tüm futbolcular için ayrı değişken tanımlanması ya da ayrı bir dizi tanımlanması gerekir. Bu da </a:t>
            </a:r>
            <a:r>
              <a:rPr lang="tr-TR" sz="2400" b="1" dirty="0" smtClean="0">
                <a:solidFill>
                  <a:schemeClr val="tx1"/>
                </a:solidFill>
              </a:rPr>
              <a:t>kodun birçok yerinde (kaç tane futbolcu var?) değişiklik yapılmasını</a:t>
            </a:r>
            <a:r>
              <a:rPr lang="tr-TR" sz="2400" dirty="0" smtClean="0">
                <a:solidFill>
                  <a:schemeClr val="tx1"/>
                </a:solidFill>
              </a:rPr>
              <a:t> gerektirir.</a:t>
            </a:r>
          </a:p>
        </p:txBody>
      </p:sp>
      <p:pic>
        <p:nvPicPr>
          <p:cNvPr id="5" name="4 Resim" descr="fig108_01_0.jpg"/>
          <p:cNvPicPr>
            <a:picLocks noChangeAspect="1"/>
          </p:cNvPicPr>
          <p:nvPr/>
        </p:nvPicPr>
        <p:blipFill>
          <a:blip r:embed="rId2" cstate="print">
            <a:clrChange>
              <a:clrFrom>
                <a:srgbClr val="FFFFFF"/>
              </a:clrFrom>
              <a:clrTo>
                <a:srgbClr val="FFFFFF">
                  <a:alpha val="0"/>
                </a:srgbClr>
              </a:clrTo>
            </a:clrChange>
          </a:blip>
          <a:stretch>
            <a:fillRect/>
          </a:stretch>
        </p:blipFill>
        <p:spPr>
          <a:xfrm>
            <a:off x="4929190" y="1142984"/>
            <a:ext cx="3286116" cy="1774502"/>
          </a:xfrm>
          <a:prstGeom prst="rect">
            <a:avLst/>
          </a:prstGeom>
        </p:spPr>
      </p:pic>
      <p:pic>
        <p:nvPicPr>
          <p:cNvPr id="6" name="5 Resim" descr="homer_simpson_doh_02.gif"/>
          <p:cNvPicPr>
            <a:picLocks noChangeAspect="1"/>
          </p:cNvPicPr>
          <p:nvPr/>
        </p:nvPicPr>
        <p:blipFill>
          <a:blip r:embed="rId3"/>
          <a:stretch>
            <a:fillRect/>
          </a:stretch>
        </p:blipFill>
        <p:spPr>
          <a:xfrm>
            <a:off x="428596" y="1785926"/>
            <a:ext cx="1357322" cy="1249672"/>
          </a:xfrm>
          <a:prstGeom prst="rect">
            <a:avLst/>
          </a:prstGeom>
        </p:spPr>
      </p:pic>
      <p:sp>
        <p:nvSpPr>
          <p:cNvPr id="7" name="6 Köşeleri Yuvarlanmış Dikdörtgen Belirtme Çizgisi"/>
          <p:cNvSpPr/>
          <p:nvPr/>
        </p:nvSpPr>
        <p:spPr>
          <a:xfrm>
            <a:off x="1142976" y="1285860"/>
            <a:ext cx="1143008" cy="571504"/>
          </a:xfrm>
          <a:prstGeom prst="wedgeRoundRectCallout">
            <a:avLst>
              <a:gd name="adj1" fmla="val -49490"/>
              <a:gd name="adj2" fmla="val 7921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smtClean="0"/>
              <a:t>Kod karıştı iyice</a:t>
            </a:r>
            <a:endParaRPr lang="tr-TR" sz="1400" dirty="0"/>
          </a:p>
        </p:txBody>
      </p:sp>
      <p:sp>
        <p:nvSpPr>
          <p:cNvPr id="8" name="7 Sağ Ok"/>
          <p:cNvSpPr/>
          <p:nvPr/>
        </p:nvSpPr>
        <p:spPr>
          <a:xfrm>
            <a:off x="2643174" y="1285860"/>
            <a:ext cx="2428892" cy="1571636"/>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tr-TR" sz="1600" dirty="0" smtClean="0"/>
              <a:t>çözüm</a:t>
            </a:r>
          </a:p>
          <a:p>
            <a:pPr algn="ctr"/>
            <a:r>
              <a:rPr lang="tr-TR" sz="1600" dirty="0" smtClean="0"/>
              <a:t>nesnesel düşünce yaklaşımı</a:t>
            </a:r>
            <a:endParaRPr lang="tr-T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5"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GEÇEN HAFTA NELER ÖĞRENDİK?</a:t>
            </a:r>
            <a:endParaRPr lang="en-US"/>
          </a:p>
        </p:txBody>
      </p:sp>
      <p:sp>
        <p:nvSpPr>
          <p:cNvPr id="3" name="2 İçerik Yer Tutucusu"/>
          <p:cNvSpPr>
            <a:spLocks noGrp="1"/>
          </p:cNvSpPr>
          <p:nvPr>
            <p:ph sz="quarter" idx="1"/>
          </p:nvPr>
        </p:nvSpPr>
        <p:spPr/>
        <p:txBody>
          <a:bodyPr/>
          <a:lstStyle/>
          <a:p>
            <a:r>
              <a:rPr lang="tr-TR" dirty="0" smtClean="0"/>
              <a:t>Programlama </a:t>
            </a:r>
            <a:r>
              <a:rPr lang="tr-TR" dirty="0" err="1" smtClean="0"/>
              <a:t>algoritmik</a:t>
            </a:r>
            <a:r>
              <a:rPr lang="tr-TR" dirty="0" smtClean="0"/>
              <a:t> olarak düşünme yeteneği gerektirir. Sadece programlama dilinin özelliklerini biliyor olmak yeterli değildir.</a:t>
            </a:r>
          </a:p>
          <a:p>
            <a:r>
              <a:rPr lang="tr-TR" dirty="0" smtClean="0"/>
              <a:t>Algoritma nedir?</a:t>
            </a:r>
          </a:p>
          <a:p>
            <a:pPr lvl="1"/>
            <a:r>
              <a:rPr lang="tr-TR" dirty="0" smtClean="0"/>
              <a:t>Problemi çözme yöntemi</a:t>
            </a:r>
          </a:p>
          <a:p>
            <a:pPr lvl="1"/>
            <a:r>
              <a:rPr lang="tr-TR" dirty="0" smtClean="0"/>
              <a:t>Kurt-kuzu-ot örneği</a:t>
            </a:r>
          </a:p>
          <a:p>
            <a:r>
              <a:rPr lang="tr-TR" dirty="0" smtClean="0"/>
              <a:t>Programlama diline giriş</a:t>
            </a:r>
          </a:p>
          <a:p>
            <a:pPr lvl="1"/>
            <a:r>
              <a:rPr lang="tr-TR" dirty="0" smtClean="0"/>
              <a:t>Karşılaştırma işlemleri</a:t>
            </a:r>
          </a:p>
          <a:p>
            <a:pPr lvl="1"/>
            <a:r>
              <a:rPr lang="tr-TR" dirty="0" smtClean="0"/>
              <a:t>Mantıksal işlemler (ve, veya, değil)</a:t>
            </a:r>
          </a:p>
          <a:p>
            <a:pPr lvl="1"/>
            <a:r>
              <a:rPr lang="tr-TR" dirty="0" smtClean="0"/>
              <a:t>Basit Algoritmalar</a:t>
            </a:r>
          </a:p>
          <a:p>
            <a:pPr lvl="1"/>
            <a:endParaRPr lang="tr-TR" dirty="0" smtClean="0"/>
          </a:p>
          <a:p>
            <a:pPr lvl="1"/>
            <a:endParaRPr lang="tr-TR" dirty="0" smtClean="0"/>
          </a:p>
          <a:p>
            <a:endParaRPr lang="tr-TR"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amond(in)">
                                      <p:cBhvr>
                                        <p:cTn id="15" dur="2000"/>
                                        <p:tgtEl>
                                          <p:spTgt spid="3">
                                            <p:txEl>
                                              <p:pRg st="2" end="2"/>
                                            </p:txEl>
                                          </p:spTgt>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amond(in)">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amond(in)">
                                      <p:cBhvr>
                                        <p:cTn id="23" dur="2000"/>
                                        <p:tgtEl>
                                          <p:spTgt spid="3">
                                            <p:txEl>
                                              <p:pRg st="4" end="4"/>
                                            </p:txEl>
                                          </p:spTgt>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amond(in)">
                                      <p:cBhvr>
                                        <p:cTn id="26" dur="2000"/>
                                        <p:tgtEl>
                                          <p:spTgt spid="3">
                                            <p:txEl>
                                              <p:pRg st="5" end="5"/>
                                            </p:txEl>
                                          </p:spTgt>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amond(in)">
                                      <p:cBhvr>
                                        <p:cTn id="29" dur="2000"/>
                                        <p:tgtEl>
                                          <p:spTgt spid="3">
                                            <p:txEl>
                                              <p:pRg st="6" end="6"/>
                                            </p:txEl>
                                          </p:spTgt>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amond(in)">
                                      <p:cBhvr>
                                        <p:cTn id="3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Sınıflar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3571868" y="1219200"/>
            <a:ext cx="5114932" cy="4937760"/>
          </a:xfrm>
        </p:spPr>
        <p:txBody>
          <a:bodyPr>
            <a:normAutofit fontScale="92500" lnSpcReduction="20000"/>
          </a:bodyPr>
          <a:lstStyle/>
          <a:p>
            <a:pPr algn="just">
              <a:buFontTx/>
              <a:buChar char="-"/>
            </a:pPr>
            <a:r>
              <a:rPr lang="tr-TR" sz="2400" dirty="0" smtClean="0">
                <a:solidFill>
                  <a:schemeClr val="tx1"/>
                </a:solidFill>
              </a:rPr>
              <a:t> Programlama dillerinde </a:t>
            </a:r>
            <a:r>
              <a:rPr lang="tr-TR" sz="2400" b="1" dirty="0" smtClean="0">
                <a:solidFill>
                  <a:schemeClr val="tx1"/>
                </a:solidFill>
              </a:rPr>
              <a:t>kod tekrarları istenilen bir şey değildir</a:t>
            </a:r>
            <a:r>
              <a:rPr lang="tr-TR" sz="2400" dirty="0" smtClean="0">
                <a:solidFill>
                  <a:schemeClr val="tx1"/>
                </a:solidFill>
              </a:rPr>
              <a:t> ve programların hem okunmasını zorlaştırır, hem de programların yönetilmesini zorlaştırır. Örneğin benzer kod parçaları programın birçok yerinde yer alıyor ise ve bu kod parçalarında bir değişiklik yapılması gerekirse programda o kodların geçtiği </a:t>
            </a:r>
            <a:r>
              <a:rPr lang="tr-TR" sz="2400" b="1" dirty="0" smtClean="0">
                <a:solidFill>
                  <a:schemeClr val="tx1"/>
                </a:solidFill>
              </a:rPr>
              <a:t>her yerde değişiklik yapılması gerekir.</a:t>
            </a:r>
            <a:r>
              <a:rPr lang="tr-TR" sz="2400" dirty="0" smtClean="0">
                <a:solidFill>
                  <a:schemeClr val="tx1"/>
                </a:solidFill>
              </a:rPr>
              <a:t> Bu da programın yönetilmesini zorlaştıran bir şeydir.</a:t>
            </a:r>
          </a:p>
          <a:p>
            <a:pPr algn="just">
              <a:buFontTx/>
              <a:buChar char="-"/>
            </a:pPr>
            <a:r>
              <a:rPr lang="tr-TR" sz="2400" dirty="0" smtClean="0">
                <a:solidFill>
                  <a:schemeClr val="tx1"/>
                </a:solidFill>
              </a:rPr>
              <a:t> Programlama dillerinde kod tekrarlarından mutlaka kaçınılmalıdır ve </a:t>
            </a:r>
            <a:r>
              <a:rPr lang="tr-TR" sz="2400" b="1" dirty="0" smtClean="0">
                <a:solidFill>
                  <a:schemeClr val="tx1"/>
                </a:solidFill>
              </a:rPr>
              <a:t>programların sabit kalmayacağının </a:t>
            </a:r>
            <a:r>
              <a:rPr lang="tr-TR" sz="2400" dirty="0" smtClean="0">
                <a:solidFill>
                  <a:schemeClr val="tx1"/>
                </a:solidFill>
              </a:rPr>
              <a:t>ve her an değiştirilmesi gerekebileceğinin unutulmaması gerekir. </a:t>
            </a:r>
          </a:p>
        </p:txBody>
      </p:sp>
      <p:pic>
        <p:nvPicPr>
          <p:cNvPr id="4" name="3 Resim" descr="CPT-OOP-objects_and_classes_-_attmeth.svg.png"/>
          <p:cNvPicPr>
            <a:picLocks noChangeAspect="1"/>
          </p:cNvPicPr>
          <p:nvPr/>
        </p:nvPicPr>
        <p:blipFill>
          <a:blip r:embed="rId2"/>
          <a:stretch>
            <a:fillRect/>
          </a:stretch>
        </p:blipFill>
        <p:spPr>
          <a:xfrm>
            <a:off x="642910" y="1285860"/>
            <a:ext cx="2857500" cy="33575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Sınıflar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85860"/>
            <a:ext cx="4400552" cy="4871100"/>
          </a:xfrm>
        </p:spPr>
        <p:txBody>
          <a:bodyPr>
            <a:normAutofit fontScale="85000" lnSpcReduction="20000"/>
          </a:bodyPr>
          <a:lstStyle/>
          <a:p>
            <a:pPr>
              <a:buFontTx/>
              <a:buChar char="-"/>
            </a:pPr>
            <a:r>
              <a:rPr lang="tr-TR" sz="2400" dirty="0" smtClean="0">
                <a:solidFill>
                  <a:schemeClr val="tx1"/>
                </a:solidFill>
              </a:rPr>
              <a:t> Yapısal dillerdeki bu sıkıntılar yazılımcıları farklı özellikte programlama yöntemlerine yöneltmiştir.</a:t>
            </a:r>
          </a:p>
          <a:p>
            <a:pPr>
              <a:buFontTx/>
              <a:buChar char="-"/>
            </a:pPr>
            <a:r>
              <a:rPr lang="tr-TR" sz="2400" dirty="0" smtClean="0">
                <a:solidFill>
                  <a:schemeClr val="tx1"/>
                </a:solidFill>
              </a:rPr>
              <a:t> Nesne yönelimli programlama (</a:t>
            </a:r>
            <a:r>
              <a:rPr lang="tr-TR" sz="2400" dirty="0" err="1" smtClean="0">
                <a:solidFill>
                  <a:schemeClr val="tx1"/>
                </a:solidFill>
              </a:rPr>
              <a:t>Object</a:t>
            </a:r>
            <a:r>
              <a:rPr lang="tr-TR" sz="2400" dirty="0" smtClean="0">
                <a:solidFill>
                  <a:schemeClr val="tx1"/>
                </a:solidFill>
              </a:rPr>
              <a:t>-</a:t>
            </a:r>
            <a:r>
              <a:rPr lang="tr-TR" sz="2400" dirty="0" err="1" smtClean="0">
                <a:solidFill>
                  <a:schemeClr val="tx1"/>
                </a:solidFill>
              </a:rPr>
              <a:t>Oriented</a:t>
            </a:r>
            <a:r>
              <a:rPr lang="tr-TR" sz="2400" dirty="0" smtClean="0">
                <a:solidFill>
                  <a:schemeClr val="tx1"/>
                </a:solidFill>
              </a:rPr>
              <a:t> </a:t>
            </a:r>
            <a:r>
              <a:rPr lang="tr-TR" sz="2400" dirty="0" err="1" smtClean="0">
                <a:solidFill>
                  <a:schemeClr val="tx1"/>
                </a:solidFill>
              </a:rPr>
              <a:t>Programming</a:t>
            </a:r>
            <a:r>
              <a:rPr lang="tr-TR" sz="2400" dirty="0" smtClean="0">
                <a:solidFill>
                  <a:schemeClr val="tx1"/>
                </a:solidFill>
              </a:rPr>
              <a:t>) yapısal dillerin aksine veriler ve fonksiyonlar üzerine değil, </a:t>
            </a:r>
            <a:r>
              <a:rPr lang="tr-TR" sz="2400" b="1" dirty="0" smtClean="0">
                <a:solidFill>
                  <a:schemeClr val="tx1"/>
                </a:solidFill>
              </a:rPr>
              <a:t>nesneler ve nesnelerin birbirleriyle olan ilişkileri üzerine </a:t>
            </a:r>
            <a:r>
              <a:rPr lang="tr-TR" sz="2400" dirty="0" smtClean="0">
                <a:solidFill>
                  <a:schemeClr val="tx1"/>
                </a:solidFill>
              </a:rPr>
              <a:t>yoğunlaşmıştır.</a:t>
            </a:r>
          </a:p>
          <a:p>
            <a:pPr>
              <a:buFontTx/>
              <a:buChar char="-"/>
            </a:pPr>
            <a:r>
              <a:rPr lang="tr-TR" sz="2400" dirty="0" smtClean="0">
                <a:solidFill>
                  <a:schemeClr val="tx1"/>
                </a:solidFill>
              </a:rPr>
              <a:t> Nesnesel programlamada problem parçaları birer </a:t>
            </a:r>
            <a:r>
              <a:rPr lang="tr-TR" sz="2400" b="1" dirty="0" smtClean="0">
                <a:solidFill>
                  <a:schemeClr val="tx1"/>
                </a:solidFill>
              </a:rPr>
              <a:t>nesne</a:t>
            </a:r>
            <a:r>
              <a:rPr lang="tr-TR" sz="2400" dirty="0" smtClean="0">
                <a:solidFill>
                  <a:schemeClr val="tx1"/>
                </a:solidFill>
              </a:rPr>
              <a:t> olarak görülür ve bu problem parçalarının birbiriyle olan ilişkileri nesneler arasında oluşturulmaya çalışılır.</a:t>
            </a:r>
          </a:p>
          <a:p>
            <a:pPr>
              <a:buFontTx/>
              <a:buChar char="-"/>
            </a:pPr>
            <a:r>
              <a:rPr lang="tr-TR" sz="2400" dirty="0" smtClean="0"/>
              <a:t>Nesnelerin fikir aşamasındaki / taslak  hallerine </a:t>
            </a:r>
            <a:r>
              <a:rPr lang="tr-TR" sz="2400" b="1" dirty="0" smtClean="0"/>
              <a:t>sınıf</a:t>
            </a:r>
            <a:r>
              <a:rPr lang="tr-TR" sz="2400" dirty="0" smtClean="0"/>
              <a:t> denir.</a:t>
            </a:r>
            <a:endParaRPr lang="tr-TR" sz="2400" dirty="0" smtClean="0">
              <a:solidFill>
                <a:schemeClr val="tx1"/>
              </a:solidFill>
            </a:endParaRPr>
          </a:p>
        </p:txBody>
      </p:sp>
      <p:pic>
        <p:nvPicPr>
          <p:cNvPr id="5" name="4 Resim" descr="16414217-Abstract-word-cloud-for-Object-oriented-programming-with-related-tags-and-terms-Stock-Photo.jpg"/>
          <p:cNvPicPr>
            <a:picLocks noChangeAspect="1"/>
          </p:cNvPicPr>
          <p:nvPr/>
        </p:nvPicPr>
        <p:blipFill>
          <a:blip r:embed="rId2"/>
          <a:stretch>
            <a:fillRect/>
          </a:stretch>
        </p:blipFill>
        <p:spPr>
          <a:xfrm>
            <a:off x="4678422" y="1285860"/>
            <a:ext cx="4465578" cy="4214818"/>
          </a:xfrm>
          <a:prstGeom prst="ellipse">
            <a:avLst/>
          </a:prstGeom>
          <a:ln>
            <a:noFill/>
          </a:ln>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643702" y="5643578"/>
            <a:ext cx="2071702" cy="704832"/>
          </a:xfrm>
        </p:spPr>
        <p:txBody>
          <a:bodyPr/>
          <a:lstStyle/>
          <a:p>
            <a:r>
              <a:rPr lang="tr-TR" dirty="0" smtClean="0"/>
              <a:t>Uygulama</a:t>
            </a:r>
            <a:endParaRPr lang="tr-TR" dirty="0"/>
          </a:p>
        </p:txBody>
      </p:sp>
      <p:sp>
        <p:nvSpPr>
          <p:cNvPr id="3" name="2 İçerik Yer Tutucusu"/>
          <p:cNvSpPr>
            <a:spLocks noGrp="1"/>
          </p:cNvSpPr>
          <p:nvPr>
            <p:ph sz="quarter" idx="1"/>
          </p:nvPr>
        </p:nvSpPr>
        <p:spPr>
          <a:xfrm>
            <a:off x="214282" y="214290"/>
            <a:ext cx="8229600" cy="4937760"/>
          </a:xfrm>
        </p:spPr>
        <p:txBody>
          <a:bodyPr>
            <a:normAutofit lnSpcReduction="10000"/>
          </a:bodyPr>
          <a:lstStyle/>
          <a:p>
            <a:r>
              <a:rPr lang="tr-TR" dirty="0" err="1" smtClean="0"/>
              <a:t>Scanner</a:t>
            </a:r>
            <a:r>
              <a:rPr lang="tr-TR" dirty="0" smtClean="0"/>
              <a:t> Sınıfından dört tane nesne oluşturun.</a:t>
            </a:r>
          </a:p>
          <a:p>
            <a:r>
              <a:rPr lang="tr-TR" dirty="0" smtClean="0"/>
              <a:t>Şu isimleri verin…</a:t>
            </a:r>
          </a:p>
          <a:p>
            <a:pPr marL="731520" lvl="1" indent="-457200">
              <a:buFont typeface="+mj-lt"/>
              <a:buAutoNum type="arabicPeriod"/>
            </a:pPr>
            <a:r>
              <a:rPr lang="tr-TR" dirty="0" err="1" smtClean="0"/>
              <a:t>keyboard</a:t>
            </a:r>
            <a:endParaRPr lang="tr-TR" dirty="0" smtClean="0"/>
          </a:p>
          <a:p>
            <a:pPr marL="731520" lvl="1" indent="-457200">
              <a:buFont typeface="+mj-lt"/>
              <a:buAutoNum type="arabicPeriod"/>
            </a:pPr>
            <a:r>
              <a:rPr lang="tr-TR" dirty="0" smtClean="0"/>
              <a:t>klavye</a:t>
            </a:r>
          </a:p>
          <a:p>
            <a:pPr marL="731520" lvl="1" indent="-457200">
              <a:buFont typeface="+mj-lt"/>
              <a:buAutoNum type="arabicPeriod"/>
            </a:pPr>
            <a:r>
              <a:rPr lang="tr-TR" dirty="0" smtClean="0"/>
              <a:t>k</a:t>
            </a:r>
          </a:p>
          <a:p>
            <a:pPr marL="731520" lvl="1" indent="-457200">
              <a:buFont typeface="+mj-lt"/>
              <a:buAutoNum type="arabicPeriod"/>
            </a:pPr>
            <a:r>
              <a:rPr lang="tr-TR" dirty="0" smtClean="0"/>
              <a:t>canim_nesnem</a:t>
            </a:r>
          </a:p>
          <a:p>
            <a:r>
              <a:rPr lang="tr-TR" dirty="0" smtClean="0"/>
              <a:t>Dört nesnenin her birinin üzerinden farklı bir metot çağırın </a:t>
            </a:r>
            <a:br>
              <a:rPr lang="tr-TR" dirty="0" smtClean="0"/>
            </a:br>
            <a:r>
              <a:rPr lang="tr-TR" dirty="0" smtClean="0"/>
              <a:t>(</a:t>
            </a:r>
            <a:r>
              <a:rPr lang="tr-TR" sz="2000" dirty="0" smtClean="0"/>
              <a:t>örn. </a:t>
            </a:r>
            <a:r>
              <a:rPr lang="tr-TR" sz="2000" dirty="0" err="1" smtClean="0"/>
              <a:t>keyboard</a:t>
            </a:r>
            <a:r>
              <a:rPr lang="tr-TR" sz="2000" dirty="0" smtClean="0"/>
              <a:t>.</a:t>
            </a:r>
            <a:r>
              <a:rPr lang="tr-TR" sz="2000" dirty="0" err="1" smtClean="0"/>
              <a:t>next</a:t>
            </a:r>
            <a:r>
              <a:rPr lang="tr-TR" sz="2000" dirty="0" smtClean="0"/>
              <a:t>() </a:t>
            </a:r>
            <a:r>
              <a:rPr lang="tr-TR" dirty="0" smtClean="0"/>
              <a:t>) ve döndüğü değeri kaydedin. Bir çağırdığınız </a:t>
            </a:r>
            <a:r>
              <a:rPr lang="tr-TR" dirty="0" err="1" smtClean="0"/>
              <a:t>metotu</a:t>
            </a:r>
            <a:r>
              <a:rPr lang="tr-TR" dirty="0" smtClean="0"/>
              <a:t> bir daha çağırmayın.</a:t>
            </a:r>
          </a:p>
          <a:p>
            <a:r>
              <a:rPr lang="tr-TR" dirty="0" smtClean="0"/>
              <a:t>Yazdığınız koddaki sınıf, nesne ve metot isimlerini yuvarlak içine alın ve ne olduklarını (S?N?M?) belirtin.</a:t>
            </a:r>
          </a:p>
        </p:txBody>
      </p:sp>
      <p:pic>
        <p:nvPicPr>
          <p:cNvPr id="4" name="3 Resim" descr="soru.jpg"/>
          <p:cNvPicPr>
            <a:picLocks noChangeAspect="1"/>
          </p:cNvPicPr>
          <p:nvPr/>
        </p:nvPicPr>
        <p:blipFill>
          <a:blip r:embed="rId2"/>
          <a:stretch>
            <a:fillRect/>
          </a:stretch>
        </p:blipFill>
        <p:spPr>
          <a:xfrm>
            <a:off x="6572264" y="1357298"/>
            <a:ext cx="1767840" cy="1328928"/>
          </a:xfrm>
          <a:prstGeom prst="rect">
            <a:avLst/>
          </a:prstGeom>
        </p:spPr>
      </p:pic>
      <p:sp>
        <p:nvSpPr>
          <p:cNvPr id="5" name="4 Metin kutusu"/>
          <p:cNvSpPr txBox="1"/>
          <p:nvPr/>
        </p:nvSpPr>
        <p:spPr>
          <a:xfrm>
            <a:off x="1643042" y="5657671"/>
            <a:ext cx="328614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Bunu biliyor musunuz?</a:t>
            </a:r>
          </a:p>
          <a:p>
            <a:r>
              <a:rPr lang="tr-TR" i="1" dirty="0" smtClean="0"/>
              <a:t>k.</a:t>
            </a:r>
            <a:r>
              <a:rPr lang="tr-TR" i="1" dirty="0" err="1" smtClean="0"/>
              <a:t>nextChar</a:t>
            </a:r>
            <a:r>
              <a:rPr lang="tr-TR" i="1" dirty="0" smtClean="0"/>
              <a:t>() olmadığı için </a:t>
            </a:r>
          </a:p>
          <a:p>
            <a:r>
              <a:rPr lang="tr-TR" i="1" dirty="0" smtClean="0"/>
              <a:t>k.</a:t>
            </a:r>
            <a:r>
              <a:rPr lang="tr-TR" i="1" dirty="0" err="1" smtClean="0"/>
              <a:t>next</a:t>
            </a:r>
            <a:r>
              <a:rPr lang="tr-TR" i="1" dirty="0" smtClean="0"/>
              <a:t>().</a:t>
            </a:r>
            <a:r>
              <a:rPr lang="tr-TR" i="1" dirty="0" err="1" smtClean="0"/>
              <a:t>charAt</a:t>
            </a:r>
            <a:r>
              <a:rPr lang="tr-TR" i="1" dirty="0" smtClean="0"/>
              <a:t>(0) kullanılabilir.</a:t>
            </a:r>
          </a:p>
          <a:p>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heckerboard(across)">
                                      <p:cBhvr>
                                        <p:cTn id="13" dur="500"/>
                                        <p:tgtEl>
                                          <p:spTgt spid="3">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heckerboard(across)">
                                      <p:cBhvr>
                                        <p:cTn id="16" dur="500"/>
                                        <p:tgtEl>
                                          <p:spTgt spid="3">
                                            <p:txEl>
                                              <p:pRg st="3" end="3"/>
                                            </p:txEl>
                                          </p:spTgt>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checkerboard(across)">
                                      <p:cBhvr>
                                        <p:cTn id="19" dur="500"/>
                                        <p:tgtEl>
                                          <p:spTgt spid="3">
                                            <p:txEl>
                                              <p:pRg st="4" end="4"/>
                                            </p:txEl>
                                          </p:spTgt>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heckerboard(across)">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Alıştırma bu ya, evvel zaman içinde…</a:t>
            </a:r>
            <a:br>
              <a:rPr lang="tr-TR" dirty="0" smtClean="0"/>
            </a:br>
            <a:r>
              <a:rPr lang="tr-TR" dirty="0" err="1" smtClean="0"/>
              <a:t>Math</a:t>
            </a:r>
            <a:r>
              <a:rPr lang="tr-TR" dirty="0" smtClean="0"/>
              <a:t> kütüphanesi paralı olmuş…</a:t>
            </a:r>
            <a:endParaRPr lang="tr-TR" dirty="0"/>
          </a:p>
        </p:txBody>
      </p:sp>
      <p:sp>
        <p:nvSpPr>
          <p:cNvPr id="3" name="2 İçerik Yer Tutucusu"/>
          <p:cNvSpPr>
            <a:spLocks noGrp="1"/>
          </p:cNvSpPr>
          <p:nvPr>
            <p:ph sz="quarter" idx="1"/>
          </p:nvPr>
        </p:nvSpPr>
        <p:spPr/>
        <p:txBody>
          <a:bodyPr/>
          <a:lstStyle/>
          <a:p>
            <a:r>
              <a:rPr lang="tr-TR" sz="2000" b="1" dirty="0" err="1" smtClean="0">
                <a:solidFill>
                  <a:schemeClr val="tx2"/>
                </a:solidFill>
                <a:latin typeface="Consolas" pitchFamily="49" charset="0"/>
              </a:rPr>
              <a:t>Math</a:t>
            </a:r>
            <a:r>
              <a:rPr lang="tr-TR" sz="2000" b="1" dirty="0" smtClean="0">
                <a:solidFill>
                  <a:schemeClr val="tx2"/>
                </a:solidFill>
                <a:latin typeface="Consolas" pitchFamily="49" charset="0"/>
              </a:rPr>
              <a:t>.</a:t>
            </a:r>
            <a:r>
              <a:rPr lang="tr-TR" sz="2000" b="1" dirty="0" err="1" smtClean="0">
                <a:solidFill>
                  <a:schemeClr val="tx2"/>
                </a:solidFill>
                <a:latin typeface="Consolas" pitchFamily="49" charset="0"/>
              </a:rPr>
              <a:t>pow</a:t>
            </a:r>
            <a:r>
              <a:rPr lang="tr-TR" sz="2000" b="1" dirty="0" smtClean="0">
                <a:solidFill>
                  <a:schemeClr val="tx2"/>
                </a:solidFill>
                <a:latin typeface="Consolas" pitchFamily="49" charset="0"/>
              </a:rPr>
              <a:t>(2,3);</a:t>
            </a:r>
          </a:p>
          <a:p>
            <a:pPr lvl="1"/>
            <a:r>
              <a:rPr lang="tr-TR" sz="2000" dirty="0" err="1" smtClean="0">
                <a:latin typeface="Consolas" pitchFamily="49" charset="0"/>
              </a:rPr>
              <a:t>The</a:t>
            </a:r>
            <a:r>
              <a:rPr lang="tr-TR" sz="2000" dirty="0" smtClean="0">
                <a:latin typeface="Consolas" pitchFamily="49" charset="0"/>
              </a:rPr>
              <a:t> </a:t>
            </a:r>
            <a:r>
              <a:rPr lang="tr-TR" sz="2000" dirty="0" err="1" smtClean="0">
                <a:latin typeface="Consolas" pitchFamily="49" charset="0"/>
              </a:rPr>
              <a:t>method</a:t>
            </a:r>
            <a:r>
              <a:rPr lang="tr-TR" sz="2000" dirty="0" smtClean="0">
                <a:latin typeface="Consolas" pitchFamily="49" charset="0"/>
              </a:rPr>
              <a:t> </a:t>
            </a:r>
            <a:r>
              <a:rPr lang="tr-TR" sz="2000" dirty="0" err="1" smtClean="0">
                <a:latin typeface="Consolas" pitchFamily="49" charset="0"/>
              </a:rPr>
              <a:t>you’d</a:t>
            </a:r>
            <a:r>
              <a:rPr lang="tr-TR" sz="2000" dirty="0" smtClean="0">
                <a:latin typeface="Consolas" pitchFamily="49" charset="0"/>
              </a:rPr>
              <a:t> </a:t>
            </a:r>
            <a:r>
              <a:rPr lang="tr-TR" sz="2000" dirty="0" err="1" smtClean="0">
                <a:latin typeface="Consolas" pitchFamily="49" charset="0"/>
              </a:rPr>
              <a:t>like</a:t>
            </a:r>
            <a:r>
              <a:rPr lang="tr-TR" sz="2000" dirty="0" smtClean="0">
                <a:latin typeface="Consolas" pitchFamily="49" charset="0"/>
              </a:rPr>
              <a:t> </a:t>
            </a:r>
            <a:r>
              <a:rPr lang="tr-TR" sz="2000" dirty="0" err="1" smtClean="0">
                <a:latin typeface="Consolas" pitchFamily="49" charset="0"/>
              </a:rPr>
              <a:t>to</a:t>
            </a:r>
            <a:r>
              <a:rPr lang="tr-TR" sz="2000" dirty="0" smtClean="0">
                <a:latin typeface="Consolas" pitchFamily="49" charset="0"/>
              </a:rPr>
              <a:t> </a:t>
            </a:r>
            <a:r>
              <a:rPr lang="tr-TR" sz="2000" dirty="0" err="1" smtClean="0">
                <a:latin typeface="Consolas" pitchFamily="49" charset="0"/>
              </a:rPr>
              <a:t>use</a:t>
            </a:r>
            <a:r>
              <a:rPr lang="tr-TR" sz="2000" dirty="0" smtClean="0">
                <a:latin typeface="Consolas" pitchFamily="49" charset="0"/>
              </a:rPr>
              <a:t> is not </a:t>
            </a:r>
            <a:r>
              <a:rPr lang="tr-TR" sz="2000" dirty="0" err="1" smtClean="0">
                <a:latin typeface="Consolas" pitchFamily="49" charset="0"/>
              </a:rPr>
              <a:t>free</a:t>
            </a:r>
            <a:r>
              <a:rPr lang="tr-TR" sz="2000" dirty="0" smtClean="0">
                <a:latin typeface="Consolas" pitchFamily="49" charset="0"/>
              </a:rPr>
              <a:t>. </a:t>
            </a:r>
            <a:br>
              <a:rPr lang="tr-TR" sz="2000" dirty="0" smtClean="0">
                <a:latin typeface="Consolas" pitchFamily="49" charset="0"/>
              </a:rPr>
            </a:br>
            <a:r>
              <a:rPr lang="tr-TR" sz="2000" dirty="0" err="1" smtClean="0">
                <a:latin typeface="Consolas" pitchFamily="49" charset="0"/>
              </a:rPr>
              <a:t>Please</a:t>
            </a:r>
            <a:r>
              <a:rPr lang="tr-TR" sz="2000" dirty="0" smtClean="0">
                <a:latin typeface="Consolas" pitchFamily="49" charset="0"/>
              </a:rPr>
              <a:t> pay $0.99 </a:t>
            </a:r>
            <a:r>
              <a:rPr lang="tr-TR" sz="2000" dirty="0" err="1" smtClean="0">
                <a:latin typeface="Consolas" pitchFamily="49" charset="0"/>
              </a:rPr>
              <a:t>to</a:t>
            </a:r>
            <a:r>
              <a:rPr lang="tr-TR" sz="2000" dirty="0" smtClean="0">
                <a:latin typeface="Consolas" pitchFamily="49" charset="0"/>
              </a:rPr>
              <a:t> </a:t>
            </a:r>
            <a:r>
              <a:rPr lang="tr-TR" sz="2000" dirty="0" err="1" smtClean="0">
                <a:latin typeface="Consolas" pitchFamily="49" charset="0"/>
              </a:rPr>
              <a:t>activate</a:t>
            </a:r>
            <a:r>
              <a:rPr lang="tr-TR" sz="2000" dirty="0" smtClean="0">
                <a:latin typeface="Consolas" pitchFamily="49" charset="0"/>
              </a:rPr>
              <a:t> </a:t>
            </a:r>
            <a:r>
              <a:rPr lang="tr-TR" sz="2000" dirty="0" err="1" smtClean="0">
                <a:latin typeface="Consolas" pitchFamily="49" charset="0"/>
              </a:rPr>
              <a:t>this</a:t>
            </a:r>
            <a:r>
              <a:rPr lang="tr-TR" sz="2000" dirty="0" smtClean="0">
                <a:latin typeface="Consolas" pitchFamily="49" charset="0"/>
              </a:rPr>
              <a:t> </a:t>
            </a:r>
            <a:r>
              <a:rPr lang="tr-TR" sz="2000" dirty="0" err="1" smtClean="0">
                <a:latin typeface="Consolas" pitchFamily="49" charset="0"/>
              </a:rPr>
              <a:t>method</a:t>
            </a:r>
            <a:r>
              <a:rPr lang="tr-TR" sz="2000" dirty="0" smtClean="0">
                <a:latin typeface="Consolas" pitchFamily="49" charset="0"/>
              </a:rPr>
              <a:t> </a:t>
            </a:r>
            <a:r>
              <a:rPr lang="tr-TR" sz="2000" dirty="0" err="1" smtClean="0">
                <a:latin typeface="Consolas" pitchFamily="49" charset="0"/>
              </a:rPr>
              <a:t>for</a:t>
            </a:r>
            <a:r>
              <a:rPr lang="tr-TR" sz="2000" dirty="0" smtClean="0">
                <a:latin typeface="Consolas" pitchFamily="49" charset="0"/>
              </a:rPr>
              <a:t> a </a:t>
            </a:r>
            <a:r>
              <a:rPr lang="tr-TR" sz="2000" dirty="0" err="1" smtClean="0">
                <a:latin typeface="Consolas" pitchFamily="49" charset="0"/>
              </a:rPr>
              <a:t>month</a:t>
            </a:r>
            <a:r>
              <a:rPr lang="tr-TR" sz="2000" dirty="0" smtClean="0">
                <a:latin typeface="Consolas" pitchFamily="49" charset="0"/>
              </a:rPr>
              <a:t>.</a:t>
            </a:r>
            <a:endParaRPr lang="tr-TR" sz="2000" dirty="0">
              <a:latin typeface="Consolas" pitchFamily="49" charset="0"/>
            </a:endParaRPr>
          </a:p>
        </p:txBody>
      </p:sp>
      <p:pic>
        <p:nvPicPr>
          <p:cNvPr id="4" name="3 Resim" descr="bilgisayar.wmf"/>
          <p:cNvPicPr>
            <a:picLocks noChangeAspect="1"/>
          </p:cNvPicPr>
          <p:nvPr/>
        </p:nvPicPr>
        <p:blipFill>
          <a:blip r:embed="rId2"/>
          <a:stretch>
            <a:fillRect/>
          </a:stretch>
        </p:blipFill>
        <p:spPr>
          <a:xfrm>
            <a:off x="7715272" y="5617987"/>
            <a:ext cx="1214446" cy="1240013"/>
          </a:xfrm>
          <a:prstGeom prst="rect">
            <a:avLst/>
          </a:prstGeom>
        </p:spPr>
      </p:pic>
      <p:pic>
        <p:nvPicPr>
          <p:cNvPr id="7" name="6 Resim" descr="Java_620X0.jpg"/>
          <p:cNvPicPr>
            <a:picLocks noChangeAspect="1"/>
          </p:cNvPicPr>
          <p:nvPr/>
        </p:nvPicPr>
        <p:blipFill>
          <a:blip r:embed="rId3"/>
          <a:srcRect l="16129" t="19914" r="14919" b="13590"/>
          <a:stretch>
            <a:fillRect/>
          </a:stretch>
        </p:blipFill>
        <p:spPr>
          <a:xfrm>
            <a:off x="1928794" y="4357694"/>
            <a:ext cx="2500330" cy="1357322"/>
          </a:xfrm>
          <a:prstGeom prst="rect">
            <a:avLst/>
          </a:prstGeom>
        </p:spPr>
      </p:pic>
      <p:sp>
        <p:nvSpPr>
          <p:cNvPr id="8" name="7 Köşeleri Yuvarlanmış Dikdörtgen Belirtme Çizgisi"/>
          <p:cNvSpPr/>
          <p:nvPr/>
        </p:nvSpPr>
        <p:spPr>
          <a:xfrm>
            <a:off x="3286116" y="2643182"/>
            <a:ext cx="3286148" cy="1643074"/>
          </a:xfrm>
          <a:prstGeom prst="wedgeRoundRectCallout">
            <a:avLst>
              <a:gd name="adj1" fmla="val -44140"/>
              <a:gd name="adj2" fmla="val 7056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800" dirty="0" smtClean="0"/>
              <a:t>Buraya kadar dayanabildik…</a:t>
            </a:r>
            <a:endParaRPr lang="tr-TR" sz="2800" dirty="0"/>
          </a:p>
        </p:txBody>
      </p:sp>
    </p:spTree>
  </p:cSld>
  <p:clrMapOvr>
    <a:masterClrMapping/>
  </p:clrMapOvr>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Kendi </a:t>
            </a:r>
            <a:r>
              <a:rPr lang="tr-TR" dirty="0" err="1" smtClean="0"/>
              <a:t>Math</a:t>
            </a:r>
            <a:r>
              <a:rPr lang="tr-TR" dirty="0" smtClean="0"/>
              <a:t> kütüphanemizi yapabiliriz ve yapacağız!</a:t>
            </a:r>
            <a:endParaRPr lang="tr-TR" dirty="0"/>
          </a:p>
        </p:txBody>
      </p:sp>
      <p:pic>
        <p:nvPicPr>
          <p:cNvPr id="4" name="3 İçerik Yer Tutucusu" descr="images.jpg"/>
          <p:cNvPicPr>
            <a:picLocks noGrp="1" noChangeAspect="1"/>
          </p:cNvPicPr>
          <p:nvPr>
            <p:ph sz="quarter" idx="1"/>
          </p:nvPr>
        </p:nvPicPr>
        <p:blipFill>
          <a:blip r:embed="rId2"/>
          <a:stretch>
            <a:fillRect/>
          </a:stretch>
        </p:blipFill>
        <p:spPr>
          <a:xfrm>
            <a:off x="3286116" y="2714620"/>
            <a:ext cx="1857375" cy="2457450"/>
          </a:xfrm>
        </p:spPr>
      </p:pic>
      <p:pic>
        <p:nvPicPr>
          <p:cNvPr id="5" name="4 Resim" descr="fc3e567de21df68c5b466fcdc1e1c974.jpg"/>
          <p:cNvPicPr>
            <a:picLocks noChangeAspect="1"/>
          </p:cNvPicPr>
          <p:nvPr/>
        </p:nvPicPr>
        <p:blipFill>
          <a:blip r:embed="rId3" cstate="print"/>
          <a:stretch>
            <a:fillRect/>
          </a:stretch>
        </p:blipFill>
        <p:spPr>
          <a:xfrm>
            <a:off x="5857884" y="2786058"/>
            <a:ext cx="3049714" cy="2287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5 Metin kutusu"/>
          <p:cNvSpPr txBox="1"/>
          <p:nvPr/>
        </p:nvSpPr>
        <p:spPr>
          <a:xfrm>
            <a:off x="2928926" y="1357298"/>
            <a:ext cx="5106270" cy="1200329"/>
          </a:xfrm>
          <a:prstGeom prst="rect">
            <a:avLst/>
          </a:prstGeom>
          <a:noFill/>
        </p:spPr>
        <p:txBody>
          <a:bodyPr wrap="none" rtlCol="0">
            <a:spAutoFit/>
          </a:bodyPr>
          <a:lstStyle/>
          <a:p>
            <a:r>
              <a:rPr lang="tr-TR" sz="3600" dirty="0" smtClean="0"/>
              <a:t>İsmini de </a:t>
            </a:r>
            <a:r>
              <a:rPr lang="tr-TR" sz="2400" dirty="0" smtClean="0"/>
              <a:t>(literatüre uygun şekilde)</a:t>
            </a:r>
            <a:br>
              <a:rPr lang="tr-TR" sz="2400" dirty="0" smtClean="0"/>
            </a:br>
            <a:r>
              <a:rPr lang="tr-TR" sz="3600" dirty="0" err="1" smtClean="0"/>
              <a:t>Mqth</a:t>
            </a:r>
            <a:r>
              <a:rPr lang="tr-TR" sz="3600" dirty="0" smtClean="0"/>
              <a:t> koyacağız!!!</a:t>
            </a:r>
            <a:endParaRPr lang="tr-TR" sz="3600" dirty="0"/>
          </a:p>
        </p:txBody>
      </p:sp>
      <p:pic>
        <p:nvPicPr>
          <p:cNvPr id="8" name="Picture 2" descr="http://2.bp.blogspot.com/-tFxHJL1S5eo/T4DPM3pwiMI/AAAAAAAAAdY/D-WVnmMXEEw/s1600/success_baby.jpg"/>
          <p:cNvPicPr>
            <a:picLocks noChangeAspect="1" noChangeArrowheads="1"/>
          </p:cNvPicPr>
          <p:nvPr/>
        </p:nvPicPr>
        <p:blipFill>
          <a:blip r:embed="rId4"/>
          <a:srcRect/>
          <a:stretch>
            <a:fillRect/>
          </a:stretch>
        </p:blipFill>
        <p:spPr bwMode="auto">
          <a:xfrm>
            <a:off x="357158" y="1714488"/>
            <a:ext cx="2331720" cy="256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AppData\Local\Microsoft\Windows\INetCache\IE\UM0UDYEZ\bilgisayar-bağımlılığı[1].jpg"/>
          <p:cNvPicPr>
            <a:picLocks noChangeAspect="1" noChangeArrowheads="1"/>
          </p:cNvPicPr>
          <p:nvPr/>
        </p:nvPicPr>
        <p:blipFill>
          <a:blip r:embed="rId2" cstate="print"/>
          <a:srcRect/>
          <a:stretch>
            <a:fillRect/>
          </a:stretch>
        </p:blipFill>
        <p:spPr bwMode="auto">
          <a:xfrm>
            <a:off x="7358082" y="142852"/>
            <a:ext cx="1428760" cy="714380"/>
          </a:xfrm>
          <a:prstGeom prst="rect">
            <a:avLst/>
          </a:prstGeom>
          <a:noFill/>
        </p:spPr>
      </p:pic>
      <p:sp>
        <p:nvSpPr>
          <p:cNvPr id="22" name="1 Başlık"/>
          <p:cNvSpPr>
            <a:spLocks noGrp="1"/>
          </p:cNvSpPr>
          <p:nvPr>
            <p:ph type="title"/>
          </p:nvPr>
        </p:nvSpPr>
        <p:spPr>
          <a:xfrm>
            <a:off x="457200" y="152400"/>
            <a:ext cx="6900882" cy="990600"/>
          </a:xfrm>
        </p:spPr>
        <p:txBody>
          <a:bodyPr>
            <a:normAutofit fontScale="90000"/>
          </a:bodyPr>
          <a:lstStyle/>
          <a:p>
            <a:r>
              <a:rPr lang="tr-TR" sz="2800" dirty="0" smtClean="0"/>
              <a:t>Ülkemiz mühendislerinin ürettiği </a:t>
            </a:r>
            <a:r>
              <a:rPr lang="tr-TR" sz="2800" dirty="0" err="1" smtClean="0"/>
              <a:t>Mqth</a:t>
            </a:r>
            <a:r>
              <a:rPr lang="tr-TR" sz="2800" dirty="0" smtClean="0"/>
              <a:t> sınıfının prömiyerine hoş geldiniz! Şimdi şov zamanı!</a:t>
            </a:r>
            <a:endParaRPr lang="tr-TR" sz="2800" dirty="0"/>
          </a:p>
        </p:txBody>
      </p:sp>
      <p:grpSp>
        <p:nvGrpSpPr>
          <p:cNvPr id="2" name="39 Grup"/>
          <p:cNvGrpSpPr/>
          <p:nvPr/>
        </p:nvGrpSpPr>
        <p:grpSpPr>
          <a:xfrm>
            <a:off x="4500562" y="2357430"/>
            <a:ext cx="3771802" cy="1932215"/>
            <a:chOff x="4500562" y="2357430"/>
            <a:chExt cx="3771802" cy="1932215"/>
          </a:xfrm>
        </p:grpSpPr>
        <p:cxnSp>
          <p:nvCxnSpPr>
            <p:cNvPr id="25" name="24 Düz Ok Bağlayıcısı"/>
            <p:cNvCxnSpPr/>
            <p:nvPr/>
          </p:nvCxnSpPr>
          <p:spPr>
            <a:xfrm rot="5400000" flipH="1" flipV="1">
              <a:off x="5536413" y="3107529"/>
              <a:ext cx="785818"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25 Metin kutusu"/>
            <p:cNvSpPr txBox="1"/>
            <p:nvPr/>
          </p:nvSpPr>
          <p:spPr>
            <a:xfrm>
              <a:off x="4786314" y="3643314"/>
              <a:ext cx="2500330" cy="646331"/>
            </a:xfrm>
            <a:prstGeom prst="rect">
              <a:avLst/>
            </a:prstGeom>
            <a:noFill/>
          </p:spPr>
          <p:txBody>
            <a:bodyPr wrap="square" rtlCol="0">
              <a:spAutoFit/>
            </a:bodyPr>
            <a:lstStyle/>
            <a:p>
              <a:pPr algn="ctr"/>
              <a:r>
                <a:rPr lang="tr-TR" dirty="0" smtClean="0"/>
                <a:t>Kullanıcı dostu bir </a:t>
              </a:r>
              <a:r>
                <a:rPr lang="tr-TR" dirty="0" err="1" smtClean="0"/>
                <a:t>pow</a:t>
              </a:r>
              <a:r>
                <a:rPr lang="tr-TR" dirty="0" smtClean="0"/>
                <a:t> metodu</a:t>
              </a:r>
              <a:endParaRPr lang="tr-TR" dirty="0"/>
            </a:p>
          </p:txBody>
        </p:sp>
        <p:sp>
          <p:nvSpPr>
            <p:cNvPr id="28" name="27 Dikdörtgen"/>
            <p:cNvSpPr/>
            <p:nvPr/>
          </p:nvSpPr>
          <p:spPr>
            <a:xfrm>
              <a:off x="4500562" y="2357430"/>
              <a:ext cx="3771802"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fr-FR" dirty="0" err="1" smtClean="0"/>
                <a:t>static</a:t>
              </a:r>
              <a:r>
                <a:rPr lang="fr-FR" dirty="0" smtClean="0"/>
                <a:t> double </a:t>
              </a:r>
              <a:r>
                <a:rPr lang="fr-FR" dirty="0" err="1" smtClean="0"/>
                <a:t>pow</a:t>
              </a:r>
              <a:r>
                <a:rPr lang="fr-FR" dirty="0" smtClean="0"/>
                <a:t> (double t,</a:t>
              </a:r>
              <a:r>
                <a:rPr lang="tr-TR" dirty="0" smtClean="0"/>
                <a:t> </a:t>
              </a:r>
              <a:r>
                <a:rPr lang="fr-FR" dirty="0" smtClean="0"/>
                <a:t>double u)</a:t>
              </a:r>
              <a:endParaRPr lang="tr-TR" dirty="0"/>
            </a:p>
          </p:txBody>
        </p:sp>
      </p:grpSp>
      <p:grpSp>
        <p:nvGrpSpPr>
          <p:cNvPr id="3" name="40 Grup"/>
          <p:cNvGrpSpPr/>
          <p:nvPr/>
        </p:nvGrpSpPr>
        <p:grpSpPr>
          <a:xfrm>
            <a:off x="357158" y="2714620"/>
            <a:ext cx="3703258" cy="2566404"/>
            <a:chOff x="714348" y="3143248"/>
            <a:chExt cx="3703258" cy="2566404"/>
          </a:xfrm>
        </p:grpSpPr>
        <p:sp>
          <p:nvSpPr>
            <p:cNvPr id="29" name="28 Dikdörtgen"/>
            <p:cNvSpPr/>
            <p:nvPr/>
          </p:nvSpPr>
          <p:spPr>
            <a:xfrm>
              <a:off x="714348" y="3143248"/>
              <a:ext cx="3703258"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fr-FR" dirty="0" err="1" smtClean="0"/>
                <a:t>static</a:t>
              </a:r>
              <a:r>
                <a:rPr lang="fr-FR" dirty="0" smtClean="0"/>
                <a:t> double </a:t>
              </a:r>
              <a:r>
                <a:rPr lang="tr-TR" dirty="0" err="1" smtClean="0"/>
                <a:t>max</a:t>
              </a:r>
              <a:r>
                <a:rPr lang="fr-FR" dirty="0" smtClean="0"/>
                <a:t>(double </a:t>
              </a:r>
              <a:r>
                <a:rPr lang="tr-TR" dirty="0" smtClean="0"/>
                <a:t>a, </a:t>
              </a:r>
              <a:r>
                <a:rPr lang="fr-FR" dirty="0" smtClean="0"/>
                <a:t>double </a:t>
              </a:r>
              <a:r>
                <a:rPr lang="tr-TR" dirty="0" smtClean="0"/>
                <a:t>b</a:t>
              </a:r>
              <a:r>
                <a:rPr lang="fr-FR" dirty="0" smtClean="0"/>
                <a:t>)</a:t>
              </a:r>
              <a:endParaRPr lang="tr-TR" dirty="0"/>
            </a:p>
          </p:txBody>
        </p:sp>
        <p:sp>
          <p:nvSpPr>
            <p:cNvPr id="31" name="30 Metin kutusu"/>
            <p:cNvSpPr txBox="1"/>
            <p:nvPr/>
          </p:nvSpPr>
          <p:spPr>
            <a:xfrm>
              <a:off x="714348" y="4786322"/>
              <a:ext cx="2500330" cy="923330"/>
            </a:xfrm>
            <a:prstGeom prst="rect">
              <a:avLst/>
            </a:prstGeom>
            <a:noFill/>
          </p:spPr>
          <p:txBody>
            <a:bodyPr wrap="square" rtlCol="0">
              <a:spAutoFit/>
            </a:bodyPr>
            <a:lstStyle/>
            <a:p>
              <a:pPr algn="ctr"/>
              <a:r>
                <a:rPr lang="tr-TR" dirty="0" smtClean="0"/>
                <a:t>Hem </a:t>
              </a:r>
              <a:r>
                <a:rPr lang="tr-TR" dirty="0" err="1" smtClean="0"/>
                <a:t>double</a:t>
              </a:r>
              <a:r>
                <a:rPr lang="tr-TR" dirty="0" smtClean="0"/>
                <a:t> hem </a:t>
              </a:r>
              <a:r>
                <a:rPr lang="tr-TR" dirty="0" err="1" smtClean="0"/>
                <a:t>int</a:t>
              </a:r>
              <a:r>
                <a:rPr lang="tr-TR" dirty="0" smtClean="0"/>
                <a:t> ile çalışabilen </a:t>
              </a:r>
              <a:r>
                <a:rPr lang="tr-TR" dirty="0" err="1" smtClean="0"/>
                <a:t>acaip</a:t>
              </a:r>
              <a:r>
                <a:rPr lang="tr-TR" dirty="0" smtClean="0"/>
                <a:t> bir </a:t>
              </a:r>
              <a:r>
                <a:rPr lang="tr-TR" dirty="0" err="1" smtClean="0"/>
                <a:t>max</a:t>
              </a:r>
              <a:r>
                <a:rPr lang="tr-TR" dirty="0" smtClean="0"/>
                <a:t> metodu</a:t>
              </a:r>
              <a:endParaRPr lang="tr-TR" dirty="0"/>
            </a:p>
          </p:txBody>
        </p:sp>
        <p:cxnSp>
          <p:nvCxnSpPr>
            <p:cNvPr id="32" name="31 Düz Ok Bağlayıcısı"/>
            <p:cNvCxnSpPr/>
            <p:nvPr/>
          </p:nvCxnSpPr>
          <p:spPr>
            <a:xfrm rot="5400000" flipH="1" flipV="1">
              <a:off x="1535885" y="4321975"/>
              <a:ext cx="71438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33 Dikdörtgen"/>
            <p:cNvSpPr/>
            <p:nvPr/>
          </p:nvSpPr>
          <p:spPr>
            <a:xfrm>
              <a:off x="714348" y="3643314"/>
              <a:ext cx="2518703"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fr-FR" dirty="0" err="1" smtClean="0"/>
                <a:t>static</a:t>
              </a:r>
              <a:r>
                <a:rPr lang="fr-FR" dirty="0" smtClean="0"/>
                <a:t> </a:t>
              </a:r>
              <a:r>
                <a:rPr lang="tr-TR" dirty="0" err="1" smtClean="0"/>
                <a:t>int</a:t>
              </a:r>
              <a:r>
                <a:rPr lang="tr-TR" dirty="0" smtClean="0"/>
                <a:t> </a:t>
              </a:r>
              <a:r>
                <a:rPr lang="tr-TR" dirty="0" err="1" smtClean="0"/>
                <a:t>max</a:t>
              </a:r>
              <a:r>
                <a:rPr lang="tr-TR" dirty="0" smtClean="0"/>
                <a:t>(</a:t>
              </a:r>
              <a:r>
                <a:rPr lang="tr-TR" dirty="0" err="1" smtClean="0"/>
                <a:t>int</a:t>
              </a:r>
              <a:r>
                <a:rPr lang="tr-TR" dirty="0" smtClean="0"/>
                <a:t> a, </a:t>
              </a:r>
              <a:r>
                <a:rPr lang="tr-TR" dirty="0" err="1" smtClean="0"/>
                <a:t>int</a:t>
              </a:r>
              <a:r>
                <a:rPr lang="fr-FR" dirty="0" smtClean="0"/>
                <a:t> </a:t>
              </a:r>
              <a:r>
                <a:rPr lang="tr-TR" dirty="0" smtClean="0"/>
                <a:t>b</a:t>
              </a:r>
              <a:r>
                <a:rPr lang="fr-FR" dirty="0" smtClean="0"/>
                <a:t>)</a:t>
              </a:r>
              <a:endParaRPr lang="tr-TR" dirty="0"/>
            </a:p>
          </p:txBody>
        </p:sp>
      </p:grpSp>
      <p:grpSp>
        <p:nvGrpSpPr>
          <p:cNvPr id="4" name="38 Grup"/>
          <p:cNvGrpSpPr/>
          <p:nvPr/>
        </p:nvGrpSpPr>
        <p:grpSpPr>
          <a:xfrm>
            <a:off x="642910" y="1285860"/>
            <a:ext cx="6786610" cy="923330"/>
            <a:chOff x="642910" y="1285860"/>
            <a:chExt cx="6786610" cy="923330"/>
          </a:xfrm>
        </p:grpSpPr>
        <p:sp>
          <p:nvSpPr>
            <p:cNvPr id="23" name="22 Dikdörtgen"/>
            <p:cNvSpPr/>
            <p:nvPr/>
          </p:nvSpPr>
          <p:spPr>
            <a:xfrm>
              <a:off x="642910" y="1428736"/>
              <a:ext cx="3071834"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dirty="0" smtClean="0"/>
                <a:t> </a:t>
              </a:r>
              <a:r>
                <a:rPr lang="tr-TR" dirty="0" err="1" smtClean="0"/>
                <a:t>static</a:t>
              </a:r>
              <a:r>
                <a:rPr lang="tr-TR" dirty="0" smtClean="0"/>
                <a:t> </a:t>
              </a:r>
              <a:r>
                <a:rPr lang="tr-TR" dirty="0" err="1" smtClean="0"/>
                <a:t>double</a:t>
              </a:r>
              <a:r>
                <a:rPr lang="tr-TR" dirty="0" smtClean="0"/>
                <a:t> PI = 3.141;</a:t>
              </a:r>
            </a:p>
            <a:p>
              <a:r>
                <a:rPr lang="tr-TR" dirty="0" smtClean="0"/>
                <a:t> </a:t>
              </a:r>
              <a:r>
                <a:rPr lang="tr-TR" dirty="0" err="1" smtClean="0"/>
                <a:t>static</a:t>
              </a:r>
              <a:r>
                <a:rPr lang="tr-TR" dirty="0" smtClean="0"/>
                <a:t> </a:t>
              </a:r>
              <a:r>
                <a:rPr lang="tr-TR" dirty="0" err="1" smtClean="0"/>
                <a:t>double</a:t>
              </a:r>
              <a:r>
                <a:rPr lang="tr-TR" dirty="0" smtClean="0"/>
                <a:t> E =  2.718;</a:t>
              </a:r>
              <a:endParaRPr lang="tr-TR" dirty="0"/>
            </a:p>
          </p:txBody>
        </p:sp>
        <p:cxnSp>
          <p:nvCxnSpPr>
            <p:cNvPr id="36" name="35 Düz Ok Bağlayıcısı"/>
            <p:cNvCxnSpPr/>
            <p:nvPr/>
          </p:nvCxnSpPr>
          <p:spPr>
            <a:xfrm rot="10800000" flipV="1">
              <a:off x="3929058" y="1571612"/>
              <a:ext cx="928694"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37 Metin kutusu"/>
            <p:cNvSpPr txBox="1"/>
            <p:nvPr/>
          </p:nvSpPr>
          <p:spPr>
            <a:xfrm>
              <a:off x="4929190" y="1285860"/>
              <a:ext cx="2500330" cy="923330"/>
            </a:xfrm>
            <a:prstGeom prst="rect">
              <a:avLst/>
            </a:prstGeom>
            <a:noFill/>
          </p:spPr>
          <p:txBody>
            <a:bodyPr wrap="square" rtlCol="0">
              <a:spAutoFit/>
            </a:bodyPr>
            <a:lstStyle/>
            <a:p>
              <a:pPr algn="ctr"/>
              <a:r>
                <a:rPr lang="tr-TR" dirty="0" smtClean="0"/>
                <a:t>Yeteri kadar </a:t>
              </a:r>
              <a:r>
                <a:rPr lang="tr-TR" dirty="0" err="1" smtClean="0"/>
                <a:t>küsüratlı</a:t>
              </a:r>
              <a:r>
                <a:rPr lang="tr-TR" dirty="0" smtClean="0"/>
                <a:t> bir değişken takımı </a:t>
              </a:r>
              <a:br>
                <a:rPr lang="tr-TR" dirty="0" smtClean="0"/>
              </a:br>
              <a:r>
                <a:rPr lang="tr-TR" dirty="0" smtClean="0"/>
                <a:t>(fazlası fazla)</a:t>
              </a:r>
              <a:endParaRPr lang="tr-T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Şık ara yüz…  kullanıcıyı etkileyen </a:t>
            </a:r>
            <a:r>
              <a:rPr lang="tr-TR" dirty="0" smtClean="0">
                <a:sym typeface="Wingdings" pitchFamily="2" charset="2"/>
              </a:rPr>
              <a:t></a:t>
            </a:r>
            <a:r>
              <a:rPr lang="tr-TR" dirty="0" smtClean="0"/>
              <a:t> bir tasarım…</a:t>
            </a:r>
            <a:endParaRPr lang="tr-TR" dirty="0"/>
          </a:p>
        </p:txBody>
      </p:sp>
      <p:sp>
        <p:nvSpPr>
          <p:cNvPr id="3" name="2 İçerik Yer Tutucusu"/>
          <p:cNvSpPr>
            <a:spLocks noGrp="1"/>
          </p:cNvSpPr>
          <p:nvPr>
            <p:ph sz="quarter" idx="1"/>
          </p:nvPr>
        </p:nvSpPr>
        <p:spPr>
          <a:xfrm>
            <a:off x="457200" y="4714884"/>
            <a:ext cx="8229600" cy="1442076"/>
          </a:xfrm>
        </p:spPr>
        <p:txBody>
          <a:bodyPr/>
          <a:lstStyle/>
          <a:p>
            <a:r>
              <a:rPr lang="tr-TR" dirty="0" smtClean="0"/>
              <a:t>Üssün tam sayı olması gerektiği gibi kusurlarını kibarca gizler.</a:t>
            </a:r>
            <a:endParaRPr lang="tr-TR" dirty="0"/>
          </a:p>
        </p:txBody>
      </p:sp>
      <p:pic>
        <p:nvPicPr>
          <p:cNvPr id="5" name="Picture 2"/>
          <p:cNvPicPr>
            <a:picLocks noChangeAspect="1" noChangeArrowheads="1"/>
          </p:cNvPicPr>
          <p:nvPr/>
        </p:nvPicPr>
        <p:blipFill>
          <a:blip r:embed="rId2"/>
          <a:srcRect/>
          <a:stretch>
            <a:fillRect/>
          </a:stretch>
        </p:blipFill>
        <p:spPr bwMode="auto">
          <a:xfrm>
            <a:off x="785786" y="1643050"/>
            <a:ext cx="7296150" cy="26479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5 Köşeleri Yuvarlanmış Dikdörtgen Belirtme Çizgisi"/>
          <p:cNvSpPr/>
          <p:nvPr/>
        </p:nvSpPr>
        <p:spPr>
          <a:xfrm>
            <a:off x="5000628" y="5286388"/>
            <a:ext cx="3857652" cy="1357322"/>
          </a:xfrm>
          <a:prstGeom prst="wedgeRoundRectCallout">
            <a:avLst>
              <a:gd name="adj1" fmla="val 64539"/>
              <a:gd name="adj2" fmla="val 5330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600" i="1" dirty="0" smtClean="0"/>
              <a:t>Yeter mi?</a:t>
            </a:r>
            <a:endParaRPr lang="tr-TR"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tretch>
            <a:fillRect/>
          </a:stretch>
        </p:blipFill>
        <p:spPr bwMode="auto">
          <a:xfrm>
            <a:off x="500034" y="1285860"/>
            <a:ext cx="8319264" cy="3357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7 Blok Yay"/>
          <p:cNvSpPr/>
          <p:nvPr/>
        </p:nvSpPr>
        <p:spPr>
          <a:xfrm>
            <a:off x="6572264" y="785794"/>
            <a:ext cx="1643074" cy="1643050"/>
          </a:xfrm>
          <a:prstGeom prst="blockArc">
            <a:avLst>
              <a:gd name="adj1" fmla="val 10800000"/>
              <a:gd name="adj2" fmla="val 21537444"/>
              <a:gd name="adj3" fmla="val 108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2" name="1 Başlık"/>
          <p:cNvSpPr>
            <a:spLocks noGrp="1"/>
          </p:cNvSpPr>
          <p:nvPr>
            <p:ph type="title"/>
          </p:nvPr>
        </p:nvSpPr>
        <p:spPr/>
        <p:txBody>
          <a:bodyPr>
            <a:normAutofit fontScale="90000"/>
          </a:bodyPr>
          <a:lstStyle/>
          <a:p>
            <a:r>
              <a:rPr lang="tr-TR" dirty="0" smtClean="0"/>
              <a:t>Başka hiçbir </a:t>
            </a:r>
            <a:r>
              <a:rPr lang="tr-TR" dirty="0" err="1" smtClean="0"/>
              <a:t>Math</a:t>
            </a:r>
            <a:r>
              <a:rPr lang="tr-TR" dirty="0" smtClean="0"/>
              <a:t> Sınıfında bulamayacağınız:</a:t>
            </a:r>
            <a:br>
              <a:rPr lang="tr-TR" dirty="0" smtClean="0"/>
            </a:br>
            <a:r>
              <a:rPr lang="tr-TR" i="1" dirty="0" smtClean="0">
                <a:solidFill>
                  <a:srgbClr val="0000FF"/>
                </a:solidFill>
              </a:rPr>
              <a:t>teselli_ver() </a:t>
            </a:r>
            <a:r>
              <a:rPr lang="tr-TR" dirty="0" smtClean="0">
                <a:solidFill>
                  <a:schemeClr val="tx1"/>
                </a:solidFill>
              </a:rPr>
              <a:t>metodu!</a:t>
            </a:r>
            <a:endParaRPr lang="tr-TR" dirty="0">
              <a:solidFill>
                <a:schemeClr val="tx1"/>
              </a:solidFill>
            </a:endParaRPr>
          </a:p>
        </p:txBody>
      </p:sp>
      <p:pic>
        <p:nvPicPr>
          <p:cNvPr id="4" name="Picture 2" descr="http://2.bp.blogspot.com/-tFxHJL1S5eo/T4DPM3pwiMI/AAAAAAAAAdY/D-WVnmMXEEw/s1600/success_baby.jpg"/>
          <p:cNvPicPr>
            <a:picLocks noChangeAspect="1" noChangeArrowheads="1"/>
          </p:cNvPicPr>
          <p:nvPr/>
        </p:nvPicPr>
        <p:blipFill>
          <a:blip r:embed="rId3" cstate="print"/>
          <a:srcRect/>
          <a:stretch>
            <a:fillRect/>
          </a:stretch>
        </p:blipFill>
        <p:spPr bwMode="auto">
          <a:xfrm>
            <a:off x="2857488" y="4896957"/>
            <a:ext cx="1785950" cy="1961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4 Köşeleri Yuvarlanmış Dikdörtgen Belirtme Çizgisi"/>
          <p:cNvSpPr/>
          <p:nvPr/>
        </p:nvSpPr>
        <p:spPr>
          <a:xfrm>
            <a:off x="4286248" y="4357694"/>
            <a:ext cx="3571900" cy="1285884"/>
          </a:xfrm>
          <a:prstGeom prst="wedgeRoundRectCallout">
            <a:avLst>
              <a:gd name="adj1" fmla="val -44522"/>
              <a:gd name="adj2" fmla="val 6329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dirty="0" smtClean="0"/>
              <a:t>Artık öğrenciler çok daha mutlu, çok daha kendine güvenli.</a:t>
            </a:r>
            <a:endParaRPr lang="tr-TR" sz="2400" dirty="0"/>
          </a:p>
        </p:txBody>
      </p:sp>
      <p:pic>
        <p:nvPicPr>
          <p:cNvPr id="7" name="6 Resim" descr="index.jpg"/>
          <p:cNvPicPr>
            <a:picLocks noChangeAspect="1"/>
          </p:cNvPicPr>
          <p:nvPr/>
        </p:nvPicPr>
        <p:blipFill>
          <a:blip r:embed="rId4">
            <a:clrChange>
              <a:clrFrom>
                <a:srgbClr val="FCFCFC"/>
              </a:clrFrom>
              <a:clrTo>
                <a:srgbClr val="FCFCFC">
                  <a:alpha val="0"/>
                </a:srgbClr>
              </a:clrTo>
            </a:clrChange>
          </a:blip>
          <a:stretch>
            <a:fillRect/>
          </a:stretch>
        </p:blipFill>
        <p:spPr>
          <a:xfrm flipH="1">
            <a:off x="6215074" y="1071546"/>
            <a:ext cx="2428892" cy="12620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heckerboard(across)">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Neden Nesnesel Programlama?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285720" y="4071942"/>
            <a:ext cx="8401080" cy="1643074"/>
          </a:xfrm>
        </p:spPr>
        <p:txBody>
          <a:bodyPr>
            <a:normAutofit fontScale="70000" lnSpcReduction="20000"/>
          </a:bodyPr>
          <a:lstStyle/>
          <a:p>
            <a:pPr algn="just">
              <a:buFontTx/>
              <a:buChar char="-"/>
            </a:pPr>
            <a:r>
              <a:rPr lang="tr-TR" sz="2400" b="1" dirty="0" smtClean="0">
                <a:solidFill>
                  <a:schemeClr val="tx1"/>
                </a:solidFill>
              </a:rPr>
              <a:t> Soyutlama</a:t>
            </a:r>
          </a:p>
          <a:p>
            <a:pPr algn="just"/>
            <a:r>
              <a:rPr lang="tr-TR" sz="2400" dirty="0" smtClean="0">
                <a:solidFill>
                  <a:schemeClr val="tx1"/>
                </a:solidFill>
              </a:rPr>
              <a:t>Gerçek dünya problemlerinin birçoğu oldukça karmaşıktır. Bu problemlerin yapısal olarak çözülmeye çalışılması problemin karmaşıklığının olduğu gibi koda da yansımasına neden olur. Kodu okumaya çalışan biri problemi ve çözümünü anlamakta zorlanabilir.</a:t>
            </a:r>
          </a:p>
          <a:p>
            <a:pPr algn="just"/>
            <a:r>
              <a:rPr lang="tr-TR" sz="2400" dirty="0" smtClean="0">
                <a:solidFill>
                  <a:schemeClr val="tx1"/>
                </a:solidFill>
              </a:rPr>
              <a:t>Ancak, nesnesel programlama problemlerin karmaşıklığını sınıflar yardımıyla küçülterek dışarıdan bakıldığında daha anlaşılır görünmesini sağlar. </a:t>
            </a:r>
          </a:p>
        </p:txBody>
      </p:sp>
      <p:pic>
        <p:nvPicPr>
          <p:cNvPr id="7" name="6 Resim" descr="Cppw1.3.png"/>
          <p:cNvPicPr>
            <a:picLocks noChangeAspect="1"/>
          </p:cNvPicPr>
          <p:nvPr/>
        </p:nvPicPr>
        <p:blipFill>
          <a:blip r:embed="rId2"/>
          <a:stretch>
            <a:fillRect/>
          </a:stretch>
        </p:blipFill>
        <p:spPr>
          <a:xfrm>
            <a:off x="2285984" y="1214422"/>
            <a:ext cx="4643430" cy="2863449"/>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Köşeleri Yuvarlanmış Dikdörtgen Belirtme Çizgisi"/>
          <p:cNvSpPr/>
          <p:nvPr/>
        </p:nvSpPr>
        <p:spPr>
          <a:xfrm>
            <a:off x="5572132" y="1214422"/>
            <a:ext cx="1500198" cy="1214446"/>
          </a:xfrm>
          <a:prstGeom prst="wedgeRoundRectCallout">
            <a:avLst>
              <a:gd name="adj1" fmla="val -70253"/>
              <a:gd name="adj2" fmla="val 148986"/>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smtClean="0"/>
              <a:t>Düt</a:t>
            </a:r>
            <a:r>
              <a:rPr lang="tr-TR" dirty="0" smtClean="0"/>
              <a:t> </a:t>
            </a:r>
            <a:r>
              <a:rPr lang="tr-TR" dirty="0" err="1" smtClean="0"/>
              <a:t>düüütt</a:t>
            </a:r>
            <a:endParaRPr lang="tr-TR" dirty="0"/>
          </a:p>
        </p:txBody>
      </p:sp>
      <p:pic>
        <p:nvPicPr>
          <p:cNvPr id="6" name="5 Resim" descr="45araba.jpg"/>
          <p:cNvPicPr>
            <a:picLocks noChangeAspect="1"/>
          </p:cNvPicPr>
          <p:nvPr/>
        </p:nvPicPr>
        <p:blipFill>
          <a:blip r:embed="rId3">
            <a:duotone>
              <a:schemeClr val="accent6">
                <a:shade val="45000"/>
                <a:satMod val="135000"/>
              </a:schemeClr>
              <a:prstClr val="white"/>
            </a:duotone>
          </a:blip>
          <a:srcRect/>
          <a:stretch>
            <a:fillRect/>
          </a:stretch>
        </p:blipFill>
        <p:spPr>
          <a:xfrm rot="20041051">
            <a:off x="1291073" y="4703177"/>
            <a:ext cx="2519543" cy="1257372"/>
          </a:xfrm>
          <a:prstGeom prst="rect">
            <a:avLst/>
          </a:prstGeom>
        </p:spPr>
      </p:pic>
      <p:pic>
        <p:nvPicPr>
          <p:cNvPr id="7" name="6 Resim" descr="45araba.jpg"/>
          <p:cNvPicPr>
            <a:picLocks noChangeAspect="1"/>
          </p:cNvPicPr>
          <p:nvPr/>
        </p:nvPicPr>
        <p:blipFill>
          <a:blip r:embed="rId3">
            <a:duotone>
              <a:schemeClr val="accent1">
                <a:shade val="45000"/>
                <a:satMod val="135000"/>
              </a:schemeClr>
              <a:prstClr val="white"/>
            </a:duotone>
          </a:blip>
          <a:srcRect/>
          <a:stretch>
            <a:fillRect/>
          </a:stretch>
        </p:blipFill>
        <p:spPr>
          <a:xfrm rot="20041051">
            <a:off x="5648792" y="1417029"/>
            <a:ext cx="2519543" cy="1257372"/>
          </a:xfrm>
          <a:prstGeom prst="rect">
            <a:avLst/>
          </a:prstGeom>
        </p:spPr>
      </p:pic>
      <p:pic>
        <p:nvPicPr>
          <p:cNvPr id="5" name="4 Resim" descr="45araba.jpg"/>
          <p:cNvPicPr>
            <a:picLocks noChangeAspect="1"/>
          </p:cNvPicPr>
          <p:nvPr/>
        </p:nvPicPr>
        <p:blipFill>
          <a:blip r:embed="rId4"/>
          <a:srcRect l="7031" t="20696" r="7031" b="12323"/>
          <a:stretch>
            <a:fillRect/>
          </a:stretch>
        </p:blipFill>
        <p:spPr>
          <a:xfrm rot="20041051">
            <a:off x="222023" y="2185460"/>
            <a:ext cx="4929222" cy="2150933"/>
          </a:xfrm>
          <a:prstGeom prst="rect">
            <a:avLst/>
          </a:prstGeom>
        </p:spPr>
      </p:pic>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Neden Nesnesel Programlama?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3786182" y="3000372"/>
            <a:ext cx="4900618" cy="2928958"/>
          </a:xfrm>
        </p:spPr>
        <p:txBody>
          <a:bodyPr>
            <a:normAutofit fontScale="55000" lnSpcReduction="20000"/>
          </a:bodyPr>
          <a:lstStyle/>
          <a:p>
            <a:pPr algn="just">
              <a:buFontTx/>
              <a:buChar char="-"/>
            </a:pPr>
            <a:r>
              <a:rPr lang="tr-TR" sz="2400" b="1" dirty="0" smtClean="0"/>
              <a:t> Alt Problemler</a:t>
            </a:r>
          </a:p>
          <a:p>
            <a:pPr algn="just"/>
            <a:r>
              <a:rPr lang="tr-TR" sz="2400" dirty="0" smtClean="0"/>
              <a:t>Büyük bir problemi olduğu gibi çözmeye çalışmak zordur ve uzun zaman alır. Bunun yerine </a:t>
            </a:r>
            <a:r>
              <a:rPr lang="tr-TR" sz="2400" b="1" dirty="0" smtClean="0"/>
              <a:t>problemi mümkün olan küçük parçalara ayırmak </a:t>
            </a:r>
            <a:r>
              <a:rPr lang="tr-TR" sz="2400" dirty="0" smtClean="0"/>
              <a:t>ve bu küçük parçaları çözerek problemin tamamını çözmek daha kolay ve daha hızlıdır. Örneğin 1000 tane tuğlayı bir yerden başka bir yere taşırken 1000 tanesini birden taşımaya çalışmak akıllı bir iş olmayabilir. Aynı zamanda tuğlaları birer birer taşımak da akıllı bir hareket olmayabilir. Uygun olan küçük parçalar halinde tuğlaların taşınması gerekir.</a:t>
            </a:r>
            <a:endParaRPr lang="tr-TR" sz="2400" b="1" dirty="0" smtClean="0"/>
          </a:p>
          <a:p>
            <a:pPr algn="just"/>
            <a:endParaRPr lang="tr-TR" sz="2400" b="1" dirty="0" smtClean="0"/>
          </a:p>
          <a:p>
            <a:pPr algn="just"/>
            <a:r>
              <a:rPr lang="tr-TR" sz="2400" dirty="0" smtClean="0"/>
              <a:t>Alt problemler nesnesel tabanlı dillerde ayrı sınıflar olarak tanımlanabilirler. Örneğin bir futbol oyununda hem futbolcuları, hem takımları, hem turnuvaları, hem stadyumları aynı anda kodlamaya çalışmak doğru bir iş değildir. Bunun yerine bu kavramlar ayrı birer sınıf olarak tanımlanır ve problemin çözümü daha kolay hale gelir.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3.7037E-6 L 0.34722 -0.19352 " pathEditMode="relative" rAng="0" ptsTypes="AA">
                                      <p:cBhvr>
                                        <p:cTn id="6" dur="2000" fill="hold"/>
                                        <p:tgtEl>
                                          <p:spTgt spid="6"/>
                                        </p:tgtEl>
                                        <p:attrNameLst>
                                          <p:attrName>ppt_x</p:attrName>
                                          <p:attrName>ppt_y</p:attrName>
                                        </p:attrNameLst>
                                      </p:cBhvr>
                                      <p:rCtr x="174" y="-97"/>
                                    </p:animMotion>
                                  </p:childTnLst>
                                </p:cTn>
                              </p:par>
                              <p:par>
                                <p:cTn id="7" presetID="0" presetClass="path" presetSubtype="0" accel="50000" decel="50000" fill="hold" nodeType="withEffect">
                                  <p:stCondLst>
                                    <p:cond delay="500"/>
                                  </p:stCondLst>
                                  <p:childTnLst>
                                    <p:animMotion origin="layout" path="M 4.72222E-6 -4.81481E-6 L 0.10243 0.1051 " pathEditMode="relative" ptsTypes="AA">
                                      <p:cBhvr>
                                        <p:cTn id="8" dur="1000" fill="hold"/>
                                        <p:tgtEl>
                                          <p:spTgt spid="7"/>
                                        </p:tgtEl>
                                        <p:attrNameLst>
                                          <p:attrName>ppt_x</p:attrName>
                                          <p:attrName>ppt_y</p:attrName>
                                        </p:attrNameLst>
                                      </p:cBhvr>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2000"/>
                            </p:stCondLst>
                            <p:childTnLst>
                              <p:par>
                                <p:cTn id="13" presetID="22" presetClass="exit" presetSubtype="4" fill="hold" grpId="1" nodeType="afterEffect">
                                  <p:stCondLst>
                                    <p:cond delay="1000"/>
                                  </p:stCondLst>
                                  <p:childTnLst>
                                    <p:animEffect transition="out" filter="wipe(down)">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par>
                          <p:cTn id="16" fill="hold">
                            <p:stCondLst>
                              <p:cond delay="3500"/>
                            </p:stCondLst>
                            <p:childTnLst>
                              <p:par>
                                <p:cTn id="17" presetID="0" presetClass="path" presetSubtype="0" accel="50000" decel="50000" fill="hold" nodeType="afterEffect">
                                  <p:stCondLst>
                                    <p:cond delay="0"/>
                                  </p:stCondLst>
                                  <p:childTnLst>
                                    <p:animMotion origin="layout" path="M 0.34722 -0.19352 L 1.0401 -0.66621 " pathEditMode="relative" rAng="0" ptsTypes="AA">
                                      <p:cBhvr>
                                        <p:cTn id="18" dur="2000" fill="hold"/>
                                        <p:tgtEl>
                                          <p:spTgt spid="6"/>
                                        </p:tgtEl>
                                        <p:attrNameLst>
                                          <p:attrName>ppt_x</p:attrName>
                                          <p:attrName>ppt_y</p:attrName>
                                        </p:attrNameLst>
                                      </p:cBhvr>
                                      <p:rCtr x="346" y="-236"/>
                                    </p:animMotion>
                                  </p:childTnLst>
                                </p:cTn>
                              </p:par>
                              <p:par>
                                <p:cTn id="19" presetID="0" presetClass="path" presetSubtype="0" accel="50000" decel="50000" fill="hold" nodeType="withEffect">
                                  <p:stCondLst>
                                    <p:cond delay="0"/>
                                  </p:stCondLst>
                                  <p:childTnLst>
                                    <p:animMotion origin="layout" path="M 0.10243 0.10509 L 0.54792 -0.21829 " pathEditMode="relative" rAng="0" ptsTypes="AA">
                                      <p:cBhvr>
                                        <p:cTn id="20" dur="1000" fill="hold"/>
                                        <p:tgtEl>
                                          <p:spTgt spid="7"/>
                                        </p:tgtEl>
                                        <p:attrNameLst>
                                          <p:attrName>ppt_x</p:attrName>
                                          <p:attrName>ppt_y</p:attrName>
                                        </p:attrNameLst>
                                      </p:cBhvr>
                                      <p:rCtr x="22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BU HAFTA NELER VAR?</a:t>
            </a:r>
            <a:endParaRPr lang="en-US"/>
          </a:p>
        </p:txBody>
      </p:sp>
      <p:sp>
        <p:nvSpPr>
          <p:cNvPr id="3" name="2 İçerik Yer Tutucusu"/>
          <p:cNvSpPr>
            <a:spLocks noGrp="1"/>
          </p:cNvSpPr>
          <p:nvPr>
            <p:ph sz="quarter" idx="1"/>
          </p:nvPr>
        </p:nvSpPr>
        <p:spPr/>
        <p:txBody>
          <a:bodyPr/>
          <a:lstStyle/>
          <a:p>
            <a:r>
              <a:rPr lang="tr-TR" dirty="0" smtClean="0"/>
              <a:t>Java’daki kod yapısı</a:t>
            </a:r>
          </a:p>
          <a:p>
            <a:r>
              <a:rPr lang="tr-TR" dirty="0" smtClean="0"/>
              <a:t>Değişken isimleri, türleri</a:t>
            </a:r>
          </a:p>
          <a:p>
            <a:r>
              <a:rPr lang="tr-TR" dirty="0" smtClean="0"/>
              <a:t>İşleçler</a:t>
            </a:r>
          </a:p>
          <a:p>
            <a:r>
              <a:rPr lang="tr-TR" dirty="0" smtClean="0"/>
              <a:t>Ekran çıktısı ve girdisi</a:t>
            </a:r>
          </a:p>
          <a:p>
            <a:pPr lvl="1"/>
            <a:endParaRPr lang="tr-TR" dirty="0" smtClean="0"/>
          </a:p>
          <a:p>
            <a:pPr lvl="1"/>
            <a:endParaRPr lang="tr-TR" dirty="0" smtClean="0"/>
          </a:p>
          <a:p>
            <a:endParaRPr lang="tr-TR"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4429132"/>
            <a:ext cx="3214710" cy="1714512"/>
          </a:xfrm>
        </p:spPr>
        <p:txBody>
          <a:bodyPr/>
          <a:lstStyle/>
          <a:p>
            <a:r>
              <a:rPr lang="tr-TR" dirty="0" err="1" smtClean="0"/>
              <a:t>Mqth</a:t>
            </a:r>
            <a:r>
              <a:rPr lang="tr-TR" dirty="0" smtClean="0"/>
              <a:t> sınıfımızı geçen hafta oluşturmuştuk.</a:t>
            </a:r>
            <a:endParaRPr lang="tr-TR" dirty="0"/>
          </a:p>
        </p:txBody>
      </p:sp>
      <p:sp>
        <p:nvSpPr>
          <p:cNvPr id="3" name="2 İçerik Yer Tutucusu"/>
          <p:cNvSpPr>
            <a:spLocks noGrp="1"/>
          </p:cNvSpPr>
          <p:nvPr>
            <p:ph sz="quarter" idx="1"/>
          </p:nvPr>
        </p:nvSpPr>
        <p:spPr>
          <a:xfrm>
            <a:off x="142844" y="142852"/>
            <a:ext cx="3357586" cy="3714776"/>
          </a:xfrm>
        </p:spPr>
        <p:style>
          <a:lnRef idx="1">
            <a:schemeClr val="accent3"/>
          </a:lnRef>
          <a:fillRef idx="2">
            <a:schemeClr val="accent3"/>
          </a:fillRef>
          <a:effectRef idx="1">
            <a:schemeClr val="accent3"/>
          </a:effectRef>
          <a:fontRef idx="minor">
            <a:schemeClr val="dk1"/>
          </a:fontRef>
        </p:style>
        <p:txBody>
          <a:bodyPr>
            <a:normAutofit fontScale="40000" lnSpcReduction="20000"/>
          </a:bodyPr>
          <a:lstStyle/>
          <a:p>
            <a:pPr>
              <a:buNone/>
            </a:pPr>
            <a:r>
              <a:rPr lang="tr-TR" sz="3500" dirty="0" err="1" smtClean="0"/>
              <a:t>package</a:t>
            </a:r>
            <a:r>
              <a:rPr lang="tr-TR" sz="3500" dirty="0" smtClean="0"/>
              <a:t> javaapplication51;</a:t>
            </a:r>
          </a:p>
          <a:p>
            <a:pPr>
              <a:buNone/>
            </a:pPr>
            <a:r>
              <a:rPr lang="tr-TR" sz="3500" dirty="0" err="1" smtClean="0"/>
              <a:t>public</a:t>
            </a:r>
            <a:r>
              <a:rPr lang="tr-TR" sz="3500" dirty="0" smtClean="0"/>
              <a:t> </a:t>
            </a:r>
            <a:r>
              <a:rPr lang="tr-TR" sz="3500" dirty="0" err="1" smtClean="0"/>
              <a:t>class</a:t>
            </a:r>
            <a:r>
              <a:rPr lang="tr-TR" sz="3500" dirty="0" smtClean="0"/>
              <a:t> </a:t>
            </a:r>
            <a:r>
              <a:rPr lang="tr-TR" sz="3500" dirty="0" err="1" smtClean="0"/>
              <a:t>Mqth</a:t>
            </a:r>
            <a:r>
              <a:rPr lang="tr-TR" sz="3500" dirty="0" smtClean="0"/>
              <a:t>{</a:t>
            </a:r>
          </a:p>
          <a:p>
            <a:pPr>
              <a:buNone/>
            </a:pPr>
            <a:r>
              <a:rPr lang="tr-TR" sz="3500" dirty="0" smtClean="0"/>
              <a:t>    </a:t>
            </a:r>
            <a:r>
              <a:rPr lang="tr-TR" sz="3500" dirty="0" err="1" smtClean="0"/>
              <a:t>static</a:t>
            </a:r>
            <a:r>
              <a:rPr lang="tr-TR" sz="3500" dirty="0" smtClean="0"/>
              <a:t> </a:t>
            </a:r>
            <a:r>
              <a:rPr lang="tr-TR" sz="3500" dirty="0" err="1" smtClean="0"/>
              <a:t>double</a:t>
            </a:r>
            <a:r>
              <a:rPr lang="tr-TR" sz="3500" dirty="0" smtClean="0"/>
              <a:t> PI = 3.1415;</a:t>
            </a:r>
          </a:p>
          <a:p>
            <a:pPr>
              <a:buNone/>
            </a:pPr>
            <a:r>
              <a:rPr lang="tr-TR" sz="3500" dirty="0" smtClean="0"/>
              <a:t>    </a:t>
            </a:r>
            <a:r>
              <a:rPr lang="tr-TR" sz="3500" dirty="0" err="1" smtClean="0"/>
              <a:t>static</a:t>
            </a:r>
            <a:r>
              <a:rPr lang="tr-TR" sz="3500" dirty="0" smtClean="0"/>
              <a:t> </a:t>
            </a:r>
            <a:r>
              <a:rPr lang="tr-TR" sz="3500" dirty="0" err="1" smtClean="0"/>
              <a:t>double</a:t>
            </a:r>
            <a:r>
              <a:rPr lang="tr-TR" sz="3500" dirty="0" smtClean="0"/>
              <a:t> E = 2.718;</a:t>
            </a:r>
          </a:p>
          <a:p>
            <a:pPr>
              <a:buNone/>
            </a:pPr>
            <a:r>
              <a:rPr lang="tr-TR" sz="3000" dirty="0" smtClean="0"/>
              <a:t>    </a:t>
            </a:r>
            <a:r>
              <a:rPr lang="tr-TR" sz="3000" dirty="0" err="1" smtClean="0"/>
              <a:t>static</a:t>
            </a:r>
            <a:r>
              <a:rPr lang="tr-TR" sz="3000" dirty="0" smtClean="0"/>
              <a:t> </a:t>
            </a:r>
            <a:r>
              <a:rPr lang="tr-TR" sz="3000" dirty="0" err="1" smtClean="0"/>
              <a:t>double</a:t>
            </a:r>
            <a:r>
              <a:rPr lang="tr-TR" sz="3000" dirty="0" smtClean="0"/>
              <a:t> </a:t>
            </a:r>
            <a:r>
              <a:rPr lang="tr-TR" sz="3000" dirty="0" err="1" smtClean="0"/>
              <a:t>pow</a:t>
            </a:r>
            <a:r>
              <a:rPr lang="tr-TR" sz="3000" dirty="0" smtClean="0"/>
              <a:t> (</a:t>
            </a:r>
            <a:r>
              <a:rPr lang="tr-TR" sz="3000" dirty="0" err="1" smtClean="0"/>
              <a:t>double</a:t>
            </a:r>
            <a:r>
              <a:rPr lang="tr-TR" sz="3000" dirty="0" smtClean="0"/>
              <a:t> taban, </a:t>
            </a:r>
            <a:r>
              <a:rPr lang="tr-TR" sz="3000" dirty="0" err="1" smtClean="0"/>
              <a:t>double</a:t>
            </a:r>
            <a:r>
              <a:rPr lang="tr-TR" sz="3000" dirty="0" smtClean="0"/>
              <a:t> us)</a:t>
            </a:r>
          </a:p>
          <a:p>
            <a:pPr>
              <a:buNone/>
            </a:pPr>
            <a:r>
              <a:rPr lang="tr-TR" sz="3500" dirty="0" smtClean="0"/>
              <a:t>    {</a:t>
            </a:r>
          </a:p>
          <a:p>
            <a:pPr>
              <a:buNone/>
            </a:pPr>
            <a:r>
              <a:rPr lang="tr-TR" sz="3500" dirty="0" smtClean="0"/>
              <a:t>        </a:t>
            </a:r>
            <a:r>
              <a:rPr lang="tr-TR" sz="3500" dirty="0" err="1" smtClean="0"/>
              <a:t>double</a:t>
            </a:r>
            <a:r>
              <a:rPr lang="tr-TR" sz="3500" dirty="0" smtClean="0"/>
              <a:t> </a:t>
            </a:r>
            <a:r>
              <a:rPr lang="tr-TR" sz="3500" dirty="0" err="1" smtClean="0"/>
              <a:t>sonuc</a:t>
            </a:r>
            <a:r>
              <a:rPr lang="tr-TR" sz="3500" dirty="0" smtClean="0"/>
              <a:t> = 1;</a:t>
            </a:r>
          </a:p>
          <a:p>
            <a:pPr>
              <a:buNone/>
            </a:pPr>
            <a:r>
              <a:rPr lang="tr-TR" sz="3500" dirty="0" smtClean="0"/>
              <a:t>       </a:t>
            </a:r>
            <a:r>
              <a:rPr lang="tr-TR" sz="1300" dirty="0" smtClean="0"/>
              <a:t> </a:t>
            </a:r>
            <a:r>
              <a:rPr lang="tr-TR" sz="1300" dirty="0" err="1" smtClean="0"/>
              <a:t>if</a:t>
            </a:r>
            <a:r>
              <a:rPr lang="tr-TR" sz="1300" dirty="0" smtClean="0"/>
              <a:t>(us==0)</a:t>
            </a:r>
            <a:r>
              <a:rPr lang="tr-TR" sz="1300" dirty="0" err="1" smtClean="0"/>
              <a:t>System</a:t>
            </a:r>
            <a:r>
              <a:rPr lang="tr-TR" sz="1300" dirty="0" smtClean="0"/>
              <a:t>.</a:t>
            </a:r>
            <a:r>
              <a:rPr lang="tr-TR" sz="1300" dirty="0" err="1" smtClean="0"/>
              <a:t>out</a:t>
            </a:r>
            <a:r>
              <a:rPr lang="tr-TR" sz="1300" dirty="0" smtClean="0"/>
              <a:t>.</a:t>
            </a:r>
            <a:r>
              <a:rPr lang="tr-TR" sz="1300" dirty="0" err="1" smtClean="0"/>
              <a:t>println</a:t>
            </a:r>
            <a:r>
              <a:rPr lang="tr-TR" sz="1300" dirty="0" smtClean="0"/>
              <a:t>("Taban </a:t>
            </a:r>
            <a:r>
              <a:rPr lang="tr-TR" sz="1300" dirty="0" err="1" smtClean="0"/>
              <a:t>ussune</a:t>
            </a:r>
            <a:r>
              <a:rPr lang="tr-TR" sz="1300" dirty="0" smtClean="0"/>
              <a:t> bir </a:t>
            </a:r>
            <a:r>
              <a:rPr lang="tr-TR" sz="1300" dirty="0" err="1" smtClean="0"/>
              <a:t>sey</a:t>
            </a:r>
            <a:r>
              <a:rPr lang="tr-TR" sz="1300" dirty="0" smtClean="0"/>
              <a:t> al. Hasta olursun.(</a:t>
            </a:r>
            <a:r>
              <a:rPr lang="tr-TR" sz="1300" dirty="0" err="1" smtClean="0"/>
              <a:t>Kullanici</a:t>
            </a:r>
            <a:r>
              <a:rPr lang="tr-TR" sz="1300" dirty="0" smtClean="0"/>
              <a:t> dostu </a:t>
            </a:r>
            <a:r>
              <a:rPr lang="tr-TR" sz="1300" dirty="0" err="1" smtClean="0"/>
              <a:t>yazilim</a:t>
            </a:r>
            <a:r>
              <a:rPr lang="tr-TR" sz="1300" dirty="0" smtClean="0"/>
              <a:t>)");</a:t>
            </a:r>
            <a:endParaRPr lang="tr-TR" sz="3500" dirty="0" smtClean="0"/>
          </a:p>
          <a:p>
            <a:pPr>
              <a:buNone/>
            </a:pPr>
            <a:r>
              <a:rPr lang="tr-TR" sz="3500" dirty="0" smtClean="0"/>
              <a:t>        </a:t>
            </a:r>
            <a:r>
              <a:rPr lang="tr-TR" sz="3500" dirty="0" err="1" smtClean="0"/>
              <a:t>for</a:t>
            </a:r>
            <a:r>
              <a:rPr lang="tr-TR" sz="3500" dirty="0" smtClean="0"/>
              <a:t>(</a:t>
            </a:r>
            <a:r>
              <a:rPr lang="tr-TR" sz="3500" dirty="0" err="1" smtClean="0"/>
              <a:t>int</a:t>
            </a:r>
            <a:r>
              <a:rPr lang="tr-TR" sz="3500" dirty="0" smtClean="0"/>
              <a:t> i=1;i&lt;=us; i++)</a:t>
            </a:r>
          </a:p>
          <a:p>
            <a:pPr>
              <a:buNone/>
            </a:pPr>
            <a:r>
              <a:rPr lang="tr-TR" sz="3500" dirty="0" smtClean="0"/>
              <a:t>        {</a:t>
            </a:r>
          </a:p>
          <a:p>
            <a:pPr>
              <a:buNone/>
            </a:pPr>
            <a:r>
              <a:rPr lang="tr-TR" sz="3500" dirty="0" smtClean="0"/>
              <a:t>         </a:t>
            </a:r>
            <a:r>
              <a:rPr lang="tr-TR" sz="3500" dirty="0" err="1" smtClean="0"/>
              <a:t>sonuc</a:t>
            </a:r>
            <a:r>
              <a:rPr lang="tr-TR" sz="3500" dirty="0" smtClean="0"/>
              <a:t> *= taban;       </a:t>
            </a:r>
          </a:p>
          <a:p>
            <a:pPr>
              <a:buNone/>
            </a:pPr>
            <a:r>
              <a:rPr lang="tr-TR" sz="3500" dirty="0" smtClean="0"/>
              <a:t>        }</a:t>
            </a:r>
          </a:p>
          <a:p>
            <a:pPr>
              <a:buNone/>
            </a:pPr>
            <a:r>
              <a:rPr lang="tr-TR" sz="3500" dirty="0" smtClean="0"/>
              <a:t>        </a:t>
            </a:r>
            <a:r>
              <a:rPr lang="tr-TR" sz="3500" dirty="0" err="1" smtClean="0"/>
              <a:t>return</a:t>
            </a:r>
            <a:r>
              <a:rPr lang="tr-TR" sz="3500" dirty="0" smtClean="0"/>
              <a:t> </a:t>
            </a:r>
            <a:r>
              <a:rPr lang="tr-TR" sz="3500" dirty="0" err="1" smtClean="0"/>
              <a:t>sonuc</a:t>
            </a:r>
            <a:r>
              <a:rPr lang="tr-TR" sz="3500" dirty="0" smtClean="0"/>
              <a:t>;</a:t>
            </a:r>
          </a:p>
          <a:p>
            <a:pPr>
              <a:buNone/>
            </a:pPr>
            <a:r>
              <a:rPr lang="tr-TR" sz="3500" dirty="0" smtClean="0"/>
              <a:t>}</a:t>
            </a:r>
          </a:p>
          <a:p>
            <a:endParaRPr lang="tr-TR" dirty="0"/>
          </a:p>
        </p:txBody>
      </p:sp>
      <p:sp>
        <p:nvSpPr>
          <p:cNvPr id="5" name="4 Dikdörtgen"/>
          <p:cNvSpPr/>
          <p:nvPr/>
        </p:nvSpPr>
        <p:spPr>
          <a:xfrm>
            <a:off x="3714744" y="142852"/>
            <a:ext cx="5143536" cy="612475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endParaRPr lang="tr-TR" sz="1400" dirty="0" smtClean="0"/>
          </a:p>
          <a:p>
            <a:r>
              <a:rPr lang="tr-TR" sz="1400" dirty="0" smtClean="0"/>
              <a:t>    </a:t>
            </a:r>
            <a:r>
              <a:rPr lang="tr-TR" sz="1400" dirty="0" err="1" smtClean="0"/>
              <a:t>static</a:t>
            </a:r>
            <a:r>
              <a:rPr lang="tr-TR" sz="1400" dirty="0" smtClean="0"/>
              <a:t> </a:t>
            </a:r>
            <a:r>
              <a:rPr lang="tr-TR" sz="1400" dirty="0" err="1" smtClean="0"/>
              <a:t>int</a:t>
            </a:r>
            <a:r>
              <a:rPr lang="tr-TR" sz="1400" dirty="0" smtClean="0"/>
              <a:t> </a:t>
            </a:r>
            <a:r>
              <a:rPr lang="tr-TR" sz="1400" dirty="0" err="1" smtClean="0"/>
              <a:t>max</a:t>
            </a:r>
            <a:r>
              <a:rPr lang="tr-TR" sz="1400" dirty="0" smtClean="0"/>
              <a:t> (</a:t>
            </a:r>
            <a:r>
              <a:rPr lang="tr-TR" sz="1400" dirty="0" err="1" smtClean="0"/>
              <a:t>int</a:t>
            </a:r>
            <a:r>
              <a:rPr lang="tr-TR" sz="1400" dirty="0" smtClean="0"/>
              <a:t> a, </a:t>
            </a:r>
            <a:r>
              <a:rPr lang="tr-TR" sz="1400" dirty="0" err="1" smtClean="0"/>
              <a:t>int</a:t>
            </a:r>
            <a:r>
              <a:rPr lang="tr-TR" sz="1400" dirty="0" smtClean="0"/>
              <a:t> b)</a:t>
            </a:r>
          </a:p>
          <a:p>
            <a:r>
              <a:rPr lang="tr-TR" sz="1400" dirty="0" smtClean="0"/>
              <a:t>    {</a:t>
            </a:r>
          </a:p>
          <a:p>
            <a:r>
              <a:rPr lang="tr-TR" sz="1400" dirty="0" smtClean="0"/>
              <a:t>        </a:t>
            </a:r>
            <a:r>
              <a:rPr lang="tr-TR" sz="1400" dirty="0" err="1" smtClean="0"/>
              <a:t>return</a:t>
            </a:r>
            <a:r>
              <a:rPr lang="tr-TR" sz="1400" dirty="0" smtClean="0"/>
              <a:t> (a&lt;b)? b:a;</a:t>
            </a:r>
          </a:p>
          <a:p>
            <a:r>
              <a:rPr lang="tr-TR" sz="1400" dirty="0" smtClean="0"/>
              <a:t>    }</a:t>
            </a:r>
          </a:p>
          <a:p>
            <a:r>
              <a:rPr lang="tr-TR" sz="1400" dirty="0" smtClean="0"/>
              <a:t>    </a:t>
            </a:r>
            <a:r>
              <a:rPr lang="tr-TR" sz="1400" dirty="0" err="1" smtClean="0"/>
              <a:t>static</a:t>
            </a:r>
            <a:r>
              <a:rPr lang="tr-TR" sz="1400" dirty="0" smtClean="0"/>
              <a:t> </a:t>
            </a:r>
            <a:r>
              <a:rPr lang="tr-TR" sz="1400" dirty="0" err="1" smtClean="0"/>
              <a:t>double</a:t>
            </a:r>
            <a:r>
              <a:rPr lang="tr-TR" sz="1400" dirty="0" smtClean="0"/>
              <a:t> </a:t>
            </a:r>
            <a:r>
              <a:rPr lang="tr-TR" sz="1400" dirty="0" err="1" smtClean="0"/>
              <a:t>max</a:t>
            </a:r>
            <a:r>
              <a:rPr lang="tr-TR" sz="1400" dirty="0" smtClean="0"/>
              <a:t> (</a:t>
            </a:r>
            <a:r>
              <a:rPr lang="tr-TR" sz="1400" dirty="0" err="1" smtClean="0"/>
              <a:t>double</a:t>
            </a:r>
            <a:r>
              <a:rPr lang="tr-TR" sz="1400" dirty="0" smtClean="0"/>
              <a:t> a, </a:t>
            </a:r>
            <a:r>
              <a:rPr lang="tr-TR" sz="1400" dirty="0" err="1" smtClean="0"/>
              <a:t>double</a:t>
            </a:r>
            <a:r>
              <a:rPr lang="tr-TR" sz="1400" dirty="0" smtClean="0"/>
              <a:t> b)</a:t>
            </a:r>
          </a:p>
          <a:p>
            <a:r>
              <a:rPr lang="tr-TR" sz="1400" dirty="0" smtClean="0"/>
              <a:t>    {</a:t>
            </a:r>
          </a:p>
          <a:p>
            <a:r>
              <a:rPr lang="tr-TR" sz="1400" dirty="0" smtClean="0"/>
              <a:t>           </a:t>
            </a:r>
            <a:r>
              <a:rPr lang="tr-TR" sz="1400" dirty="0" err="1" smtClean="0"/>
              <a:t>return</a:t>
            </a:r>
            <a:r>
              <a:rPr lang="tr-TR" sz="1400" dirty="0" smtClean="0"/>
              <a:t> (a&lt;b)? b:a;</a:t>
            </a:r>
          </a:p>
          <a:p>
            <a:r>
              <a:rPr lang="tr-TR" sz="1400" dirty="0" smtClean="0"/>
              <a:t>    }</a:t>
            </a:r>
          </a:p>
          <a:p>
            <a:r>
              <a:rPr lang="tr-TR" sz="1400" dirty="0" smtClean="0"/>
              <a:t>    </a:t>
            </a:r>
          </a:p>
          <a:p>
            <a:r>
              <a:rPr lang="tr-TR" sz="1400" dirty="0" smtClean="0"/>
              <a:t>    </a:t>
            </a:r>
            <a:r>
              <a:rPr lang="tr-TR" sz="1400" dirty="0" err="1" smtClean="0"/>
              <a:t>static</a:t>
            </a:r>
            <a:r>
              <a:rPr lang="tr-TR" sz="1400" dirty="0" smtClean="0"/>
              <a:t> </a:t>
            </a:r>
            <a:r>
              <a:rPr lang="tr-TR" sz="1400" dirty="0" err="1" smtClean="0"/>
              <a:t>int</a:t>
            </a:r>
            <a:r>
              <a:rPr lang="tr-TR" sz="1400" dirty="0" smtClean="0"/>
              <a:t> x=1;</a:t>
            </a:r>
          </a:p>
          <a:p>
            <a:r>
              <a:rPr lang="tr-TR" sz="1400" dirty="0" smtClean="0"/>
              <a:t>    </a:t>
            </a:r>
            <a:r>
              <a:rPr lang="tr-TR" sz="1400" dirty="0" err="1" smtClean="0"/>
              <a:t>static</a:t>
            </a:r>
            <a:r>
              <a:rPr lang="tr-TR" sz="1400" dirty="0" smtClean="0"/>
              <a:t> </a:t>
            </a:r>
            <a:r>
              <a:rPr lang="tr-TR" sz="1400" dirty="0" err="1" smtClean="0"/>
              <a:t>void</a:t>
            </a:r>
            <a:r>
              <a:rPr lang="tr-TR" sz="1400" dirty="0" smtClean="0"/>
              <a:t> teselli_ver()</a:t>
            </a:r>
          </a:p>
          <a:p>
            <a:r>
              <a:rPr lang="tr-TR" sz="1400" dirty="0" smtClean="0"/>
              <a:t>    {</a:t>
            </a:r>
          </a:p>
          <a:p>
            <a:r>
              <a:rPr lang="tr-TR" sz="1400" dirty="0" smtClean="0"/>
              <a:t>        </a:t>
            </a:r>
            <a:r>
              <a:rPr lang="tr-TR" sz="1400" dirty="0" err="1" smtClean="0"/>
              <a:t>switch</a:t>
            </a:r>
            <a:r>
              <a:rPr lang="tr-TR" sz="1400" dirty="0" smtClean="0"/>
              <a:t>(x)</a:t>
            </a:r>
          </a:p>
          <a:p>
            <a:r>
              <a:rPr lang="tr-TR" sz="1400" dirty="0" smtClean="0"/>
              <a:t>        {</a:t>
            </a:r>
          </a:p>
          <a:p>
            <a:r>
              <a:rPr lang="tr-TR" sz="1400" dirty="0" smtClean="0"/>
              <a:t>            </a:t>
            </a:r>
            <a:r>
              <a:rPr lang="tr-TR" sz="1400" dirty="0" err="1" smtClean="0"/>
              <a:t>case</a:t>
            </a:r>
            <a:r>
              <a:rPr lang="tr-TR" sz="1400" dirty="0" smtClean="0"/>
              <a:t> 1:</a:t>
            </a:r>
          </a:p>
          <a:p>
            <a:r>
              <a:rPr lang="tr-TR" sz="1400" dirty="0" smtClean="0"/>
              <a:t>                </a:t>
            </a:r>
            <a:r>
              <a:rPr lang="tr-TR" sz="1400" dirty="0" err="1" smtClean="0"/>
              <a:t>System</a:t>
            </a:r>
            <a:r>
              <a:rPr lang="tr-TR" sz="1400" dirty="0" smtClean="0"/>
              <a:t>.</a:t>
            </a:r>
            <a:r>
              <a:rPr lang="tr-TR" sz="1400" dirty="0" err="1" smtClean="0"/>
              <a:t>out</a:t>
            </a:r>
            <a:r>
              <a:rPr lang="tr-TR" sz="1400" dirty="0" smtClean="0"/>
              <a:t>.</a:t>
            </a:r>
            <a:r>
              <a:rPr lang="tr-TR" sz="1400" dirty="0" err="1" smtClean="0"/>
              <a:t>println</a:t>
            </a:r>
            <a:r>
              <a:rPr lang="tr-TR" sz="1400" dirty="0" smtClean="0"/>
              <a:t>("</a:t>
            </a:r>
            <a:r>
              <a:rPr lang="tr-TR" sz="1400" dirty="0" err="1" smtClean="0"/>
              <a:t>Yaparsin</a:t>
            </a:r>
            <a:r>
              <a:rPr lang="tr-TR" sz="1400" dirty="0" smtClean="0"/>
              <a:t>");</a:t>
            </a:r>
          </a:p>
          <a:p>
            <a:r>
              <a:rPr lang="tr-TR" sz="1400" dirty="0" smtClean="0"/>
              <a:t>                break;</a:t>
            </a:r>
          </a:p>
          <a:p>
            <a:r>
              <a:rPr lang="tr-TR" sz="1400" dirty="0" smtClean="0"/>
              <a:t>            </a:t>
            </a:r>
            <a:r>
              <a:rPr lang="tr-TR" sz="1400" dirty="0" err="1" smtClean="0"/>
              <a:t>case</a:t>
            </a:r>
            <a:r>
              <a:rPr lang="tr-TR" sz="1400" dirty="0" smtClean="0"/>
              <a:t> 2:</a:t>
            </a:r>
          </a:p>
          <a:p>
            <a:r>
              <a:rPr lang="tr-TR" sz="1400" dirty="0" smtClean="0"/>
              <a:t>                </a:t>
            </a:r>
            <a:r>
              <a:rPr lang="tr-TR" sz="1400" dirty="0" err="1" smtClean="0"/>
              <a:t>System</a:t>
            </a:r>
            <a:r>
              <a:rPr lang="tr-TR" sz="1400" dirty="0" smtClean="0"/>
              <a:t>.</a:t>
            </a:r>
            <a:r>
              <a:rPr lang="tr-TR" sz="1400" dirty="0" err="1" smtClean="0"/>
              <a:t>out</a:t>
            </a:r>
            <a:r>
              <a:rPr lang="tr-TR" sz="1400" dirty="0" smtClean="0"/>
              <a:t>.</a:t>
            </a:r>
            <a:r>
              <a:rPr lang="tr-TR" sz="1400" dirty="0" err="1" smtClean="0"/>
              <a:t>println</a:t>
            </a:r>
            <a:r>
              <a:rPr lang="tr-TR" sz="1400" dirty="0" smtClean="0"/>
              <a:t>("</a:t>
            </a:r>
            <a:r>
              <a:rPr lang="tr-TR" sz="1400" dirty="0" err="1" smtClean="0"/>
              <a:t>Aslansin</a:t>
            </a:r>
            <a:r>
              <a:rPr lang="tr-TR" sz="1400" dirty="0" smtClean="0"/>
              <a:t>");</a:t>
            </a:r>
          </a:p>
          <a:p>
            <a:r>
              <a:rPr lang="tr-TR" sz="1400" dirty="0" smtClean="0"/>
              <a:t>                break;</a:t>
            </a:r>
          </a:p>
          <a:p>
            <a:r>
              <a:rPr lang="tr-TR" sz="1400" dirty="0" smtClean="0"/>
              <a:t>            </a:t>
            </a:r>
            <a:r>
              <a:rPr lang="tr-TR" sz="1400" dirty="0" err="1" smtClean="0"/>
              <a:t>case</a:t>
            </a:r>
            <a:r>
              <a:rPr lang="tr-TR" sz="1400" dirty="0" smtClean="0"/>
              <a:t> 3:</a:t>
            </a:r>
          </a:p>
          <a:p>
            <a:r>
              <a:rPr lang="tr-TR" sz="1400" dirty="0" smtClean="0"/>
              <a:t>                </a:t>
            </a:r>
            <a:r>
              <a:rPr lang="tr-TR" sz="1400" dirty="0" err="1" smtClean="0"/>
              <a:t>System</a:t>
            </a:r>
            <a:r>
              <a:rPr lang="tr-TR" sz="1400" dirty="0" smtClean="0"/>
              <a:t>.</a:t>
            </a:r>
            <a:r>
              <a:rPr lang="tr-TR" sz="1400" dirty="0" err="1" smtClean="0"/>
              <a:t>out</a:t>
            </a:r>
            <a:r>
              <a:rPr lang="tr-TR" sz="1400" dirty="0" smtClean="0"/>
              <a:t>.</a:t>
            </a:r>
            <a:r>
              <a:rPr lang="tr-TR" sz="1400" dirty="0" err="1" smtClean="0"/>
              <a:t>println</a:t>
            </a:r>
            <a:r>
              <a:rPr lang="tr-TR" sz="1400" dirty="0" smtClean="0"/>
              <a:t>("</a:t>
            </a:r>
            <a:r>
              <a:rPr lang="tr-TR" sz="1400" dirty="0" err="1" smtClean="0"/>
              <a:t>Nasil</a:t>
            </a:r>
            <a:r>
              <a:rPr lang="tr-TR" sz="1400" dirty="0" smtClean="0"/>
              <a:t> olsa can </a:t>
            </a:r>
            <a:r>
              <a:rPr lang="tr-TR" sz="1400" dirty="0" err="1" smtClean="0"/>
              <a:t>egrisi</a:t>
            </a:r>
            <a:r>
              <a:rPr lang="tr-TR" sz="1400" dirty="0" smtClean="0"/>
              <a:t> var");</a:t>
            </a:r>
          </a:p>
          <a:p>
            <a:r>
              <a:rPr lang="tr-TR" sz="1400" dirty="0" smtClean="0"/>
              <a:t>                break;</a:t>
            </a:r>
          </a:p>
          <a:p>
            <a:r>
              <a:rPr lang="tr-TR" sz="1400" dirty="0" smtClean="0"/>
              <a:t>        }</a:t>
            </a:r>
          </a:p>
          <a:p>
            <a:r>
              <a:rPr lang="tr-TR" sz="1400" dirty="0" smtClean="0"/>
              <a:t>        x++;</a:t>
            </a:r>
          </a:p>
          <a:p>
            <a:r>
              <a:rPr lang="tr-TR" sz="1400" dirty="0" smtClean="0"/>
              <a:t>        </a:t>
            </a:r>
            <a:r>
              <a:rPr lang="tr-TR" sz="1400" dirty="0" err="1" smtClean="0"/>
              <a:t>if</a:t>
            </a:r>
            <a:r>
              <a:rPr lang="tr-TR" sz="1400" dirty="0" smtClean="0"/>
              <a:t>(x==4) x=1;</a:t>
            </a:r>
          </a:p>
          <a:p>
            <a:r>
              <a:rPr lang="tr-TR" sz="1400" dirty="0" smtClean="0"/>
              <a:t>    }</a:t>
            </a:r>
            <a:endParaRPr lang="tr-TR" sz="1400" dirty="0"/>
          </a:p>
        </p:txBody>
      </p:sp>
      <p:pic>
        <p:nvPicPr>
          <p:cNvPr id="4" name="Picture 2" descr="http://2.bp.blogspot.com/-tFxHJL1S5eo/T4DPM3pwiMI/AAAAAAAAAdY/D-WVnmMXEEw/s1600/success_baby.jpg"/>
          <p:cNvPicPr>
            <a:picLocks noChangeAspect="1" noChangeArrowheads="1"/>
          </p:cNvPicPr>
          <p:nvPr/>
        </p:nvPicPr>
        <p:blipFill>
          <a:blip r:embed="rId2" cstate="print"/>
          <a:srcRect/>
          <a:stretch>
            <a:fillRect/>
          </a:stretch>
        </p:blipFill>
        <p:spPr bwMode="auto">
          <a:xfrm>
            <a:off x="7286644" y="2000240"/>
            <a:ext cx="1285884" cy="1411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Değişken gruplanışı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1800" dirty="0" smtClean="0">
                <a:solidFill>
                  <a:schemeClr val="tx1"/>
                </a:solidFill>
              </a:rPr>
              <a:t>Java’da değişkenlerin gruplanışı:</a:t>
            </a:r>
          </a:p>
          <a:p>
            <a:pPr algn="just"/>
            <a:endParaRPr lang="tr-TR" sz="1800" dirty="0" smtClean="0">
              <a:solidFill>
                <a:schemeClr val="tx1"/>
              </a:solidFill>
            </a:endParaRPr>
          </a:p>
          <a:p>
            <a:pPr algn="just">
              <a:buFont typeface="Wingdings" pitchFamily="2" charset="2"/>
              <a:buChar char="§"/>
            </a:pPr>
            <a:r>
              <a:rPr lang="tr-TR" sz="1800" b="1" dirty="0" smtClean="0">
                <a:solidFill>
                  <a:schemeClr val="tx1"/>
                </a:solidFill>
              </a:rPr>
              <a:t> Sınıf değişkeni: </a:t>
            </a:r>
            <a:r>
              <a:rPr lang="tr-TR" sz="1800" dirty="0" smtClean="0">
                <a:solidFill>
                  <a:schemeClr val="tx1"/>
                </a:solidFill>
              </a:rPr>
              <a:t>Sınıflara ait değişkenlerdir. Bir sınıf içerisinde </a:t>
            </a:r>
            <a:r>
              <a:rPr lang="tr-TR" sz="1800" dirty="0" err="1" smtClean="0">
                <a:solidFill>
                  <a:schemeClr val="tx1"/>
                </a:solidFill>
              </a:rPr>
              <a:t>static</a:t>
            </a:r>
            <a:r>
              <a:rPr lang="tr-TR" sz="1800" dirty="0" smtClean="0">
                <a:solidFill>
                  <a:schemeClr val="tx1"/>
                </a:solidFill>
              </a:rPr>
              <a:t> olarak tanımlanmış değişkenler sınıf değişkenleridir.</a:t>
            </a:r>
          </a:p>
          <a:p>
            <a:pPr algn="just">
              <a:buFont typeface="Wingdings" pitchFamily="2" charset="2"/>
              <a:buChar char="§"/>
            </a:pPr>
            <a:endParaRPr lang="tr-TR" sz="1800" dirty="0" smtClean="0">
              <a:solidFill>
                <a:schemeClr val="tx1"/>
              </a:solidFill>
            </a:endParaRPr>
          </a:p>
          <a:p>
            <a:pPr algn="just">
              <a:buFont typeface="Wingdings" pitchFamily="2" charset="2"/>
              <a:buChar char="§"/>
            </a:pPr>
            <a:r>
              <a:rPr lang="tr-TR" sz="1800" dirty="0" smtClean="0">
                <a:solidFill>
                  <a:schemeClr val="tx1"/>
                </a:solidFill>
              </a:rPr>
              <a:t> </a:t>
            </a:r>
            <a:r>
              <a:rPr lang="tr-TR" sz="1800" b="1" dirty="0" smtClean="0">
                <a:solidFill>
                  <a:schemeClr val="tx1"/>
                </a:solidFill>
              </a:rPr>
              <a:t>Nesne değişkeni: </a:t>
            </a:r>
            <a:r>
              <a:rPr lang="tr-TR" sz="1800" dirty="0" smtClean="0">
                <a:solidFill>
                  <a:schemeClr val="tx1"/>
                </a:solidFill>
              </a:rPr>
              <a:t>Sınıflardan türetilen nesnelere ait değişkenlerdir. Sınıflar içerisinde </a:t>
            </a:r>
            <a:r>
              <a:rPr lang="tr-TR" sz="1800" dirty="0" err="1" smtClean="0">
                <a:solidFill>
                  <a:schemeClr val="tx1"/>
                </a:solidFill>
              </a:rPr>
              <a:t>static</a:t>
            </a:r>
            <a:r>
              <a:rPr lang="tr-TR" sz="1800" dirty="0" smtClean="0">
                <a:solidFill>
                  <a:schemeClr val="tx1"/>
                </a:solidFill>
              </a:rPr>
              <a:t> tanımlanmamış değişkenler nesne değişkenleridir.</a:t>
            </a:r>
          </a:p>
          <a:p>
            <a:pPr algn="just">
              <a:buFont typeface="Wingdings" pitchFamily="2" charset="2"/>
              <a:buChar char="§"/>
            </a:pPr>
            <a:endParaRPr lang="tr-TR" sz="1800" dirty="0" smtClean="0">
              <a:solidFill>
                <a:schemeClr val="tx1"/>
              </a:solidFill>
            </a:endParaRPr>
          </a:p>
          <a:p>
            <a:pPr algn="just">
              <a:buFont typeface="Wingdings" pitchFamily="2" charset="2"/>
              <a:buChar char="§"/>
            </a:pPr>
            <a:r>
              <a:rPr lang="tr-TR" sz="1800" b="1" dirty="0" smtClean="0">
                <a:solidFill>
                  <a:schemeClr val="tx1"/>
                </a:solidFill>
              </a:rPr>
              <a:t> Yerel değişken: </a:t>
            </a:r>
            <a:r>
              <a:rPr lang="tr-TR" sz="1800" dirty="0" smtClean="0">
                <a:solidFill>
                  <a:schemeClr val="tx1"/>
                </a:solidFill>
              </a:rPr>
              <a:t>Bir metot veya blok içerisinde tanımlanmış değişkenlerdir. Örneğin bir metodun içerisinde tanımladığınız değişkenler (</a:t>
            </a:r>
            <a:r>
              <a:rPr lang="tr-TR" sz="1800" dirty="0" err="1" smtClean="0">
                <a:solidFill>
                  <a:schemeClr val="tx1"/>
                </a:solidFill>
              </a:rPr>
              <a:t>main</a:t>
            </a:r>
            <a:r>
              <a:rPr lang="tr-TR" sz="1800" dirty="0" smtClean="0">
                <a:solidFill>
                  <a:schemeClr val="tx1"/>
                </a:solidFill>
              </a:rPr>
              <a:t> metodunu veya sınıflara yazdığınız metotları düşünebilirsiniz), döngüler veya </a:t>
            </a:r>
            <a:r>
              <a:rPr lang="tr-TR" sz="1800" dirty="0" err="1" smtClean="0">
                <a:solidFill>
                  <a:schemeClr val="tx1"/>
                </a:solidFill>
              </a:rPr>
              <a:t>if</a:t>
            </a:r>
            <a:r>
              <a:rPr lang="tr-TR" sz="1800" dirty="0" smtClean="0">
                <a:solidFill>
                  <a:schemeClr val="tx1"/>
                </a:solidFill>
              </a:rPr>
              <a:t>-else bloklarında tanımladığınız değişkenler yerel değişkenlerdir. </a:t>
            </a:r>
            <a:r>
              <a:rPr lang="tr-TR" sz="1800" b="1" dirty="0" smtClean="0">
                <a:solidFill>
                  <a:srgbClr val="FF0000"/>
                </a:solidFill>
              </a:rPr>
              <a:t>Yerel değişkenler yalnızca tanımlandıkları metot veya blok içerisinde geçerlidir.</a:t>
            </a:r>
          </a:p>
          <a:p>
            <a:pPr algn="just">
              <a:buFont typeface="Wingdings" pitchFamily="2" charset="2"/>
              <a:buChar char="§"/>
            </a:pPr>
            <a:endParaRPr lang="tr-TR" sz="1800" dirty="0" smtClean="0">
              <a:solidFill>
                <a:schemeClr val="tx1"/>
              </a:solidFill>
            </a:endParaRPr>
          </a:p>
          <a:p>
            <a:pPr algn="just">
              <a:buFont typeface="Wingdings" pitchFamily="2" charset="2"/>
              <a:buChar char="§"/>
            </a:pPr>
            <a:r>
              <a:rPr lang="tr-TR" sz="1800" dirty="0" smtClean="0">
                <a:solidFill>
                  <a:schemeClr val="tx1"/>
                </a:solidFill>
              </a:rPr>
              <a:t> </a:t>
            </a:r>
            <a:r>
              <a:rPr lang="tr-TR" sz="1800" b="1" dirty="0" smtClean="0">
                <a:solidFill>
                  <a:schemeClr val="tx1"/>
                </a:solidFill>
              </a:rPr>
              <a:t>Parametre değişkeni: </a:t>
            </a:r>
            <a:r>
              <a:rPr lang="tr-TR" sz="1800" dirty="0" smtClean="0">
                <a:solidFill>
                  <a:schemeClr val="tx1"/>
                </a:solidFill>
              </a:rPr>
              <a:t>Metotlara giren parametre değişkenleridir. Örneğin </a:t>
            </a:r>
            <a:r>
              <a:rPr lang="tr-TR" sz="1800" dirty="0" err="1" smtClean="0">
                <a:solidFill>
                  <a:schemeClr val="tx1"/>
                </a:solidFill>
              </a:rPr>
              <a:t>Math</a:t>
            </a:r>
            <a:r>
              <a:rPr lang="tr-TR" sz="1800" dirty="0" smtClean="0">
                <a:solidFill>
                  <a:schemeClr val="tx1"/>
                </a:solidFill>
              </a:rPr>
              <a:t> sınıfındaki </a:t>
            </a:r>
            <a:r>
              <a:rPr lang="tr-TR" sz="1800" dirty="0" err="1" smtClean="0">
                <a:solidFill>
                  <a:schemeClr val="tx1"/>
                </a:solidFill>
              </a:rPr>
              <a:t>pow</a:t>
            </a:r>
            <a:r>
              <a:rPr lang="tr-TR" sz="1800" dirty="0" smtClean="0">
                <a:solidFill>
                  <a:schemeClr val="tx1"/>
                </a:solidFill>
              </a:rPr>
              <a:t> metodu iki parametre alır, bir tanesi üssü alınacak sayı, diğeri ise üstür. Bu değişkenlere de parametre değişkeni denir.</a:t>
            </a:r>
          </a:p>
        </p:txBody>
      </p:sp>
      <p:sp>
        <p:nvSpPr>
          <p:cNvPr id="4" name="3 Yuvarlatılmış Dikdörtgen"/>
          <p:cNvSpPr/>
          <p:nvPr/>
        </p:nvSpPr>
        <p:spPr>
          <a:xfrm>
            <a:off x="2500298" y="5929330"/>
            <a:ext cx="4143404" cy="7858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smtClean="0"/>
              <a:t>Bu slayttan sınavda doğrudan sorumlu değilsiniz </a:t>
            </a:r>
            <a:br>
              <a:rPr lang="tr-TR" sz="1600" dirty="0" smtClean="0"/>
            </a:br>
            <a:r>
              <a:rPr lang="tr-TR" sz="1600" dirty="0" smtClean="0"/>
              <a:t>(değişken gruplarını ezberlemeyiniz)</a:t>
            </a:r>
            <a:endParaRPr lang="tr-TR" sz="1600" dirty="0"/>
          </a:p>
        </p:txBody>
      </p:sp>
      <p:sp>
        <p:nvSpPr>
          <p:cNvPr id="5" name="4 Yuvarlatılmış Dikdörtgen"/>
          <p:cNvSpPr/>
          <p:nvPr/>
        </p:nvSpPr>
        <p:spPr>
          <a:xfrm>
            <a:off x="4857752" y="214290"/>
            <a:ext cx="4000528" cy="150019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Tanımladığımız değişkenler kapsama alanına, hafızada tutulma şekillerine göre değişiklik gösterirler.</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heckerboard(across)">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checkerboard(across)">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Static</a:t>
            </a:r>
            <a:r>
              <a:rPr lang="tr-TR" sz="4000" b="1" dirty="0" smtClean="0">
                <a:solidFill>
                  <a:schemeClr val="tx2">
                    <a:lumMod val="60000"/>
                    <a:lumOff val="40000"/>
                  </a:schemeClr>
                </a:solidFill>
              </a:rPr>
              <a:t> değişkenler/metotlar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Java’da bazı istisnalar dışında bütün sınıflardan nesneler türetilebilir. </a:t>
            </a:r>
          </a:p>
          <a:p>
            <a:pPr algn="just">
              <a:buFontTx/>
              <a:buChar char="-"/>
            </a:pPr>
            <a:r>
              <a:rPr lang="tr-TR" sz="2400" dirty="0" smtClean="0">
                <a:solidFill>
                  <a:schemeClr val="tx1"/>
                </a:solidFill>
              </a:rPr>
              <a:t>İstisnalardan bir tanesi derste gördüğümüz </a:t>
            </a:r>
            <a:r>
              <a:rPr lang="tr-TR" sz="2400" dirty="0" err="1" smtClean="0">
                <a:solidFill>
                  <a:schemeClr val="tx1"/>
                </a:solidFill>
              </a:rPr>
              <a:t>Math</a:t>
            </a:r>
            <a:r>
              <a:rPr lang="tr-TR" sz="2400" dirty="0" smtClean="0">
                <a:solidFill>
                  <a:schemeClr val="tx1"/>
                </a:solidFill>
              </a:rPr>
              <a:t> sınıfıdır. </a:t>
            </a:r>
            <a:r>
              <a:rPr lang="tr-TR" sz="2400" dirty="0" err="1" smtClean="0">
                <a:solidFill>
                  <a:schemeClr val="tx1"/>
                </a:solidFill>
              </a:rPr>
              <a:t>Math</a:t>
            </a:r>
            <a:r>
              <a:rPr lang="tr-TR" sz="2400" dirty="0" smtClean="0">
                <a:solidFill>
                  <a:schemeClr val="tx1"/>
                </a:solidFill>
              </a:rPr>
              <a:t> sınıfından bir nesne oluşturmanıza Java izin vermemektedir; ancak, zaten nesne oluşturmanıza da gerek yoktur. </a:t>
            </a:r>
          </a:p>
          <a:p>
            <a:pPr algn="just">
              <a:buFontTx/>
              <a:buChar char="-"/>
            </a:pPr>
            <a:r>
              <a:rPr lang="tr-TR" sz="2400" dirty="0" smtClean="0">
                <a:solidFill>
                  <a:schemeClr val="tx1"/>
                </a:solidFill>
              </a:rPr>
              <a:t>Çünkü </a:t>
            </a:r>
            <a:r>
              <a:rPr lang="tr-TR" sz="2400" dirty="0" err="1" smtClean="0">
                <a:solidFill>
                  <a:schemeClr val="tx1"/>
                </a:solidFill>
              </a:rPr>
              <a:t>Math</a:t>
            </a:r>
            <a:r>
              <a:rPr lang="tr-TR" sz="2400" dirty="0" smtClean="0">
                <a:solidFill>
                  <a:schemeClr val="tx1"/>
                </a:solidFill>
              </a:rPr>
              <a:t> sınıfı içerisinde matematiksel sabitleri ve matematiksel metotları bulundurur ve tüm bu sabit ve metotlar da </a:t>
            </a:r>
            <a:r>
              <a:rPr lang="tr-TR" sz="2400" b="1" i="1" u="sng" dirty="0" err="1" smtClean="0">
                <a:solidFill>
                  <a:schemeClr val="tx1"/>
                </a:solidFill>
              </a:rPr>
              <a:t>static</a:t>
            </a:r>
            <a:r>
              <a:rPr lang="tr-TR" sz="2400" dirty="0" smtClean="0">
                <a:solidFill>
                  <a:schemeClr val="tx1"/>
                </a:solidFill>
              </a:rPr>
              <a:t> tanımlanmıştır. Bütün öznitelik ve metotları </a:t>
            </a:r>
            <a:r>
              <a:rPr lang="tr-TR" sz="2400" dirty="0" err="1" smtClean="0">
                <a:solidFill>
                  <a:schemeClr val="tx1"/>
                </a:solidFill>
              </a:rPr>
              <a:t>static</a:t>
            </a:r>
            <a:r>
              <a:rPr lang="tr-TR" sz="2400" dirty="0" smtClean="0">
                <a:solidFill>
                  <a:schemeClr val="tx1"/>
                </a:solidFill>
              </a:rPr>
              <a:t> olan bir sınıftan nesne türetmenize gerek yoktur.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Static</a:t>
            </a:r>
            <a:r>
              <a:rPr lang="tr-TR" sz="4000" b="1" dirty="0" smtClean="0">
                <a:solidFill>
                  <a:schemeClr val="tx2">
                    <a:lumMod val="60000"/>
                    <a:lumOff val="40000"/>
                  </a:schemeClr>
                </a:solidFill>
              </a:rPr>
              <a:t> değişkenler/metotlar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Tx/>
              <a:buChar char="-"/>
            </a:pPr>
            <a:r>
              <a:rPr lang="tr-TR" sz="2400" b="1" i="1" u="sng" dirty="0" err="1" smtClean="0">
                <a:solidFill>
                  <a:schemeClr val="tx1"/>
                </a:solidFill>
              </a:rPr>
              <a:t>static</a:t>
            </a:r>
            <a:r>
              <a:rPr lang="tr-TR" sz="2400" dirty="0" smtClean="0">
                <a:solidFill>
                  <a:schemeClr val="tx1"/>
                </a:solidFill>
              </a:rPr>
              <a:t> komutu:</a:t>
            </a:r>
          </a:p>
          <a:p>
            <a:pPr algn="just">
              <a:buFontTx/>
              <a:buChar char="-"/>
            </a:pPr>
            <a:endParaRPr lang="tr-TR" sz="2400" dirty="0" smtClean="0">
              <a:solidFill>
                <a:schemeClr val="tx1"/>
              </a:solidFill>
            </a:endParaRPr>
          </a:p>
          <a:p>
            <a:pPr algn="just"/>
            <a:r>
              <a:rPr lang="tr-TR" sz="2400" dirty="0" smtClean="0">
                <a:solidFill>
                  <a:schemeClr val="tx1"/>
                </a:solidFill>
              </a:rPr>
              <a:t>Java ve diğer birçok programlama dilinde </a:t>
            </a:r>
            <a:r>
              <a:rPr lang="tr-TR" sz="2400" b="1" i="1" dirty="0" err="1" smtClean="0">
                <a:solidFill>
                  <a:schemeClr val="tx1"/>
                </a:solidFill>
              </a:rPr>
              <a:t>static</a:t>
            </a:r>
            <a:r>
              <a:rPr lang="tr-TR" sz="2400" dirty="0" smtClean="0">
                <a:solidFill>
                  <a:schemeClr val="tx1"/>
                </a:solidFill>
              </a:rPr>
              <a:t> komutu bulunmaktadır. Java’da bu komut yalnızca sınıf değişkenleri ve metotları için kullanılır.</a:t>
            </a:r>
          </a:p>
          <a:p>
            <a:pPr algn="just"/>
            <a:endParaRPr lang="tr-TR" sz="2400" dirty="0" smtClean="0">
              <a:solidFill>
                <a:srgbClr val="000000"/>
              </a:solidFill>
            </a:endParaRPr>
          </a:p>
          <a:p>
            <a:pPr algn="just"/>
            <a:r>
              <a:rPr lang="tr-TR" sz="2400" b="1" i="1" dirty="0" err="1" smtClean="0">
                <a:solidFill>
                  <a:srgbClr val="000000"/>
                </a:solidFill>
              </a:rPr>
              <a:t>static</a:t>
            </a:r>
            <a:r>
              <a:rPr lang="tr-TR" sz="2400" dirty="0" smtClean="0">
                <a:solidFill>
                  <a:srgbClr val="000000"/>
                </a:solidFill>
              </a:rPr>
              <a:t> komutu sınıfa özgü tanımları nesnelere özgü tanımlardan ayırmak için kullanılır. Başka bir ifadeyle, sınıfın </a:t>
            </a:r>
            <a:r>
              <a:rPr lang="tr-TR" sz="2400" b="1" dirty="0" smtClean="0">
                <a:solidFill>
                  <a:srgbClr val="FF0000"/>
                </a:solidFill>
              </a:rPr>
              <a:t>kendisine ait değişken/metot</a:t>
            </a:r>
            <a:r>
              <a:rPr lang="tr-TR" sz="2400" dirty="0" smtClean="0">
                <a:solidFill>
                  <a:srgbClr val="FF0000"/>
                </a:solidFill>
              </a:rPr>
              <a:t> </a:t>
            </a:r>
            <a:r>
              <a:rPr lang="tr-TR" sz="2400" dirty="0" smtClean="0">
                <a:solidFill>
                  <a:srgbClr val="000000"/>
                </a:solidFill>
              </a:rPr>
              <a:t>veya </a:t>
            </a:r>
            <a:r>
              <a:rPr lang="tr-TR" sz="2400" b="1" dirty="0" smtClean="0">
                <a:solidFill>
                  <a:srgbClr val="FF0000"/>
                </a:solidFill>
              </a:rPr>
              <a:t>nesne gerektirmeyen değişken/metot </a:t>
            </a:r>
            <a:r>
              <a:rPr lang="tr-TR" sz="2400" dirty="0" smtClean="0">
                <a:solidFill>
                  <a:srgbClr val="000000"/>
                </a:solidFill>
              </a:rPr>
              <a:t>tanımları için kullanılır.</a:t>
            </a:r>
          </a:p>
          <a:p>
            <a:pPr algn="just"/>
            <a:endParaRPr lang="tr-TR" sz="2400" dirty="0" smtClean="0">
              <a:solidFill>
                <a:srgbClr val="000000"/>
              </a:solidFill>
            </a:endParaRPr>
          </a:p>
          <a:p>
            <a:pPr lvl="1" algn="just"/>
            <a:r>
              <a:rPr lang="tr-TR" sz="2100" b="1" i="1" dirty="0" err="1" smtClean="0">
                <a:solidFill>
                  <a:srgbClr val="000000"/>
                </a:solidFill>
              </a:rPr>
              <a:t>static</a:t>
            </a:r>
            <a:r>
              <a:rPr lang="tr-TR" sz="2100" dirty="0" smtClean="0">
                <a:solidFill>
                  <a:srgbClr val="000000"/>
                </a:solidFill>
              </a:rPr>
              <a:t> metotlar içerisinde yalnızca </a:t>
            </a:r>
            <a:r>
              <a:rPr lang="tr-TR" sz="2100" dirty="0" err="1" smtClean="0">
                <a:solidFill>
                  <a:srgbClr val="000000"/>
                </a:solidFill>
              </a:rPr>
              <a:t>static</a:t>
            </a:r>
            <a:r>
              <a:rPr lang="tr-TR" sz="2100" dirty="0" smtClean="0">
                <a:solidFill>
                  <a:srgbClr val="000000"/>
                </a:solidFill>
              </a:rPr>
              <a:t> olarak tanımlı değişkenler kullanılabilir.</a:t>
            </a:r>
          </a:p>
          <a:p>
            <a:pPr algn="l"/>
            <a:endParaRPr lang="tr-TR" sz="2400" b="1" i="1" dirty="0" smtClean="0">
              <a:solidFill>
                <a:srgbClr val="000000"/>
              </a:solidFill>
              <a:latin typeface="Consolas"/>
            </a:endParaRPr>
          </a:p>
          <a:p>
            <a:pPr algn="l">
              <a:buFont typeface="Wingdings" pitchFamily="2" charset="2"/>
              <a:buChar char="Ø"/>
            </a:pPr>
            <a:endParaRPr lang="tr-TR" sz="2400" b="1" i="1" dirty="0" smtClean="0">
              <a:solidFill>
                <a:schemeClr val="tx1"/>
              </a:solidFill>
            </a:endParaRPr>
          </a:p>
        </p:txBody>
      </p:sp>
    </p:spTree>
  </p:cSld>
  <p:clrMapOvr>
    <a:masterClrMapping/>
  </p:clrMapOvr>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Static</a:t>
            </a:r>
            <a:r>
              <a:rPr lang="tr-TR" sz="4000" b="1" dirty="0" smtClean="0">
                <a:solidFill>
                  <a:schemeClr val="tx2">
                    <a:lumMod val="60000"/>
                    <a:lumOff val="40000"/>
                  </a:schemeClr>
                </a:solidFill>
              </a:rPr>
              <a:t> Alan ve Nesne Alanı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Autofit/>
          </a:bodyPr>
          <a:lstStyle/>
          <a:p>
            <a:pPr algn="just">
              <a:buFont typeface="Wingdings" pitchFamily="2" charset="2"/>
              <a:buChar char="Ø"/>
            </a:pPr>
            <a:r>
              <a:rPr lang="tr-TR" sz="2800" dirty="0" smtClean="0"/>
              <a:t>Sınıfa ait </a:t>
            </a:r>
            <a:r>
              <a:rPr lang="tr-TR" sz="2800" dirty="0" err="1" smtClean="0"/>
              <a:t>static</a:t>
            </a:r>
            <a:r>
              <a:rPr lang="tr-TR" sz="2800" dirty="0" smtClean="0"/>
              <a:t> değişkenler için bellekte sadece tek bir yer ayrılır. Sınıf değişkenleri (</a:t>
            </a:r>
            <a:r>
              <a:rPr lang="tr-TR" sz="2800" dirty="0" err="1" smtClean="0"/>
              <a:t>static</a:t>
            </a:r>
            <a:r>
              <a:rPr lang="tr-TR" sz="2800" dirty="0" smtClean="0"/>
              <a:t> tanımlanan değişkenler) sınıftan oluşturulan tüm nesneler için ortaktır. Bu yüzden de sınıf değişkenlerine nesneler üzerinden değil, sınıf üzerinden ulaşılır</a:t>
            </a:r>
          </a:p>
          <a:p>
            <a:pPr algn="just">
              <a:buFont typeface="Wingdings" pitchFamily="2" charset="2"/>
              <a:buChar char="Ø"/>
            </a:pPr>
            <a:r>
              <a:rPr lang="tr-TR" sz="2800" dirty="0" smtClean="0"/>
              <a:t>Ancak, nesnelere ait değişkenler için oluşturulan her bir nesnede ayrı ayrı alan ayrılması gerekir. Çünkü bu değişkenler nesnelere özeldir. </a:t>
            </a:r>
          </a:p>
          <a:p>
            <a:pPr algn="just">
              <a:buNone/>
            </a:pPr>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just">
              <a:buFont typeface="Wingdings" pitchFamily="2" charset="2"/>
              <a:buChar char="Ø"/>
            </a:pPr>
            <a:r>
              <a:rPr lang="tr-TR" sz="1400" dirty="0" smtClean="0">
                <a:solidFill>
                  <a:schemeClr val="tx1"/>
                </a:solidFill>
              </a:rPr>
              <a:t> </a:t>
            </a:r>
          </a:p>
        </p:txBody>
      </p:sp>
      <p:sp>
        <p:nvSpPr>
          <p:cNvPr id="4" name="3 Yuvarlatılmış Dikdörtgen"/>
          <p:cNvSpPr/>
          <p:nvPr/>
        </p:nvSpPr>
        <p:spPr>
          <a:xfrm>
            <a:off x="6215074" y="0"/>
            <a:ext cx="2928926" cy="12144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err="1" smtClean="0"/>
              <a:t>static</a:t>
            </a:r>
            <a:r>
              <a:rPr lang="tr-TR" sz="1600" dirty="0" smtClean="0"/>
              <a:t> kavramına bellek açısından bakar ve arka planda olanları öğrenirsek, bu kavramı daha iyi anlayabiliriz.</a:t>
            </a:r>
            <a:endParaRPr lang="tr-T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1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Static</a:t>
            </a:r>
            <a:r>
              <a:rPr lang="tr-TR" sz="4000" b="1" dirty="0" smtClean="0">
                <a:solidFill>
                  <a:schemeClr val="tx2">
                    <a:lumMod val="60000"/>
                    <a:lumOff val="40000"/>
                  </a:schemeClr>
                </a:solidFill>
              </a:rPr>
              <a:t> Alan ve Nesne Alanı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Autofit/>
          </a:bodyPr>
          <a:lstStyle/>
          <a:p>
            <a:pPr algn="just">
              <a:buFontTx/>
              <a:buChar char="-"/>
            </a:pPr>
            <a:r>
              <a:rPr lang="tr-TR" sz="1400" dirty="0" err="1" smtClean="0">
                <a:solidFill>
                  <a:schemeClr val="tx1"/>
                </a:solidFill>
              </a:rPr>
              <a:t>Ogrenci</a:t>
            </a:r>
            <a:r>
              <a:rPr lang="tr-TR" sz="1400" dirty="0" smtClean="0">
                <a:solidFill>
                  <a:schemeClr val="tx1"/>
                </a:solidFill>
              </a:rPr>
              <a:t> sınıfı diye bir sınıf tanımladığımızda nesnelerinin bellekte kapladığı alanlar basit olarak şöyle gösterilebilir.</a:t>
            </a: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just">
              <a:buNone/>
            </a:pPr>
            <a:endParaRPr lang="tr-TR" sz="1400" dirty="0" smtClean="0">
              <a:solidFill>
                <a:schemeClr val="tx1"/>
              </a:solidFill>
            </a:endParaRPr>
          </a:p>
        </p:txBody>
      </p:sp>
      <p:graphicFrame>
        <p:nvGraphicFramePr>
          <p:cNvPr id="4" name="Table 3"/>
          <p:cNvGraphicFramePr>
            <a:graphicFrameLocks noGrp="1"/>
          </p:cNvGraphicFramePr>
          <p:nvPr/>
        </p:nvGraphicFramePr>
        <p:xfrm>
          <a:off x="1500166" y="1765448"/>
          <a:ext cx="6096000" cy="4806824"/>
        </p:xfrm>
        <a:graphic>
          <a:graphicData uri="http://schemas.openxmlformats.org/drawingml/2006/table">
            <a:tbl>
              <a:tblPr firstRow="1" bandRow="1">
                <a:tableStyleId>{5C22544A-7EE6-4342-B048-85BDC9FD1C3A}</a:tableStyleId>
              </a:tblPr>
              <a:tblGrid>
                <a:gridCol w="3048000"/>
                <a:gridCol w="3048000"/>
              </a:tblGrid>
              <a:tr h="431290">
                <a:tc>
                  <a:txBody>
                    <a:bodyPr/>
                    <a:lstStyle/>
                    <a:p>
                      <a:pPr algn="ctr"/>
                      <a:r>
                        <a:rPr lang="tr-TR" sz="2400" dirty="0" err="1" smtClean="0">
                          <a:solidFill>
                            <a:schemeClr val="tx1"/>
                          </a:solidFill>
                        </a:rPr>
                        <a:t>Static</a:t>
                      </a:r>
                      <a:r>
                        <a:rPr lang="tr-TR" sz="2400" dirty="0" smtClean="0">
                          <a:solidFill>
                            <a:schemeClr val="tx1"/>
                          </a:solidFill>
                        </a:rPr>
                        <a:t> Alan</a:t>
                      </a:r>
                      <a:endParaRPr lang="tr-TR"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tr-TR" sz="2400" smtClean="0">
                          <a:solidFill>
                            <a:schemeClr val="tx1"/>
                          </a:solidFill>
                        </a:rPr>
                        <a:t>Nesne Alanı</a:t>
                      </a:r>
                      <a:endParaRPr lang="tr-TR" sz="24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1638904">
                <a:tc rowSpan="3">
                  <a:txBody>
                    <a:bodyPr/>
                    <a:lstStyle/>
                    <a:p>
                      <a:pPr algn="ctr"/>
                      <a:r>
                        <a:rPr lang="tr-TR" sz="1800" b="1" dirty="0" smtClean="0">
                          <a:solidFill>
                            <a:schemeClr val="tx1"/>
                          </a:solidFill>
                        </a:rPr>
                        <a:t>Sınıf:</a:t>
                      </a:r>
                      <a:r>
                        <a:rPr lang="tr-TR" sz="1800" b="1" baseline="0" dirty="0" smtClean="0">
                          <a:solidFill>
                            <a:schemeClr val="tx1"/>
                          </a:solidFill>
                        </a:rPr>
                        <a:t> </a:t>
                      </a:r>
                      <a:r>
                        <a:rPr lang="tr-TR" sz="1800" baseline="0" dirty="0" err="1" smtClean="0">
                          <a:solidFill>
                            <a:schemeClr val="tx1"/>
                          </a:solidFill>
                        </a:rPr>
                        <a:t>Ogrenci</a:t>
                      </a:r>
                      <a:endParaRPr lang="tr-TR" sz="1800" baseline="0" dirty="0" smtClean="0">
                        <a:solidFill>
                          <a:schemeClr val="tx1"/>
                        </a:solidFill>
                      </a:endParaRPr>
                    </a:p>
                    <a:p>
                      <a:pPr algn="ctr"/>
                      <a:r>
                        <a:rPr lang="tr-TR" sz="1800" baseline="0" dirty="0" err="1" smtClean="0">
                          <a:solidFill>
                            <a:schemeClr val="tx1"/>
                          </a:solidFill>
                        </a:rPr>
                        <a:t>ogrenciSayisi</a:t>
                      </a:r>
                      <a:endParaRPr lang="tr-TR" sz="1800" baseline="0" dirty="0" smtClean="0">
                        <a:solidFill>
                          <a:schemeClr val="tx1"/>
                        </a:solidFill>
                      </a:endParaRPr>
                    </a:p>
                    <a:p>
                      <a:pPr algn="ctr"/>
                      <a:r>
                        <a:rPr lang="tr-TR" sz="1800" baseline="0" dirty="0" smtClean="0">
                          <a:solidFill>
                            <a:schemeClr val="tx1"/>
                          </a:solidFill>
                        </a:rPr>
                        <a:t>method2()</a:t>
                      </a:r>
                      <a:endParaRPr lang="tr-TR"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tr-TR" sz="1800" b="1" smtClean="0">
                          <a:solidFill>
                            <a:schemeClr val="tx1"/>
                          </a:solidFill>
                        </a:rPr>
                        <a:t>Nesne: </a:t>
                      </a:r>
                      <a:r>
                        <a:rPr lang="tr-TR" sz="1800" smtClean="0">
                          <a:solidFill>
                            <a:schemeClr val="tx1"/>
                          </a:solidFill>
                        </a:rPr>
                        <a:t>ogr1</a:t>
                      </a:r>
                    </a:p>
                    <a:p>
                      <a:pPr algn="ctr"/>
                      <a:r>
                        <a:rPr lang="tr-TR" sz="1800" b="1" smtClean="0">
                          <a:solidFill>
                            <a:schemeClr val="tx1"/>
                          </a:solidFill>
                        </a:rPr>
                        <a:t>Sınıf: </a:t>
                      </a:r>
                      <a:r>
                        <a:rPr lang="tr-TR" sz="1800" smtClean="0">
                          <a:solidFill>
                            <a:schemeClr val="tx1"/>
                          </a:solidFill>
                        </a:rPr>
                        <a:t>Ogrenci</a:t>
                      </a:r>
                    </a:p>
                    <a:p>
                      <a:pPr algn="ctr"/>
                      <a:r>
                        <a:rPr lang="tr-TR" sz="1800" smtClean="0">
                          <a:solidFill>
                            <a:schemeClr val="tx1"/>
                          </a:solidFill>
                        </a:rPr>
                        <a:t>ad</a:t>
                      </a:r>
                    </a:p>
                    <a:p>
                      <a:pPr algn="ctr"/>
                      <a:r>
                        <a:rPr lang="tr-TR" sz="1800" smtClean="0">
                          <a:solidFill>
                            <a:schemeClr val="tx1"/>
                          </a:solidFill>
                        </a:rPr>
                        <a:t>soyad</a:t>
                      </a:r>
                    </a:p>
                    <a:p>
                      <a:pPr algn="ctr"/>
                      <a:r>
                        <a:rPr lang="tr-TR" sz="1800" smtClean="0">
                          <a:solidFill>
                            <a:schemeClr val="tx1"/>
                          </a:solidFill>
                        </a:rPr>
                        <a:t>ortalama</a:t>
                      </a:r>
                    </a:p>
                    <a:p>
                      <a:pPr algn="ctr"/>
                      <a:r>
                        <a:rPr lang="tr-TR" sz="1800" smtClean="0">
                          <a:solidFill>
                            <a:schemeClr val="tx1"/>
                          </a:solidFill>
                        </a:rPr>
                        <a:t>method1()</a:t>
                      </a:r>
                      <a:endParaRPr lang="tr-TR"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1638904">
                <a:tc vMerge="1">
                  <a:txBody>
                    <a:bodyPr/>
                    <a:lstStyle/>
                    <a:p>
                      <a:pPr algn="ctr"/>
                      <a:endParaRPr lang="tr-TR">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800" b="1" smtClean="0">
                          <a:solidFill>
                            <a:schemeClr val="tx1"/>
                          </a:solidFill>
                        </a:rPr>
                        <a:t>Nesne: </a:t>
                      </a:r>
                      <a:r>
                        <a:rPr lang="tr-TR" sz="1800" smtClean="0">
                          <a:solidFill>
                            <a:schemeClr val="tx1"/>
                          </a:solidFill>
                        </a:rPr>
                        <a:t>ogr2</a:t>
                      </a:r>
                    </a:p>
                    <a:p>
                      <a:pPr algn="ctr"/>
                      <a:r>
                        <a:rPr lang="tr-TR" sz="1800" b="1" smtClean="0">
                          <a:solidFill>
                            <a:schemeClr val="tx1"/>
                          </a:solidFill>
                        </a:rPr>
                        <a:t>Sınıf: </a:t>
                      </a:r>
                      <a:r>
                        <a:rPr lang="tr-TR" sz="1800" smtClean="0">
                          <a:solidFill>
                            <a:schemeClr val="tx1"/>
                          </a:solidFill>
                        </a:rPr>
                        <a:t>Ogrenci</a:t>
                      </a:r>
                    </a:p>
                    <a:p>
                      <a:pPr algn="ctr"/>
                      <a:r>
                        <a:rPr lang="tr-TR" sz="1800" smtClean="0">
                          <a:solidFill>
                            <a:schemeClr val="tx1"/>
                          </a:solidFill>
                        </a:rPr>
                        <a:t>ad</a:t>
                      </a:r>
                    </a:p>
                    <a:p>
                      <a:pPr algn="ctr"/>
                      <a:r>
                        <a:rPr lang="tr-TR" sz="1800" smtClean="0">
                          <a:solidFill>
                            <a:schemeClr val="tx1"/>
                          </a:solidFill>
                        </a:rPr>
                        <a:t>soyad</a:t>
                      </a:r>
                    </a:p>
                    <a:p>
                      <a:pPr algn="ctr"/>
                      <a:r>
                        <a:rPr lang="tr-TR" sz="1800" smtClean="0">
                          <a:solidFill>
                            <a:schemeClr val="tx1"/>
                          </a:solidFill>
                        </a:rPr>
                        <a:t>ortalama</a:t>
                      </a:r>
                    </a:p>
                    <a:p>
                      <a:pPr algn="ctr"/>
                      <a:r>
                        <a:rPr lang="tr-TR" sz="1800" smtClean="0">
                          <a:solidFill>
                            <a:schemeClr val="tx1"/>
                          </a:solidFill>
                        </a:rPr>
                        <a:t>method1()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874904">
                <a:tc vMerge="1">
                  <a:txBody>
                    <a:bodyPr/>
                    <a:lstStyle/>
                    <a:p>
                      <a:pPr algn="ctr"/>
                      <a:endParaRPr lang="tr-TR">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800" b="1" dirty="0" smtClean="0">
                          <a:solidFill>
                            <a:schemeClr val="tx1"/>
                          </a:solidFill>
                        </a:rPr>
                        <a:t>Nesne: </a:t>
                      </a:r>
                      <a:r>
                        <a:rPr lang="tr-TR" sz="1800" dirty="0" smtClean="0">
                          <a:solidFill>
                            <a:schemeClr val="tx1"/>
                          </a:solidFill>
                        </a:rPr>
                        <a:t>ogr3</a:t>
                      </a:r>
                    </a:p>
                    <a:p>
                      <a:pPr algn="ctr"/>
                      <a:r>
                        <a:rPr lang="tr-TR" sz="1800" b="1" dirty="0" smtClean="0">
                          <a:solidFill>
                            <a:schemeClr val="tx1"/>
                          </a:solidFill>
                        </a:rPr>
                        <a:t>…</a:t>
                      </a:r>
                      <a:endParaRPr lang="tr-TR"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Özet (boşlukları doldurunuz)</a:t>
            </a:r>
            <a:endParaRPr lang="tr-TR" dirty="0"/>
          </a:p>
        </p:txBody>
      </p:sp>
      <p:sp>
        <p:nvSpPr>
          <p:cNvPr id="3" name="2 İçerik Yer Tutucusu"/>
          <p:cNvSpPr>
            <a:spLocks noGrp="1"/>
          </p:cNvSpPr>
          <p:nvPr>
            <p:ph sz="quarter" idx="1"/>
          </p:nvPr>
        </p:nvSpPr>
        <p:spPr/>
        <p:txBody>
          <a:bodyPr/>
          <a:lstStyle/>
          <a:p>
            <a:r>
              <a:rPr lang="tr-TR" dirty="0" err="1" smtClean="0"/>
              <a:t>Scanner</a:t>
            </a:r>
            <a:r>
              <a:rPr lang="tr-TR" dirty="0" smtClean="0"/>
              <a:t>.</a:t>
            </a:r>
            <a:r>
              <a:rPr lang="tr-TR" dirty="0" err="1" smtClean="0"/>
              <a:t>nextInt</a:t>
            </a:r>
            <a:r>
              <a:rPr lang="tr-TR" dirty="0" smtClean="0"/>
              <a:t>(); diyemem çünkü</a:t>
            </a:r>
          </a:p>
          <a:p>
            <a:r>
              <a:rPr lang="tr-TR" dirty="0" smtClean="0"/>
              <a:t> </a:t>
            </a:r>
            <a:r>
              <a:rPr lang="tr-TR" dirty="0" err="1" smtClean="0"/>
              <a:t>nextInt</a:t>
            </a:r>
            <a:r>
              <a:rPr lang="tr-TR" dirty="0" smtClean="0"/>
              <a:t>() ______?________ bir metot değildir.</a:t>
            </a:r>
          </a:p>
          <a:p>
            <a:endParaRPr lang="tr-TR" dirty="0" smtClean="0"/>
          </a:p>
          <a:p>
            <a:r>
              <a:rPr lang="tr-TR" dirty="0" err="1" smtClean="0"/>
              <a:t>Math</a:t>
            </a:r>
            <a:r>
              <a:rPr lang="tr-TR" dirty="0" smtClean="0"/>
              <a:t>.</a:t>
            </a:r>
            <a:r>
              <a:rPr lang="tr-TR" dirty="0" err="1" smtClean="0"/>
              <a:t>pow</a:t>
            </a:r>
            <a:r>
              <a:rPr lang="tr-TR" dirty="0" smtClean="0"/>
              <a:t>() derim çünkü</a:t>
            </a:r>
          </a:p>
          <a:p>
            <a:r>
              <a:rPr lang="tr-TR" dirty="0" err="1" smtClean="0"/>
              <a:t>pow</a:t>
            </a:r>
            <a:r>
              <a:rPr lang="tr-TR" dirty="0" smtClean="0"/>
              <a:t>() _______?_________ bir metottur.</a:t>
            </a:r>
          </a:p>
          <a:p>
            <a:r>
              <a:rPr lang="tr-TR" dirty="0" err="1" smtClean="0"/>
              <a:t>NetBeans’te</a:t>
            </a:r>
            <a:r>
              <a:rPr lang="tr-TR" dirty="0" smtClean="0"/>
              <a:t> bir isim yazıp nokta yazınca açılan </a:t>
            </a:r>
            <a:r>
              <a:rPr lang="tr-TR" b="1" dirty="0" smtClean="0"/>
              <a:t>pencerenin içinde çıkacak olan şeyleri </a:t>
            </a:r>
            <a:r>
              <a:rPr lang="tr-TR" dirty="0" smtClean="0"/>
              <a:t>kendimiz belirlemeye kalktığımızda ________?________ dünyasına girmiş oluyoruz.</a:t>
            </a:r>
          </a:p>
          <a:p>
            <a:r>
              <a:rPr lang="tr-TR" dirty="0" err="1" smtClean="0"/>
              <a:t>int</a:t>
            </a:r>
            <a:r>
              <a:rPr lang="tr-TR" dirty="0" smtClean="0"/>
              <a:t> ,</a:t>
            </a:r>
            <a:r>
              <a:rPr lang="tr-TR" dirty="0" err="1" smtClean="0"/>
              <a:t>double</a:t>
            </a:r>
            <a:r>
              <a:rPr lang="tr-TR" dirty="0" smtClean="0"/>
              <a:t>, </a:t>
            </a:r>
            <a:r>
              <a:rPr lang="tr-TR" dirty="0" err="1" smtClean="0"/>
              <a:t>String’in</a:t>
            </a:r>
            <a:r>
              <a:rPr lang="tr-TR" dirty="0" smtClean="0"/>
              <a:t> bize yetmediği anda da yine ________?___________ dünyasının kapılarını aralıyoruz.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heckerboard(across)">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heckerboard(across)">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checkerboard(across)">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Aşağıdakilerin </a:t>
            </a:r>
            <a:r>
              <a:rPr lang="tr-TR" u="sng" dirty="0" smtClean="0"/>
              <a:t>üçü de doğrudur.</a:t>
            </a:r>
            <a:endParaRPr lang="tr-TR" u="sng" dirty="0"/>
          </a:p>
        </p:txBody>
      </p:sp>
      <p:pic>
        <p:nvPicPr>
          <p:cNvPr id="4" name="3 İçerik Yer Tutucusu" descr="anket3.jpg"/>
          <p:cNvPicPr>
            <a:picLocks noGrp="1" noChangeAspect="1"/>
          </p:cNvPicPr>
          <p:nvPr>
            <p:ph sz="quarter" idx="1"/>
          </p:nvPr>
        </p:nvPicPr>
        <p:blipFill>
          <a:blip r:embed="rId2"/>
          <a:srcRect r="14409" b="9293"/>
          <a:stretch>
            <a:fillRect/>
          </a:stretch>
        </p:blipFill>
        <p:spPr>
          <a:xfrm>
            <a:off x="357158" y="1373187"/>
            <a:ext cx="7043758" cy="4198953"/>
          </a:xfrm>
        </p:spPr>
      </p:pic>
      <p:pic>
        <p:nvPicPr>
          <p:cNvPr id="1027" name="Picture 3"/>
          <p:cNvPicPr>
            <a:picLocks noChangeAspect="1" noChangeArrowheads="1"/>
          </p:cNvPicPr>
          <p:nvPr/>
        </p:nvPicPr>
        <p:blipFill>
          <a:blip r:embed="rId3"/>
          <a:srcRect t="34034"/>
          <a:stretch>
            <a:fillRect/>
          </a:stretch>
        </p:blipFill>
        <p:spPr bwMode="auto">
          <a:xfrm>
            <a:off x="1000100" y="2214554"/>
            <a:ext cx="7210425" cy="37385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Nesne Dizileri ve </a:t>
            </a:r>
            <a:r>
              <a:rPr lang="tr-TR" sz="4000" b="1" dirty="0" err="1" smtClean="0">
                <a:solidFill>
                  <a:schemeClr val="tx2">
                    <a:lumMod val="60000"/>
                    <a:lumOff val="40000"/>
                  </a:schemeClr>
                </a:solidFill>
              </a:rPr>
              <a:t>null</a:t>
            </a:r>
            <a:r>
              <a:rPr lang="tr-TR" sz="4000" b="1" dirty="0" smtClean="0">
                <a:solidFill>
                  <a:schemeClr val="tx2">
                    <a:lumMod val="60000"/>
                    <a:lumOff val="40000"/>
                  </a:schemeClr>
                </a:solidFill>
              </a:rPr>
              <a:t> kullanımı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2400" dirty="0" smtClean="0">
                <a:solidFill>
                  <a:schemeClr val="tx1"/>
                </a:solidFill>
              </a:rPr>
              <a:t> Diziler içerisinde temel türler kullanılabileceği gibi sınıf nesnelerinin de kullanılabileceğini söylemiştik. Java’da tanımlı sınıf nesneleri dışında kullanıcılar tarafından oluşturulan sınıflara ait nesneler de diziler içerisinde tutulabilir.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Diziler birden çok değişkenden oluşmaktadır ve dizi elemanlarından da nesnelerin görünür olan tüm özelliklerine ulaşmak mümkündür.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Temel türlerden oluşturulan dizilerde hiçbir değer atanmadığı durumlarda dizi elemanları 0 (</a:t>
            </a:r>
            <a:r>
              <a:rPr lang="tr-TR" sz="2400" dirty="0" err="1" smtClean="0">
                <a:solidFill>
                  <a:schemeClr val="tx1"/>
                </a:solidFill>
              </a:rPr>
              <a:t>boolean</a:t>
            </a:r>
            <a:r>
              <a:rPr lang="tr-TR" sz="2400" dirty="0" smtClean="0">
                <a:solidFill>
                  <a:schemeClr val="tx1"/>
                </a:solidFill>
              </a:rPr>
              <a:t> ise </a:t>
            </a:r>
            <a:r>
              <a:rPr lang="tr-TR" sz="2400" dirty="0" err="1" smtClean="0">
                <a:solidFill>
                  <a:schemeClr val="tx1"/>
                </a:solidFill>
              </a:rPr>
              <a:t>false</a:t>
            </a:r>
            <a:r>
              <a:rPr lang="tr-TR" sz="2400" dirty="0" smtClean="0">
                <a:solidFill>
                  <a:schemeClr val="tx1"/>
                </a:solidFill>
              </a:rPr>
              <a:t> değeri alır) değerini alırlar. </a:t>
            </a:r>
            <a:r>
              <a:rPr lang="tr-TR" sz="2400" dirty="0" err="1" smtClean="0">
                <a:solidFill>
                  <a:schemeClr val="tx1"/>
                </a:solidFill>
              </a:rPr>
              <a:t>String</a:t>
            </a:r>
            <a:r>
              <a:rPr lang="tr-TR" sz="2400" dirty="0" smtClean="0">
                <a:solidFill>
                  <a:schemeClr val="tx1"/>
                </a:solidFill>
              </a:rPr>
              <a:t> </a:t>
            </a:r>
            <a:r>
              <a:rPr lang="tr-TR" sz="2400" dirty="0" smtClean="0"/>
              <a:t>ise “” değerini alır. </a:t>
            </a:r>
            <a:r>
              <a:rPr lang="tr-TR" sz="2400" dirty="0" smtClean="0">
                <a:solidFill>
                  <a:schemeClr val="tx1"/>
                </a:solidFill>
              </a:rPr>
              <a:t>Nesnelerden oluşan dizilerde ise bir değer atanmadığı durumda ilk atanan değer </a:t>
            </a:r>
            <a:r>
              <a:rPr lang="tr-TR" sz="2400" b="1" i="1" u="sng" dirty="0" err="1" smtClean="0">
                <a:solidFill>
                  <a:schemeClr val="tx1"/>
                </a:solidFill>
              </a:rPr>
              <a:t>null</a:t>
            </a:r>
            <a:r>
              <a:rPr lang="tr-TR" sz="2400" dirty="0" smtClean="0">
                <a:solidFill>
                  <a:schemeClr val="tx1"/>
                </a:solidFill>
              </a:rPr>
              <a:t> olur. </a:t>
            </a:r>
            <a:r>
              <a:rPr lang="tr-TR" sz="2400" b="1" dirty="0" err="1" smtClean="0">
                <a:solidFill>
                  <a:schemeClr val="tx1"/>
                </a:solidFill>
              </a:rPr>
              <a:t>null</a:t>
            </a:r>
            <a:r>
              <a:rPr lang="tr-TR" sz="2400" dirty="0" smtClean="0">
                <a:solidFill>
                  <a:schemeClr val="tx1"/>
                </a:solidFill>
              </a:rPr>
              <a:t> değeri, olmayan bir adres alanı gibi düşünülebilir. İçerisinde hiçbir veri yoktur. Değeri </a:t>
            </a:r>
            <a:r>
              <a:rPr lang="tr-TR" sz="2400" b="1" dirty="0" err="1" smtClean="0">
                <a:solidFill>
                  <a:schemeClr val="tx1"/>
                </a:solidFill>
              </a:rPr>
              <a:t>null</a:t>
            </a:r>
            <a:r>
              <a:rPr lang="tr-TR" sz="2400" dirty="0" smtClean="0">
                <a:solidFill>
                  <a:schemeClr val="tx1"/>
                </a:solidFill>
              </a:rPr>
              <a:t> olan bir değişkene ulaşılmaya çalışılırsa meşhur hatalardan olan “</a:t>
            </a:r>
            <a:r>
              <a:rPr lang="tr-TR" sz="2400" b="1" i="1" u="sng" dirty="0" err="1" smtClean="0">
                <a:solidFill>
                  <a:schemeClr val="tx1"/>
                </a:solidFill>
              </a:rPr>
              <a:t>NullPointerException</a:t>
            </a:r>
            <a:r>
              <a:rPr lang="tr-TR" sz="2400" dirty="0" smtClean="0">
                <a:solidFill>
                  <a:schemeClr val="tx1"/>
                </a:solidFill>
              </a:rPr>
              <a:t>” hatası alınır.</a:t>
            </a:r>
          </a:p>
          <a:p>
            <a:pPr algn="just"/>
            <a:endParaRPr lang="tr-TR" sz="2400" dirty="0" smtClean="0">
              <a:solidFill>
                <a:schemeClr val="tx1"/>
              </a:solidFill>
            </a:endParaRPr>
          </a:p>
          <a:p>
            <a:pPr algn="just">
              <a:buFontTx/>
              <a:buChar char="-"/>
            </a:pPr>
            <a:endParaRPr lang="tr-TR" sz="2400"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p:txBody>
          <a:bodyPr>
            <a:normAutofit/>
          </a:bodyPr>
          <a:lstStyle/>
          <a:p>
            <a:pPr algn="just">
              <a:buFontTx/>
              <a:buChar char="-"/>
            </a:pPr>
            <a:r>
              <a:rPr lang="tr-TR" sz="3100" b="1" dirty="0" smtClean="0">
                <a:solidFill>
                  <a:schemeClr val="tx1"/>
                </a:solidFill>
              </a:rPr>
              <a:t>Örnek Kullanım:</a:t>
            </a:r>
            <a:endParaRPr lang="tr-TR" sz="2800" b="1" dirty="0" smtClean="0">
              <a:solidFill>
                <a:schemeClr val="tx1"/>
              </a:solidFill>
            </a:endParaRPr>
          </a:p>
          <a:p>
            <a:pPr algn="l"/>
            <a:r>
              <a:rPr lang="tr-TR" sz="1600" b="1" dirty="0" smtClean="0">
                <a:solidFill>
                  <a:srgbClr val="000000"/>
                </a:solidFill>
                <a:latin typeface="Consolas" pitchFamily="49" charset="0"/>
                <a:cs typeface="Consolas" pitchFamily="49" charset="0"/>
              </a:rPr>
              <a:t>hayvan[] h_</a:t>
            </a:r>
            <a:r>
              <a:rPr lang="tr-TR" sz="1600" b="1" dirty="0" err="1" smtClean="0">
                <a:solidFill>
                  <a:srgbClr val="000000"/>
                </a:solidFill>
                <a:latin typeface="Consolas" pitchFamily="49" charset="0"/>
                <a:cs typeface="Consolas" pitchFamily="49" charset="0"/>
              </a:rPr>
              <a:t>bahcesi</a:t>
            </a:r>
            <a:r>
              <a:rPr lang="tr-TR" sz="1600" b="1" dirty="0" smtClean="0">
                <a:solidFill>
                  <a:srgbClr val="000000"/>
                </a:solidFill>
                <a:latin typeface="Consolas" pitchFamily="49" charset="0"/>
                <a:cs typeface="Consolas" pitchFamily="49" charset="0"/>
              </a:rPr>
              <a:t> = </a:t>
            </a:r>
            <a:r>
              <a:rPr lang="tr-TR" sz="1600" b="1" dirty="0" err="1" smtClean="0">
                <a:solidFill>
                  <a:srgbClr val="7F0055"/>
                </a:solidFill>
                <a:latin typeface="Consolas" pitchFamily="49" charset="0"/>
                <a:cs typeface="Consolas" pitchFamily="49" charset="0"/>
              </a:rPr>
              <a:t>new</a:t>
            </a:r>
            <a:r>
              <a:rPr lang="tr-TR" sz="1600" b="1" dirty="0" smtClean="0">
                <a:solidFill>
                  <a:srgbClr val="000000"/>
                </a:solidFill>
                <a:latin typeface="Consolas" pitchFamily="49" charset="0"/>
                <a:cs typeface="Consolas" pitchFamily="49" charset="0"/>
              </a:rPr>
              <a:t> hayvan[40]; </a:t>
            </a:r>
            <a:endParaRPr lang="tr-TR" sz="2400" dirty="0" smtClean="0">
              <a:solidFill>
                <a:schemeClr val="tx1"/>
              </a:solidFill>
            </a:endParaRPr>
          </a:p>
        </p:txBody>
      </p:sp>
      <p:sp>
        <p:nvSpPr>
          <p:cNvPr id="4" name="3 Serbest Form"/>
          <p:cNvSpPr/>
          <p:nvPr/>
        </p:nvSpPr>
        <p:spPr>
          <a:xfrm>
            <a:off x="3643306" y="2143116"/>
            <a:ext cx="2420036" cy="1597943"/>
          </a:xfrm>
          <a:custGeom>
            <a:avLst/>
            <a:gdLst>
              <a:gd name="connsiteX0" fmla="*/ 0 w 2536372"/>
              <a:gd name="connsiteY0" fmla="*/ 0 h 1182915"/>
              <a:gd name="connsiteX1" fmla="*/ 1807029 w 2536372"/>
              <a:gd name="connsiteY1" fmla="*/ 1001486 h 1182915"/>
              <a:gd name="connsiteX2" fmla="*/ 2536372 w 2536372"/>
              <a:gd name="connsiteY2" fmla="*/ 1088571 h 1182915"/>
            </a:gdLst>
            <a:ahLst/>
            <a:cxnLst>
              <a:cxn ang="0">
                <a:pos x="connsiteX0" y="connsiteY0"/>
              </a:cxn>
              <a:cxn ang="0">
                <a:pos x="connsiteX1" y="connsiteY1"/>
              </a:cxn>
              <a:cxn ang="0">
                <a:pos x="connsiteX2" y="connsiteY2"/>
              </a:cxn>
            </a:cxnLst>
            <a:rect l="l" t="t" r="r" b="b"/>
            <a:pathLst>
              <a:path w="2536372" h="1182915">
                <a:moveTo>
                  <a:pt x="0" y="0"/>
                </a:moveTo>
                <a:cubicBezTo>
                  <a:pt x="692150" y="410029"/>
                  <a:pt x="1384300" y="820058"/>
                  <a:pt x="1807029" y="1001486"/>
                </a:cubicBezTo>
                <a:cubicBezTo>
                  <a:pt x="2229758" y="1182915"/>
                  <a:pt x="2383065" y="1135743"/>
                  <a:pt x="2536372" y="1088571"/>
                </a:cubicBezTo>
              </a:path>
            </a:pathLst>
          </a:cu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 name="4 Metin kutusu"/>
          <p:cNvSpPr txBox="1"/>
          <p:nvPr/>
        </p:nvSpPr>
        <p:spPr>
          <a:xfrm>
            <a:off x="6143636" y="3429000"/>
            <a:ext cx="1857388"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i="1" dirty="0" smtClean="0"/>
              <a:t>Dizi açıldı ama tüm elemanlarının değeri </a:t>
            </a:r>
            <a:r>
              <a:rPr lang="tr-TR" b="1" i="1" dirty="0" err="1" smtClean="0"/>
              <a:t>null</a:t>
            </a:r>
            <a:endParaRPr lang="tr-TR" b="1" i="1" dirty="0"/>
          </a:p>
        </p:txBody>
      </p:sp>
      <p:sp>
        <p:nvSpPr>
          <p:cNvPr id="9" name="8 Metin kutusu"/>
          <p:cNvSpPr txBox="1"/>
          <p:nvPr/>
        </p:nvSpPr>
        <p:spPr>
          <a:xfrm>
            <a:off x="7215174" y="1714488"/>
            <a:ext cx="1857388"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i="1" dirty="0" smtClean="0"/>
              <a:t>Her elemanın da ayrıca </a:t>
            </a:r>
            <a:r>
              <a:rPr lang="tr-TR" i="1" dirty="0" err="1" smtClean="0"/>
              <a:t>new</a:t>
            </a:r>
            <a:r>
              <a:rPr lang="tr-TR" i="1" dirty="0" smtClean="0"/>
              <a:t> operatörü ile tanımı gerek.</a:t>
            </a:r>
            <a:endParaRPr lang="tr-TR" b="1" i="1" dirty="0"/>
          </a:p>
        </p:txBody>
      </p:sp>
      <p:cxnSp>
        <p:nvCxnSpPr>
          <p:cNvPr id="11" name="10 Düz Bağlayıcı"/>
          <p:cNvCxnSpPr>
            <a:endCxn id="9" idx="2"/>
          </p:cNvCxnSpPr>
          <p:nvPr/>
        </p:nvCxnSpPr>
        <p:spPr>
          <a:xfrm rot="5400000" flipH="1" flipV="1">
            <a:off x="7315289" y="2600421"/>
            <a:ext cx="514183" cy="1142976"/>
          </a:xfrm>
          <a:prstGeom prst="line">
            <a:avLst/>
          </a:prstGeom>
        </p:spPr>
        <p:style>
          <a:lnRef idx="1">
            <a:schemeClr val="accent1"/>
          </a:lnRef>
          <a:fillRef idx="0">
            <a:schemeClr val="accent1"/>
          </a:fillRef>
          <a:effectRef idx="0">
            <a:schemeClr val="accent1"/>
          </a:effectRef>
          <a:fontRef idx="minor">
            <a:schemeClr val="tx1"/>
          </a:fontRef>
        </p:style>
      </p:cxnSp>
      <p:sp>
        <p:nvSpPr>
          <p:cNvPr id="13" name="Başlık 1"/>
          <p:cNvSpPr>
            <a:spLocks noGrp="1"/>
          </p:cNvSpPr>
          <p:nvPr>
            <p:ph type="title"/>
          </p:nvPr>
        </p:nvSpPr>
        <p:spPr>
          <a:xfrm>
            <a:off x="457200" y="152400"/>
            <a:ext cx="8229600" cy="990600"/>
          </a:xfrm>
        </p:spPr>
        <p:txBody>
          <a:bodyPr>
            <a:normAutofit/>
          </a:bodyPr>
          <a:lstStyle/>
          <a:p>
            <a:r>
              <a:rPr lang="tr-TR" sz="4000" b="1" dirty="0" smtClean="0">
                <a:solidFill>
                  <a:schemeClr val="tx2">
                    <a:lumMod val="60000"/>
                    <a:lumOff val="40000"/>
                  </a:schemeClr>
                </a:solidFill>
              </a:rPr>
              <a:t>Nesne Dizileri ve </a:t>
            </a:r>
            <a:r>
              <a:rPr lang="tr-TR" sz="4000" b="1" dirty="0" err="1" smtClean="0">
                <a:solidFill>
                  <a:schemeClr val="tx2">
                    <a:lumMod val="60000"/>
                    <a:lumOff val="40000"/>
                  </a:schemeClr>
                </a:solidFill>
              </a:rPr>
              <a:t>null</a:t>
            </a:r>
            <a:r>
              <a:rPr lang="tr-TR" sz="4000" b="1" dirty="0" smtClean="0">
                <a:solidFill>
                  <a:schemeClr val="tx2">
                    <a:lumMod val="60000"/>
                    <a:lumOff val="40000"/>
                  </a:schemeClr>
                </a:solidFill>
              </a:rPr>
              <a:t> kullanımı</a:t>
            </a:r>
            <a:endParaRPr lang="tr-TR" sz="4000" b="1" dirty="0">
              <a:solidFill>
                <a:schemeClr val="tx2">
                  <a:lumMod val="60000"/>
                  <a:lumOff val="4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Algoritma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b="1" dirty="0" smtClean="0">
                <a:solidFill>
                  <a:schemeClr val="tx1"/>
                </a:solidFill>
              </a:rPr>
              <a:t>Örnek: </a:t>
            </a:r>
            <a:r>
              <a:rPr lang="tr-TR" dirty="0" smtClean="0">
                <a:solidFill>
                  <a:schemeClr val="tx1"/>
                </a:solidFill>
              </a:rPr>
              <a:t>Sayı tahmin oyunu</a:t>
            </a:r>
          </a:p>
          <a:p>
            <a:pPr algn="l">
              <a:spcBef>
                <a:spcPts val="0"/>
              </a:spcBef>
              <a:buFont typeface="Wingdings" pitchFamily="2" charset="2"/>
              <a:buChar char="§"/>
            </a:pPr>
            <a:r>
              <a:rPr lang="tr-TR" sz="2400" b="1" dirty="0" smtClean="0">
                <a:solidFill>
                  <a:schemeClr val="tx1"/>
                </a:solidFill>
              </a:rPr>
              <a:t>Adım 1: </a:t>
            </a:r>
            <a:r>
              <a:rPr lang="tr-TR" sz="2400" dirty="0" smtClean="0">
                <a:solidFill>
                  <a:schemeClr val="tx1"/>
                </a:solidFill>
              </a:rPr>
              <a:t>Sayı tahmini yapılacak sayı aralığını belirleyin. Arkadaşınız aklında bir sayı tutsun. Siz de bir tahminde bulunun.</a:t>
            </a:r>
          </a:p>
          <a:p>
            <a:pPr algn="l">
              <a:spcBef>
                <a:spcPts val="0"/>
              </a:spcBef>
              <a:buFont typeface="Wingdings" pitchFamily="2" charset="2"/>
              <a:buChar char="§"/>
            </a:pPr>
            <a:r>
              <a:rPr lang="tr-TR" sz="2400" b="1" dirty="0" smtClean="0">
                <a:solidFill>
                  <a:schemeClr val="tx1"/>
                </a:solidFill>
              </a:rPr>
              <a:t>Adım 2: </a:t>
            </a:r>
            <a:r>
              <a:rPr lang="tr-TR" sz="2400" dirty="0" smtClean="0">
                <a:solidFill>
                  <a:schemeClr val="tx1"/>
                </a:solidFill>
              </a:rPr>
              <a:t>Arkadaşınız tuttuğu sayının daha büyük olduğunu söylerse </a:t>
            </a:r>
            <a:r>
              <a:rPr lang="tr-TR" sz="2400" b="1" i="1" dirty="0" smtClean="0">
                <a:solidFill>
                  <a:schemeClr val="tx1"/>
                </a:solidFill>
              </a:rPr>
              <a:t>Adım 3</a:t>
            </a:r>
            <a:r>
              <a:rPr lang="tr-TR" sz="2400" dirty="0" smtClean="0">
                <a:solidFill>
                  <a:schemeClr val="tx1"/>
                </a:solidFill>
              </a:rPr>
              <a:t>’e, daha küçük olduğunu söylerse </a:t>
            </a:r>
            <a:r>
              <a:rPr lang="tr-TR" sz="2400" b="1" i="1" dirty="0" smtClean="0">
                <a:solidFill>
                  <a:schemeClr val="tx1"/>
                </a:solidFill>
              </a:rPr>
              <a:t>Adım 4</a:t>
            </a:r>
            <a:r>
              <a:rPr lang="tr-TR" sz="2400" dirty="0" smtClean="0">
                <a:solidFill>
                  <a:schemeClr val="tx1"/>
                </a:solidFill>
              </a:rPr>
              <a:t>’e, sayıyı doğru tahmin ettiğinizi söylerse </a:t>
            </a:r>
            <a:r>
              <a:rPr lang="tr-TR" sz="2400" b="1" i="1" dirty="0" smtClean="0">
                <a:solidFill>
                  <a:schemeClr val="tx1"/>
                </a:solidFill>
              </a:rPr>
              <a:t>Adım 5</a:t>
            </a:r>
            <a:r>
              <a:rPr lang="tr-TR" sz="2400" dirty="0" smtClean="0">
                <a:solidFill>
                  <a:schemeClr val="tx1"/>
                </a:solidFill>
              </a:rPr>
              <a:t>’e geçin.</a:t>
            </a:r>
          </a:p>
          <a:p>
            <a:pPr algn="l">
              <a:spcBef>
                <a:spcPts val="0"/>
              </a:spcBef>
              <a:buFont typeface="Wingdings" pitchFamily="2" charset="2"/>
              <a:buChar char="§"/>
            </a:pPr>
            <a:r>
              <a:rPr lang="tr-TR" sz="2400" b="1" dirty="0" smtClean="0">
                <a:solidFill>
                  <a:schemeClr val="tx1"/>
                </a:solidFill>
              </a:rPr>
              <a:t>Adım 3: </a:t>
            </a:r>
            <a:r>
              <a:rPr lang="tr-TR" sz="2400" dirty="0" smtClean="0">
                <a:solidFill>
                  <a:schemeClr val="tx1"/>
                </a:solidFill>
              </a:rPr>
              <a:t>Bir önceki tahmininizden daha büyük bir tahminde bulunun. </a:t>
            </a:r>
            <a:r>
              <a:rPr lang="tr-TR" sz="2400" b="1" dirty="0" smtClean="0">
                <a:solidFill>
                  <a:schemeClr val="tx1"/>
                </a:solidFill>
              </a:rPr>
              <a:t>Adım 2</a:t>
            </a:r>
            <a:r>
              <a:rPr lang="tr-TR" sz="2400" dirty="0" smtClean="0">
                <a:solidFill>
                  <a:schemeClr val="tx1"/>
                </a:solidFill>
              </a:rPr>
              <a:t>’ye geçin.</a:t>
            </a:r>
          </a:p>
          <a:p>
            <a:pPr algn="l">
              <a:spcBef>
                <a:spcPts val="0"/>
              </a:spcBef>
              <a:buFont typeface="Wingdings" pitchFamily="2" charset="2"/>
              <a:buChar char="§"/>
            </a:pPr>
            <a:r>
              <a:rPr lang="tr-TR" sz="2400" b="1" dirty="0" smtClean="0">
                <a:solidFill>
                  <a:schemeClr val="tx1"/>
                </a:solidFill>
              </a:rPr>
              <a:t>Adım 4: </a:t>
            </a:r>
            <a:r>
              <a:rPr lang="tr-TR" sz="2400" dirty="0" smtClean="0">
                <a:solidFill>
                  <a:schemeClr val="tx1"/>
                </a:solidFill>
              </a:rPr>
              <a:t>Bir önceki tahmininizden daha küçük bir tahminde bulunun. </a:t>
            </a:r>
            <a:r>
              <a:rPr lang="tr-TR" sz="2400" b="1" dirty="0" smtClean="0">
                <a:solidFill>
                  <a:schemeClr val="tx1"/>
                </a:solidFill>
              </a:rPr>
              <a:t>Adım 2</a:t>
            </a:r>
            <a:r>
              <a:rPr lang="tr-TR" sz="2400" dirty="0" smtClean="0">
                <a:solidFill>
                  <a:schemeClr val="tx1"/>
                </a:solidFill>
              </a:rPr>
              <a:t>’ye geçin.</a:t>
            </a:r>
          </a:p>
          <a:p>
            <a:pPr algn="l">
              <a:spcBef>
                <a:spcPts val="0"/>
              </a:spcBef>
              <a:buFont typeface="Wingdings" pitchFamily="2" charset="2"/>
              <a:buChar char="§"/>
            </a:pPr>
            <a:r>
              <a:rPr lang="tr-TR" sz="2400" b="1" dirty="0" smtClean="0">
                <a:solidFill>
                  <a:schemeClr val="tx1"/>
                </a:solidFill>
              </a:rPr>
              <a:t>Adım 5: </a:t>
            </a:r>
            <a:r>
              <a:rPr lang="tr-TR" sz="2400" dirty="0" smtClean="0">
                <a:solidFill>
                  <a:schemeClr val="tx1"/>
                </a:solidFill>
              </a:rPr>
              <a:t>Sayı doğru tahmin edildi. Algoritma sonlandı.</a:t>
            </a:r>
          </a:p>
        </p:txBody>
      </p:sp>
    </p:spTree>
  </p:cSld>
  <p:clrMapOvr>
    <a:masterClrMapping/>
  </p:clrMapOvr>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a:xfrm>
            <a:off x="457200" y="1219200"/>
            <a:ext cx="7686700" cy="2352676"/>
          </a:xfrm>
        </p:spPr>
        <p:txBody>
          <a:bodyPr>
            <a:noAutofit/>
          </a:bodyPr>
          <a:lstStyle/>
          <a:p>
            <a:pPr>
              <a:buNone/>
            </a:pPr>
            <a:r>
              <a:rPr lang="tr-TR" sz="1400" b="1" dirty="0" smtClean="0">
                <a:solidFill>
                  <a:srgbClr val="7F0055"/>
                </a:solidFill>
                <a:latin typeface="Consolas"/>
              </a:rPr>
              <a:t>    </a:t>
            </a:r>
            <a:r>
              <a:rPr lang="tr-TR" sz="1400" b="1" dirty="0" err="1" smtClean="0">
                <a:solidFill>
                  <a:srgbClr val="7F0055"/>
                </a:solidFill>
                <a:latin typeface="Consolas"/>
              </a:rPr>
              <a:t>for</a:t>
            </a:r>
            <a:r>
              <a:rPr lang="tr-TR" sz="1400" b="1" dirty="0" smtClean="0">
                <a:solidFill>
                  <a:srgbClr val="000000"/>
                </a:solidFill>
                <a:latin typeface="Consolas"/>
              </a:rPr>
              <a:t>(</a:t>
            </a:r>
            <a:r>
              <a:rPr lang="tr-TR" sz="1400" b="1" dirty="0" err="1" smtClean="0">
                <a:solidFill>
                  <a:srgbClr val="7F0055"/>
                </a:solidFill>
                <a:latin typeface="Consolas"/>
              </a:rPr>
              <a:t>int</a:t>
            </a:r>
            <a:r>
              <a:rPr lang="tr-TR" sz="1400" b="1" dirty="0" smtClean="0">
                <a:solidFill>
                  <a:srgbClr val="000000"/>
                </a:solidFill>
                <a:latin typeface="Consolas"/>
              </a:rPr>
              <a:t> </a:t>
            </a:r>
            <a:r>
              <a:rPr lang="tr-TR" sz="1400" b="1" dirty="0" smtClean="0">
                <a:solidFill>
                  <a:srgbClr val="6A3E3E"/>
                </a:solidFill>
                <a:latin typeface="Consolas"/>
              </a:rPr>
              <a:t>i</a:t>
            </a:r>
            <a:r>
              <a:rPr lang="tr-TR" sz="1400" b="1" dirty="0" smtClean="0">
                <a:solidFill>
                  <a:srgbClr val="000000"/>
                </a:solidFill>
                <a:latin typeface="Consolas"/>
              </a:rPr>
              <a:t>=0; </a:t>
            </a:r>
            <a:r>
              <a:rPr lang="tr-TR" sz="1400" b="1" dirty="0" smtClean="0">
                <a:solidFill>
                  <a:srgbClr val="6A3E3E"/>
                </a:solidFill>
                <a:latin typeface="Consolas"/>
              </a:rPr>
              <a:t>i</a:t>
            </a:r>
            <a:r>
              <a:rPr lang="tr-TR" sz="1400" b="1" dirty="0" smtClean="0">
                <a:solidFill>
                  <a:srgbClr val="000000"/>
                </a:solidFill>
                <a:latin typeface="Consolas"/>
              </a:rPr>
              <a:t>&lt;</a:t>
            </a:r>
            <a:r>
              <a:rPr lang="tr-TR" sz="1400" b="1" dirty="0" smtClean="0">
                <a:solidFill>
                  <a:srgbClr val="000000"/>
                </a:solidFill>
                <a:latin typeface="Consolas" pitchFamily="49" charset="0"/>
                <a:cs typeface="Consolas" pitchFamily="49" charset="0"/>
              </a:rPr>
              <a:t> h_</a:t>
            </a:r>
            <a:r>
              <a:rPr lang="tr-TR" sz="1400" b="1" dirty="0" err="1" smtClean="0">
                <a:solidFill>
                  <a:srgbClr val="000000"/>
                </a:solidFill>
                <a:latin typeface="Consolas" pitchFamily="49" charset="0"/>
                <a:cs typeface="Consolas" pitchFamily="49" charset="0"/>
              </a:rPr>
              <a:t>bahcesi</a:t>
            </a:r>
            <a:r>
              <a:rPr lang="tr-TR" sz="1400" b="1" dirty="0" smtClean="0">
                <a:solidFill>
                  <a:srgbClr val="000000"/>
                </a:solidFill>
                <a:latin typeface="Consolas"/>
              </a:rPr>
              <a:t>.</a:t>
            </a:r>
            <a:r>
              <a:rPr lang="tr-TR" sz="1400" b="1" dirty="0" err="1" smtClean="0">
                <a:solidFill>
                  <a:srgbClr val="0000C0"/>
                </a:solidFill>
                <a:latin typeface="Consolas"/>
              </a:rPr>
              <a:t>length</a:t>
            </a:r>
            <a:r>
              <a:rPr lang="tr-TR" sz="1400" b="1" dirty="0" smtClean="0">
                <a:solidFill>
                  <a:srgbClr val="000000"/>
                </a:solidFill>
                <a:latin typeface="Consolas"/>
              </a:rPr>
              <a:t>; </a:t>
            </a:r>
            <a:r>
              <a:rPr lang="tr-TR" sz="1400" b="1" dirty="0" smtClean="0">
                <a:solidFill>
                  <a:srgbClr val="6A3E3E"/>
                </a:solidFill>
                <a:latin typeface="Consolas"/>
              </a:rPr>
              <a:t>i</a:t>
            </a:r>
            <a:r>
              <a:rPr lang="tr-TR" sz="1400" b="1" dirty="0" smtClean="0">
                <a:solidFill>
                  <a:srgbClr val="000000"/>
                </a:solidFill>
                <a:latin typeface="Consolas"/>
              </a:rPr>
              <a:t>++){</a:t>
            </a:r>
          </a:p>
          <a:p>
            <a:pPr>
              <a:buNone/>
            </a:pPr>
            <a:r>
              <a:rPr lang="tr-TR" sz="1400" b="1" dirty="0" smtClean="0">
                <a:solidFill>
                  <a:srgbClr val="7F0055"/>
                </a:solidFill>
                <a:latin typeface="Consolas"/>
              </a:rPr>
              <a:t>                </a:t>
            </a:r>
            <a:r>
              <a:rPr lang="tr-TR" sz="1400" b="1" dirty="0" err="1" smtClean="0">
                <a:solidFill>
                  <a:srgbClr val="7F0055"/>
                </a:solidFill>
                <a:latin typeface="Consolas"/>
              </a:rPr>
              <a:t>if</a:t>
            </a:r>
            <a:r>
              <a:rPr lang="tr-TR" sz="1400" b="1" dirty="0" smtClean="0">
                <a:solidFill>
                  <a:srgbClr val="000000"/>
                </a:solidFill>
                <a:latin typeface="Consolas"/>
              </a:rPr>
              <a:t>(</a:t>
            </a:r>
            <a:r>
              <a:rPr lang="tr-TR" sz="1400" b="1" dirty="0" smtClean="0">
                <a:solidFill>
                  <a:srgbClr val="000000"/>
                </a:solidFill>
                <a:latin typeface="Consolas" pitchFamily="49" charset="0"/>
                <a:cs typeface="Consolas" pitchFamily="49" charset="0"/>
              </a:rPr>
              <a:t>h_</a:t>
            </a:r>
            <a:r>
              <a:rPr lang="tr-TR" sz="1400" b="1" dirty="0" err="1" smtClean="0">
                <a:solidFill>
                  <a:srgbClr val="000000"/>
                </a:solidFill>
                <a:latin typeface="Consolas" pitchFamily="49" charset="0"/>
                <a:cs typeface="Consolas" pitchFamily="49" charset="0"/>
              </a:rPr>
              <a:t>bahcesi</a:t>
            </a:r>
            <a:r>
              <a:rPr lang="tr-TR" sz="1400" b="1" dirty="0" smtClean="0">
                <a:solidFill>
                  <a:srgbClr val="000000"/>
                </a:solidFill>
                <a:latin typeface="Consolas"/>
              </a:rPr>
              <a:t>[</a:t>
            </a:r>
            <a:r>
              <a:rPr lang="tr-TR" sz="1400" b="1" dirty="0" smtClean="0">
                <a:solidFill>
                  <a:srgbClr val="6A3E3E"/>
                </a:solidFill>
                <a:latin typeface="Consolas"/>
              </a:rPr>
              <a:t>i</a:t>
            </a:r>
            <a:r>
              <a:rPr lang="tr-TR" sz="1400" b="1" dirty="0" smtClean="0">
                <a:solidFill>
                  <a:srgbClr val="000000"/>
                </a:solidFill>
                <a:latin typeface="Consolas"/>
              </a:rPr>
              <a:t>] == </a:t>
            </a:r>
            <a:r>
              <a:rPr lang="tr-TR" sz="1400" b="1" dirty="0" err="1" smtClean="0">
                <a:solidFill>
                  <a:srgbClr val="7F0055"/>
                </a:solidFill>
                <a:latin typeface="Consolas"/>
              </a:rPr>
              <a:t>null</a:t>
            </a:r>
            <a:r>
              <a:rPr lang="tr-TR" sz="1400" b="1" dirty="0" smtClean="0">
                <a:solidFill>
                  <a:srgbClr val="000000"/>
                </a:solidFill>
                <a:latin typeface="Consolas"/>
              </a:rPr>
              <a:t>){</a:t>
            </a:r>
          </a:p>
          <a:p>
            <a:pPr algn="l">
              <a:buNone/>
            </a:pPr>
            <a:r>
              <a:rPr lang="tr-TR" sz="1400" dirty="0" smtClean="0">
                <a:solidFill>
                  <a:srgbClr val="6A3E3E"/>
                </a:solidFill>
                <a:latin typeface="Consolas"/>
              </a:rPr>
              <a:t>                    </a:t>
            </a:r>
            <a:r>
              <a:rPr lang="tr-TR" sz="1400" b="1" dirty="0" smtClean="0">
                <a:solidFill>
                  <a:srgbClr val="6A3E3E"/>
                </a:solidFill>
                <a:latin typeface="Consolas"/>
              </a:rPr>
              <a:t>h_</a:t>
            </a:r>
            <a:r>
              <a:rPr lang="tr-TR" sz="1400" b="1" dirty="0" err="1" smtClean="0">
                <a:solidFill>
                  <a:srgbClr val="6A3E3E"/>
                </a:solidFill>
                <a:latin typeface="Consolas"/>
              </a:rPr>
              <a:t>bahcesi</a:t>
            </a:r>
            <a:r>
              <a:rPr lang="nn-NO" sz="1400" b="1" dirty="0" smtClean="0">
                <a:solidFill>
                  <a:srgbClr val="000000"/>
                </a:solidFill>
                <a:latin typeface="Consolas"/>
              </a:rPr>
              <a:t>[</a:t>
            </a:r>
            <a:r>
              <a:rPr lang="nn-NO" sz="1400" b="1" dirty="0" smtClean="0">
                <a:solidFill>
                  <a:srgbClr val="6A3E3E"/>
                </a:solidFill>
                <a:latin typeface="Consolas"/>
              </a:rPr>
              <a:t>i</a:t>
            </a:r>
            <a:r>
              <a:rPr lang="nn-NO" sz="1400" b="1" dirty="0" smtClean="0">
                <a:solidFill>
                  <a:srgbClr val="000000"/>
                </a:solidFill>
                <a:latin typeface="Consolas"/>
              </a:rPr>
              <a:t>]</a:t>
            </a:r>
            <a:r>
              <a:rPr lang="tr-TR" sz="1400" b="1" dirty="0" smtClean="0">
                <a:solidFill>
                  <a:srgbClr val="000000"/>
                </a:solidFill>
                <a:latin typeface="Consolas"/>
              </a:rPr>
              <a:t>.isim=“Sincap”;</a:t>
            </a:r>
          </a:p>
          <a:p>
            <a:pPr>
              <a:buNone/>
            </a:pPr>
            <a:r>
              <a:rPr lang="tr-TR" sz="1400" dirty="0" smtClean="0">
                <a:solidFill>
                  <a:srgbClr val="6A3E3E"/>
                </a:solidFill>
                <a:latin typeface="Consolas"/>
              </a:rPr>
              <a:t>  			 </a:t>
            </a:r>
            <a:r>
              <a:rPr lang="tr-TR" sz="1400" b="1" dirty="0" smtClean="0">
                <a:solidFill>
                  <a:srgbClr val="6A3E3E"/>
                </a:solidFill>
                <a:latin typeface="Consolas"/>
              </a:rPr>
              <a:t>h_</a:t>
            </a:r>
            <a:r>
              <a:rPr lang="tr-TR" sz="1400" b="1" dirty="0" err="1" smtClean="0">
                <a:solidFill>
                  <a:srgbClr val="6A3E3E"/>
                </a:solidFill>
                <a:latin typeface="Consolas"/>
              </a:rPr>
              <a:t>bahcesi</a:t>
            </a:r>
            <a:r>
              <a:rPr lang="nn-NO" sz="1400" b="1" dirty="0" smtClean="0">
                <a:solidFill>
                  <a:srgbClr val="000000"/>
                </a:solidFill>
                <a:latin typeface="Consolas"/>
              </a:rPr>
              <a:t>[</a:t>
            </a:r>
            <a:r>
              <a:rPr lang="nn-NO" sz="1400" b="1" dirty="0" smtClean="0">
                <a:solidFill>
                  <a:srgbClr val="6A3E3E"/>
                </a:solidFill>
                <a:latin typeface="Consolas"/>
              </a:rPr>
              <a:t>i</a:t>
            </a:r>
            <a:r>
              <a:rPr lang="nn-NO" sz="1400" b="1" dirty="0" smtClean="0">
                <a:solidFill>
                  <a:srgbClr val="000000"/>
                </a:solidFill>
                <a:latin typeface="Consolas"/>
              </a:rPr>
              <a:t>]</a:t>
            </a:r>
            <a:r>
              <a:rPr lang="tr-TR" sz="1400" b="1" dirty="0" smtClean="0">
                <a:solidFill>
                  <a:srgbClr val="000000"/>
                </a:solidFill>
                <a:latin typeface="Consolas"/>
              </a:rPr>
              <a:t>.ortalama_yas = 16;</a:t>
            </a:r>
          </a:p>
          <a:p>
            <a:pPr>
              <a:buNone/>
            </a:pPr>
            <a:r>
              <a:rPr lang="tr-TR" sz="1400" dirty="0" smtClean="0">
                <a:solidFill>
                  <a:srgbClr val="6A3E3E"/>
                </a:solidFill>
                <a:latin typeface="Consolas"/>
              </a:rPr>
              <a:t> 			 </a:t>
            </a:r>
            <a:r>
              <a:rPr lang="tr-TR" sz="1400" b="1" dirty="0" smtClean="0">
                <a:solidFill>
                  <a:srgbClr val="6A3E3E"/>
                </a:solidFill>
                <a:latin typeface="Consolas"/>
              </a:rPr>
              <a:t>h_</a:t>
            </a:r>
            <a:r>
              <a:rPr lang="tr-TR" sz="1400" b="1" dirty="0" err="1" smtClean="0">
                <a:solidFill>
                  <a:srgbClr val="6A3E3E"/>
                </a:solidFill>
                <a:latin typeface="Consolas"/>
              </a:rPr>
              <a:t>bahcesi</a:t>
            </a:r>
            <a:r>
              <a:rPr lang="nn-NO" sz="1400" b="1" dirty="0" smtClean="0">
                <a:solidFill>
                  <a:srgbClr val="000000"/>
                </a:solidFill>
                <a:latin typeface="Consolas"/>
              </a:rPr>
              <a:t>[</a:t>
            </a:r>
            <a:r>
              <a:rPr lang="nn-NO" sz="1400" b="1" dirty="0" smtClean="0">
                <a:solidFill>
                  <a:srgbClr val="6A3E3E"/>
                </a:solidFill>
                <a:latin typeface="Consolas"/>
              </a:rPr>
              <a:t>i</a:t>
            </a:r>
            <a:r>
              <a:rPr lang="nn-NO" sz="1400" b="1" dirty="0" smtClean="0">
                <a:solidFill>
                  <a:srgbClr val="000000"/>
                </a:solidFill>
                <a:latin typeface="Consolas"/>
              </a:rPr>
              <a:t>]</a:t>
            </a:r>
            <a:r>
              <a:rPr lang="tr-TR" sz="1400" b="1" dirty="0" smtClean="0">
                <a:solidFill>
                  <a:srgbClr val="000000"/>
                </a:solidFill>
                <a:latin typeface="Consolas"/>
              </a:rPr>
              <a:t>.</a:t>
            </a:r>
            <a:r>
              <a:rPr lang="tr-TR" sz="1400" b="1" dirty="0" err="1" smtClean="0">
                <a:solidFill>
                  <a:srgbClr val="000000"/>
                </a:solidFill>
                <a:latin typeface="Consolas"/>
              </a:rPr>
              <a:t>agirlik</a:t>
            </a:r>
            <a:r>
              <a:rPr lang="tr-TR" sz="1400" b="1" dirty="0" smtClean="0">
                <a:solidFill>
                  <a:srgbClr val="000000"/>
                </a:solidFill>
                <a:latin typeface="Consolas"/>
              </a:rPr>
              <a:t> = 3;</a:t>
            </a:r>
            <a:endParaRPr lang="nn-NO" sz="1400" b="1" dirty="0" smtClean="0">
              <a:solidFill>
                <a:srgbClr val="000000"/>
              </a:solidFill>
              <a:latin typeface="Consolas"/>
            </a:endParaRPr>
          </a:p>
          <a:p>
            <a:pPr algn="l">
              <a:buNone/>
            </a:pPr>
            <a:r>
              <a:rPr lang="tr-TR" sz="1400" b="1" dirty="0" smtClean="0">
                <a:solidFill>
                  <a:srgbClr val="7F0055"/>
                </a:solidFill>
                <a:latin typeface="Consolas"/>
              </a:rPr>
              <a:t>			break</a:t>
            </a:r>
            <a:r>
              <a:rPr lang="tr-TR" sz="1400" b="1" dirty="0" smtClean="0">
                <a:solidFill>
                  <a:srgbClr val="000000"/>
                </a:solidFill>
                <a:latin typeface="Consolas"/>
              </a:rPr>
              <a:t>;</a:t>
            </a:r>
          </a:p>
          <a:p>
            <a:pPr algn="l">
              <a:buNone/>
            </a:pPr>
            <a:r>
              <a:rPr lang="tr-TR" sz="1400" dirty="0" smtClean="0">
                <a:solidFill>
                  <a:srgbClr val="000000"/>
                </a:solidFill>
                <a:latin typeface="Consolas"/>
              </a:rPr>
              <a:t>                }</a:t>
            </a:r>
          </a:p>
          <a:p>
            <a:pPr algn="l">
              <a:buNone/>
            </a:pPr>
            <a:r>
              <a:rPr lang="tr-TR" sz="1400" dirty="0" smtClean="0">
                <a:solidFill>
                  <a:srgbClr val="000000"/>
                </a:solidFill>
                <a:latin typeface="Consolas"/>
              </a:rPr>
              <a:t>            }</a:t>
            </a:r>
          </a:p>
          <a:p>
            <a:pPr algn="l">
              <a:buNone/>
            </a:pPr>
            <a:r>
              <a:rPr lang="tr-TR" sz="1400" b="1" dirty="0" smtClean="0">
                <a:solidFill>
                  <a:srgbClr val="7F0055"/>
                </a:solidFill>
                <a:latin typeface="Consolas"/>
              </a:rPr>
              <a:t>            </a:t>
            </a:r>
            <a:endParaRPr lang="tr-TR" sz="1400" dirty="0" smtClean="0">
              <a:solidFill>
                <a:schemeClr val="tx1"/>
              </a:solidFill>
            </a:endParaRPr>
          </a:p>
        </p:txBody>
      </p:sp>
      <p:cxnSp>
        <p:nvCxnSpPr>
          <p:cNvPr id="6" name="5 Düz Ok Bağlayıcısı"/>
          <p:cNvCxnSpPr/>
          <p:nvPr/>
        </p:nvCxnSpPr>
        <p:spPr>
          <a:xfrm>
            <a:off x="4000496" y="2357430"/>
            <a:ext cx="1785950" cy="9286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3857620" y="3214686"/>
            <a:ext cx="4336700" cy="369332"/>
          </a:xfrm>
          <a:prstGeom prst="rect">
            <a:avLst/>
          </a:prstGeom>
          <a:noFill/>
        </p:spPr>
        <p:txBody>
          <a:bodyPr wrap="none" rtlCol="0">
            <a:spAutoFit/>
          </a:bodyPr>
          <a:lstStyle/>
          <a:p>
            <a:r>
              <a:rPr lang="tr-TR" dirty="0" smtClean="0"/>
              <a:t>Gördüğün ilk </a:t>
            </a:r>
            <a:r>
              <a:rPr lang="tr-TR" dirty="0" err="1" smtClean="0"/>
              <a:t>null’a</a:t>
            </a:r>
            <a:r>
              <a:rPr lang="tr-TR" dirty="0" smtClean="0"/>
              <a:t> yeni değeri kaydet kodu*</a:t>
            </a:r>
            <a:endParaRPr lang="tr-TR" dirty="0"/>
          </a:p>
        </p:txBody>
      </p:sp>
      <p:graphicFrame>
        <p:nvGraphicFramePr>
          <p:cNvPr id="8" name="7 Tablo"/>
          <p:cNvGraphicFramePr>
            <a:graphicFrameLocks noGrp="1"/>
          </p:cNvGraphicFramePr>
          <p:nvPr/>
        </p:nvGraphicFramePr>
        <p:xfrm>
          <a:off x="3937026" y="3629664"/>
          <a:ext cx="4063998" cy="944880"/>
        </p:xfrm>
        <a:graphic>
          <a:graphicData uri="http://schemas.openxmlformats.org/drawingml/2006/table">
            <a:tbl>
              <a:tblPr firstRow="1" bandRow="1">
                <a:tableStyleId>{5C22544A-7EE6-4342-B048-85BDC9FD1C3A}</a:tableStyleId>
              </a:tblPr>
              <a:tblGrid>
                <a:gridCol w="677333"/>
                <a:gridCol w="677333"/>
                <a:gridCol w="677333"/>
                <a:gridCol w="677333"/>
                <a:gridCol w="677333"/>
                <a:gridCol w="677333"/>
              </a:tblGrid>
              <a:tr h="370840">
                <a:tc>
                  <a:txBody>
                    <a:bodyPr/>
                    <a:lstStyle/>
                    <a:p>
                      <a:r>
                        <a:rPr lang="tr-TR" sz="1400" dirty="0" smtClean="0"/>
                        <a:t>fil</a:t>
                      </a:r>
                    </a:p>
                    <a:p>
                      <a:r>
                        <a:rPr lang="tr-TR" sz="1400" dirty="0" smtClean="0"/>
                        <a:t>70</a:t>
                      </a:r>
                    </a:p>
                    <a:p>
                      <a:r>
                        <a:rPr lang="tr-TR" sz="1400" dirty="0" smtClean="0"/>
                        <a:t>4800 </a:t>
                      </a:r>
                    </a:p>
                    <a:p>
                      <a:endParaRPr lang="tr-TR" sz="1400" dirty="0"/>
                    </a:p>
                  </a:txBody>
                  <a:tcPr/>
                </a:tc>
                <a:tc>
                  <a:txBody>
                    <a:bodyPr/>
                    <a:lstStyle/>
                    <a:p>
                      <a:r>
                        <a:rPr lang="tr-TR" sz="1400" dirty="0" smtClean="0"/>
                        <a:t>aslan</a:t>
                      </a:r>
                    </a:p>
                    <a:p>
                      <a:r>
                        <a:rPr lang="tr-TR" sz="1400" dirty="0" smtClean="0"/>
                        <a:t>35</a:t>
                      </a:r>
                    </a:p>
                    <a:p>
                      <a:r>
                        <a:rPr lang="tr-TR" sz="1400" dirty="0" smtClean="0"/>
                        <a:t>175</a:t>
                      </a:r>
                      <a:endParaRPr lang="tr-TR" sz="1400" dirty="0"/>
                    </a:p>
                  </a:txBody>
                  <a:tcPr/>
                </a:tc>
                <a:tc>
                  <a:txBody>
                    <a:bodyPr/>
                    <a:lstStyle/>
                    <a:p>
                      <a:r>
                        <a:rPr lang="tr-TR" sz="1400" dirty="0" err="1" smtClean="0"/>
                        <a:t>zurafa</a:t>
                      </a:r>
                      <a:endParaRPr lang="tr-TR" sz="1400" dirty="0" smtClean="0"/>
                    </a:p>
                    <a:p>
                      <a:r>
                        <a:rPr lang="tr-TR" sz="1400" dirty="0" smtClean="0"/>
                        <a:t>25</a:t>
                      </a:r>
                    </a:p>
                    <a:p>
                      <a:r>
                        <a:rPr lang="tr-TR" sz="1400" dirty="0" smtClean="0"/>
                        <a:t>800</a:t>
                      </a:r>
                    </a:p>
                    <a:p>
                      <a:endParaRPr lang="tr-TR" sz="1400" dirty="0"/>
                    </a:p>
                  </a:txBody>
                  <a:tcPr/>
                </a:tc>
                <a:tc>
                  <a:txBody>
                    <a:bodyPr/>
                    <a:lstStyle/>
                    <a:p>
                      <a:r>
                        <a:rPr lang="tr-TR" sz="1400" dirty="0" err="1" smtClean="0"/>
                        <a:t>null</a:t>
                      </a:r>
                      <a:endParaRPr lang="tr-TR" sz="1400" dirty="0"/>
                    </a:p>
                  </a:txBody>
                  <a:tcPr/>
                </a:tc>
                <a:tc>
                  <a:txBody>
                    <a:bodyPr/>
                    <a:lstStyle/>
                    <a:p>
                      <a:r>
                        <a:rPr lang="tr-TR" sz="1400" dirty="0" err="1" smtClean="0"/>
                        <a:t>null</a:t>
                      </a:r>
                      <a:endParaRPr lang="tr-TR" sz="1400" dirty="0"/>
                    </a:p>
                  </a:txBody>
                  <a:tcPr/>
                </a:tc>
                <a:tc>
                  <a:txBody>
                    <a:bodyPr/>
                    <a:lstStyle/>
                    <a:p>
                      <a:r>
                        <a:rPr lang="tr-TR" sz="1400" dirty="0" smtClean="0"/>
                        <a:t>…</a:t>
                      </a:r>
                      <a:endParaRPr lang="tr-TR" sz="1400" dirty="0"/>
                    </a:p>
                  </a:txBody>
                  <a:tcPr/>
                </a:tc>
              </a:tr>
            </a:tbl>
          </a:graphicData>
        </a:graphic>
      </p:graphicFrame>
      <p:sp>
        <p:nvSpPr>
          <p:cNvPr id="9" name="8 Metin kutusu"/>
          <p:cNvSpPr txBox="1"/>
          <p:nvPr/>
        </p:nvSpPr>
        <p:spPr>
          <a:xfrm>
            <a:off x="571472" y="4929198"/>
            <a:ext cx="7715304" cy="707886"/>
          </a:xfrm>
          <a:prstGeom prst="rect">
            <a:avLst/>
          </a:prstGeom>
          <a:noFill/>
        </p:spPr>
        <p:txBody>
          <a:bodyPr wrap="square" rtlCol="0">
            <a:spAutoFit/>
          </a:bodyPr>
          <a:lstStyle/>
          <a:p>
            <a:r>
              <a:rPr lang="tr-TR" sz="2000" dirty="0" smtClean="0"/>
              <a:t>* Alternatif olarak, kayıtlı  hayvan sayısını, hayvan sınıfı içerisinde statik bir değişkende tutup, her kayıtta değerini bir artırabilirdik.</a:t>
            </a:r>
            <a:endParaRPr lang="tr-TR" sz="2000" dirty="0"/>
          </a:p>
        </p:txBody>
      </p:sp>
      <p:sp>
        <p:nvSpPr>
          <p:cNvPr id="14" name="Başlık 1"/>
          <p:cNvSpPr>
            <a:spLocks noGrp="1"/>
          </p:cNvSpPr>
          <p:nvPr>
            <p:ph type="title"/>
          </p:nvPr>
        </p:nvSpPr>
        <p:spPr>
          <a:xfrm>
            <a:off x="457200" y="152400"/>
            <a:ext cx="8229600" cy="990600"/>
          </a:xfrm>
        </p:spPr>
        <p:txBody>
          <a:bodyPr>
            <a:normAutofit/>
          </a:bodyPr>
          <a:lstStyle/>
          <a:p>
            <a:r>
              <a:rPr lang="tr-TR" sz="4000" b="1" dirty="0" smtClean="0">
                <a:solidFill>
                  <a:schemeClr val="tx2">
                    <a:lumMod val="60000"/>
                    <a:lumOff val="40000"/>
                  </a:schemeClr>
                </a:solidFill>
              </a:rPr>
              <a:t>Nesne Dizileri ve </a:t>
            </a:r>
            <a:r>
              <a:rPr lang="tr-TR" sz="4000" b="1" dirty="0" err="1" smtClean="0">
                <a:solidFill>
                  <a:schemeClr val="tx2">
                    <a:lumMod val="60000"/>
                    <a:lumOff val="40000"/>
                  </a:schemeClr>
                </a:solidFill>
              </a:rPr>
              <a:t>null</a:t>
            </a:r>
            <a:r>
              <a:rPr lang="tr-TR" sz="4000" b="1" dirty="0" smtClean="0">
                <a:solidFill>
                  <a:schemeClr val="tx2">
                    <a:lumMod val="60000"/>
                    <a:lumOff val="40000"/>
                  </a:schemeClr>
                </a:solidFill>
              </a:rPr>
              <a:t> kullanımı</a:t>
            </a:r>
            <a:endParaRPr lang="tr-TR" sz="4000" b="1" dirty="0">
              <a:solidFill>
                <a:schemeClr val="tx2">
                  <a:lumMod val="60000"/>
                  <a:lumOff val="4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p:txBody>
          <a:bodyPr>
            <a:normAutofit/>
          </a:bodyPr>
          <a:lstStyle/>
          <a:p>
            <a:pPr algn="just">
              <a:buNone/>
            </a:pPr>
            <a:r>
              <a:rPr lang="tr-TR" sz="1600" b="1" dirty="0" err="1" smtClean="0">
                <a:solidFill>
                  <a:srgbClr val="7F0055"/>
                </a:solidFill>
                <a:latin typeface="Consolas"/>
              </a:rPr>
              <a:t>for</a:t>
            </a:r>
            <a:r>
              <a:rPr lang="tr-TR" sz="1600" b="1" dirty="0" smtClean="0">
                <a:solidFill>
                  <a:srgbClr val="000000"/>
                </a:solidFill>
                <a:latin typeface="Consolas"/>
              </a:rPr>
              <a:t>(</a:t>
            </a:r>
            <a:r>
              <a:rPr lang="tr-TR" sz="1600" b="1" dirty="0" err="1" smtClean="0">
                <a:solidFill>
                  <a:srgbClr val="7F0055"/>
                </a:solidFill>
                <a:latin typeface="Consolas"/>
              </a:rPr>
              <a:t>int</a:t>
            </a:r>
            <a:r>
              <a:rPr lang="tr-TR" sz="1600" b="1" dirty="0" smtClean="0">
                <a:solidFill>
                  <a:srgbClr val="000000"/>
                </a:solidFill>
                <a:latin typeface="Consolas"/>
              </a:rPr>
              <a:t> </a:t>
            </a:r>
            <a:r>
              <a:rPr lang="tr-TR" sz="1600" b="1" dirty="0" smtClean="0">
                <a:solidFill>
                  <a:srgbClr val="6A3E3E"/>
                </a:solidFill>
                <a:latin typeface="Consolas"/>
              </a:rPr>
              <a:t>i</a:t>
            </a:r>
            <a:r>
              <a:rPr lang="tr-TR" sz="1600" b="1" dirty="0" smtClean="0">
                <a:solidFill>
                  <a:srgbClr val="000000"/>
                </a:solidFill>
                <a:latin typeface="Consolas"/>
              </a:rPr>
              <a:t>=0; </a:t>
            </a:r>
            <a:r>
              <a:rPr lang="tr-TR" sz="1600" b="1" dirty="0" smtClean="0">
                <a:solidFill>
                  <a:srgbClr val="6A3E3E"/>
                </a:solidFill>
                <a:latin typeface="Consolas"/>
              </a:rPr>
              <a:t>h_</a:t>
            </a:r>
            <a:r>
              <a:rPr lang="tr-TR" sz="1600" b="1" dirty="0" err="1" smtClean="0">
                <a:solidFill>
                  <a:srgbClr val="6A3E3E"/>
                </a:solidFill>
                <a:latin typeface="Consolas"/>
              </a:rPr>
              <a:t>bahcesi</a:t>
            </a:r>
            <a:r>
              <a:rPr lang="tr-TR" sz="1600" b="1" dirty="0" smtClean="0">
                <a:solidFill>
                  <a:srgbClr val="000000"/>
                </a:solidFill>
                <a:latin typeface="Consolas"/>
              </a:rPr>
              <a:t>[</a:t>
            </a:r>
            <a:r>
              <a:rPr lang="tr-TR" sz="1600" b="1" dirty="0" smtClean="0">
                <a:solidFill>
                  <a:srgbClr val="6A3E3E"/>
                </a:solidFill>
                <a:latin typeface="Consolas"/>
              </a:rPr>
              <a:t>i</a:t>
            </a:r>
            <a:r>
              <a:rPr lang="tr-TR" sz="1600" b="1" dirty="0" smtClean="0">
                <a:solidFill>
                  <a:srgbClr val="000000"/>
                </a:solidFill>
                <a:latin typeface="Consolas"/>
              </a:rPr>
              <a:t>] != </a:t>
            </a:r>
            <a:r>
              <a:rPr lang="tr-TR" sz="1600" b="1" dirty="0" err="1" smtClean="0">
                <a:solidFill>
                  <a:srgbClr val="7F0055"/>
                </a:solidFill>
                <a:latin typeface="Consolas"/>
              </a:rPr>
              <a:t>null</a:t>
            </a:r>
            <a:r>
              <a:rPr lang="tr-TR" sz="1600" b="1" dirty="0" smtClean="0">
                <a:solidFill>
                  <a:srgbClr val="000000"/>
                </a:solidFill>
                <a:latin typeface="Consolas"/>
              </a:rPr>
              <a:t>; </a:t>
            </a:r>
            <a:r>
              <a:rPr lang="tr-TR" sz="1600" b="1" dirty="0" smtClean="0">
                <a:solidFill>
                  <a:srgbClr val="6A3E3E"/>
                </a:solidFill>
                <a:latin typeface="Consolas"/>
              </a:rPr>
              <a:t>i</a:t>
            </a:r>
            <a:r>
              <a:rPr lang="tr-TR" sz="1600" b="1" dirty="0" smtClean="0">
                <a:solidFill>
                  <a:srgbClr val="000000"/>
                </a:solidFill>
                <a:latin typeface="Consolas"/>
              </a:rPr>
              <a:t>++){</a:t>
            </a:r>
          </a:p>
          <a:p>
            <a:pPr>
              <a:buNone/>
            </a:pPr>
            <a:r>
              <a:rPr lang="tr-TR" sz="1600" dirty="0" smtClean="0">
                <a:solidFill>
                  <a:srgbClr val="6A3E3E"/>
                </a:solidFill>
                <a:latin typeface="Consolas"/>
              </a:rPr>
              <a:t>                </a:t>
            </a:r>
            <a:r>
              <a:rPr lang="tr-TR" sz="1600" dirty="0" err="1" smtClean="0">
                <a:solidFill>
                  <a:srgbClr val="6A3E3E"/>
                </a:solidFill>
                <a:latin typeface="Consolas"/>
              </a:rPr>
              <a:t>System</a:t>
            </a:r>
            <a:r>
              <a:rPr lang="tr-TR" sz="1600" dirty="0" smtClean="0">
                <a:solidFill>
                  <a:srgbClr val="6A3E3E"/>
                </a:solidFill>
                <a:latin typeface="Consolas"/>
              </a:rPr>
              <a:t>.</a:t>
            </a:r>
            <a:r>
              <a:rPr lang="tr-TR" sz="1600" dirty="0" err="1" smtClean="0">
                <a:solidFill>
                  <a:srgbClr val="6A3E3E"/>
                </a:solidFill>
                <a:latin typeface="Consolas"/>
              </a:rPr>
              <a:t>out</a:t>
            </a:r>
            <a:r>
              <a:rPr lang="tr-TR" sz="1600" dirty="0" smtClean="0">
                <a:solidFill>
                  <a:srgbClr val="6A3E3E"/>
                </a:solidFill>
                <a:latin typeface="Consolas"/>
              </a:rPr>
              <a:t>.</a:t>
            </a:r>
            <a:r>
              <a:rPr lang="tr-TR" sz="1600" dirty="0" err="1" smtClean="0">
                <a:solidFill>
                  <a:srgbClr val="6A3E3E"/>
                </a:solidFill>
                <a:latin typeface="Consolas"/>
              </a:rPr>
              <a:t>println</a:t>
            </a:r>
            <a:r>
              <a:rPr lang="tr-TR" sz="1600" dirty="0" smtClean="0">
                <a:solidFill>
                  <a:srgbClr val="6A3E3E"/>
                </a:solidFill>
                <a:latin typeface="Consolas"/>
              </a:rPr>
              <a:t>(h_</a:t>
            </a:r>
            <a:r>
              <a:rPr lang="tr-TR" sz="1600" dirty="0" err="1" smtClean="0">
                <a:solidFill>
                  <a:srgbClr val="6A3E3E"/>
                </a:solidFill>
                <a:latin typeface="Consolas"/>
              </a:rPr>
              <a:t>bahcesi</a:t>
            </a:r>
            <a:r>
              <a:rPr lang="tr-TR" sz="1600" dirty="0" smtClean="0">
                <a:solidFill>
                  <a:srgbClr val="6A3E3E"/>
                </a:solidFill>
                <a:latin typeface="Consolas"/>
              </a:rPr>
              <a:t>[i].isim);</a:t>
            </a:r>
            <a:endParaRPr lang="tr-TR" sz="1600" b="1" dirty="0" smtClean="0">
              <a:solidFill>
                <a:srgbClr val="000000"/>
              </a:solidFill>
              <a:latin typeface="Consolas"/>
            </a:endParaRPr>
          </a:p>
          <a:p>
            <a:pPr algn="l">
              <a:buNone/>
            </a:pPr>
            <a:r>
              <a:rPr lang="tr-TR" sz="1600" dirty="0" smtClean="0">
                <a:solidFill>
                  <a:srgbClr val="000000"/>
                </a:solidFill>
                <a:latin typeface="Consolas"/>
              </a:rPr>
              <a:t>}</a:t>
            </a:r>
          </a:p>
        </p:txBody>
      </p:sp>
      <p:sp>
        <p:nvSpPr>
          <p:cNvPr id="5" name="4 Metin kutusu"/>
          <p:cNvSpPr txBox="1"/>
          <p:nvPr/>
        </p:nvSpPr>
        <p:spPr>
          <a:xfrm>
            <a:off x="4857752" y="3429000"/>
            <a:ext cx="3567387" cy="369332"/>
          </a:xfrm>
          <a:prstGeom prst="rect">
            <a:avLst/>
          </a:prstGeom>
          <a:noFill/>
        </p:spPr>
        <p:txBody>
          <a:bodyPr wrap="none" rtlCol="0">
            <a:spAutoFit/>
          </a:bodyPr>
          <a:lstStyle/>
          <a:p>
            <a:r>
              <a:rPr lang="tr-TR" dirty="0" smtClean="0"/>
              <a:t>Gördüğün ilk </a:t>
            </a:r>
            <a:r>
              <a:rPr lang="tr-TR" dirty="0" err="1" smtClean="0"/>
              <a:t>null’a</a:t>
            </a:r>
            <a:r>
              <a:rPr lang="tr-TR" dirty="0" smtClean="0"/>
              <a:t> kadar dön kodu*</a:t>
            </a:r>
            <a:endParaRPr lang="tr-TR" dirty="0"/>
          </a:p>
        </p:txBody>
      </p:sp>
      <p:cxnSp>
        <p:nvCxnSpPr>
          <p:cNvPr id="7" name="6 Düz Ok Bağlayıcısı"/>
          <p:cNvCxnSpPr/>
          <p:nvPr/>
        </p:nvCxnSpPr>
        <p:spPr>
          <a:xfrm>
            <a:off x="4214810" y="2000240"/>
            <a:ext cx="1643074" cy="1357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571472" y="4929198"/>
            <a:ext cx="7715304" cy="707886"/>
          </a:xfrm>
          <a:prstGeom prst="rect">
            <a:avLst/>
          </a:prstGeom>
          <a:noFill/>
        </p:spPr>
        <p:txBody>
          <a:bodyPr wrap="square" rtlCol="0">
            <a:spAutoFit/>
          </a:bodyPr>
          <a:lstStyle/>
          <a:p>
            <a:r>
              <a:rPr lang="tr-TR" sz="2000" dirty="0" smtClean="0"/>
              <a:t>* Alternatif olarak, kayıtlı  hayvan sayısını, hayvan sınıfı içerisinde statik bir değişkende tutup, her kayıtta değerini bir artırabilirdik.</a:t>
            </a:r>
            <a:endParaRPr lang="tr-TR" sz="2000" dirty="0"/>
          </a:p>
        </p:txBody>
      </p:sp>
      <p:sp>
        <p:nvSpPr>
          <p:cNvPr id="12" name="Başlık 1"/>
          <p:cNvSpPr>
            <a:spLocks noGrp="1"/>
          </p:cNvSpPr>
          <p:nvPr>
            <p:ph type="title"/>
          </p:nvPr>
        </p:nvSpPr>
        <p:spPr>
          <a:xfrm>
            <a:off x="457200" y="152400"/>
            <a:ext cx="8229600" cy="990600"/>
          </a:xfrm>
        </p:spPr>
        <p:txBody>
          <a:bodyPr>
            <a:normAutofit/>
          </a:bodyPr>
          <a:lstStyle/>
          <a:p>
            <a:r>
              <a:rPr lang="tr-TR" sz="4000" b="1" dirty="0" smtClean="0">
                <a:solidFill>
                  <a:schemeClr val="tx2">
                    <a:lumMod val="60000"/>
                    <a:lumOff val="40000"/>
                  </a:schemeClr>
                </a:solidFill>
              </a:rPr>
              <a:t>Nesne Dizileri ve </a:t>
            </a:r>
            <a:r>
              <a:rPr lang="tr-TR" sz="4000" b="1" dirty="0" err="1" smtClean="0">
                <a:solidFill>
                  <a:schemeClr val="tx2">
                    <a:lumMod val="60000"/>
                    <a:lumOff val="40000"/>
                  </a:schemeClr>
                </a:solidFill>
              </a:rPr>
              <a:t>null</a:t>
            </a:r>
            <a:r>
              <a:rPr lang="tr-TR" sz="4000" b="1" dirty="0" smtClean="0">
                <a:solidFill>
                  <a:schemeClr val="tx2">
                    <a:lumMod val="60000"/>
                    <a:lumOff val="40000"/>
                  </a:schemeClr>
                </a:solidFill>
              </a:rPr>
              <a:t> kullanımı</a:t>
            </a:r>
            <a:endParaRPr lang="tr-TR" sz="4000" b="1" dirty="0">
              <a:solidFill>
                <a:schemeClr val="tx2">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p:txBody>
          <a:bodyPr>
            <a:normAutofit fontScale="85000" lnSpcReduction="10000"/>
          </a:bodyPr>
          <a:lstStyle/>
          <a:p>
            <a:pPr algn="just">
              <a:buFontTx/>
              <a:buChar char="-"/>
            </a:pPr>
            <a:r>
              <a:rPr lang="tr-TR" sz="2400" dirty="0" smtClean="0">
                <a:solidFill>
                  <a:schemeClr val="tx1"/>
                </a:solidFill>
              </a:rPr>
              <a:t> Dizi elemanlarının da birer değişken olduğunu söylemiştik. Değişkenlere ulaşmaya çalışırken yaşanan problemlerin aynıları dizi elemanlarına erişmeye çalışırken de vardır. </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Eğer dizi elemanları temel türlerden oluşuyorsa dizi elemanlarına ulaşırken bir sorun yaşanmaz. Ancak, dizi elemanları nesnelerden oluşuyorsa dizi elemanlarının değerlerinin atanmış olmasına dikkat edilmelidir. Değeri atanmamış bir nesne </a:t>
            </a:r>
            <a:r>
              <a:rPr lang="tr-TR" sz="2400" b="1" i="1" dirty="0" err="1" smtClean="0">
                <a:solidFill>
                  <a:schemeClr val="tx1"/>
                </a:solidFill>
              </a:rPr>
              <a:t>null</a:t>
            </a:r>
            <a:r>
              <a:rPr lang="tr-TR" sz="2400" dirty="0" smtClean="0">
                <a:solidFill>
                  <a:schemeClr val="tx1"/>
                </a:solidFill>
              </a:rPr>
              <a:t> değerini alacağından böyle bir nesneye erişmeye çalışmak </a:t>
            </a:r>
            <a:r>
              <a:rPr lang="tr-TR" sz="2400" b="1" i="1" dirty="0" err="1" smtClean="0">
                <a:solidFill>
                  <a:schemeClr val="tx1"/>
                </a:solidFill>
              </a:rPr>
              <a:t>NullPointerException</a:t>
            </a:r>
            <a:r>
              <a:rPr lang="tr-TR" sz="2400" dirty="0" smtClean="0">
                <a:solidFill>
                  <a:schemeClr val="tx1"/>
                </a:solidFill>
              </a:rPr>
              <a:t> hatasına neden olacaktır.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Dizi elemanlarına erişirken normal değişkenlerde görülmeyen başka bir sorun daha vardır. Bu da dizi boyutunun dışına çıkılması, yani uygun indis numaraları dışında bir indis numarasıyla diziye erişilmeye çalışılmasıdır. Örneğin boyutu 10 olan bir dizide indisler 0-9 arasındadır. Bu aralık dışında bir indis kullanımı </a:t>
            </a:r>
            <a:r>
              <a:rPr lang="tr-TR" sz="2400" b="1" i="1" dirty="0" err="1" smtClean="0">
                <a:solidFill>
                  <a:schemeClr val="tx1"/>
                </a:solidFill>
              </a:rPr>
              <a:t>ArrayIndexOutOfBoundsException</a:t>
            </a:r>
            <a:r>
              <a:rPr lang="tr-TR" sz="2400" dirty="0" smtClean="0">
                <a:solidFill>
                  <a:schemeClr val="tx1"/>
                </a:solidFill>
              </a:rPr>
              <a:t> hatasına neden olacaktır.</a:t>
            </a:r>
          </a:p>
        </p:txBody>
      </p:sp>
      <p:sp>
        <p:nvSpPr>
          <p:cNvPr id="5" name="Başlık 1"/>
          <p:cNvSpPr>
            <a:spLocks noGrp="1"/>
          </p:cNvSpPr>
          <p:nvPr>
            <p:ph type="title"/>
          </p:nvPr>
        </p:nvSpPr>
        <p:spPr>
          <a:xfrm>
            <a:off x="457200" y="152400"/>
            <a:ext cx="8229600" cy="990600"/>
          </a:xfrm>
        </p:spPr>
        <p:txBody>
          <a:bodyPr>
            <a:normAutofit/>
          </a:bodyPr>
          <a:lstStyle/>
          <a:p>
            <a:r>
              <a:rPr lang="tr-TR" sz="4000" b="1" dirty="0" smtClean="0">
                <a:solidFill>
                  <a:schemeClr val="tx2">
                    <a:lumMod val="60000"/>
                    <a:lumOff val="40000"/>
                  </a:schemeClr>
                </a:solidFill>
              </a:rPr>
              <a:t>Nesne Dizileri ve </a:t>
            </a:r>
            <a:r>
              <a:rPr lang="tr-TR" sz="4000" b="1" dirty="0" err="1" smtClean="0">
                <a:solidFill>
                  <a:schemeClr val="tx2">
                    <a:lumMod val="60000"/>
                    <a:lumOff val="40000"/>
                  </a:schemeClr>
                </a:solidFill>
              </a:rPr>
              <a:t>null</a:t>
            </a:r>
            <a:r>
              <a:rPr lang="tr-TR" sz="4000" b="1" dirty="0" smtClean="0">
                <a:solidFill>
                  <a:schemeClr val="tx2">
                    <a:lumMod val="60000"/>
                    <a:lumOff val="40000"/>
                  </a:schemeClr>
                </a:solidFill>
              </a:rPr>
              <a:t> kullanımı</a:t>
            </a:r>
            <a:endParaRPr lang="tr-TR" sz="4000" b="1"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Genel yapı</a:t>
            </a:r>
            <a:endParaRPr lang="tr-TR" dirty="0"/>
          </a:p>
        </p:txBody>
      </p:sp>
      <p:sp>
        <p:nvSpPr>
          <p:cNvPr id="4" name="3 Yuvarlatılmış Dikdörtgen"/>
          <p:cNvSpPr/>
          <p:nvPr/>
        </p:nvSpPr>
        <p:spPr>
          <a:xfrm>
            <a:off x="3143240" y="214290"/>
            <a:ext cx="3571900" cy="4929222"/>
          </a:xfrm>
          <a:prstGeom prst="roundRect">
            <a:avLst/>
          </a:prstGeom>
          <a:solidFill>
            <a:schemeClr val="bg2"/>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4 Yuvarlatılmış Dikdörtgen"/>
          <p:cNvSpPr/>
          <p:nvPr/>
        </p:nvSpPr>
        <p:spPr>
          <a:xfrm>
            <a:off x="3500430" y="500042"/>
            <a:ext cx="2143140" cy="1000132"/>
          </a:xfrm>
          <a:prstGeom prst="roundRect">
            <a:avLst/>
          </a:prstGeom>
          <a:solidFill>
            <a:schemeClr val="bg2">
              <a:lumMod val="50000"/>
            </a:schemeClr>
          </a:solidFill>
          <a:ln>
            <a:solidFill>
              <a:schemeClr val="accent1">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SINIFA AİT ÖZNİTELİKLER</a:t>
            </a:r>
            <a:endParaRPr lang="tr-TR" dirty="0"/>
          </a:p>
        </p:txBody>
      </p:sp>
      <p:sp>
        <p:nvSpPr>
          <p:cNvPr id="6" name="5 Yuvarlatılmış Dikdörtgen"/>
          <p:cNvSpPr/>
          <p:nvPr/>
        </p:nvSpPr>
        <p:spPr>
          <a:xfrm>
            <a:off x="3500430" y="1714488"/>
            <a:ext cx="2143140" cy="1000132"/>
          </a:xfrm>
          <a:prstGeom prst="roundRect">
            <a:avLst/>
          </a:prstGeom>
          <a:solidFill>
            <a:srgbClr val="FFC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BİR METOT</a:t>
            </a:r>
            <a:endParaRPr lang="tr-TR" dirty="0"/>
          </a:p>
        </p:txBody>
      </p:sp>
      <p:sp>
        <p:nvSpPr>
          <p:cNvPr id="7" name="6 Yuvarlatılmış Dikdörtgen"/>
          <p:cNvSpPr/>
          <p:nvPr/>
        </p:nvSpPr>
        <p:spPr>
          <a:xfrm>
            <a:off x="3500430" y="2857496"/>
            <a:ext cx="2143140" cy="1000132"/>
          </a:xfrm>
          <a:prstGeom prst="roundRect">
            <a:avLst/>
          </a:prstGeom>
          <a:solidFill>
            <a:srgbClr val="FF00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BAŞKA BİR METOT</a:t>
            </a:r>
            <a:endParaRPr lang="tr-TR" dirty="0"/>
          </a:p>
        </p:txBody>
      </p:sp>
      <p:sp>
        <p:nvSpPr>
          <p:cNvPr id="8" name="7 Yuvarlatılmış Dikdörtgen"/>
          <p:cNvSpPr/>
          <p:nvPr/>
        </p:nvSpPr>
        <p:spPr>
          <a:xfrm>
            <a:off x="3500430" y="4071942"/>
            <a:ext cx="2143140" cy="1000132"/>
          </a:xfrm>
          <a:prstGeom prst="roundRect">
            <a:avLst/>
          </a:prstGeom>
          <a:solidFill>
            <a:srgbClr val="FFFF00"/>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solidFill>
                  <a:schemeClr val="tx1"/>
                </a:solidFill>
              </a:rPr>
              <a:t>BAMBAŞKA BİR METOT</a:t>
            </a:r>
            <a:endParaRPr lang="tr-TR" dirty="0">
              <a:solidFill>
                <a:schemeClr val="tx1"/>
              </a:solidFill>
            </a:endParaRPr>
          </a:p>
        </p:txBody>
      </p:sp>
      <p:sp>
        <p:nvSpPr>
          <p:cNvPr id="9" name="8 Metin kutusu"/>
          <p:cNvSpPr txBox="1"/>
          <p:nvPr/>
        </p:nvSpPr>
        <p:spPr>
          <a:xfrm rot="16200000">
            <a:off x="4125854" y="2089172"/>
            <a:ext cx="4143428" cy="1107996"/>
          </a:xfrm>
          <a:prstGeom prst="rect">
            <a:avLst/>
          </a:prstGeom>
          <a:noFill/>
        </p:spPr>
        <p:txBody>
          <a:bodyPr wrap="square" rtlCol="0">
            <a:spAutoFit/>
          </a:bodyPr>
          <a:lstStyle/>
          <a:p>
            <a:r>
              <a:rPr lang="tr-TR" sz="6600" b="1" dirty="0" smtClean="0"/>
              <a:t>SINIFIN İÇİ</a:t>
            </a:r>
            <a:endParaRPr lang="tr-TR" sz="6600" b="1" dirty="0"/>
          </a:p>
        </p:txBody>
      </p:sp>
      <p:sp>
        <p:nvSpPr>
          <p:cNvPr id="10" name="9 Metin kutusu"/>
          <p:cNvSpPr txBox="1"/>
          <p:nvPr/>
        </p:nvSpPr>
        <p:spPr>
          <a:xfrm>
            <a:off x="571472" y="5477548"/>
            <a:ext cx="7715304" cy="523220"/>
          </a:xfrm>
          <a:prstGeom prst="rect">
            <a:avLst/>
          </a:prstGeom>
          <a:noFill/>
        </p:spPr>
        <p:txBody>
          <a:bodyPr wrap="square" rtlCol="0">
            <a:spAutoFit/>
          </a:bodyPr>
          <a:lstStyle/>
          <a:p>
            <a:r>
              <a:rPr lang="tr-TR" sz="2800" b="1" i="1" dirty="0" smtClean="0"/>
              <a:t>Java’da genelde her .</a:t>
            </a:r>
            <a:r>
              <a:rPr lang="tr-TR" sz="2800" b="1" i="1" dirty="0" err="1" smtClean="0"/>
              <a:t>java</a:t>
            </a:r>
            <a:r>
              <a:rPr lang="tr-TR" sz="2800" b="1" i="1" dirty="0" smtClean="0"/>
              <a:t> dosyasında bir sınıf olur.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Problem</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55000" lnSpcReduction="20000"/>
          </a:bodyPr>
          <a:lstStyle/>
          <a:p>
            <a:pPr algn="just">
              <a:buFontTx/>
              <a:buChar char="-"/>
            </a:pPr>
            <a:r>
              <a:rPr lang="tr-TR" sz="3300" dirty="0" smtClean="0">
                <a:solidFill>
                  <a:schemeClr val="tx1"/>
                </a:solidFill>
              </a:rPr>
              <a:t>Bir sınıfa ait öznitelikler sınıfın içerisinde tanımlanır. Bu özniteliklerin diğer sınıflar tarafından görülüp görülemeyeceği </a:t>
            </a:r>
            <a:r>
              <a:rPr lang="tr-TR" sz="3300" b="1" i="1" dirty="0" err="1" smtClean="0">
                <a:solidFill>
                  <a:schemeClr val="tx1"/>
                </a:solidFill>
              </a:rPr>
              <a:t>public</a:t>
            </a:r>
            <a:r>
              <a:rPr lang="tr-TR" sz="3300" dirty="0" smtClean="0">
                <a:solidFill>
                  <a:schemeClr val="tx1"/>
                </a:solidFill>
              </a:rPr>
              <a:t> ve </a:t>
            </a:r>
            <a:r>
              <a:rPr lang="tr-TR" sz="3300" b="1" i="1" dirty="0" err="1" smtClean="0">
                <a:solidFill>
                  <a:schemeClr val="tx1"/>
                </a:solidFill>
              </a:rPr>
              <a:t>private</a:t>
            </a:r>
            <a:r>
              <a:rPr lang="tr-TR" sz="3300" b="1" i="1" dirty="0" smtClean="0">
                <a:solidFill>
                  <a:schemeClr val="tx1"/>
                </a:solidFill>
              </a:rPr>
              <a:t> </a:t>
            </a:r>
            <a:r>
              <a:rPr lang="tr-TR" sz="3300" dirty="0" smtClean="0">
                <a:solidFill>
                  <a:schemeClr val="tx1"/>
                </a:solidFill>
              </a:rPr>
              <a:t>tanımları ile belirlenir. </a:t>
            </a:r>
          </a:p>
          <a:p>
            <a:pPr lvl="1" algn="just">
              <a:buNone/>
            </a:pPr>
            <a:r>
              <a:rPr lang="tr-TR" sz="3300" b="1" u="sng" dirty="0" smtClean="0">
                <a:solidFill>
                  <a:srgbClr val="FF0000"/>
                </a:solidFill>
              </a:rPr>
              <a:t>Başına hiçbir şey koymadığınızda da </a:t>
            </a:r>
            <a:r>
              <a:rPr lang="tr-TR" sz="3300" b="1" u="sng" dirty="0" err="1" smtClean="0">
                <a:solidFill>
                  <a:srgbClr val="FF0000"/>
                </a:solidFill>
              </a:rPr>
              <a:t>public’e</a:t>
            </a:r>
            <a:r>
              <a:rPr lang="tr-TR" sz="3300" b="1" u="sng" dirty="0" smtClean="0">
                <a:solidFill>
                  <a:srgbClr val="FF0000"/>
                </a:solidFill>
              </a:rPr>
              <a:t> benzer bir tanım yapılmış olur. Detaylarına değinilmeyecektir. </a:t>
            </a:r>
          </a:p>
          <a:p>
            <a:pPr algn="l">
              <a:buNone/>
            </a:pPr>
            <a:r>
              <a:rPr lang="tr-TR" sz="3600" b="1" dirty="0" err="1" smtClean="0">
                <a:solidFill>
                  <a:srgbClr val="7F0055"/>
                </a:solidFill>
                <a:latin typeface="Consolas"/>
              </a:rPr>
              <a:t>public</a:t>
            </a:r>
            <a:r>
              <a:rPr lang="tr-TR" sz="3600" b="1" dirty="0" smtClean="0">
                <a:solidFill>
                  <a:srgbClr val="000000"/>
                </a:solidFill>
                <a:latin typeface="Consolas"/>
              </a:rPr>
              <a:t> </a:t>
            </a:r>
            <a:r>
              <a:rPr lang="tr-TR" sz="3600" b="1" dirty="0" err="1" smtClean="0">
                <a:solidFill>
                  <a:srgbClr val="7F0055"/>
                </a:solidFill>
                <a:latin typeface="Consolas"/>
              </a:rPr>
              <a:t>class</a:t>
            </a:r>
            <a:r>
              <a:rPr lang="tr-TR" sz="3600" b="1" dirty="0" smtClean="0">
                <a:solidFill>
                  <a:srgbClr val="000000"/>
                </a:solidFill>
                <a:latin typeface="Consolas"/>
              </a:rPr>
              <a:t> Ders {</a:t>
            </a:r>
            <a:endParaRPr lang="tr-TR" sz="3600" dirty="0" smtClean="0">
              <a:latin typeface="Consolas"/>
            </a:endParaRPr>
          </a:p>
          <a:p>
            <a:pPr algn="l">
              <a:buNone/>
            </a:pPr>
            <a:r>
              <a:rPr lang="tr-TR" sz="3600" b="1" dirty="0" smtClean="0">
                <a:solidFill>
                  <a:srgbClr val="7F0055"/>
                </a:solidFill>
                <a:latin typeface="Consolas"/>
              </a:rPr>
              <a:t>	</a:t>
            </a:r>
            <a:r>
              <a:rPr lang="tr-TR" sz="3600" b="1" dirty="0" err="1" smtClean="0">
                <a:solidFill>
                  <a:srgbClr val="7F0055"/>
                </a:solidFill>
                <a:latin typeface="Consolas"/>
              </a:rPr>
              <a:t>public</a:t>
            </a:r>
            <a:r>
              <a:rPr lang="tr-TR" sz="3600" b="1" dirty="0" smtClean="0">
                <a:solidFill>
                  <a:srgbClr val="000000"/>
                </a:solidFill>
                <a:latin typeface="Consolas"/>
              </a:rPr>
              <a:t> </a:t>
            </a:r>
            <a:r>
              <a:rPr lang="tr-TR" sz="3600" b="1" dirty="0" err="1" smtClean="0">
                <a:solidFill>
                  <a:srgbClr val="000000"/>
                </a:solidFill>
                <a:latin typeface="Consolas"/>
              </a:rPr>
              <a:t>String</a:t>
            </a:r>
            <a:r>
              <a:rPr lang="tr-TR" sz="3600" b="1" dirty="0" smtClean="0">
                <a:solidFill>
                  <a:srgbClr val="000000"/>
                </a:solidFill>
                <a:latin typeface="Consolas"/>
              </a:rPr>
              <a:t> </a:t>
            </a:r>
            <a:r>
              <a:rPr lang="tr-TR" sz="3600" b="1" dirty="0" err="1" smtClean="0">
                <a:solidFill>
                  <a:srgbClr val="0000C0"/>
                </a:solidFill>
                <a:latin typeface="Consolas"/>
              </a:rPr>
              <a:t>dersAdi</a:t>
            </a:r>
            <a:r>
              <a:rPr lang="tr-TR" sz="3600" b="1" dirty="0" smtClean="0">
                <a:solidFill>
                  <a:srgbClr val="000000"/>
                </a:solidFill>
                <a:latin typeface="Consolas"/>
              </a:rPr>
              <a:t>;</a:t>
            </a:r>
          </a:p>
          <a:p>
            <a:pPr algn="l">
              <a:buNone/>
            </a:pPr>
            <a:r>
              <a:rPr lang="tr-TR" sz="3600" b="1" dirty="0" smtClean="0">
                <a:solidFill>
                  <a:srgbClr val="7F0055"/>
                </a:solidFill>
                <a:latin typeface="Consolas"/>
              </a:rPr>
              <a:t>	</a:t>
            </a:r>
            <a:r>
              <a:rPr lang="tr-TR" sz="3600" b="1" dirty="0" err="1" smtClean="0">
                <a:solidFill>
                  <a:srgbClr val="7F0055"/>
                </a:solidFill>
                <a:latin typeface="Consolas"/>
              </a:rPr>
              <a:t>public</a:t>
            </a:r>
            <a:r>
              <a:rPr lang="tr-TR" sz="3600" b="1" dirty="0" smtClean="0">
                <a:solidFill>
                  <a:srgbClr val="000000"/>
                </a:solidFill>
                <a:latin typeface="Consolas"/>
              </a:rPr>
              <a:t> </a:t>
            </a:r>
            <a:r>
              <a:rPr lang="tr-TR" sz="3600" b="1" dirty="0" err="1" smtClean="0">
                <a:solidFill>
                  <a:srgbClr val="000000"/>
                </a:solidFill>
                <a:latin typeface="Consolas"/>
              </a:rPr>
              <a:t>String</a:t>
            </a:r>
            <a:r>
              <a:rPr lang="tr-TR" sz="3600" b="1" dirty="0" smtClean="0">
                <a:solidFill>
                  <a:srgbClr val="000000"/>
                </a:solidFill>
                <a:latin typeface="Consolas"/>
              </a:rPr>
              <a:t> </a:t>
            </a:r>
            <a:r>
              <a:rPr lang="tr-TR" sz="3600" b="1" dirty="0" err="1" smtClean="0">
                <a:solidFill>
                  <a:srgbClr val="0000C0"/>
                </a:solidFill>
                <a:latin typeface="Consolas"/>
              </a:rPr>
              <a:t>dersKodu</a:t>
            </a:r>
            <a:r>
              <a:rPr lang="tr-TR" sz="3600" b="1" dirty="0" smtClean="0">
                <a:solidFill>
                  <a:srgbClr val="000000"/>
                </a:solidFill>
                <a:latin typeface="Consolas"/>
              </a:rPr>
              <a:t>;</a:t>
            </a:r>
          </a:p>
          <a:p>
            <a:pPr algn="l">
              <a:buNone/>
            </a:pPr>
            <a:r>
              <a:rPr lang="tr-TR" sz="3600" b="1" dirty="0" smtClean="0">
                <a:solidFill>
                  <a:srgbClr val="7F0055"/>
                </a:solidFill>
                <a:latin typeface="Consolas"/>
              </a:rPr>
              <a:t>	</a:t>
            </a:r>
            <a:r>
              <a:rPr lang="tr-TR" sz="3600" b="1" dirty="0" err="1" smtClean="0">
                <a:solidFill>
                  <a:srgbClr val="7F0055"/>
                </a:solidFill>
                <a:latin typeface="Consolas"/>
              </a:rPr>
              <a:t>public</a:t>
            </a:r>
            <a:r>
              <a:rPr lang="tr-TR" sz="3600" b="1" dirty="0" smtClean="0">
                <a:solidFill>
                  <a:srgbClr val="000000"/>
                </a:solidFill>
                <a:latin typeface="Consolas"/>
              </a:rPr>
              <a:t> </a:t>
            </a:r>
            <a:r>
              <a:rPr lang="tr-TR" sz="3600" b="1" dirty="0" err="1" smtClean="0">
                <a:solidFill>
                  <a:srgbClr val="7F0055"/>
                </a:solidFill>
                <a:latin typeface="Consolas"/>
              </a:rPr>
              <a:t>int</a:t>
            </a:r>
            <a:r>
              <a:rPr lang="tr-TR" sz="3600" b="1" dirty="0" smtClean="0">
                <a:solidFill>
                  <a:srgbClr val="000000"/>
                </a:solidFill>
                <a:latin typeface="Consolas"/>
              </a:rPr>
              <a:t> </a:t>
            </a:r>
            <a:r>
              <a:rPr lang="tr-TR" sz="3600" b="1" dirty="0" smtClean="0">
                <a:solidFill>
                  <a:srgbClr val="0000C0"/>
                </a:solidFill>
                <a:latin typeface="Consolas"/>
              </a:rPr>
              <a:t>kredi</a:t>
            </a:r>
            <a:r>
              <a:rPr lang="tr-TR" sz="3600" b="1" dirty="0" smtClean="0">
                <a:solidFill>
                  <a:srgbClr val="000000"/>
                </a:solidFill>
                <a:latin typeface="Consolas"/>
              </a:rPr>
              <a:t>;</a:t>
            </a:r>
          </a:p>
          <a:p>
            <a:pPr algn="l">
              <a:buNone/>
            </a:pPr>
            <a:r>
              <a:rPr lang="tr-TR" sz="3600" b="1" dirty="0" smtClean="0">
                <a:solidFill>
                  <a:srgbClr val="7F0055"/>
                </a:solidFill>
                <a:latin typeface="Consolas"/>
              </a:rPr>
              <a:t>	</a:t>
            </a:r>
            <a:r>
              <a:rPr lang="tr-TR" sz="3600" b="1" dirty="0" err="1" smtClean="0">
                <a:solidFill>
                  <a:srgbClr val="7F0055"/>
                </a:solidFill>
                <a:latin typeface="Consolas"/>
              </a:rPr>
              <a:t>private</a:t>
            </a:r>
            <a:r>
              <a:rPr lang="tr-TR" sz="3600" b="1" dirty="0" smtClean="0">
                <a:solidFill>
                  <a:srgbClr val="000000"/>
                </a:solidFill>
                <a:latin typeface="Consolas"/>
              </a:rPr>
              <a:t> </a:t>
            </a:r>
            <a:r>
              <a:rPr lang="tr-TR" sz="3600" b="1" dirty="0" err="1" smtClean="0">
                <a:solidFill>
                  <a:srgbClr val="000000"/>
                </a:solidFill>
                <a:latin typeface="Consolas"/>
              </a:rPr>
              <a:t>String</a:t>
            </a:r>
            <a:r>
              <a:rPr lang="tr-TR" sz="3600" b="1" dirty="0" smtClean="0">
                <a:solidFill>
                  <a:srgbClr val="000000"/>
                </a:solidFill>
                <a:latin typeface="Consolas"/>
              </a:rPr>
              <a:t> </a:t>
            </a:r>
            <a:r>
              <a:rPr lang="tr-TR" sz="3600" b="1" dirty="0" err="1" smtClean="0">
                <a:solidFill>
                  <a:srgbClr val="0000C0"/>
                </a:solidFill>
                <a:highlight>
                  <a:srgbClr val="F0D8A8"/>
                </a:highlight>
                <a:latin typeface="Consolas"/>
              </a:rPr>
              <a:t>harfNotu</a:t>
            </a:r>
            <a:r>
              <a:rPr lang="tr-TR" sz="3600" b="1" dirty="0" smtClean="0">
                <a:solidFill>
                  <a:srgbClr val="000000"/>
                </a:solidFill>
                <a:highlight>
                  <a:srgbClr val="F0D8A8"/>
                </a:highlight>
                <a:latin typeface="Consolas"/>
              </a:rPr>
              <a:t>;</a:t>
            </a:r>
          </a:p>
          <a:p>
            <a:pPr algn="l">
              <a:buNone/>
            </a:pPr>
            <a:r>
              <a:rPr lang="tr-TR" sz="3600" b="1" dirty="0" smtClean="0">
                <a:solidFill>
                  <a:srgbClr val="7F0055"/>
                </a:solidFill>
                <a:latin typeface="Consolas"/>
              </a:rPr>
              <a:t>	</a:t>
            </a:r>
            <a:r>
              <a:rPr lang="tr-TR" sz="3600" b="1" dirty="0" err="1" smtClean="0">
                <a:solidFill>
                  <a:srgbClr val="7F0055"/>
                </a:solidFill>
                <a:latin typeface="Consolas"/>
              </a:rPr>
              <a:t>public</a:t>
            </a:r>
            <a:r>
              <a:rPr lang="tr-TR" sz="3600" b="1" dirty="0" smtClean="0">
                <a:solidFill>
                  <a:srgbClr val="000000"/>
                </a:solidFill>
                <a:latin typeface="Consolas"/>
              </a:rPr>
              <a:t> </a:t>
            </a:r>
            <a:r>
              <a:rPr lang="tr-TR" sz="3600" b="1" dirty="0" err="1" smtClean="0">
                <a:solidFill>
                  <a:srgbClr val="000000"/>
                </a:solidFill>
                <a:latin typeface="Consolas"/>
              </a:rPr>
              <a:t>String</a:t>
            </a:r>
            <a:r>
              <a:rPr lang="tr-TR" sz="3600" b="1" dirty="0" smtClean="0">
                <a:solidFill>
                  <a:srgbClr val="000000"/>
                </a:solidFill>
                <a:latin typeface="Consolas"/>
              </a:rPr>
              <a:t> </a:t>
            </a:r>
            <a:r>
              <a:rPr lang="tr-TR" sz="3600" b="1" dirty="0" err="1" smtClean="0">
                <a:solidFill>
                  <a:srgbClr val="0000C0"/>
                </a:solidFill>
                <a:latin typeface="Consolas"/>
              </a:rPr>
              <a:t>alindigiDonem</a:t>
            </a:r>
            <a:r>
              <a:rPr lang="tr-TR" sz="3600" b="1" dirty="0" smtClean="0">
                <a:solidFill>
                  <a:srgbClr val="000000"/>
                </a:solidFill>
                <a:latin typeface="Consolas"/>
              </a:rPr>
              <a:t>;</a:t>
            </a:r>
          </a:p>
          <a:p>
            <a:pPr algn="l">
              <a:buNone/>
            </a:pPr>
            <a:endParaRPr lang="tr-TR" sz="3600" dirty="0" smtClean="0">
              <a:latin typeface="Consolas"/>
            </a:endParaRPr>
          </a:p>
          <a:p>
            <a:pPr algn="l">
              <a:buNone/>
            </a:pPr>
            <a:r>
              <a:rPr lang="tr-TR" sz="3600" dirty="0" smtClean="0">
                <a:solidFill>
                  <a:srgbClr val="000000"/>
                </a:solidFill>
                <a:latin typeface="Consolas"/>
              </a:rPr>
              <a:t>}</a:t>
            </a:r>
          </a:p>
          <a:p>
            <a:pPr algn="l"/>
            <a:endParaRPr lang="tr-TR" sz="2500" dirty="0" smtClean="0">
              <a:solidFill>
                <a:srgbClr val="000000"/>
              </a:solidFill>
              <a:latin typeface="Consolas"/>
            </a:endParaRPr>
          </a:p>
          <a:p>
            <a:pPr algn="l">
              <a:buFont typeface="Wingdings" pitchFamily="2" charset="2"/>
              <a:buChar char="Ø"/>
            </a:pPr>
            <a:r>
              <a:rPr lang="tr-TR" sz="2500" dirty="0" smtClean="0">
                <a:solidFill>
                  <a:srgbClr val="000000"/>
                </a:solidFill>
                <a:latin typeface="Consolas"/>
              </a:rPr>
              <a:t> </a:t>
            </a:r>
            <a:r>
              <a:rPr lang="tr-TR" sz="3300" dirty="0" smtClean="0">
                <a:solidFill>
                  <a:srgbClr val="000000"/>
                </a:solidFill>
              </a:rPr>
              <a:t>Burada </a:t>
            </a:r>
            <a:r>
              <a:rPr lang="tr-TR" sz="3300" dirty="0" err="1" smtClean="0">
                <a:solidFill>
                  <a:srgbClr val="000000"/>
                </a:solidFill>
              </a:rPr>
              <a:t>public</a:t>
            </a:r>
            <a:r>
              <a:rPr lang="tr-TR" sz="3300" dirty="0" smtClean="0">
                <a:solidFill>
                  <a:srgbClr val="000000"/>
                </a:solidFill>
              </a:rPr>
              <a:t> ile tanımlanan öznitelikler bu değişkenlere diğer sınıflar tarafından direk ulaşılabileceğini, </a:t>
            </a:r>
            <a:r>
              <a:rPr lang="tr-TR" sz="3300" b="1" dirty="0" err="1" smtClean="0">
                <a:solidFill>
                  <a:srgbClr val="000000"/>
                </a:solidFill>
              </a:rPr>
              <a:t>private</a:t>
            </a:r>
            <a:r>
              <a:rPr lang="tr-TR" sz="3300" b="1" dirty="0" smtClean="0">
                <a:solidFill>
                  <a:srgbClr val="000000"/>
                </a:solidFill>
              </a:rPr>
              <a:t> ile tanımlanan öznitelikler ise bu değişkenlere dışarıdan direk ulaşılamayacağını</a:t>
            </a:r>
            <a:r>
              <a:rPr lang="tr-TR" sz="3300" dirty="0" smtClean="0">
                <a:solidFill>
                  <a:srgbClr val="000000"/>
                </a:solidFill>
              </a:rPr>
              <a:t>, yalnızca metotlar ile bu değişkenin okunup değiştirilebileceğini gösterir.</a:t>
            </a:r>
            <a:endParaRPr lang="tr-TR" sz="2500" dirty="0" smtClean="0">
              <a:solidFill>
                <a:srgbClr val="000000"/>
              </a:solidFill>
            </a:endParaRPr>
          </a:p>
        </p:txBody>
      </p:sp>
      <p:sp>
        <p:nvSpPr>
          <p:cNvPr id="6" name="5 Yuvarlatılmış Dikdörtgen"/>
          <p:cNvSpPr/>
          <p:nvPr/>
        </p:nvSpPr>
        <p:spPr>
          <a:xfrm>
            <a:off x="5929322" y="2714620"/>
            <a:ext cx="2500330" cy="121444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Bu kısmı not alalım.</a:t>
            </a:r>
            <a:endParaRPr lang="tr-TR" dirty="0"/>
          </a:p>
        </p:txBody>
      </p:sp>
      <p:pic>
        <p:nvPicPr>
          <p:cNvPr id="7" name="6 Resim" descr="drawing-clip-art-clip-art-drawing-390314.jpg"/>
          <p:cNvPicPr>
            <a:picLocks noChangeAspect="1"/>
          </p:cNvPicPr>
          <p:nvPr/>
        </p:nvPicPr>
        <p:blipFill>
          <a:blip r:embed="rId2" cstate="print">
            <a:clrChange>
              <a:clrFrom>
                <a:srgbClr val="FFFFFF"/>
              </a:clrFrom>
              <a:clrTo>
                <a:srgbClr val="FFFFFF">
                  <a:alpha val="0"/>
                </a:srgbClr>
              </a:clrTo>
            </a:clrChange>
          </a:blip>
          <a:stretch>
            <a:fillRect/>
          </a:stretch>
        </p:blipFill>
        <p:spPr>
          <a:xfrm rot="2769452">
            <a:off x="7967062" y="2245533"/>
            <a:ext cx="705700" cy="1013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1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Metotlar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Tx/>
              <a:buChar char="-"/>
            </a:pPr>
            <a:r>
              <a:rPr lang="tr-TR" sz="2400" dirty="0" smtClean="0">
                <a:solidFill>
                  <a:schemeClr val="tx1"/>
                </a:solidFill>
              </a:rPr>
              <a:t>Bir sınıfa ait öznitelikler kodlandıktan sonra sınıfa ait </a:t>
            </a:r>
            <a:r>
              <a:rPr lang="tr-TR" sz="2400" b="1" dirty="0" smtClean="0">
                <a:solidFill>
                  <a:schemeClr val="tx1"/>
                </a:solidFill>
              </a:rPr>
              <a:t>metotların</a:t>
            </a:r>
            <a:r>
              <a:rPr lang="tr-TR" sz="2400" dirty="0" smtClean="0">
                <a:solidFill>
                  <a:schemeClr val="tx1"/>
                </a:solidFill>
              </a:rPr>
              <a:t> kodlanmasına geçilebilir.</a:t>
            </a:r>
          </a:p>
          <a:p>
            <a:pPr algn="just">
              <a:buFontTx/>
              <a:buChar char="-"/>
            </a:pPr>
            <a:endParaRPr lang="tr-TR" sz="2400" dirty="0" smtClean="0">
              <a:solidFill>
                <a:schemeClr val="tx1"/>
              </a:solidFill>
            </a:endParaRPr>
          </a:p>
          <a:p>
            <a:pPr algn="just">
              <a:buFontTx/>
              <a:buChar char="-"/>
            </a:pPr>
            <a:r>
              <a:rPr lang="tr-TR" sz="2400" dirty="0" smtClean="0">
                <a:solidFill>
                  <a:schemeClr val="tx1"/>
                </a:solidFill>
              </a:rPr>
              <a:t> Java’da metotlar sınıfların içerisine yazılır ve bazı özellikleri vardır.</a:t>
            </a:r>
          </a:p>
          <a:p>
            <a:pPr algn="just">
              <a:buFont typeface="Wingdings" pitchFamily="2" charset="2"/>
              <a:buChar char="§"/>
            </a:pPr>
            <a:r>
              <a:rPr lang="tr-TR" sz="2400" dirty="0" smtClean="0">
                <a:solidFill>
                  <a:schemeClr val="tx1"/>
                </a:solidFill>
              </a:rPr>
              <a:t> Metodun </a:t>
            </a:r>
            <a:r>
              <a:rPr lang="tr-TR" sz="2400" b="1" i="1" dirty="0" err="1" smtClean="0">
                <a:solidFill>
                  <a:schemeClr val="tx1"/>
                </a:solidFill>
              </a:rPr>
              <a:t>static</a:t>
            </a:r>
            <a:r>
              <a:rPr lang="tr-TR" sz="2400" dirty="0" smtClean="0">
                <a:solidFill>
                  <a:schemeClr val="tx1"/>
                </a:solidFill>
              </a:rPr>
              <a:t> olup olmadığı</a:t>
            </a:r>
          </a:p>
          <a:p>
            <a:pPr algn="just">
              <a:buFont typeface="Wingdings" pitchFamily="2" charset="2"/>
              <a:buChar char="§"/>
            </a:pPr>
            <a:r>
              <a:rPr lang="tr-TR" sz="2400" dirty="0" smtClean="0">
                <a:solidFill>
                  <a:schemeClr val="tx1"/>
                </a:solidFill>
              </a:rPr>
              <a:t> Metodun dışarıdaki sınıflara görünür olup olmadığı (</a:t>
            </a:r>
            <a:r>
              <a:rPr lang="tr-TR" sz="2400" b="1" i="1" dirty="0" err="1" smtClean="0">
                <a:solidFill>
                  <a:schemeClr val="tx1"/>
                </a:solidFill>
              </a:rPr>
              <a:t>public</a:t>
            </a:r>
            <a:r>
              <a:rPr lang="tr-TR" sz="2400" dirty="0" smtClean="0">
                <a:solidFill>
                  <a:schemeClr val="tx1"/>
                </a:solidFill>
              </a:rPr>
              <a:t> – </a:t>
            </a:r>
            <a:r>
              <a:rPr lang="tr-TR" sz="2400" b="1" i="1" dirty="0" err="1" smtClean="0">
                <a:solidFill>
                  <a:schemeClr val="tx1"/>
                </a:solidFill>
              </a:rPr>
              <a:t>private</a:t>
            </a:r>
            <a:r>
              <a:rPr lang="tr-TR" sz="2400" dirty="0" smtClean="0">
                <a:solidFill>
                  <a:schemeClr val="tx1"/>
                </a:solidFill>
              </a:rPr>
              <a:t>)</a:t>
            </a:r>
          </a:p>
          <a:p>
            <a:pPr algn="just">
              <a:buFont typeface="Wingdings" pitchFamily="2" charset="2"/>
              <a:buChar char="§"/>
            </a:pPr>
            <a:r>
              <a:rPr lang="tr-TR" sz="2400" dirty="0" smtClean="0">
                <a:solidFill>
                  <a:schemeClr val="tx1"/>
                </a:solidFill>
              </a:rPr>
              <a:t> Metodun hangi türde değer döndürdüğü (</a:t>
            </a: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a:t>
            </a:r>
            <a:r>
              <a:rPr lang="tr-TR" sz="2400" dirty="0" err="1" smtClean="0">
                <a:solidFill>
                  <a:schemeClr val="tx1"/>
                </a:solidFill>
              </a:rPr>
              <a:t>void</a:t>
            </a:r>
            <a:r>
              <a:rPr lang="tr-TR" sz="2400" dirty="0" smtClean="0">
                <a:solidFill>
                  <a:schemeClr val="tx1"/>
                </a:solidFill>
              </a:rPr>
              <a:t> vs.)</a:t>
            </a:r>
          </a:p>
          <a:p>
            <a:pPr algn="just">
              <a:buFont typeface="Wingdings" pitchFamily="2" charset="2"/>
              <a:buChar char="§"/>
            </a:pPr>
            <a:r>
              <a:rPr lang="tr-TR" sz="2400" dirty="0" smtClean="0">
                <a:solidFill>
                  <a:schemeClr val="tx1"/>
                </a:solidFill>
              </a:rPr>
              <a:t> Metodun adi (değişkenlerde olduğu gibi metotlarda da aynı isimlerin kullanılması durumu için farklı kurallar vardır)</a:t>
            </a:r>
          </a:p>
          <a:p>
            <a:pPr algn="just">
              <a:buFont typeface="Wingdings" pitchFamily="2" charset="2"/>
              <a:buChar char="§"/>
            </a:pPr>
            <a:r>
              <a:rPr lang="tr-TR" sz="2400" dirty="0" smtClean="0">
                <a:solidFill>
                  <a:schemeClr val="tx1"/>
                </a:solidFill>
              </a:rPr>
              <a:t> Metodun hangi parametreleri aldığı (dışarıdan metoda giren parametreler)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heckerboard(across)">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a:noFill/>
        </p:spPr>
        <p:txBody>
          <a:bodyPr/>
          <a:lstStyle/>
          <a:p>
            <a:fld id="{2225D834-78C0-854C-A3F5-36A268AA6CFC}" type="slidenum">
              <a:rPr lang="en-US" smtClean="0"/>
              <a:pPr/>
              <a:t>486</a:t>
            </a:fld>
            <a:endParaRPr lang="en-US" sz="1400" smtClean="0"/>
          </a:p>
        </p:txBody>
      </p:sp>
      <p:sp>
        <p:nvSpPr>
          <p:cNvPr id="38915" name="Rectangle 2"/>
          <p:cNvSpPr>
            <a:spLocks noGrp="1" noChangeArrowheads="1"/>
          </p:cNvSpPr>
          <p:nvPr>
            <p:ph type="title"/>
          </p:nvPr>
        </p:nvSpPr>
        <p:spPr>
          <a:xfrm>
            <a:off x="457200" y="152400"/>
            <a:ext cx="8229600" cy="633394"/>
          </a:xfrm>
        </p:spPr>
        <p:txBody>
          <a:bodyPr/>
          <a:lstStyle/>
          <a:p>
            <a:r>
              <a:rPr lang="tr-TR" dirty="0" err="1" smtClean="0"/>
              <a:t>Math</a:t>
            </a:r>
            <a:r>
              <a:rPr lang="tr-TR" dirty="0" smtClean="0"/>
              <a:t> sınıfından bazı metotlar (tekrar)</a:t>
            </a:r>
            <a:endParaRPr lang="en-US" dirty="0"/>
          </a:p>
        </p:txBody>
      </p:sp>
      <p:pic>
        <p:nvPicPr>
          <p:cNvPr id="5" name="Picture 4" descr="Picture 10.png"/>
          <p:cNvPicPr>
            <a:picLocks noChangeAspect="1"/>
          </p:cNvPicPr>
          <p:nvPr/>
        </p:nvPicPr>
        <p:blipFill>
          <a:blip r:embed="rId3"/>
          <a:srcRect b="10789"/>
          <a:stretch>
            <a:fillRect/>
          </a:stretch>
        </p:blipFill>
        <p:spPr>
          <a:xfrm>
            <a:off x="1665527" y="849586"/>
            <a:ext cx="6032534" cy="5255173"/>
          </a:xfrm>
          <a:prstGeom prst="rect">
            <a:avLst/>
          </a:prstGeom>
        </p:spPr>
      </p:pic>
    </p:spTree>
  </p:cSld>
  <p:clrMapOvr>
    <a:masterClrMapping/>
  </p:clrMapOvr>
  <p:transition/>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Metotlar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algn="just">
              <a:buFontTx/>
              <a:buChar char="-"/>
            </a:pPr>
            <a:r>
              <a:rPr lang="tr-TR" sz="2400" dirty="0" smtClean="0">
                <a:solidFill>
                  <a:schemeClr val="tx1"/>
                </a:solidFill>
              </a:rPr>
              <a:t> Bir metot temel olarak şu şekilde tanımlanır:</a:t>
            </a:r>
          </a:p>
          <a:p>
            <a:pPr algn="just">
              <a:buFontTx/>
              <a:buChar char="-"/>
            </a:pPr>
            <a:endParaRPr lang="tr-TR" sz="2400" dirty="0" smtClean="0">
              <a:solidFill>
                <a:schemeClr val="tx1"/>
              </a:solidFill>
            </a:endParaRPr>
          </a:p>
          <a:p>
            <a:pPr algn="just"/>
            <a:r>
              <a:rPr lang="tr-TR" b="1" dirty="0" smtClean="0">
                <a:solidFill>
                  <a:schemeClr val="tx1"/>
                </a:solidFill>
              </a:rPr>
              <a:t>&lt;görünürlük</a:t>
            </a:r>
            <a:r>
              <a:rPr lang="tr-TR" b="1" dirty="0" smtClean="0"/>
              <a:t>&gt; &lt;</a:t>
            </a:r>
            <a:r>
              <a:rPr lang="tr-TR" b="1" dirty="0" err="1" smtClean="0"/>
              <a:t>static</a:t>
            </a:r>
            <a:r>
              <a:rPr lang="tr-TR" b="1" dirty="0" smtClean="0"/>
              <a:t>&gt;(</a:t>
            </a:r>
            <a:r>
              <a:rPr lang="tr-TR" b="1" dirty="0" err="1" smtClean="0"/>
              <a:t>opsiyonel</a:t>
            </a:r>
            <a:r>
              <a:rPr lang="tr-TR" b="1" dirty="0" smtClean="0"/>
              <a:t>)   </a:t>
            </a:r>
            <a:r>
              <a:rPr lang="tr-TR" b="1" dirty="0" smtClean="0">
                <a:solidFill>
                  <a:schemeClr val="tx1"/>
                </a:solidFill>
              </a:rPr>
              <a:t>&lt;donen tur&gt;   &lt;metot adı&gt;    (parametreler)</a:t>
            </a:r>
            <a:r>
              <a:rPr lang="tr-TR" dirty="0" smtClean="0">
                <a:solidFill>
                  <a:schemeClr val="tx1"/>
                </a:solidFill>
              </a:rPr>
              <a:t> {</a:t>
            </a:r>
          </a:p>
          <a:p>
            <a:pPr algn="just"/>
            <a:endParaRPr lang="tr-TR" dirty="0" smtClean="0">
              <a:solidFill>
                <a:schemeClr val="tx1"/>
              </a:solidFill>
            </a:endParaRPr>
          </a:p>
          <a:p>
            <a:pPr algn="just"/>
            <a:r>
              <a:rPr lang="tr-TR" dirty="0" smtClean="0">
                <a:solidFill>
                  <a:schemeClr val="tx1"/>
                </a:solidFill>
              </a:rPr>
              <a:t>	Metot işlemleri;</a:t>
            </a:r>
          </a:p>
          <a:p>
            <a:pPr algn="just"/>
            <a:endParaRPr lang="tr-TR" dirty="0" smtClean="0">
              <a:solidFill>
                <a:schemeClr val="tx1"/>
              </a:solidFill>
            </a:endParaRPr>
          </a:p>
          <a:p>
            <a:pPr algn="just">
              <a:buNone/>
            </a:pPr>
            <a:r>
              <a:rPr lang="tr-TR" dirty="0" smtClean="0"/>
              <a:t>	</a:t>
            </a:r>
            <a:r>
              <a:rPr lang="tr-TR" dirty="0" smtClean="0">
                <a:solidFill>
                  <a:schemeClr val="tx1"/>
                </a:solidFill>
              </a:rPr>
              <a:t>}</a:t>
            </a:r>
          </a:p>
          <a:p>
            <a:pPr algn="just"/>
            <a:endParaRPr lang="tr-TR" sz="1600" dirty="0" smtClean="0">
              <a:solidFill>
                <a:schemeClr val="tx1"/>
              </a:solidFill>
            </a:endParaRPr>
          </a:p>
          <a:p>
            <a:pPr algn="just">
              <a:buFontTx/>
              <a:buChar char="-"/>
            </a:pPr>
            <a:r>
              <a:rPr lang="tr-TR" sz="2400" dirty="0" smtClean="0">
                <a:solidFill>
                  <a:schemeClr val="tx1"/>
                </a:solidFill>
              </a:rPr>
              <a:t> Daha önce gördüğümüz </a:t>
            </a:r>
            <a:r>
              <a:rPr lang="tr-TR" sz="2400" dirty="0" err="1" smtClean="0">
                <a:solidFill>
                  <a:schemeClr val="tx1"/>
                </a:solidFill>
              </a:rPr>
              <a:t>String</a:t>
            </a:r>
            <a:r>
              <a:rPr lang="tr-TR" sz="2400" dirty="0" smtClean="0">
                <a:solidFill>
                  <a:schemeClr val="tx1"/>
                </a:solidFill>
              </a:rPr>
              <a:t> metotlarından </a:t>
            </a:r>
            <a:r>
              <a:rPr lang="tr-TR" sz="2400" dirty="0" err="1" smtClean="0">
                <a:solidFill>
                  <a:schemeClr val="tx1"/>
                </a:solidFill>
              </a:rPr>
              <a:t>substring</a:t>
            </a:r>
            <a:r>
              <a:rPr lang="tr-TR" sz="2400" dirty="0" smtClean="0">
                <a:solidFill>
                  <a:schemeClr val="tx1"/>
                </a:solidFill>
              </a:rPr>
              <a:t>(</a:t>
            </a: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metodu </a:t>
            </a:r>
            <a:r>
              <a:rPr lang="tr-TR" sz="2400" dirty="0" err="1" smtClean="0">
                <a:solidFill>
                  <a:schemeClr val="tx1"/>
                </a:solidFill>
              </a:rPr>
              <a:t>String</a:t>
            </a:r>
            <a:r>
              <a:rPr lang="tr-TR" sz="2400" dirty="0" smtClean="0">
                <a:solidFill>
                  <a:schemeClr val="tx1"/>
                </a:solidFill>
              </a:rPr>
              <a:t> sınıfı içerisinde temel olarak şu şekilde tanımlanır:</a:t>
            </a:r>
          </a:p>
          <a:p>
            <a:pPr algn="just">
              <a:buFontTx/>
              <a:buChar char="-"/>
            </a:pPr>
            <a:endParaRPr lang="tr-TR" sz="2400" dirty="0" smtClean="0">
              <a:solidFill>
                <a:schemeClr val="tx1"/>
              </a:solidFill>
            </a:endParaRPr>
          </a:p>
          <a:p>
            <a:pPr algn="l"/>
            <a:r>
              <a:rPr lang="en-US" sz="2400" b="1" dirty="0" smtClean="0">
                <a:solidFill>
                  <a:srgbClr val="7F0055"/>
                </a:solidFill>
                <a:latin typeface="Consolas"/>
              </a:rPr>
              <a:t>public</a:t>
            </a:r>
            <a:r>
              <a:rPr lang="en-US" sz="2400" b="1" dirty="0" smtClean="0">
                <a:solidFill>
                  <a:srgbClr val="000000"/>
                </a:solidFill>
                <a:latin typeface="Consolas"/>
              </a:rPr>
              <a:t> String substring(</a:t>
            </a:r>
            <a:r>
              <a:rPr lang="en-US" sz="2400" b="1" dirty="0" err="1" smtClean="0">
                <a:solidFill>
                  <a:srgbClr val="7F0055"/>
                </a:solidFill>
                <a:latin typeface="Consolas"/>
              </a:rPr>
              <a:t>int</a:t>
            </a:r>
            <a:r>
              <a:rPr lang="en-US" sz="2400" b="1" dirty="0" smtClean="0">
                <a:solidFill>
                  <a:srgbClr val="000000"/>
                </a:solidFill>
                <a:latin typeface="Consolas"/>
              </a:rPr>
              <a:t> </a:t>
            </a:r>
            <a:r>
              <a:rPr lang="en-US" sz="2400" b="1" dirty="0" smtClean="0">
                <a:solidFill>
                  <a:srgbClr val="6A3E3E"/>
                </a:solidFill>
                <a:latin typeface="Consolas"/>
              </a:rPr>
              <a:t>a</a:t>
            </a:r>
            <a:r>
              <a:rPr lang="en-US" sz="2400" b="1" dirty="0" smtClean="0">
                <a:solidFill>
                  <a:srgbClr val="000000"/>
                </a:solidFill>
                <a:latin typeface="Consolas"/>
              </a:rPr>
              <a:t>, </a:t>
            </a:r>
            <a:r>
              <a:rPr lang="en-US" sz="2400" b="1" dirty="0" err="1" smtClean="0">
                <a:solidFill>
                  <a:srgbClr val="7F0055"/>
                </a:solidFill>
                <a:latin typeface="Consolas"/>
              </a:rPr>
              <a:t>int</a:t>
            </a:r>
            <a:r>
              <a:rPr lang="en-US" sz="2400" b="1" dirty="0" smtClean="0">
                <a:solidFill>
                  <a:srgbClr val="000000"/>
                </a:solidFill>
                <a:latin typeface="Consolas"/>
              </a:rPr>
              <a:t> </a:t>
            </a:r>
            <a:r>
              <a:rPr lang="en-US" sz="2400" b="1" dirty="0" smtClean="0">
                <a:solidFill>
                  <a:srgbClr val="6A3E3E"/>
                </a:solidFill>
                <a:latin typeface="Consolas"/>
              </a:rPr>
              <a:t>b</a:t>
            </a:r>
            <a:r>
              <a:rPr lang="en-US" sz="2400" b="1" dirty="0" smtClean="0">
                <a:solidFill>
                  <a:srgbClr val="000000"/>
                </a:solidFill>
                <a:latin typeface="Consolas"/>
              </a:rPr>
              <a:t>){</a:t>
            </a:r>
          </a:p>
          <a:p>
            <a:pPr algn="l"/>
            <a:endParaRPr lang="tr-TR" sz="2400" dirty="0" smtClean="0">
              <a:latin typeface="Consolas"/>
            </a:endParaRPr>
          </a:p>
          <a:p>
            <a:pPr algn="l"/>
            <a:r>
              <a:rPr lang="tr-TR" sz="2400" dirty="0" smtClean="0">
                <a:solidFill>
                  <a:srgbClr val="000000"/>
                </a:solidFill>
                <a:latin typeface="Consolas"/>
              </a:rPr>
              <a:t>	...;</a:t>
            </a:r>
          </a:p>
          <a:p>
            <a:pPr algn="l"/>
            <a:endParaRPr lang="tr-TR" sz="2400" dirty="0" smtClean="0">
              <a:latin typeface="Consolas"/>
            </a:endParaRPr>
          </a:p>
          <a:p>
            <a:pPr algn="l"/>
            <a:r>
              <a:rPr lang="tr-TR" sz="2400" dirty="0" smtClean="0">
                <a:solidFill>
                  <a:srgbClr val="000000"/>
                </a:solidFill>
                <a:latin typeface="Consolas"/>
              </a:rPr>
              <a:t>}</a:t>
            </a:r>
            <a:endParaRPr lang="tr-TR" sz="2400" dirty="0" smtClean="0">
              <a:solidFill>
                <a:schemeClr val="tx1"/>
              </a:solidFill>
            </a:endParaRPr>
          </a:p>
          <a:p>
            <a:pPr algn="just">
              <a:buFontTx/>
              <a:buChar char="-"/>
            </a:pPr>
            <a:endParaRPr lang="tr-TR" sz="1600" dirty="0" smtClean="0">
              <a:solidFill>
                <a:schemeClr val="tx1"/>
              </a:solidFill>
            </a:endParaRPr>
          </a:p>
          <a:p>
            <a:pPr algn="just">
              <a:buFontTx/>
              <a:buChar char="-"/>
            </a:pPr>
            <a:endParaRPr lang="tr-TR" sz="1600" dirty="0" smtClean="0">
              <a:solidFill>
                <a:schemeClr val="tx1"/>
              </a:solidFill>
            </a:endParaRPr>
          </a:p>
        </p:txBody>
      </p:sp>
    </p:spTree>
  </p:cSld>
  <p:clrMapOvr>
    <a:masterClrMapping/>
  </p:clrMapOvr>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Metotlar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l"/>
            <a:r>
              <a:rPr lang="en-US" sz="1800" b="1" dirty="0" smtClean="0">
                <a:solidFill>
                  <a:srgbClr val="7F0055"/>
                </a:solidFill>
                <a:latin typeface="Consolas"/>
              </a:rPr>
              <a:t>public</a:t>
            </a:r>
            <a:r>
              <a:rPr lang="en-US" sz="1800" b="1" dirty="0" smtClean="0">
                <a:solidFill>
                  <a:srgbClr val="000000"/>
                </a:solidFill>
                <a:latin typeface="Consolas"/>
              </a:rPr>
              <a:t> String </a:t>
            </a:r>
            <a:r>
              <a:rPr lang="tr-TR" sz="1800" b="1" dirty="0" smtClean="0">
                <a:solidFill>
                  <a:srgbClr val="000000"/>
                </a:solidFill>
                <a:latin typeface="Consolas"/>
              </a:rPr>
              <a:t>metot_ismi</a:t>
            </a:r>
            <a:r>
              <a:rPr lang="en-US" sz="1800" b="1" dirty="0" smtClean="0">
                <a:solidFill>
                  <a:srgbClr val="000000"/>
                </a:solidFill>
                <a:latin typeface="Consolas"/>
              </a:rPr>
              <a:t>(</a:t>
            </a:r>
            <a:r>
              <a:rPr lang="en-US" sz="1800" b="1" dirty="0" err="1" smtClean="0">
                <a:solidFill>
                  <a:srgbClr val="7F0055"/>
                </a:solidFill>
                <a:latin typeface="Consolas"/>
              </a:rPr>
              <a:t>int</a:t>
            </a:r>
            <a:r>
              <a:rPr lang="en-US" sz="1800" b="1" dirty="0" smtClean="0">
                <a:solidFill>
                  <a:srgbClr val="000000"/>
                </a:solidFill>
                <a:latin typeface="Consolas"/>
              </a:rPr>
              <a:t> </a:t>
            </a:r>
            <a:r>
              <a:rPr lang="en-US" sz="1800" b="1" dirty="0" smtClean="0">
                <a:solidFill>
                  <a:srgbClr val="6A3E3E"/>
                </a:solidFill>
                <a:latin typeface="Consolas"/>
              </a:rPr>
              <a:t>a</a:t>
            </a:r>
            <a:r>
              <a:rPr lang="en-US" sz="1800" b="1" dirty="0" smtClean="0">
                <a:solidFill>
                  <a:srgbClr val="000000"/>
                </a:solidFill>
                <a:latin typeface="Consolas"/>
              </a:rPr>
              <a:t>, </a:t>
            </a:r>
            <a:r>
              <a:rPr lang="en-US" sz="1800" b="1" dirty="0" err="1" smtClean="0">
                <a:solidFill>
                  <a:srgbClr val="7F0055"/>
                </a:solidFill>
                <a:latin typeface="Consolas"/>
              </a:rPr>
              <a:t>int</a:t>
            </a:r>
            <a:r>
              <a:rPr lang="en-US" sz="1800" b="1" dirty="0" smtClean="0">
                <a:solidFill>
                  <a:srgbClr val="000000"/>
                </a:solidFill>
                <a:latin typeface="Consolas"/>
              </a:rPr>
              <a:t> </a:t>
            </a:r>
            <a:r>
              <a:rPr lang="en-US" sz="1800" b="1" dirty="0" smtClean="0">
                <a:solidFill>
                  <a:srgbClr val="6A3E3E"/>
                </a:solidFill>
                <a:latin typeface="Consolas"/>
              </a:rPr>
              <a:t>b</a:t>
            </a:r>
            <a:r>
              <a:rPr lang="en-US" sz="1800" b="1" dirty="0" smtClean="0">
                <a:solidFill>
                  <a:srgbClr val="000000"/>
                </a:solidFill>
                <a:latin typeface="Consolas"/>
              </a:rPr>
              <a:t>){</a:t>
            </a:r>
          </a:p>
          <a:p>
            <a:pPr algn="l"/>
            <a:endParaRPr lang="tr-TR" sz="1800" dirty="0" smtClean="0">
              <a:latin typeface="Consolas"/>
            </a:endParaRPr>
          </a:p>
          <a:p>
            <a:pPr algn="l"/>
            <a:r>
              <a:rPr lang="tr-TR" sz="1800" dirty="0" smtClean="0">
                <a:solidFill>
                  <a:srgbClr val="000000"/>
                </a:solidFill>
                <a:latin typeface="Consolas"/>
              </a:rPr>
              <a:t>	...;</a:t>
            </a:r>
          </a:p>
          <a:p>
            <a:pPr algn="l"/>
            <a:endParaRPr lang="tr-TR" sz="1800" dirty="0" smtClean="0">
              <a:latin typeface="Consolas"/>
            </a:endParaRPr>
          </a:p>
          <a:p>
            <a:pPr algn="l"/>
            <a:r>
              <a:rPr lang="tr-TR" sz="1800" dirty="0" smtClean="0">
                <a:solidFill>
                  <a:srgbClr val="000000"/>
                </a:solidFill>
                <a:latin typeface="Consolas"/>
              </a:rPr>
              <a:t>}</a:t>
            </a:r>
          </a:p>
          <a:p>
            <a:pPr algn="l"/>
            <a:endParaRPr lang="tr-TR" sz="1800" dirty="0" smtClean="0">
              <a:solidFill>
                <a:srgbClr val="000000"/>
              </a:solidFill>
              <a:latin typeface="Consolas"/>
            </a:endParaRPr>
          </a:p>
          <a:p>
            <a:pPr>
              <a:buFont typeface="Wingdings" pitchFamily="2" charset="2"/>
              <a:buChar char="Ø"/>
            </a:pPr>
            <a:r>
              <a:rPr lang="tr-TR" sz="1800" dirty="0" smtClean="0">
                <a:solidFill>
                  <a:schemeClr val="tx1"/>
                </a:solidFill>
              </a:rPr>
              <a:t> Yukarıdaki tanım incelendiğinde </a:t>
            </a:r>
            <a:r>
              <a:rPr lang="tr-TR" sz="1800" b="1" dirty="0" smtClean="0">
                <a:solidFill>
                  <a:srgbClr val="000000"/>
                </a:solidFill>
                <a:latin typeface="Consolas"/>
              </a:rPr>
              <a:t>metot_ismi </a:t>
            </a:r>
            <a:r>
              <a:rPr lang="tr-TR" sz="1800" dirty="0" smtClean="0">
                <a:solidFill>
                  <a:schemeClr val="tx1"/>
                </a:solidFill>
              </a:rPr>
              <a:t>metodunun </a:t>
            </a:r>
            <a:r>
              <a:rPr lang="tr-TR" sz="1800" b="1" i="1" dirty="0" err="1" smtClean="0">
                <a:solidFill>
                  <a:schemeClr val="tx1"/>
                </a:solidFill>
              </a:rPr>
              <a:t>public</a:t>
            </a:r>
            <a:r>
              <a:rPr lang="tr-TR" sz="1800" dirty="0" smtClean="0">
                <a:solidFill>
                  <a:schemeClr val="tx1"/>
                </a:solidFill>
              </a:rPr>
              <a:t> olduğu, yani başka bir sınıf tarafından çağırılabileceği, çağırılıp işlemini tamamladığında geriye bir </a:t>
            </a:r>
            <a:r>
              <a:rPr lang="tr-TR" sz="1800" b="1" i="1" dirty="0" err="1" smtClean="0">
                <a:solidFill>
                  <a:schemeClr val="tx1"/>
                </a:solidFill>
              </a:rPr>
              <a:t>String</a:t>
            </a:r>
            <a:r>
              <a:rPr lang="tr-TR" sz="1800" dirty="0" smtClean="0">
                <a:solidFill>
                  <a:schemeClr val="tx1"/>
                </a:solidFill>
              </a:rPr>
              <a:t> değer döndürdüğü, parametre olarak da iki tane </a:t>
            </a:r>
            <a:r>
              <a:rPr lang="tr-TR" sz="1800" dirty="0" err="1" smtClean="0">
                <a:solidFill>
                  <a:schemeClr val="tx1"/>
                </a:solidFill>
              </a:rPr>
              <a:t>int</a:t>
            </a:r>
            <a:r>
              <a:rPr lang="tr-TR" sz="1800" dirty="0" smtClean="0">
                <a:solidFill>
                  <a:schemeClr val="tx1"/>
                </a:solidFill>
              </a:rPr>
              <a:t> türünde değer aldığı görülmektedir.</a:t>
            </a:r>
          </a:p>
          <a:p>
            <a:pPr algn="l">
              <a:buFont typeface="Wingdings" pitchFamily="2" charset="2"/>
              <a:buChar char="Ø"/>
            </a:pPr>
            <a:endParaRPr lang="tr-TR" sz="1800" dirty="0" smtClean="0">
              <a:solidFill>
                <a:schemeClr val="tx1"/>
              </a:solidFill>
            </a:endParaRPr>
          </a:p>
          <a:p>
            <a:pPr algn="l">
              <a:buFont typeface="Wingdings" pitchFamily="2" charset="2"/>
              <a:buChar char="Ø"/>
            </a:pPr>
            <a:r>
              <a:rPr lang="tr-TR" sz="1800" dirty="0" smtClean="0">
                <a:solidFill>
                  <a:schemeClr val="tx1"/>
                </a:solidFill>
              </a:rPr>
              <a:t> Eğer bir metot geriye değer döndürmeyecekse dönen tür kısmına </a:t>
            </a:r>
            <a:r>
              <a:rPr lang="tr-TR" sz="1800" dirty="0" err="1" smtClean="0">
                <a:solidFill>
                  <a:schemeClr val="tx1"/>
                </a:solidFill>
              </a:rPr>
              <a:t>void</a:t>
            </a:r>
            <a:r>
              <a:rPr lang="tr-TR" sz="1800" dirty="0" smtClean="0">
                <a:solidFill>
                  <a:schemeClr val="tx1"/>
                </a:solidFill>
              </a:rPr>
              <a:t> ifadesi yazılır. Dönen türü </a:t>
            </a:r>
            <a:r>
              <a:rPr lang="tr-TR" sz="1800" b="1" i="1" dirty="0" err="1" smtClean="0">
                <a:solidFill>
                  <a:schemeClr val="tx1"/>
                </a:solidFill>
              </a:rPr>
              <a:t>void</a:t>
            </a:r>
            <a:r>
              <a:rPr lang="tr-TR" sz="1800" dirty="0" smtClean="0">
                <a:solidFill>
                  <a:schemeClr val="tx1"/>
                </a:solidFill>
              </a:rPr>
              <a:t> olan metotlar geriye bir değer döndürmezler.</a:t>
            </a:r>
          </a:p>
          <a:p>
            <a:pPr algn="l">
              <a:buFont typeface="Wingdings" pitchFamily="2" charset="2"/>
              <a:buChar char="Ø"/>
            </a:pPr>
            <a:endParaRPr lang="tr-TR" sz="1800" dirty="0" smtClean="0">
              <a:solidFill>
                <a:schemeClr val="tx1"/>
              </a:solidFill>
            </a:endParaRPr>
          </a:p>
          <a:p>
            <a:pPr algn="l">
              <a:buFont typeface="Wingdings" pitchFamily="2" charset="2"/>
              <a:buChar char="Ø"/>
            </a:pPr>
            <a:r>
              <a:rPr lang="tr-TR" sz="1800" dirty="0" smtClean="0">
                <a:solidFill>
                  <a:schemeClr val="tx1"/>
                </a:solidFill>
              </a:rPr>
              <a:t> Eğer bir metot geriye bir değer döndürecekse, metot işlemleri bittikten sonra döndürülecek değer veya değişkenin başına </a:t>
            </a:r>
            <a:r>
              <a:rPr lang="tr-TR" sz="1800" b="1" i="1" dirty="0" err="1" smtClean="0">
                <a:solidFill>
                  <a:schemeClr val="tx1"/>
                </a:solidFill>
              </a:rPr>
              <a:t>return</a:t>
            </a:r>
            <a:r>
              <a:rPr lang="tr-TR" sz="1800" dirty="0" smtClean="0">
                <a:solidFill>
                  <a:schemeClr val="tx1"/>
                </a:solidFill>
              </a:rPr>
              <a:t> komutu yazılır.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checkerboard(across)">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checkerboard(across)">
                                      <p:cBhvr>
                                        <p:cTn id="12" dur="500"/>
                                        <p:tgtEl>
                                          <p:spTgt spid="3">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1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Aynı isimli metotlar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2400" b="1" dirty="0" smtClean="0">
                <a:solidFill>
                  <a:schemeClr val="tx1"/>
                </a:solidFill>
              </a:rPr>
              <a:t> </a:t>
            </a:r>
            <a:r>
              <a:rPr lang="tr-TR" sz="2400" dirty="0" smtClean="0">
                <a:solidFill>
                  <a:schemeClr val="tx1"/>
                </a:solidFill>
              </a:rPr>
              <a:t>Bir blok içerisinde aynı isimde birden fazla değişken tanımlanamayacağını geçmiş derslerimizde söylemiştik. Ancak bir sınıf içerisinde aynı isime sahip birden fazla metot bulunabilir. Ancak </a:t>
            </a:r>
            <a:r>
              <a:rPr lang="tr-TR" sz="2400" b="1" dirty="0" smtClean="0">
                <a:solidFill>
                  <a:schemeClr val="tx1"/>
                </a:solidFill>
              </a:rPr>
              <a:t>aynı isme sahip metotların </a:t>
            </a:r>
            <a:r>
              <a:rPr lang="tr-TR" sz="2400" dirty="0" smtClean="0">
                <a:solidFill>
                  <a:schemeClr val="tx1"/>
                </a:solidFill>
              </a:rPr>
              <a:t>parametrelerle birbirinden ayrılması gerekir:</a:t>
            </a:r>
          </a:p>
          <a:p>
            <a:pPr algn="just">
              <a:buFontTx/>
              <a:buChar char="-"/>
            </a:pPr>
            <a:endParaRPr lang="tr-TR" sz="2400" b="1" dirty="0" smtClean="0">
              <a:solidFill>
                <a:schemeClr val="tx1"/>
              </a:solidFill>
            </a:endParaRPr>
          </a:p>
          <a:p>
            <a:pPr algn="just">
              <a:buFont typeface="Wingdings" pitchFamily="2" charset="2"/>
              <a:buChar char="§"/>
            </a:pPr>
            <a:r>
              <a:rPr lang="tr-TR" sz="2400" dirty="0" smtClean="0">
                <a:solidFill>
                  <a:schemeClr val="tx1"/>
                </a:solidFill>
              </a:rPr>
              <a:t> Aynı isme sahip metotların parametre türlerinin farklı olması gerekir.</a:t>
            </a:r>
          </a:p>
          <a:p>
            <a:pPr algn="just">
              <a:buFont typeface="Wingdings" pitchFamily="2" charset="2"/>
              <a:buChar char="§"/>
            </a:pPr>
            <a:r>
              <a:rPr lang="tr-TR" sz="2400" dirty="0" smtClean="0">
                <a:solidFill>
                  <a:schemeClr val="tx1"/>
                </a:solidFill>
              </a:rPr>
              <a:t> Aynı isme sahip metotların parametre sayılarının farklı olması gerekir.</a:t>
            </a:r>
          </a:p>
          <a:p>
            <a:pPr algn="just">
              <a:buFont typeface="Wingdings" pitchFamily="2" charset="2"/>
              <a:buChar char="§"/>
            </a:pPr>
            <a:r>
              <a:rPr lang="tr-TR" sz="2400" dirty="0" smtClean="0">
                <a:solidFill>
                  <a:schemeClr val="tx1"/>
                </a:solidFill>
              </a:rPr>
              <a:t> Aynı isme sahip metotlar aynı sayıda parametreye sahipse, parametre sıralamalarındaki türlerin farklı olması gerekir.</a:t>
            </a:r>
          </a:p>
          <a:p>
            <a:pPr algn="just"/>
            <a:endParaRPr lang="tr-TR" sz="2400" dirty="0" smtClean="0">
              <a:solidFill>
                <a:schemeClr val="tx1"/>
              </a:solidFill>
            </a:endParaRPr>
          </a:p>
          <a:p>
            <a:pPr algn="just"/>
            <a:r>
              <a:rPr lang="tr-TR" sz="2400" dirty="0" smtClean="0">
                <a:solidFill>
                  <a:schemeClr val="tx1"/>
                </a:solidFill>
              </a:rPr>
              <a:t>Yukarıdaki şartları sağlayan birden fazla kurucu metot da yazılabilir.</a:t>
            </a:r>
          </a:p>
        </p:txBody>
      </p:sp>
      <p:sp>
        <p:nvSpPr>
          <p:cNvPr id="4" name="3 Sağ Ok"/>
          <p:cNvSpPr/>
          <p:nvPr/>
        </p:nvSpPr>
        <p:spPr>
          <a:xfrm>
            <a:off x="6572264" y="5929330"/>
            <a:ext cx="2071702" cy="785818"/>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smtClean="0"/>
              <a:t>örneklerle pekiştirelim</a:t>
            </a:r>
            <a:endParaRPr lang="tr-TR" sz="1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Algoritma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Bir problemin </a:t>
            </a:r>
            <a:r>
              <a:rPr lang="tr-TR" sz="2400" b="1" i="1" dirty="0" smtClean="0">
                <a:solidFill>
                  <a:schemeClr val="tx1"/>
                </a:solidFill>
              </a:rPr>
              <a:t>doğru</a:t>
            </a:r>
            <a:r>
              <a:rPr lang="tr-TR" sz="2400" dirty="0" smtClean="0">
                <a:solidFill>
                  <a:schemeClr val="tx1"/>
                </a:solidFill>
              </a:rPr>
              <a:t> ve </a:t>
            </a:r>
            <a:r>
              <a:rPr lang="tr-TR" sz="2400" b="1" i="1" dirty="0" smtClean="0">
                <a:solidFill>
                  <a:schemeClr val="tx1"/>
                </a:solidFill>
              </a:rPr>
              <a:t>hızlı</a:t>
            </a:r>
            <a:r>
              <a:rPr lang="tr-TR" sz="2400" dirty="0" smtClean="0">
                <a:solidFill>
                  <a:schemeClr val="tx1"/>
                </a:solidFill>
              </a:rPr>
              <a:t> bir şekilde çözülmesi oluşturduğunuz algoritmaya bağlıdır.</a:t>
            </a:r>
          </a:p>
          <a:p>
            <a:pPr algn="l">
              <a:spcBef>
                <a:spcPts val="0"/>
              </a:spcBef>
              <a:buFontTx/>
              <a:buChar char="-"/>
            </a:pPr>
            <a:r>
              <a:rPr lang="tr-TR" sz="2400" dirty="0" smtClean="0">
                <a:solidFill>
                  <a:schemeClr val="tx1"/>
                </a:solidFill>
              </a:rPr>
              <a:t> Sayı tahmin oyununda sayı aralığı 0 – 10 olsaydı nasıl bir yol izlerdiniz? Ortalama kaç tahminde sonuca ulaşmayı beklersiniz?</a:t>
            </a:r>
          </a:p>
          <a:p>
            <a:pPr algn="l">
              <a:spcBef>
                <a:spcPts val="0"/>
              </a:spcBef>
              <a:buFontTx/>
              <a:buChar char="-"/>
            </a:pPr>
            <a:r>
              <a:rPr lang="tr-TR" sz="2400" dirty="0" smtClean="0">
                <a:solidFill>
                  <a:schemeClr val="tx1"/>
                </a:solidFill>
              </a:rPr>
              <a:t> Sayı tahmin oyununda sayı aralığı 0 – 100 olsaydı nasıl bir yol izlerdiniz? Ortalama kaç tahminde sonuca ulaşmayı beklersiniz?</a:t>
            </a:r>
          </a:p>
          <a:p>
            <a:pPr algn="l">
              <a:spcBef>
                <a:spcPts val="0"/>
              </a:spcBef>
              <a:buFontTx/>
              <a:buChar char="-"/>
            </a:pPr>
            <a:r>
              <a:rPr lang="tr-TR" sz="2400" dirty="0" smtClean="0">
                <a:solidFill>
                  <a:schemeClr val="tx1"/>
                </a:solidFill>
              </a:rPr>
              <a:t> Sayı tahmin oyununda sayı aralığı 0 – 1.000.000.000 olsaydı nasıl bir yol izlerdiniz? Ortalama kaç tahminde sonuca ulaşmayı beklersiniz?</a:t>
            </a:r>
          </a:p>
          <a:p>
            <a:pPr algn="l">
              <a:spcBef>
                <a:spcPts val="0"/>
              </a:spcBef>
              <a:buFontTx/>
              <a:buChar char="-"/>
            </a:pPr>
            <a:r>
              <a:rPr lang="tr-TR" sz="2400" dirty="0" smtClean="0">
                <a:solidFill>
                  <a:schemeClr val="tx1"/>
                </a:solidFill>
              </a:rPr>
              <a:t> Sayı tahmin oyununda en az sayıda tahminle sonuca ulaşmak isteseydiniz nasıl bir algoritma tasarlardınız? </a:t>
            </a:r>
          </a:p>
          <a:p>
            <a:pPr algn="l">
              <a:spcBef>
                <a:spcPts val="0"/>
              </a:spcBef>
              <a:buFontTx/>
              <a:buChar char="-"/>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Aynı isimli metotlar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3067056"/>
          </a:xfrm>
        </p:spPr>
        <p:txBody>
          <a:bodyPr>
            <a:normAutofit fontScale="77500" lnSpcReduction="20000"/>
          </a:bodyPr>
          <a:lstStyle/>
          <a:p>
            <a:pPr algn="just">
              <a:buFontTx/>
              <a:buChar char="-"/>
            </a:pPr>
            <a:r>
              <a:rPr lang="tr-TR" sz="2400" b="1" dirty="0" smtClean="0">
                <a:solidFill>
                  <a:schemeClr val="tx1"/>
                </a:solidFill>
              </a:rPr>
              <a:t> Örnekler:</a:t>
            </a:r>
          </a:p>
          <a:p>
            <a:pPr algn="just">
              <a:buFont typeface="Wingdings" pitchFamily="2" charset="2"/>
              <a:buChar char="§"/>
            </a:pPr>
            <a:r>
              <a:rPr lang="tr-TR" sz="2600" dirty="0" smtClean="0">
                <a:solidFill>
                  <a:schemeClr val="tx1"/>
                </a:solidFill>
              </a:rPr>
              <a:t> </a:t>
            </a:r>
            <a:r>
              <a:rPr lang="tr-TR" sz="2600" dirty="0" err="1" smtClean="0">
                <a:solidFill>
                  <a:schemeClr val="tx1"/>
                </a:solidFill>
              </a:rPr>
              <a:t>public</a:t>
            </a:r>
            <a:r>
              <a:rPr lang="tr-TR" sz="2600" dirty="0" smtClean="0">
                <a:solidFill>
                  <a:schemeClr val="tx1"/>
                </a:solidFill>
              </a:rPr>
              <a:t> </a:t>
            </a:r>
            <a:r>
              <a:rPr lang="tr-TR" sz="2600" dirty="0" err="1" smtClean="0">
                <a:solidFill>
                  <a:schemeClr val="tx1"/>
                </a:solidFill>
              </a:rPr>
              <a:t>void</a:t>
            </a:r>
            <a:r>
              <a:rPr lang="tr-TR" sz="2600" dirty="0" smtClean="0">
                <a:solidFill>
                  <a:schemeClr val="tx1"/>
                </a:solidFill>
              </a:rPr>
              <a:t> metot1()</a:t>
            </a:r>
          </a:p>
          <a:p>
            <a:pPr algn="just"/>
            <a:r>
              <a:rPr lang="tr-TR" sz="2600" dirty="0" smtClean="0">
                <a:solidFill>
                  <a:schemeClr val="tx1"/>
                </a:solidFill>
              </a:rPr>
              <a:t>   </a:t>
            </a:r>
            <a:r>
              <a:rPr lang="tr-TR" sz="2600" dirty="0" err="1" smtClean="0">
                <a:solidFill>
                  <a:schemeClr val="tx1"/>
                </a:solidFill>
              </a:rPr>
              <a:t>public</a:t>
            </a:r>
            <a:r>
              <a:rPr lang="tr-TR" sz="2600" dirty="0" smtClean="0">
                <a:solidFill>
                  <a:schemeClr val="tx1"/>
                </a:solidFill>
              </a:rPr>
              <a:t> </a:t>
            </a:r>
            <a:r>
              <a:rPr lang="tr-TR" sz="2600" dirty="0" err="1" smtClean="0">
                <a:solidFill>
                  <a:schemeClr val="tx1"/>
                </a:solidFill>
              </a:rPr>
              <a:t>void</a:t>
            </a:r>
            <a:r>
              <a:rPr lang="tr-TR" sz="2600" dirty="0" smtClean="0">
                <a:solidFill>
                  <a:schemeClr val="tx1"/>
                </a:solidFill>
              </a:rPr>
              <a:t> metot1(</a:t>
            </a:r>
            <a:r>
              <a:rPr lang="tr-TR" sz="2600" dirty="0" err="1" smtClean="0">
                <a:solidFill>
                  <a:schemeClr val="tx1"/>
                </a:solidFill>
              </a:rPr>
              <a:t>String</a:t>
            </a:r>
            <a:r>
              <a:rPr lang="tr-TR" sz="2600" dirty="0" smtClean="0">
                <a:solidFill>
                  <a:schemeClr val="tx1"/>
                </a:solidFill>
              </a:rPr>
              <a:t> s)</a:t>
            </a:r>
          </a:p>
          <a:p>
            <a:pPr algn="just">
              <a:buFont typeface="Wingdings" pitchFamily="2" charset="2"/>
              <a:buChar char="Ø"/>
            </a:pPr>
            <a:r>
              <a:rPr lang="tr-TR" sz="2600" dirty="0" smtClean="0">
                <a:solidFill>
                  <a:schemeClr val="tx1"/>
                </a:solidFill>
              </a:rPr>
              <a:t> Yukarıdaki metotlar parametre sayıları ile birbirinden ayrılır ve uygundur.</a:t>
            </a:r>
          </a:p>
          <a:p>
            <a:pPr algn="just">
              <a:buFont typeface="Wingdings" pitchFamily="2" charset="2"/>
              <a:buChar char="Ø"/>
            </a:pPr>
            <a:endParaRPr lang="tr-TR" sz="2600" dirty="0" smtClean="0">
              <a:solidFill>
                <a:schemeClr val="tx1"/>
              </a:solidFill>
            </a:endParaRPr>
          </a:p>
          <a:p>
            <a:pPr algn="just">
              <a:buFont typeface="Wingdings" pitchFamily="2" charset="2"/>
              <a:buChar char="§"/>
            </a:pPr>
            <a:r>
              <a:rPr lang="tr-TR" sz="2600" dirty="0" smtClean="0">
                <a:solidFill>
                  <a:schemeClr val="tx1"/>
                </a:solidFill>
              </a:rPr>
              <a:t> </a:t>
            </a:r>
            <a:r>
              <a:rPr lang="tr-TR" sz="2600" dirty="0" err="1" smtClean="0">
                <a:solidFill>
                  <a:schemeClr val="tx1"/>
                </a:solidFill>
              </a:rPr>
              <a:t>public</a:t>
            </a:r>
            <a:r>
              <a:rPr lang="tr-TR" sz="2600" dirty="0" smtClean="0">
                <a:solidFill>
                  <a:schemeClr val="tx1"/>
                </a:solidFill>
              </a:rPr>
              <a:t> </a:t>
            </a:r>
            <a:r>
              <a:rPr lang="tr-TR" sz="2600" dirty="0" err="1" smtClean="0">
                <a:solidFill>
                  <a:schemeClr val="tx1"/>
                </a:solidFill>
              </a:rPr>
              <a:t>int</a:t>
            </a:r>
            <a:r>
              <a:rPr lang="tr-TR" sz="2600" dirty="0" smtClean="0">
                <a:solidFill>
                  <a:schemeClr val="tx1"/>
                </a:solidFill>
              </a:rPr>
              <a:t> metot1(</a:t>
            </a:r>
            <a:r>
              <a:rPr lang="tr-TR" sz="2600" dirty="0" err="1" smtClean="0">
                <a:solidFill>
                  <a:schemeClr val="tx1"/>
                </a:solidFill>
              </a:rPr>
              <a:t>double</a:t>
            </a:r>
            <a:r>
              <a:rPr lang="tr-TR" sz="2600" dirty="0" smtClean="0">
                <a:solidFill>
                  <a:schemeClr val="tx1"/>
                </a:solidFill>
              </a:rPr>
              <a:t> d)</a:t>
            </a:r>
          </a:p>
          <a:p>
            <a:pPr algn="just"/>
            <a:r>
              <a:rPr lang="tr-TR" sz="2600" dirty="0" smtClean="0">
                <a:solidFill>
                  <a:schemeClr val="tx1"/>
                </a:solidFill>
              </a:rPr>
              <a:t>   </a:t>
            </a:r>
            <a:r>
              <a:rPr lang="tr-TR" sz="2600" dirty="0" err="1" smtClean="0">
                <a:solidFill>
                  <a:schemeClr val="tx1"/>
                </a:solidFill>
              </a:rPr>
              <a:t>public</a:t>
            </a:r>
            <a:r>
              <a:rPr lang="tr-TR" sz="2600" dirty="0" smtClean="0">
                <a:solidFill>
                  <a:schemeClr val="tx1"/>
                </a:solidFill>
              </a:rPr>
              <a:t> </a:t>
            </a:r>
            <a:r>
              <a:rPr lang="tr-TR" sz="2600" dirty="0" err="1" smtClean="0">
                <a:solidFill>
                  <a:schemeClr val="tx1"/>
                </a:solidFill>
              </a:rPr>
              <a:t>int</a:t>
            </a:r>
            <a:r>
              <a:rPr lang="tr-TR" sz="2600" dirty="0" smtClean="0">
                <a:solidFill>
                  <a:schemeClr val="tx1"/>
                </a:solidFill>
              </a:rPr>
              <a:t> metot1(</a:t>
            </a:r>
            <a:r>
              <a:rPr lang="tr-TR" sz="2600" dirty="0" err="1" smtClean="0">
                <a:solidFill>
                  <a:schemeClr val="tx1"/>
                </a:solidFill>
              </a:rPr>
              <a:t>int</a:t>
            </a:r>
            <a:r>
              <a:rPr lang="tr-TR" sz="2600" dirty="0" smtClean="0">
                <a:solidFill>
                  <a:schemeClr val="tx1"/>
                </a:solidFill>
              </a:rPr>
              <a:t> i)</a:t>
            </a:r>
          </a:p>
          <a:p>
            <a:pPr algn="just"/>
            <a:r>
              <a:rPr lang="tr-TR" sz="2600" dirty="0" smtClean="0">
                <a:solidFill>
                  <a:schemeClr val="tx1"/>
                </a:solidFill>
              </a:rPr>
              <a:t>   </a:t>
            </a:r>
            <a:r>
              <a:rPr lang="tr-TR" sz="2600" dirty="0" err="1" smtClean="0">
                <a:solidFill>
                  <a:schemeClr val="tx1"/>
                </a:solidFill>
              </a:rPr>
              <a:t>public</a:t>
            </a:r>
            <a:r>
              <a:rPr lang="tr-TR" sz="2600" dirty="0" smtClean="0">
                <a:solidFill>
                  <a:schemeClr val="tx1"/>
                </a:solidFill>
              </a:rPr>
              <a:t> </a:t>
            </a:r>
            <a:r>
              <a:rPr lang="tr-TR" sz="2600" dirty="0" err="1" smtClean="0">
                <a:solidFill>
                  <a:schemeClr val="tx1"/>
                </a:solidFill>
              </a:rPr>
              <a:t>int</a:t>
            </a:r>
            <a:r>
              <a:rPr lang="tr-TR" sz="2600" dirty="0" smtClean="0">
                <a:solidFill>
                  <a:schemeClr val="tx1"/>
                </a:solidFill>
              </a:rPr>
              <a:t> metot1(</a:t>
            </a:r>
            <a:r>
              <a:rPr lang="tr-TR" sz="2600" dirty="0" err="1" smtClean="0">
                <a:solidFill>
                  <a:schemeClr val="tx1"/>
                </a:solidFill>
              </a:rPr>
              <a:t>String</a:t>
            </a:r>
            <a:r>
              <a:rPr lang="tr-TR" sz="2600" dirty="0" smtClean="0">
                <a:solidFill>
                  <a:schemeClr val="tx1"/>
                </a:solidFill>
              </a:rPr>
              <a:t> s)</a:t>
            </a:r>
          </a:p>
          <a:p>
            <a:pPr algn="just">
              <a:buFont typeface="Wingdings" pitchFamily="2" charset="2"/>
              <a:buChar char="Ø"/>
            </a:pPr>
            <a:r>
              <a:rPr lang="tr-TR" sz="2600" dirty="0" smtClean="0">
                <a:solidFill>
                  <a:schemeClr val="tx1"/>
                </a:solidFill>
              </a:rPr>
              <a:t> Yukarıdaki metotlar parametre türleri ile birbirinden ayrılır ve uygundur.</a:t>
            </a:r>
          </a:p>
          <a:p>
            <a:pPr algn="just">
              <a:buFont typeface="Wingdings" pitchFamily="2" charset="2"/>
              <a:buChar char="Ø"/>
            </a:pPr>
            <a:endParaRPr lang="tr-TR" sz="2600" dirty="0" smtClean="0">
              <a:solidFill>
                <a:schemeClr val="tx1"/>
              </a:solidFill>
            </a:endParaRPr>
          </a:p>
          <a:p>
            <a:pPr algn="just">
              <a:buFont typeface="Wingdings" pitchFamily="2" charset="2"/>
              <a:buChar char="§"/>
            </a:pPr>
            <a:endParaRPr lang="tr-TR" sz="26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checkerboard(across)">
                                      <p:cBhvr>
                                        <p:cTn id="1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Aynı isimli metotlar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3638560"/>
          </a:xfrm>
        </p:spPr>
        <p:txBody>
          <a:bodyPr>
            <a:normAutofit fontScale="70000" lnSpcReduction="20000"/>
          </a:bodyPr>
          <a:lstStyle/>
          <a:p>
            <a:pPr algn="just">
              <a:buFontTx/>
              <a:buChar char="-"/>
            </a:pPr>
            <a:r>
              <a:rPr lang="tr-TR" sz="2400" b="1" dirty="0" smtClean="0">
                <a:solidFill>
                  <a:schemeClr val="tx1"/>
                </a:solidFill>
              </a:rPr>
              <a:t> Örnekler:</a:t>
            </a:r>
          </a:p>
          <a:p>
            <a:pPr algn="just">
              <a:buFont typeface="Wingdings" pitchFamily="2" charset="2"/>
              <a:buChar char="§"/>
            </a:pPr>
            <a:r>
              <a:rPr lang="tr-TR" sz="2400" dirty="0" err="1" smtClean="0"/>
              <a:t>public</a:t>
            </a:r>
            <a:r>
              <a:rPr lang="tr-TR" sz="2400" dirty="0" smtClean="0"/>
              <a:t> </a:t>
            </a:r>
            <a:r>
              <a:rPr lang="tr-TR" sz="2400" dirty="0" err="1" smtClean="0"/>
              <a:t>int</a:t>
            </a:r>
            <a:r>
              <a:rPr lang="tr-TR" sz="2400" dirty="0" smtClean="0"/>
              <a:t> metot1(</a:t>
            </a:r>
            <a:r>
              <a:rPr lang="tr-TR" sz="2400" dirty="0" err="1" smtClean="0"/>
              <a:t>double</a:t>
            </a:r>
            <a:r>
              <a:rPr lang="tr-TR" sz="2400" dirty="0" smtClean="0"/>
              <a:t> d, </a:t>
            </a:r>
            <a:r>
              <a:rPr lang="tr-TR" sz="2400" dirty="0" err="1" smtClean="0"/>
              <a:t>int</a:t>
            </a:r>
            <a:r>
              <a:rPr lang="tr-TR" sz="2400" dirty="0" smtClean="0"/>
              <a:t> i)</a:t>
            </a:r>
          </a:p>
          <a:p>
            <a:pPr algn="just"/>
            <a:r>
              <a:rPr lang="tr-TR" sz="2400" dirty="0" smtClean="0"/>
              <a:t>   </a:t>
            </a:r>
            <a:r>
              <a:rPr lang="tr-TR" sz="2400" dirty="0" err="1" smtClean="0"/>
              <a:t>public</a:t>
            </a:r>
            <a:r>
              <a:rPr lang="tr-TR" sz="2400" dirty="0" smtClean="0"/>
              <a:t> </a:t>
            </a:r>
            <a:r>
              <a:rPr lang="tr-TR" sz="2400" dirty="0" err="1" smtClean="0"/>
              <a:t>int</a:t>
            </a:r>
            <a:r>
              <a:rPr lang="tr-TR" sz="2400" dirty="0" smtClean="0"/>
              <a:t> metot1(</a:t>
            </a:r>
            <a:r>
              <a:rPr lang="tr-TR" sz="2400" dirty="0" err="1" smtClean="0"/>
              <a:t>int</a:t>
            </a:r>
            <a:r>
              <a:rPr lang="tr-TR" sz="2400" dirty="0" smtClean="0"/>
              <a:t> i, </a:t>
            </a:r>
            <a:r>
              <a:rPr lang="tr-TR" sz="2400" dirty="0" err="1" smtClean="0"/>
              <a:t>double</a:t>
            </a:r>
            <a:r>
              <a:rPr lang="tr-TR" sz="2400" dirty="0" smtClean="0"/>
              <a:t> d)</a:t>
            </a:r>
          </a:p>
          <a:p>
            <a:pPr algn="just">
              <a:buFont typeface="Wingdings" pitchFamily="2" charset="2"/>
              <a:buChar char="Ø"/>
            </a:pPr>
            <a:r>
              <a:rPr lang="tr-TR" sz="2400" dirty="0" smtClean="0"/>
              <a:t> Yukarıdaki metotların parametre sayısı aynıdır, ancak parametre sırasındaki türler farklı olduğu için birbirinden ayrılır. Ancak bu kullanıma dikkat edilmesi gerekir. Örneğin metot1(3, 4) şeklinde çağrılan bir metot olursa derleyici hangi metodun çağrıldığını anlayamaz ve bir derleme hatası oluşur.</a:t>
            </a:r>
          </a:p>
          <a:p>
            <a:pPr algn="just">
              <a:buNone/>
            </a:pPr>
            <a:endParaRPr lang="tr-TR" sz="2400" b="1" dirty="0" smtClean="0">
              <a:solidFill>
                <a:schemeClr val="tx1"/>
              </a:solidFill>
            </a:endParaRPr>
          </a:p>
          <a:p>
            <a:pPr algn="just">
              <a:buFont typeface="Wingdings" pitchFamily="2" charset="2"/>
              <a:buChar char="§"/>
            </a:pPr>
            <a:r>
              <a:rPr lang="tr-TR" sz="2600" dirty="0" smtClean="0">
                <a:solidFill>
                  <a:schemeClr val="tx1"/>
                </a:solidFill>
              </a:rPr>
              <a:t> </a:t>
            </a:r>
            <a:r>
              <a:rPr lang="tr-TR" sz="2600" dirty="0" err="1" smtClean="0">
                <a:solidFill>
                  <a:schemeClr val="tx1"/>
                </a:solidFill>
              </a:rPr>
              <a:t>public</a:t>
            </a:r>
            <a:r>
              <a:rPr lang="tr-TR" sz="2600" dirty="0" smtClean="0">
                <a:solidFill>
                  <a:schemeClr val="tx1"/>
                </a:solidFill>
              </a:rPr>
              <a:t> </a:t>
            </a:r>
            <a:r>
              <a:rPr lang="tr-TR" sz="2600" dirty="0" err="1" smtClean="0">
                <a:solidFill>
                  <a:schemeClr val="tx1"/>
                </a:solidFill>
              </a:rPr>
              <a:t>void</a:t>
            </a:r>
            <a:r>
              <a:rPr lang="tr-TR" sz="2600" dirty="0" smtClean="0">
                <a:solidFill>
                  <a:schemeClr val="tx1"/>
                </a:solidFill>
              </a:rPr>
              <a:t> metot1()</a:t>
            </a:r>
          </a:p>
          <a:p>
            <a:pPr algn="just"/>
            <a:r>
              <a:rPr lang="tr-TR" sz="2600" dirty="0" smtClean="0">
                <a:solidFill>
                  <a:schemeClr val="tx1"/>
                </a:solidFill>
              </a:rPr>
              <a:t>   </a:t>
            </a:r>
            <a:r>
              <a:rPr lang="tr-TR" sz="2600" dirty="0" err="1" smtClean="0">
                <a:solidFill>
                  <a:schemeClr val="tx1"/>
                </a:solidFill>
              </a:rPr>
              <a:t>public</a:t>
            </a:r>
            <a:r>
              <a:rPr lang="tr-TR" sz="2600" dirty="0" smtClean="0">
                <a:solidFill>
                  <a:schemeClr val="tx1"/>
                </a:solidFill>
              </a:rPr>
              <a:t> </a:t>
            </a:r>
            <a:r>
              <a:rPr lang="tr-TR" sz="2600" dirty="0" err="1" smtClean="0">
                <a:solidFill>
                  <a:schemeClr val="tx1"/>
                </a:solidFill>
              </a:rPr>
              <a:t>int</a:t>
            </a:r>
            <a:r>
              <a:rPr lang="tr-TR" sz="2600" dirty="0" smtClean="0">
                <a:solidFill>
                  <a:schemeClr val="tx1"/>
                </a:solidFill>
              </a:rPr>
              <a:t> metot1()</a:t>
            </a:r>
          </a:p>
          <a:p>
            <a:pPr algn="just">
              <a:buFont typeface="Wingdings" pitchFamily="2" charset="2"/>
              <a:buChar char="Ø"/>
            </a:pPr>
            <a:r>
              <a:rPr lang="tr-TR" sz="2600" dirty="0" smtClean="0">
                <a:solidFill>
                  <a:schemeClr val="tx1"/>
                </a:solidFill>
              </a:rPr>
              <a:t> Yukarıdaki metotta hem metot ismi, hem parametreler aynıdır. Bu durumda derleme hatası oluşur. Dönen tür değerinin farklı olması metotların farklı olduğunu göstermez.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checkerboard(across)">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Kurucu Metot</a:t>
            </a:r>
            <a:endParaRPr lang="tr-TR" sz="4000" b="1" dirty="0" smtClean="0">
              <a:solidFill>
                <a:schemeClr val="tx1"/>
              </a:solidFill>
            </a:endParaRPr>
          </a:p>
        </p:txBody>
      </p:sp>
      <p:sp>
        <p:nvSpPr>
          <p:cNvPr id="3" name="Alt Başlık 2"/>
          <p:cNvSpPr>
            <a:spLocks noGrp="1"/>
          </p:cNvSpPr>
          <p:nvPr>
            <p:ph sz="quarter" idx="1"/>
          </p:nvPr>
        </p:nvSpPr>
        <p:spPr>
          <a:xfrm>
            <a:off x="457200" y="1219200"/>
            <a:ext cx="8229600" cy="2352676"/>
          </a:xfrm>
        </p:spPr>
        <p:txBody>
          <a:bodyPr>
            <a:normAutofit/>
          </a:bodyPr>
          <a:lstStyle/>
          <a:p>
            <a:pPr algn="just"/>
            <a:r>
              <a:rPr lang="tr-TR" sz="2000" dirty="0" smtClean="0">
                <a:solidFill>
                  <a:schemeClr val="tx1"/>
                </a:solidFill>
              </a:rPr>
              <a:t>Sınıflardan nesneler oluşturmak için </a:t>
            </a:r>
            <a:r>
              <a:rPr lang="tr-TR" sz="2000" b="1" i="1" u="sng" dirty="0" err="1" smtClean="0">
                <a:solidFill>
                  <a:schemeClr val="tx1"/>
                </a:solidFill>
              </a:rPr>
              <a:t>new</a:t>
            </a:r>
            <a:r>
              <a:rPr lang="tr-TR" sz="2000" dirty="0" smtClean="0">
                <a:solidFill>
                  <a:schemeClr val="tx1"/>
                </a:solidFill>
              </a:rPr>
              <a:t> komutu kullanılır. </a:t>
            </a:r>
            <a:r>
              <a:rPr lang="tr-TR" sz="2000" b="1" i="1" dirty="0" err="1" smtClean="0">
                <a:solidFill>
                  <a:schemeClr val="tx1"/>
                </a:solidFill>
              </a:rPr>
              <a:t>new</a:t>
            </a:r>
            <a:r>
              <a:rPr lang="tr-TR" sz="2000" dirty="0" smtClean="0">
                <a:solidFill>
                  <a:schemeClr val="tx1"/>
                </a:solidFill>
              </a:rPr>
              <a:t> komutu kullanıldığında o nesneye ait bir bellek alanı yaratılır. </a:t>
            </a:r>
            <a:r>
              <a:rPr lang="tr-TR" sz="2000" b="1" i="1" dirty="0" err="1" smtClean="0">
                <a:solidFill>
                  <a:schemeClr val="tx1"/>
                </a:solidFill>
              </a:rPr>
              <a:t>new</a:t>
            </a:r>
            <a:r>
              <a:rPr lang="tr-TR" sz="2000" dirty="0" smtClean="0">
                <a:solidFill>
                  <a:schemeClr val="tx1"/>
                </a:solidFill>
              </a:rPr>
              <a:t> komutunun kullanıldığı </a:t>
            </a:r>
            <a:r>
              <a:rPr lang="tr-TR" sz="2000" i="1" dirty="0" smtClean="0">
                <a:solidFill>
                  <a:srgbClr val="0000FF"/>
                </a:solidFill>
              </a:rPr>
              <a:t>kurucu metoda </a:t>
            </a:r>
            <a:r>
              <a:rPr lang="tr-TR" sz="2000" dirty="0" smtClean="0">
                <a:solidFill>
                  <a:schemeClr val="tx1"/>
                </a:solidFill>
              </a:rPr>
              <a:t>göre de nesneye ait bazı özelliklerin değerleri atanır.</a:t>
            </a:r>
          </a:p>
          <a:p>
            <a:pPr algn="just"/>
            <a:r>
              <a:rPr lang="tr-TR" sz="2000" b="1" dirty="0" smtClean="0"/>
              <a:t> </a:t>
            </a:r>
            <a:r>
              <a:rPr lang="tr-TR" sz="2000" b="1" dirty="0" smtClean="0">
                <a:solidFill>
                  <a:srgbClr val="0000FF"/>
                </a:solidFill>
              </a:rPr>
              <a:t>Kurucu Metot</a:t>
            </a:r>
            <a:r>
              <a:rPr lang="tr-TR" sz="2000" b="1" dirty="0" smtClean="0"/>
              <a:t>: </a:t>
            </a:r>
            <a:r>
              <a:rPr lang="tr-TR" sz="2000" dirty="0" smtClean="0"/>
              <a:t>Bir sınıftan türetilecek olan nesnelerin öznitelik değerlerinin belirlendiği özel bir metottur. Diğer metotların aksine kurucu metotta </a:t>
            </a:r>
            <a:r>
              <a:rPr lang="tr-TR" sz="2000" b="1" dirty="0" smtClean="0"/>
              <a:t>dönen tür değeri bulunmaz</a:t>
            </a:r>
            <a:r>
              <a:rPr lang="tr-TR" sz="2000" dirty="0" smtClean="0"/>
              <a:t>. </a:t>
            </a:r>
          </a:p>
          <a:p>
            <a:pPr algn="just">
              <a:buNone/>
            </a:pPr>
            <a:endParaRPr lang="tr-TR" sz="2000" dirty="0" smtClean="0">
              <a:solidFill>
                <a:schemeClr val="tx1"/>
              </a:solidFill>
            </a:endParaRPr>
          </a:p>
        </p:txBody>
      </p:sp>
    </p:spTree>
  </p:cSld>
  <p:clrMapOvr>
    <a:masterClrMapping/>
  </p:clrMapOvr>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Kurucu Metot</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2781304"/>
          </a:xfrm>
        </p:spPr>
        <p:txBody>
          <a:bodyPr>
            <a:normAutofit lnSpcReduction="10000"/>
          </a:bodyPr>
          <a:lstStyle/>
          <a:p>
            <a:pPr algn="just"/>
            <a:r>
              <a:rPr lang="tr-TR" sz="2400" dirty="0" smtClean="0">
                <a:solidFill>
                  <a:schemeClr val="tx1"/>
                </a:solidFill>
              </a:rPr>
              <a:t>Eğer bir sınıf içerisinde kurucu metot </a:t>
            </a:r>
            <a:r>
              <a:rPr lang="tr-TR" sz="2400" b="1" dirty="0" smtClean="0">
                <a:solidFill>
                  <a:schemeClr val="tx1"/>
                </a:solidFill>
              </a:rPr>
              <a:t>tanımlanmazsa</a:t>
            </a:r>
            <a:r>
              <a:rPr lang="tr-TR" sz="2400" dirty="0" smtClean="0">
                <a:solidFill>
                  <a:schemeClr val="tx1"/>
                </a:solidFill>
              </a:rPr>
              <a:t>, derleyici </a:t>
            </a:r>
            <a:r>
              <a:rPr lang="tr-TR" sz="2400" b="1" dirty="0" smtClean="0">
                <a:solidFill>
                  <a:schemeClr val="tx1"/>
                </a:solidFill>
              </a:rPr>
              <a:t>otomatik</a:t>
            </a:r>
            <a:r>
              <a:rPr lang="tr-TR" sz="2400" dirty="0" smtClean="0">
                <a:solidFill>
                  <a:schemeClr val="tx1"/>
                </a:solidFill>
              </a:rPr>
              <a:t> olarak parametre almayan bir kurucu metot varmış gibi davranacaktır. </a:t>
            </a:r>
          </a:p>
          <a:p>
            <a:pPr algn="just"/>
            <a:endParaRPr lang="tr-TR" sz="2400" dirty="0" smtClean="0">
              <a:solidFill>
                <a:schemeClr val="tx1"/>
              </a:solidFill>
            </a:endParaRPr>
          </a:p>
          <a:p>
            <a:pPr algn="just"/>
            <a:r>
              <a:rPr lang="tr-TR" sz="2400" dirty="0" smtClean="0">
                <a:solidFill>
                  <a:schemeClr val="tx1"/>
                </a:solidFill>
              </a:rPr>
              <a:t>Eğer sınıf içerisinde bir kurucu metot </a:t>
            </a:r>
            <a:r>
              <a:rPr lang="tr-TR" sz="2400" b="1" dirty="0" smtClean="0">
                <a:solidFill>
                  <a:schemeClr val="tx1"/>
                </a:solidFill>
              </a:rPr>
              <a:t>tanımlandıysa</a:t>
            </a:r>
            <a:r>
              <a:rPr lang="tr-TR" sz="2400" dirty="0" smtClean="0">
                <a:solidFill>
                  <a:schemeClr val="tx1"/>
                </a:solidFill>
              </a:rPr>
              <a:t>, sınıfa ait kurucu metot bu tanımlanan metot olur. Derleyici böyle bir durumda bir </a:t>
            </a:r>
            <a:r>
              <a:rPr lang="tr-TR" sz="2400" b="1" dirty="0" smtClean="0">
                <a:solidFill>
                  <a:schemeClr val="tx1"/>
                </a:solidFill>
              </a:rPr>
              <a:t>kurucu metot tanımlamaz</a:t>
            </a:r>
            <a:r>
              <a:rPr lang="tr-TR" sz="2400" dirty="0" smtClean="0">
                <a:solidFill>
                  <a:schemeClr val="tx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Kurucu Metot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None/>
            </a:pPr>
            <a:r>
              <a:rPr lang="tr-TR" sz="2400" b="1" dirty="0" smtClean="0">
                <a:solidFill>
                  <a:schemeClr val="tx1"/>
                </a:solidFill>
              </a:rPr>
              <a:t> </a:t>
            </a:r>
            <a:r>
              <a:rPr lang="tr-TR" sz="2400" dirty="0" smtClean="0">
                <a:solidFill>
                  <a:schemeClr val="tx1"/>
                </a:solidFill>
              </a:rPr>
              <a:t>Ders sınıfına ait bir kurucu metot şu şekilde tanımlanabilir:</a:t>
            </a:r>
          </a:p>
          <a:p>
            <a:pPr algn="l">
              <a:buNone/>
            </a:pPr>
            <a:r>
              <a:rPr lang="da-DK" sz="1600" b="1" dirty="0" smtClean="0">
                <a:solidFill>
                  <a:srgbClr val="7F0055"/>
                </a:solidFill>
                <a:latin typeface="Consolas"/>
              </a:rPr>
              <a:t>public</a:t>
            </a:r>
            <a:r>
              <a:rPr lang="da-DK" sz="1600" b="1" dirty="0" smtClean="0">
                <a:solidFill>
                  <a:srgbClr val="000000"/>
                </a:solidFill>
                <a:latin typeface="Consolas"/>
              </a:rPr>
              <a:t> Ders(String </a:t>
            </a:r>
            <a:r>
              <a:rPr lang="da-DK" sz="1600" b="1" dirty="0" smtClean="0">
                <a:solidFill>
                  <a:srgbClr val="6A3E3E"/>
                </a:solidFill>
                <a:latin typeface="Consolas"/>
              </a:rPr>
              <a:t>ad</a:t>
            </a:r>
            <a:r>
              <a:rPr lang="da-DK" sz="1600" b="1" dirty="0" smtClean="0">
                <a:solidFill>
                  <a:srgbClr val="000000"/>
                </a:solidFill>
                <a:latin typeface="Consolas"/>
              </a:rPr>
              <a:t>, String </a:t>
            </a:r>
            <a:r>
              <a:rPr lang="da-DK" sz="1600" b="1" dirty="0" smtClean="0">
                <a:solidFill>
                  <a:srgbClr val="6A3E3E"/>
                </a:solidFill>
                <a:latin typeface="Consolas"/>
              </a:rPr>
              <a:t>kod</a:t>
            </a:r>
            <a:r>
              <a:rPr lang="da-DK" sz="1600" b="1" dirty="0" smtClean="0">
                <a:solidFill>
                  <a:srgbClr val="000000"/>
                </a:solidFill>
                <a:latin typeface="Consolas"/>
              </a:rPr>
              <a:t>, </a:t>
            </a:r>
            <a:r>
              <a:rPr lang="da-DK" sz="1600" b="1" dirty="0" smtClean="0">
                <a:solidFill>
                  <a:srgbClr val="7F0055"/>
                </a:solidFill>
                <a:latin typeface="Consolas"/>
              </a:rPr>
              <a:t>int</a:t>
            </a:r>
            <a:r>
              <a:rPr lang="da-DK" sz="1600" b="1" dirty="0" smtClean="0">
                <a:solidFill>
                  <a:srgbClr val="000000"/>
                </a:solidFill>
                <a:latin typeface="Consolas"/>
              </a:rPr>
              <a:t> </a:t>
            </a:r>
            <a:r>
              <a:rPr lang="da-DK" sz="1600" b="1" dirty="0" smtClean="0">
                <a:solidFill>
                  <a:srgbClr val="6A3E3E"/>
                </a:solidFill>
                <a:latin typeface="Consolas"/>
              </a:rPr>
              <a:t>kredi</a:t>
            </a:r>
            <a:r>
              <a:rPr lang="da-DK" sz="1600" b="1" dirty="0" smtClean="0">
                <a:solidFill>
                  <a:srgbClr val="000000"/>
                </a:solidFill>
                <a:latin typeface="Consolas"/>
              </a:rPr>
              <a:t>,</a:t>
            </a:r>
            <a:r>
              <a:rPr lang="tr-TR" sz="1600" b="1" dirty="0" smtClean="0">
                <a:solidFill>
                  <a:srgbClr val="000000"/>
                </a:solidFill>
                <a:latin typeface="Consolas"/>
              </a:rPr>
              <a:t> </a:t>
            </a:r>
            <a:r>
              <a:rPr lang="da-DK" sz="1600" b="1" dirty="0" smtClean="0">
                <a:solidFill>
                  <a:srgbClr val="000000"/>
                </a:solidFill>
                <a:latin typeface="Consolas"/>
              </a:rPr>
              <a:t>String </a:t>
            </a:r>
            <a:r>
              <a:rPr lang="da-DK" sz="1600" b="1" dirty="0" smtClean="0">
                <a:solidFill>
                  <a:srgbClr val="6A3E3E"/>
                </a:solidFill>
                <a:latin typeface="Consolas"/>
              </a:rPr>
              <a:t>harf</a:t>
            </a:r>
            <a:r>
              <a:rPr lang="da-DK" sz="1600" b="1" dirty="0" smtClean="0">
                <a:solidFill>
                  <a:srgbClr val="000000"/>
                </a:solidFill>
                <a:latin typeface="Consolas"/>
              </a:rPr>
              <a:t>, String </a:t>
            </a:r>
            <a:r>
              <a:rPr lang="da-DK" sz="1600" b="1" dirty="0" smtClean="0">
                <a:solidFill>
                  <a:srgbClr val="6A3E3E"/>
                </a:solidFill>
                <a:latin typeface="Consolas"/>
              </a:rPr>
              <a:t>donem</a:t>
            </a:r>
            <a:r>
              <a:rPr lang="da-DK" sz="1600" b="1" dirty="0" smtClean="0">
                <a:solidFill>
                  <a:srgbClr val="000000"/>
                </a:solidFill>
                <a:latin typeface="Consolas"/>
              </a:rPr>
              <a:t>)</a:t>
            </a:r>
            <a:endParaRPr lang="tr-TR" sz="1600" b="1" dirty="0" smtClean="0">
              <a:solidFill>
                <a:srgbClr val="000000"/>
              </a:solidFill>
              <a:latin typeface="Consolas"/>
            </a:endParaRPr>
          </a:p>
          <a:p>
            <a:pPr algn="l">
              <a:buNone/>
            </a:pPr>
            <a:r>
              <a:rPr lang="da-DK" sz="1600" b="1" dirty="0" smtClean="0">
                <a:solidFill>
                  <a:srgbClr val="000000"/>
                </a:solidFill>
                <a:latin typeface="Consolas"/>
              </a:rPr>
              <a:t>{</a:t>
            </a:r>
            <a:endParaRPr lang="tr-TR" sz="1600" dirty="0" smtClean="0">
              <a:latin typeface="Consolas"/>
            </a:endParaRPr>
          </a:p>
          <a:p>
            <a:pPr algn="l">
              <a:buNone/>
            </a:pPr>
            <a:r>
              <a:rPr lang="tr-TR" sz="1600" dirty="0" smtClean="0">
                <a:solidFill>
                  <a:srgbClr val="0000C0"/>
                </a:solidFill>
                <a:latin typeface="Consolas"/>
              </a:rPr>
              <a:t>    </a:t>
            </a:r>
            <a:r>
              <a:rPr lang="tr-TR" sz="1600" dirty="0" err="1" smtClean="0">
                <a:solidFill>
                  <a:srgbClr val="0000C0"/>
                </a:solidFill>
                <a:latin typeface="Consolas"/>
              </a:rPr>
              <a:t>dersAdi</a:t>
            </a:r>
            <a:r>
              <a:rPr lang="tr-TR" sz="1600" dirty="0" smtClean="0">
                <a:solidFill>
                  <a:srgbClr val="000000"/>
                </a:solidFill>
                <a:latin typeface="Consolas"/>
              </a:rPr>
              <a:t> = </a:t>
            </a:r>
            <a:r>
              <a:rPr lang="tr-TR" sz="1600" dirty="0" smtClean="0">
                <a:solidFill>
                  <a:srgbClr val="6A3E3E"/>
                </a:solidFill>
                <a:latin typeface="Consolas"/>
              </a:rPr>
              <a:t>ad</a:t>
            </a:r>
            <a:r>
              <a:rPr lang="tr-TR" sz="1600" dirty="0" smtClean="0">
                <a:solidFill>
                  <a:srgbClr val="000000"/>
                </a:solidFill>
                <a:latin typeface="Consolas"/>
              </a:rPr>
              <a:t>;</a:t>
            </a:r>
          </a:p>
          <a:p>
            <a:pPr algn="l">
              <a:buNone/>
            </a:pPr>
            <a:r>
              <a:rPr lang="tr-TR" sz="1600" dirty="0" smtClean="0">
                <a:solidFill>
                  <a:srgbClr val="0000C0"/>
                </a:solidFill>
                <a:latin typeface="Consolas"/>
              </a:rPr>
              <a:t>    </a:t>
            </a:r>
            <a:r>
              <a:rPr lang="tr-TR" sz="1600" dirty="0" err="1" smtClean="0">
                <a:solidFill>
                  <a:srgbClr val="0000C0"/>
                </a:solidFill>
                <a:latin typeface="Consolas"/>
              </a:rPr>
              <a:t>dersKodu</a:t>
            </a:r>
            <a:r>
              <a:rPr lang="tr-TR" sz="1600" dirty="0" smtClean="0">
                <a:solidFill>
                  <a:srgbClr val="000000"/>
                </a:solidFill>
                <a:latin typeface="Consolas"/>
              </a:rPr>
              <a:t> = </a:t>
            </a:r>
            <a:r>
              <a:rPr lang="tr-TR" sz="1600" dirty="0" smtClean="0">
                <a:solidFill>
                  <a:srgbClr val="6A3E3E"/>
                </a:solidFill>
                <a:latin typeface="Consolas"/>
              </a:rPr>
              <a:t>kod</a:t>
            </a:r>
            <a:r>
              <a:rPr lang="tr-TR" sz="1600" dirty="0" smtClean="0">
                <a:solidFill>
                  <a:srgbClr val="000000"/>
                </a:solidFill>
                <a:latin typeface="Consolas"/>
              </a:rPr>
              <a:t>;</a:t>
            </a:r>
          </a:p>
          <a:p>
            <a:pPr algn="l">
              <a:buNone/>
            </a:pPr>
            <a:r>
              <a:rPr lang="tr-TR" sz="1600" b="1" dirty="0" smtClean="0">
                <a:solidFill>
                  <a:srgbClr val="7F0055"/>
                </a:solidFill>
                <a:latin typeface="Consolas"/>
              </a:rPr>
              <a:t>    </a:t>
            </a:r>
            <a:r>
              <a:rPr lang="tr-TR" sz="1600" b="1" dirty="0" err="1" smtClean="0">
                <a:solidFill>
                  <a:srgbClr val="7F0055"/>
                </a:solidFill>
                <a:latin typeface="Consolas"/>
              </a:rPr>
              <a:t>this</a:t>
            </a:r>
            <a:r>
              <a:rPr lang="tr-TR" sz="1600" b="1" dirty="0" smtClean="0">
                <a:solidFill>
                  <a:srgbClr val="000000"/>
                </a:solidFill>
                <a:latin typeface="Consolas"/>
              </a:rPr>
              <a:t>.</a:t>
            </a:r>
            <a:r>
              <a:rPr lang="tr-TR" sz="1600" b="1" dirty="0" smtClean="0">
                <a:solidFill>
                  <a:srgbClr val="0000C0"/>
                </a:solidFill>
                <a:latin typeface="Consolas"/>
              </a:rPr>
              <a:t>kredi</a:t>
            </a:r>
            <a:r>
              <a:rPr lang="tr-TR" sz="1600" b="1" dirty="0" smtClean="0">
                <a:solidFill>
                  <a:srgbClr val="000000"/>
                </a:solidFill>
                <a:latin typeface="Consolas"/>
              </a:rPr>
              <a:t> = </a:t>
            </a:r>
            <a:r>
              <a:rPr lang="tr-TR" sz="1600" b="1" dirty="0" smtClean="0">
                <a:solidFill>
                  <a:srgbClr val="6A3E3E"/>
                </a:solidFill>
                <a:latin typeface="Consolas"/>
              </a:rPr>
              <a:t>kredi</a:t>
            </a:r>
            <a:r>
              <a:rPr lang="tr-TR" sz="1600" b="1" dirty="0" smtClean="0">
                <a:solidFill>
                  <a:srgbClr val="000000"/>
                </a:solidFill>
                <a:latin typeface="Consolas"/>
              </a:rPr>
              <a:t>;</a:t>
            </a:r>
          </a:p>
          <a:p>
            <a:pPr algn="l">
              <a:buNone/>
            </a:pPr>
            <a:r>
              <a:rPr lang="tr-TR" sz="1600" dirty="0" smtClean="0">
                <a:solidFill>
                  <a:srgbClr val="0000C0"/>
                </a:solidFill>
                <a:latin typeface="Consolas"/>
              </a:rPr>
              <a:t>    </a:t>
            </a:r>
            <a:r>
              <a:rPr lang="tr-TR" sz="1600" dirty="0" err="1" smtClean="0">
                <a:solidFill>
                  <a:srgbClr val="0000C0"/>
                </a:solidFill>
                <a:latin typeface="Consolas"/>
              </a:rPr>
              <a:t>harfNotu</a:t>
            </a:r>
            <a:r>
              <a:rPr lang="tr-TR" sz="1600" dirty="0" smtClean="0">
                <a:solidFill>
                  <a:srgbClr val="000000"/>
                </a:solidFill>
                <a:latin typeface="Consolas"/>
              </a:rPr>
              <a:t> = </a:t>
            </a:r>
            <a:r>
              <a:rPr lang="tr-TR" sz="1600" dirty="0" smtClean="0">
                <a:solidFill>
                  <a:srgbClr val="6A3E3E"/>
                </a:solidFill>
                <a:latin typeface="Consolas"/>
              </a:rPr>
              <a:t>harf</a:t>
            </a:r>
            <a:r>
              <a:rPr lang="tr-TR" sz="1600" dirty="0" smtClean="0">
                <a:solidFill>
                  <a:srgbClr val="000000"/>
                </a:solidFill>
                <a:latin typeface="Consolas"/>
              </a:rPr>
              <a:t>;</a:t>
            </a:r>
          </a:p>
          <a:p>
            <a:pPr algn="l">
              <a:buNone/>
            </a:pPr>
            <a:r>
              <a:rPr lang="tr-TR" sz="1600" dirty="0" smtClean="0">
                <a:solidFill>
                  <a:srgbClr val="0000C0"/>
                </a:solidFill>
                <a:latin typeface="Consolas"/>
              </a:rPr>
              <a:t>    </a:t>
            </a:r>
            <a:r>
              <a:rPr lang="tr-TR" sz="1600" dirty="0" err="1" smtClean="0">
                <a:solidFill>
                  <a:srgbClr val="0000C0"/>
                </a:solidFill>
                <a:latin typeface="Consolas"/>
              </a:rPr>
              <a:t>alindigiDonem</a:t>
            </a:r>
            <a:r>
              <a:rPr lang="tr-TR" sz="1600" dirty="0" smtClean="0">
                <a:solidFill>
                  <a:srgbClr val="000000"/>
                </a:solidFill>
                <a:latin typeface="Consolas"/>
              </a:rPr>
              <a:t> = </a:t>
            </a:r>
            <a:r>
              <a:rPr lang="tr-TR" sz="1600" dirty="0" smtClean="0">
                <a:solidFill>
                  <a:srgbClr val="6A3E3E"/>
                </a:solidFill>
                <a:latin typeface="Consolas"/>
              </a:rPr>
              <a:t>donem</a:t>
            </a:r>
            <a:r>
              <a:rPr lang="tr-TR" sz="1600" dirty="0" smtClean="0">
                <a:solidFill>
                  <a:srgbClr val="000000"/>
                </a:solidFill>
                <a:latin typeface="Consolas"/>
              </a:rPr>
              <a:t>;</a:t>
            </a:r>
            <a:endParaRPr lang="tr-TR" sz="1600" dirty="0" smtClean="0">
              <a:latin typeface="Consolas"/>
            </a:endParaRPr>
          </a:p>
          <a:p>
            <a:pPr algn="l">
              <a:buNone/>
            </a:pPr>
            <a:r>
              <a:rPr lang="tr-TR" sz="1600" dirty="0" smtClean="0">
                <a:solidFill>
                  <a:srgbClr val="000000"/>
                </a:solidFill>
                <a:latin typeface="Consolas"/>
              </a:rPr>
              <a:t>}</a:t>
            </a:r>
            <a:endParaRPr lang="tr-TR" sz="1800" dirty="0" smtClean="0">
              <a:solidFill>
                <a:srgbClr val="000000"/>
              </a:solidFill>
              <a:latin typeface="Consolas"/>
            </a:endParaRPr>
          </a:p>
          <a:p>
            <a:pPr algn="l">
              <a:buFont typeface="Wingdings" pitchFamily="2" charset="2"/>
              <a:buChar char="Ø"/>
            </a:pPr>
            <a:r>
              <a:rPr lang="tr-TR" sz="1800" dirty="0" smtClean="0">
                <a:solidFill>
                  <a:schemeClr val="tx1"/>
                </a:solidFill>
              </a:rPr>
              <a:t> Yukarıdaki kurucu metot Ders sınıfına ait özniteliklerin değerlerini belirler. Dersin kredi değeri atanırken </a:t>
            </a:r>
            <a:r>
              <a:rPr lang="tr-TR" sz="1800" b="1" i="1" dirty="0" err="1" smtClean="0">
                <a:solidFill>
                  <a:schemeClr val="tx1"/>
                </a:solidFill>
              </a:rPr>
              <a:t>this</a:t>
            </a:r>
            <a:r>
              <a:rPr lang="tr-TR" sz="1800" dirty="0" smtClean="0">
                <a:solidFill>
                  <a:schemeClr val="tx1"/>
                </a:solidFill>
              </a:rPr>
              <a:t> isimli bir komut kullanılmıştır. Bu komut özellikle dışarıdan gelen parametrelerin sınıf değişkenleri ile karıştırılmaması için kullanılır. </a:t>
            </a:r>
            <a:r>
              <a:rPr lang="tr-TR" sz="1800" b="1" i="1" dirty="0" err="1" smtClean="0">
                <a:solidFill>
                  <a:schemeClr val="tx1"/>
                </a:solidFill>
              </a:rPr>
              <a:t>this</a:t>
            </a:r>
            <a:r>
              <a:rPr lang="tr-TR" sz="1800" dirty="0" smtClean="0">
                <a:solidFill>
                  <a:schemeClr val="tx1"/>
                </a:solidFill>
              </a:rPr>
              <a:t> komutu İngilizce karşılığı gibi kullanılır ve “Bu sınıf” anlamında düşünülebilir.</a:t>
            </a:r>
          </a:p>
          <a:p>
            <a:pPr algn="just">
              <a:buFontTx/>
              <a:buChar char="-"/>
            </a:pPr>
            <a:endParaRPr lang="tr-TR" sz="2400" b="1" dirty="0" smtClean="0">
              <a:solidFill>
                <a:schemeClr val="tx1"/>
              </a:solidFill>
            </a:endParaRPr>
          </a:p>
          <a:p>
            <a:pPr algn="just">
              <a:buFontTx/>
              <a:buChar char="-"/>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Aynı isimli kurucu metotlar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l"/>
            <a:r>
              <a:rPr lang="tr-TR" sz="1400" b="1" dirty="0" err="1" smtClean="0">
                <a:solidFill>
                  <a:srgbClr val="7F0055"/>
                </a:solidFill>
                <a:latin typeface="Consolas"/>
              </a:rPr>
              <a:t>public</a:t>
            </a:r>
            <a:r>
              <a:rPr lang="tr-TR" sz="1400" b="1" dirty="0" smtClean="0">
                <a:solidFill>
                  <a:srgbClr val="000000"/>
                </a:solidFill>
                <a:latin typeface="Consolas"/>
              </a:rPr>
              <a:t> </a:t>
            </a:r>
            <a:r>
              <a:rPr lang="tr-TR" sz="1400" b="1" dirty="0" err="1" smtClean="0">
                <a:solidFill>
                  <a:srgbClr val="7F0055"/>
                </a:solidFill>
                <a:latin typeface="Consolas"/>
              </a:rPr>
              <a:t>class</a:t>
            </a:r>
            <a:r>
              <a:rPr lang="tr-TR" sz="1400" b="1" dirty="0" smtClean="0">
                <a:solidFill>
                  <a:srgbClr val="000000"/>
                </a:solidFill>
                <a:latin typeface="Consolas"/>
              </a:rPr>
              <a:t> </a:t>
            </a:r>
            <a:r>
              <a:rPr lang="tr-TR" sz="1400" b="1" dirty="0" err="1" smtClean="0">
                <a:solidFill>
                  <a:srgbClr val="000000"/>
                </a:solidFill>
                <a:latin typeface="Consolas"/>
              </a:rPr>
              <a:t>Ogrenci</a:t>
            </a:r>
            <a:r>
              <a:rPr lang="tr-TR" sz="1400" b="1" dirty="0" smtClean="0">
                <a:solidFill>
                  <a:srgbClr val="000000"/>
                </a:solidFill>
                <a:latin typeface="Consolas"/>
              </a:rPr>
              <a:t> {</a:t>
            </a:r>
          </a:p>
          <a:p>
            <a:pPr algn="l"/>
            <a:endParaRPr lang="tr-TR" sz="1400" dirty="0" smtClean="0">
              <a:latin typeface="Consolas"/>
            </a:endParaRPr>
          </a:p>
          <a:p>
            <a:pPr algn="l"/>
            <a:r>
              <a:rPr lang="tr-TR" sz="1400" b="1" dirty="0" smtClean="0">
                <a:solidFill>
                  <a:srgbClr val="7F0055"/>
                </a:solidFill>
                <a:latin typeface="Consolas"/>
              </a:rPr>
              <a:t>    </a:t>
            </a:r>
            <a:r>
              <a:rPr lang="tr-TR" sz="1400" b="1" dirty="0" err="1" smtClean="0">
                <a:solidFill>
                  <a:srgbClr val="7F0055"/>
                </a:solidFill>
                <a:latin typeface="Consolas"/>
              </a:rPr>
              <a:t>public</a:t>
            </a:r>
            <a:r>
              <a:rPr lang="tr-TR" sz="1400" b="1" dirty="0" smtClean="0">
                <a:solidFill>
                  <a:srgbClr val="000000"/>
                </a:solidFill>
                <a:latin typeface="Consolas"/>
              </a:rPr>
              <a:t> </a:t>
            </a:r>
            <a:r>
              <a:rPr lang="tr-TR" sz="1400" b="1" dirty="0" err="1" smtClean="0">
                <a:solidFill>
                  <a:srgbClr val="000000"/>
                </a:solidFill>
                <a:latin typeface="Consolas"/>
              </a:rPr>
              <a:t>String</a:t>
            </a:r>
            <a:r>
              <a:rPr lang="tr-TR" sz="1400" b="1" dirty="0" smtClean="0">
                <a:solidFill>
                  <a:srgbClr val="000000"/>
                </a:solidFill>
                <a:latin typeface="Consolas"/>
              </a:rPr>
              <a:t> </a:t>
            </a:r>
            <a:r>
              <a:rPr lang="tr-TR" sz="1400" b="1" dirty="0" smtClean="0">
                <a:solidFill>
                  <a:srgbClr val="0000C0"/>
                </a:solidFill>
                <a:latin typeface="Consolas"/>
              </a:rPr>
              <a:t>ad</a:t>
            </a:r>
            <a:r>
              <a:rPr lang="tr-TR" sz="1400" b="1" dirty="0" smtClean="0">
                <a:solidFill>
                  <a:srgbClr val="000000"/>
                </a:solidFill>
                <a:latin typeface="Consolas"/>
              </a:rPr>
              <a:t>;</a:t>
            </a:r>
          </a:p>
          <a:p>
            <a:pPr algn="l"/>
            <a:r>
              <a:rPr lang="tr-TR" sz="1400" b="1" dirty="0" smtClean="0">
                <a:solidFill>
                  <a:srgbClr val="7F0055"/>
                </a:solidFill>
                <a:latin typeface="Consolas"/>
              </a:rPr>
              <a:t>    </a:t>
            </a:r>
            <a:r>
              <a:rPr lang="tr-TR" sz="1400" b="1" dirty="0" err="1" smtClean="0">
                <a:solidFill>
                  <a:srgbClr val="7F0055"/>
                </a:solidFill>
                <a:latin typeface="Consolas"/>
              </a:rPr>
              <a:t>public</a:t>
            </a:r>
            <a:r>
              <a:rPr lang="tr-TR" sz="1400" b="1" dirty="0" smtClean="0">
                <a:solidFill>
                  <a:srgbClr val="000000"/>
                </a:solidFill>
                <a:latin typeface="Consolas"/>
              </a:rPr>
              <a:t> </a:t>
            </a:r>
            <a:r>
              <a:rPr lang="tr-TR" sz="1400" b="1" dirty="0" err="1" smtClean="0">
                <a:solidFill>
                  <a:srgbClr val="000000"/>
                </a:solidFill>
                <a:latin typeface="Consolas"/>
              </a:rPr>
              <a:t>String</a:t>
            </a:r>
            <a:r>
              <a:rPr lang="tr-TR" sz="1400" b="1" dirty="0" smtClean="0">
                <a:solidFill>
                  <a:srgbClr val="000000"/>
                </a:solidFill>
                <a:latin typeface="Consolas"/>
              </a:rPr>
              <a:t> </a:t>
            </a:r>
            <a:r>
              <a:rPr lang="tr-TR" sz="1400" b="1" dirty="0" err="1" smtClean="0">
                <a:solidFill>
                  <a:srgbClr val="0000C0"/>
                </a:solidFill>
                <a:latin typeface="Consolas"/>
              </a:rPr>
              <a:t>soyad</a:t>
            </a:r>
            <a:r>
              <a:rPr lang="tr-TR" sz="1400" b="1" dirty="0" smtClean="0">
                <a:solidFill>
                  <a:srgbClr val="000000"/>
                </a:solidFill>
                <a:latin typeface="Consolas"/>
              </a:rPr>
              <a:t>;</a:t>
            </a:r>
          </a:p>
          <a:p>
            <a:pPr algn="l"/>
            <a:r>
              <a:rPr lang="tr-TR" sz="1400" b="1" dirty="0" smtClean="0">
                <a:solidFill>
                  <a:srgbClr val="7F0055"/>
                </a:solidFill>
                <a:latin typeface="Consolas"/>
              </a:rPr>
              <a:t>    </a:t>
            </a:r>
            <a:r>
              <a:rPr lang="tr-TR" sz="1400" b="1" dirty="0" err="1" smtClean="0">
                <a:solidFill>
                  <a:srgbClr val="7F0055"/>
                </a:solidFill>
                <a:latin typeface="Consolas"/>
              </a:rPr>
              <a:t>private</a:t>
            </a:r>
            <a:r>
              <a:rPr lang="tr-TR" sz="1400" b="1" dirty="0" smtClean="0">
                <a:solidFill>
                  <a:srgbClr val="000000"/>
                </a:solidFill>
                <a:latin typeface="Consolas"/>
              </a:rPr>
              <a:t> </a:t>
            </a:r>
            <a:r>
              <a:rPr lang="tr-TR" sz="1400" b="1" dirty="0" err="1" smtClean="0">
                <a:solidFill>
                  <a:srgbClr val="7F0055"/>
                </a:solidFill>
                <a:latin typeface="Consolas"/>
              </a:rPr>
              <a:t>double</a:t>
            </a:r>
            <a:r>
              <a:rPr lang="tr-TR" sz="1400" b="1" dirty="0" smtClean="0">
                <a:solidFill>
                  <a:srgbClr val="000000"/>
                </a:solidFill>
                <a:latin typeface="Consolas"/>
              </a:rPr>
              <a:t> </a:t>
            </a:r>
            <a:r>
              <a:rPr lang="tr-TR" sz="1400" b="1" dirty="0" smtClean="0">
                <a:solidFill>
                  <a:srgbClr val="0000C0"/>
                </a:solidFill>
                <a:latin typeface="Consolas"/>
              </a:rPr>
              <a:t>ortalama</a:t>
            </a:r>
            <a:r>
              <a:rPr lang="tr-TR" sz="1400" b="1" dirty="0" smtClean="0">
                <a:solidFill>
                  <a:srgbClr val="000000"/>
                </a:solidFill>
                <a:latin typeface="Consolas"/>
              </a:rPr>
              <a:t>;</a:t>
            </a:r>
          </a:p>
          <a:p>
            <a:pPr algn="l"/>
            <a:r>
              <a:rPr lang="tr-TR" sz="1400" b="1" dirty="0" smtClean="0">
                <a:solidFill>
                  <a:srgbClr val="7F0055"/>
                </a:solidFill>
                <a:latin typeface="Consolas"/>
              </a:rPr>
              <a:t>    </a:t>
            </a:r>
            <a:r>
              <a:rPr lang="tr-TR" sz="1400" b="1" dirty="0" err="1" smtClean="0">
                <a:solidFill>
                  <a:srgbClr val="7F0055"/>
                </a:solidFill>
                <a:latin typeface="Consolas"/>
              </a:rPr>
              <a:t>public</a:t>
            </a:r>
            <a:r>
              <a:rPr lang="tr-TR" sz="1400" b="1" dirty="0" smtClean="0">
                <a:solidFill>
                  <a:srgbClr val="000000"/>
                </a:solidFill>
                <a:latin typeface="Consolas"/>
              </a:rPr>
              <a:t> </a:t>
            </a:r>
            <a:r>
              <a:rPr lang="tr-TR" sz="1400" b="1" dirty="0" err="1" smtClean="0">
                <a:solidFill>
                  <a:srgbClr val="7F0055"/>
                </a:solidFill>
                <a:latin typeface="Consolas"/>
              </a:rPr>
              <a:t>static</a:t>
            </a:r>
            <a:r>
              <a:rPr lang="tr-TR" sz="1400" b="1" dirty="0" smtClean="0">
                <a:solidFill>
                  <a:srgbClr val="000000"/>
                </a:solidFill>
                <a:latin typeface="Consolas"/>
              </a:rPr>
              <a:t> </a:t>
            </a:r>
            <a:r>
              <a:rPr lang="tr-TR" sz="1400" b="1" dirty="0" err="1" smtClean="0">
                <a:solidFill>
                  <a:srgbClr val="7F0055"/>
                </a:solidFill>
                <a:latin typeface="Consolas"/>
              </a:rPr>
              <a:t>int</a:t>
            </a:r>
            <a:r>
              <a:rPr lang="tr-TR" sz="1400" b="1" dirty="0" smtClean="0">
                <a:solidFill>
                  <a:srgbClr val="000000"/>
                </a:solidFill>
                <a:latin typeface="Consolas"/>
              </a:rPr>
              <a:t> </a:t>
            </a:r>
            <a:r>
              <a:rPr lang="tr-TR" sz="1400" b="1" i="1" dirty="0" err="1" smtClean="0">
                <a:solidFill>
                  <a:srgbClr val="0000C0"/>
                </a:solidFill>
                <a:latin typeface="Consolas"/>
              </a:rPr>
              <a:t>ogrenciSayisi</a:t>
            </a:r>
            <a:r>
              <a:rPr lang="tr-TR" sz="1400" b="1" i="1" dirty="0" smtClean="0">
                <a:solidFill>
                  <a:srgbClr val="0000C0"/>
                </a:solidFill>
                <a:latin typeface="Consolas"/>
              </a:rPr>
              <a:t>=0</a:t>
            </a:r>
            <a:r>
              <a:rPr lang="tr-TR" sz="1400" b="1" i="1" dirty="0" smtClean="0">
                <a:solidFill>
                  <a:srgbClr val="000000"/>
                </a:solidFill>
                <a:latin typeface="Consolas"/>
              </a:rPr>
              <a:t>;</a:t>
            </a:r>
          </a:p>
          <a:p>
            <a:pPr algn="l"/>
            <a:endParaRPr lang="tr-TR" sz="1400" dirty="0" smtClean="0">
              <a:latin typeface="Consolas"/>
            </a:endParaRPr>
          </a:p>
          <a:p>
            <a:pPr algn="l"/>
            <a:r>
              <a:rPr lang="tr-TR" sz="1400" b="1" dirty="0" smtClean="0">
                <a:solidFill>
                  <a:srgbClr val="7F0055"/>
                </a:solidFill>
                <a:latin typeface="Consolas"/>
              </a:rPr>
              <a:t>    </a:t>
            </a:r>
            <a:r>
              <a:rPr lang="tr-TR" sz="1400" b="1" dirty="0" err="1" smtClean="0">
                <a:solidFill>
                  <a:srgbClr val="7F0055"/>
                </a:solidFill>
                <a:latin typeface="Consolas"/>
              </a:rPr>
              <a:t>public</a:t>
            </a:r>
            <a:r>
              <a:rPr lang="tr-TR" sz="1400" b="1" dirty="0" smtClean="0">
                <a:solidFill>
                  <a:srgbClr val="000000"/>
                </a:solidFill>
                <a:latin typeface="Consolas"/>
              </a:rPr>
              <a:t> </a:t>
            </a:r>
            <a:r>
              <a:rPr lang="tr-TR" sz="1400" b="1" dirty="0" err="1" smtClean="0">
                <a:solidFill>
                  <a:srgbClr val="000000"/>
                </a:solidFill>
                <a:latin typeface="Consolas"/>
              </a:rPr>
              <a:t>Ogrenci</a:t>
            </a:r>
            <a:r>
              <a:rPr lang="tr-TR" sz="1400" b="1" dirty="0" smtClean="0">
                <a:solidFill>
                  <a:srgbClr val="000000"/>
                </a:solidFill>
                <a:latin typeface="Consolas"/>
              </a:rPr>
              <a:t>(){</a:t>
            </a:r>
          </a:p>
          <a:p>
            <a:pPr lvl="2"/>
            <a:r>
              <a:rPr lang="tr-TR" sz="1400" i="1" dirty="0" err="1" smtClean="0">
                <a:solidFill>
                  <a:srgbClr val="0000C0"/>
                </a:solidFill>
                <a:latin typeface="Consolas"/>
              </a:rPr>
              <a:t>ogrenciSayisi</a:t>
            </a:r>
            <a:r>
              <a:rPr lang="tr-TR" sz="1400" i="1" dirty="0" smtClean="0">
                <a:solidFill>
                  <a:srgbClr val="0000C0"/>
                </a:solidFill>
                <a:latin typeface="Consolas"/>
              </a:rPr>
              <a:t>++;</a:t>
            </a:r>
          </a:p>
          <a:p>
            <a:pPr algn="l"/>
            <a:r>
              <a:rPr lang="tr-TR" sz="1400" dirty="0" smtClean="0">
                <a:solidFill>
                  <a:srgbClr val="000000"/>
                </a:solidFill>
                <a:latin typeface="Consolas"/>
              </a:rPr>
              <a:t>    }</a:t>
            </a:r>
          </a:p>
          <a:p>
            <a:pPr algn="l"/>
            <a:endParaRPr lang="tr-TR" sz="1400" dirty="0" smtClean="0">
              <a:latin typeface="Consolas"/>
            </a:endParaRPr>
          </a:p>
          <a:p>
            <a:pPr algn="l"/>
            <a:r>
              <a:rPr lang="tr-TR" sz="1400" b="1" dirty="0" smtClean="0">
                <a:solidFill>
                  <a:srgbClr val="7F0055"/>
                </a:solidFill>
                <a:latin typeface="Consolas"/>
              </a:rPr>
              <a:t>    </a:t>
            </a:r>
            <a:r>
              <a:rPr lang="tr-TR" sz="1400" b="1" dirty="0" err="1" smtClean="0">
                <a:solidFill>
                  <a:srgbClr val="7F0055"/>
                </a:solidFill>
                <a:latin typeface="Consolas"/>
              </a:rPr>
              <a:t>public</a:t>
            </a:r>
            <a:r>
              <a:rPr lang="tr-TR" sz="1400" b="1" dirty="0" smtClean="0">
                <a:solidFill>
                  <a:srgbClr val="000000"/>
                </a:solidFill>
                <a:latin typeface="Consolas"/>
              </a:rPr>
              <a:t> </a:t>
            </a:r>
            <a:r>
              <a:rPr lang="tr-TR" sz="1400" b="1" dirty="0" err="1" smtClean="0">
                <a:solidFill>
                  <a:srgbClr val="000000"/>
                </a:solidFill>
                <a:latin typeface="Consolas"/>
              </a:rPr>
              <a:t>Ogrenci</a:t>
            </a:r>
            <a:r>
              <a:rPr lang="tr-TR" sz="1400" b="1" dirty="0" smtClean="0">
                <a:solidFill>
                  <a:srgbClr val="000000"/>
                </a:solidFill>
                <a:latin typeface="Consolas"/>
              </a:rPr>
              <a:t>(</a:t>
            </a:r>
            <a:r>
              <a:rPr lang="tr-TR" sz="1400" b="1" dirty="0" err="1" smtClean="0">
                <a:solidFill>
                  <a:srgbClr val="000000"/>
                </a:solidFill>
                <a:latin typeface="Consolas"/>
              </a:rPr>
              <a:t>String</a:t>
            </a:r>
            <a:r>
              <a:rPr lang="tr-TR" sz="1400" b="1" dirty="0" smtClean="0">
                <a:solidFill>
                  <a:srgbClr val="000000"/>
                </a:solidFill>
                <a:latin typeface="Consolas"/>
              </a:rPr>
              <a:t> </a:t>
            </a:r>
            <a:r>
              <a:rPr lang="tr-TR" sz="1400" b="1" dirty="0" smtClean="0">
                <a:solidFill>
                  <a:srgbClr val="6A3E3E"/>
                </a:solidFill>
                <a:latin typeface="Consolas"/>
              </a:rPr>
              <a:t>ad</a:t>
            </a:r>
            <a:r>
              <a:rPr lang="tr-TR" sz="1400" b="1" dirty="0" smtClean="0">
                <a:solidFill>
                  <a:srgbClr val="000000"/>
                </a:solidFill>
                <a:latin typeface="Consolas"/>
              </a:rPr>
              <a:t>, </a:t>
            </a:r>
            <a:r>
              <a:rPr lang="tr-TR" sz="1400" b="1" dirty="0" err="1" smtClean="0">
                <a:solidFill>
                  <a:srgbClr val="000000"/>
                </a:solidFill>
                <a:latin typeface="Consolas"/>
              </a:rPr>
              <a:t>String</a:t>
            </a:r>
            <a:r>
              <a:rPr lang="tr-TR" sz="1400" b="1" dirty="0" smtClean="0">
                <a:solidFill>
                  <a:srgbClr val="000000"/>
                </a:solidFill>
                <a:latin typeface="Consolas"/>
              </a:rPr>
              <a:t> </a:t>
            </a:r>
            <a:r>
              <a:rPr lang="tr-TR" sz="1400" b="1" dirty="0" err="1" smtClean="0">
                <a:solidFill>
                  <a:srgbClr val="6A3E3E"/>
                </a:solidFill>
                <a:latin typeface="Consolas"/>
              </a:rPr>
              <a:t>soyad</a:t>
            </a:r>
            <a:r>
              <a:rPr lang="tr-TR" sz="1400" b="1" dirty="0" smtClean="0">
                <a:solidFill>
                  <a:srgbClr val="000000"/>
                </a:solidFill>
                <a:latin typeface="Consolas"/>
              </a:rPr>
              <a:t>){</a:t>
            </a:r>
          </a:p>
          <a:p>
            <a:pPr algn="l"/>
            <a:r>
              <a:rPr lang="tr-TR" sz="1400" b="1" dirty="0" smtClean="0">
                <a:solidFill>
                  <a:srgbClr val="7F0055"/>
                </a:solidFill>
                <a:latin typeface="Consolas"/>
              </a:rPr>
              <a:t>        </a:t>
            </a:r>
            <a:r>
              <a:rPr lang="tr-TR" sz="1400" b="1" dirty="0" err="1" smtClean="0">
                <a:solidFill>
                  <a:srgbClr val="7F0055"/>
                </a:solidFill>
                <a:latin typeface="Consolas"/>
              </a:rPr>
              <a:t>this</a:t>
            </a:r>
            <a:r>
              <a:rPr lang="tr-TR" sz="1400" b="1" dirty="0" smtClean="0">
                <a:solidFill>
                  <a:srgbClr val="000000"/>
                </a:solidFill>
                <a:latin typeface="Consolas"/>
              </a:rPr>
              <a:t>.</a:t>
            </a:r>
            <a:r>
              <a:rPr lang="tr-TR" sz="1400" b="1" dirty="0" smtClean="0">
                <a:solidFill>
                  <a:srgbClr val="0000C0"/>
                </a:solidFill>
                <a:latin typeface="Consolas"/>
              </a:rPr>
              <a:t>ad</a:t>
            </a:r>
            <a:r>
              <a:rPr lang="tr-TR" sz="1400" b="1" dirty="0" smtClean="0">
                <a:solidFill>
                  <a:srgbClr val="000000"/>
                </a:solidFill>
                <a:latin typeface="Consolas"/>
              </a:rPr>
              <a:t> = </a:t>
            </a:r>
            <a:r>
              <a:rPr lang="tr-TR" sz="1400" b="1" dirty="0" smtClean="0">
                <a:solidFill>
                  <a:srgbClr val="6A3E3E"/>
                </a:solidFill>
                <a:latin typeface="Consolas"/>
              </a:rPr>
              <a:t>ad</a:t>
            </a:r>
            <a:r>
              <a:rPr lang="tr-TR" sz="1400" b="1" dirty="0" smtClean="0">
                <a:solidFill>
                  <a:srgbClr val="000000"/>
                </a:solidFill>
                <a:latin typeface="Consolas"/>
              </a:rPr>
              <a:t>;</a:t>
            </a:r>
          </a:p>
          <a:p>
            <a:pPr algn="l"/>
            <a:r>
              <a:rPr lang="tr-TR" sz="1400" b="1" dirty="0" smtClean="0">
                <a:solidFill>
                  <a:srgbClr val="7F0055"/>
                </a:solidFill>
                <a:latin typeface="Consolas"/>
              </a:rPr>
              <a:t>        </a:t>
            </a:r>
            <a:r>
              <a:rPr lang="tr-TR" sz="1400" b="1" dirty="0" err="1" smtClean="0">
                <a:solidFill>
                  <a:srgbClr val="7F0055"/>
                </a:solidFill>
                <a:latin typeface="Consolas"/>
              </a:rPr>
              <a:t>this</a:t>
            </a:r>
            <a:r>
              <a:rPr lang="tr-TR" sz="1400" b="1" dirty="0" smtClean="0">
                <a:solidFill>
                  <a:srgbClr val="000000"/>
                </a:solidFill>
                <a:latin typeface="Consolas"/>
              </a:rPr>
              <a:t>.</a:t>
            </a:r>
            <a:r>
              <a:rPr lang="tr-TR" sz="1400" b="1" dirty="0" err="1" smtClean="0">
                <a:solidFill>
                  <a:srgbClr val="0000C0"/>
                </a:solidFill>
                <a:latin typeface="Consolas"/>
              </a:rPr>
              <a:t>soyad</a:t>
            </a:r>
            <a:r>
              <a:rPr lang="tr-TR" sz="1400" b="1" dirty="0" smtClean="0">
                <a:solidFill>
                  <a:srgbClr val="000000"/>
                </a:solidFill>
                <a:latin typeface="Consolas"/>
              </a:rPr>
              <a:t> = </a:t>
            </a:r>
            <a:r>
              <a:rPr lang="tr-TR" sz="1400" b="1" dirty="0" err="1" smtClean="0">
                <a:solidFill>
                  <a:srgbClr val="6A3E3E"/>
                </a:solidFill>
                <a:latin typeface="Consolas"/>
              </a:rPr>
              <a:t>soyad</a:t>
            </a:r>
            <a:r>
              <a:rPr lang="tr-TR" sz="1400" b="1" dirty="0" smtClean="0">
                <a:solidFill>
                  <a:srgbClr val="000000"/>
                </a:solidFill>
                <a:latin typeface="Consolas"/>
              </a:rPr>
              <a:t>;</a:t>
            </a:r>
          </a:p>
          <a:p>
            <a:pPr algn="l"/>
            <a:r>
              <a:rPr lang="tr-TR" sz="1400" i="1" dirty="0" smtClean="0">
                <a:solidFill>
                  <a:srgbClr val="0000C0"/>
                </a:solidFill>
                <a:latin typeface="Consolas"/>
              </a:rPr>
              <a:t>        </a:t>
            </a:r>
            <a:r>
              <a:rPr lang="tr-TR" sz="1400" i="1" dirty="0" err="1" smtClean="0">
                <a:solidFill>
                  <a:srgbClr val="0000C0"/>
                </a:solidFill>
                <a:latin typeface="Consolas"/>
              </a:rPr>
              <a:t>ogrenciSayisi</a:t>
            </a:r>
            <a:r>
              <a:rPr lang="tr-TR" sz="1400" i="1" dirty="0" smtClean="0">
                <a:solidFill>
                  <a:srgbClr val="000000"/>
                </a:solidFill>
                <a:latin typeface="Consolas"/>
              </a:rPr>
              <a:t>++;</a:t>
            </a:r>
          </a:p>
          <a:p>
            <a:pPr algn="l"/>
            <a:r>
              <a:rPr lang="tr-TR" sz="1400" dirty="0" smtClean="0">
                <a:solidFill>
                  <a:srgbClr val="000000"/>
                </a:solidFill>
                <a:latin typeface="Consolas"/>
              </a:rPr>
              <a:t>    }</a:t>
            </a:r>
            <a:endParaRPr lang="tr-TR" sz="1400" dirty="0" smtClean="0">
              <a:latin typeface="Consolas"/>
            </a:endParaRPr>
          </a:p>
          <a:p>
            <a:pPr algn="l"/>
            <a:r>
              <a:rPr lang="tr-TR" sz="1400" dirty="0" smtClean="0">
                <a:solidFill>
                  <a:srgbClr val="000000"/>
                </a:solidFill>
                <a:latin typeface="Consolas"/>
              </a:rPr>
              <a:t>}</a:t>
            </a:r>
          </a:p>
          <a:p>
            <a:pPr algn="l"/>
            <a:endParaRPr lang="tr-TR" sz="1400" dirty="0" smtClean="0">
              <a:solidFill>
                <a:srgbClr val="000000"/>
              </a:solidFill>
              <a:latin typeface="Consolas"/>
            </a:endParaRPr>
          </a:p>
          <a:p>
            <a:pPr algn="l">
              <a:buFont typeface="Wingdings" pitchFamily="2" charset="2"/>
              <a:buChar char="Ø"/>
            </a:pPr>
            <a:r>
              <a:rPr lang="tr-TR" sz="1400" dirty="0" smtClean="0">
                <a:solidFill>
                  <a:srgbClr val="000000"/>
                </a:solidFill>
              </a:rPr>
              <a:t> Yukarıdaki </a:t>
            </a:r>
            <a:r>
              <a:rPr lang="tr-TR" sz="1400" err="1" smtClean="0">
                <a:solidFill>
                  <a:srgbClr val="000000"/>
                </a:solidFill>
              </a:rPr>
              <a:t>Ogrenci</a:t>
            </a:r>
            <a:r>
              <a:rPr lang="tr-TR" sz="1400" smtClean="0">
                <a:solidFill>
                  <a:srgbClr val="000000"/>
                </a:solidFill>
              </a:rPr>
              <a:t> sınıfının </a:t>
            </a:r>
            <a:r>
              <a:rPr lang="tr-TR" sz="1400" dirty="0" smtClean="0">
                <a:solidFill>
                  <a:srgbClr val="000000"/>
                </a:solidFill>
              </a:rPr>
              <a:t>2 tane kurucu metodu bulunmaktadır. Bu durumda </a:t>
            </a:r>
            <a:r>
              <a:rPr lang="tr-TR" sz="1400" err="1" smtClean="0">
                <a:solidFill>
                  <a:srgbClr val="000000"/>
                </a:solidFill>
              </a:rPr>
              <a:t>Ogrenci</a:t>
            </a:r>
            <a:r>
              <a:rPr lang="tr-TR" sz="1400" smtClean="0">
                <a:solidFill>
                  <a:srgbClr val="000000"/>
                </a:solidFill>
              </a:rPr>
              <a:t> sınıfından </a:t>
            </a:r>
            <a:r>
              <a:rPr lang="tr-TR" sz="1400" dirty="0" smtClean="0">
                <a:solidFill>
                  <a:srgbClr val="000000"/>
                </a:solidFill>
              </a:rPr>
              <a:t>bir nesne oluştururken ya hiç parametre almayan </a:t>
            </a:r>
            <a:r>
              <a:rPr lang="tr-TR" sz="1400" dirty="0" err="1" smtClean="0">
                <a:solidFill>
                  <a:srgbClr val="000000"/>
                </a:solidFill>
              </a:rPr>
              <a:t>Ogrenci</a:t>
            </a:r>
            <a:r>
              <a:rPr lang="tr-TR" sz="1400" dirty="0" smtClean="0">
                <a:solidFill>
                  <a:srgbClr val="000000"/>
                </a:solidFill>
              </a:rPr>
              <a:t>() metoduyla, ya da 2 tane </a:t>
            </a:r>
            <a:r>
              <a:rPr lang="tr-TR" sz="1400" dirty="0" err="1" smtClean="0">
                <a:solidFill>
                  <a:srgbClr val="000000"/>
                </a:solidFill>
              </a:rPr>
              <a:t>String</a:t>
            </a:r>
            <a:r>
              <a:rPr lang="tr-TR" sz="1400" dirty="0" smtClean="0">
                <a:solidFill>
                  <a:srgbClr val="000000"/>
                </a:solidFill>
              </a:rPr>
              <a:t> parametresi alan </a:t>
            </a:r>
            <a:r>
              <a:rPr lang="tr-TR" sz="1400" dirty="0" err="1" smtClean="0">
                <a:solidFill>
                  <a:srgbClr val="000000"/>
                </a:solidFill>
              </a:rPr>
              <a:t>Ogrenci</a:t>
            </a:r>
            <a:r>
              <a:rPr lang="tr-TR" sz="1400" dirty="0" smtClean="0">
                <a:solidFill>
                  <a:srgbClr val="000000"/>
                </a:solidFill>
              </a:rPr>
              <a:t>(</a:t>
            </a:r>
            <a:r>
              <a:rPr lang="tr-TR" sz="1400" dirty="0" err="1" smtClean="0">
                <a:solidFill>
                  <a:srgbClr val="000000"/>
                </a:solidFill>
              </a:rPr>
              <a:t>String</a:t>
            </a:r>
            <a:r>
              <a:rPr lang="tr-TR" sz="1400" dirty="0" smtClean="0">
                <a:solidFill>
                  <a:srgbClr val="000000"/>
                </a:solidFill>
              </a:rPr>
              <a:t>, </a:t>
            </a:r>
            <a:r>
              <a:rPr lang="tr-TR" sz="1400" dirty="0" err="1" smtClean="0">
                <a:solidFill>
                  <a:srgbClr val="000000"/>
                </a:solidFill>
              </a:rPr>
              <a:t>String</a:t>
            </a:r>
            <a:r>
              <a:rPr lang="tr-TR" sz="1400" dirty="0" smtClean="0">
                <a:solidFill>
                  <a:srgbClr val="000000"/>
                </a:solidFill>
              </a:rPr>
              <a:t>) metoduyla nesne oluşturulmalıdır. Diğer kullanımlar bir derleme hatası oluşturur.</a:t>
            </a:r>
          </a:p>
        </p:txBody>
      </p:sp>
    </p:spTree>
  </p:cSld>
  <p:clrMapOvr>
    <a:masterClrMapping/>
  </p:clrMapOvr>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5500726" y="1214422"/>
            <a:ext cx="3571868" cy="297004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r-TR" sz="1100" b="1" dirty="0" err="1" smtClean="0">
                <a:solidFill>
                  <a:srgbClr val="7F0055"/>
                </a:solidFill>
                <a:latin typeface="Consolas"/>
              </a:rPr>
              <a:t>public</a:t>
            </a:r>
            <a:r>
              <a:rPr lang="tr-TR" sz="1100" b="1" dirty="0" smtClean="0">
                <a:solidFill>
                  <a:srgbClr val="000000"/>
                </a:solidFill>
                <a:latin typeface="Consolas"/>
              </a:rPr>
              <a:t> </a:t>
            </a:r>
            <a:r>
              <a:rPr lang="tr-TR" sz="1100" b="1" dirty="0" err="1" smtClean="0">
                <a:solidFill>
                  <a:srgbClr val="7F0055"/>
                </a:solidFill>
                <a:latin typeface="Consolas"/>
              </a:rPr>
              <a:t>class</a:t>
            </a:r>
            <a:r>
              <a:rPr lang="tr-TR" sz="1100" b="1" dirty="0" smtClean="0">
                <a:solidFill>
                  <a:srgbClr val="000000"/>
                </a:solidFill>
                <a:latin typeface="Consolas"/>
              </a:rPr>
              <a:t> </a:t>
            </a:r>
            <a:r>
              <a:rPr lang="tr-TR" sz="1100" b="1" dirty="0" err="1" smtClean="0">
                <a:solidFill>
                  <a:srgbClr val="000000"/>
                </a:solidFill>
                <a:latin typeface="Consolas"/>
              </a:rPr>
              <a:t>Ogrenci</a:t>
            </a:r>
            <a:r>
              <a:rPr lang="tr-TR" sz="1100" b="1" dirty="0" smtClean="0">
                <a:solidFill>
                  <a:srgbClr val="000000"/>
                </a:solidFill>
                <a:latin typeface="Consolas"/>
              </a:rPr>
              <a:t> {</a:t>
            </a:r>
          </a:p>
          <a:p>
            <a:endParaRPr lang="tr-TR" sz="1100" dirty="0" smtClean="0">
              <a:latin typeface="Consolas"/>
            </a:endParaRPr>
          </a:p>
          <a:p>
            <a:r>
              <a:rPr lang="tr-TR" sz="1100" b="1" dirty="0" smtClean="0">
                <a:solidFill>
                  <a:srgbClr val="7F0055"/>
                </a:solidFill>
                <a:latin typeface="Consolas"/>
              </a:rPr>
              <a:t>    </a:t>
            </a:r>
            <a:r>
              <a:rPr lang="tr-TR" sz="1100" b="1" dirty="0" err="1" smtClean="0">
                <a:solidFill>
                  <a:srgbClr val="7F0055"/>
                </a:solidFill>
                <a:latin typeface="Consolas"/>
              </a:rPr>
              <a:t>public</a:t>
            </a:r>
            <a:r>
              <a:rPr lang="tr-TR" sz="1100" b="1" dirty="0" smtClean="0">
                <a:solidFill>
                  <a:srgbClr val="000000"/>
                </a:solidFill>
                <a:latin typeface="Consolas"/>
              </a:rPr>
              <a:t> </a:t>
            </a:r>
            <a:r>
              <a:rPr lang="tr-TR" sz="1100" b="1" dirty="0" err="1" smtClean="0">
                <a:solidFill>
                  <a:srgbClr val="000000"/>
                </a:solidFill>
                <a:latin typeface="Consolas"/>
              </a:rPr>
              <a:t>String</a:t>
            </a:r>
            <a:r>
              <a:rPr lang="tr-TR" sz="1100" b="1" dirty="0" smtClean="0">
                <a:solidFill>
                  <a:srgbClr val="000000"/>
                </a:solidFill>
                <a:latin typeface="Consolas"/>
              </a:rPr>
              <a:t> </a:t>
            </a:r>
            <a:r>
              <a:rPr lang="tr-TR" sz="1100" b="1" dirty="0" smtClean="0">
                <a:solidFill>
                  <a:srgbClr val="0000C0"/>
                </a:solidFill>
                <a:latin typeface="Consolas"/>
              </a:rPr>
              <a:t>ad</a:t>
            </a:r>
            <a:r>
              <a:rPr lang="tr-TR" sz="1100" b="1" dirty="0" smtClean="0">
                <a:solidFill>
                  <a:srgbClr val="000000"/>
                </a:solidFill>
                <a:latin typeface="Consolas"/>
              </a:rPr>
              <a:t>;</a:t>
            </a:r>
          </a:p>
          <a:p>
            <a:r>
              <a:rPr lang="tr-TR" sz="1100" b="1" dirty="0" smtClean="0">
                <a:solidFill>
                  <a:srgbClr val="7F0055"/>
                </a:solidFill>
                <a:latin typeface="Consolas"/>
              </a:rPr>
              <a:t>    </a:t>
            </a:r>
            <a:r>
              <a:rPr lang="tr-TR" sz="1100" b="1" dirty="0" err="1" smtClean="0">
                <a:solidFill>
                  <a:srgbClr val="7F0055"/>
                </a:solidFill>
                <a:latin typeface="Consolas"/>
              </a:rPr>
              <a:t>public</a:t>
            </a:r>
            <a:r>
              <a:rPr lang="tr-TR" sz="1100" b="1" dirty="0" smtClean="0">
                <a:solidFill>
                  <a:srgbClr val="000000"/>
                </a:solidFill>
                <a:latin typeface="Consolas"/>
              </a:rPr>
              <a:t> </a:t>
            </a:r>
            <a:r>
              <a:rPr lang="tr-TR" sz="1100" b="1" dirty="0" err="1" smtClean="0">
                <a:solidFill>
                  <a:srgbClr val="000000"/>
                </a:solidFill>
                <a:latin typeface="Consolas"/>
              </a:rPr>
              <a:t>String</a:t>
            </a:r>
            <a:r>
              <a:rPr lang="tr-TR" sz="1100" b="1" dirty="0" smtClean="0">
                <a:solidFill>
                  <a:srgbClr val="000000"/>
                </a:solidFill>
                <a:latin typeface="Consolas"/>
              </a:rPr>
              <a:t> </a:t>
            </a:r>
            <a:r>
              <a:rPr lang="tr-TR" sz="1100" b="1" dirty="0" err="1" smtClean="0">
                <a:solidFill>
                  <a:srgbClr val="0000C0"/>
                </a:solidFill>
                <a:latin typeface="Consolas"/>
              </a:rPr>
              <a:t>soyad</a:t>
            </a:r>
            <a:r>
              <a:rPr lang="tr-TR" sz="1100" b="1" dirty="0" smtClean="0">
                <a:solidFill>
                  <a:srgbClr val="000000"/>
                </a:solidFill>
                <a:latin typeface="Consolas"/>
              </a:rPr>
              <a:t>;</a:t>
            </a:r>
          </a:p>
          <a:p>
            <a:r>
              <a:rPr lang="tr-TR" sz="1100" b="1" dirty="0" smtClean="0">
                <a:solidFill>
                  <a:srgbClr val="7F0055"/>
                </a:solidFill>
                <a:latin typeface="Consolas"/>
              </a:rPr>
              <a:t>    </a:t>
            </a:r>
            <a:r>
              <a:rPr lang="tr-TR" sz="1100" b="1" dirty="0" err="1" smtClean="0">
                <a:solidFill>
                  <a:srgbClr val="7F0055"/>
                </a:solidFill>
                <a:latin typeface="Consolas"/>
              </a:rPr>
              <a:t>private</a:t>
            </a:r>
            <a:r>
              <a:rPr lang="tr-TR" sz="1100" b="1" dirty="0" smtClean="0">
                <a:solidFill>
                  <a:srgbClr val="000000"/>
                </a:solidFill>
                <a:latin typeface="Consolas"/>
              </a:rPr>
              <a:t> </a:t>
            </a:r>
            <a:r>
              <a:rPr lang="tr-TR" sz="1100" b="1" dirty="0" err="1" smtClean="0">
                <a:solidFill>
                  <a:srgbClr val="7F0055"/>
                </a:solidFill>
                <a:latin typeface="Consolas"/>
              </a:rPr>
              <a:t>double</a:t>
            </a:r>
            <a:r>
              <a:rPr lang="tr-TR" sz="1100" b="1" dirty="0" smtClean="0">
                <a:solidFill>
                  <a:srgbClr val="000000"/>
                </a:solidFill>
                <a:latin typeface="Consolas"/>
              </a:rPr>
              <a:t> </a:t>
            </a:r>
            <a:r>
              <a:rPr lang="tr-TR" sz="1100" b="1" dirty="0" smtClean="0">
                <a:solidFill>
                  <a:srgbClr val="0000C0"/>
                </a:solidFill>
                <a:latin typeface="Consolas"/>
              </a:rPr>
              <a:t>ortalama</a:t>
            </a:r>
            <a:r>
              <a:rPr lang="tr-TR" sz="1100" b="1" dirty="0" smtClean="0">
                <a:solidFill>
                  <a:srgbClr val="000000"/>
                </a:solidFill>
                <a:latin typeface="Consolas"/>
              </a:rPr>
              <a:t>;</a:t>
            </a:r>
          </a:p>
          <a:p>
            <a:r>
              <a:rPr lang="tr-TR" sz="1100" b="1" dirty="0" smtClean="0">
                <a:solidFill>
                  <a:srgbClr val="7F0055"/>
                </a:solidFill>
                <a:latin typeface="Consolas"/>
              </a:rPr>
              <a:t>    </a:t>
            </a:r>
            <a:r>
              <a:rPr lang="tr-TR" sz="1100" b="1" dirty="0" err="1" smtClean="0">
                <a:solidFill>
                  <a:srgbClr val="7F0055"/>
                </a:solidFill>
                <a:latin typeface="Consolas"/>
              </a:rPr>
              <a:t>public</a:t>
            </a:r>
            <a:r>
              <a:rPr lang="tr-TR" sz="1100" b="1" dirty="0" smtClean="0">
                <a:solidFill>
                  <a:srgbClr val="000000"/>
                </a:solidFill>
                <a:latin typeface="Consolas"/>
              </a:rPr>
              <a:t> </a:t>
            </a:r>
            <a:r>
              <a:rPr lang="tr-TR" sz="1100" b="1" dirty="0" err="1" smtClean="0">
                <a:solidFill>
                  <a:srgbClr val="7F0055"/>
                </a:solidFill>
                <a:latin typeface="Consolas"/>
              </a:rPr>
              <a:t>static</a:t>
            </a:r>
            <a:r>
              <a:rPr lang="tr-TR" sz="1100" b="1" dirty="0" smtClean="0">
                <a:solidFill>
                  <a:srgbClr val="000000"/>
                </a:solidFill>
                <a:latin typeface="Consolas"/>
              </a:rPr>
              <a:t> </a:t>
            </a:r>
            <a:r>
              <a:rPr lang="tr-TR" sz="1100" b="1" dirty="0" err="1" smtClean="0">
                <a:solidFill>
                  <a:srgbClr val="7F0055"/>
                </a:solidFill>
                <a:latin typeface="Consolas"/>
              </a:rPr>
              <a:t>int</a:t>
            </a:r>
            <a:r>
              <a:rPr lang="tr-TR" sz="1100" b="1" dirty="0" smtClean="0">
                <a:solidFill>
                  <a:srgbClr val="000000"/>
                </a:solidFill>
                <a:latin typeface="Consolas"/>
              </a:rPr>
              <a:t> </a:t>
            </a:r>
            <a:r>
              <a:rPr lang="tr-TR" sz="1100" b="1" i="1" dirty="0" err="1" smtClean="0">
                <a:solidFill>
                  <a:srgbClr val="0000C0"/>
                </a:solidFill>
                <a:latin typeface="Consolas"/>
              </a:rPr>
              <a:t>ogrenciSayisi</a:t>
            </a:r>
            <a:r>
              <a:rPr lang="tr-TR" sz="1100" b="1" i="1" dirty="0" smtClean="0">
                <a:solidFill>
                  <a:srgbClr val="0000C0"/>
                </a:solidFill>
                <a:latin typeface="Consolas"/>
              </a:rPr>
              <a:t>=0</a:t>
            </a:r>
            <a:r>
              <a:rPr lang="tr-TR" sz="1100" b="1" i="1" dirty="0" smtClean="0">
                <a:solidFill>
                  <a:srgbClr val="000000"/>
                </a:solidFill>
                <a:latin typeface="Consolas"/>
              </a:rPr>
              <a:t>;</a:t>
            </a:r>
          </a:p>
          <a:p>
            <a:endParaRPr lang="tr-TR" sz="1100" dirty="0" smtClean="0">
              <a:latin typeface="Consolas"/>
            </a:endParaRPr>
          </a:p>
          <a:p>
            <a:r>
              <a:rPr lang="tr-TR" sz="1100" b="1" dirty="0" smtClean="0">
                <a:solidFill>
                  <a:srgbClr val="7F0055"/>
                </a:solidFill>
                <a:latin typeface="Consolas"/>
              </a:rPr>
              <a:t>    </a:t>
            </a:r>
            <a:r>
              <a:rPr lang="tr-TR" sz="1100" b="1" dirty="0" err="1" smtClean="0">
                <a:solidFill>
                  <a:srgbClr val="7F0055"/>
                </a:solidFill>
                <a:latin typeface="Consolas"/>
              </a:rPr>
              <a:t>public</a:t>
            </a:r>
            <a:r>
              <a:rPr lang="tr-TR" sz="1100" b="1" dirty="0" smtClean="0">
                <a:solidFill>
                  <a:srgbClr val="000000"/>
                </a:solidFill>
                <a:latin typeface="Consolas"/>
              </a:rPr>
              <a:t> </a:t>
            </a:r>
            <a:r>
              <a:rPr lang="tr-TR" sz="1100" b="1" dirty="0" err="1" smtClean="0">
                <a:solidFill>
                  <a:srgbClr val="000000"/>
                </a:solidFill>
                <a:latin typeface="Consolas"/>
              </a:rPr>
              <a:t>Ogrenci</a:t>
            </a:r>
            <a:r>
              <a:rPr lang="tr-TR" sz="1100" b="1" dirty="0" smtClean="0">
                <a:solidFill>
                  <a:srgbClr val="000000"/>
                </a:solidFill>
                <a:latin typeface="Consolas"/>
              </a:rPr>
              <a:t>(){</a:t>
            </a:r>
          </a:p>
          <a:p>
            <a:pPr lvl="2"/>
            <a:r>
              <a:rPr lang="tr-TR" sz="1100" i="1" dirty="0" err="1" smtClean="0">
                <a:solidFill>
                  <a:srgbClr val="0000C0"/>
                </a:solidFill>
                <a:latin typeface="Consolas"/>
              </a:rPr>
              <a:t>ogrenciSayisi</a:t>
            </a:r>
            <a:r>
              <a:rPr lang="tr-TR" sz="1100" i="1" dirty="0" smtClean="0">
                <a:solidFill>
                  <a:srgbClr val="0000C0"/>
                </a:solidFill>
                <a:latin typeface="Consolas"/>
              </a:rPr>
              <a:t>++;</a:t>
            </a:r>
          </a:p>
          <a:p>
            <a:r>
              <a:rPr lang="tr-TR" sz="1100" dirty="0" smtClean="0">
                <a:solidFill>
                  <a:srgbClr val="000000"/>
                </a:solidFill>
                <a:latin typeface="Consolas"/>
              </a:rPr>
              <a:t>    }</a:t>
            </a:r>
          </a:p>
          <a:p>
            <a:endParaRPr lang="tr-TR" sz="1100" dirty="0" smtClean="0">
              <a:latin typeface="Consolas"/>
            </a:endParaRPr>
          </a:p>
          <a:p>
            <a:r>
              <a:rPr lang="tr-TR" sz="1100" b="1" dirty="0" smtClean="0">
                <a:solidFill>
                  <a:srgbClr val="7F0055"/>
                </a:solidFill>
                <a:latin typeface="Consolas"/>
              </a:rPr>
              <a:t>    </a:t>
            </a:r>
            <a:r>
              <a:rPr lang="tr-TR" sz="1100" b="1" dirty="0" err="1" smtClean="0">
                <a:solidFill>
                  <a:srgbClr val="7F0055"/>
                </a:solidFill>
                <a:latin typeface="Consolas"/>
              </a:rPr>
              <a:t>public</a:t>
            </a:r>
            <a:r>
              <a:rPr lang="tr-TR" sz="1100" b="1" dirty="0" smtClean="0">
                <a:solidFill>
                  <a:srgbClr val="000000"/>
                </a:solidFill>
                <a:latin typeface="Consolas"/>
              </a:rPr>
              <a:t> </a:t>
            </a:r>
            <a:r>
              <a:rPr lang="tr-TR" sz="1100" b="1" dirty="0" err="1" smtClean="0">
                <a:solidFill>
                  <a:srgbClr val="000000"/>
                </a:solidFill>
                <a:latin typeface="Consolas"/>
              </a:rPr>
              <a:t>Ogrenci</a:t>
            </a:r>
            <a:r>
              <a:rPr lang="tr-TR" sz="1100" b="1" dirty="0" smtClean="0">
                <a:solidFill>
                  <a:srgbClr val="000000"/>
                </a:solidFill>
                <a:latin typeface="Consolas"/>
              </a:rPr>
              <a:t>(</a:t>
            </a:r>
            <a:r>
              <a:rPr lang="tr-TR" sz="1100" b="1" dirty="0" err="1" smtClean="0">
                <a:solidFill>
                  <a:srgbClr val="000000"/>
                </a:solidFill>
                <a:latin typeface="Consolas"/>
              </a:rPr>
              <a:t>String</a:t>
            </a:r>
            <a:r>
              <a:rPr lang="tr-TR" sz="1100" b="1" dirty="0" smtClean="0">
                <a:solidFill>
                  <a:srgbClr val="000000"/>
                </a:solidFill>
                <a:latin typeface="Consolas"/>
              </a:rPr>
              <a:t> </a:t>
            </a:r>
            <a:r>
              <a:rPr lang="tr-TR" sz="1100" b="1" dirty="0" smtClean="0">
                <a:solidFill>
                  <a:srgbClr val="6A3E3E"/>
                </a:solidFill>
                <a:latin typeface="Consolas"/>
              </a:rPr>
              <a:t>ad</a:t>
            </a:r>
            <a:r>
              <a:rPr lang="tr-TR" sz="1100" b="1" dirty="0" smtClean="0">
                <a:solidFill>
                  <a:srgbClr val="000000"/>
                </a:solidFill>
                <a:latin typeface="Consolas"/>
              </a:rPr>
              <a:t>, </a:t>
            </a:r>
            <a:r>
              <a:rPr lang="tr-TR" sz="1100" b="1" dirty="0" err="1" smtClean="0">
                <a:solidFill>
                  <a:srgbClr val="000000"/>
                </a:solidFill>
                <a:latin typeface="Consolas"/>
              </a:rPr>
              <a:t>String</a:t>
            </a:r>
            <a:r>
              <a:rPr lang="tr-TR" sz="1100" b="1" dirty="0" smtClean="0">
                <a:solidFill>
                  <a:srgbClr val="000000"/>
                </a:solidFill>
                <a:latin typeface="Consolas"/>
              </a:rPr>
              <a:t> </a:t>
            </a:r>
            <a:r>
              <a:rPr lang="tr-TR" sz="1100" b="1" dirty="0" err="1" smtClean="0">
                <a:solidFill>
                  <a:srgbClr val="6A3E3E"/>
                </a:solidFill>
                <a:latin typeface="Consolas"/>
              </a:rPr>
              <a:t>soyad</a:t>
            </a:r>
            <a:r>
              <a:rPr lang="tr-TR" sz="1100" b="1" dirty="0" smtClean="0">
                <a:solidFill>
                  <a:srgbClr val="000000"/>
                </a:solidFill>
                <a:latin typeface="Consolas"/>
              </a:rPr>
              <a:t>){</a:t>
            </a:r>
          </a:p>
          <a:p>
            <a:r>
              <a:rPr lang="tr-TR" sz="1100" b="1" dirty="0" smtClean="0">
                <a:solidFill>
                  <a:srgbClr val="7F0055"/>
                </a:solidFill>
                <a:latin typeface="Consolas"/>
              </a:rPr>
              <a:t>        </a:t>
            </a:r>
            <a:r>
              <a:rPr lang="tr-TR" sz="1100" b="1" dirty="0" err="1" smtClean="0">
                <a:solidFill>
                  <a:srgbClr val="7F0055"/>
                </a:solidFill>
                <a:latin typeface="Consolas"/>
              </a:rPr>
              <a:t>this</a:t>
            </a:r>
            <a:r>
              <a:rPr lang="tr-TR" sz="1100" b="1" dirty="0" smtClean="0">
                <a:solidFill>
                  <a:srgbClr val="000000"/>
                </a:solidFill>
                <a:latin typeface="Consolas"/>
              </a:rPr>
              <a:t>.</a:t>
            </a:r>
            <a:r>
              <a:rPr lang="tr-TR" sz="1100" b="1" dirty="0" smtClean="0">
                <a:solidFill>
                  <a:srgbClr val="0000C0"/>
                </a:solidFill>
                <a:latin typeface="Consolas"/>
              </a:rPr>
              <a:t>ad</a:t>
            </a:r>
            <a:r>
              <a:rPr lang="tr-TR" sz="1100" b="1" dirty="0" smtClean="0">
                <a:solidFill>
                  <a:srgbClr val="000000"/>
                </a:solidFill>
                <a:latin typeface="Consolas"/>
              </a:rPr>
              <a:t> = </a:t>
            </a:r>
            <a:r>
              <a:rPr lang="tr-TR" sz="1100" b="1" dirty="0" smtClean="0">
                <a:solidFill>
                  <a:srgbClr val="6A3E3E"/>
                </a:solidFill>
                <a:latin typeface="Consolas"/>
              </a:rPr>
              <a:t>ad</a:t>
            </a:r>
            <a:r>
              <a:rPr lang="tr-TR" sz="1100" b="1" dirty="0" smtClean="0">
                <a:solidFill>
                  <a:srgbClr val="000000"/>
                </a:solidFill>
                <a:latin typeface="Consolas"/>
              </a:rPr>
              <a:t>;</a:t>
            </a:r>
          </a:p>
          <a:p>
            <a:r>
              <a:rPr lang="tr-TR" sz="1100" b="1" dirty="0" smtClean="0">
                <a:solidFill>
                  <a:srgbClr val="7F0055"/>
                </a:solidFill>
                <a:latin typeface="Consolas"/>
              </a:rPr>
              <a:t>        </a:t>
            </a:r>
            <a:r>
              <a:rPr lang="tr-TR" sz="1100" b="1" dirty="0" err="1" smtClean="0">
                <a:solidFill>
                  <a:srgbClr val="7F0055"/>
                </a:solidFill>
                <a:latin typeface="Consolas"/>
              </a:rPr>
              <a:t>this</a:t>
            </a:r>
            <a:r>
              <a:rPr lang="tr-TR" sz="1100" b="1" dirty="0" smtClean="0">
                <a:solidFill>
                  <a:srgbClr val="000000"/>
                </a:solidFill>
                <a:latin typeface="Consolas"/>
              </a:rPr>
              <a:t>.</a:t>
            </a:r>
            <a:r>
              <a:rPr lang="tr-TR" sz="1100" b="1" dirty="0" err="1" smtClean="0">
                <a:solidFill>
                  <a:srgbClr val="0000C0"/>
                </a:solidFill>
                <a:latin typeface="Consolas"/>
              </a:rPr>
              <a:t>soyad</a:t>
            </a:r>
            <a:r>
              <a:rPr lang="tr-TR" sz="1100" b="1" dirty="0" smtClean="0">
                <a:solidFill>
                  <a:srgbClr val="000000"/>
                </a:solidFill>
                <a:latin typeface="Consolas"/>
              </a:rPr>
              <a:t> = </a:t>
            </a:r>
            <a:r>
              <a:rPr lang="tr-TR" sz="1100" b="1" dirty="0" err="1" smtClean="0">
                <a:solidFill>
                  <a:srgbClr val="6A3E3E"/>
                </a:solidFill>
                <a:latin typeface="Consolas"/>
              </a:rPr>
              <a:t>soyad</a:t>
            </a:r>
            <a:r>
              <a:rPr lang="tr-TR" sz="1100" b="1" dirty="0" smtClean="0">
                <a:solidFill>
                  <a:srgbClr val="000000"/>
                </a:solidFill>
                <a:latin typeface="Consolas"/>
              </a:rPr>
              <a:t>;</a:t>
            </a:r>
          </a:p>
          <a:p>
            <a:r>
              <a:rPr lang="tr-TR" sz="1100" i="1" dirty="0" smtClean="0">
                <a:solidFill>
                  <a:srgbClr val="0000C0"/>
                </a:solidFill>
                <a:latin typeface="Consolas"/>
              </a:rPr>
              <a:t>        </a:t>
            </a:r>
            <a:r>
              <a:rPr lang="tr-TR" sz="1100" i="1" dirty="0" err="1" smtClean="0">
                <a:solidFill>
                  <a:srgbClr val="0000C0"/>
                </a:solidFill>
                <a:latin typeface="Consolas"/>
              </a:rPr>
              <a:t>ogrenciSayisi</a:t>
            </a:r>
            <a:r>
              <a:rPr lang="tr-TR" sz="1100" i="1" dirty="0" smtClean="0">
                <a:solidFill>
                  <a:srgbClr val="000000"/>
                </a:solidFill>
                <a:latin typeface="Consolas"/>
              </a:rPr>
              <a:t>++;</a:t>
            </a:r>
          </a:p>
          <a:p>
            <a:r>
              <a:rPr lang="tr-TR" sz="1100" dirty="0" smtClean="0">
                <a:solidFill>
                  <a:srgbClr val="000000"/>
                </a:solidFill>
                <a:latin typeface="Consolas"/>
              </a:rPr>
              <a:t>    }</a:t>
            </a:r>
            <a:endParaRPr lang="tr-TR" sz="1100" dirty="0" smtClean="0">
              <a:latin typeface="Consolas"/>
            </a:endParaRPr>
          </a:p>
          <a:p>
            <a:r>
              <a:rPr lang="tr-TR" sz="1100" dirty="0" smtClean="0">
                <a:solidFill>
                  <a:srgbClr val="000000"/>
                </a:solidFill>
                <a:latin typeface="Consolas"/>
              </a:rPr>
              <a:t>}</a:t>
            </a:r>
          </a:p>
        </p:txBody>
      </p:sp>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Aynı isimli kurucu metotlar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214282" y="1277322"/>
            <a:ext cx="5400684" cy="4937760"/>
          </a:xfrm>
        </p:spPr>
        <p:txBody>
          <a:bodyPr>
            <a:normAutofit/>
          </a:bodyPr>
          <a:lstStyle/>
          <a:p>
            <a:pPr algn="l">
              <a:buFont typeface="Wingdings" pitchFamily="2" charset="2"/>
              <a:buChar char="§"/>
            </a:pPr>
            <a:r>
              <a:rPr lang="tr-TR" sz="1800" dirty="0" smtClean="0">
                <a:solidFill>
                  <a:schemeClr val="tx1"/>
                </a:solidFill>
              </a:rPr>
              <a:t> </a:t>
            </a:r>
            <a:r>
              <a:rPr lang="tr-TR" sz="1800" dirty="0" err="1" smtClean="0">
                <a:solidFill>
                  <a:schemeClr val="tx1"/>
                </a:solidFill>
              </a:rPr>
              <a:t>Ogrenci</a:t>
            </a:r>
            <a:r>
              <a:rPr lang="tr-TR" sz="1800" dirty="0" smtClean="0">
                <a:solidFill>
                  <a:schemeClr val="tx1"/>
                </a:solidFill>
              </a:rPr>
              <a:t> </a:t>
            </a:r>
            <a:r>
              <a:rPr lang="tr-TR" sz="1800" dirty="0" err="1" smtClean="0">
                <a:solidFill>
                  <a:schemeClr val="tx1"/>
                </a:solidFill>
              </a:rPr>
              <a:t>ogr</a:t>
            </a:r>
            <a:r>
              <a:rPr lang="tr-TR" sz="1800" dirty="0" smtClean="0">
                <a:solidFill>
                  <a:schemeClr val="tx1"/>
                </a:solidFill>
              </a:rPr>
              <a:t> = </a:t>
            </a:r>
            <a:r>
              <a:rPr lang="tr-TR" sz="1800" dirty="0" err="1" smtClean="0">
                <a:solidFill>
                  <a:schemeClr val="tx1"/>
                </a:solidFill>
              </a:rPr>
              <a:t>new</a:t>
            </a:r>
            <a:r>
              <a:rPr lang="tr-TR" sz="1800" dirty="0" smtClean="0">
                <a:solidFill>
                  <a:schemeClr val="tx1"/>
                </a:solidFill>
              </a:rPr>
              <a:t> </a:t>
            </a:r>
            <a:r>
              <a:rPr lang="tr-TR" sz="1800" dirty="0" err="1" smtClean="0">
                <a:solidFill>
                  <a:schemeClr val="tx1"/>
                </a:solidFill>
              </a:rPr>
              <a:t>Ogrenci</a:t>
            </a:r>
            <a:r>
              <a:rPr lang="tr-TR" sz="1800" dirty="0" smtClean="0">
                <a:solidFill>
                  <a:schemeClr val="tx1"/>
                </a:solidFill>
              </a:rPr>
              <a:t>();</a:t>
            </a:r>
          </a:p>
          <a:p>
            <a:pPr algn="l">
              <a:buFont typeface="Wingdings" pitchFamily="2" charset="2"/>
              <a:buChar char="Ø"/>
            </a:pPr>
            <a:r>
              <a:rPr lang="tr-TR" sz="1800" dirty="0" smtClean="0">
                <a:solidFill>
                  <a:schemeClr val="tx1"/>
                </a:solidFill>
              </a:rPr>
              <a:t> Bu kullanım doğrudur, çünkü parametre almayan </a:t>
            </a:r>
            <a:br>
              <a:rPr lang="tr-TR" sz="1800" dirty="0" smtClean="0">
                <a:solidFill>
                  <a:schemeClr val="tx1"/>
                </a:solidFill>
              </a:rPr>
            </a:br>
            <a:r>
              <a:rPr lang="tr-TR" sz="1800" dirty="0" smtClean="0">
                <a:solidFill>
                  <a:schemeClr val="tx1"/>
                </a:solidFill>
              </a:rPr>
              <a:t>bir kurucu metot vardır.</a:t>
            </a:r>
          </a:p>
          <a:p>
            <a:pPr algn="l">
              <a:buClr>
                <a:schemeClr val="tx1"/>
              </a:buClr>
              <a:buFont typeface="Wingdings" pitchFamily="2" charset="2"/>
              <a:buChar char="§"/>
            </a:pPr>
            <a:r>
              <a:rPr lang="tr-TR" sz="1800" b="1" dirty="0" smtClean="0">
                <a:solidFill>
                  <a:schemeClr val="tx1"/>
                </a:solidFill>
              </a:rPr>
              <a:t> </a:t>
            </a:r>
            <a:r>
              <a:rPr lang="tr-TR" sz="1800" dirty="0" err="1" smtClean="0">
                <a:solidFill>
                  <a:schemeClr val="tx1"/>
                </a:solidFill>
              </a:rPr>
              <a:t>Ogrenci</a:t>
            </a:r>
            <a:r>
              <a:rPr lang="tr-TR" sz="1800" dirty="0" smtClean="0">
                <a:solidFill>
                  <a:schemeClr val="tx1"/>
                </a:solidFill>
              </a:rPr>
              <a:t> </a:t>
            </a:r>
            <a:r>
              <a:rPr lang="tr-TR" sz="1800" dirty="0" err="1" smtClean="0">
                <a:solidFill>
                  <a:schemeClr val="tx1"/>
                </a:solidFill>
              </a:rPr>
              <a:t>ogr</a:t>
            </a:r>
            <a:r>
              <a:rPr lang="tr-TR" sz="1800" dirty="0" smtClean="0">
                <a:solidFill>
                  <a:schemeClr val="tx1"/>
                </a:solidFill>
              </a:rPr>
              <a:t> = </a:t>
            </a:r>
            <a:r>
              <a:rPr lang="tr-TR" sz="1800" dirty="0" err="1" smtClean="0">
                <a:solidFill>
                  <a:schemeClr val="tx1"/>
                </a:solidFill>
              </a:rPr>
              <a:t>new</a:t>
            </a:r>
            <a:r>
              <a:rPr lang="tr-TR" sz="1800" dirty="0" smtClean="0">
                <a:solidFill>
                  <a:schemeClr val="tx1"/>
                </a:solidFill>
              </a:rPr>
              <a:t> </a:t>
            </a:r>
            <a:r>
              <a:rPr lang="tr-TR" sz="1800" dirty="0" err="1" smtClean="0">
                <a:solidFill>
                  <a:schemeClr val="tx1"/>
                </a:solidFill>
              </a:rPr>
              <a:t>Ogrenci</a:t>
            </a:r>
            <a:r>
              <a:rPr lang="tr-TR" sz="1800" dirty="0" smtClean="0">
                <a:solidFill>
                  <a:schemeClr val="tx1"/>
                </a:solidFill>
              </a:rPr>
              <a:t>(“</a:t>
            </a:r>
            <a:r>
              <a:rPr lang="tr-TR" sz="1800" dirty="0" err="1" smtClean="0">
                <a:solidFill>
                  <a:schemeClr val="tx1"/>
                </a:solidFill>
              </a:rPr>
              <a:t>Dean</a:t>
            </a:r>
            <a:r>
              <a:rPr lang="tr-TR" sz="1800" dirty="0" smtClean="0">
                <a:solidFill>
                  <a:schemeClr val="tx1"/>
                </a:solidFill>
              </a:rPr>
              <a:t>”, “</a:t>
            </a:r>
            <a:r>
              <a:rPr lang="tr-TR" sz="1800" dirty="0" err="1" smtClean="0">
                <a:solidFill>
                  <a:schemeClr val="tx1"/>
                </a:solidFill>
              </a:rPr>
              <a:t>Winchester</a:t>
            </a:r>
            <a:r>
              <a:rPr lang="tr-TR" sz="1800" dirty="0" smtClean="0">
                <a:solidFill>
                  <a:schemeClr val="tx1"/>
                </a:solidFill>
              </a:rPr>
              <a:t>”);</a:t>
            </a:r>
          </a:p>
          <a:p>
            <a:pPr algn="l">
              <a:buClr>
                <a:schemeClr val="tx1"/>
              </a:buClr>
              <a:buFont typeface="Wingdings" pitchFamily="2" charset="2"/>
              <a:buChar char="Ø"/>
            </a:pPr>
            <a:r>
              <a:rPr lang="tr-TR" sz="1800" b="1" dirty="0" smtClean="0">
                <a:solidFill>
                  <a:schemeClr val="tx1"/>
                </a:solidFill>
              </a:rPr>
              <a:t> </a:t>
            </a:r>
            <a:r>
              <a:rPr lang="tr-TR" sz="1800" dirty="0" smtClean="0">
                <a:solidFill>
                  <a:schemeClr val="tx1"/>
                </a:solidFill>
              </a:rPr>
              <a:t>Bu kullanım doğrudur, çünkü </a:t>
            </a:r>
            <a:r>
              <a:rPr lang="tr-TR" sz="1800" dirty="0" err="1" smtClean="0">
                <a:solidFill>
                  <a:schemeClr val="tx1"/>
                </a:solidFill>
              </a:rPr>
              <a:t>Ogrenci</a:t>
            </a:r>
            <a:r>
              <a:rPr lang="tr-TR" sz="1800" dirty="0" smtClean="0">
                <a:solidFill>
                  <a:schemeClr val="tx1"/>
                </a:solidFill>
              </a:rPr>
              <a:t> sınıfında iki tane </a:t>
            </a:r>
            <a:r>
              <a:rPr lang="tr-TR" sz="1800" dirty="0" err="1" smtClean="0">
                <a:solidFill>
                  <a:schemeClr val="tx1"/>
                </a:solidFill>
              </a:rPr>
              <a:t>String</a:t>
            </a:r>
            <a:r>
              <a:rPr lang="tr-TR" sz="1800" dirty="0" smtClean="0">
                <a:solidFill>
                  <a:schemeClr val="tx1"/>
                </a:solidFill>
              </a:rPr>
              <a:t> parametresi alan bir kurucu metot vardır.</a:t>
            </a:r>
          </a:p>
          <a:p>
            <a:pPr algn="l">
              <a:buFont typeface="Wingdings" pitchFamily="2" charset="2"/>
              <a:buChar char="§"/>
            </a:pPr>
            <a:r>
              <a:rPr lang="tr-TR" sz="1800" dirty="0" smtClean="0">
                <a:solidFill>
                  <a:srgbClr val="000000"/>
                </a:solidFill>
              </a:rPr>
              <a:t> </a:t>
            </a:r>
            <a:r>
              <a:rPr lang="tr-TR" sz="1800" dirty="0" err="1" smtClean="0">
                <a:solidFill>
                  <a:srgbClr val="000000"/>
                </a:solidFill>
              </a:rPr>
              <a:t>Ogrenci</a:t>
            </a:r>
            <a:r>
              <a:rPr lang="tr-TR" sz="1800" dirty="0" smtClean="0">
                <a:solidFill>
                  <a:srgbClr val="000000"/>
                </a:solidFill>
              </a:rPr>
              <a:t> </a:t>
            </a:r>
            <a:r>
              <a:rPr lang="tr-TR" sz="1800" dirty="0" err="1" smtClean="0">
                <a:solidFill>
                  <a:srgbClr val="000000"/>
                </a:solidFill>
              </a:rPr>
              <a:t>ogr</a:t>
            </a:r>
            <a:r>
              <a:rPr lang="tr-TR" sz="1800" dirty="0" smtClean="0">
                <a:solidFill>
                  <a:srgbClr val="000000"/>
                </a:solidFill>
              </a:rPr>
              <a:t> = </a:t>
            </a:r>
            <a:r>
              <a:rPr lang="tr-TR" sz="1800" dirty="0" err="1" smtClean="0">
                <a:solidFill>
                  <a:srgbClr val="000000"/>
                </a:solidFill>
              </a:rPr>
              <a:t>new</a:t>
            </a:r>
            <a:r>
              <a:rPr lang="tr-TR" sz="1800" dirty="0" smtClean="0">
                <a:solidFill>
                  <a:srgbClr val="000000"/>
                </a:solidFill>
              </a:rPr>
              <a:t> </a:t>
            </a:r>
            <a:r>
              <a:rPr lang="tr-TR" sz="1800" dirty="0" err="1" smtClean="0">
                <a:solidFill>
                  <a:srgbClr val="000000"/>
                </a:solidFill>
              </a:rPr>
              <a:t>Ogrenci</a:t>
            </a:r>
            <a:r>
              <a:rPr lang="tr-TR" sz="1800" dirty="0" smtClean="0">
                <a:solidFill>
                  <a:srgbClr val="000000"/>
                </a:solidFill>
              </a:rPr>
              <a:t>(“</a:t>
            </a:r>
            <a:r>
              <a:rPr lang="tr-TR" sz="1800" dirty="0" err="1" smtClean="0">
                <a:solidFill>
                  <a:srgbClr val="000000"/>
                </a:solidFill>
              </a:rPr>
              <a:t>Sarah</a:t>
            </a:r>
            <a:r>
              <a:rPr lang="tr-TR" sz="1800" dirty="0" smtClean="0">
                <a:solidFill>
                  <a:srgbClr val="000000"/>
                </a:solidFill>
              </a:rPr>
              <a:t>”, “</a:t>
            </a:r>
            <a:r>
              <a:rPr lang="tr-TR" sz="1800" dirty="0" err="1" smtClean="0">
                <a:solidFill>
                  <a:srgbClr val="000000"/>
                </a:solidFill>
              </a:rPr>
              <a:t>Conner</a:t>
            </a:r>
            <a:r>
              <a:rPr lang="tr-TR" sz="1800" dirty="0" smtClean="0">
                <a:solidFill>
                  <a:srgbClr val="000000"/>
                </a:solidFill>
              </a:rPr>
              <a:t>”, 4);</a:t>
            </a:r>
          </a:p>
          <a:p>
            <a:pPr algn="l">
              <a:buFont typeface="Wingdings" pitchFamily="2" charset="2"/>
              <a:buChar char="Ø"/>
            </a:pPr>
            <a:r>
              <a:rPr lang="tr-TR" sz="1800" dirty="0" smtClean="0">
                <a:solidFill>
                  <a:srgbClr val="000000"/>
                </a:solidFill>
              </a:rPr>
              <a:t> Bu kullanım bir derleme hatası oluşturur. Çünkü </a:t>
            </a:r>
            <a:r>
              <a:rPr lang="tr-TR" sz="1800" dirty="0" err="1" smtClean="0">
                <a:solidFill>
                  <a:srgbClr val="000000"/>
                </a:solidFill>
              </a:rPr>
              <a:t>Ogrenci</a:t>
            </a:r>
            <a:r>
              <a:rPr lang="tr-TR" sz="1800" dirty="0" smtClean="0">
                <a:solidFill>
                  <a:srgbClr val="000000"/>
                </a:solidFill>
              </a:rPr>
              <a:t> sınıfı içerisinde tanımlı </a:t>
            </a:r>
            <a:br>
              <a:rPr lang="tr-TR" sz="1800" dirty="0" smtClean="0">
                <a:solidFill>
                  <a:srgbClr val="000000"/>
                </a:solidFill>
              </a:rPr>
            </a:br>
            <a:r>
              <a:rPr lang="tr-TR" sz="1800" i="1" dirty="0" err="1" smtClean="0">
                <a:solidFill>
                  <a:srgbClr val="000000"/>
                </a:solidFill>
              </a:rPr>
              <a:t>Ogrenci</a:t>
            </a:r>
            <a:r>
              <a:rPr lang="tr-TR" sz="1800" i="1" dirty="0" smtClean="0">
                <a:solidFill>
                  <a:srgbClr val="000000"/>
                </a:solidFill>
              </a:rPr>
              <a:t>(</a:t>
            </a:r>
            <a:r>
              <a:rPr lang="tr-TR" sz="1800" i="1" dirty="0" err="1" smtClean="0">
                <a:solidFill>
                  <a:srgbClr val="000000"/>
                </a:solidFill>
              </a:rPr>
              <a:t>String</a:t>
            </a:r>
            <a:r>
              <a:rPr lang="tr-TR" sz="1800" i="1" dirty="0" smtClean="0">
                <a:solidFill>
                  <a:srgbClr val="000000"/>
                </a:solidFill>
              </a:rPr>
              <a:t>, </a:t>
            </a:r>
            <a:r>
              <a:rPr lang="tr-TR" sz="1800" i="1" dirty="0" err="1" smtClean="0">
                <a:solidFill>
                  <a:srgbClr val="000000"/>
                </a:solidFill>
              </a:rPr>
              <a:t>String</a:t>
            </a:r>
            <a:r>
              <a:rPr lang="tr-TR" sz="1800" i="1" dirty="0" smtClean="0">
                <a:solidFill>
                  <a:srgbClr val="000000"/>
                </a:solidFill>
              </a:rPr>
              <a:t>, </a:t>
            </a:r>
            <a:r>
              <a:rPr lang="tr-TR" sz="1800" i="1" dirty="0" err="1" smtClean="0">
                <a:solidFill>
                  <a:srgbClr val="000000"/>
                </a:solidFill>
              </a:rPr>
              <a:t>int</a:t>
            </a:r>
            <a:r>
              <a:rPr lang="tr-TR" sz="1800" i="1" dirty="0" smtClean="0">
                <a:solidFill>
                  <a:srgbClr val="000000"/>
                </a:solidFill>
              </a:rPr>
              <a:t>) </a:t>
            </a:r>
            <a:br>
              <a:rPr lang="tr-TR" sz="1800" i="1" dirty="0" smtClean="0">
                <a:solidFill>
                  <a:srgbClr val="000000"/>
                </a:solidFill>
              </a:rPr>
            </a:br>
            <a:r>
              <a:rPr lang="tr-TR" sz="1800" dirty="0" smtClean="0">
                <a:solidFill>
                  <a:srgbClr val="000000"/>
                </a:solidFill>
              </a:rPr>
              <a:t>şeklinde bir kurucu metot yoktur.</a:t>
            </a:r>
          </a:p>
        </p:txBody>
      </p:sp>
      <p:sp>
        <p:nvSpPr>
          <p:cNvPr id="5" name="4 Metin kutusu"/>
          <p:cNvSpPr txBox="1"/>
          <p:nvPr/>
        </p:nvSpPr>
        <p:spPr>
          <a:xfrm>
            <a:off x="5643571" y="4286256"/>
            <a:ext cx="3286148" cy="73866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tr-TR" sz="1400" i="1" dirty="0" smtClean="0"/>
              <a:t>Bu koddaki </a:t>
            </a:r>
            <a:r>
              <a:rPr lang="tr-TR" sz="1400" i="1" dirty="0" err="1" smtClean="0"/>
              <a:t>ogrenciSayisi</a:t>
            </a:r>
            <a:r>
              <a:rPr lang="tr-TR" sz="1400" i="1" dirty="0" smtClean="0"/>
              <a:t> değişkeni, sınıftan oluşturulan her nesnenin adedini tutma işlevi görmektedir.</a:t>
            </a:r>
            <a:endParaRPr lang="tr-TR" sz="1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SoloLearn</a:t>
            </a:r>
            <a:r>
              <a:rPr lang="tr-TR" dirty="0" smtClean="0"/>
              <a:t> Uygulaması</a:t>
            </a:r>
            <a:endParaRPr lang="tr-TR" dirty="0"/>
          </a:p>
        </p:txBody>
      </p:sp>
      <p:sp>
        <p:nvSpPr>
          <p:cNvPr id="3" name="2 İçerik Yer Tutucusu"/>
          <p:cNvSpPr>
            <a:spLocks noGrp="1"/>
          </p:cNvSpPr>
          <p:nvPr>
            <p:ph sz="quarter" idx="1"/>
          </p:nvPr>
        </p:nvSpPr>
        <p:spPr/>
        <p:txBody>
          <a:bodyPr/>
          <a:lstStyle/>
          <a:p>
            <a:r>
              <a:rPr lang="tr-TR" dirty="0" err="1" smtClean="0"/>
              <a:t>Arrays</a:t>
            </a:r>
            <a:endParaRPr lang="tr-TR" dirty="0" smtClean="0"/>
          </a:p>
          <a:p>
            <a:r>
              <a:rPr lang="tr-TR" dirty="0" err="1" smtClean="0"/>
              <a:t>Classes</a:t>
            </a:r>
            <a:r>
              <a:rPr lang="tr-TR" dirty="0" smtClean="0"/>
              <a:t> </a:t>
            </a:r>
            <a:r>
              <a:rPr lang="tr-TR" dirty="0" err="1" smtClean="0"/>
              <a:t>and</a:t>
            </a:r>
            <a:r>
              <a:rPr lang="tr-TR" dirty="0" smtClean="0"/>
              <a:t> </a:t>
            </a:r>
            <a:r>
              <a:rPr lang="tr-TR" dirty="0" err="1" smtClean="0"/>
              <a:t>Objects</a:t>
            </a:r>
            <a:endParaRPr lang="tr-TR" dirty="0" smtClean="0"/>
          </a:p>
          <a:p>
            <a:pPr>
              <a:buNone/>
            </a:pPr>
            <a:r>
              <a:rPr lang="tr-TR" dirty="0" smtClean="0"/>
              <a:t>	(henüz yapmadıysanız) modülleri ile hızlı bir konu tekrarı yapabilirsiniz.</a:t>
            </a:r>
            <a:endParaRPr lang="tr-TR" dirty="0"/>
          </a:p>
        </p:txBody>
      </p:sp>
    </p:spTree>
  </p:cSld>
  <p:clrMapOvr>
    <a:masterClrMapping/>
  </p:clrMapOvr>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İçerik Yer Tutucusu"/>
          <p:cNvSpPr>
            <a:spLocks noGrp="1"/>
          </p:cNvSpPr>
          <p:nvPr>
            <p:ph idx="1"/>
          </p:nvPr>
        </p:nvSpPr>
        <p:spPr>
          <a:xfrm>
            <a:off x="571472" y="6000768"/>
            <a:ext cx="8229600" cy="571504"/>
          </a:xfrm>
        </p:spPr>
        <p:txBody>
          <a:bodyPr>
            <a:normAutofit/>
          </a:bodyPr>
          <a:lstStyle/>
          <a:p>
            <a:r>
              <a:rPr lang="tr-TR" sz="2000" dirty="0" smtClean="0"/>
              <a:t>http://www.</a:t>
            </a:r>
            <a:r>
              <a:rPr lang="tr-TR" sz="2000" dirty="0" err="1" smtClean="0"/>
              <a:t>chip</a:t>
            </a:r>
            <a:r>
              <a:rPr lang="tr-TR" sz="2000" dirty="0" smtClean="0"/>
              <a:t>.com.tr/haber/en-aptalca-</a:t>
            </a:r>
            <a:r>
              <a:rPr lang="tr-TR" sz="2000" dirty="0" err="1" smtClean="0"/>
              <a:t>windows</a:t>
            </a:r>
            <a:r>
              <a:rPr lang="tr-TR" sz="2000" dirty="0" smtClean="0"/>
              <a:t>-</a:t>
            </a:r>
            <a:r>
              <a:rPr lang="tr-TR" sz="2000" dirty="0" err="1" smtClean="0"/>
              <a:t>hatalari</a:t>
            </a:r>
            <a:r>
              <a:rPr lang="tr-TR" sz="2000" dirty="0" smtClean="0"/>
              <a:t>_66441.html</a:t>
            </a:r>
            <a:endParaRPr lang="tr-TR" sz="2000" dirty="0"/>
          </a:p>
        </p:txBody>
      </p:sp>
      <p:pic>
        <p:nvPicPr>
          <p:cNvPr id="1026" name="Picture 2"/>
          <p:cNvPicPr>
            <a:picLocks noChangeAspect="1" noChangeArrowheads="1"/>
          </p:cNvPicPr>
          <p:nvPr/>
        </p:nvPicPr>
        <p:blipFill>
          <a:blip r:embed="rId2"/>
          <a:srcRect l="20760" t="35000" r="40789" b="27500"/>
          <a:stretch>
            <a:fillRect/>
          </a:stretch>
        </p:blipFill>
        <p:spPr bwMode="auto">
          <a:xfrm>
            <a:off x="428596" y="285728"/>
            <a:ext cx="7991499" cy="4857784"/>
          </a:xfrm>
          <a:prstGeom prst="rect">
            <a:avLst/>
          </a:prstGeom>
          <a:noFill/>
          <a:ln w="9525">
            <a:noFill/>
            <a:miter lim="800000"/>
            <a:headEnd/>
            <a:tailEnd/>
          </a:ln>
          <a:effectLst/>
        </p:spPr>
      </p:pic>
      <p:sp>
        <p:nvSpPr>
          <p:cNvPr id="7" name="6 Başlık"/>
          <p:cNvSpPr>
            <a:spLocks noGrp="1"/>
          </p:cNvSpPr>
          <p:nvPr>
            <p:ph type="title"/>
          </p:nvPr>
        </p:nvSpPr>
        <p:spPr>
          <a:xfrm>
            <a:off x="914400" y="4857760"/>
            <a:ext cx="8229600" cy="1143000"/>
          </a:xfrm>
        </p:spPr>
        <p:txBody>
          <a:bodyPr/>
          <a:lstStyle/>
          <a:p>
            <a:pPr algn="l"/>
            <a:r>
              <a:rPr lang="tr-TR" dirty="0" smtClean="0"/>
              <a:t>İlginç Windows hataları…</a:t>
            </a:r>
            <a:endParaRPr lang="tr-TR" dirty="0"/>
          </a:p>
        </p:txBody>
      </p:sp>
      <p:cxnSp>
        <p:nvCxnSpPr>
          <p:cNvPr id="8" name="7 Düz Ok Bağlayıcısı"/>
          <p:cNvCxnSpPr/>
          <p:nvPr/>
        </p:nvCxnSpPr>
        <p:spPr>
          <a:xfrm flipV="1">
            <a:off x="500034" y="3571876"/>
            <a:ext cx="1357322" cy="78581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l="19218" t="38334" r="39231" b="10833"/>
          <a:stretch>
            <a:fillRect/>
          </a:stretch>
        </p:blipFill>
        <p:spPr bwMode="auto">
          <a:xfrm>
            <a:off x="785786" y="285728"/>
            <a:ext cx="7536128" cy="5746266"/>
          </a:xfrm>
          <a:prstGeom prst="rect">
            <a:avLst/>
          </a:prstGeom>
          <a:noFill/>
          <a:ln w="9525">
            <a:noFill/>
            <a:miter lim="800000"/>
            <a:headEnd/>
            <a:tailEnd/>
          </a:ln>
          <a:effectLst/>
        </p:spPr>
      </p:pic>
      <p:sp>
        <p:nvSpPr>
          <p:cNvPr id="6" name="5 İçerik Yer Tutucusu"/>
          <p:cNvSpPr txBox="1">
            <a:spLocks/>
          </p:cNvSpPr>
          <p:nvPr/>
        </p:nvSpPr>
        <p:spPr>
          <a:xfrm>
            <a:off x="357158" y="6072206"/>
            <a:ext cx="8229600" cy="57150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000" b="0" i="0" u="none" strike="noStrike" kern="1200" cap="none" spc="0" normalizeH="0" baseline="0" noProof="0" dirty="0" smtClean="0">
                <a:ln>
                  <a:noFill/>
                </a:ln>
                <a:solidFill>
                  <a:schemeClr val="tx1"/>
                </a:solidFill>
                <a:effectLst/>
                <a:uLnTx/>
                <a:uFillTx/>
                <a:latin typeface="+mn-lt"/>
                <a:ea typeface="+mn-ea"/>
                <a:cs typeface="+mn-cs"/>
              </a:rPr>
              <a:t>http://www.</a:t>
            </a:r>
            <a:r>
              <a:rPr kumimoji="0" lang="tr-TR" sz="2000" b="0" i="0" u="none" strike="noStrike" kern="1200" cap="none" spc="0" normalizeH="0" baseline="0" noProof="0" dirty="0" err="1" smtClean="0">
                <a:ln>
                  <a:noFill/>
                </a:ln>
                <a:solidFill>
                  <a:schemeClr val="tx1"/>
                </a:solidFill>
                <a:effectLst/>
                <a:uLnTx/>
                <a:uFillTx/>
                <a:latin typeface="+mn-lt"/>
                <a:ea typeface="+mn-ea"/>
                <a:cs typeface="+mn-cs"/>
              </a:rPr>
              <a:t>chip</a:t>
            </a:r>
            <a:r>
              <a:rPr kumimoji="0" lang="tr-TR" sz="2000" b="0" i="0" u="none" strike="noStrike" kern="1200" cap="none" spc="0" normalizeH="0" baseline="0" noProof="0" dirty="0" smtClean="0">
                <a:ln>
                  <a:noFill/>
                </a:ln>
                <a:solidFill>
                  <a:schemeClr val="tx1"/>
                </a:solidFill>
                <a:effectLst/>
                <a:uLnTx/>
                <a:uFillTx/>
                <a:latin typeface="+mn-lt"/>
                <a:ea typeface="+mn-ea"/>
                <a:cs typeface="+mn-cs"/>
              </a:rPr>
              <a:t>.com.tr/haber/en-aptalca-</a:t>
            </a:r>
            <a:r>
              <a:rPr kumimoji="0" lang="tr-TR" sz="2000" b="0" i="0" u="none" strike="noStrike" kern="1200" cap="none" spc="0" normalizeH="0" baseline="0" noProof="0" dirty="0" err="1" smtClean="0">
                <a:ln>
                  <a:noFill/>
                </a:ln>
                <a:solidFill>
                  <a:schemeClr val="tx1"/>
                </a:solidFill>
                <a:effectLst/>
                <a:uLnTx/>
                <a:uFillTx/>
                <a:latin typeface="+mn-lt"/>
                <a:ea typeface="+mn-ea"/>
                <a:cs typeface="+mn-cs"/>
              </a:rPr>
              <a:t>windows</a:t>
            </a:r>
            <a:r>
              <a:rPr kumimoji="0" lang="tr-TR" sz="2000" b="0" i="0" u="none" strike="noStrike" kern="1200" cap="none" spc="0" normalizeH="0" baseline="0" noProof="0" dirty="0" smtClean="0">
                <a:ln>
                  <a:noFill/>
                </a:ln>
                <a:solidFill>
                  <a:schemeClr val="tx1"/>
                </a:solidFill>
                <a:effectLst/>
                <a:uLnTx/>
                <a:uFillTx/>
                <a:latin typeface="+mn-lt"/>
                <a:ea typeface="+mn-ea"/>
                <a:cs typeface="+mn-cs"/>
              </a:rPr>
              <a:t>-</a:t>
            </a:r>
            <a:r>
              <a:rPr kumimoji="0" lang="tr-TR" sz="2000" b="0" i="0" u="none" strike="noStrike" kern="1200" cap="none" spc="0" normalizeH="0" baseline="0" noProof="0" dirty="0" err="1" smtClean="0">
                <a:ln>
                  <a:noFill/>
                </a:ln>
                <a:solidFill>
                  <a:schemeClr val="tx1"/>
                </a:solidFill>
                <a:effectLst/>
                <a:uLnTx/>
                <a:uFillTx/>
                <a:latin typeface="+mn-lt"/>
                <a:ea typeface="+mn-ea"/>
                <a:cs typeface="+mn-cs"/>
              </a:rPr>
              <a:t>hatalari</a:t>
            </a:r>
            <a:r>
              <a:rPr kumimoji="0" lang="tr-TR" sz="2000" b="0" i="0" u="none" strike="noStrike" kern="1200" cap="none" spc="0" normalizeH="0" baseline="0" noProof="0" dirty="0" smtClean="0">
                <a:ln>
                  <a:noFill/>
                </a:ln>
                <a:solidFill>
                  <a:schemeClr val="tx1"/>
                </a:solidFill>
                <a:effectLst/>
                <a:uLnTx/>
                <a:uFillTx/>
                <a:latin typeface="+mn-lt"/>
                <a:ea typeface="+mn-ea"/>
                <a:cs typeface="+mn-cs"/>
              </a:rPr>
              <a:t>_66441.html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tr-TR" dirty="0" smtClean="0"/>
              <a:t>Giriş</a:t>
            </a:r>
          </a:p>
        </p:txBody>
      </p:sp>
      <p:sp>
        <p:nvSpPr>
          <p:cNvPr id="7171" name="Rectangle 3"/>
          <p:cNvSpPr>
            <a:spLocks noGrp="1" noChangeArrowheads="1"/>
          </p:cNvSpPr>
          <p:nvPr>
            <p:ph sz="quarter" idx="1"/>
          </p:nvPr>
        </p:nvSpPr>
        <p:spPr/>
        <p:txBody>
          <a:bodyPr/>
          <a:lstStyle/>
          <a:p>
            <a:pPr eaLnBrk="1" hangingPunct="1"/>
            <a:r>
              <a:rPr lang="tr-TR" sz="2400" dirty="0" smtClean="0"/>
              <a:t>Bilgisayar verilen giriş verilerini </a:t>
            </a:r>
            <a:r>
              <a:rPr lang="tr-TR" sz="2400" dirty="0" smtClean="0">
                <a:solidFill>
                  <a:srgbClr val="FF0000"/>
                </a:solidFill>
              </a:rPr>
              <a:t>belirtilen yöntemlerle </a:t>
            </a:r>
            <a:r>
              <a:rPr lang="tr-TR" sz="2400" dirty="0" smtClean="0"/>
              <a:t>işleyerek istenilen sonuçları üreten kompleks bir elektronik sistemdir. </a:t>
            </a:r>
          </a:p>
          <a:p>
            <a:pPr eaLnBrk="1" hangingPunct="1"/>
            <a:r>
              <a:rPr lang="tr-TR" sz="2400" dirty="0" smtClean="0"/>
              <a:t>İşlenecek veriler ve kullanılacak çözüm yöntemleri bilgisayara </a:t>
            </a:r>
            <a:r>
              <a:rPr lang="tr-TR" sz="2400" dirty="0" smtClean="0">
                <a:solidFill>
                  <a:srgbClr val="FF0000"/>
                </a:solidFill>
              </a:rPr>
              <a:t>insan tarafından program ile </a:t>
            </a:r>
            <a:r>
              <a:rPr lang="tr-TR" sz="2400" dirty="0" smtClean="0"/>
              <a:t>bildirilir. Bu nedenle bilgisayarın problemi çözmesi için programa ihtiyacı vardır. </a:t>
            </a:r>
          </a:p>
          <a:p>
            <a:pPr eaLnBrk="1" hangingPunct="1"/>
            <a:r>
              <a:rPr lang="tr-TR" sz="2400" dirty="0" smtClean="0"/>
              <a:t>İnsan ile bilgisayar arasındaki iletişim aracı olan program, giriş değerlerini kullanarak istenilen çıkış değerlerinin elde edilebilmesi için bilgisayara iletilen </a:t>
            </a:r>
            <a:r>
              <a:rPr lang="tr-TR" sz="2400" dirty="0" smtClean="0">
                <a:solidFill>
                  <a:srgbClr val="FF0000"/>
                </a:solidFill>
              </a:rPr>
              <a:t>komutlar dizisidir</a:t>
            </a:r>
            <a:r>
              <a:rPr lang="tr-TR" sz="2400" dirty="0" smtClean="0"/>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Bul bakalım kaç tuttum?</a:t>
            </a:r>
            <a:endParaRPr lang="tr-TR" dirty="0"/>
          </a:p>
        </p:txBody>
      </p:sp>
      <p:sp>
        <p:nvSpPr>
          <p:cNvPr id="3" name="2 İçerik Yer Tutucusu"/>
          <p:cNvSpPr>
            <a:spLocks noGrp="1"/>
          </p:cNvSpPr>
          <p:nvPr>
            <p:ph sz="quarter" idx="1"/>
          </p:nvPr>
        </p:nvSpPr>
        <p:spPr/>
        <p:txBody>
          <a:bodyPr/>
          <a:lstStyle/>
          <a:p>
            <a:r>
              <a:rPr lang="tr-TR" dirty="0" smtClean="0"/>
              <a:t>Arkadaşınız 1-100 arasında bir sayı tuttuğunda size sonucu maksimum 7 tahminde bulduracak algoritmayı yazınız.</a:t>
            </a:r>
            <a:endParaRPr lang="tr-TR" dirty="0"/>
          </a:p>
        </p:txBody>
      </p:sp>
      <p:pic>
        <p:nvPicPr>
          <p:cNvPr id="4" name="Picture 2" descr="C:\Documents and Settings\OguzH\Local Settings\Temporary Internet Files\Content.IE5\WO8I3UPU\question-marks[1].jpg"/>
          <p:cNvPicPr>
            <a:picLocks noChangeAspect="1" noChangeArrowheads="1"/>
          </p:cNvPicPr>
          <p:nvPr/>
        </p:nvPicPr>
        <p:blipFill>
          <a:blip r:embed="rId2"/>
          <a:srcRect/>
          <a:stretch>
            <a:fillRect/>
          </a:stretch>
        </p:blipFill>
        <p:spPr bwMode="auto">
          <a:xfrm>
            <a:off x="5929322" y="4143380"/>
            <a:ext cx="2357434" cy="1770695"/>
          </a:xfrm>
          <a:prstGeom prst="rect">
            <a:avLst/>
          </a:prstGeom>
          <a:noFill/>
        </p:spPr>
      </p:pic>
    </p:spTree>
  </p:cSld>
  <p:clrMapOvr>
    <a:masterClrMapping/>
  </p:clrMapOvr>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18698" t="45833" r="39231" b="20000"/>
          <a:stretch>
            <a:fillRect/>
          </a:stretch>
        </p:blipFill>
        <p:spPr bwMode="auto">
          <a:xfrm>
            <a:off x="285720" y="285728"/>
            <a:ext cx="8643998" cy="4375321"/>
          </a:xfrm>
          <a:prstGeom prst="rect">
            <a:avLst/>
          </a:prstGeom>
          <a:noFill/>
          <a:ln w="9525">
            <a:noFill/>
            <a:miter lim="800000"/>
            <a:headEnd/>
            <a:tailEnd/>
          </a:ln>
          <a:effectLst/>
        </p:spPr>
      </p:pic>
      <p:sp>
        <p:nvSpPr>
          <p:cNvPr id="5" name="5 İçerik Yer Tutucusu"/>
          <p:cNvSpPr txBox="1">
            <a:spLocks/>
          </p:cNvSpPr>
          <p:nvPr/>
        </p:nvSpPr>
        <p:spPr>
          <a:xfrm>
            <a:off x="500034" y="6000768"/>
            <a:ext cx="8229600" cy="571504"/>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000" b="0" i="0" u="none" strike="noStrike" kern="1200" cap="none" spc="0" normalizeH="0" baseline="0" noProof="0" dirty="0" smtClean="0">
                <a:ln>
                  <a:noFill/>
                </a:ln>
                <a:solidFill>
                  <a:schemeClr val="tx1"/>
                </a:solidFill>
                <a:effectLst/>
                <a:uLnTx/>
                <a:uFillTx/>
                <a:latin typeface="+mn-lt"/>
                <a:ea typeface="+mn-ea"/>
                <a:cs typeface="+mn-cs"/>
              </a:rPr>
              <a:t>http://www.</a:t>
            </a:r>
            <a:r>
              <a:rPr kumimoji="0" lang="tr-TR" sz="2000" b="0" i="0" u="none" strike="noStrike" kern="1200" cap="none" spc="0" normalizeH="0" baseline="0" noProof="0" dirty="0" err="1" smtClean="0">
                <a:ln>
                  <a:noFill/>
                </a:ln>
                <a:solidFill>
                  <a:schemeClr val="tx1"/>
                </a:solidFill>
                <a:effectLst/>
                <a:uLnTx/>
                <a:uFillTx/>
                <a:latin typeface="+mn-lt"/>
                <a:ea typeface="+mn-ea"/>
                <a:cs typeface="+mn-cs"/>
              </a:rPr>
              <a:t>chip</a:t>
            </a:r>
            <a:r>
              <a:rPr kumimoji="0" lang="tr-TR" sz="2000" b="0" i="0" u="none" strike="noStrike" kern="1200" cap="none" spc="0" normalizeH="0" baseline="0" noProof="0" dirty="0" smtClean="0">
                <a:ln>
                  <a:noFill/>
                </a:ln>
                <a:solidFill>
                  <a:schemeClr val="tx1"/>
                </a:solidFill>
                <a:effectLst/>
                <a:uLnTx/>
                <a:uFillTx/>
                <a:latin typeface="+mn-lt"/>
                <a:ea typeface="+mn-ea"/>
                <a:cs typeface="+mn-cs"/>
              </a:rPr>
              <a:t>.com.tr/haber/en-aptalca-</a:t>
            </a:r>
            <a:r>
              <a:rPr kumimoji="0" lang="tr-TR" sz="2000" b="0" i="0" u="none" strike="noStrike" kern="1200" cap="none" spc="0" normalizeH="0" baseline="0" noProof="0" dirty="0" err="1" smtClean="0">
                <a:ln>
                  <a:noFill/>
                </a:ln>
                <a:solidFill>
                  <a:schemeClr val="tx1"/>
                </a:solidFill>
                <a:effectLst/>
                <a:uLnTx/>
                <a:uFillTx/>
                <a:latin typeface="+mn-lt"/>
                <a:ea typeface="+mn-ea"/>
                <a:cs typeface="+mn-cs"/>
              </a:rPr>
              <a:t>windows</a:t>
            </a:r>
            <a:r>
              <a:rPr kumimoji="0" lang="tr-TR" sz="2000" b="0" i="0" u="none" strike="noStrike" kern="1200" cap="none" spc="0" normalizeH="0" baseline="0" noProof="0" dirty="0" smtClean="0">
                <a:ln>
                  <a:noFill/>
                </a:ln>
                <a:solidFill>
                  <a:schemeClr val="tx1"/>
                </a:solidFill>
                <a:effectLst/>
                <a:uLnTx/>
                <a:uFillTx/>
                <a:latin typeface="+mn-lt"/>
                <a:ea typeface="+mn-ea"/>
                <a:cs typeface="+mn-cs"/>
              </a:rPr>
              <a:t>-</a:t>
            </a:r>
            <a:r>
              <a:rPr kumimoji="0" lang="tr-TR" sz="2000" b="0" i="0" u="none" strike="noStrike" kern="1200" cap="none" spc="0" normalizeH="0" baseline="0" noProof="0" dirty="0" err="1" smtClean="0">
                <a:ln>
                  <a:noFill/>
                </a:ln>
                <a:solidFill>
                  <a:schemeClr val="tx1"/>
                </a:solidFill>
                <a:effectLst/>
                <a:uLnTx/>
                <a:uFillTx/>
                <a:latin typeface="+mn-lt"/>
                <a:ea typeface="+mn-ea"/>
                <a:cs typeface="+mn-cs"/>
              </a:rPr>
              <a:t>hatalari</a:t>
            </a:r>
            <a:r>
              <a:rPr kumimoji="0" lang="tr-TR" sz="2000" b="0" i="0" u="none" strike="noStrike" kern="1200" cap="none" spc="0" normalizeH="0" baseline="0" noProof="0" dirty="0" smtClean="0">
                <a:ln>
                  <a:noFill/>
                </a:ln>
                <a:solidFill>
                  <a:schemeClr val="tx1"/>
                </a:solidFill>
                <a:effectLst/>
                <a:uLnTx/>
                <a:uFillTx/>
                <a:latin typeface="+mn-lt"/>
                <a:ea typeface="+mn-ea"/>
                <a:cs typeface="+mn-cs"/>
              </a:rPr>
              <a:t>_66441.html</a:t>
            </a:r>
          </a:p>
        </p:txBody>
      </p:sp>
    </p:spTree>
  </p:cSld>
  <p:clrMapOvr>
    <a:masterClrMapping/>
  </p:clrMapOvr>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Sınıf üzerinden kendi nesnelerimizi oluşturalım</a:t>
            </a:r>
            <a:endParaRPr lang="tr-TR" dirty="0"/>
          </a:p>
        </p:txBody>
      </p:sp>
      <p:sp>
        <p:nvSpPr>
          <p:cNvPr id="3" name="2 İçerik Yer Tutucusu"/>
          <p:cNvSpPr>
            <a:spLocks noGrp="1"/>
          </p:cNvSpPr>
          <p:nvPr>
            <p:ph sz="quarter" idx="1"/>
          </p:nvPr>
        </p:nvSpPr>
        <p:spPr/>
        <p:txBody>
          <a:bodyPr/>
          <a:lstStyle/>
          <a:p>
            <a:r>
              <a:rPr lang="tr-TR" dirty="0" smtClean="0"/>
              <a:t>Bir “Kopek” sınıfı oluşturalım.</a:t>
            </a:r>
          </a:p>
          <a:p>
            <a:pPr lvl="1"/>
            <a:r>
              <a:rPr lang="tr-TR" dirty="0" smtClean="0"/>
              <a:t>Değişkenler:</a:t>
            </a:r>
          </a:p>
          <a:p>
            <a:pPr lvl="2"/>
            <a:r>
              <a:rPr lang="tr-TR" dirty="0" smtClean="0"/>
              <a:t>isim</a:t>
            </a:r>
          </a:p>
          <a:p>
            <a:pPr lvl="2"/>
            <a:r>
              <a:rPr lang="tr-TR" dirty="0" smtClean="0"/>
              <a:t>yas</a:t>
            </a:r>
          </a:p>
          <a:p>
            <a:pPr lvl="1"/>
            <a:r>
              <a:rPr lang="tr-TR" dirty="0" smtClean="0"/>
              <a:t>Metotlar:</a:t>
            </a:r>
          </a:p>
          <a:p>
            <a:pPr lvl="2"/>
            <a:r>
              <a:rPr lang="tr-TR" dirty="0" err="1" smtClean="0"/>
              <a:t>SesVer</a:t>
            </a:r>
            <a:r>
              <a:rPr lang="tr-TR" dirty="0" smtClean="0"/>
              <a:t>()</a:t>
            </a:r>
          </a:p>
          <a:p>
            <a:pPr lvl="2"/>
            <a:endParaRPr lang="tr-TR" dirty="0" smtClean="0"/>
          </a:p>
          <a:p>
            <a:r>
              <a:rPr lang="tr-TR" dirty="0" smtClean="0"/>
              <a:t>Sonra esas sınıfımızda bir tane köpek nesnesi oluşturup onlara isim ve yaş ataması yapalım.</a:t>
            </a:r>
          </a:p>
          <a:p>
            <a:r>
              <a:rPr lang="tr-TR" dirty="0" smtClean="0"/>
              <a:t>Köpeklerle sohbet eden bir kod yazalım. (örneğin, köpekler kaç yaşındalar ise o kadar havlasınlar.)</a:t>
            </a:r>
          </a:p>
        </p:txBody>
      </p:sp>
      <p:pic>
        <p:nvPicPr>
          <p:cNvPr id="5" name="4 Resim" descr="Cppw1.3.png"/>
          <p:cNvPicPr>
            <a:picLocks noChangeAspect="1"/>
          </p:cNvPicPr>
          <p:nvPr/>
        </p:nvPicPr>
        <p:blipFill>
          <a:blip r:embed="rId2"/>
          <a:srcRect/>
          <a:stretch>
            <a:fillRect/>
          </a:stretch>
        </p:blipFill>
        <p:spPr>
          <a:xfrm>
            <a:off x="3357554" y="1714488"/>
            <a:ext cx="5450983" cy="192882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heckerboard(across)">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checkerboard(across)">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Kendi nesneni oluşturmak</a:t>
            </a:r>
            <a:endParaRPr lang="tr-TR" dirty="0"/>
          </a:p>
        </p:txBody>
      </p:sp>
      <p:pic>
        <p:nvPicPr>
          <p:cNvPr id="7" name="6 Resim" descr="dog-idea.jpeg"/>
          <p:cNvPicPr>
            <a:picLocks noChangeAspect="1"/>
          </p:cNvPicPr>
          <p:nvPr/>
        </p:nvPicPr>
        <p:blipFill>
          <a:blip r:embed="rId2"/>
          <a:srcRect/>
          <a:stretch>
            <a:fillRect/>
          </a:stretch>
        </p:blipFill>
        <p:spPr>
          <a:xfrm>
            <a:off x="7286644" y="1714488"/>
            <a:ext cx="1571636" cy="2233377"/>
          </a:xfrm>
          <a:prstGeom prst="ellipse">
            <a:avLst/>
          </a:prstGeom>
          <a:ln>
            <a:noFill/>
          </a:ln>
          <a:effectLst>
            <a:softEdge rad="112500"/>
          </a:effectLst>
        </p:spPr>
      </p:pic>
      <p:sp>
        <p:nvSpPr>
          <p:cNvPr id="9" name="8 Köşeleri Yuvarlanmış Dikdörtgen Belirtme Çizgisi"/>
          <p:cNvSpPr/>
          <p:nvPr/>
        </p:nvSpPr>
        <p:spPr>
          <a:xfrm>
            <a:off x="5143504" y="1214422"/>
            <a:ext cx="2214578" cy="1571636"/>
          </a:xfrm>
          <a:prstGeom prst="wedgeRoundRectCallout">
            <a:avLst>
              <a:gd name="adj1" fmla="val 57427"/>
              <a:gd name="adj2" fmla="val 6636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Bir sınıftan </a:t>
            </a:r>
            <a:br>
              <a:rPr lang="tr-TR" dirty="0" smtClean="0"/>
            </a:br>
            <a:r>
              <a:rPr lang="tr-TR" sz="1200" i="1" dirty="0" smtClean="0"/>
              <a:t>(fikir, düşünce, taslak) </a:t>
            </a:r>
            <a:br>
              <a:rPr lang="tr-TR" sz="1200" i="1" dirty="0" smtClean="0"/>
            </a:br>
            <a:r>
              <a:rPr lang="tr-TR" dirty="0" smtClean="0"/>
              <a:t>yola çıkarak bir nesne oluşturacağız.</a:t>
            </a:r>
            <a:endParaRPr lang="tr-TR" dirty="0"/>
          </a:p>
        </p:txBody>
      </p:sp>
      <p:grpSp>
        <p:nvGrpSpPr>
          <p:cNvPr id="3" name="15 Grup"/>
          <p:cNvGrpSpPr/>
          <p:nvPr/>
        </p:nvGrpSpPr>
        <p:grpSpPr>
          <a:xfrm>
            <a:off x="1214414" y="4214818"/>
            <a:ext cx="2078711" cy="1940968"/>
            <a:chOff x="285720" y="3929066"/>
            <a:chExt cx="2078711" cy="1940968"/>
          </a:xfrm>
        </p:grpSpPr>
        <p:pic>
          <p:nvPicPr>
            <p:cNvPr id="4" name="3 Resim" descr="pamuk.jpg"/>
            <p:cNvPicPr>
              <a:picLocks noChangeAspect="1"/>
            </p:cNvPicPr>
            <p:nvPr/>
          </p:nvPicPr>
          <p:blipFill>
            <a:blip r:embed="rId3">
              <a:clrChange>
                <a:clrFrom>
                  <a:srgbClr val="FFFFFF"/>
                </a:clrFrom>
                <a:clrTo>
                  <a:srgbClr val="FFFFFF">
                    <a:alpha val="0"/>
                  </a:srgbClr>
                </a:clrTo>
              </a:clrChange>
            </a:blip>
            <a:stretch>
              <a:fillRect/>
            </a:stretch>
          </p:blipFill>
          <p:spPr>
            <a:xfrm>
              <a:off x="642910" y="3929066"/>
              <a:ext cx="1383022" cy="1571616"/>
            </a:xfrm>
            <a:prstGeom prst="rect">
              <a:avLst/>
            </a:prstGeom>
          </p:spPr>
        </p:pic>
        <p:sp>
          <p:nvSpPr>
            <p:cNvPr id="14" name="13 Metin kutusu"/>
            <p:cNvSpPr txBox="1"/>
            <p:nvPr/>
          </p:nvSpPr>
          <p:spPr>
            <a:xfrm>
              <a:off x="285720" y="5500702"/>
              <a:ext cx="2078711" cy="369332"/>
            </a:xfrm>
            <a:prstGeom prst="rect">
              <a:avLst/>
            </a:prstGeom>
            <a:noFill/>
          </p:spPr>
          <p:txBody>
            <a:bodyPr wrap="none" rtlCol="0">
              <a:spAutoFit/>
            </a:bodyPr>
            <a:lstStyle/>
            <a:p>
              <a:r>
                <a:rPr lang="tr-TR" dirty="0" smtClean="0"/>
                <a:t>İsim: pamuk – Yaş: 2</a:t>
              </a:r>
              <a:endParaRPr lang="tr-TR" dirty="0"/>
            </a:p>
          </p:txBody>
        </p:sp>
      </p:grpSp>
      <p:grpSp>
        <p:nvGrpSpPr>
          <p:cNvPr id="8" name="16 Grup"/>
          <p:cNvGrpSpPr/>
          <p:nvPr/>
        </p:nvGrpSpPr>
        <p:grpSpPr>
          <a:xfrm>
            <a:off x="5572132" y="3857628"/>
            <a:ext cx="2714644" cy="2369596"/>
            <a:chOff x="3786182" y="3714752"/>
            <a:chExt cx="2714644" cy="2369596"/>
          </a:xfrm>
        </p:grpSpPr>
        <p:pic>
          <p:nvPicPr>
            <p:cNvPr id="6" name="5 Resim" descr="61698065.jpg"/>
            <p:cNvPicPr>
              <a:picLocks noChangeAspect="1"/>
            </p:cNvPicPr>
            <p:nvPr/>
          </p:nvPicPr>
          <p:blipFill>
            <a:blip r:embed="rId4"/>
            <a:srcRect/>
            <a:stretch>
              <a:fillRect/>
            </a:stretch>
          </p:blipFill>
          <p:spPr>
            <a:xfrm>
              <a:off x="3786182" y="4214818"/>
              <a:ext cx="2714644" cy="1285884"/>
            </a:xfrm>
            <a:prstGeom prst="roundRect">
              <a:avLst>
                <a:gd name="adj" fmla="val 8594"/>
              </a:avLst>
            </a:prstGeom>
            <a:ln w="38100">
              <a:solidFill>
                <a:srgbClr val="FFC000"/>
              </a:solidFill>
              <a:prstDash val="dash"/>
            </a:ln>
          </p:spPr>
        </p:pic>
        <p:cxnSp>
          <p:nvCxnSpPr>
            <p:cNvPr id="12" name="11 Düz Bağlayıcı"/>
            <p:cNvCxnSpPr>
              <a:stCxn id="6" idx="0"/>
            </p:cNvCxnSpPr>
            <p:nvPr/>
          </p:nvCxnSpPr>
          <p:spPr>
            <a:xfrm rot="16200000" flipV="1">
              <a:off x="4357686" y="3429000"/>
              <a:ext cx="500066" cy="1071570"/>
            </a:xfrm>
            <a:prstGeom prst="line">
              <a:avLst/>
            </a:prstGeom>
            <a:ln w="381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15" name="14 Metin kutusu"/>
            <p:cNvSpPr txBox="1"/>
            <p:nvPr/>
          </p:nvSpPr>
          <p:spPr>
            <a:xfrm>
              <a:off x="4286248" y="5715016"/>
              <a:ext cx="1917000" cy="369332"/>
            </a:xfrm>
            <a:prstGeom prst="rect">
              <a:avLst/>
            </a:prstGeom>
            <a:noFill/>
          </p:spPr>
          <p:txBody>
            <a:bodyPr wrap="none" rtlCol="0">
              <a:spAutoFit/>
            </a:bodyPr>
            <a:lstStyle/>
            <a:p>
              <a:r>
                <a:rPr lang="tr-TR" dirty="0" smtClean="0"/>
                <a:t>İsim: </a:t>
              </a:r>
              <a:r>
                <a:rPr lang="tr-TR" dirty="0" err="1" smtClean="0"/>
                <a:t>tarcin</a:t>
              </a:r>
              <a:r>
                <a:rPr lang="tr-TR" dirty="0" smtClean="0"/>
                <a:t>– Yaş: 3</a:t>
              </a:r>
              <a:endParaRPr lang="tr-TR" dirty="0"/>
            </a:p>
          </p:txBody>
        </p:sp>
      </p:grpSp>
      <p:pic>
        <p:nvPicPr>
          <p:cNvPr id="5" name="4 Resim" descr="dog-a01.jpg"/>
          <p:cNvPicPr>
            <a:picLocks noChangeAspect="1"/>
          </p:cNvPicPr>
          <p:nvPr/>
        </p:nvPicPr>
        <p:blipFill>
          <a:blip r:embed="rId5"/>
          <a:stretch>
            <a:fillRect/>
          </a:stretch>
        </p:blipFill>
        <p:spPr>
          <a:xfrm>
            <a:off x="4143372" y="2643182"/>
            <a:ext cx="2109578" cy="1571636"/>
          </a:xfrm>
          <a:prstGeom prst="ellipse">
            <a:avLst/>
          </a:prstGeom>
          <a:ln w="38100">
            <a:solidFill>
              <a:srgbClr val="7030A0"/>
            </a:solidFill>
            <a:prstDash val="dash"/>
          </a:ln>
          <a:effectLst>
            <a:softEdge rad="12700"/>
          </a:effectLst>
        </p:spPr>
      </p:pic>
      <p:grpSp>
        <p:nvGrpSpPr>
          <p:cNvPr id="10" name="15 Grup"/>
          <p:cNvGrpSpPr/>
          <p:nvPr/>
        </p:nvGrpSpPr>
        <p:grpSpPr>
          <a:xfrm>
            <a:off x="285720" y="2669138"/>
            <a:ext cx="2397131" cy="1343508"/>
            <a:chOff x="285720" y="4526526"/>
            <a:chExt cx="2397131" cy="1343508"/>
          </a:xfrm>
        </p:grpSpPr>
        <p:pic>
          <p:nvPicPr>
            <p:cNvPr id="17" name="16 Resim" descr="pamuk.jpg"/>
            <p:cNvPicPr>
              <a:picLocks noChangeAspect="1"/>
            </p:cNvPicPr>
            <p:nvPr/>
          </p:nvPicPr>
          <p:blipFill>
            <a:blip r:embed="rId6" cstate="print">
              <a:clrChange>
                <a:clrFrom>
                  <a:srgbClr val="FFFFFF"/>
                </a:clrFrom>
                <a:clrTo>
                  <a:srgbClr val="FFFFFF">
                    <a:alpha val="0"/>
                  </a:srgbClr>
                </a:clrTo>
              </a:clrChange>
            </a:blip>
            <a:stretch>
              <a:fillRect/>
            </a:stretch>
          </p:blipFill>
          <p:spPr>
            <a:xfrm>
              <a:off x="642910" y="4526526"/>
              <a:ext cx="857256" cy="974155"/>
            </a:xfrm>
            <a:prstGeom prst="rect">
              <a:avLst/>
            </a:prstGeom>
          </p:spPr>
        </p:pic>
        <p:sp>
          <p:nvSpPr>
            <p:cNvPr id="18" name="17 Metin kutusu"/>
            <p:cNvSpPr txBox="1"/>
            <p:nvPr/>
          </p:nvSpPr>
          <p:spPr>
            <a:xfrm>
              <a:off x="285720" y="5500702"/>
              <a:ext cx="2397131" cy="369332"/>
            </a:xfrm>
            <a:prstGeom prst="rect">
              <a:avLst/>
            </a:prstGeom>
            <a:noFill/>
          </p:spPr>
          <p:txBody>
            <a:bodyPr wrap="none" rtlCol="0">
              <a:spAutoFit/>
            </a:bodyPr>
            <a:lstStyle/>
            <a:p>
              <a:r>
                <a:rPr lang="tr-TR" dirty="0" smtClean="0"/>
                <a:t>İsim: </a:t>
              </a:r>
              <a:r>
                <a:rPr lang="tr-TR" dirty="0" err="1" smtClean="0"/>
                <a:t>pamukcuk</a:t>
              </a:r>
              <a:r>
                <a:rPr lang="tr-TR" dirty="0" smtClean="0"/>
                <a:t> – Yaş: 1</a:t>
              </a:r>
              <a:endParaRPr lang="tr-TR" dirty="0"/>
            </a:p>
          </p:txBody>
        </p:sp>
      </p:grpSp>
      <p:cxnSp>
        <p:nvCxnSpPr>
          <p:cNvPr id="19" name="18 Düz Bağlayıcı"/>
          <p:cNvCxnSpPr/>
          <p:nvPr/>
        </p:nvCxnSpPr>
        <p:spPr>
          <a:xfrm>
            <a:off x="1714480" y="3143248"/>
            <a:ext cx="2428892" cy="1588"/>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22" name="21 Düz Bağlayıcı"/>
          <p:cNvCxnSpPr/>
          <p:nvPr/>
        </p:nvCxnSpPr>
        <p:spPr>
          <a:xfrm flipV="1">
            <a:off x="3214678" y="4073530"/>
            <a:ext cx="1357322" cy="569916"/>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3 Grup"/>
          <p:cNvGrpSpPr/>
          <p:nvPr/>
        </p:nvGrpSpPr>
        <p:grpSpPr>
          <a:xfrm>
            <a:off x="214282" y="1285860"/>
            <a:ext cx="4286280" cy="3563147"/>
            <a:chOff x="214282" y="1285860"/>
            <a:chExt cx="4286280" cy="3563147"/>
          </a:xfrm>
        </p:grpSpPr>
        <p:sp>
          <p:nvSpPr>
            <p:cNvPr id="19" name="18 Dikdörtgen"/>
            <p:cNvSpPr/>
            <p:nvPr/>
          </p:nvSpPr>
          <p:spPr>
            <a:xfrm>
              <a:off x="214282" y="1285860"/>
              <a:ext cx="4286280" cy="34778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sz="2000" dirty="0" err="1" smtClean="0"/>
                <a:t>package</a:t>
              </a:r>
              <a:r>
                <a:rPr lang="tr-TR" sz="2000" dirty="0" smtClean="0"/>
                <a:t> javaapplication23;</a:t>
              </a:r>
            </a:p>
            <a:p>
              <a:endParaRPr lang="tr-TR" sz="2000" dirty="0" smtClean="0"/>
            </a:p>
            <a:p>
              <a:r>
                <a:rPr lang="tr-TR" sz="2000" dirty="0" err="1" smtClean="0"/>
                <a:t>public</a:t>
              </a:r>
              <a:r>
                <a:rPr lang="tr-TR" sz="2000" dirty="0" smtClean="0"/>
                <a:t> </a:t>
              </a:r>
              <a:r>
                <a:rPr lang="tr-TR" sz="2000" dirty="0" err="1" smtClean="0"/>
                <a:t>class</a:t>
              </a:r>
              <a:r>
                <a:rPr lang="tr-TR" sz="2000" dirty="0" smtClean="0"/>
                <a:t> Kopek{</a:t>
              </a:r>
            </a:p>
            <a:p>
              <a:r>
                <a:rPr lang="tr-TR" sz="2000" dirty="0" smtClean="0"/>
                <a:t>    </a:t>
              </a:r>
              <a:r>
                <a:rPr lang="tr-TR" sz="2000" dirty="0" err="1" smtClean="0"/>
                <a:t>public</a:t>
              </a:r>
              <a:r>
                <a:rPr lang="tr-TR" sz="2000" dirty="0" smtClean="0"/>
                <a:t> </a:t>
              </a:r>
              <a:r>
                <a:rPr lang="tr-TR" sz="2000" dirty="0" err="1" smtClean="0"/>
                <a:t>String</a:t>
              </a:r>
              <a:r>
                <a:rPr lang="tr-TR" sz="2000" dirty="0" smtClean="0"/>
                <a:t> </a:t>
              </a:r>
              <a:r>
                <a:rPr lang="tr-TR" sz="2000" dirty="0" smtClean="0">
                  <a:solidFill>
                    <a:srgbClr val="0070C0"/>
                  </a:solidFill>
                </a:rPr>
                <a:t>isim</a:t>
              </a:r>
              <a:r>
                <a:rPr lang="tr-TR" sz="2000" dirty="0" smtClean="0"/>
                <a:t>;</a:t>
              </a:r>
            </a:p>
            <a:p>
              <a:r>
                <a:rPr lang="tr-TR" sz="2000" dirty="0" smtClean="0"/>
                <a:t>    </a:t>
              </a:r>
              <a:r>
                <a:rPr lang="tr-TR" sz="2000" dirty="0" err="1" smtClean="0"/>
                <a:t>public</a:t>
              </a:r>
              <a:r>
                <a:rPr lang="tr-TR" sz="2000" dirty="0" smtClean="0"/>
                <a:t> </a:t>
              </a:r>
              <a:r>
                <a:rPr lang="tr-TR" sz="2000" dirty="0" err="1" smtClean="0"/>
                <a:t>int</a:t>
              </a:r>
              <a:r>
                <a:rPr lang="tr-TR" sz="2000" dirty="0" smtClean="0"/>
                <a:t> </a:t>
              </a:r>
              <a:r>
                <a:rPr lang="tr-TR" sz="2000" dirty="0" smtClean="0">
                  <a:solidFill>
                    <a:srgbClr val="0070C0"/>
                  </a:solidFill>
                </a:rPr>
                <a:t>yas</a:t>
              </a:r>
              <a:r>
                <a:rPr lang="tr-TR" sz="2000" dirty="0" smtClean="0"/>
                <a:t>;</a:t>
              </a:r>
            </a:p>
            <a:p>
              <a:r>
                <a:rPr lang="tr-TR" sz="2000" dirty="0" smtClean="0"/>
                <a:t>    </a:t>
              </a:r>
            </a:p>
            <a:p>
              <a:r>
                <a:rPr lang="tr-TR" sz="2000" dirty="0" smtClean="0"/>
                <a:t>    </a:t>
              </a:r>
              <a:r>
                <a:rPr lang="tr-TR" sz="2000" dirty="0" err="1" smtClean="0"/>
                <a:t>public</a:t>
              </a:r>
              <a:r>
                <a:rPr lang="tr-TR" sz="2000" dirty="0" smtClean="0"/>
                <a:t> </a:t>
              </a:r>
              <a:r>
                <a:rPr lang="tr-TR" sz="2000" dirty="0" err="1" smtClean="0"/>
                <a:t>void</a:t>
              </a:r>
              <a:r>
                <a:rPr lang="tr-TR" sz="2000" dirty="0" smtClean="0"/>
                <a:t> </a:t>
              </a:r>
              <a:r>
                <a:rPr lang="tr-TR" sz="2000" dirty="0" err="1" smtClean="0">
                  <a:solidFill>
                    <a:srgbClr val="0070C0"/>
                  </a:solidFill>
                </a:rPr>
                <a:t>SesVer</a:t>
              </a:r>
              <a:r>
                <a:rPr lang="tr-TR" sz="2000" dirty="0" smtClean="0"/>
                <a:t>()</a:t>
              </a:r>
            </a:p>
            <a:p>
              <a:r>
                <a:rPr lang="tr-TR" sz="2000" dirty="0" smtClean="0"/>
                <a:t>    {</a:t>
              </a:r>
            </a:p>
            <a:p>
              <a:r>
                <a:rPr lang="tr-TR" sz="2000" dirty="0" smtClean="0"/>
                <a:t>        </a:t>
              </a:r>
              <a:r>
                <a:rPr lang="tr-TR" sz="2000" dirty="0" err="1" smtClean="0"/>
                <a:t>System</a:t>
              </a:r>
              <a:r>
                <a:rPr lang="tr-TR" sz="2000" dirty="0" smtClean="0"/>
                <a:t>.</a:t>
              </a:r>
              <a:r>
                <a:rPr lang="tr-TR" sz="2000" dirty="0" err="1" smtClean="0"/>
                <a:t>out</a:t>
              </a:r>
              <a:r>
                <a:rPr lang="tr-TR" sz="2000" dirty="0" smtClean="0"/>
                <a:t>.</a:t>
              </a:r>
              <a:r>
                <a:rPr lang="tr-TR" sz="2000" dirty="0" err="1" smtClean="0"/>
                <a:t>println</a:t>
              </a:r>
              <a:r>
                <a:rPr lang="tr-TR" sz="2000" dirty="0" smtClean="0"/>
                <a:t>("Hav!");</a:t>
              </a:r>
            </a:p>
            <a:p>
              <a:r>
                <a:rPr lang="tr-TR" sz="2000" dirty="0" smtClean="0"/>
                <a:t>    }</a:t>
              </a:r>
            </a:p>
            <a:p>
              <a:r>
                <a:rPr lang="tr-TR" sz="2000" dirty="0" smtClean="0"/>
                <a:t>}</a:t>
              </a:r>
              <a:endParaRPr lang="tr-TR" sz="2000" dirty="0"/>
            </a:p>
          </p:txBody>
        </p:sp>
        <p:sp>
          <p:nvSpPr>
            <p:cNvPr id="23" name="22 Metin kutusu"/>
            <p:cNvSpPr txBox="1"/>
            <p:nvPr/>
          </p:nvSpPr>
          <p:spPr>
            <a:xfrm>
              <a:off x="1285852" y="4572008"/>
              <a:ext cx="178595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1200" i="1" dirty="0" smtClean="0"/>
                <a:t>Kopek.</a:t>
              </a:r>
              <a:r>
                <a:rPr lang="tr-TR" sz="1200" i="1" dirty="0" err="1" smtClean="0"/>
                <a:t>java</a:t>
              </a:r>
              <a:r>
                <a:rPr lang="tr-TR" sz="1200" i="1" dirty="0" smtClean="0"/>
                <a:t> dosyası içeriği</a:t>
              </a:r>
              <a:endParaRPr lang="tr-TR" sz="1200" i="1" dirty="0"/>
            </a:p>
          </p:txBody>
        </p:sp>
      </p:grpSp>
      <p:sp>
        <p:nvSpPr>
          <p:cNvPr id="2" name="1 Başlık"/>
          <p:cNvSpPr>
            <a:spLocks noGrp="1"/>
          </p:cNvSpPr>
          <p:nvPr>
            <p:ph type="title"/>
          </p:nvPr>
        </p:nvSpPr>
        <p:spPr/>
        <p:txBody>
          <a:bodyPr/>
          <a:lstStyle/>
          <a:p>
            <a:r>
              <a:rPr lang="tr-TR" dirty="0" smtClean="0"/>
              <a:t>Kendi nesneni oluşturmak</a:t>
            </a:r>
            <a:endParaRPr lang="tr-TR" dirty="0"/>
          </a:p>
        </p:txBody>
      </p:sp>
      <p:pic>
        <p:nvPicPr>
          <p:cNvPr id="7" name="6 Resim" descr="dog-idea.jpeg"/>
          <p:cNvPicPr>
            <a:picLocks noChangeAspect="1"/>
          </p:cNvPicPr>
          <p:nvPr/>
        </p:nvPicPr>
        <p:blipFill>
          <a:blip r:embed="rId2"/>
          <a:srcRect/>
          <a:stretch>
            <a:fillRect/>
          </a:stretch>
        </p:blipFill>
        <p:spPr>
          <a:xfrm>
            <a:off x="7286644" y="1714488"/>
            <a:ext cx="1571636" cy="2233377"/>
          </a:xfrm>
          <a:prstGeom prst="ellipse">
            <a:avLst/>
          </a:prstGeom>
          <a:ln>
            <a:noFill/>
          </a:ln>
          <a:effectLst>
            <a:softEdge rad="112500"/>
          </a:effectLst>
        </p:spPr>
      </p:pic>
      <p:sp>
        <p:nvSpPr>
          <p:cNvPr id="9" name="8 Köşeleri Yuvarlanmış Dikdörtgen Belirtme Çizgisi"/>
          <p:cNvSpPr/>
          <p:nvPr/>
        </p:nvSpPr>
        <p:spPr>
          <a:xfrm>
            <a:off x="5143504" y="1214422"/>
            <a:ext cx="2214578" cy="1357322"/>
          </a:xfrm>
          <a:prstGeom prst="wedgeRoundRectCallout">
            <a:avLst>
              <a:gd name="adj1" fmla="val 57427"/>
              <a:gd name="adj2" fmla="val 6636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Sınıfımız bir köpekte olmasını istediğimiz özellikleri içeren fikirlerden oluşur.</a:t>
            </a:r>
            <a:endParaRPr lang="tr-TR" dirty="0"/>
          </a:p>
        </p:txBody>
      </p:sp>
      <p:pic>
        <p:nvPicPr>
          <p:cNvPr id="5" name="4 Resim" descr="dog-a01.jpg"/>
          <p:cNvPicPr>
            <a:picLocks noChangeAspect="1"/>
          </p:cNvPicPr>
          <p:nvPr/>
        </p:nvPicPr>
        <p:blipFill>
          <a:blip r:embed="rId3"/>
          <a:stretch>
            <a:fillRect/>
          </a:stretch>
        </p:blipFill>
        <p:spPr>
          <a:xfrm>
            <a:off x="4143372" y="2643182"/>
            <a:ext cx="2109578" cy="1571636"/>
          </a:xfrm>
          <a:prstGeom prst="ellipse">
            <a:avLst/>
          </a:prstGeom>
          <a:ln w="38100">
            <a:solidFill>
              <a:srgbClr val="7030A0"/>
            </a:solidFill>
            <a:prstDash val="dash"/>
          </a:ln>
          <a:effectLst>
            <a:softEdge rad="127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142844" y="714356"/>
            <a:ext cx="6929486" cy="5016758"/>
          </a:xfrm>
          <a:prstGeom prst="rect">
            <a:avLst/>
          </a:prstGeom>
          <a:solidFill>
            <a:srgbClr val="CCFFFF"/>
          </a:solidFill>
        </p:spPr>
        <p:style>
          <a:lnRef idx="2">
            <a:schemeClr val="dk1"/>
          </a:lnRef>
          <a:fillRef idx="1">
            <a:schemeClr val="lt1"/>
          </a:fillRef>
          <a:effectRef idx="0">
            <a:schemeClr val="dk1"/>
          </a:effectRef>
          <a:fontRef idx="minor">
            <a:schemeClr val="dk1"/>
          </a:fontRef>
        </p:style>
        <p:txBody>
          <a:bodyPr wrap="square">
            <a:spAutoFit/>
          </a:bodyPr>
          <a:lstStyle/>
          <a:p>
            <a:endParaRPr lang="tr-TR" sz="1600" dirty="0" smtClean="0"/>
          </a:p>
          <a:p>
            <a:r>
              <a:rPr lang="tr-TR" sz="1600" dirty="0" err="1" smtClean="0"/>
              <a:t>package</a:t>
            </a:r>
            <a:r>
              <a:rPr lang="tr-TR" sz="1600" dirty="0" smtClean="0"/>
              <a:t> javaapplication23;</a:t>
            </a:r>
          </a:p>
          <a:p>
            <a:endParaRPr lang="tr-TR" sz="1600" dirty="0" smtClean="0"/>
          </a:p>
          <a:p>
            <a:r>
              <a:rPr lang="tr-TR" sz="1600" dirty="0" err="1" smtClean="0"/>
              <a:t>public</a:t>
            </a:r>
            <a:r>
              <a:rPr lang="tr-TR" sz="1600" dirty="0" smtClean="0"/>
              <a:t> </a:t>
            </a:r>
            <a:r>
              <a:rPr lang="tr-TR" sz="1600" dirty="0" err="1" smtClean="0"/>
              <a:t>class</a:t>
            </a:r>
            <a:r>
              <a:rPr lang="tr-TR" sz="1600" dirty="0" smtClean="0"/>
              <a:t> JavaApplication23 {</a:t>
            </a:r>
          </a:p>
          <a:p>
            <a:r>
              <a:rPr lang="tr-TR" sz="1600" dirty="0" smtClean="0"/>
              <a:t>    </a:t>
            </a:r>
            <a:r>
              <a:rPr lang="tr-TR" sz="1600" dirty="0" err="1" smtClean="0"/>
              <a:t>public</a:t>
            </a:r>
            <a:r>
              <a:rPr lang="tr-TR" sz="1600" dirty="0" smtClean="0"/>
              <a:t> </a:t>
            </a:r>
            <a:r>
              <a:rPr lang="tr-TR" sz="1600" dirty="0" err="1" smtClean="0"/>
              <a:t>static</a:t>
            </a:r>
            <a:r>
              <a:rPr lang="tr-TR" sz="1600" dirty="0" smtClean="0"/>
              <a:t> </a:t>
            </a:r>
            <a:r>
              <a:rPr lang="tr-TR" sz="1600" dirty="0" err="1" smtClean="0"/>
              <a:t>void</a:t>
            </a:r>
            <a:r>
              <a:rPr lang="tr-TR" sz="1600" dirty="0" smtClean="0"/>
              <a:t> </a:t>
            </a:r>
            <a:r>
              <a:rPr lang="tr-TR" sz="1600" dirty="0" err="1" smtClean="0">
                <a:solidFill>
                  <a:srgbClr val="0070C0"/>
                </a:solidFill>
              </a:rPr>
              <a:t>main</a:t>
            </a:r>
            <a:r>
              <a:rPr lang="tr-TR" sz="1600" dirty="0" smtClean="0"/>
              <a:t>(</a:t>
            </a:r>
            <a:r>
              <a:rPr lang="tr-TR" sz="1600" dirty="0" err="1" smtClean="0"/>
              <a:t>String</a:t>
            </a:r>
            <a:r>
              <a:rPr lang="tr-TR" sz="1600" dirty="0" smtClean="0"/>
              <a:t>[] </a:t>
            </a:r>
            <a:r>
              <a:rPr lang="tr-TR" sz="1600" dirty="0" err="1" smtClean="0"/>
              <a:t>args</a:t>
            </a:r>
            <a:r>
              <a:rPr lang="tr-TR" sz="1600" dirty="0" smtClean="0"/>
              <a:t>) {</a:t>
            </a:r>
          </a:p>
          <a:p>
            <a:endParaRPr lang="tr-TR" sz="1600" dirty="0" smtClean="0"/>
          </a:p>
          <a:p>
            <a:r>
              <a:rPr lang="tr-TR" sz="1600" dirty="0" smtClean="0"/>
              <a:t>        Kopek </a:t>
            </a:r>
            <a:r>
              <a:rPr lang="tr-TR" sz="1600" dirty="0" smtClean="0">
                <a:solidFill>
                  <a:srgbClr val="0070C0"/>
                </a:solidFill>
              </a:rPr>
              <a:t>kopek_nesnesi1</a:t>
            </a:r>
            <a:r>
              <a:rPr lang="tr-TR" sz="1600" dirty="0" smtClean="0"/>
              <a:t>=</a:t>
            </a:r>
            <a:r>
              <a:rPr lang="tr-TR" sz="1600" dirty="0" err="1" smtClean="0"/>
              <a:t>new</a:t>
            </a:r>
            <a:r>
              <a:rPr lang="tr-TR" sz="1600" dirty="0" smtClean="0"/>
              <a:t> Kopek();</a:t>
            </a:r>
          </a:p>
          <a:p>
            <a:r>
              <a:rPr lang="tr-TR" sz="1600" dirty="0" smtClean="0"/>
              <a:t>        kopek_nesnesi1.</a:t>
            </a:r>
            <a:r>
              <a:rPr lang="tr-TR" sz="1600" dirty="0" smtClean="0">
                <a:solidFill>
                  <a:srgbClr val="C00000"/>
                </a:solidFill>
              </a:rPr>
              <a:t>isim</a:t>
            </a:r>
            <a:r>
              <a:rPr lang="tr-TR" sz="1600" dirty="0" smtClean="0"/>
              <a:t>="</a:t>
            </a:r>
            <a:r>
              <a:rPr lang="tr-TR" sz="1600" dirty="0" err="1" smtClean="0"/>
              <a:t>tarcin</a:t>
            </a:r>
            <a:r>
              <a:rPr lang="tr-TR" sz="1600" dirty="0" smtClean="0"/>
              <a:t>";</a:t>
            </a:r>
          </a:p>
          <a:p>
            <a:r>
              <a:rPr lang="tr-TR" sz="1600" dirty="0" smtClean="0"/>
              <a:t>        kopek_nesnesi1.</a:t>
            </a:r>
            <a:r>
              <a:rPr lang="tr-TR" sz="1600" dirty="0" smtClean="0">
                <a:solidFill>
                  <a:srgbClr val="C00000"/>
                </a:solidFill>
              </a:rPr>
              <a:t>yas</a:t>
            </a:r>
            <a:r>
              <a:rPr lang="tr-TR" sz="1600" dirty="0" smtClean="0"/>
              <a:t>=2;</a:t>
            </a:r>
          </a:p>
          <a:p>
            <a:r>
              <a:rPr lang="tr-TR" sz="1600" dirty="0" smtClean="0"/>
              <a:t>        </a:t>
            </a:r>
          </a:p>
          <a:p>
            <a:r>
              <a:rPr lang="tr-TR" sz="1600" dirty="0" smtClean="0"/>
              <a:t>        </a:t>
            </a:r>
            <a:r>
              <a:rPr lang="tr-TR" sz="1600" dirty="0" err="1" smtClean="0"/>
              <a:t>System</a:t>
            </a:r>
            <a:r>
              <a:rPr lang="tr-TR" sz="1600" dirty="0" smtClean="0"/>
              <a:t>.</a:t>
            </a:r>
            <a:r>
              <a:rPr lang="tr-TR" sz="1600" dirty="0" err="1" smtClean="0"/>
              <a:t>out</a:t>
            </a:r>
            <a:r>
              <a:rPr lang="tr-TR" sz="1600" dirty="0" smtClean="0"/>
              <a:t>.</a:t>
            </a:r>
            <a:r>
              <a:rPr lang="tr-TR" sz="1600" dirty="0" err="1" smtClean="0"/>
              <a:t>println</a:t>
            </a:r>
            <a:r>
              <a:rPr lang="tr-TR" sz="1600" dirty="0" smtClean="0"/>
              <a:t>("- </a:t>
            </a:r>
            <a:r>
              <a:rPr lang="tr-TR" sz="1600" dirty="0" err="1" smtClean="0"/>
              <a:t>Kucu</a:t>
            </a:r>
            <a:r>
              <a:rPr lang="tr-TR" sz="1600" dirty="0" smtClean="0"/>
              <a:t> </a:t>
            </a:r>
            <a:r>
              <a:rPr lang="tr-TR" sz="1600" dirty="0" err="1" smtClean="0"/>
              <a:t>kucu</a:t>
            </a:r>
            <a:r>
              <a:rPr lang="tr-TR" sz="1600" dirty="0" smtClean="0"/>
              <a:t> senin ismin ne?");</a:t>
            </a:r>
          </a:p>
          <a:p>
            <a:r>
              <a:rPr lang="tr-TR" sz="1600" dirty="0" smtClean="0"/>
              <a:t>        kopek_nesnesi1.</a:t>
            </a:r>
            <a:r>
              <a:rPr lang="tr-TR" sz="1600" dirty="0" err="1" smtClean="0">
                <a:solidFill>
                  <a:srgbClr val="C00000"/>
                </a:solidFill>
              </a:rPr>
              <a:t>SesVer</a:t>
            </a:r>
            <a:r>
              <a:rPr lang="tr-TR" sz="1600" dirty="0" smtClean="0"/>
              <a:t>();</a:t>
            </a:r>
          </a:p>
          <a:p>
            <a:r>
              <a:rPr lang="tr-TR" sz="1600" dirty="0" smtClean="0"/>
              <a:t>        </a:t>
            </a:r>
            <a:r>
              <a:rPr lang="tr-TR" sz="1600" dirty="0" err="1" smtClean="0"/>
              <a:t>System</a:t>
            </a:r>
            <a:r>
              <a:rPr lang="tr-TR" sz="1600" dirty="0" smtClean="0"/>
              <a:t>.</a:t>
            </a:r>
            <a:r>
              <a:rPr lang="tr-TR" sz="1600" dirty="0" err="1" smtClean="0"/>
              <a:t>out</a:t>
            </a:r>
            <a:r>
              <a:rPr lang="tr-TR" sz="1600" dirty="0" smtClean="0"/>
              <a:t>.</a:t>
            </a:r>
            <a:r>
              <a:rPr lang="tr-TR" sz="1600" dirty="0" err="1" smtClean="0"/>
              <a:t>println</a:t>
            </a:r>
            <a:r>
              <a:rPr lang="tr-TR" sz="1600" dirty="0" smtClean="0"/>
              <a:t>("(Yani, benim ismim "+kopek_nesnesi1.</a:t>
            </a:r>
            <a:r>
              <a:rPr lang="tr-TR" sz="1600" dirty="0" smtClean="0">
                <a:solidFill>
                  <a:srgbClr val="C00000"/>
                </a:solidFill>
              </a:rPr>
              <a:t>isim</a:t>
            </a:r>
            <a:r>
              <a:rPr lang="tr-TR" sz="1600" dirty="0" smtClean="0"/>
              <a:t>+")");</a:t>
            </a:r>
          </a:p>
          <a:p>
            <a:r>
              <a:rPr lang="tr-TR" sz="1600" dirty="0" smtClean="0"/>
              <a:t>        </a:t>
            </a:r>
            <a:r>
              <a:rPr lang="tr-TR" sz="1600" dirty="0" err="1" smtClean="0"/>
              <a:t>System</a:t>
            </a:r>
            <a:r>
              <a:rPr lang="tr-TR" sz="1600" dirty="0" smtClean="0"/>
              <a:t>.</a:t>
            </a:r>
            <a:r>
              <a:rPr lang="tr-TR" sz="1600" dirty="0" err="1" smtClean="0"/>
              <a:t>out</a:t>
            </a:r>
            <a:r>
              <a:rPr lang="tr-TR" sz="1600" dirty="0" smtClean="0"/>
              <a:t>.</a:t>
            </a:r>
            <a:r>
              <a:rPr lang="tr-TR" sz="1600" dirty="0" err="1" smtClean="0"/>
              <a:t>println</a:t>
            </a:r>
            <a:r>
              <a:rPr lang="tr-TR" sz="1600" dirty="0" smtClean="0"/>
              <a:t>("- Aman da aman, "+kopek_nesnesi1.</a:t>
            </a:r>
            <a:r>
              <a:rPr lang="tr-TR" sz="1600" dirty="0" smtClean="0">
                <a:solidFill>
                  <a:srgbClr val="C00000"/>
                </a:solidFill>
              </a:rPr>
              <a:t>isim</a:t>
            </a:r>
          </a:p>
          <a:p>
            <a:r>
              <a:rPr lang="tr-TR" sz="1600" dirty="0" smtClean="0"/>
              <a:t>	+	" senin </a:t>
            </a:r>
            <a:r>
              <a:rPr lang="tr-TR" sz="1600" dirty="0" err="1" smtClean="0"/>
              <a:t>yasin</a:t>
            </a:r>
            <a:r>
              <a:rPr lang="tr-TR" sz="1600" dirty="0" smtClean="0"/>
              <a:t> </a:t>
            </a:r>
            <a:r>
              <a:rPr lang="tr-TR" sz="1600" dirty="0" err="1" smtClean="0"/>
              <a:t>kac</a:t>
            </a:r>
            <a:r>
              <a:rPr lang="tr-TR" sz="1600" dirty="0" smtClean="0"/>
              <a:t>?");</a:t>
            </a:r>
          </a:p>
          <a:p>
            <a:r>
              <a:rPr lang="tr-TR" sz="1600" dirty="0" smtClean="0"/>
              <a:t>        </a:t>
            </a:r>
            <a:r>
              <a:rPr lang="tr-TR" sz="1600" dirty="0" err="1" smtClean="0"/>
              <a:t>for</a:t>
            </a:r>
            <a:r>
              <a:rPr lang="tr-TR" sz="1600" dirty="0" smtClean="0"/>
              <a:t>(</a:t>
            </a:r>
            <a:r>
              <a:rPr lang="tr-TR" sz="1600" dirty="0" err="1" smtClean="0"/>
              <a:t>int</a:t>
            </a:r>
            <a:r>
              <a:rPr lang="tr-TR" sz="1600" dirty="0" smtClean="0"/>
              <a:t> i=1; i&lt;=kopek_nesnesi1.</a:t>
            </a:r>
            <a:r>
              <a:rPr lang="tr-TR" sz="1600" dirty="0" smtClean="0">
                <a:solidFill>
                  <a:srgbClr val="C00000"/>
                </a:solidFill>
              </a:rPr>
              <a:t>yas</a:t>
            </a:r>
            <a:r>
              <a:rPr lang="tr-TR" sz="1600" dirty="0" smtClean="0"/>
              <a:t>; i++)</a:t>
            </a:r>
          </a:p>
          <a:p>
            <a:r>
              <a:rPr lang="tr-TR" sz="1600" dirty="0" smtClean="0"/>
              <a:t>            kopek_nesnesi1.</a:t>
            </a:r>
            <a:r>
              <a:rPr lang="tr-TR" sz="1600" dirty="0" err="1" smtClean="0">
                <a:solidFill>
                  <a:srgbClr val="C00000"/>
                </a:solidFill>
              </a:rPr>
              <a:t>SesVer</a:t>
            </a:r>
            <a:r>
              <a:rPr lang="tr-TR" sz="1600" dirty="0" smtClean="0"/>
              <a:t>();</a:t>
            </a:r>
          </a:p>
          <a:p>
            <a:r>
              <a:rPr lang="tr-TR" sz="1600" dirty="0" smtClean="0"/>
              <a:t>        </a:t>
            </a:r>
            <a:r>
              <a:rPr lang="tr-TR" sz="1600" dirty="0" err="1" smtClean="0"/>
              <a:t>System</a:t>
            </a:r>
            <a:r>
              <a:rPr lang="tr-TR" sz="1600" dirty="0" smtClean="0"/>
              <a:t>.</a:t>
            </a:r>
            <a:r>
              <a:rPr lang="tr-TR" sz="1600" dirty="0" err="1" smtClean="0"/>
              <a:t>out</a:t>
            </a:r>
            <a:r>
              <a:rPr lang="tr-TR" sz="1600" dirty="0" smtClean="0"/>
              <a:t>.</a:t>
            </a:r>
            <a:r>
              <a:rPr lang="tr-TR" sz="1600" dirty="0" err="1" smtClean="0"/>
              <a:t>println</a:t>
            </a:r>
            <a:r>
              <a:rPr lang="tr-TR" sz="1600" dirty="0" smtClean="0"/>
              <a:t>("(Yani, ben "+kopek_nesnesi1.</a:t>
            </a:r>
            <a:r>
              <a:rPr lang="tr-TR" sz="1600" dirty="0" smtClean="0">
                <a:solidFill>
                  <a:srgbClr val="C00000"/>
                </a:solidFill>
              </a:rPr>
              <a:t>yas</a:t>
            </a:r>
            <a:r>
              <a:rPr lang="tr-TR" sz="1600" dirty="0" smtClean="0"/>
              <a:t>+" </a:t>
            </a:r>
            <a:r>
              <a:rPr lang="tr-TR" sz="1600" dirty="0" err="1" smtClean="0"/>
              <a:t>yasindayim</a:t>
            </a:r>
            <a:r>
              <a:rPr lang="tr-TR" sz="1600" dirty="0" smtClean="0"/>
              <a:t>)");</a:t>
            </a:r>
          </a:p>
          <a:p>
            <a:r>
              <a:rPr lang="tr-TR" sz="1600" dirty="0" smtClean="0"/>
              <a:t>    }</a:t>
            </a:r>
          </a:p>
          <a:p>
            <a:r>
              <a:rPr lang="tr-TR" sz="1600" dirty="0" smtClean="0"/>
              <a:t>}</a:t>
            </a:r>
            <a:endParaRPr lang="tr-TR" sz="1600" dirty="0"/>
          </a:p>
        </p:txBody>
      </p:sp>
      <p:sp>
        <p:nvSpPr>
          <p:cNvPr id="2" name="1 Başlık"/>
          <p:cNvSpPr>
            <a:spLocks noGrp="1"/>
          </p:cNvSpPr>
          <p:nvPr>
            <p:ph type="title"/>
          </p:nvPr>
        </p:nvSpPr>
        <p:spPr>
          <a:xfrm>
            <a:off x="457200" y="152400"/>
            <a:ext cx="8229600" cy="490518"/>
          </a:xfrm>
        </p:spPr>
        <p:txBody>
          <a:bodyPr>
            <a:normAutofit fontScale="90000"/>
          </a:bodyPr>
          <a:lstStyle/>
          <a:p>
            <a:r>
              <a:rPr lang="tr-TR" dirty="0" err="1" smtClean="0"/>
              <a:t>main</a:t>
            </a:r>
            <a:r>
              <a:rPr lang="tr-TR" dirty="0" smtClean="0"/>
              <a:t> </a:t>
            </a:r>
            <a:r>
              <a:rPr lang="tr-TR" dirty="0" err="1" smtClean="0"/>
              <a:t>metotumuzun</a:t>
            </a:r>
            <a:r>
              <a:rPr lang="tr-TR" dirty="0" smtClean="0"/>
              <a:t> içinden sohbeti yönetelim.</a:t>
            </a:r>
            <a:endParaRPr lang="tr-TR" dirty="0"/>
          </a:p>
        </p:txBody>
      </p:sp>
      <p:pic>
        <p:nvPicPr>
          <p:cNvPr id="4" name="3 İçerik Yer Tutucusu" descr="stock-illustration-57202794-vector-silhouette-of-a-man-with-a-dog-.jpg"/>
          <p:cNvPicPr>
            <a:picLocks noGrp="1" noChangeAspect="1"/>
          </p:cNvPicPr>
          <p:nvPr>
            <p:ph sz="quarter" idx="1"/>
          </p:nvPr>
        </p:nvPicPr>
        <p:blipFill>
          <a:blip r:embed="rId2">
            <a:clrChange>
              <a:clrFrom>
                <a:srgbClr val="FFFFFF"/>
              </a:clrFrom>
              <a:clrTo>
                <a:srgbClr val="FFFFFF">
                  <a:alpha val="0"/>
                </a:srgbClr>
              </a:clrTo>
            </a:clrChange>
          </a:blip>
          <a:stretch>
            <a:fillRect/>
          </a:stretch>
        </p:blipFill>
        <p:spPr>
          <a:xfrm>
            <a:off x="6302404" y="4143380"/>
            <a:ext cx="2413000" cy="2413000"/>
          </a:xfrm>
        </p:spPr>
      </p:pic>
      <p:sp>
        <p:nvSpPr>
          <p:cNvPr id="6" name="5 Dikdörtgen"/>
          <p:cNvSpPr/>
          <p:nvPr/>
        </p:nvSpPr>
        <p:spPr>
          <a:xfrm>
            <a:off x="4857752" y="857232"/>
            <a:ext cx="4143404" cy="2585323"/>
          </a:xfrm>
          <a:prstGeom prst="rect">
            <a:avLst/>
          </a:prstGeom>
          <a:ln w="38100">
            <a:solidFill>
              <a:srgbClr val="FF0000"/>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tr-TR" dirty="0" err="1" smtClean="0"/>
              <a:t>run</a:t>
            </a:r>
            <a:r>
              <a:rPr lang="tr-TR" dirty="0" smtClean="0"/>
              <a:t>:</a:t>
            </a:r>
          </a:p>
          <a:p>
            <a:r>
              <a:rPr lang="tr-TR" dirty="0" smtClean="0"/>
              <a:t>- </a:t>
            </a:r>
            <a:r>
              <a:rPr lang="tr-TR" dirty="0" err="1" smtClean="0"/>
              <a:t>Kucu</a:t>
            </a:r>
            <a:r>
              <a:rPr lang="tr-TR" dirty="0" smtClean="0"/>
              <a:t> </a:t>
            </a:r>
            <a:r>
              <a:rPr lang="tr-TR" dirty="0" err="1" smtClean="0"/>
              <a:t>kucu</a:t>
            </a:r>
            <a:r>
              <a:rPr lang="tr-TR" dirty="0" smtClean="0"/>
              <a:t> senin ismin ne?</a:t>
            </a:r>
          </a:p>
          <a:p>
            <a:r>
              <a:rPr lang="tr-TR" dirty="0" smtClean="0"/>
              <a:t>Hav!</a:t>
            </a:r>
          </a:p>
          <a:p>
            <a:r>
              <a:rPr lang="tr-TR" dirty="0" smtClean="0"/>
              <a:t>(Yani, benim ismim </a:t>
            </a:r>
            <a:r>
              <a:rPr lang="tr-TR" dirty="0" err="1" smtClean="0"/>
              <a:t>tarcin</a:t>
            </a:r>
            <a:r>
              <a:rPr lang="tr-TR" dirty="0" smtClean="0"/>
              <a:t>)</a:t>
            </a:r>
          </a:p>
          <a:p>
            <a:r>
              <a:rPr lang="tr-TR" dirty="0" smtClean="0"/>
              <a:t>- Aman da aman, </a:t>
            </a:r>
            <a:r>
              <a:rPr lang="tr-TR" dirty="0" err="1" smtClean="0"/>
              <a:t>tarcin</a:t>
            </a:r>
            <a:r>
              <a:rPr lang="tr-TR" dirty="0" smtClean="0"/>
              <a:t> senin </a:t>
            </a:r>
            <a:r>
              <a:rPr lang="tr-TR" dirty="0" err="1" smtClean="0"/>
              <a:t>yasin</a:t>
            </a:r>
            <a:r>
              <a:rPr lang="tr-TR" dirty="0" smtClean="0"/>
              <a:t> </a:t>
            </a:r>
            <a:r>
              <a:rPr lang="tr-TR" dirty="0" err="1" smtClean="0"/>
              <a:t>kac</a:t>
            </a:r>
            <a:r>
              <a:rPr lang="tr-TR" dirty="0" smtClean="0"/>
              <a:t>?</a:t>
            </a:r>
          </a:p>
          <a:p>
            <a:r>
              <a:rPr lang="tr-TR" dirty="0" smtClean="0"/>
              <a:t>Hav!</a:t>
            </a:r>
          </a:p>
          <a:p>
            <a:r>
              <a:rPr lang="tr-TR" dirty="0" smtClean="0"/>
              <a:t>Hav!</a:t>
            </a:r>
          </a:p>
          <a:p>
            <a:r>
              <a:rPr lang="tr-TR" dirty="0" smtClean="0"/>
              <a:t>(Yani, ben 2 </a:t>
            </a:r>
            <a:r>
              <a:rPr lang="tr-TR" dirty="0" err="1" smtClean="0"/>
              <a:t>yasindayim</a:t>
            </a:r>
            <a:r>
              <a:rPr lang="tr-TR" dirty="0" smtClean="0"/>
              <a:t>)</a:t>
            </a:r>
          </a:p>
          <a:p>
            <a:r>
              <a:rPr lang="tr-TR" dirty="0" smtClean="0"/>
              <a:t>BUILD SUCCESSFUL (total time: 0 </a:t>
            </a:r>
            <a:r>
              <a:rPr lang="tr-TR" dirty="0" err="1" smtClean="0"/>
              <a:t>seconds</a:t>
            </a:r>
            <a:r>
              <a:rPr lang="tr-TR" dirty="0" smtClean="0"/>
              <a:t>)</a:t>
            </a:r>
            <a:endParaRPr lang="tr-TR" dirty="0"/>
          </a:p>
        </p:txBody>
      </p:sp>
      <p:sp>
        <p:nvSpPr>
          <p:cNvPr id="7" name="6 Metin kutusu"/>
          <p:cNvSpPr txBox="1"/>
          <p:nvPr/>
        </p:nvSpPr>
        <p:spPr>
          <a:xfrm>
            <a:off x="714348" y="6357958"/>
            <a:ext cx="6000792" cy="369332"/>
          </a:xfrm>
          <a:prstGeom prst="rect">
            <a:avLst/>
          </a:prstGeom>
          <a:noFill/>
        </p:spPr>
        <p:txBody>
          <a:bodyPr wrap="square" rtlCol="0">
            <a:spAutoFit/>
          </a:bodyPr>
          <a:lstStyle/>
          <a:p>
            <a:r>
              <a:rPr lang="tr-TR" i="1" dirty="0" smtClean="0"/>
              <a:t>pamuk</a:t>
            </a:r>
            <a:r>
              <a:rPr lang="tr-TR" dirty="0" smtClean="0"/>
              <a:t> için olanını kendiniz yapmaya çalışınız.</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20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4" presetClass="entr" presetSubtype="0" accel="10000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strVal val="#ppt_w*0.05"/>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anim calcmode="lin" valueType="num">
                                      <p:cBhvr>
                                        <p:cTn id="19" dur="500" fill="hold"/>
                                        <p:tgtEl>
                                          <p:spTgt spid="7"/>
                                        </p:tgtEl>
                                        <p:attrNameLst>
                                          <p:attrName>ppt_x</p:attrName>
                                        </p:attrNameLst>
                                      </p:cBhvr>
                                      <p:tavLst>
                                        <p:tav tm="0">
                                          <p:val>
                                            <p:strVal val="#ppt_x-.2"/>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Tarçının ricasını gerçekleştirelim…</a:t>
            </a:r>
            <a:endParaRPr lang="tr-TR" dirty="0"/>
          </a:p>
        </p:txBody>
      </p:sp>
      <p:pic>
        <p:nvPicPr>
          <p:cNvPr id="4" name="3 İçerik Yer Tutucusu" descr="stock-illustration-57202794-vector-silhouette-of-a-man-with-a-dog-.jpg"/>
          <p:cNvPicPr>
            <a:picLocks noChangeAspect="1"/>
          </p:cNvPicPr>
          <p:nvPr/>
        </p:nvPicPr>
        <p:blipFill>
          <a:blip r:embed="rId2">
            <a:clrChange>
              <a:clrFrom>
                <a:srgbClr val="FFFFFF"/>
              </a:clrFrom>
              <a:clrTo>
                <a:srgbClr val="FFFFFF">
                  <a:alpha val="0"/>
                </a:srgbClr>
              </a:clrTo>
            </a:clrChange>
          </a:blip>
          <a:stretch>
            <a:fillRect/>
          </a:stretch>
        </p:blipFill>
        <p:spPr>
          <a:xfrm>
            <a:off x="6302404" y="4143380"/>
            <a:ext cx="2413000" cy="2413000"/>
          </a:xfrm>
          <a:prstGeom prst="rect">
            <a:avLst/>
          </a:prstGeom>
        </p:spPr>
      </p:pic>
      <p:sp>
        <p:nvSpPr>
          <p:cNvPr id="6" name="5 Köşeleri Yuvarlanmış Dikdörtgen Belirtme Çizgisi"/>
          <p:cNvSpPr/>
          <p:nvPr/>
        </p:nvSpPr>
        <p:spPr>
          <a:xfrm>
            <a:off x="3857620" y="1357298"/>
            <a:ext cx="2214578" cy="1357322"/>
          </a:xfrm>
          <a:prstGeom prst="wedgeRoundRectCallout">
            <a:avLst>
              <a:gd name="adj1" fmla="val -53171"/>
              <a:gd name="adj2" fmla="val 7999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Beni kurucu metot ile oluşturur musunuz rica etsem?</a:t>
            </a:r>
            <a:endParaRPr lang="tr-TR" dirty="0"/>
          </a:p>
        </p:txBody>
      </p:sp>
      <p:sp>
        <p:nvSpPr>
          <p:cNvPr id="7" name="6 Çapraz Köşesi Kesik Dikdörtgen"/>
          <p:cNvSpPr/>
          <p:nvPr/>
        </p:nvSpPr>
        <p:spPr>
          <a:xfrm>
            <a:off x="2143108" y="4500570"/>
            <a:ext cx="2071702" cy="571504"/>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tarçın</a:t>
            </a:r>
            <a:endParaRPr lang="tr-TR" dirty="0"/>
          </a:p>
        </p:txBody>
      </p:sp>
      <p:pic>
        <p:nvPicPr>
          <p:cNvPr id="8" name="7 Resim" descr="61698065.jpg"/>
          <p:cNvPicPr>
            <a:picLocks noChangeAspect="1"/>
          </p:cNvPicPr>
          <p:nvPr/>
        </p:nvPicPr>
        <p:blipFill>
          <a:blip r:embed="rId3"/>
          <a:srcRect/>
          <a:stretch>
            <a:fillRect/>
          </a:stretch>
        </p:blipFill>
        <p:spPr>
          <a:xfrm>
            <a:off x="1857356" y="3143248"/>
            <a:ext cx="2714644" cy="1285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5429264"/>
            <a:ext cx="8229600" cy="990600"/>
          </a:xfrm>
        </p:spPr>
        <p:txBody>
          <a:bodyPr/>
          <a:lstStyle/>
          <a:p>
            <a:r>
              <a:rPr lang="tr-TR" dirty="0" smtClean="0"/>
              <a:t>Dizilerde Hesap Sorusu</a:t>
            </a:r>
            <a:endParaRPr lang="tr-TR" dirty="0"/>
          </a:p>
        </p:txBody>
      </p:sp>
      <p:sp>
        <p:nvSpPr>
          <p:cNvPr id="3" name="2 İçerik Yer Tutucusu"/>
          <p:cNvSpPr>
            <a:spLocks noGrp="1"/>
          </p:cNvSpPr>
          <p:nvPr>
            <p:ph sz="quarter" idx="1"/>
          </p:nvPr>
        </p:nvSpPr>
        <p:spPr>
          <a:xfrm>
            <a:off x="1214414" y="142852"/>
            <a:ext cx="6715172" cy="3500462"/>
          </a:xfrm>
        </p:spPr>
        <p:style>
          <a:lnRef idx="2">
            <a:schemeClr val="accent6"/>
          </a:lnRef>
          <a:fillRef idx="1">
            <a:schemeClr val="lt1"/>
          </a:fillRef>
          <a:effectRef idx="0">
            <a:schemeClr val="accent6"/>
          </a:effectRef>
          <a:fontRef idx="minor">
            <a:schemeClr val="dk1"/>
          </a:fontRef>
        </p:style>
        <p:txBody>
          <a:bodyPr>
            <a:normAutofit fontScale="77500" lnSpcReduction="20000"/>
          </a:bodyPr>
          <a:lstStyle/>
          <a:p>
            <a:pPr>
              <a:buNone/>
            </a:pPr>
            <a:r>
              <a:rPr lang="tr-TR" dirty="0" err="1" smtClean="0"/>
              <a:t>System</a:t>
            </a:r>
            <a:r>
              <a:rPr lang="tr-TR" dirty="0" smtClean="0"/>
              <a:t>.</a:t>
            </a:r>
            <a:r>
              <a:rPr lang="tr-TR" dirty="0" err="1" smtClean="0"/>
              <a:t>out</a:t>
            </a:r>
            <a:r>
              <a:rPr lang="tr-TR" dirty="0" smtClean="0"/>
              <a:t>.</a:t>
            </a:r>
            <a:r>
              <a:rPr lang="tr-TR" dirty="0" err="1" smtClean="0"/>
              <a:t>print</a:t>
            </a:r>
            <a:r>
              <a:rPr lang="tr-TR" dirty="0" smtClean="0"/>
              <a:t>("i:");</a:t>
            </a:r>
          </a:p>
          <a:p>
            <a:pPr>
              <a:buNone/>
            </a:pPr>
            <a:r>
              <a:rPr lang="tr-TR" dirty="0" smtClean="0"/>
              <a:t>        </a:t>
            </a:r>
            <a:r>
              <a:rPr lang="tr-TR" dirty="0" err="1" smtClean="0"/>
              <a:t>int</a:t>
            </a:r>
            <a:r>
              <a:rPr lang="tr-TR" dirty="0" smtClean="0"/>
              <a:t>[][] dizi = {{4, 2, 4, 1}, {6, 8, 2, 1}, {1, 4, 6, 7}, {9, 8, 7, 6}};</a:t>
            </a:r>
          </a:p>
          <a:p>
            <a:pPr>
              <a:buNone/>
            </a:pPr>
            <a:r>
              <a:rPr lang="tr-TR" dirty="0" smtClean="0"/>
              <a:t>        </a:t>
            </a:r>
            <a:r>
              <a:rPr lang="tr-TR" dirty="0" err="1" smtClean="0"/>
              <a:t>for</a:t>
            </a:r>
            <a:r>
              <a:rPr lang="tr-TR" dirty="0" smtClean="0"/>
              <a:t> (</a:t>
            </a:r>
            <a:r>
              <a:rPr lang="tr-TR" dirty="0" err="1" smtClean="0"/>
              <a:t>int</a:t>
            </a:r>
            <a:r>
              <a:rPr lang="tr-TR" dirty="0" smtClean="0"/>
              <a:t> i = 1; i &lt;= 2; i++) </a:t>
            </a:r>
          </a:p>
          <a:p>
            <a:pPr>
              <a:buNone/>
            </a:pPr>
            <a:r>
              <a:rPr lang="tr-TR" dirty="0" smtClean="0"/>
              <a:t>            dizi[i][i] = dizi[i][i + 1];</a:t>
            </a:r>
          </a:p>
          <a:p>
            <a:pPr>
              <a:buNone/>
            </a:pPr>
            <a:r>
              <a:rPr lang="tr-TR" dirty="0" smtClean="0"/>
              <a:t>                </a:t>
            </a:r>
            <a:r>
              <a:rPr lang="tr-TR" dirty="0" err="1" smtClean="0"/>
              <a:t>int</a:t>
            </a:r>
            <a:r>
              <a:rPr lang="tr-TR" dirty="0" smtClean="0"/>
              <a:t> </a:t>
            </a:r>
            <a:r>
              <a:rPr lang="tr-TR" dirty="0" err="1" smtClean="0"/>
              <a:t>sum</a:t>
            </a:r>
            <a:r>
              <a:rPr lang="tr-TR" dirty="0" smtClean="0"/>
              <a:t> = 0;</a:t>
            </a:r>
          </a:p>
          <a:p>
            <a:pPr>
              <a:buNone/>
            </a:pPr>
            <a:r>
              <a:rPr lang="tr-TR" dirty="0" smtClean="0"/>
              <a:t>        </a:t>
            </a:r>
            <a:r>
              <a:rPr lang="tr-TR" dirty="0" err="1" smtClean="0"/>
              <a:t>for</a:t>
            </a:r>
            <a:r>
              <a:rPr lang="tr-TR" dirty="0" smtClean="0"/>
              <a:t> (</a:t>
            </a:r>
            <a:r>
              <a:rPr lang="tr-TR" dirty="0" err="1" smtClean="0"/>
              <a:t>int</a:t>
            </a:r>
            <a:r>
              <a:rPr lang="tr-TR" dirty="0" smtClean="0"/>
              <a:t> i = 0; i &lt; 4; i++) {</a:t>
            </a:r>
          </a:p>
          <a:p>
            <a:pPr>
              <a:buNone/>
            </a:pPr>
            <a:r>
              <a:rPr lang="tr-TR" dirty="0" smtClean="0"/>
              <a:t>            </a:t>
            </a:r>
            <a:r>
              <a:rPr lang="tr-TR" dirty="0" err="1" smtClean="0"/>
              <a:t>for</a:t>
            </a:r>
            <a:r>
              <a:rPr lang="tr-TR" dirty="0" smtClean="0"/>
              <a:t> (</a:t>
            </a:r>
            <a:r>
              <a:rPr lang="tr-TR" dirty="0" err="1" smtClean="0"/>
              <a:t>int</a:t>
            </a:r>
            <a:r>
              <a:rPr lang="tr-TR" dirty="0" smtClean="0"/>
              <a:t> j = 0; j &lt; 4; j++) {</a:t>
            </a:r>
          </a:p>
          <a:p>
            <a:pPr>
              <a:buNone/>
            </a:pPr>
            <a:r>
              <a:rPr lang="tr-TR" dirty="0" smtClean="0"/>
              <a:t>                </a:t>
            </a:r>
            <a:r>
              <a:rPr lang="tr-TR" dirty="0" err="1" smtClean="0"/>
              <a:t>if</a:t>
            </a:r>
            <a:r>
              <a:rPr lang="tr-TR" dirty="0" smtClean="0"/>
              <a:t> (i == j)</a:t>
            </a:r>
          </a:p>
          <a:p>
            <a:pPr>
              <a:buNone/>
            </a:pPr>
            <a:r>
              <a:rPr lang="tr-TR" dirty="0" smtClean="0"/>
              <a:t>                    </a:t>
            </a:r>
            <a:r>
              <a:rPr lang="tr-TR" dirty="0" err="1" smtClean="0"/>
              <a:t>sum</a:t>
            </a:r>
            <a:r>
              <a:rPr lang="tr-TR" dirty="0" smtClean="0"/>
              <a:t> += dizi[i][j];            }        }</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a:t>
            </a:r>
            <a:r>
              <a:rPr lang="tr-TR" dirty="0" err="1" smtClean="0"/>
              <a:t>sum</a:t>
            </a:r>
            <a:r>
              <a:rPr lang="tr-TR" dirty="0" smtClean="0"/>
              <a:t> / 2);</a:t>
            </a:r>
          </a:p>
        </p:txBody>
      </p:sp>
      <p:graphicFrame>
        <p:nvGraphicFramePr>
          <p:cNvPr id="4" name="3 Tablo"/>
          <p:cNvGraphicFramePr>
            <a:graphicFrameLocks noGrp="1"/>
          </p:cNvGraphicFramePr>
          <p:nvPr/>
        </p:nvGraphicFramePr>
        <p:xfrm>
          <a:off x="2214546" y="4214818"/>
          <a:ext cx="4833950" cy="1389057"/>
        </p:xfrm>
        <a:graphic>
          <a:graphicData uri="http://schemas.openxmlformats.org/drawingml/2006/table">
            <a:tbl>
              <a:tblPr firstRow="1" bandRow="1">
                <a:tableStyleId>{5940675A-B579-460E-94D1-54222C63F5DA}</a:tableStyleId>
              </a:tblPr>
              <a:tblGrid>
                <a:gridCol w="483395"/>
                <a:gridCol w="483395"/>
                <a:gridCol w="483395"/>
                <a:gridCol w="483395"/>
                <a:gridCol w="483395"/>
                <a:gridCol w="483395"/>
                <a:gridCol w="483395"/>
                <a:gridCol w="483395"/>
                <a:gridCol w="483395"/>
                <a:gridCol w="483395"/>
              </a:tblGrid>
              <a:tr h="463019">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r>
              <a:tr h="463019">
                <a:tc>
                  <a:txBody>
                    <a:bodyPr/>
                    <a:lstStyle/>
                    <a:p>
                      <a:endParaRPr lang="tr-TR"/>
                    </a:p>
                  </a:txBody>
                  <a:tcPr/>
                </a:tc>
                <a:tc>
                  <a:txBody>
                    <a:bodyPr/>
                    <a:lstStyle/>
                    <a:p>
                      <a:endParaRPr lang="tr-TR" dirty="0"/>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r>
              <a:tr h="463019">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dirty="0"/>
                    </a:p>
                  </a:txBody>
                  <a:tcPr/>
                </a:tc>
              </a:tr>
            </a:tbl>
          </a:graphicData>
        </a:graphic>
      </p:graphicFrame>
      <p:sp>
        <p:nvSpPr>
          <p:cNvPr id="5" name="4 Metin kutusu"/>
          <p:cNvSpPr txBox="1"/>
          <p:nvPr/>
        </p:nvSpPr>
        <p:spPr>
          <a:xfrm>
            <a:off x="1142976" y="3857628"/>
            <a:ext cx="5351017" cy="369332"/>
          </a:xfrm>
          <a:prstGeom prst="rect">
            <a:avLst/>
          </a:prstGeom>
          <a:noFill/>
        </p:spPr>
        <p:txBody>
          <a:bodyPr wrap="none" rtlCol="0">
            <a:spAutoFit/>
          </a:bodyPr>
          <a:lstStyle/>
          <a:p>
            <a:r>
              <a:rPr lang="tr-TR" dirty="0" smtClean="0"/>
              <a:t>CEVABINIZI 3*10LUK BİR ÇIKTI KODUSUNA KODLAYINIZ:</a:t>
            </a:r>
            <a:endParaRPr lang="tr-TR" dirty="0"/>
          </a:p>
        </p:txBody>
      </p:sp>
    </p:spTree>
  </p:cSld>
  <p:clrMapOvr>
    <a:masterClrMapping/>
  </p:clrMapOvr>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5429264"/>
            <a:ext cx="8229600" cy="990600"/>
          </a:xfrm>
        </p:spPr>
        <p:txBody>
          <a:bodyPr/>
          <a:lstStyle/>
          <a:p>
            <a:r>
              <a:rPr lang="tr-TR" dirty="0" smtClean="0"/>
              <a:t>Dizilerde Hesap Sorusu</a:t>
            </a:r>
            <a:endParaRPr lang="tr-TR" dirty="0"/>
          </a:p>
        </p:txBody>
      </p:sp>
      <p:sp>
        <p:nvSpPr>
          <p:cNvPr id="3" name="2 İçerik Yer Tutucusu"/>
          <p:cNvSpPr>
            <a:spLocks noGrp="1"/>
          </p:cNvSpPr>
          <p:nvPr>
            <p:ph sz="quarter" idx="1"/>
          </p:nvPr>
        </p:nvSpPr>
        <p:spPr>
          <a:xfrm>
            <a:off x="1214414" y="142852"/>
            <a:ext cx="6715172" cy="3500462"/>
          </a:xfrm>
        </p:spPr>
        <p:style>
          <a:lnRef idx="2">
            <a:schemeClr val="accent6"/>
          </a:lnRef>
          <a:fillRef idx="1">
            <a:schemeClr val="lt1"/>
          </a:fillRef>
          <a:effectRef idx="0">
            <a:schemeClr val="accent6"/>
          </a:effectRef>
          <a:fontRef idx="minor">
            <a:schemeClr val="dk1"/>
          </a:fontRef>
        </p:style>
        <p:txBody>
          <a:bodyPr>
            <a:normAutofit fontScale="77500" lnSpcReduction="20000"/>
          </a:bodyPr>
          <a:lstStyle/>
          <a:p>
            <a:pPr>
              <a:buNone/>
            </a:pPr>
            <a:r>
              <a:rPr lang="tr-TR" dirty="0" err="1" smtClean="0"/>
              <a:t>System</a:t>
            </a:r>
            <a:r>
              <a:rPr lang="tr-TR" dirty="0" smtClean="0"/>
              <a:t>.</a:t>
            </a:r>
            <a:r>
              <a:rPr lang="tr-TR" dirty="0" err="1" smtClean="0"/>
              <a:t>out</a:t>
            </a:r>
            <a:r>
              <a:rPr lang="tr-TR" dirty="0" smtClean="0"/>
              <a:t>.</a:t>
            </a:r>
            <a:r>
              <a:rPr lang="tr-TR" dirty="0" err="1" smtClean="0"/>
              <a:t>print</a:t>
            </a:r>
            <a:r>
              <a:rPr lang="tr-TR" dirty="0" smtClean="0"/>
              <a:t>("i:");</a:t>
            </a:r>
          </a:p>
          <a:p>
            <a:pPr>
              <a:buNone/>
            </a:pPr>
            <a:r>
              <a:rPr lang="tr-TR" dirty="0" smtClean="0"/>
              <a:t>        </a:t>
            </a:r>
            <a:r>
              <a:rPr lang="tr-TR" dirty="0" err="1" smtClean="0"/>
              <a:t>int</a:t>
            </a:r>
            <a:r>
              <a:rPr lang="tr-TR" dirty="0" smtClean="0"/>
              <a:t>[][] dizi = {{4, 2, 4, 1}, {6, 8, 2, 1}, {1, 4, 6, 7}, {9, 8, 7, 6}};</a:t>
            </a:r>
          </a:p>
          <a:p>
            <a:pPr>
              <a:buNone/>
            </a:pPr>
            <a:r>
              <a:rPr lang="tr-TR" dirty="0" smtClean="0"/>
              <a:t>        </a:t>
            </a:r>
            <a:r>
              <a:rPr lang="tr-TR" dirty="0" err="1" smtClean="0"/>
              <a:t>for</a:t>
            </a:r>
            <a:r>
              <a:rPr lang="tr-TR" dirty="0" smtClean="0"/>
              <a:t> (</a:t>
            </a:r>
            <a:r>
              <a:rPr lang="tr-TR" dirty="0" err="1" smtClean="0"/>
              <a:t>int</a:t>
            </a:r>
            <a:r>
              <a:rPr lang="tr-TR" dirty="0" smtClean="0"/>
              <a:t> i = 1; i &lt;= 2; i++) </a:t>
            </a:r>
          </a:p>
          <a:p>
            <a:pPr>
              <a:buNone/>
            </a:pPr>
            <a:r>
              <a:rPr lang="tr-TR" dirty="0" smtClean="0"/>
              <a:t>            dizi[i][i] = dizi[i][i + 1];</a:t>
            </a:r>
          </a:p>
          <a:p>
            <a:pPr>
              <a:buNone/>
            </a:pPr>
            <a:r>
              <a:rPr lang="tr-TR" dirty="0" smtClean="0"/>
              <a:t>                </a:t>
            </a:r>
            <a:r>
              <a:rPr lang="tr-TR" dirty="0" err="1" smtClean="0"/>
              <a:t>int</a:t>
            </a:r>
            <a:r>
              <a:rPr lang="tr-TR" dirty="0" smtClean="0"/>
              <a:t> </a:t>
            </a:r>
            <a:r>
              <a:rPr lang="tr-TR" dirty="0" err="1" smtClean="0"/>
              <a:t>sum</a:t>
            </a:r>
            <a:r>
              <a:rPr lang="tr-TR" dirty="0" smtClean="0"/>
              <a:t> = 0;</a:t>
            </a:r>
          </a:p>
          <a:p>
            <a:pPr>
              <a:buNone/>
            </a:pPr>
            <a:r>
              <a:rPr lang="tr-TR" dirty="0" smtClean="0"/>
              <a:t>        </a:t>
            </a:r>
            <a:r>
              <a:rPr lang="tr-TR" dirty="0" err="1" smtClean="0"/>
              <a:t>for</a:t>
            </a:r>
            <a:r>
              <a:rPr lang="tr-TR" dirty="0" smtClean="0"/>
              <a:t> (</a:t>
            </a:r>
            <a:r>
              <a:rPr lang="tr-TR" dirty="0" err="1" smtClean="0"/>
              <a:t>int</a:t>
            </a:r>
            <a:r>
              <a:rPr lang="tr-TR" dirty="0" smtClean="0"/>
              <a:t> i = 0; i &lt; 4; i++) {</a:t>
            </a:r>
          </a:p>
          <a:p>
            <a:pPr>
              <a:buNone/>
            </a:pPr>
            <a:r>
              <a:rPr lang="tr-TR" dirty="0" smtClean="0"/>
              <a:t>            </a:t>
            </a:r>
            <a:r>
              <a:rPr lang="tr-TR" dirty="0" err="1" smtClean="0"/>
              <a:t>for</a:t>
            </a:r>
            <a:r>
              <a:rPr lang="tr-TR" dirty="0" smtClean="0"/>
              <a:t> (</a:t>
            </a:r>
            <a:r>
              <a:rPr lang="tr-TR" dirty="0" err="1" smtClean="0"/>
              <a:t>int</a:t>
            </a:r>
            <a:r>
              <a:rPr lang="tr-TR" dirty="0" smtClean="0"/>
              <a:t> j = 0; j &lt; 4; j++) {</a:t>
            </a:r>
          </a:p>
          <a:p>
            <a:pPr>
              <a:buNone/>
            </a:pPr>
            <a:r>
              <a:rPr lang="tr-TR" dirty="0" smtClean="0"/>
              <a:t>                </a:t>
            </a:r>
            <a:r>
              <a:rPr lang="tr-TR" dirty="0" err="1" smtClean="0"/>
              <a:t>if</a:t>
            </a:r>
            <a:r>
              <a:rPr lang="tr-TR" dirty="0" smtClean="0"/>
              <a:t> (i == j)</a:t>
            </a:r>
          </a:p>
          <a:p>
            <a:pPr>
              <a:buNone/>
            </a:pPr>
            <a:r>
              <a:rPr lang="tr-TR" dirty="0" smtClean="0"/>
              <a:t>                    </a:t>
            </a:r>
            <a:r>
              <a:rPr lang="tr-TR" dirty="0" err="1" smtClean="0"/>
              <a:t>sum</a:t>
            </a:r>
            <a:r>
              <a:rPr lang="tr-TR" dirty="0" smtClean="0"/>
              <a:t> += dizi[i][j];            }        }</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a:t>
            </a:r>
            <a:r>
              <a:rPr lang="tr-TR" dirty="0" err="1" smtClean="0"/>
              <a:t>sum</a:t>
            </a:r>
            <a:r>
              <a:rPr lang="tr-TR" dirty="0" smtClean="0"/>
              <a:t> / 2);</a:t>
            </a:r>
          </a:p>
        </p:txBody>
      </p:sp>
      <p:graphicFrame>
        <p:nvGraphicFramePr>
          <p:cNvPr id="4" name="3 Tablo"/>
          <p:cNvGraphicFramePr>
            <a:graphicFrameLocks noGrp="1"/>
          </p:cNvGraphicFramePr>
          <p:nvPr/>
        </p:nvGraphicFramePr>
        <p:xfrm>
          <a:off x="2214546" y="4214818"/>
          <a:ext cx="4833950" cy="1389057"/>
        </p:xfrm>
        <a:graphic>
          <a:graphicData uri="http://schemas.openxmlformats.org/drawingml/2006/table">
            <a:tbl>
              <a:tblPr firstRow="1" bandRow="1">
                <a:tableStyleId>{5940675A-B579-460E-94D1-54222C63F5DA}</a:tableStyleId>
              </a:tblPr>
              <a:tblGrid>
                <a:gridCol w="483395"/>
                <a:gridCol w="483395"/>
                <a:gridCol w="483395"/>
                <a:gridCol w="483395"/>
                <a:gridCol w="483395"/>
                <a:gridCol w="483395"/>
                <a:gridCol w="483395"/>
                <a:gridCol w="483395"/>
                <a:gridCol w="483395"/>
                <a:gridCol w="483395"/>
              </a:tblGrid>
              <a:tr h="463019">
                <a:tc>
                  <a:txBody>
                    <a:bodyPr/>
                    <a:lstStyle/>
                    <a:p>
                      <a:pPr algn="ctr"/>
                      <a:r>
                        <a:rPr lang="tr-TR" b="0" dirty="0" smtClean="0"/>
                        <a:t>i</a:t>
                      </a:r>
                      <a:endParaRPr lang="tr-TR" b="0" dirty="0"/>
                    </a:p>
                  </a:txBody>
                  <a:tcPr/>
                </a:tc>
                <a:tc>
                  <a:txBody>
                    <a:bodyPr/>
                    <a:lstStyle/>
                    <a:p>
                      <a:pPr algn="ctr"/>
                      <a:r>
                        <a:rPr lang="tr-TR" b="0" dirty="0" smtClean="0"/>
                        <a:t>:</a:t>
                      </a:r>
                      <a:endParaRPr lang="tr-TR" b="0" dirty="0"/>
                    </a:p>
                  </a:txBody>
                  <a:tcPr/>
                </a:tc>
                <a:tc>
                  <a:txBody>
                    <a:bodyPr/>
                    <a:lstStyle/>
                    <a:p>
                      <a:pPr algn="ctr"/>
                      <a:r>
                        <a:rPr lang="tr-TR" b="0" dirty="0" smtClean="0"/>
                        <a:t>9</a:t>
                      </a:r>
                      <a:endParaRPr lang="tr-TR" b="0" dirty="0"/>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r>
              <a:tr h="463019">
                <a:tc>
                  <a:txBody>
                    <a:bodyPr/>
                    <a:lstStyle/>
                    <a:p>
                      <a:endParaRPr lang="tr-TR"/>
                    </a:p>
                  </a:txBody>
                  <a:tcPr/>
                </a:tc>
                <a:tc>
                  <a:txBody>
                    <a:bodyPr/>
                    <a:lstStyle/>
                    <a:p>
                      <a:endParaRPr lang="tr-TR" dirty="0"/>
                    </a:p>
                  </a:txBody>
                  <a:tcPr/>
                </a:tc>
                <a:tc>
                  <a:txBody>
                    <a:bodyPr/>
                    <a:lstStyle/>
                    <a:p>
                      <a:endParaRPr lang="tr-TR" dirty="0"/>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r>
              <a:tr h="463019">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dirty="0"/>
                    </a:p>
                  </a:txBody>
                  <a:tcPr/>
                </a:tc>
              </a:tr>
            </a:tbl>
          </a:graphicData>
        </a:graphic>
      </p:graphicFrame>
      <p:sp>
        <p:nvSpPr>
          <p:cNvPr id="5" name="4 Metin kutusu"/>
          <p:cNvSpPr txBox="1"/>
          <p:nvPr/>
        </p:nvSpPr>
        <p:spPr>
          <a:xfrm>
            <a:off x="1142976" y="3857628"/>
            <a:ext cx="5351017" cy="369332"/>
          </a:xfrm>
          <a:prstGeom prst="rect">
            <a:avLst/>
          </a:prstGeom>
          <a:noFill/>
        </p:spPr>
        <p:txBody>
          <a:bodyPr wrap="none" rtlCol="0">
            <a:spAutoFit/>
          </a:bodyPr>
          <a:lstStyle/>
          <a:p>
            <a:r>
              <a:rPr lang="tr-TR" dirty="0" smtClean="0"/>
              <a:t>CEVABINIZI 3*10LUK BİR ÇIKTI KODUSUNA KODLAYINIZ:</a:t>
            </a:r>
            <a:endParaRPr lang="tr-TR" dirty="0"/>
          </a:p>
        </p:txBody>
      </p:sp>
    </p:spTree>
  </p:cSld>
  <p:clrMapOvr>
    <a:masterClrMapping/>
  </p:clrMapOvr>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Image result for turtle and rabbit"/>
          <p:cNvPicPr/>
          <p:nvPr/>
        </p:nvPicPr>
        <p:blipFill>
          <a:blip r:embed="rId2"/>
          <a:srcRect/>
          <a:stretch>
            <a:fillRect/>
          </a:stretch>
        </p:blipFill>
        <p:spPr bwMode="auto">
          <a:xfrm flipH="1">
            <a:off x="500034" y="1285860"/>
            <a:ext cx="3181350" cy="2276701"/>
          </a:xfrm>
          <a:prstGeom prst="rect">
            <a:avLst/>
          </a:prstGeom>
          <a:noFill/>
          <a:ln w="9525">
            <a:noFill/>
            <a:miter lim="800000"/>
            <a:headEnd/>
            <a:tailEnd/>
          </a:ln>
        </p:spPr>
      </p:pic>
      <p:sp>
        <p:nvSpPr>
          <p:cNvPr id="2" name="1 Başlık"/>
          <p:cNvSpPr>
            <a:spLocks noGrp="1"/>
          </p:cNvSpPr>
          <p:nvPr>
            <p:ph type="title"/>
          </p:nvPr>
        </p:nvSpPr>
        <p:spPr/>
        <p:txBody>
          <a:bodyPr/>
          <a:lstStyle/>
          <a:p>
            <a:r>
              <a:rPr lang="tr-TR" dirty="0" smtClean="0"/>
              <a:t>Tavşan Kaplumbağa Yarışı</a:t>
            </a:r>
            <a:endParaRPr lang="tr-TR" dirty="0"/>
          </a:p>
        </p:txBody>
      </p:sp>
      <p:pic>
        <p:nvPicPr>
          <p:cNvPr id="4" name="3 Resim" descr="Image result for turtle and rabbit"/>
          <p:cNvPicPr/>
          <p:nvPr/>
        </p:nvPicPr>
        <p:blipFill>
          <a:blip r:embed="rId2"/>
          <a:srcRect/>
          <a:stretch>
            <a:fillRect/>
          </a:stretch>
        </p:blipFill>
        <p:spPr bwMode="auto">
          <a:xfrm flipH="1">
            <a:off x="-3500494" y="1285860"/>
            <a:ext cx="3181350" cy="2276701"/>
          </a:xfrm>
          <a:prstGeom prst="rect">
            <a:avLst/>
          </a:prstGeom>
          <a:noFill/>
          <a:ln w="9525">
            <a:noFill/>
            <a:miter lim="800000"/>
            <a:headEnd/>
            <a:tailEnd/>
          </a:ln>
        </p:spPr>
      </p:pic>
      <p:sp>
        <p:nvSpPr>
          <p:cNvPr id="5" name="4 Metin kutusu"/>
          <p:cNvSpPr txBox="1"/>
          <p:nvPr/>
        </p:nvSpPr>
        <p:spPr>
          <a:xfrm>
            <a:off x="642910" y="4429132"/>
            <a:ext cx="764386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tr-TR" dirty="0" smtClean="0"/>
              <a:t>Bir kaplumbağa ile tavşan yarışmasının benzetimini(</a:t>
            </a:r>
            <a:r>
              <a:rPr lang="tr-TR" dirty="0" err="1" smtClean="0"/>
              <a:t>ing.</a:t>
            </a:r>
            <a:r>
              <a:rPr lang="tr-TR" dirty="0" smtClean="0"/>
              <a:t> </a:t>
            </a:r>
            <a:r>
              <a:rPr lang="tr-TR" dirty="0" err="1" smtClean="0"/>
              <a:t>simulation</a:t>
            </a:r>
            <a:r>
              <a:rPr lang="tr-TR" dirty="0" smtClean="0"/>
              <a:t>) yapmanız isteniyor. Bu benzetimde kaplumbağa her 700ms’de sabit olarak 2 birim ilerlemektedir. Tavşan ise her 700ms’de 0’dan 4’e kadar rastgele bir sayıda birim ilerlemektedir. </a:t>
            </a:r>
            <a:endParaRPr lang="tr-TR" dirty="0"/>
          </a:p>
        </p:txBody>
      </p:sp>
      <p:sp>
        <p:nvSpPr>
          <p:cNvPr id="6" name="Rectangle 1"/>
          <p:cNvSpPr>
            <a:spLocks noChangeArrowheads="1"/>
          </p:cNvSpPr>
          <p:nvPr/>
        </p:nvSpPr>
        <p:spPr bwMode="auto">
          <a:xfrm>
            <a:off x="3929058" y="1357298"/>
            <a:ext cx="4929222" cy="193899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TAVSAN 	KAPLUMBAĞA</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0		0</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tr-TR" sz="2400" dirty="0" smtClean="0">
                <a:solidFill>
                  <a:schemeClr val="tx1"/>
                </a:solidFill>
                <a:latin typeface="Calibri" pitchFamily="34" charset="0"/>
                <a:ea typeface="Times New Roman" pitchFamily="18" charset="0"/>
                <a:cs typeface="Times New Roman" pitchFamily="18" charset="0"/>
              </a:rPr>
              <a:t>1</a:t>
            </a:r>
            <a:r>
              <a:rPr kumimoji="0" lang="tr-TR"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2</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tr-TR" sz="2400" dirty="0" smtClean="0">
                <a:solidFill>
                  <a:schemeClr val="tx1"/>
                </a:solidFill>
                <a:latin typeface="Calibri" pitchFamily="34" charset="0"/>
                <a:ea typeface="Times New Roman" pitchFamily="18" charset="0"/>
                <a:cs typeface="Times New Roman" pitchFamily="18" charset="0"/>
              </a:rPr>
              <a:t>3</a:t>
            </a:r>
            <a:r>
              <a:rPr kumimoji="0" lang="tr-TR"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4</a:t>
            </a:r>
            <a:endParaRPr kumimoji="0" lang="tr-TR"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tr-TR"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tr-TR"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Köşeleri Yuvarlanmış Dikdörtgen Belirtme Çizgisi"/>
          <p:cNvSpPr/>
          <p:nvPr/>
        </p:nvSpPr>
        <p:spPr>
          <a:xfrm>
            <a:off x="3071802" y="1000108"/>
            <a:ext cx="1214446" cy="857256"/>
          </a:xfrm>
          <a:prstGeom prst="wedgeRoundRectCallout">
            <a:avLst>
              <a:gd name="adj1" fmla="val -19754"/>
              <a:gd name="adj2" fmla="val 5960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100" dirty="0" smtClean="0"/>
              <a:t>Hani uyuyacaktı oğlum bu tavşan… Yaktın beni </a:t>
            </a:r>
            <a:r>
              <a:rPr lang="tr-TR" sz="1100" dirty="0" err="1" smtClean="0"/>
              <a:t>Ezop</a:t>
            </a:r>
            <a:r>
              <a:rPr lang="tr-TR" sz="1100" dirty="0" smtClean="0"/>
              <a:t>…</a:t>
            </a:r>
            <a:endParaRPr lang="tr-TR" sz="11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16667E-6 3.07425E-6 L 1.48055 -0.01088 " pathEditMode="relative" rAng="0" ptsTypes="AA">
                                      <p:cBhvr>
                                        <p:cTn id="6" dur="5000" fill="hold"/>
                                        <p:tgtEl>
                                          <p:spTgt spid="4"/>
                                        </p:tgtEl>
                                        <p:attrNameLst>
                                          <p:attrName>ppt_x</p:attrName>
                                          <p:attrName>ppt_y</p:attrName>
                                        </p:attrNameLst>
                                      </p:cBhvr>
                                      <p:rCtr x="740" y="-6"/>
                                    </p:animMotion>
                                  </p:childTnLst>
                                </p:cTn>
                              </p:par>
                            </p:childTnLst>
                          </p:cTn>
                        </p:par>
                        <p:par>
                          <p:cTn id="7" fill="hold">
                            <p:stCondLst>
                              <p:cond delay="5000"/>
                            </p:stCondLst>
                            <p:childTnLst>
                              <p:par>
                                <p:cTn id="8" presetID="2" presetClass="entr" presetSubtype="2"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2000" fill="hold"/>
                                        <p:tgtEl>
                                          <p:spTgt spid="7"/>
                                        </p:tgtEl>
                                        <p:attrNameLst>
                                          <p:attrName>ppt_x</p:attrName>
                                        </p:attrNameLst>
                                      </p:cBhvr>
                                      <p:tavLst>
                                        <p:tav tm="0">
                                          <p:val>
                                            <p:strVal val="1+#ppt_w/2"/>
                                          </p:val>
                                        </p:tav>
                                        <p:tav tm="100000">
                                          <p:val>
                                            <p:strVal val="#ppt_x"/>
                                          </p:val>
                                        </p:tav>
                                      </p:tavLst>
                                    </p:anim>
                                    <p:anim calcmode="lin" valueType="num">
                                      <p:cBhvr additive="base">
                                        <p:cTn id="11" dur="200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7000"/>
                            </p:stCondLst>
                            <p:childTnLst>
                              <p:par>
                                <p:cTn id="13" presetID="5"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Tavşan Kaplumbağa Yarışı</a:t>
            </a:r>
            <a:endParaRPr lang="tr-TR" dirty="0"/>
          </a:p>
        </p:txBody>
      </p:sp>
      <p:sp>
        <p:nvSpPr>
          <p:cNvPr id="3" name="2 İçerik Yer Tutucusu"/>
          <p:cNvSpPr>
            <a:spLocks noGrp="1"/>
          </p:cNvSpPr>
          <p:nvPr>
            <p:ph sz="quarter" idx="1"/>
          </p:nvPr>
        </p:nvSpPr>
        <p:spPr/>
        <p:txBody>
          <a:bodyPr/>
          <a:lstStyle/>
          <a:p>
            <a:r>
              <a:rPr lang="tr-TR" dirty="0" smtClean="0"/>
              <a:t>Benzetimi yapın ve bir dizinin içine sonuçları saklayın.</a:t>
            </a:r>
          </a:p>
          <a:p>
            <a:r>
              <a:rPr lang="tr-TR" dirty="0" smtClean="0"/>
              <a:t>Sonra sonuçları 700 </a:t>
            </a:r>
            <a:r>
              <a:rPr lang="tr-TR" dirty="0" err="1" smtClean="0"/>
              <a:t>ms</a:t>
            </a:r>
            <a:r>
              <a:rPr lang="tr-TR" dirty="0" smtClean="0"/>
              <a:t> aralıklarla ekranda gösterin.</a:t>
            </a:r>
          </a:p>
          <a:p>
            <a:r>
              <a:rPr lang="tr-TR" dirty="0" smtClean="0"/>
              <a:t>Parkur uzunluğu 50 birimdir.</a:t>
            </a:r>
          </a:p>
          <a:p>
            <a:r>
              <a:rPr lang="tr-TR" dirty="0" smtClean="0"/>
              <a:t>Yarış bittikten sonra kazanan ilan edilir.</a:t>
            </a:r>
            <a:endParaRPr lang="tr-TR" dirty="0"/>
          </a:p>
        </p:txBody>
      </p:sp>
      <p:pic>
        <p:nvPicPr>
          <p:cNvPr id="5" name="4 Resim" descr="Image result for turtle and rabbit"/>
          <p:cNvPicPr/>
          <p:nvPr/>
        </p:nvPicPr>
        <p:blipFill>
          <a:blip r:embed="rId2">
            <a:clrChange>
              <a:clrFrom>
                <a:srgbClr val="FFFFFF"/>
              </a:clrFrom>
              <a:clrTo>
                <a:srgbClr val="FFFFFF">
                  <a:alpha val="0"/>
                </a:srgbClr>
              </a:clrTo>
            </a:clrChange>
          </a:blip>
          <a:srcRect/>
          <a:stretch>
            <a:fillRect/>
          </a:stretch>
        </p:blipFill>
        <p:spPr bwMode="auto">
          <a:xfrm flipH="1">
            <a:off x="6143636" y="4500570"/>
            <a:ext cx="2143140" cy="13480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Bul bakalım kaç tuttum?</a:t>
            </a:r>
            <a:endParaRPr lang="tr-TR" dirty="0"/>
          </a:p>
        </p:txBody>
      </p:sp>
      <p:sp>
        <p:nvSpPr>
          <p:cNvPr id="3" name="2 İçerik Yer Tutucusu"/>
          <p:cNvSpPr>
            <a:spLocks noGrp="1"/>
          </p:cNvSpPr>
          <p:nvPr>
            <p:ph sz="quarter" idx="1"/>
          </p:nvPr>
        </p:nvSpPr>
        <p:spPr/>
        <p:txBody>
          <a:bodyPr>
            <a:normAutofit fontScale="92500" lnSpcReduction="10000"/>
          </a:bodyPr>
          <a:lstStyle/>
          <a:p>
            <a:pPr marL="514350" indent="-514350">
              <a:buFont typeface="+mj-lt"/>
              <a:buAutoNum type="arabicPeriod"/>
            </a:pPr>
            <a:r>
              <a:rPr lang="tr-TR" dirty="0" smtClean="0"/>
              <a:t>Başla</a:t>
            </a:r>
          </a:p>
          <a:p>
            <a:pPr marL="514350" indent="-514350">
              <a:buFont typeface="+mj-lt"/>
              <a:buAutoNum type="arabicPeriod"/>
            </a:pPr>
            <a:r>
              <a:rPr lang="tr-TR" dirty="0" smtClean="0"/>
              <a:t>en küçük=1</a:t>
            </a:r>
          </a:p>
          <a:p>
            <a:pPr marL="514350" indent="-514350">
              <a:buFont typeface="+mj-lt"/>
              <a:buAutoNum type="arabicPeriod"/>
            </a:pPr>
            <a:r>
              <a:rPr lang="tr-TR" dirty="0" smtClean="0"/>
              <a:t>en büyük=100</a:t>
            </a:r>
          </a:p>
          <a:p>
            <a:pPr marL="514350" indent="-514350">
              <a:buFont typeface="+mj-lt"/>
              <a:buAutoNum type="arabicPeriod"/>
            </a:pPr>
            <a:r>
              <a:rPr lang="tr-TR" dirty="0" smtClean="0"/>
              <a:t>tahmin, en küçük ile en büyüğünün ortalamasının aşağı tamsayıya yuvarlanmış şeklidir.</a:t>
            </a:r>
          </a:p>
          <a:p>
            <a:pPr marL="514350" indent="-514350">
              <a:buFont typeface="+mj-lt"/>
              <a:buAutoNum type="arabicPeriod"/>
            </a:pPr>
            <a:r>
              <a:rPr lang="tr-TR" dirty="0" smtClean="0"/>
              <a:t>Karşı taraf daha küçük derse, en büyük=tahmin</a:t>
            </a:r>
          </a:p>
          <a:p>
            <a:pPr marL="514350" indent="-514350">
              <a:buFont typeface="+mj-lt"/>
              <a:buAutoNum type="arabicPeriod"/>
            </a:pPr>
            <a:r>
              <a:rPr lang="tr-TR" dirty="0" smtClean="0"/>
              <a:t>Karşı taraf daha büyük derse, en küçük=tahmin</a:t>
            </a:r>
          </a:p>
          <a:p>
            <a:pPr marL="514350" indent="-514350">
              <a:buFont typeface="+mj-lt"/>
              <a:buAutoNum type="arabicPeriod"/>
            </a:pPr>
            <a:r>
              <a:rPr lang="tr-TR" dirty="0" smtClean="0"/>
              <a:t>Karşı taraf doğru derse Git 9</a:t>
            </a:r>
          </a:p>
          <a:p>
            <a:pPr marL="514350" indent="-514350">
              <a:buFont typeface="+mj-lt"/>
              <a:buAutoNum type="arabicPeriod"/>
            </a:pPr>
            <a:r>
              <a:rPr lang="tr-TR" dirty="0" smtClean="0"/>
              <a:t>Git 4</a:t>
            </a:r>
          </a:p>
          <a:p>
            <a:pPr marL="514350" indent="-514350">
              <a:buFont typeface="+mj-lt"/>
              <a:buAutoNum type="arabicPeriod"/>
            </a:pPr>
            <a:r>
              <a:rPr lang="tr-TR" dirty="0" smtClean="0"/>
              <a:t>Dur</a:t>
            </a:r>
          </a:p>
          <a:p>
            <a:endParaRPr lang="tr-TR" dirty="0" smtClean="0"/>
          </a:p>
          <a:p>
            <a:r>
              <a:rPr lang="tr-TR" dirty="0" smtClean="0"/>
              <a:t>Java’da bu sözde kodu, koda çevirelim</a:t>
            </a:r>
            <a:endParaRPr lang="tr-TR" dirty="0"/>
          </a:p>
        </p:txBody>
      </p:sp>
      <p:pic>
        <p:nvPicPr>
          <p:cNvPr id="4" name="Picture 2" descr="C:\Program Files\Microsoft Office\MEDIA\CAGCAT10\j0195384.wmf"/>
          <p:cNvPicPr>
            <a:picLocks noChangeAspect="1" noChangeArrowheads="1"/>
          </p:cNvPicPr>
          <p:nvPr/>
        </p:nvPicPr>
        <p:blipFill>
          <a:blip r:embed="rId2"/>
          <a:srcRect/>
          <a:stretch>
            <a:fillRect/>
          </a:stretch>
        </p:blipFill>
        <p:spPr bwMode="auto">
          <a:xfrm>
            <a:off x="6786578" y="4357694"/>
            <a:ext cx="1795882" cy="1833372"/>
          </a:xfrm>
          <a:prstGeom prst="rect">
            <a:avLst/>
          </a:prstGeom>
          <a:noFill/>
        </p:spPr>
      </p:pic>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Tavşan Kaplumbağa Yarışı - Geliştirilmiş</a:t>
            </a:r>
            <a:endParaRPr lang="tr-TR" dirty="0"/>
          </a:p>
        </p:txBody>
      </p:sp>
      <p:sp>
        <p:nvSpPr>
          <p:cNvPr id="3" name="2 İçerik Yer Tutucusu"/>
          <p:cNvSpPr>
            <a:spLocks noGrp="1"/>
          </p:cNvSpPr>
          <p:nvPr>
            <p:ph sz="quarter" idx="1"/>
          </p:nvPr>
        </p:nvSpPr>
        <p:spPr/>
        <p:txBody>
          <a:bodyPr/>
          <a:lstStyle/>
          <a:p>
            <a:r>
              <a:rPr lang="tr-TR" dirty="0" smtClean="0"/>
              <a:t>Parkurun ortasına gelindiğinde “(Öndeki) bugün çok formda” denilecek, yarışın bitimine 5 adım kala “(Kaybedecek olanı) destekleyenler </a:t>
            </a:r>
            <a:r>
              <a:rPr lang="tr-TR" dirty="0" err="1" smtClean="0"/>
              <a:t>stadi</a:t>
            </a:r>
            <a:r>
              <a:rPr lang="tr-TR" dirty="0" smtClean="0"/>
              <a:t> terk ediyor” denilecek.</a:t>
            </a:r>
          </a:p>
          <a:p>
            <a:r>
              <a:rPr lang="tr-TR" dirty="0" smtClean="0"/>
              <a:t>Kurbağa da ekleyin… Kurbağa ise, bir seferde 3 birim ileri sıçrıyor, ancak bir sonraki seferde çamurlu yüzeyden ötürü 1 adım geri kayıyor.</a:t>
            </a:r>
          </a:p>
          <a:p>
            <a:endParaRPr lang="tr-TR" dirty="0"/>
          </a:p>
        </p:txBody>
      </p:sp>
      <p:pic>
        <p:nvPicPr>
          <p:cNvPr id="4" name="3 Resim" descr="Image result for turtle and rabbit"/>
          <p:cNvPicPr/>
          <p:nvPr/>
        </p:nvPicPr>
        <p:blipFill>
          <a:blip r:embed="rId2">
            <a:clrChange>
              <a:clrFrom>
                <a:srgbClr val="FFFFFF"/>
              </a:clrFrom>
              <a:clrTo>
                <a:srgbClr val="FFFFFF">
                  <a:alpha val="0"/>
                </a:srgbClr>
              </a:clrTo>
            </a:clrChange>
          </a:blip>
          <a:srcRect/>
          <a:stretch>
            <a:fillRect/>
          </a:stretch>
        </p:blipFill>
        <p:spPr bwMode="auto">
          <a:xfrm flipH="1">
            <a:off x="6143636" y="4500570"/>
            <a:ext cx="2143140" cy="13480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214282" y="491504"/>
            <a:ext cx="8229600" cy="4937760"/>
          </a:xfrm>
        </p:spPr>
        <p:txBody>
          <a:bodyPr>
            <a:normAutofit/>
          </a:bodyPr>
          <a:lstStyle/>
          <a:p>
            <a:pPr>
              <a:buNone/>
            </a:pPr>
            <a:r>
              <a:rPr lang="tr-TR" sz="2000" dirty="0" smtClean="0"/>
              <a:t>Bir dersin hocası </a:t>
            </a:r>
            <a:r>
              <a:rPr lang="tr-TR" sz="2000" b="1" dirty="0" smtClean="0"/>
              <a:t>OGRENCI_SAYISI</a:t>
            </a:r>
            <a:r>
              <a:rPr lang="tr-TR" sz="2000" dirty="0" smtClean="0"/>
              <a:t> kadar öğrenciye ders veriyormuş. Not girişleri için bir kod yazacakmış. Sizden yardım istiyor…</a:t>
            </a:r>
          </a:p>
          <a:p>
            <a:r>
              <a:rPr lang="tr-TR" sz="2000" dirty="0" smtClean="0"/>
              <a:t>Kod çalıştığında sırayla </a:t>
            </a:r>
            <a:r>
              <a:rPr lang="tr-TR" sz="2000" i="1" dirty="0" smtClean="0"/>
              <a:t>öğrenci 1</a:t>
            </a:r>
            <a:r>
              <a:rPr lang="tr-TR" sz="2000" dirty="0" smtClean="0"/>
              <a:t>’in notunu sorar, notu alır, </a:t>
            </a:r>
            <a:r>
              <a:rPr lang="tr-TR" sz="2000" i="1" dirty="0" smtClean="0"/>
              <a:t>öğrenci 2</a:t>
            </a:r>
            <a:r>
              <a:rPr lang="tr-TR" sz="2000" dirty="0" smtClean="0"/>
              <a:t>’nin  notunu sorar ve notu alır… </a:t>
            </a:r>
          </a:p>
          <a:p>
            <a:r>
              <a:rPr lang="tr-TR" sz="2000" dirty="0" smtClean="0"/>
              <a:t>Herhangi bir not girişi 0-100 arasında değilse ya da -1 değilse kod kullanıcıyı uyarır ve tekrar giriş ister. </a:t>
            </a:r>
            <a:r>
              <a:rPr lang="tr-TR" sz="1600" dirty="0" smtClean="0"/>
              <a:t>(“</a:t>
            </a:r>
            <a:r>
              <a:rPr lang="tr-TR" sz="1600" dirty="0" err="1" smtClean="0"/>
              <a:t>Yanlis</a:t>
            </a:r>
            <a:r>
              <a:rPr lang="tr-TR" sz="1600" dirty="0" smtClean="0"/>
              <a:t> </a:t>
            </a:r>
            <a:r>
              <a:rPr lang="tr-TR" sz="1600" dirty="0" err="1" smtClean="0"/>
              <a:t>giris</a:t>
            </a:r>
            <a:r>
              <a:rPr lang="tr-TR" sz="1600" dirty="0" smtClean="0"/>
              <a:t>. -1 ya da 0-100  </a:t>
            </a:r>
            <a:r>
              <a:rPr lang="tr-TR" sz="1600" dirty="0" err="1" smtClean="0"/>
              <a:t>arasi</a:t>
            </a:r>
            <a:r>
              <a:rPr lang="tr-TR" sz="1600" dirty="0" smtClean="0"/>
              <a:t> bir </a:t>
            </a:r>
            <a:r>
              <a:rPr lang="tr-TR" sz="1600" dirty="0" err="1" smtClean="0"/>
              <a:t>deger</a:t>
            </a:r>
            <a:r>
              <a:rPr lang="tr-TR" sz="1600" dirty="0" smtClean="0"/>
              <a:t> giriniz!”)</a:t>
            </a:r>
            <a:endParaRPr lang="tr-TR" sz="2000" dirty="0" smtClean="0"/>
          </a:p>
          <a:p>
            <a:r>
              <a:rPr lang="tr-TR" sz="2000" dirty="0" smtClean="0"/>
              <a:t>Kullanıcı -1 girdiğinde, kod sonuç ekranına geçer.</a:t>
            </a:r>
          </a:p>
          <a:p>
            <a:endParaRPr lang="tr-TR" sz="2000" dirty="0" smtClean="0"/>
          </a:p>
          <a:p>
            <a:endParaRPr lang="tr-TR" sz="2000" dirty="0" smtClean="0"/>
          </a:p>
          <a:p>
            <a:r>
              <a:rPr lang="tr-TR" sz="2000" dirty="0" smtClean="0"/>
              <a:t>şeklinde bir çıktı verir ve kod sonlanır.</a:t>
            </a:r>
          </a:p>
          <a:p>
            <a:pPr algn="ctr"/>
            <a:r>
              <a:rPr lang="tr-TR" sz="2000" dirty="0" smtClean="0"/>
              <a:t>Kullanıcı -1 girmeden OGRENCI_SAYISI kadar giriş yapılırsa da kod -1 girilmiş gibi sonuç ekranına geçer.</a:t>
            </a:r>
          </a:p>
          <a:p>
            <a:endParaRPr lang="tr-TR" sz="2000" dirty="0"/>
          </a:p>
        </p:txBody>
      </p:sp>
      <p:sp>
        <p:nvSpPr>
          <p:cNvPr id="9" name="8 Dikdörtgen"/>
          <p:cNvSpPr/>
          <p:nvPr/>
        </p:nvSpPr>
        <p:spPr>
          <a:xfrm>
            <a:off x="1928794" y="2928934"/>
            <a:ext cx="4714908" cy="78581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buNone/>
            </a:pPr>
            <a:r>
              <a:rPr lang="tr-TR" b="1" i="1" dirty="0" smtClean="0">
                <a:solidFill>
                  <a:schemeClr val="tx1"/>
                </a:solidFill>
              </a:rPr>
              <a:t>Girmiş olduğunuz not adedi: ________</a:t>
            </a:r>
          </a:p>
          <a:p>
            <a:pPr>
              <a:buNone/>
            </a:pPr>
            <a:r>
              <a:rPr lang="tr-TR" b="1" i="1" dirty="0" smtClean="0">
                <a:solidFill>
                  <a:schemeClr val="tx1"/>
                </a:solidFill>
              </a:rPr>
              <a:t>Sınav ortalaması: _______ (</a:t>
            </a:r>
            <a:r>
              <a:rPr lang="tr-TR" b="1" i="1" dirty="0" err="1" smtClean="0">
                <a:solidFill>
                  <a:schemeClr val="tx1"/>
                </a:solidFill>
              </a:rPr>
              <a:t>küsüratlı</a:t>
            </a:r>
            <a:r>
              <a:rPr lang="tr-TR" b="1" i="1" dirty="0" smtClean="0">
                <a:solidFill>
                  <a:schemeClr val="tx1"/>
                </a:solidFill>
              </a:rPr>
              <a:t>)</a:t>
            </a:r>
          </a:p>
        </p:txBody>
      </p:sp>
      <p:sp>
        <p:nvSpPr>
          <p:cNvPr id="2" name="1 Başlık"/>
          <p:cNvSpPr>
            <a:spLocks noGrp="1"/>
          </p:cNvSpPr>
          <p:nvPr>
            <p:ph type="title"/>
          </p:nvPr>
        </p:nvSpPr>
        <p:spPr>
          <a:xfrm>
            <a:off x="7215206" y="6296044"/>
            <a:ext cx="1757346" cy="561956"/>
          </a:xfrm>
        </p:spPr>
        <p:txBody>
          <a:bodyPr>
            <a:normAutofit fontScale="90000"/>
          </a:bodyPr>
          <a:lstStyle/>
          <a:p>
            <a:r>
              <a:rPr lang="tr-TR" dirty="0" smtClean="0"/>
              <a:t>Uygulama</a:t>
            </a:r>
            <a:endParaRPr lang="tr-TR" dirty="0"/>
          </a:p>
        </p:txBody>
      </p:sp>
      <p:grpSp>
        <p:nvGrpSpPr>
          <p:cNvPr id="4" name="Group 7"/>
          <p:cNvGrpSpPr/>
          <p:nvPr/>
        </p:nvGrpSpPr>
        <p:grpSpPr>
          <a:xfrm>
            <a:off x="1785918" y="4693963"/>
            <a:ext cx="4312216" cy="2164037"/>
            <a:chOff x="3916593" y="4379800"/>
            <a:chExt cx="4312216" cy="2164037"/>
          </a:xfrm>
        </p:grpSpPr>
        <p:pic>
          <p:nvPicPr>
            <p:cNvPr id="6" name="Picture 4" descr="http://www3.qcc.cuny.edu/WikiFiles/image/cat_writing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16593" y="4379800"/>
              <a:ext cx="1576072" cy="2164037"/>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7" name="Picture 1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21359" y="5081600"/>
              <a:ext cx="1807450" cy="1323109"/>
            </a:xfrm>
            <a:prstGeom prst="ellipse">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8" name="7 Köşeleri Yuvarlanmış Dikdörtgen Belirtme Çizgisi"/>
          <p:cNvSpPr/>
          <p:nvPr/>
        </p:nvSpPr>
        <p:spPr>
          <a:xfrm>
            <a:off x="6286512" y="4929198"/>
            <a:ext cx="2571768" cy="695322"/>
          </a:xfrm>
          <a:prstGeom prst="wedgeRoundRectCallout">
            <a:avLst>
              <a:gd name="adj1" fmla="val -77463"/>
              <a:gd name="adj2" fmla="val 249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Hocam, sınavlar okundu mu?</a:t>
            </a:r>
            <a:endParaRPr lang="tr-TR" dirty="0"/>
          </a:p>
        </p:txBody>
      </p:sp>
      <p:pic>
        <p:nvPicPr>
          <p:cNvPr id="11" name="10 Resim" descr="bilgisayar.wmf"/>
          <p:cNvPicPr>
            <a:picLocks noChangeAspect="1"/>
          </p:cNvPicPr>
          <p:nvPr/>
        </p:nvPicPr>
        <p:blipFill>
          <a:blip r:embed="rId4"/>
          <a:stretch>
            <a:fillRect/>
          </a:stretch>
        </p:blipFill>
        <p:spPr>
          <a:xfrm>
            <a:off x="8001024" y="3143248"/>
            <a:ext cx="761999" cy="778041"/>
          </a:xfrm>
          <a:prstGeom prst="rect">
            <a:avLst/>
          </a:prstGeom>
        </p:spPr>
      </p:pic>
    </p:spTree>
  </p:cSld>
  <p:clrMapOvr>
    <a:masterClrMapping/>
  </p:clrMapOvr>
  <p:transition/>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Kodu nasıl geliştirebiliriz?</a:t>
            </a:r>
          </a:p>
        </p:txBody>
      </p:sp>
      <p:pic>
        <p:nvPicPr>
          <p:cNvPr id="4" name="3 Resim" descr="bilgisayar.wmf"/>
          <p:cNvPicPr>
            <a:picLocks noChangeAspect="1"/>
          </p:cNvPicPr>
          <p:nvPr/>
        </p:nvPicPr>
        <p:blipFill>
          <a:blip r:embed="rId2"/>
          <a:stretch>
            <a:fillRect/>
          </a:stretch>
        </p:blipFill>
        <p:spPr>
          <a:xfrm>
            <a:off x="8001024" y="3143248"/>
            <a:ext cx="761999" cy="778041"/>
          </a:xfrm>
          <a:prstGeom prst="rect">
            <a:avLst/>
          </a:prstGeom>
        </p:spPr>
      </p:pic>
      <p:grpSp>
        <p:nvGrpSpPr>
          <p:cNvPr id="3" name="Group 7"/>
          <p:cNvGrpSpPr/>
          <p:nvPr/>
        </p:nvGrpSpPr>
        <p:grpSpPr>
          <a:xfrm>
            <a:off x="1785918" y="4693963"/>
            <a:ext cx="4312216" cy="2164037"/>
            <a:chOff x="3916593" y="4379800"/>
            <a:chExt cx="4312216" cy="2164037"/>
          </a:xfrm>
        </p:grpSpPr>
        <p:pic>
          <p:nvPicPr>
            <p:cNvPr id="6" name="Picture 4" descr="http://www3.qcc.cuny.edu/WikiFiles/image/cat_writing1.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16593" y="4379800"/>
              <a:ext cx="1576072" cy="2164037"/>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 name="Picture 1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21359" y="5081600"/>
              <a:ext cx="1807450" cy="1323109"/>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8" name="7 Köşeleri Yuvarlanmış Dikdörtgen Belirtme Çizgisi"/>
          <p:cNvSpPr/>
          <p:nvPr/>
        </p:nvSpPr>
        <p:spPr>
          <a:xfrm>
            <a:off x="6286512" y="4929198"/>
            <a:ext cx="2571768" cy="695322"/>
          </a:xfrm>
          <a:prstGeom prst="wedgeRoundRectCallout">
            <a:avLst>
              <a:gd name="adj1" fmla="val -77463"/>
              <a:gd name="adj2" fmla="val 2496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Hocam, sınavlar okundu mu?</a:t>
            </a:r>
            <a:endParaRPr lang="tr-TR" dirty="0"/>
          </a:p>
        </p:txBody>
      </p:sp>
      <p:sp>
        <p:nvSpPr>
          <p:cNvPr id="9" name="8 Dikdörtgen"/>
          <p:cNvSpPr/>
          <p:nvPr/>
        </p:nvSpPr>
        <p:spPr>
          <a:xfrm>
            <a:off x="2143108" y="1714488"/>
            <a:ext cx="4714908" cy="128588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buNone/>
            </a:pPr>
            <a:r>
              <a:rPr lang="tr-TR" b="1" i="1" dirty="0" smtClean="0">
                <a:solidFill>
                  <a:schemeClr val="tx1"/>
                </a:solidFill>
              </a:rPr>
              <a:t>Örnek çıktı:</a:t>
            </a:r>
          </a:p>
          <a:p>
            <a:pPr>
              <a:buNone/>
            </a:pPr>
            <a:r>
              <a:rPr lang="tr-TR" b="1" i="1" dirty="0" smtClean="0">
                <a:solidFill>
                  <a:schemeClr val="tx1"/>
                </a:solidFill>
              </a:rPr>
              <a:t>Girmiş olduğunuz notlar: 75 72 84 90</a:t>
            </a:r>
          </a:p>
          <a:p>
            <a:pPr>
              <a:buNone/>
            </a:pPr>
            <a:r>
              <a:rPr lang="tr-TR" b="1" i="1" dirty="0" smtClean="0">
                <a:solidFill>
                  <a:schemeClr val="tx1"/>
                </a:solidFill>
              </a:rPr>
              <a:t>Girmiş olduğunuz not adedi: 4</a:t>
            </a:r>
          </a:p>
          <a:p>
            <a:pPr>
              <a:buNone/>
            </a:pPr>
            <a:r>
              <a:rPr lang="tr-TR" b="1" i="1" dirty="0" smtClean="0">
                <a:solidFill>
                  <a:schemeClr val="tx1"/>
                </a:solidFill>
              </a:rPr>
              <a:t>Sınav ortalaması: 80, 25</a:t>
            </a:r>
            <a:endParaRPr lang="tr-TR" b="1" i="1" dirty="0" smtClean="0">
              <a:solidFill>
                <a:srgbClr val="FF0000"/>
              </a:solidFill>
            </a:endParaRPr>
          </a:p>
        </p:txBody>
      </p:sp>
      <p:sp>
        <p:nvSpPr>
          <p:cNvPr id="10" name="9 Dikdörtgen"/>
          <p:cNvSpPr/>
          <p:nvPr/>
        </p:nvSpPr>
        <p:spPr>
          <a:xfrm>
            <a:off x="428596" y="1214422"/>
            <a:ext cx="7885492" cy="3539430"/>
          </a:xfrm>
          <a:prstGeom prst="rect">
            <a:avLst/>
          </a:prstGeom>
        </p:spPr>
        <p:txBody>
          <a:bodyPr wrap="none">
            <a:spAutoFit/>
          </a:bodyPr>
          <a:lstStyle/>
          <a:p>
            <a:pPr>
              <a:buFont typeface="Arial" pitchFamily="34" charset="0"/>
              <a:buChar char="•"/>
            </a:pPr>
            <a:r>
              <a:rPr lang="tr-TR" sz="2800" dirty="0" smtClean="0"/>
              <a:t>Dizileri kullanarak girilen notları gösterebiliriz…</a:t>
            </a:r>
          </a:p>
          <a:p>
            <a:pPr>
              <a:buFont typeface="Arial" pitchFamily="34" charset="0"/>
              <a:buChar char="•"/>
            </a:pPr>
            <a:endParaRPr lang="tr-TR" sz="2800" dirty="0" smtClean="0"/>
          </a:p>
          <a:p>
            <a:pPr>
              <a:buFont typeface="Arial" pitchFamily="34" charset="0"/>
              <a:buChar char="•"/>
            </a:pPr>
            <a:endParaRPr lang="tr-TR" sz="2800" dirty="0" smtClean="0"/>
          </a:p>
          <a:p>
            <a:pPr>
              <a:buFont typeface="Arial" pitchFamily="34" charset="0"/>
              <a:buChar char="•"/>
            </a:pPr>
            <a:endParaRPr lang="tr-TR" sz="2800" dirty="0" smtClean="0"/>
          </a:p>
          <a:p>
            <a:pPr>
              <a:buFont typeface="Arial" pitchFamily="34" charset="0"/>
              <a:buChar char="•"/>
            </a:pPr>
            <a:endParaRPr lang="tr-TR" sz="2800" dirty="0" smtClean="0"/>
          </a:p>
          <a:p>
            <a:pPr>
              <a:buFont typeface="Arial" pitchFamily="34" charset="0"/>
              <a:buChar char="•"/>
            </a:pPr>
            <a:r>
              <a:rPr lang="tr-TR" sz="2800" dirty="0" smtClean="0"/>
              <a:t>Sınıf/Nesne kullanarak her öğrenci kaydı için </a:t>
            </a:r>
          </a:p>
          <a:p>
            <a:r>
              <a:rPr lang="tr-TR" sz="2800" dirty="0" smtClean="0"/>
              <a:t>bir nesne açarız. Böylece öğrenci isim gibi bilgileri de </a:t>
            </a:r>
          </a:p>
          <a:p>
            <a:r>
              <a:rPr lang="tr-TR" sz="2800" dirty="0" smtClean="0"/>
              <a:t>kaydedebiliriz.</a:t>
            </a:r>
          </a:p>
        </p:txBody>
      </p:sp>
    </p:spTree>
  </p:cSld>
  <p:clrMapOvr>
    <a:masterClrMapping/>
  </p:clrMapOvr>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lstStyle/>
          <a:p>
            <a:r>
              <a:rPr lang="tr-TR" b="1" dirty="0" smtClean="0"/>
              <a:t>Launch4j </a:t>
            </a:r>
            <a:r>
              <a:rPr lang="tr-TR" dirty="0" smtClean="0"/>
              <a:t>isimli yazılım sayesinde dosyalarınızı .</a:t>
            </a:r>
            <a:r>
              <a:rPr lang="tr-TR" dirty="0" err="1" smtClean="0"/>
              <a:t>exe</a:t>
            </a:r>
            <a:r>
              <a:rPr lang="tr-TR" dirty="0" smtClean="0"/>
              <a:t> formatına çevirip, </a:t>
            </a:r>
            <a:r>
              <a:rPr lang="tr-TR" dirty="0" err="1" smtClean="0"/>
              <a:t>Netbeans</a:t>
            </a:r>
            <a:r>
              <a:rPr lang="tr-TR" dirty="0" smtClean="0"/>
              <a:t> vs. kurulmadan da çalışır hale getirebilirsiniz. (Örn. kodunuzu değil, çıktısını eş dost akraba ile paylaşmak istediğinizde)</a:t>
            </a:r>
          </a:p>
          <a:p>
            <a:endParaRPr lang="tr-TR" dirty="0" smtClean="0"/>
          </a:p>
          <a:p>
            <a:r>
              <a:rPr lang="tr-TR" dirty="0" smtClean="0"/>
              <a:t>Önce </a:t>
            </a:r>
            <a:r>
              <a:rPr lang="tr-TR" dirty="0" err="1" smtClean="0"/>
              <a:t>Netbeans</a:t>
            </a:r>
            <a:r>
              <a:rPr lang="tr-TR" dirty="0" smtClean="0"/>
              <a:t> içinden projenizi </a:t>
            </a:r>
            <a:r>
              <a:rPr lang="tr-TR" dirty="0" err="1" smtClean="0"/>
              <a:t>build</a:t>
            </a:r>
            <a:r>
              <a:rPr lang="tr-TR" dirty="0" smtClean="0"/>
              <a:t> edin.</a:t>
            </a:r>
          </a:p>
          <a:p>
            <a:r>
              <a:rPr lang="tr-TR" dirty="0" smtClean="0"/>
              <a:t>Proje klasöründe (</a:t>
            </a:r>
            <a:r>
              <a:rPr lang="tr-TR" dirty="0" err="1" smtClean="0"/>
              <a:t>src</a:t>
            </a:r>
            <a:r>
              <a:rPr lang="tr-TR" dirty="0" smtClean="0"/>
              <a:t> ‘</a:t>
            </a:r>
            <a:r>
              <a:rPr lang="tr-TR" dirty="0" err="1" smtClean="0"/>
              <a:t>nin</a:t>
            </a:r>
            <a:r>
              <a:rPr lang="tr-TR" dirty="0" smtClean="0"/>
              <a:t> olduğu klasör) “</a:t>
            </a:r>
            <a:r>
              <a:rPr lang="tr-TR" dirty="0" err="1" smtClean="0"/>
              <a:t>dist</a:t>
            </a:r>
            <a:r>
              <a:rPr lang="tr-TR" dirty="0" smtClean="0"/>
              <a:t>” isimli klasör içinde .</a:t>
            </a:r>
            <a:r>
              <a:rPr lang="tr-TR" dirty="0" err="1" smtClean="0"/>
              <a:t>jar</a:t>
            </a:r>
            <a:r>
              <a:rPr lang="tr-TR" dirty="0" smtClean="0"/>
              <a:t> uzantılı bir dosya bulacaksınız.</a:t>
            </a:r>
          </a:p>
          <a:p>
            <a:r>
              <a:rPr lang="tr-TR" dirty="0" smtClean="0"/>
              <a:t>Bu dosyayı Launch4j ile .</a:t>
            </a:r>
            <a:r>
              <a:rPr lang="tr-TR" dirty="0" err="1" smtClean="0"/>
              <a:t>exe’ye</a:t>
            </a:r>
            <a:r>
              <a:rPr lang="tr-TR" dirty="0" smtClean="0"/>
              <a:t> çevirebiliyorsunuz.</a:t>
            </a:r>
            <a:endParaRPr lang="tr-TR" dirty="0"/>
          </a:p>
        </p:txBody>
      </p:sp>
    </p:spTree>
  </p:cSld>
  <p:clrMapOvr>
    <a:masterClrMapping/>
  </p:clrMapOvr>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Nesnesel Programlama niçin önemlidir?</a:t>
            </a:r>
            <a:endParaRPr lang="tr-TR" dirty="0"/>
          </a:p>
        </p:txBody>
      </p:sp>
      <p:pic>
        <p:nvPicPr>
          <p:cNvPr id="1026" name="Picture 2"/>
          <p:cNvPicPr>
            <a:picLocks noChangeAspect="1" noChangeArrowheads="1"/>
          </p:cNvPicPr>
          <p:nvPr/>
        </p:nvPicPr>
        <p:blipFill>
          <a:blip r:embed="rId2"/>
          <a:srcRect l="14402" t="29628" r="15446" b="10569"/>
          <a:stretch>
            <a:fillRect/>
          </a:stretch>
        </p:blipFill>
        <p:spPr bwMode="auto">
          <a:xfrm>
            <a:off x="642910" y="1571612"/>
            <a:ext cx="7858180" cy="4357718"/>
          </a:xfrm>
          <a:prstGeom prst="rect">
            <a:avLst/>
          </a:prstGeom>
          <a:noFill/>
          <a:ln w="9525">
            <a:noFill/>
            <a:miter lim="800000"/>
            <a:headEnd/>
            <a:tailEnd/>
          </a:ln>
          <a:effectLst/>
        </p:spPr>
      </p:pic>
      <p:sp>
        <p:nvSpPr>
          <p:cNvPr id="4" name="3 Metin kutusu"/>
          <p:cNvSpPr txBox="1"/>
          <p:nvPr/>
        </p:nvSpPr>
        <p:spPr>
          <a:xfrm>
            <a:off x="5715008" y="5500702"/>
            <a:ext cx="3143272" cy="830997"/>
          </a:xfrm>
          <a:prstGeom prst="rect">
            <a:avLst/>
          </a:prstGeom>
          <a:noFill/>
        </p:spPr>
        <p:txBody>
          <a:bodyPr wrap="square" rtlCol="0">
            <a:spAutoFit/>
          </a:bodyPr>
          <a:lstStyle/>
          <a:p>
            <a:pPr algn="ctr"/>
            <a:r>
              <a:rPr lang="tr-TR" sz="1600" i="1" dirty="0" smtClean="0"/>
              <a:t>2016-2017 Güz Dönemi öğrencilerinin cevaplarının </a:t>
            </a:r>
          </a:p>
          <a:p>
            <a:pPr algn="ctr"/>
            <a:r>
              <a:rPr lang="tr-TR" sz="1600" i="1" dirty="0" smtClean="0"/>
              <a:t>sözcük sıklığı grafiği</a:t>
            </a:r>
            <a:endParaRPr lang="tr-TR" sz="1600" i="1" dirty="0"/>
          </a:p>
        </p:txBody>
      </p:sp>
    </p:spTree>
  </p:cSld>
  <p:clrMapOvr>
    <a:masterClrMapping/>
  </p:clrMapOvr>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Neden Nesnesel Programlama?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357158" y="1214422"/>
            <a:ext cx="4214842" cy="4500594"/>
          </a:xfrm>
        </p:spPr>
        <p:txBody>
          <a:bodyPr>
            <a:normAutofit fontScale="77500" lnSpcReduction="20000"/>
          </a:bodyPr>
          <a:lstStyle/>
          <a:p>
            <a:pPr algn="just">
              <a:buFontTx/>
              <a:buChar char="-"/>
            </a:pPr>
            <a:r>
              <a:rPr lang="tr-TR" sz="2400" b="1" dirty="0" smtClean="0"/>
              <a:t> Bilgi Saklama (</a:t>
            </a:r>
            <a:r>
              <a:rPr lang="tr-TR" sz="2400" b="1" dirty="0" err="1" smtClean="0"/>
              <a:t>encapsulation</a:t>
            </a:r>
            <a:r>
              <a:rPr lang="tr-TR" sz="2400" b="1" dirty="0" smtClean="0"/>
              <a:t>)</a:t>
            </a:r>
          </a:p>
          <a:p>
            <a:r>
              <a:rPr lang="tr-TR" sz="2400" dirty="0" smtClean="0"/>
              <a:t>Bazı program parçalarının </a:t>
            </a:r>
            <a:r>
              <a:rPr lang="tr-TR" sz="2400" b="1" dirty="0" smtClean="0"/>
              <a:t>kullanıcılardan saklanması </a:t>
            </a:r>
            <a:r>
              <a:rPr lang="tr-TR" sz="2400" dirty="0" smtClean="0"/>
              <a:t>gerekebilir. Bu bazen program parçalarının yanlışlıkla veya kasten değiştirilmesini </a:t>
            </a:r>
            <a:r>
              <a:rPr lang="tr-TR" sz="2400" b="1" dirty="0" smtClean="0"/>
              <a:t>engellemek</a:t>
            </a:r>
            <a:r>
              <a:rPr lang="tr-TR" sz="2400" dirty="0" smtClean="0"/>
              <a:t>, bazen de kullanıcılardan detayları saklamak için yapılır.</a:t>
            </a:r>
          </a:p>
          <a:p>
            <a:endParaRPr lang="tr-TR" sz="2400" dirty="0" smtClean="0"/>
          </a:p>
          <a:p>
            <a:r>
              <a:rPr lang="tr-TR" sz="2400" dirty="0" smtClean="0"/>
              <a:t>Bunun dışında program parçalarına ait öznitelikler ve metotların bir arada bulunması problemin çözümünü kolaylaştırmaktadır.</a:t>
            </a:r>
          </a:p>
          <a:p>
            <a:endParaRPr lang="tr-TR" sz="2400" dirty="0" smtClean="0"/>
          </a:p>
          <a:p>
            <a:r>
              <a:rPr lang="tr-TR" sz="2400" dirty="0" smtClean="0"/>
              <a:t>Bu nedenlerden ötürü nesnesel programlamada bilgi saklama yöntemi bulunmaktadır.</a:t>
            </a:r>
          </a:p>
          <a:p>
            <a:pPr algn="just">
              <a:buFontTx/>
              <a:buChar char="-"/>
            </a:pPr>
            <a:endParaRPr lang="tr-TR" sz="2400" dirty="0" smtClean="0">
              <a:solidFill>
                <a:schemeClr val="tx1"/>
              </a:solidFill>
            </a:endParaRPr>
          </a:p>
        </p:txBody>
      </p:sp>
      <p:pic>
        <p:nvPicPr>
          <p:cNvPr id="6" name="5 Resim" descr="47sheep.png"/>
          <p:cNvPicPr>
            <a:picLocks noChangeAspect="1"/>
          </p:cNvPicPr>
          <p:nvPr/>
        </p:nvPicPr>
        <p:blipFill>
          <a:blip r:embed="rId2"/>
          <a:stretch>
            <a:fillRect/>
          </a:stretch>
        </p:blipFill>
        <p:spPr>
          <a:xfrm>
            <a:off x="4611065" y="1142985"/>
            <a:ext cx="4342436" cy="3786214"/>
          </a:xfrm>
          <a:prstGeom prst="rect">
            <a:avLst/>
          </a:prstGeom>
        </p:spPr>
      </p:pic>
    </p:spTree>
  </p:cSld>
  <p:clrMapOvr>
    <a:masterClrMapping/>
  </p:clrMapOvr>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kahve.jpg"/>
          <p:cNvPicPr>
            <a:picLocks noChangeAspect="1"/>
          </p:cNvPicPr>
          <p:nvPr/>
        </p:nvPicPr>
        <p:blipFill>
          <a:blip r:embed="rId2"/>
          <a:stretch>
            <a:fillRect/>
          </a:stretch>
        </p:blipFill>
        <p:spPr>
          <a:xfrm>
            <a:off x="4786314" y="1285860"/>
            <a:ext cx="4286261" cy="4286261"/>
          </a:xfrm>
          <a:prstGeom prst="rect">
            <a:avLst/>
          </a:prstGeom>
        </p:spPr>
      </p:pic>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Neden Nesnesel Programlama?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4471990" cy="4937760"/>
          </a:xfrm>
        </p:spPr>
        <p:txBody>
          <a:bodyPr>
            <a:normAutofit fontScale="92500" lnSpcReduction="10000"/>
          </a:bodyPr>
          <a:lstStyle/>
          <a:p>
            <a:pPr algn="just">
              <a:buFontTx/>
              <a:buChar char="-"/>
            </a:pPr>
            <a:r>
              <a:rPr lang="tr-TR" sz="2400" b="1" dirty="0" smtClean="0">
                <a:solidFill>
                  <a:schemeClr val="tx1"/>
                </a:solidFill>
              </a:rPr>
              <a:t> Birleştirilebilirlik</a:t>
            </a:r>
          </a:p>
          <a:p>
            <a:pPr algn="just"/>
            <a:r>
              <a:rPr lang="tr-TR" sz="2400" dirty="0" smtClean="0">
                <a:solidFill>
                  <a:schemeClr val="tx1"/>
                </a:solidFill>
              </a:rPr>
              <a:t>Özellikle </a:t>
            </a:r>
            <a:r>
              <a:rPr lang="tr-TR" sz="2400" dirty="0" err="1" smtClean="0">
                <a:solidFill>
                  <a:schemeClr val="tx1"/>
                </a:solidFill>
              </a:rPr>
              <a:t>arayüzlerin</a:t>
            </a:r>
            <a:r>
              <a:rPr lang="tr-TR" sz="2400" dirty="0" smtClean="0">
                <a:solidFill>
                  <a:schemeClr val="tx1"/>
                </a:solidFill>
              </a:rPr>
              <a:t> ve soyut sınıfların kullanımıyla küçük program parçalarının birleştirilerek </a:t>
            </a:r>
            <a:r>
              <a:rPr lang="tr-TR" sz="2400" b="1" dirty="0" smtClean="0">
                <a:solidFill>
                  <a:schemeClr val="tx1"/>
                </a:solidFill>
              </a:rPr>
              <a:t>büyük sistemlere dönüştürülmesi </a:t>
            </a:r>
            <a:r>
              <a:rPr lang="tr-TR" sz="2400" dirty="0" smtClean="0">
                <a:solidFill>
                  <a:schemeClr val="tx1"/>
                </a:solidFill>
              </a:rPr>
              <a:t>olarak düşünülebilir. </a:t>
            </a:r>
          </a:p>
          <a:p>
            <a:pPr algn="just"/>
            <a:endParaRPr lang="tr-TR" sz="2400" dirty="0" smtClean="0">
              <a:solidFill>
                <a:schemeClr val="tx1"/>
              </a:solidFill>
            </a:endParaRPr>
          </a:p>
          <a:p>
            <a:pPr algn="just"/>
            <a:r>
              <a:rPr lang="tr-TR" sz="2400" dirty="0" err="1" smtClean="0">
                <a:solidFill>
                  <a:schemeClr val="tx1"/>
                </a:solidFill>
              </a:rPr>
              <a:t>Arayüzler</a:t>
            </a:r>
            <a:r>
              <a:rPr lang="tr-TR" sz="2400" dirty="0" smtClean="0">
                <a:solidFill>
                  <a:schemeClr val="tx1"/>
                </a:solidFill>
              </a:rPr>
              <a:t> yardımıyla bir problemin farklı küçük parçaları üzerinde çalışan yazılımcılar birbirlerinden habersiz bu küçük parçaları çözebilirler ve bu küçük parçalar bir araya getirilerek </a:t>
            </a:r>
            <a:r>
              <a:rPr lang="tr-TR" sz="2400" b="1" dirty="0" smtClean="0">
                <a:solidFill>
                  <a:schemeClr val="tx1"/>
                </a:solidFill>
              </a:rPr>
              <a:t>büyük sistemler </a:t>
            </a:r>
            <a:r>
              <a:rPr lang="tr-TR" sz="2400" dirty="0" smtClean="0">
                <a:solidFill>
                  <a:schemeClr val="tx1"/>
                </a:solidFill>
              </a:rPr>
              <a:t>ortaya çıkarılır.</a:t>
            </a:r>
          </a:p>
        </p:txBody>
      </p:sp>
    </p:spTree>
  </p:cSld>
  <p:clrMapOvr>
    <a:masterClrMapping/>
  </p:clrMapOvr>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VirtualMethods.jpg"/>
          <p:cNvPicPr>
            <a:picLocks noChangeAspect="1"/>
          </p:cNvPicPr>
          <p:nvPr/>
        </p:nvPicPr>
        <p:blipFill>
          <a:blip r:embed="rId2"/>
          <a:stretch>
            <a:fillRect/>
          </a:stretch>
        </p:blipFill>
        <p:spPr>
          <a:xfrm>
            <a:off x="2125146" y="1214422"/>
            <a:ext cx="4893708" cy="2643206"/>
          </a:xfrm>
          <a:prstGeom prst="rect">
            <a:avLst/>
          </a:prstGeom>
        </p:spPr>
      </p:pic>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Neden Nesnesel Programlama?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3772874"/>
            <a:ext cx="8329642" cy="2585084"/>
          </a:xfrm>
        </p:spPr>
        <p:txBody>
          <a:bodyPr>
            <a:normAutofit fontScale="77500" lnSpcReduction="20000"/>
          </a:bodyPr>
          <a:lstStyle/>
          <a:p>
            <a:pPr algn="just">
              <a:buFontTx/>
              <a:buChar char="-"/>
            </a:pPr>
            <a:r>
              <a:rPr lang="tr-TR" sz="2400" b="1" dirty="0" smtClean="0">
                <a:solidFill>
                  <a:schemeClr val="tx1"/>
                </a:solidFill>
              </a:rPr>
              <a:t> Kalıtım (</a:t>
            </a:r>
            <a:r>
              <a:rPr lang="tr-TR" sz="2400" b="1" dirty="0" err="1" smtClean="0">
                <a:solidFill>
                  <a:schemeClr val="tx1"/>
                </a:solidFill>
              </a:rPr>
              <a:t>Inheritance</a:t>
            </a:r>
            <a:r>
              <a:rPr lang="tr-TR" sz="2400" b="1" dirty="0" smtClean="0">
                <a:solidFill>
                  <a:schemeClr val="tx1"/>
                </a:solidFill>
              </a:rPr>
              <a:t>)</a:t>
            </a:r>
          </a:p>
          <a:p>
            <a:pPr algn="just"/>
            <a:r>
              <a:rPr lang="tr-TR" sz="2400" dirty="0" smtClean="0">
                <a:solidFill>
                  <a:schemeClr val="tx1"/>
                </a:solidFill>
              </a:rPr>
              <a:t>Biyolojik sınıflandırmayı ve genetiği temel alır. Benzer özelliklere sahip program parçaları yalnızca birkaç şekilde farklılık gösteriyor olabilir. Örneğin bir Öğrenci İşleri Bilgi Sistemi’nde lisans ve yüksek lisans öğrencilerinin özellikleri </a:t>
            </a:r>
            <a:r>
              <a:rPr lang="tr-TR" sz="2400" b="1" dirty="0" smtClean="0">
                <a:solidFill>
                  <a:schemeClr val="tx1"/>
                </a:solidFill>
              </a:rPr>
              <a:t>birçok yönden aynıdır</a:t>
            </a:r>
            <a:r>
              <a:rPr lang="tr-TR" sz="2400" dirty="0" smtClean="0">
                <a:solidFill>
                  <a:schemeClr val="tx1"/>
                </a:solidFill>
              </a:rPr>
              <a:t>. Böyle durumlarda aynı özellikleri farklı sınıflarda tekrar tekrar kodlamak yerine kalıtım kullanılabilir. Bir üst tür oluşturularak aynı özellikler bu üst türde kodlanır ve diğer sınıflar bu üst türün özelliklerini kalıtım yoluyla elde ederler. Böylece </a:t>
            </a:r>
            <a:r>
              <a:rPr lang="tr-TR" sz="2400" b="1" dirty="0" smtClean="0">
                <a:solidFill>
                  <a:schemeClr val="tx1"/>
                </a:solidFill>
              </a:rPr>
              <a:t>aynı kodun tekrar tekrar yazılması engellenmiş olur ve yeni türlerin kodlanması da kolaylaşmış olur.</a:t>
            </a:r>
          </a:p>
        </p:txBody>
      </p:sp>
    </p:spTree>
  </p:cSld>
  <p:clrMapOvr>
    <a:masterClrMapping/>
  </p:clrMapOvr>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0.jpg"/>
          <p:cNvPicPr>
            <a:picLocks noChangeAspect="1"/>
          </p:cNvPicPr>
          <p:nvPr/>
        </p:nvPicPr>
        <p:blipFill>
          <a:blip r:embed="rId2"/>
          <a:stretch>
            <a:fillRect/>
          </a:stretch>
        </p:blipFill>
        <p:spPr>
          <a:xfrm>
            <a:off x="285720" y="1142984"/>
            <a:ext cx="4214842" cy="4643470"/>
          </a:xfrm>
          <a:prstGeom prst="rect">
            <a:avLst/>
          </a:prstGeom>
        </p:spPr>
      </p:pic>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Neden Nesnesel Programlama?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214810" y="1219200"/>
            <a:ext cx="4500594" cy="4567254"/>
          </a:xfrm>
        </p:spPr>
        <p:txBody>
          <a:bodyPr>
            <a:normAutofit fontScale="70000" lnSpcReduction="20000"/>
          </a:bodyPr>
          <a:lstStyle/>
          <a:p>
            <a:pPr algn="just">
              <a:buFontTx/>
              <a:buChar char="-"/>
            </a:pPr>
            <a:r>
              <a:rPr lang="tr-TR" sz="2400" b="1" dirty="0" smtClean="0">
                <a:solidFill>
                  <a:schemeClr val="tx1"/>
                </a:solidFill>
              </a:rPr>
              <a:t> </a:t>
            </a:r>
            <a:r>
              <a:rPr lang="tr-TR" sz="2400" b="1" dirty="0" err="1" smtClean="0">
                <a:solidFill>
                  <a:schemeClr val="tx1"/>
                </a:solidFill>
              </a:rPr>
              <a:t>Çokbiçimlilik</a:t>
            </a:r>
            <a:r>
              <a:rPr lang="tr-TR" sz="2400" b="1" dirty="0" smtClean="0">
                <a:solidFill>
                  <a:schemeClr val="tx1"/>
                </a:solidFill>
              </a:rPr>
              <a:t> (</a:t>
            </a:r>
            <a:r>
              <a:rPr lang="tr-TR" sz="2400" b="1" dirty="0" err="1" smtClean="0">
                <a:solidFill>
                  <a:schemeClr val="tx1"/>
                </a:solidFill>
              </a:rPr>
              <a:t>Polymorphism</a:t>
            </a:r>
            <a:r>
              <a:rPr lang="tr-TR" sz="2400" b="1" dirty="0" smtClean="0">
                <a:solidFill>
                  <a:schemeClr val="tx1"/>
                </a:solidFill>
              </a:rPr>
              <a:t>)</a:t>
            </a:r>
          </a:p>
          <a:p>
            <a:pPr algn="just"/>
            <a:r>
              <a:rPr lang="tr-TR" sz="2400" b="1" dirty="0" err="1" smtClean="0">
                <a:solidFill>
                  <a:schemeClr val="tx1"/>
                </a:solidFill>
              </a:rPr>
              <a:t>Çokbiçimlilik</a:t>
            </a:r>
            <a:r>
              <a:rPr lang="tr-TR" sz="2400" b="1" dirty="0" smtClean="0">
                <a:solidFill>
                  <a:schemeClr val="tx1"/>
                </a:solidFill>
              </a:rPr>
              <a:t> ile kalıtım </a:t>
            </a:r>
            <a:r>
              <a:rPr lang="tr-TR" sz="2400" dirty="0" smtClean="0">
                <a:solidFill>
                  <a:schemeClr val="tx1"/>
                </a:solidFill>
              </a:rPr>
              <a:t>birbiriyle iç içe konulardır. </a:t>
            </a:r>
          </a:p>
          <a:p>
            <a:pPr algn="just"/>
            <a:r>
              <a:rPr lang="tr-TR" sz="2400" dirty="0" err="1" smtClean="0">
                <a:solidFill>
                  <a:schemeClr val="tx1"/>
                </a:solidFill>
              </a:rPr>
              <a:t>Çokbiçimlilikte</a:t>
            </a:r>
            <a:r>
              <a:rPr lang="tr-TR" sz="2400" dirty="0" smtClean="0">
                <a:solidFill>
                  <a:schemeClr val="tx1"/>
                </a:solidFill>
              </a:rPr>
              <a:t> yine üst sınıf kavramı vardır. Ancak aynı özelliklere sahip türlerin </a:t>
            </a:r>
            <a:r>
              <a:rPr lang="tr-TR" sz="2400" b="1" dirty="0" smtClean="0">
                <a:solidFill>
                  <a:schemeClr val="tx1"/>
                </a:solidFill>
              </a:rPr>
              <a:t>bazı davranışları farklı </a:t>
            </a:r>
            <a:r>
              <a:rPr lang="tr-TR" sz="2400" dirty="0" smtClean="0">
                <a:solidFill>
                  <a:schemeClr val="tx1"/>
                </a:solidFill>
              </a:rPr>
              <a:t>olabilir. </a:t>
            </a:r>
          </a:p>
          <a:p>
            <a:pPr algn="just"/>
            <a:r>
              <a:rPr lang="tr-TR" sz="2400" dirty="0" smtClean="0">
                <a:solidFill>
                  <a:schemeClr val="tx1"/>
                </a:solidFill>
              </a:rPr>
              <a:t>Örneğin </a:t>
            </a:r>
            <a:r>
              <a:rPr lang="tr-TR" sz="2400" b="1" dirty="0" smtClean="0">
                <a:solidFill>
                  <a:schemeClr val="tx1"/>
                </a:solidFill>
              </a:rPr>
              <a:t>şekillerin çevre hesabı </a:t>
            </a:r>
            <a:r>
              <a:rPr lang="tr-TR" sz="2400" dirty="0" smtClean="0">
                <a:solidFill>
                  <a:schemeClr val="tx1"/>
                </a:solidFill>
              </a:rPr>
              <a:t>tüm kenarların toplamı olarak yapılır. Ancak </a:t>
            </a:r>
            <a:r>
              <a:rPr lang="tr-TR" sz="2400" b="1" dirty="0" smtClean="0">
                <a:solidFill>
                  <a:schemeClr val="tx1"/>
                </a:solidFill>
              </a:rPr>
              <a:t>alan hesapları </a:t>
            </a:r>
            <a:r>
              <a:rPr lang="tr-TR" sz="2400" dirty="0" smtClean="0">
                <a:solidFill>
                  <a:schemeClr val="tx1"/>
                </a:solidFill>
              </a:rPr>
              <a:t>farklı şekillerde yapılıyor olabilir. </a:t>
            </a:r>
          </a:p>
          <a:p>
            <a:pPr algn="just"/>
            <a:r>
              <a:rPr lang="tr-TR" sz="2400" dirty="0" smtClean="0">
                <a:solidFill>
                  <a:schemeClr val="tx1"/>
                </a:solidFill>
              </a:rPr>
              <a:t>Örneğin Üçgen ve Kare sınıfları olsun. Bu sınıflar Şekil adlı bir sınıftan türerler. Şekil sınıfında tanımlı </a:t>
            </a:r>
            <a:r>
              <a:rPr lang="tr-TR" sz="2400" dirty="0" err="1" smtClean="0">
                <a:solidFill>
                  <a:schemeClr val="tx1"/>
                </a:solidFill>
              </a:rPr>
              <a:t>çevreHesapla</a:t>
            </a:r>
            <a:r>
              <a:rPr lang="tr-TR" sz="2400" dirty="0" smtClean="0">
                <a:solidFill>
                  <a:schemeClr val="tx1"/>
                </a:solidFill>
              </a:rPr>
              <a:t>() gibi bir metodu direk alıp kullanabilirler. Ancak </a:t>
            </a:r>
            <a:r>
              <a:rPr lang="tr-TR" sz="2400" dirty="0" err="1" smtClean="0">
                <a:solidFill>
                  <a:schemeClr val="tx1"/>
                </a:solidFill>
              </a:rPr>
              <a:t>alanHesapla</a:t>
            </a:r>
            <a:r>
              <a:rPr lang="tr-TR" sz="2400" dirty="0" smtClean="0">
                <a:solidFill>
                  <a:schemeClr val="tx1"/>
                </a:solidFill>
              </a:rPr>
              <a:t>() adlı bir metodu kullanabilecek olsalar da değiştirmeleri gerekebilir. Yani, üst sınıftan aldıkları </a:t>
            </a:r>
            <a:r>
              <a:rPr lang="tr-TR" sz="2400" b="1" dirty="0" smtClean="0">
                <a:solidFill>
                  <a:schemeClr val="tx1"/>
                </a:solidFill>
              </a:rPr>
              <a:t>bazı özellikleri kendilerine uygun bir şekilde değiştirmeleri </a:t>
            </a:r>
            <a:r>
              <a:rPr lang="tr-TR" sz="2400" dirty="0" smtClean="0">
                <a:solidFill>
                  <a:schemeClr val="tx1"/>
                </a:solidFill>
              </a:rPr>
              <a:t>gerekir. Nesnesel programlama buna izin verir ve buna </a:t>
            </a:r>
            <a:r>
              <a:rPr lang="tr-TR" sz="2400" b="1" dirty="0" err="1" smtClean="0">
                <a:solidFill>
                  <a:schemeClr val="tx1"/>
                </a:solidFill>
              </a:rPr>
              <a:t>çokbiçimlilik</a:t>
            </a:r>
            <a:r>
              <a:rPr lang="tr-TR" sz="2400" dirty="0" smtClean="0">
                <a:solidFill>
                  <a:schemeClr val="tx1"/>
                </a:solidFill>
              </a:rPr>
              <a:t> denir.</a:t>
            </a:r>
          </a:p>
        </p:txBody>
      </p:sp>
      <p:sp>
        <p:nvSpPr>
          <p:cNvPr id="5" name="4 Yuvarlatılmış Dikdörtgen"/>
          <p:cNvSpPr/>
          <p:nvPr/>
        </p:nvSpPr>
        <p:spPr>
          <a:xfrm>
            <a:off x="285720" y="5572140"/>
            <a:ext cx="2786082" cy="7858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smtClean="0"/>
              <a:t>Bu slayt bilgilendirme amaçlıdır. Bu slayttan sınavlarda  doğrudan sorumlu değilsiniz.</a:t>
            </a:r>
            <a:endParaRPr lang="tr-TR" sz="1400" dirty="0"/>
          </a:p>
        </p:txBody>
      </p:sp>
    </p:spTree>
  </p:cSld>
  <p:clrMapOvr>
    <a:masterClrMapping/>
  </p:clrMapOvr>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oop.jpg"/>
          <p:cNvPicPr>
            <a:picLocks noChangeAspect="1"/>
          </p:cNvPicPr>
          <p:nvPr/>
        </p:nvPicPr>
        <p:blipFill>
          <a:blip r:embed="rId2"/>
          <a:stretch>
            <a:fillRect/>
          </a:stretch>
        </p:blipFill>
        <p:spPr>
          <a:xfrm>
            <a:off x="2500298" y="3500438"/>
            <a:ext cx="4110027" cy="2526027"/>
          </a:xfrm>
          <a:prstGeom prst="rect">
            <a:avLst/>
          </a:prstGeom>
          <a:noFill/>
          <a:ln>
            <a:noFill/>
          </a:ln>
        </p:spPr>
      </p:pic>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Neden Nesnesel Programlama?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28596" y="1285860"/>
            <a:ext cx="8186766" cy="2227894"/>
          </a:xfrm>
        </p:spPr>
        <p:txBody>
          <a:bodyPr>
            <a:noAutofit/>
          </a:bodyPr>
          <a:lstStyle/>
          <a:p>
            <a:pPr algn="just">
              <a:buFontTx/>
              <a:buChar char="-"/>
            </a:pPr>
            <a:r>
              <a:rPr lang="tr-TR" sz="1400" b="1" dirty="0" smtClean="0">
                <a:solidFill>
                  <a:schemeClr val="tx1"/>
                </a:solidFill>
              </a:rPr>
              <a:t> Devamlılık</a:t>
            </a:r>
          </a:p>
          <a:p>
            <a:pPr algn="just"/>
            <a:r>
              <a:rPr lang="tr-TR" sz="1400" dirty="0" smtClean="0">
                <a:solidFill>
                  <a:schemeClr val="tx1"/>
                </a:solidFill>
              </a:rPr>
              <a:t>Daha önce de bahsettiğimiz gibi problemler zaman içerisinde sürekli değişirler ve değişen problemlerin çözümü için yazılan </a:t>
            </a:r>
            <a:r>
              <a:rPr lang="tr-TR" sz="1400" b="1" dirty="0" smtClean="0">
                <a:solidFill>
                  <a:schemeClr val="tx1"/>
                </a:solidFill>
              </a:rPr>
              <a:t>kodların da sürekli değişmesi gerekir</a:t>
            </a:r>
            <a:r>
              <a:rPr lang="tr-TR" sz="1400" dirty="0" smtClean="0">
                <a:solidFill>
                  <a:schemeClr val="tx1"/>
                </a:solidFill>
              </a:rPr>
              <a:t>. Ancak, yazılmış bir kodun değiştirilmesi her zaman kolay olmayabilir.</a:t>
            </a:r>
          </a:p>
          <a:p>
            <a:pPr algn="just"/>
            <a:r>
              <a:rPr lang="tr-TR" sz="1400" dirty="0" smtClean="0">
                <a:solidFill>
                  <a:schemeClr val="tx1"/>
                </a:solidFill>
              </a:rPr>
              <a:t>Nesnesel programlamanın sağladığı özellikler yazılan kodların değiştirilmesini de oldukça kolaylaştırmaktadır. Örneğin yalnızca bir program parçasında değişiklik yapıldığında </a:t>
            </a:r>
            <a:r>
              <a:rPr lang="tr-TR" sz="1400" b="1" dirty="0" smtClean="0">
                <a:solidFill>
                  <a:schemeClr val="tx1"/>
                </a:solidFill>
              </a:rPr>
              <a:t>diğer parçalara dokunmadan </a:t>
            </a:r>
            <a:r>
              <a:rPr lang="tr-TR" sz="1400" dirty="0" smtClean="0">
                <a:solidFill>
                  <a:schemeClr val="tx1"/>
                </a:solidFill>
              </a:rPr>
              <a:t>sorun halledilmiş olur. Küçük parçalarda yapılan değişiklikler diğer parçalarda değişiklik yapılmasına gerek kalmaksızın sorunun çözülmesi için yeterli olur. Tabii bunun için yazılan kodun nesnesel programlamaya uygun olarak yazılmış olması gerekir.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Algoritma – Sayı Tahmin Oyunu Optimal Çözüm</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pPr>
            <a:r>
              <a:rPr lang="tr-TR" sz="2400" b="1" dirty="0" smtClean="0">
                <a:solidFill>
                  <a:schemeClr val="tx1"/>
                </a:solidFill>
              </a:rPr>
              <a:t>Adım 1: </a:t>
            </a:r>
            <a:r>
              <a:rPr lang="tr-TR" sz="2400" dirty="0" smtClean="0">
                <a:solidFill>
                  <a:schemeClr val="tx1"/>
                </a:solidFill>
              </a:rPr>
              <a:t>Sayı tahmin aralığını belirleyin (x – y arası). Arkadaşınız aklında bir sayı tutsun. İlk tahmininiz (x+y)/2 olsun.</a:t>
            </a:r>
          </a:p>
          <a:p>
            <a:pPr algn="l">
              <a:spcBef>
                <a:spcPts val="0"/>
              </a:spcBef>
            </a:pPr>
            <a:r>
              <a:rPr lang="tr-TR" sz="2400" b="1" dirty="0" smtClean="0">
                <a:solidFill>
                  <a:schemeClr val="tx1"/>
                </a:solidFill>
              </a:rPr>
              <a:t>Adım 2: </a:t>
            </a:r>
            <a:r>
              <a:rPr lang="tr-TR" sz="2400" dirty="0" smtClean="0">
                <a:solidFill>
                  <a:schemeClr val="tx1"/>
                </a:solidFill>
              </a:rPr>
              <a:t>Arkadaşınız tuttuğu sayının daha büyük olduğunu söylerse </a:t>
            </a:r>
            <a:r>
              <a:rPr lang="tr-TR" sz="2400" b="1" i="1" dirty="0" smtClean="0">
                <a:solidFill>
                  <a:schemeClr val="tx1"/>
                </a:solidFill>
              </a:rPr>
              <a:t>Adım 3</a:t>
            </a:r>
            <a:r>
              <a:rPr lang="tr-TR" sz="2400" dirty="0" smtClean="0">
                <a:solidFill>
                  <a:schemeClr val="tx1"/>
                </a:solidFill>
              </a:rPr>
              <a:t>’e, daha küçük olduğunu söylerse </a:t>
            </a:r>
            <a:r>
              <a:rPr lang="tr-TR" sz="2400" b="1" i="1" dirty="0" smtClean="0">
                <a:solidFill>
                  <a:schemeClr val="tx1"/>
                </a:solidFill>
              </a:rPr>
              <a:t>Adım 4</a:t>
            </a:r>
            <a:r>
              <a:rPr lang="tr-TR" sz="2400" dirty="0" smtClean="0">
                <a:solidFill>
                  <a:schemeClr val="tx1"/>
                </a:solidFill>
              </a:rPr>
              <a:t>’e, sayıyı doğru tahmin ettiğinizi söylerse </a:t>
            </a:r>
            <a:r>
              <a:rPr lang="tr-TR" sz="2400" b="1" i="1" dirty="0" smtClean="0">
                <a:solidFill>
                  <a:schemeClr val="tx1"/>
                </a:solidFill>
              </a:rPr>
              <a:t>Adım 5</a:t>
            </a:r>
            <a:r>
              <a:rPr lang="tr-TR" sz="2400" dirty="0" smtClean="0">
                <a:solidFill>
                  <a:schemeClr val="tx1"/>
                </a:solidFill>
              </a:rPr>
              <a:t>’e geçin.</a:t>
            </a:r>
          </a:p>
          <a:p>
            <a:pPr algn="l">
              <a:spcBef>
                <a:spcPts val="0"/>
              </a:spcBef>
            </a:pPr>
            <a:r>
              <a:rPr lang="tr-TR" sz="2400" b="1" dirty="0" smtClean="0">
                <a:solidFill>
                  <a:schemeClr val="tx1"/>
                </a:solidFill>
              </a:rPr>
              <a:t>Adım 3: </a:t>
            </a:r>
            <a:r>
              <a:rPr lang="tr-TR" sz="2400" dirty="0" smtClean="0">
                <a:solidFill>
                  <a:schemeClr val="tx1"/>
                </a:solidFill>
              </a:rPr>
              <a:t>x = (x+y)/2 olarak güncelleyin. Yine (x+y)/2 tahmininde bulunun. </a:t>
            </a:r>
            <a:r>
              <a:rPr lang="tr-TR" sz="2400" b="1" dirty="0" smtClean="0">
                <a:solidFill>
                  <a:schemeClr val="tx1"/>
                </a:solidFill>
              </a:rPr>
              <a:t>Adım 2</a:t>
            </a:r>
            <a:r>
              <a:rPr lang="tr-TR" sz="2400" dirty="0" smtClean="0">
                <a:solidFill>
                  <a:schemeClr val="tx1"/>
                </a:solidFill>
              </a:rPr>
              <a:t>’ye geçin.</a:t>
            </a:r>
          </a:p>
          <a:p>
            <a:pPr algn="l">
              <a:spcBef>
                <a:spcPts val="0"/>
              </a:spcBef>
            </a:pPr>
            <a:r>
              <a:rPr lang="tr-TR" sz="2400" b="1" dirty="0" smtClean="0">
                <a:solidFill>
                  <a:schemeClr val="tx1"/>
                </a:solidFill>
              </a:rPr>
              <a:t>Adım 4: </a:t>
            </a:r>
            <a:r>
              <a:rPr lang="tr-TR" sz="2400" dirty="0" smtClean="0">
                <a:solidFill>
                  <a:schemeClr val="tx1"/>
                </a:solidFill>
              </a:rPr>
              <a:t>y = (x+y)/2 olarak güncelleyin. </a:t>
            </a:r>
            <a:r>
              <a:rPr lang="fi-FI" sz="2400" dirty="0" smtClean="0">
                <a:solidFill>
                  <a:schemeClr val="tx1"/>
                </a:solidFill>
              </a:rPr>
              <a:t>Yine (x+y)/2 tahmininde bulunun. </a:t>
            </a:r>
            <a:r>
              <a:rPr lang="tr-TR" sz="2400" b="1" dirty="0" smtClean="0">
                <a:solidFill>
                  <a:schemeClr val="tx1"/>
                </a:solidFill>
              </a:rPr>
              <a:t>Adım 2</a:t>
            </a:r>
            <a:r>
              <a:rPr lang="tr-TR" sz="2400" dirty="0" smtClean="0">
                <a:solidFill>
                  <a:schemeClr val="tx1"/>
                </a:solidFill>
              </a:rPr>
              <a:t>’ye geçin.</a:t>
            </a:r>
          </a:p>
          <a:p>
            <a:pPr algn="l">
              <a:spcBef>
                <a:spcPts val="0"/>
              </a:spcBef>
            </a:pPr>
            <a:r>
              <a:rPr lang="tr-TR" sz="2400" b="1" dirty="0" smtClean="0">
                <a:solidFill>
                  <a:schemeClr val="tx1"/>
                </a:solidFill>
              </a:rPr>
              <a:t>Adım 5: </a:t>
            </a:r>
            <a:r>
              <a:rPr lang="tr-TR" sz="2400" dirty="0" smtClean="0">
                <a:solidFill>
                  <a:schemeClr val="tx1"/>
                </a:solidFill>
              </a:rPr>
              <a:t>Sayı doğru tahmin edildi. Algoritma sonlandı.</a:t>
            </a: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Metotlar - Özet</a:t>
            </a:r>
            <a:endParaRPr lang="tr-TR" dirty="0"/>
          </a:p>
        </p:txBody>
      </p:sp>
      <p:sp>
        <p:nvSpPr>
          <p:cNvPr id="3" name="2 İçerik Yer Tutucusu"/>
          <p:cNvSpPr>
            <a:spLocks noGrp="1"/>
          </p:cNvSpPr>
          <p:nvPr>
            <p:ph sz="quarter" idx="1"/>
          </p:nvPr>
        </p:nvSpPr>
        <p:spPr/>
        <p:txBody>
          <a:bodyPr/>
          <a:lstStyle/>
          <a:p>
            <a:r>
              <a:rPr lang="tr-TR" dirty="0" smtClean="0"/>
              <a:t>Metot ya da fonksiyon aşağı yukarı aynı kavramlardır. </a:t>
            </a:r>
            <a:r>
              <a:rPr lang="tr-TR" sz="1800" i="1" dirty="0" smtClean="0"/>
              <a:t>(Kabaca: (Java’daki gibi) Bir sınıfa bağlı olan fonksiyona metot denir.)</a:t>
            </a:r>
            <a:endParaRPr lang="tr-TR" dirty="0" smtClean="0"/>
          </a:p>
          <a:p>
            <a:r>
              <a:rPr lang="tr-TR" dirty="0" smtClean="0"/>
              <a:t>Sınıfların içinde özniteliklere ek olarak metotlar vardır.</a:t>
            </a:r>
          </a:p>
          <a:p>
            <a:r>
              <a:rPr lang="tr-TR" dirty="0" smtClean="0"/>
              <a:t>Metotlar veri üzerinde işlemler (</a:t>
            </a:r>
            <a:r>
              <a:rPr lang="tr-TR" dirty="0" err="1" smtClean="0"/>
              <a:t>procedure</a:t>
            </a:r>
            <a:r>
              <a:rPr lang="tr-TR" dirty="0" smtClean="0"/>
              <a:t>) yapar ve değer dönerler.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Metotlar - Özet</a:t>
            </a:r>
            <a:endParaRPr lang="tr-TR" dirty="0"/>
          </a:p>
        </p:txBody>
      </p:sp>
      <p:sp>
        <p:nvSpPr>
          <p:cNvPr id="3" name="2 İçerik Yer Tutucusu"/>
          <p:cNvSpPr>
            <a:spLocks noGrp="1"/>
          </p:cNvSpPr>
          <p:nvPr>
            <p:ph sz="quarter" idx="1"/>
          </p:nvPr>
        </p:nvSpPr>
        <p:spPr/>
        <p:txBody>
          <a:bodyPr/>
          <a:lstStyle/>
          <a:p>
            <a:r>
              <a:rPr lang="tr-TR" dirty="0" smtClean="0"/>
              <a:t>Kurucu metot, aldığı girdilerle birlikte yeni nesnenin içini kurar.</a:t>
            </a:r>
          </a:p>
          <a:p>
            <a:r>
              <a:rPr lang="tr-TR" dirty="0" smtClean="0"/>
              <a:t>Diğer pek çok metot da nesneye dair işlemler yapar.</a:t>
            </a:r>
            <a:endParaRPr lang="tr-TR" dirty="0"/>
          </a:p>
          <a:p>
            <a:pPr lvl="1"/>
            <a:r>
              <a:rPr lang="tr-TR" dirty="0" smtClean="0"/>
              <a:t>Örn. a.</a:t>
            </a:r>
            <a:r>
              <a:rPr lang="tr-TR" dirty="0" err="1" smtClean="0"/>
              <a:t>compareTo</a:t>
            </a:r>
            <a:r>
              <a:rPr lang="tr-TR" dirty="0" smtClean="0"/>
              <a:t>(b)  almış olduğu girdiyi(b dizgisini), çağırıldığı nesneyle (a dizgisiyle) karşılaştırır.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4326798" y="4641024"/>
            <a:ext cx="1406342" cy="42612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mtClean="0"/>
              <a:t>F(X,Y,Z</a:t>
            </a:r>
            <a:r>
              <a:rPr lang="tr-TR" dirty="0" smtClean="0"/>
              <a:t>)</a:t>
            </a:r>
            <a:endParaRPr lang="tr-TR" dirty="0"/>
          </a:p>
        </p:txBody>
      </p:sp>
      <p:sp>
        <p:nvSpPr>
          <p:cNvPr id="6" name="Rectangle 5"/>
          <p:cNvSpPr/>
          <p:nvPr/>
        </p:nvSpPr>
        <p:spPr>
          <a:xfrm>
            <a:off x="4068266" y="4641024"/>
            <a:ext cx="1827290" cy="550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Title 1"/>
          <p:cNvSpPr>
            <a:spLocks noGrp="1"/>
          </p:cNvSpPr>
          <p:nvPr>
            <p:ph type="title"/>
          </p:nvPr>
        </p:nvSpPr>
        <p:spPr/>
        <p:txBody>
          <a:bodyPr/>
          <a:lstStyle/>
          <a:p>
            <a:r>
              <a:rPr lang="tr-TR" dirty="0" smtClean="0"/>
              <a:t>Metotlar(Fonksiyonlar)</a:t>
            </a:r>
            <a:endParaRPr lang="tr-TR" dirty="0"/>
          </a:p>
        </p:txBody>
      </p:sp>
      <p:sp>
        <p:nvSpPr>
          <p:cNvPr id="4" name="AutoShape 2" descr="data:image/png;base64,iVBORw0KGgoAAAANSUhEUgAAALAAAACuCAMAAAChtXeHAAAAhFBMVEX///8AAACzs7OVlZXm5uZcXFynp6fd3d09PT34+Pjg4ODW1tbT09PZ2dmOjo5paWlPT08QEBDu7u5EREQwMDAcHBwhISGvr69+fn6cnJxKSkq5ubnGxsbt7e3Nzc1GRkZ0dHQuLi59fX03NzdXV1cVFRWHh4diYmJubm6hoaHAwMAgICA7Mq6PAAAHo0lEQVR4nO2ciXaqvBpA8zFHkUkFQUAZCqLv/343AyhW+7enbQqum71OKxKP7saEfBkIQhKJRCKRSCQSieRKYGLyo9FDbYEQNgkLTJ9gdk4LViZHm1Z0IIIUKeBTm9pCyAS/CuGooWOxoslWkm6LAiAswgZPrMpRIEd7gJIctglCC1A1UwEVlZZJk72a5PnyVOWmmU1s2kOFlVAHbRCOSLlIanwVJr/wzgqG11slyei4mq58MOFtXuuDsIHQ8u2IPhI2Se4rcJ7Mlwu/LVPiwIVbtSnC/ENhZPgROBMWZy5sI8vFXNgrdwZx/VAY76CesvoNwjakbl8kmM6uYleJ5FG4hHoaVc4gjHeJ5fWVjrInlzvytNihd8IxRNBMosoZhJFdgNdXOkq20c926gItGGPh1I9JMZ6w0tGGIyLSCDXAGo5eGNk6bMHa00N8DIeLcAAuJqXCX0wiy2QCzH5Q/zvAt5RgeIJvJWL0Uolk7pjp1Ab/SNdObfCPGO7UBv+IFBbNKwlneZ7bTb0kDzPpe35IVsak2cVtUVXhW1VtDrQr3UwZsX9CByx4xFvg0ChHBxYdzZOlDywkDhKqW1BRhzzOuGAYPrzRcHdBjAsaXRrkccL491NwA7AhAT1ahSyr0xAgnlrqv3GJMS0Ci478WvkwaY/oS1gA6/6yEJCCrE9r8wVWxLjjhyVAPeMKN6AA9K2cB8UrBJnp203YWk3r8iVSH078yIP1iwgf+dGrCAMc+dELCh/MKU2+SMqH5NHLCJ9HwsmLCO/4UfIawuk1fiDC0437fQLW+gk5c2GMhC3F/pzlA6sHzAcWP+rHLBrPGihGwo/4D2zDBzYPVNZ71scfdGSwe2+l8tPWE+FfpPj+5J9Gcu72t1fWEF66j+gP1N4D6wceMtgiXYP9T4T/fChtD9fx/n9HmyBQV6SwYKSwaKSwaKSwaKSwaKSwaKSwaKSwaKSwaGYvjNP9Xafzd4Wx4hCaM1o4bPRg1QQobdgyPIdN22mG46h7ZDcOo1G0hr4wI6djOm2Gsiam0yPpdRLKCfW7+fbfFQ5caNu2PqOUv+seNDonSg/ZKEtagddW0OR1q4dQt7Wxoi80LUjarU+HNRYACnlQYXhLcPDdWM8v57Br8YPUZ9l6JsJqCEf2wQgt6Yo78mc5NG3HhjHYuk3waK7GVHUBm4t2E8YBqFkw/ohfFj5VCNMcGQuvVbrqkQq31W1Us1/qSIXVfmmxt8bkebNubsJnHSrPUEel+LeF/ePp1N4LV8GlxEx4GEB+J6z3Q0ZNuCTPlQ6yWw5jiAMER3HCbyqpSvfCG3yGnAs7T4WThJ/qSE4TYVwcx2WY6GmjQvEHZXgT4LbmwqMJ6JFwfeCnnG3OlvbuIY/vhMcIErYvKn93KpyRi0ZKhZPkNqM7Em7e+AgqLRpsLXJRNn8tjC22Sls/BEwYHy3foRnOygTe3wtrcMJMJe4XT6e+9UdFInCr6/vWqprQC5VDx3PzC3NV4aB2u4r9MWU1CKMI1k7nslXn/BYLF27CHULbUdn/5Rx2rq1S7ibJiTZehkvFnAOb6l+VSaKzpR9YPdHz2oFmt7bzkpZdu7SEXuLs2hrehy6fXo8Wi8w+lniPFBaNFBaNFBaNFBaNFBaNFBaNFBaNFBaNFBbN/52wtVdEEA3LY/PoPmFfwnAX9TfILsLWem34J9jPlpTZ3xZGkTBh4OODxpOU3U/WBq5iVQBOAsBX0+23UL/7iFneD7AbCasTu3wFTGoWHzYkws4nL54DeCeFxfJ6wg2/61EKi+IlhfmMnhQWA3YAeLj2KsLHkXD5yYvnQMejNfJvVcD2++HvX5EC71UcMxZfXmYZn43ICwCVxrxsvzNSOmDed8SaJBguWYxuUVE6yTjhTm2fE7TA13v0wkirAdqZ7Iz3jPJWBLgwssO+iMwTuG3z0AvTSrgOPvwPU2O4dM45jbvOCJ2u6yKSt1H7/duP/gjzMPSR57zpw5hhyEOZWuTLaNVr+ZJSsf7JKNoU2OHMNwF54Gf3q0q+CbZTEr2Zy9GZXOw3EShxbLDPW8asp5mqgRozVEWLyEOXP0uLeGOnhp6OtPWoOgabTqTvIoGDvmX1KWL7eqIGgqTWC3K6dpabsK2hUJ6kNVwYHBygqBo31ZHQLZDYzgik00Ya28hnUg5boxaHdJw629D7+6HOlMc0Cl08inFQGdcdLKm5yD2FYt7W4mT9H8K6tfhA+OxBYcUazX6b7l2QstFY7yiuFI+X3j4R1qoSBTa0+OMcVjMcFbQO7OGcrdl91Y4lbrcFb1h665+fClvbZA3b/Fkah7Z+zYHVyPKiV+xA2f5g2uMThqW36nMprdL3e3rwFWESO/P+qUjhpn9v3QrQmd9l34yFN/0S4ydpN2GDFQnymoKPsqgCi4QGrILsaWUJ2KiOtq7Hwv0uIE/SbsImy9nVpYl8Fs55J4FNhwF1bJR022LahT8aasLn3WKW9VrRCz9J64VJK5EVxDprL3T2hnZPxW6VtjpZldfHuZFXWSf+dRoJ/Zqz+jqU9pDGCelAUEQKlEGbC9y65OsK5zwMwNCsUWSPrReYGbNHw1eBIsNQiUQikUgkEonkhfkfBRGRE5GH2T4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a:stretch/>
        </p:blipFill>
        <p:spPr bwMode="auto">
          <a:xfrm>
            <a:off x="2050122" y="1729148"/>
            <a:ext cx="4443153" cy="29118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Oval 4"/>
          <p:cNvSpPr/>
          <p:nvPr/>
        </p:nvSpPr>
        <p:spPr>
          <a:xfrm>
            <a:off x="2929631" y="1303020"/>
            <a:ext cx="417251" cy="42612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Z</a:t>
            </a:r>
            <a:endParaRPr lang="tr-TR" dirty="0"/>
          </a:p>
        </p:txBody>
      </p:sp>
      <p:sp>
        <p:nvSpPr>
          <p:cNvPr id="7" name="Oval 6"/>
          <p:cNvSpPr/>
          <p:nvPr/>
        </p:nvSpPr>
        <p:spPr>
          <a:xfrm>
            <a:off x="3435659" y="1196488"/>
            <a:ext cx="417251" cy="42612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X</a:t>
            </a:r>
            <a:endParaRPr lang="tr-TR" dirty="0"/>
          </a:p>
        </p:txBody>
      </p:sp>
      <p:sp>
        <p:nvSpPr>
          <p:cNvPr id="8" name="Oval 7"/>
          <p:cNvSpPr/>
          <p:nvPr/>
        </p:nvSpPr>
        <p:spPr>
          <a:xfrm>
            <a:off x="2880804" y="779238"/>
            <a:ext cx="417251" cy="42612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a:t>
            </a:r>
            <a:endParaRPr lang="tr-TR" dirty="0"/>
          </a:p>
        </p:txBody>
      </p:sp>
      <p:sp>
        <p:nvSpPr>
          <p:cNvPr id="9" name="Oval 8"/>
          <p:cNvSpPr/>
          <p:nvPr/>
        </p:nvSpPr>
        <p:spPr>
          <a:xfrm>
            <a:off x="6098988" y="5005008"/>
            <a:ext cx="2120224" cy="426128"/>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tr-TR" dirty="0" smtClean="0"/>
              <a:t>OUTPUT</a:t>
            </a:r>
            <a:endParaRPr lang="tr-TR" dirty="0"/>
          </a:p>
        </p:txBody>
      </p:sp>
      <p:sp>
        <p:nvSpPr>
          <p:cNvPr id="10" name="Oval 9"/>
          <p:cNvSpPr/>
          <p:nvPr/>
        </p:nvSpPr>
        <p:spPr>
          <a:xfrm>
            <a:off x="764486" y="1622616"/>
            <a:ext cx="2120224" cy="426128"/>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tr-TR" dirty="0" smtClean="0"/>
              <a:t>INPUTS</a:t>
            </a:r>
            <a:endParaRPr lang="tr-TR" dirty="0"/>
          </a:p>
        </p:txBody>
      </p:sp>
    </p:spTree>
    <p:extLst>
      <p:ext uri="{BB962C8B-B14F-4D97-AF65-F5344CB8AC3E}">
        <p14:creationId xmlns:p14="http://schemas.microsoft.com/office/powerpoint/2010/main" xmlns="" val="1780179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55556E-7 -4.90863E-6 C -0.00851 0.00324 -0.01268 0.0125 -0.01945 0.01944 C -0.02361 0.03077 -0.02518 0.04372 -0.02813 0.05552 C -0.029 0.06662 -0.02934 0.08004 -0.03212 0.09045 C -0.03282 0.09947 -0.03299 0.10456 -0.03594 0.11243 C -0.03733 0.12792 -0.0375 0.12191 -0.04184 0.13325 C -0.04288 0.13949 -0.04497 0.14597 -0.04757 0.15129 C -0.04861 0.15638 -0.04913 0.1617 -0.05052 0.16679 C -0.05157 0.17604 -0.05243 0.18622 -0.05434 0.19524 C -0.05643 0.25307 -0.05348 0.20125 -0.05834 0.24451 C -0.0592 0.25191 -0.06111 0.26649 -0.06111 0.26649 C -0.06059 0.2873 -0.06007 0.29956 -0.05625 0.31807 C -0.04931 0.31599 -0.04913 0.31067 -0.04653 0.30257 C -0.04584 0.2954 -0.04514 0.29101 -0.04375 0.28453 C -0.04306 0.27157 -0.04271 0.25862 -0.04184 0.24567 C -0.04167 0.24428 -0.04184 0.24173 -0.0408 0.24173 C -0.03924 0.24173 -0.0382 0.24428 -0.03698 0.24567 C -0.03091 0.26117 -0.03334 0.29679 -0.03299 0.30789 C -0.029 0.30257 -0.02726 0.29633 -0.02327 0.29101 C -0.02205 0.28245 -0.02032 0.2769 -0.01945 0.26764 C -0.0191 0.24937 -0.02709 0.22045 -0.01163 0.21328 C -0.00799 0.2186 -0.00782 0.22253 -0.00591 0.22878 C -0.00157 0.24335 0.00121 0.25862 0.00382 0.27412 C 0.00416 0.28846 0.00277 0.3028 0.00486 0.31691 C 0.00521 0.31923 0.0085 0.31622 0.00972 0.31437 C 0.0118 0.31113 0.0118 0.30627 0.01354 0.30257 C 0.01527 0.29424 0.01649 0.27666 0.01649 0.27666 C 0.01718 0.25399 0.01545 0.22716 0.03003 0.21074 C 0.03194 0.20866 0.03472 0.20842 0.0368 0.20681 C 0.04236 0.21074 0.04288 0.21583 0.04462 0.22369 C 0.04583 0.23665 0.04652 0.25145 0.04948 0.26371 C 0.05 0.28846 0.03993 0.31715 0.05816 0.30512 C 0.0592 0.30442 0.05955 0.30257 0.06024 0.30142 C 0.06267 0.28684 0.06597 0.2725 0.06996 0.25862 C 0.07118 0.24937 0.06979 0.23942 0.07378 0.23156 C 0.075 0.21745 0.07621 0.2001 0.08837 0.19663 C 0.0934 0.19825 0.09444 0.20218 0.09809 0.20681 C 0.09913 0.21305 0.09948 0.21536 0.10295 0.21976 C 0.10451 0.22462 0.10625 0.22924 0.10781 0.2341 C 0.1085 0.23618 0.10972 0.24058 0.10972 0.24058 C 0.11232 0.26278 0.09479 0.3183 0.11458 0.31044 C 0.12448 0.30026 0.12621 0.2873 0.13107 0.27296 C 0.13507 0.2614 0.13923 0.25168 0.14166 0.23919 C 0.14323 0.23133 0.14583 0.21213 0.14948 0.20681 C 0.15225 0.19408 0.15538 0.19084 0.1651 0.18622 C 0.17118 0.18807 0.16996 0.1883 0.17187 0.19524 C 0.17291 0.21398 0.17396 0.2075 0.17569 0.22115 C 0.17534 0.2415 0.17604 0.26186 0.17482 0.28198 C 0.17465 0.28453 0.17274 0.28615 0.17187 0.28846 C 0.16805 0.29841 0.16475 0.31021 0.16302 0.32085 C 0.16406 0.34398 0.16337 0.34814 0.17482 0.36341 C 0.18055 0.37104 0.17725 0.36873 0.18246 0.37127 C 0.18437 0.37498 0.18628 0.37706 0.18732 0.38145 C 0.1868 0.39256 0.18854 0.3988 0.1835 0.4062 C 0.18229 0.4106 0.18159 0.41384 0.17951 0.41777 C 0.17812 0.42402 0.17639 0.42934 0.17378 0.43466 C 0.17152 0.44507 0.17257 0.44067 0.17083 0.44761 C 0.17205 0.45362 0.17187 0.45085 0.17187 0.45524 " pathEditMode="relative" ptsTypes="fffffffffffffffffffffffffffffffffffffffffffffffffffffffffA">
                                      <p:cBhvr>
                                        <p:cTn id="6" dur="10000" fill="hold"/>
                                        <p:tgtEl>
                                          <p:spTgt spid="7"/>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5.55556E-7 5.65348E-6 C 0.00382 0.06246 -0.00052 0.12538 0.00486 0.18738 C 0.00468 0.19732 0.01059 0.23804 -0.00469 0.24567 C -0.00712 0.24868 -0.01354 0.25076 -0.01354 0.25076 C -0.01615 0.2503 -0.01893 0.25099 -0.02136 0.2496 C -0.02327 0.24868 -0.02448 0.24127 -0.02622 0.23919 C -0.02778 0.22693 -0.029 0.22716 -0.01927 0.22878 C -0.01823 0.23364 -0.01615 0.23734 -0.01441 0.24174 C -0.01302 0.25469 -0.01233 0.26811 -0.01927 0.27805 C -0.02049 0.2843 -0.02257 0.29008 -0.02414 0.2961 C -0.02483 0.29864 -0.02622 0.30396 -0.02622 0.30396 C -0.02709 0.3227 -0.029 0.34074 -0.03004 0.35948 C -0.02934 0.36804 -0.03247 0.37891 -0.02813 0.38539 C -0.02535 0.38955 -0.00712 0.38145 -0.00191 0.3803 C 0.00277 0.37798 0.00677 0.37729 0.0118 0.37637 C 0.02274 0.37683 0.03385 0.37683 0.04479 0.37752 C 0.07326 0.3796 -0.0033 0.37914 0.05347 0.38145 C 0.0842 0.38261 0.11493 0.38238 0.14566 0.38284 C 0.16111 0.384 0.17586 0.38585 0.19132 0.38677 C 0.19652 0.38793 0.20191 0.38839 0.20694 0.39048 C 0.22118 0.38978 0.23368 0.38816 0.24757 0.38539 C 0.25086 0.38377 0.25347 0.38284 0.25642 0.3803 C 0.26076 0.37128 0.25868 0.3604 0.26128 0.35046 C 0.26198 0.32455 0.26441 0.29587 0.26024 0.27019 C 0.25955 0.26001 0.26007 0.24289 0.25243 0.23665 C 0.24965 0.23433 0.24583 0.23341 0.24288 0.23156 C 0.24132 0.23156 0.2276 0.2311 0.22239 0.2341 C 0.21597 0.2378 0.20955 0.24636 0.20295 0.24821 C 0.19774 0.25261 0.18298 0.26718 0.18073 0.27158 C 0.17847 0.27597 0.17187 0.28199 0.17187 0.28199 C 0.16979 0.28615 0.16823 0.28823 0.1651 0.29101 C 0.16059 0.31136 0.13993 0.31946 0.12621 0.32339 C 0.12257 0.32663 0.11996 0.32733 0.11562 0.32848 C 0.10208 0.34005 0.08455 0.34005 0.06909 0.34144 C 0.05364 0.34676 0.04739 0.34491 0.0283 0.34398 C 0.02378 0.34213 0.02205 0.33797 0.01753 0.33496 C 0.01284 0.33195 0.00798 0.32918 0.00399 0.32455 C 0.00191 0.32224 0.00069 0.3183 -0.00191 0.31692 C -0.01007 0.31275 -0.01858 0.30327 -0.02327 0.29355 C -0.02969 0.26487 -0.01702 0.24613 0.00208 0.24058 C 0.01909 0.22508 0.05017 0.24336 0.06909 0.25076 C 0.07239 0.25562 0.07795 0.25724 0.08264 0.25862 C 0.09027 0.26371 0.09791 0.26579 0.1059 0.26903 C 0.11076 0.27088 0.11406 0.27528 0.11857 0.27805 C 0.12361 0.28846 0.12899 0.29841 0.13211 0.31044 C 0.13281 0.31599 0.13385 0.32154 0.13402 0.32709 C 0.1342 0.33912 0.13368 0.35138 0.13316 0.36341 C 0.13246 0.37798 0.11771 0.38307 0.10972 0.38539 C 0.09982 0.38516 0.05781 0.4025 0.04566 0.37752 C 0.04392 0.36457 0.03975 0.35277 0.03802 0.34005 C 0.03958 0.32062 0.04149 0.28199 0.06024 0.27667 C 0.06892 0.26579 0.08316 0.26626 0.09427 0.2651 C 0.10625 0.25469 0.11944 0.26279 0.13107 0.26764 C 0.13281 0.26926 0.13402 0.27181 0.13593 0.27296 C 0.13941 0.27505 0.15034 0.2806 0.15451 0.28199 C 0.16302 0.29055 0.15955 0.28731 0.1651 0.29216 C 0.16614 0.29402 0.16684 0.29587 0.16805 0.29748 C 0.16892 0.29864 0.17031 0.29864 0.171 0.30003 C 0.17274 0.30327 0.17378 0.30674 0.17482 0.31044 C 0.17517 0.3116 0.17534 0.31298 0.17586 0.31414 C 0.17847 0.31992 0.18437 0.32594 0.18836 0.32987 C 0.18993 0.3345 0.19114 0.33912 0.19236 0.34398 C 0.19271 0.34907 0.19444 0.37081 0.19809 0.37382 C 0.1993 0.37475 0.20069 0.37451 0.20208 0.37498 C 0.20538 0.37798 0.20885 0.37775 0.2118 0.38145 C 0.21267 0.38631 0.21458 0.3958 0.21458 0.3958 C 0.21389 0.41384 0.21284 0.42795 0.20885 0.44484 C 0.20729 0.46103 0.20521 0.47653 0.20295 0.49272 C 0.20364 0.50822 0.20156 0.51678 0.21267 0.52117 C 0.21423 0.52719 0.21684 0.52626 0.22048 0.53019 " pathEditMode="relative" ptsTypes="fffffffffffffffffffffffffffffffffffffffffffffffffffffffffffffffffffffA">
                                      <p:cBhvr>
                                        <p:cTn id="8" dur="10000" fill="hold"/>
                                        <p:tgtEl>
                                          <p:spTgt spid="8"/>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2.77778E-6 2.07495E-6 C 0.01059 0.00416 0.00451 0.00046 0.00486 0.03354 C 0.00538 0.08836 0.00555 0.12167 -0.0184 0.16285 C -0.02049 0.17326 -0.02379 0.18251 -0.02622 0.19269 C -0.02518 0.20009 -0.025 0.20772 -0.02327 0.21466 C -0.02292 0.21605 -0.02136 0.21582 -0.02031 0.21605 C -0.01684 0.21697 -0.00972 0.21859 -0.00972 0.21859 C 0.02187 0.21836 0.1401 0.24658 0.20781 0.21466 C 0.22344 0.21536 0.23351 0.21605 0.24757 0.21859 C 0.25226 0.23641 0.24635 0.2563 0.23298 0.26393 C 0.22778 0.26694 0.22101 0.26694 0.21562 0.26763 C 0.19045 0.26694 0.17604 0.26648 0.15434 0.26393 C 0.14271 0.26116 0.13212 0.25861 0.12031 0.25746 C 0.10955 0.25352 0.10173 0.24959 0.09028 0.24843 C 0.04601 0.24959 0.05035 0.23409 0.03785 0.26 C 0.0368 0.26463 0.03489 0.26763 0.03298 0.27157 C 0.03489 0.28151 0.04062 0.27851 0.04861 0.27943 C 0.0717 0.28915 0.0908 0.28498 0.11753 0.28591 C 0.13889 0.2866 0.16024 0.28753 0.1816 0.28845 C 0.18785 0.291 0.18732 0.29308 0.19219 0.29747 C 0.19479 0.29979 0.19896 0.3021 0.20191 0.30395 C 0.20417 0.30997 0.20833 0.31575 0.21267 0.31945 C 0.21493 0.32963 0.21441 0.3405 0.21163 0.35045 C 0.21128 0.36086 0.21163 0.37127 0.21076 0.38168 C 0.21059 0.38445 0.20868 0.38931 0.20868 0.38931 C 0.2092 0.4099 0.21076 0.43072 0.21076 0.4513 L 0.21753 0.45408 " pathEditMode="relative" ptsTypes="fffffffffffffffffffffffffAA">
                                      <p:cBhvr>
                                        <p:cTn id="10" dur="10000" fill="hold"/>
                                        <p:tgtEl>
                                          <p:spTgt spid="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53" presetClass="exit" presetSubtype="32" fill="hold" grpId="1" nodeType="withEffect">
                                  <p:stCondLst>
                                    <p:cond delay="0"/>
                                  </p:stCondLst>
                                  <p:childTnLst>
                                    <p:anim calcmode="lin" valueType="num">
                                      <p:cBhvr>
                                        <p:cTn id="19" dur="500"/>
                                        <p:tgtEl>
                                          <p:spTgt spid="8"/>
                                        </p:tgtEl>
                                        <p:attrNameLst>
                                          <p:attrName>ppt_w</p:attrName>
                                        </p:attrNameLst>
                                      </p:cBhvr>
                                      <p:tavLst>
                                        <p:tav tm="0">
                                          <p:val>
                                            <p:strVal val="ppt_w"/>
                                          </p:val>
                                        </p:tav>
                                        <p:tav tm="100000">
                                          <p:val>
                                            <p:fltVal val="0"/>
                                          </p:val>
                                        </p:tav>
                                      </p:tavLst>
                                    </p:anim>
                                    <p:anim calcmode="lin" valueType="num">
                                      <p:cBhvr>
                                        <p:cTn id="20" dur="500"/>
                                        <p:tgtEl>
                                          <p:spTgt spid="8"/>
                                        </p:tgtEl>
                                        <p:attrNameLst>
                                          <p:attrName>ppt_h</p:attrName>
                                        </p:attrNameLst>
                                      </p:cBhvr>
                                      <p:tavLst>
                                        <p:tav tm="0">
                                          <p:val>
                                            <p:strVal val="ppt_h"/>
                                          </p:val>
                                        </p:tav>
                                        <p:tav tm="100000">
                                          <p:val>
                                            <p:fltVal val="0"/>
                                          </p:val>
                                        </p:tav>
                                      </p:tavLst>
                                    </p:anim>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53" presetClass="exit" presetSubtype="32" fill="hold" grpId="1" nodeType="withEffect">
                                  <p:stCondLst>
                                    <p:cond delay="0"/>
                                  </p:stCondLst>
                                  <p:childTnLst>
                                    <p:anim calcmode="lin" valueType="num">
                                      <p:cBhvr>
                                        <p:cTn id="24" dur="500"/>
                                        <p:tgtEl>
                                          <p:spTgt spid="5"/>
                                        </p:tgtEl>
                                        <p:attrNameLst>
                                          <p:attrName>ppt_w</p:attrName>
                                        </p:attrNameLst>
                                      </p:cBhvr>
                                      <p:tavLst>
                                        <p:tav tm="0">
                                          <p:val>
                                            <p:strVal val="ppt_w"/>
                                          </p:val>
                                        </p:tav>
                                        <p:tav tm="100000">
                                          <p:val>
                                            <p:fltVal val="0"/>
                                          </p:val>
                                        </p:tav>
                                      </p:tavLst>
                                    </p:anim>
                                    <p:anim calcmode="lin" valueType="num">
                                      <p:cBhvr>
                                        <p:cTn id="25" dur="500"/>
                                        <p:tgtEl>
                                          <p:spTgt spid="5"/>
                                        </p:tgtEl>
                                        <p:attrNameLst>
                                          <p:attrName>ppt_h</p:attrName>
                                        </p:attrNameLst>
                                      </p:cBhvr>
                                      <p:tavLst>
                                        <p:tav tm="0">
                                          <p:val>
                                            <p:strVal val="ppt_h"/>
                                          </p:val>
                                        </p:tav>
                                        <p:tav tm="100000">
                                          <p:val>
                                            <p:fltVal val="0"/>
                                          </p:val>
                                        </p:tav>
                                      </p:tavLst>
                                    </p:anim>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5" presetClass="exit" presetSubtype="0" fill="hold" grpId="0" nodeType="clickEffect">
                                  <p:stCondLst>
                                    <p:cond delay="0"/>
                                  </p:stCondLst>
                                  <p:childTnLst>
                                    <p:animEffect transition="out" filter="fade">
                                      <p:cBhvr>
                                        <p:cTn id="31" dur="2000"/>
                                        <p:tgtEl>
                                          <p:spTgt spid="6"/>
                                        </p:tgtEl>
                                      </p:cBhvr>
                                    </p:animEffect>
                                    <p:anim calcmode="lin" valueType="num">
                                      <p:cBhvr>
                                        <p:cTn id="32" dur="20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3" dur="2000"/>
                                        <p:tgtEl>
                                          <p:spTgt spid="6"/>
                                        </p:tgtEl>
                                        <p:attrNameLst>
                                          <p:attrName>ppt_h</p:attrName>
                                        </p:attrNameLst>
                                      </p:cBhvr>
                                      <p:tavLst>
                                        <p:tav tm="0">
                                          <p:val>
                                            <p:strVal val="ppt_h"/>
                                          </p:val>
                                        </p:tav>
                                        <p:tav tm="100000">
                                          <p:val>
                                            <p:strVal val="ppt_h"/>
                                          </p:val>
                                        </p:tav>
                                      </p:tavLst>
                                    </p:anim>
                                    <p:set>
                                      <p:cBhvr>
                                        <p:cTn id="34" dur="1" fill="hold">
                                          <p:stCondLst>
                                            <p:cond delay="1999"/>
                                          </p:stCondLst>
                                        </p:cTn>
                                        <p:tgtEl>
                                          <p:spTgt spid="6"/>
                                        </p:tgtEl>
                                        <p:attrNameLst>
                                          <p:attrName>style.visibility</p:attrName>
                                        </p:attrNameLst>
                                      </p:cBhvr>
                                      <p:to>
                                        <p:strVal val="hidden"/>
                                      </p:to>
                                    </p:set>
                                  </p:childTnLst>
                                </p:cTn>
                              </p:par>
                            </p:childTnLst>
                          </p:cTn>
                        </p:par>
                        <p:par>
                          <p:cTn id="35" fill="hold">
                            <p:stCondLst>
                              <p:cond delay="2000"/>
                            </p:stCondLst>
                            <p:childTnLst>
                              <p:par>
                                <p:cTn id="36" presetID="26" presetClass="emph" presetSubtype="0" fill="hold" grpId="0" nodeType="after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5" grpId="0" animBg="1"/>
      <p:bldP spid="5" grpId="1" animBg="1"/>
      <p:bldP spid="7" grpId="0" animBg="1"/>
      <p:bldP spid="7" grpId="1" animBg="1"/>
      <p:bldP spid="8" grpId="0" animBg="1"/>
      <p:bldP spid="8" grpId="1" animBg="1"/>
    </p:bld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
          <p:cNvGrpSpPr/>
          <p:nvPr/>
        </p:nvGrpSpPr>
        <p:grpSpPr>
          <a:xfrm>
            <a:off x="3679942" y="3747136"/>
            <a:ext cx="1770879" cy="1182062"/>
            <a:chOff x="5499932" y="3342007"/>
            <a:chExt cx="1770879" cy="1182062"/>
          </a:xfrm>
        </p:grpSpPr>
        <p:pic>
          <p:nvPicPr>
            <p:cNvPr id="2055" name="Picture 7" descr="http://photos2.demandstudios.com/DM-Resize/photos.demandstudios.com/getty/article/228/118/156473051_XS.jpg?w=1200&amp;h=630&amp;crop_min=1&amp;keep_ratio=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499932" y="3342007"/>
              <a:ext cx="1770879" cy="118206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5499932" y="3587543"/>
              <a:ext cx="1665533" cy="646331"/>
            </a:xfrm>
            <a:prstGeom prst="rect">
              <a:avLst/>
            </a:prstGeom>
            <a:noFill/>
          </p:spPr>
          <p:txBody>
            <a:bodyPr wrap="square" lIns="91440" tIns="45720" rIns="91440" bIns="45720">
              <a:spAutoFit/>
            </a:bodyPr>
            <a:lstStyle/>
            <a:p>
              <a:pPr algn="ctr"/>
              <a:r>
                <a:rPr lang="tr-TR" sz="36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1000</a:t>
              </a:r>
              <a:endParaRPr lang="en-US" sz="3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grpSp>
      <p:sp>
        <p:nvSpPr>
          <p:cNvPr id="2" name="Title 1"/>
          <p:cNvSpPr>
            <a:spLocks noGrp="1"/>
          </p:cNvSpPr>
          <p:nvPr>
            <p:ph type="title"/>
          </p:nvPr>
        </p:nvSpPr>
        <p:spPr/>
        <p:txBody>
          <a:bodyPr/>
          <a:lstStyle/>
          <a:p>
            <a:r>
              <a:rPr lang="tr-TR" dirty="0" smtClean="0"/>
              <a:t>Metot örnekleri</a:t>
            </a:r>
            <a:endParaRPr lang="tr-TR" dirty="0"/>
          </a:p>
        </p:txBody>
      </p:sp>
      <p:sp>
        <p:nvSpPr>
          <p:cNvPr id="3" name="Content Placeholder 2"/>
          <p:cNvSpPr>
            <a:spLocks noGrp="1"/>
          </p:cNvSpPr>
          <p:nvPr>
            <p:ph idx="1"/>
          </p:nvPr>
        </p:nvSpPr>
        <p:spPr>
          <a:xfrm>
            <a:off x="822960" y="1100629"/>
            <a:ext cx="7520940" cy="459898"/>
          </a:xfrm>
        </p:spPr>
        <p:txBody>
          <a:bodyPr>
            <a:normAutofit fontScale="92500"/>
          </a:bodyPr>
          <a:lstStyle/>
          <a:p>
            <a:pPr>
              <a:buFont typeface="Arial" panose="020B0604020202020204" pitchFamily="34" charset="0"/>
              <a:buChar char="•"/>
            </a:pPr>
            <a:r>
              <a:rPr lang="tr-TR" dirty="0" smtClean="0"/>
              <a:t>A </a:t>
            </a:r>
            <a:r>
              <a:rPr lang="tr-TR" dirty="0" err="1" smtClean="0"/>
              <a:t>method</a:t>
            </a:r>
            <a:r>
              <a:rPr lang="tr-TR" dirty="0" smtClean="0"/>
              <a:t> </a:t>
            </a:r>
            <a:r>
              <a:rPr lang="tr-TR" dirty="0" err="1" smtClean="0"/>
              <a:t>that</a:t>
            </a:r>
            <a:r>
              <a:rPr lang="tr-TR" dirty="0" smtClean="0"/>
              <a:t> takes a number and </a:t>
            </a:r>
            <a:r>
              <a:rPr lang="tr-TR" dirty="0" smtClean="0">
                <a:solidFill>
                  <a:srgbClr val="FF0000"/>
                </a:solidFill>
              </a:rPr>
              <a:t>returns</a:t>
            </a:r>
            <a:r>
              <a:rPr lang="tr-TR" dirty="0" smtClean="0"/>
              <a:t> its square</a:t>
            </a:r>
            <a:endParaRPr lang="tr-TR" dirty="0"/>
          </a:p>
        </p:txBody>
      </p:sp>
      <p:pic>
        <p:nvPicPr>
          <p:cNvPr id="2050" name="Picture 2" descr="C:\Users\oguz.hanoglu\AppData\Local\Microsoft\Windows\Temporary Internet Files\Content.IE5\54TFNI5S\five[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03645" y="1858534"/>
            <a:ext cx="418690" cy="561059"/>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oguz.hanoglu\AppData\Local\Microsoft\Windows\Temporary Internet Files\Content.IE5\DQZOO211\Number_25_800x801_pixels[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67308" y="1817247"/>
            <a:ext cx="642827" cy="64363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Plaque 4"/>
          <p:cNvSpPr/>
          <p:nvPr/>
        </p:nvSpPr>
        <p:spPr>
          <a:xfrm>
            <a:off x="3648722" y="1560526"/>
            <a:ext cx="1722268" cy="1085020"/>
          </a:xfrm>
          <a:prstGeom prst="plaque">
            <a:avLst>
              <a:gd name="adj" fmla="val 1457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dirty="0" smtClean="0"/>
              <a:t>SQUARE CALCULATOR</a:t>
            </a:r>
            <a:endParaRPr lang="tr-TR" dirty="0"/>
          </a:p>
        </p:txBody>
      </p:sp>
      <p:sp>
        <p:nvSpPr>
          <p:cNvPr id="9" name="Content Placeholder 2"/>
          <p:cNvSpPr txBox="1">
            <a:spLocks/>
          </p:cNvSpPr>
          <p:nvPr/>
        </p:nvSpPr>
        <p:spPr>
          <a:xfrm>
            <a:off x="822960" y="2840653"/>
            <a:ext cx="7520940" cy="459898"/>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buFont typeface="Arial" pitchFamily="34" charset="0"/>
              <a:buChar char="•"/>
            </a:pPr>
            <a:r>
              <a:rPr lang="tr-TR" sz="2400" b="0" dirty="0" smtClean="0"/>
              <a:t>A </a:t>
            </a:r>
            <a:r>
              <a:rPr lang="tr-TR" sz="2400" b="0" dirty="0" err="1" smtClean="0"/>
              <a:t>method</a:t>
            </a:r>
            <a:r>
              <a:rPr lang="tr-TR" sz="2400" b="0" dirty="0" smtClean="0"/>
              <a:t> </a:t>
            </a:r>
            <a:r>
              <a:rPr lang="tr-TR" sz="2400" b="0" dirty="0" err="1" smtClean="0"/>
              <a:t>that</a:t>
            </a:r>
            <a:r>
              <a:rPr lang="tr-TR" sz="2400" b="0" dirty="0" smtClean="0"/>
              <a:t> takes a number and </a:t>
            </a:r>
            <a:r>
              <a:rPr lang="tr-TR" sz="2400" b="0" dirty="0" smtClean="0">
                <a:solidFill>
                  <a:srgbClr val="FF0000"/>
                </a:solidFill>
              </a:rPr>
              <a:t>returns</a:t>
            </a:r>
            <a:r>
              <a:rPr lang="tr-TR" sz="2400" b="0" dirty="0" smtClean="0"/>
              <a:t> </a:t>
            </a:r>
            <a:r>
              <a:rPr lang="tr-TR" sz="2400" b="0" i="1" dirty="0" smtClean="0"/>
              <a:t>the number times 1000</a:t>
            </a:r>
            <a:r>
              <a:rPr lang="tr-TR" sz="2400" b="0" dirty="0" smtClean="0"/>
              <a:t>. </a:t>
            </a:r>
            <a:endParaRPr lang="tr-TR" sz="2400" b="0" dirty="0"/>
          </a:p>
        </p:txBody>
      </p:sp>
      <p:grpSp>
        <p:nvGrpSpPr>
          <p:cNvPr id="6" name="Group 7"/>
          <p:cNvGrpSpPr/>
          <p:nvPr/>
        </p:nvGrpSpPr>
        <p:grpSpPr>
          <a:xfrm>
            <a:off x="2707694" y="3857376"/>
            <a:ext cx="705451" cy="923569"/>
            <a:chOff x="2583402" y="3452247"/>
            <a:chExt cx="705451" cy="923569"/>
          </a:xfrm>
        </p:grpSpPr>
        <p:pic>
          <p:nvPicPr>
            <p:cNvPr id="2053" name="Picture 5" descr="https://encrypted-tbn0.gstatic.com/images?q=tbn:ANd9GcRQDYDaLSxJh9sEfEQ_nGNew6ScZ87oU70S7_VZPtu79Uj8zB3AUw"/>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583402" y="3452247"/>
              <a:ext cx="705451" cy="78162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2637006" y="3452486"/>
              <a:ext cx="598241" cy="923330"/>
            </a:xfrm>
            <a:prstGeom prst="rect">
              <a:avLst/>
            </a:prstGeom>
            <a:noFill/>
          </p:spPr>
          <p:txBody>
            <a:bodyPr wrap="none" lIns="91440" tIns="45720" rIns="91440" bIns="45720">
              <a:spAutoFit/>
            </a:bodyPr>
            <a:lstStyle/>
            <a:p>
              <a:pPr algn="ctr"/>
              <a:r>
                <a:rPr lang="tr-TR"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a:t>
              </a:r>
              <a:endParaRPr 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sp>
        <p:nvSpPr>
          <p:cNvPr id="10" name="Plaque 9"/>
          <p:cNvSpPr/>
          <p:nvPr/>
        </p:nvSpPr>
        <p:spPr>
          <a:xfrm>
            <a:off x="3648726" y="3705680"/>
            <a:ext cx="1722268" cy="1085020"/>
          </a:xfrm>
          <a:prstGeom prst="plaque">
            <a:avLst>
              <a:gd name="adj" fmla="val 1457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dirty="0" smtClean="0"/>
              <a:t>1000X</a:t>
            </a:r>
            <a:br>
              <a:rPr lang="tr-TR" dirty="0" smtClean="0"/>
            </a:br>
            <a:r>
              <a:rPr lang="tr-TR" dirty="0" smtClean="0"/>
              <a:t>MULTIPLIER</a:t>
            </a:r>
            <a:endParaRPr lang="tr-TR" dirty="0"/>
          </a:p>
        </p:txBody>
      </p:sp>
    </p:spTree>
    <p:extLst>
      <p:ext uri="{BB962C8B-B14F-4D97-AF65-F5344CB8AC3E}">
        <p14:creationId xmlns:p14="http://schemas.microsoft.com/office/powerpoint/2010/main" xmlns="" val="1682261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8.25815E-7 L 0.08559 8.25815E-7 " pathEditMode="relative" rAng="0" ptsTypes="AA">
                                      <p:cBhvr>
                                        <p:cTn id="6" dur="2000" fill="hold"/>
                                        <p:tgtEl>
                                          <p:spTgt spid="2050"/>
                                        </p:tgtEl>
                                        <p:attrNameLst>
                                          <p:attrName>ppt_x</p:attrName>
                                          <p:attrName>ppt_y</p:attrName>
                                        </p:attrNameLst>
                                      </p:cBhvr>
                                      <p:rCtr x="4271"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88889E-6 8.25815E-7 L 0.10989 8.25815E-7 " pathEditMode="relative" rAng="0" ptsTypes="AA">
                                      <p:cBhvr>
                                        <p:cTn id="10" dur="2000" fill="hold"/>
                                        <p:tgtEl>
                                          <p:spTgt spid="2051"/>
                                        </p:tgtEl>
                                        <p:attrNameLst>
                                          <p:attrName>ppt_x</p:attrName>
                                          <p:attrName>ppt_y</p:attrName>
                                        </p:attrNameLst>
                                      </p:cBhvr>
                                      <p:rCtr x="5486" y="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4.12445E-6 L 0.11597 4.12445E-6 " pathEditMode="relative" rAng="0" ptsTypes="AA">
                                      <p:cBhvr>
                                        <p:cTn id="14" dur="2000" fill="hold"/>
                                        <p:tgtEl>
                                          <p:spTgt spid="6"/>
                                        </p:tgtEl>
                                        <p:attrNameLst>
                                          <p:attrName>ppt_x</p:attrName>
                                          <p:attrName>ppt_y</p:attrName>
                                        </p:attrNameLst>
                                      </p:cBhvr>
                                      <p:rCtr x="5799"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7778E-7 -1.72565E-6 L 0.22222 -1.72565E-6 " pathEditMode="relative" rAng="0" ptsTypes="AA">
                                      <p:cBhvr>
                                        <p:cTn id="18" dur="2000" fill="hold"/>
                                        <p:tgtEl>
                                          <p:spTgt spid="4"/>
                                        </p:tgtEl>
                                        <p:attrNameLst>
                                          <p:attrName>ppt_x</p:attrName>
                                          <p:attrName>ppt_y</p:attrName>
                                        </p:attrNameLst>
                                      </p:cBhvr>
                                      <p:rCtr x="1111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Metot Oyunu</a:t>
            </a:r>
            <a:endParaRPr lang="tr-TR" dirty="0"/>
          </a:p>
        </p:txBody>
      </p:sp>
      <p:sp>
        <p:nvSpPr>
          <p:cNvPr id="3" name="2 İçerik Yer Tutucusu"/>
          <p:cNvSpPr>
            <a:spLocks noGrp="1"/>
          </p:cNvSpPr>
          <p:nvPr>
            <p:ph sz="quarter" idx="1"/>
          </p:nvPr>
        </p:nvSpPr>
        <p:spPr>
          <a:xfrm>
            <a:off x="457200" y="1219200"/>
            <a:ext cx="6472254" cy="4424378"/>
          </a:xfrm>
        </p:spPr>
        <p:txBody>
          <a:bodyPr>
            <a:normAutofit/>
          </a:bodyPr>
          <a:lstStyle/>
          <a:p>
            <a:r>
              <a:rPr lang="tr-TR" dirty="0" err="1" smtClean="0"/>
              <a:t>double</a:t>
            </a:r>
            <a:r>
              <a:rPr lang="tr-TR" dirty="0" smtClean="0"/>
              <a:t> x = </a:t>
            </a:r>
            <a:r>
              <a:rPr lang="tr-TR" dirty="0" err="1" smtClean="0"/>
              <a:t>Math</a:t>
            </a:r>
            <a:r>
              <a:rPr lang="tr-TR" dirty="0" smtClean="0"/>
              <a:t>.</a:t>
            </a:r>
            <a:r>
              <a:rPr lang="tr-TR" dirty="0" err="1" smtClean="0"/>
              <a:t>pow</a:t>
            </a:r>
            <a:r>
              <a:rPr lang="tr-TR" dirty="0" smtClean="0"/>
              <a:t>(1.5, 2.0);</a:t>
            </a:r>
          </a:p>
          <a:p>
            <a:r>
              <a:rPr lang="tr-TR" dirty="0" err="1" smtClean="0"/>
              <a:t>double</a:t>
            </a:r>
            <a:r>
              <a:rPr lang="tr-TR" dirty="0" smtClean="0"/>
              <a:t> x = 2.25;</a:t>
            </a:r>
          </a:p>
          <a:p>
            <a:endParaRPr lang="tr-TR" dirty="0" smtClean="0"/>
          </a:p>
          <a:p>
            <a:r>
              <a:rPr lang="tr-TR" dirty="0" err="1" smtClean="0"/>
              <a:t>int</a:t>
            </a:r>
            <a:r>
              <a:rPr lang="tr-TR" dirty="0" smtClean="0"/>
              <a:t> c = </a:t>
            </a:r>
            <a:r>
              <a:rPr lang="tr-TR" dirty="0" err="1" smtClean="0"/>
              <a:t>Math</a:t>
            </a:r>
            <a:r>
              <a:rPr lang="tr-TR" dirty="0" smtClean="0"/>
              <a:t>.</a:t>
            </a:r>
            <a:r>
              <a:rPr lang="tr-TR" dirty="0" err="1" smtClean="0"/>
              <a:t>abs</a:t>
            </a:r>
            <a:r>
              <a:rPr lang="tr-TR" dirty="0" smtClean="0"/>
              <a:t>(-2);</a:t>
            </a:r>
          </a:p>
          <a:p>
            <a:r>
              <a:rPr lang="tr-TR" dirty="0" err="1" smtClean="0"/>
              <a:t>int</a:t>
            </a:r>
            <a:r>
              <a:rPr lang="tr-TR" dirty="0" smtClean="0"/>
              <a:t> c = 2;</a:t>
            </a:r>
          </a:p>
          <a:p>
            <a:endParaRPr lang="tr-TR" dirty="0" smtClean="0"/>
          </a:p>
          <a:p>
            <a:r>
              <a:rPr lang="tr-TR" dirty="0" err="1" smtClean="0"/>
              <a:t>System</a:t>
            </a:r>
            <a:r>
              <a:rPr lang="tr-TR" dirty="0" smtClean="0"/>
              <a:t>.</a:t>
            </a:r>
            <a:r>
              <a:rPr lang="tr-TR" dirty="0" err="1" smtClean="0"/>
              <a:t>out</a:t>
            </a:r>
            <a:r>
              <a:rPr lang="tr-TR" dirty="0" smtClean="0"/>
              <a:t>.</a:t>
            </a:r>
            <a:r>
              <a:rPr lang="tr-TR" dirty="0" err="1" smtClean="0"/>
              <a:t>println</a:t>
            </a:r>
            <a:r>
              <a:rPr lang="tr-TR" dirty="0" smtClean="0"/>
              <a:t>(“Merhaba”);</a:t>
            </a:r>
          </a:p>
        </p:txBody>
      </p:sp>
      <p:pic>
        <p:nvPicPr>
          <p:cNvPr id="4" name="3 Resim" descr="Smurf_On_Pogo_Ball.gif"/>
          <p:cNvPicPr>
            <a:picLocks noChangeAspect="1"/>
          </p:cNvPicPr>
          <p:nvPr/>
        </p:nvPicPr>
        <p:blipFill>
          <a:blip r:embed="rId2"/>
          <a:stretch>
            <a:fillRect/>
          </a:stretch>
        </p:blipFill>
        <p:spPr>
          <a:xfrm>
            <a:off x="7143768" y="3071810"/>
            <a:ext cx="1785950" cy="305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Smurf_On_Pogo_Ball.gif"/>
          <p:cNvPicPr>
            <a:picLocks noChangeAspect="1"/>
          </p:cNvPicPr>
          <p:nvPr/>
        </p:nvPicPr>
        <p:blipFill>
          <a:blip r:embed="rId2"/>
          <a:stretch>
            <a:fillRect/>
          </a:stretch>
        </p:blipFill>
        <p:spPr>
          <a:xfrm>
            <a:off x="4825244" y="3286124"/>
            <a:ext cx="4318756" cy="1428760"/>
          </a:xfrm>
          <a:prstGeom prst="rect">
            <a:avLst/>
          </a:prstGeom>
        </p:spPr>
      </p:pic>
      <p:sp>
        <p:nvSpPr>
          <p:cNvPr id="8" name="7 Yuvarlatılmış Dikdörtgen"/>
          <p:cNvSpPr/>
          <p:nvPr/>
        </p:nvSpPr>
        <p:spPr>
          <a:xfrm>
            <a:off x="214282" y="214290"/>
            <a:ext cx="4714908" cy="492922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2" name="1 Başlık"/>
          <p:cNvSpPr>
            <a:spLocks noGrp="1"/>
          </p:cNvSpPr>
          <p:nvPr>
            <p:ph type="title"/>
          </p:nvPr>
        </p:nvSpPr>
        <p:spPr>
          <a:xfrm>
            <a:off x="571472" y="5867400"/>
            <a:ext cx="8229600" cy="990600"/>
          </a:xfrm>
        </p:spPr>
        <p:txBody>
          <a:bodyPr/>
          <a:lstStyle/>
          <a:p>
            <a:r>
              <a:rPr lang="tr-TR" dirty="0" smtClean="0"/>
              <a:t>Metot Oyunu</a:t>
            </a:r>
            <a:endParaRPr lang="tr-TR" dirty="0"/>
          </a:p>
        </p:txBody>
      </p:sp>
      <p:sp>
        <p:nvSpPr>
          <p:cNvPr id="3" name="2 İçerik Yer Tutucusu"/>
          <p:cNvSpPr>
            <a:spLocks noGrp="1"/>
          </p:cNvSpPr>
          <p:nvPr>
            <p:ph sz="quarter" idx="1"/>
          </p:nvPr>
        </p:nvSpPr>
        <p:spPr>
          <a:xfrm>
            <a:off x="457200" y="361944"/>
            <a:ext cx="6472254" cy="4424378"/>
          </a:xfrm>
        </p:spPr>
        <p:txBody>
          <a:bodyPr>
            <a:normAutofit fontScale="77500" lnSpcReduction="20000"/>
          </a:bodyPr>
          <a:lstStyle/>
          <a:p>
            <a:pPr>
              <a:buNone/>
            </a:pPr>
            <a:r>
              <a:rPr lang="tr-TR" dirty="0" err="1" smtClean="0">
                <a:solidFill>
                  <a:srgbClr val="0000FF"/>
                </a:solidFill>
              </a:rPr>
              <a:t>public</a:t>
            </a:r>
            <a:r>
              <a:rPr lang="tr-TR" dirty="0" smtClean="0">
                <a:solidFill>
                  <a:srgbClr val="0000FF"/>
                </a:solidFill>
              </a:rPr>
              <a:t> </a:t>
            </a:r>
            <a:r>
              <a:rPr lang="tr-TR" dirty="0" err="1" smtClean="0">
                <a:solidFill>
                  <a:srgbClr val="0000FF"/>
                </a:solidFill>
              </a:rPr>
              <a:t>static</a:t>
            </a:r>
            <a:r>
              <a:rPr lang="tr-TR" dirty="0" smtClean="0">
                <a:solidFill>
                  <a:srgbClr val="0000FF"/>
                </a:solidFill>
              </a:rPr>
              <a:t> </a:t>
            </a:r>
            <a:r>
              <a:rPr lang="tr-TR" dirty="0" err="1" smtClean="0">
                <a:solidFill>
                  <a:srgbClr val="0000FF"/>
                </a:solidFill>
              </a:rPr>
              <a:t>int</a:t>
            </a:r>
            <a:r>
              <a:rPr lang="tr-TR" dirty="0" smtClean="0">
                <a:solidFill>
                  <a:srgbClr val="0000FF"/>
                </a:solidFill>
              </a:rPr>
              <a:t> </a:t>
            </a:r>
            <a:r>
              <a:rPr lang="tr-TR" dirty="0" err="1" smtClean="0">
                <a:solidFill>
                  <a:srgbClr val="0000FF"/>
                </a:solidFill>
              </a:rPr>
              <a:t>sirine</a:t>
            </a:r>
            <a:r>
              <a:rPr lang="tr-TR" dirty="0" smtClean="0">
                <a:solidFill>
                  <a:srgbClr val="0000FF"/>
                </a:solidFill>
              </a:rPr>
              <a:t>(</a:t>
            </a:r>
            <a:r>
              <a:rPr lang="tr-TR" dirty="0" err="1" smtClean="0">
                <a:solidFill>
                  <a:srgbClr val="0000FF"/>
                </a:solidFill>
              </a:rPr>
              <a:t>int</a:t>
            </a:r>
            <a:r>
              <a:rPr lang="tr-TR" dirty="0" smtClean="0">
                <a:solidFill>
                  <a:srgbClr val="0000FF"/>
                </a:solidFill>
              </a:rPr>
              <a:t> a)</a:t>
            </a:r>
          </a:p>
          <a:p>
            <a:pPr>
              <a:buNone/>
            </a:pPr>
            <a:r>
              <a:rPr lang="tr-TR" dirty="0" smtClean="0">
                <a:solidFill>
                  <a:srgbClr val="0000FF"/>
                </a:solidFill>
              </a:rPr>
              <a:t>{ </a:t>
            </a:r>
          </a:p>
          <a:p>
            <a:pPr>
              <a:buNone/>
            </a:pPr>
            <a:r>
              <a:rPr lang="tr-TR" dirty="0" err="1" smtClean="0">
                <a:solidFill>
                  <a:srgbClr val="0000FF"/>
                </a:solidFill>
              </a:rPr>
              <a:t>return</a:t>
            </a:r>
            <a:r>
              <a:rPr lang="tr-TR" dirty="0" smtClean="0">
                <a:solidFill>
                  <a:srgbClr val="0000FF"/>
                </a:solidFill>
              </a:rPr>
              <a:t> a*2; </a:t>
            </a:r>
          </a:p>
          <a:p>
            <a:pPr>
              <a:buNone/>
            </a:pPr>
            <a:r>
              <a:rPr lang="tr-TR" dirty="0" smtClean="0">
                <a:solidFill>
                  <a:srgbClr val="0000FF"/>
                </a:solidFill>
              </a:rPr>
              <a:t>}</a:t>
            </a:r>
          </a:p>
          <a:p>
            <a:pPr>
              <a:buNone/>
            </a:pPr>
            <a:r>
              <a:rPr lang="tr-TR" dirty="0" err="1" smtClean="0">
                <a:solidFill>
                  <a:srgbClr val="C00000"/>
                </a:solidFill>
              </a:rPr>
              <a:t>public</a:t>
            </a:r>
            <a:r>
              <a:rPr lang="tr-TR" dirty="0" smtClean="0">
                <a:solidFill>
                  <a:srgbClr val="C00000"/>
                </a:solidFill>
              </a:rPr>
              <a:t> </a:t>
            </a:r>
            <a:r>
              <a:rPr lang="tr-TR" dirty="0" err="1" smtClean="0">
                <a:solidFill>
                  <a:srgbClr val="C00000"/>
                </a:solidFill>
              </a:rPr>
              <a:t>static</a:t>
            </a:r>
            <a:r>
              <a:rPr lang="tr-TR" dirty="0" smtClean="0">
                <a:solidFill>
                  <a:srgbClr val="C00000"/>
                </a:solidFill>
              </a:rPr>
              <a:t> </a:t>
            </a:r>
            <a:r>
              <a:rPr lang="tr-TR" dirty="0" err="1" smtClean="0">
                <a:solidFill>
                  <a:srgbClr val="C00000"/>
                </a:solidFill>
              </a:rPr>
              <a:t>int</a:t>
            </a:r>
            <a:r>
              <a:rPr lang="tr-TR" dirty="0" smtClean="0">
                <a:solidFill>
                  <a:srgbClr val="C00000"/>
                </a:solidFill>
              </a:rPr>
              <a:t> uykucu (</a:t>
            </a:r>
            <a:r>
              <a:rPr lang="tr-TR" dirty="0" err="1" smtClean="0">
                <a:solidFill>
                  <a:srgbClr val="C00000"/>
                </a:solidFill>
              </a:rPr>
              <a:t>int</a:t>
            </a:r>
            <a:r>
              <a:rPr lang="tr-TR" dirty="0" smtClean="0">
                <a:solidFill>
                  <a:srgbClr val="C00000"/>
                </a:solidFill>
              </a:rPr>
              <a:t> </a:t>
            </a:r>
            <a:r>
              <a:rPr lang="tr-TR" dirty="0" err="1" smtClean="0">
                <a:solidFill>
                  <a:srgbClr val="C00000"/>
                </a:solidFill>
              </a:rPr>
              <a:t>sayi</a:t>
            </a:r>
            <a:r>
              <a:rPr lang="tr-TR" dirty="0" smtClean="0">
                <a:solidFill>
                  <a:srgbClr val="C00000"/>
                </a:solidFill>
              </a:rPr>
              <a:t>)</a:t>
            </a:r>
          </a:p>
          <a:p>
            <a:pPr>
              <a:buNone/>
            </a:pPr>
            <a:r>
              <a:rPr lang="tr-TR" dirty="0" smtClean="0">
                <a:solidFill>
                  <a:srgbClr val="C00000"/>
                </a:solidFill>
              </a:rPr>
              <a:t>{  </a:t>
            </a:r>
          </a:p>
          <a:p>
            <a:pPr>
              <a:buNone/>
            </a:pPr>
            <a:r>
              <a:rPr lang="tr-TR" dirty="0" smtClean="0">
                <a:solidFill>
                  <a:srgbClr val="C00000"/>
                </a:solidFill>
              </a:rPr>
              <a:t>//3 kere sayıyı haykır.</a:t>
            </a:r>
          </a:p>
          <a:p>
            <a:pPr>
              <a:buNone/>
            </a:pPr>
            <a:r>
              <a:rPr lang="tr-TR" dirty="0" err="1" smtClean="0">
                <a:solidFill>
                  <a:srgbClr val="C00000"/>
                </a:solidFill>
              </a:rPr>
              <a:t>return</a:t>
            </a:r>
            <a:r>
              <a:rPr lang="tr-TR" dirty="0" smtClean="0">
                <a:solidFill>
                  <a:srgbClr val="C00000"/>
                </a:solidFill>
              </a:rPr>
              <a:t> –</a:t>
            </a:r>
            <a:r>
              <a:rPr lang="tr-TR" dirty="0" err="1" smtClean="0">
                <a:solidFill>
                  <a:srgbClr val="C00000"/>
                </a:solidFill>
              </a:rPr>
              <a:t>sayi</a:t>
            </a:r>
            <a:r>
              <a:rPr lang="tr-TR" dirty="0" smtClean="0">
                <a:solidFill>
                  <a:srgbClr val="C00000"/>
                </a:solidFill>
              </a:rPr>
              <a:t>;</a:t>
            </a:r>
          </a:p>
          <a:p>
            <a:pPr>
              <a:buNone/>
            </a:pPr>
            <a:r>
              <a:rPr lang="tr-TR" dirty="0" smtClean="0">
                <a:solidFill>
                  <a:srgbClr val="C00000"/>
                </a:solidFill>
              </a:rPr>
              <a:t>}</a:t>
            </a:r>
          </a:p>
          <a:p>
            <a:pPr>
              <a:buNone/>
            </a:pPr>
            <a:r>
              <a:rPr lang="tr-TR" b="1" dirty="0" err="1" smtClean="0"/>
              <a:t>public</a:t>
            </a:r>
            <a:r>
              <a:rPr lang="tr-TR" b="1" dirty="0" smtClean="0"/>
              <a:t> </a:t>
            </a:r>
            <a:r>
              <a:rPr lang="tr-TR" b="1" dirty="0" err="1" smtClean="0"/>
              <a:t>static</a:t>
            </a:r>
            <a:r>
              <a:rPr lang="tr-TR" b="1" dirty="0" smtClean="0"/>
              <a:t> </a:t>
            </a:r>
            <a:r>
              <a:rPr lang="tr-TR" b="1" dirty="0" err="1" smtClean="0"/>
              <a:t>void</a:t>
            </a:r>
            <a:r>
              <a:rPr lang="tr-TR" b="1" dirty="0" smtClean="0"/>
              <a:t> </a:t>
            </a:r>
            <a:r>
              <a:rPr lang="tr-TR" b="1" dirty="0" err="1" smtClean="0"/>
              <a:t>sbaba</a:t>
            </a:r>
            <a:r>
              <a:rPr lang="tr-TR" b="1" dirty="0" smtClean="0"/>
              <a:t>(</a:t>
            </a:r>
            <a:r>
              <a:rPr lang="tr-TR" b="1" dirty="0" err="1" smtClean="0"/>
              <a:t>String</a:t>
            </a:r>
            <a:r>
              <a:rPr lang="tr-TR" b="1" dirty="0" smtClean="0"/>
              <a:t> dizgi)</a:t>
            </a:r>
          </a:p>
          <a:p>
            <a:pPr>
              <a:buNone/>
            </a:pPr>
            <a:r>
              <a:rPr lang="tr-TR" b="1" dirty="0" smtClean="0"/>
              <a:t>{</a:t>
            </a:r>
          </a:p>
          <a:p>
            <a:pPr>
              <a:buNone/>
            </a:pPr>
            <a:r>
              <a:rPr lang="tr-TR" b="1" dirty="0" err="1" smtClean="0"/>
              <a:t>System</a:t>
            </a:r>
            <a:r>
              <a:rPr lang="tr-TR" b="1" dirty="0" smtClean="0"/>
              <a:t>.</a:t>
            </a:r>
            <a:r>
              <a:rPr lang="tr-TR" b="1" dirty="0" err="1" smtClean="0"/>
              <a:t>out</a:t>
            </a:r>
            <a:r>
              <a:rPr lang="tr-TR" b="1" dirty="0" smtClean="0"/>
              <a:t>.</a:t>
            </a:r>
            <a:r>
              <a:rPr lang="tr-TR" b="1" dirty="0" err="1" smtClean="0"/>
              <a:t>println</a:t>
            </a:r>
            <a:r>
              <a:rPr lang="tr-TR" b="1" dirty="0" smtClean="0"/>
              <a:t>(dizgi);</a:t>
            </a:r>
          </a:p>
          <a:p>
            <a:pPr>
              <a:buNone/>
            </a:pPr>
            <a:r>
              <a:rPr lang="tr-TR" b="1" dirty="0" smtClean="0"/>
              <a:t>}</a:t>
            </a:r>
          </a:p>
        </p:txBody>
      </p:sp>
      <p:sp>
        <p:nvSpPr>
          <p:cNvPr id="5" name="4 Yuvarlatılmış Dikdörtgen"/>
          <p:cNvSpPr/>
          <p:nvPr/>
        </p:nvSpPr>
        <p:spPr>
          <a:xfrm>
            <a:off x="4643438" y="214290"/>
            <a:ext cx="4357718" cy="255389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sz="2000" dirty="0" err="1" smtClean="0"/>
              <a:t>public</a:t>
            </a:r>
            <a:r>
              <a:rPr lang="tr-TR" sz="2000" dirty="0" smtClean="0"/>
              <a:t> </a:t>
            </a:r>
            <a:r>
              <a:rPr lang="tr-TR" sz="2000" dirty="0" err="1" smtClean="0"/>
              <a:t>static</a:t>
            </a:r>
            <a:r>
              <a:rPr lang="tr-TR" sz="2000" dirty="0" smtClean="0"/>
              <a:t> </a:t>
            </a:r>
            <a:r>
              <a:rPr lang="tr-TR" sz="2000" dirty="0" err="1" smtClean="0"/>
              <a:t>void</a:t>
            </a:r>
            <a:r>
              <a:rPr lang="tr-TR" sz="2000" dirty="0" smtClean="0"/>
              <a:t> </a:t>
            </a:r>
            <a:r>
              <a:rPr lang="tr-TR" sz="2000" dirty="0" err="1" smtClean="0"/>
              <a:t>main</a:t>
            </a:r>
            <a:r>
              <a:rPr lang="tr-TR" sz="2000" dirty="0" smtClean="0"/>
              <a:t>(</a:t>
            </a:r>
            <a:r>
              <a:rPr lang="tr-TR" sz="2000" dirty="0" err="1" smtClean="0"/>
              <a:t>String</a:t>
            </a:r>
            <a:r>
              <a:rPr lang="tr-TR" sz="2000" dirty="0" smtClean="0"/>
              <a:t>[] </a:t>
            </a:r>
            <a:r>
              <a:rPr lang="tr-TR" sz="2000" dirty="0" err="1" smtClean="0"/>
              <a:t>args</a:t>
            </a:r>
            <a:r>
              <a:rPr lang="tr-TR" sz="2000" dirty="0" smtClean="0"/>
              <a:t>)</a:t>
            </a:r>
          </a:p>
          <a:p>
            <a:r>
              <a:rPr lang="tr-TR" sz="2600" dirty="0" smtClean="0"/>
              <a:t>{</a:t>
            </a:r>
          </a:p>
          <a:p>
            <a:pPr lvl="1"/>
            <a:r>
              <a:rPr lang="tr-TR" sz="2400" b="1" dirty="0" err="1" smtClean="0"/>
              <a:t>sbaba</a:t>
            </a:r>
            <a:r>
              <a:rPr lang="tr-TR" sz="2400" dirty="0" smtClean="0"/>
              <a:t>(“</a:t>
            </a:r>
            <a:r>
              <a:rPr lang="tr-TR" sz="2400" dirty="0" smtClean="0">
                <a:solidFill>
                  <a:schemeClr val="tx1"/>
                </a:solidFill>
              </a:rPr>
              <a:t>Basla!</a:t>
            </a:r>
            <a:r>
              <a:rPr lang="tr-TR" sz="2400" dirty="0" smtClean="0"/>
              <a:t>”);</a:t>
            </a:r>
          </a:p>
          <a:p>
            <a:pPr lvl="1"/>
            <a:r>
              <a:rPr lang="tr-TR" sz="2400" dirty="0" err="1" smtClean="0"/>
              <a:t>int</a:t>
            </a:r>
            <a:r>
              <a:rPr lang="tr-TR" sz="2400" dirty="0" smtClean="0"/>
              <a:t> x = </a:t>
            </a:r>
            <a:r>
              <a:rPr lang="tr-TR" sz="2400" dirty="0" smtClean="0">
                <a:solidFill>
                  <a:srgbClr val="C00000"/>
                </a:solidFill>
              </a:rPr>
              <a:t>uykucu</a:t>
            </a:r>
            <a:r>
              <a:rPr lang="tr-TR" sz="2400" dirty="0" smtClean="0"/>
              <a:t>(</a:t>
            </a:r>
            <a:r>
              <a:rPr lang="tr-TR" sz="2400" dirty="0" err="1" smtClean="0">
                <a:solidFill>
                  <a:srgbClr val="0000FF"/>
                </a:solidFill>
              </a:rPr>
              <a:t>sirine</a:t>
            </a:r>
            <a:r>
              <a:rPr lang="tr-TR" sz="2400" dirty="0" smtClean="0"/>
              <a:t>(6));</a:t>
            </a:r>
          </a:p>
          <a:p>
            <a:pPr lvl="1"/>
            <a:r>
              <a:rPr lang="tr-TR" sz="2400" b="1" dirty="0" err="1" smtClean="0"/>
              <a:t>sbaba</a:t>
            </a:r>
            <a:r>
              <a:rPr lang="tr-TR" sz="2400" dirty="0" smtClean="0"/>
              <a:t>(“”+x);</a:t>
            </a:r>
          </a:p>
          <a:p>
            <a:r>
              <a:rPr lang="tr-TR" sz="2600" dirty="0" smtClean="0"/>
              <a:t>}</a:t>
            </a:r>
            <a:endParaRPr lang="tr-TR" sz="2600" dirty="0"/>
          </a:p>
        </p:txBody>
      </p:sp>
      <p:sp>
        <p:nvSpPr>
          <p:cNvPr id="10" name="9 Metin kutusu"/>
          <p:cNvSpPr txBox="1"/>
          <p:nvPr/>
        </p:nvSpPr>
        <p:spPr>
          <a:xfrm>
            <a:off x="2357422" y="5357826"/>
            <a:ext cx="3358996" cy="615553"/>
          </a:xfrm>
          <a:prstGeom prst="rect">
            <a:avLst/>
          </a:prstGeom>
          <a:noFill/>
        </p:spPr>
        <p:txBody>
          <a:bodyPr wrap="none" rtlCol="0">
            <a:spAutoFit/>
          </a:bodyPr>
          <a:lstStyle/>
          <a:p>
            <a:r>
              <a:rPr lang="tr-TR" dirty="0" smtClean="0"/>
              <a:t>Tüm metotlar aynı sınıf içindeler…</a:t>
            </a:r>
          </a:p>
          <a:p>
            <a:pPr algn="ctr"/>
            <a:r>
              <a:rPr lang="tr-TR" sz="1600" i="1" dirty="0" smtClean="0"/>
              <a:t>(bizim gibi)</a:t>
            </a:r>
            <a:endParaRPr lang="tr-TR" sz="1600" i="1" dirty="0"/>
          </a:p>
        </p:txBody>
      </p:sp>
      <p:sp>
        <p:nvSpPr>
          <p:cNvPr id="12" name="11 Dikdörtgen"/>
          <p:cNvSpPr/>
          <p:nvPr/>
        </p:nvSpPr>
        <p:spPr>
          <a:xfrm>
            <a:off x="6143636" y="4714884"/>
            <a:ext cx="1714512" cy="214311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r-TR" dirty="0" smtClean="0"/>
          </a:p>
          <a:p>
            <a:pPr algn="ctr"/>
            <a:endParaRPr lang="tr-TR" dirty="0" smtClean="0"/>
          </a:p>
          <a:p>
            <a:pPr algn="ctr"/>
            <a:endParaRPr lang="tr-TR" dirty="0" smtClean="0"/>
          </a:p>
          <a:p>
            <a:pPr algn="ctr"/>
            <a:endParaRPr lang="tr-TR" dirty="0" smtClean="0"/>
          </a:p>
          <a:p>
            <a:pPr algn="ctr"/>
            <a:endParaRPr lang="tr-TR" dirty="0" smtClean="0"/>
          </a:p>
          <a:p>
            <a:pPr algn="ctr"/>
            <a:endParaRPr lang="tr-TR" dirty="0" smtClean="0"/>
          </a:p>
          <a:p>
            <a:pPr algn="ctr"/>
            <a:endParaRPr lang="tr-TR" dirty="0" smtClean="0"/>
          </a:p>
          <a:p>
            <a:pPr algn="r"/>
            <a:r>
              <a:rPr lang="tr-TR" dirty="0" smtClean="0">
                <a:solidFill>
                  <a:schemeClr val="tx1"/>
                </a:solidFill>
              </a:rPr>
              <a:t>sınıf</a:t>
            </a:r>
            <a:endParaRPr lang="tr-TR" dirty="0">
              <a:solidFill>
                <a:schemeClr val="tx1"/>
              </a:solidFill>
            </a:endParaRPr>
          </a:p>
        </p:txBody>
      </p:sp>
      <p:sp>
        <p:nvSpPr>
          <p:cNvPr id="13" name="12 Yuvarlatılmış Dikdörtgen"/>
          <p:cNvSpPr/>
          <p:nvPr/>
        </p:nvSpPr>
        <p:spPr>
          <a:xfrm>
            <a:off x="6286512" y="4786322"/>
            <a:ext cx="1357322"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main</a:t>
            </a:r>
            <a:endParaRPr lang="tr-TR" dirty="0"/>
          </a:p>
        </p:txBody>
      </p:sp>
      <p:sp>
        <p:nvSpPr>
          <p:cNvPr id="14" name="13 Yuvarlatılmış Dikdörtgen"/>
          <p:cNvSpPr/>
          <p:nvPr/>
        </p:nvSpPr>
        <p:spPr>
          <a:xfrm>
            <a:off x="6286512" y="5286388"/>
            <a:ext cx="1357322"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sirine</a:t>
            </a:r>
            <a:endParaRPr lang="tr-TR" dirty="0"/>
          </a:p>
        </p:txBody>
      </p:sp>
      <p:sp>
        <p:nvSpPr>
          <p:cNvPr id="15" name="14 Yuvarlatılmış Dikdörtgen"/>
          <p:cNvSpPr/>
          <p:nvPr/>
        </p:nvSpPr>
        <p:spPr>
          <a:xfrm>
            <a:off x="6286512" y="5786454"/>
            <a:ext cx="1357322"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uykucu</a:t>
            </a:r>
            <a:endParaRPr lang="tr-TR" dirty="0"/>
          </a:p>
        </p:txBody>
      </p:sp>
      <p:sp>
        <p:nvSpPr>
          <p:cNvPr id="16" name="15 Yuvarlatılmış Dikdörtgen"/>
          <p:cNvSpPr/>
          <p:nvPr/>
        </p:nvSpPr>
        <p:spPr>
          <a:xfrm>
            <a:off x="6286512" y="6286520"/>
            <a:ext cx="1357322" cy="357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sbaba</a:t>
            </a:r>
            <a:endParaRPr lang="tr-TR" dirty="0"/>
          </a:p>
        </p:txBody>
      </p:sp>
      <p:pic>
        <p:nvPicPr>
          <p:cNvPr id="17" name="16 Resim" descr="soru.jpg"/>
          <p:cNvPicPr>
            <a:picLocks noChangeAspect="1"/>
          </p:cNvPicPr>
          <p:nvPr/>
        </p:nvPicPr>
        <p:blipFill>
          <a:blip r:embed="rId3">
            <a:clrChange>
              <a:clrFrom>
                <a:srgbClr val="FEFEFE"/>
              </a:clrFrom>
              <a:clrTo>
                <a:srgbClr val="FEFEFE">
                  <a:alpha val="0"/>
                </a:srgbClr>
              </a:clrTo>
            </a:clrChange>
          </a:blip>
          <a:stretch>
            <a:fillRect/>
          </a:stretch>
        </p:blipFill>
        <p:spPr>
          <a:xfrm>
            <a:off x="500034" y="5214950"/>
            <a:ext cx="1285884" cy="966630"/>
          </a:xfrm>
          <a:prstGeom prst="rect">
            <a:avLst/>
          </a:prstGeom>
        </p:spPr>
      </p:pic>
      <p:sp>
        <p:nvSpPr>
          <p:cNvPr id="18" name="17 Yuvarlatılmış Dikdörtgen"/>
          <p:cNvSpPr/>
          <p:nvPr/>
        </p:nvSpPr>
        <p:spPr>
          <a:xfrm>
            <a:off x="5143504" y="2857496"/>
            <a:ext cx="3714776" cy="50006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3*10 </a:t>
            </a:r>
            <a:r>
              <a:rPr lang="tr-TR" dirty="0" err="1" smtClean="0"/>
              <a:t>luk</a:t>
            </a:r>
            <a:r>
              <a:rPr lang="tr-TR" dirty="0" smtClean="0"/>
              <a:t> bir çıktı kutusu içine yazınız.</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Main</a:t>
            </a:r>
            <a:r>
              <a:rPr lang="tr-TR" dirty="0" smtClean="0"/>
              <a:t> işini bitirdiğinde…</a:t>
            </a:r>
            <a:endParaRPr lang="tr-TR" dirty="0"/>
          </a:p>
        </p:txBody>
      </p:sp>
      <p:sp>
        <p:nvSpPr>
          <p:cNvPr id="3" name="2 İçerik Yer Tutucusu"/>
          <p:cNvSpPr>
            <a:spLocks noGrp="1"/>
          </p:cNvSpPr>
          <p:nvPr>
            <p:ph sz="quarter" idx="1"/>
          </p:nvPr>
        </p:nvSpPr>
        <p:spPr/>
        <p:txBody>
          <a:bodyPr/>
          <a:lstStyle/>
          <a:p>
            <a:r>
              <a:rPr lang="tr-TR" dirty="0" smtClean="0"/>
              <a:t>Ekrana</a:t>
            </a:r>
          </a:p>
          <a:p>
            <a:pPr>
              <a:buNone/>
            </a:pPr>
            <a:r>
              <a:rPr lang="tr-TR" dirty="0" smtClean="0"/>
              <a:t>“Basla!”</a:t>
            </a:r>
          </a:p>
          <a:p>
            <a:pPr>
              <a:buNone/>
            </a:pPr>
            <a:r>
              <a:rPr lang="tr-TR" dirty="0" err="1" smtClean="0"/>
              <a:t>yazdirilir</a:t>
            </a:r>
            <a:r>
              <a:rPr lang="tr-TR" dirty="0" smtClean="0"/>
              <a:t>.</a:t>
            </a:r>
          </a:p>
          <a:p>
            <a:r>
              <a:rPr lang="tr-TR" dirty="0" smtClean="0"/>
              <a:t>Ve x -12 değerini alır ve bu da dizgiye dönüştürülüp bir alt satıra yazdırılır.</a:t>
            </a:r>
          </a:p>
          <a:p>
            <a:endParaRPr lang="tr-TR" dirty="0" smtClean="0"/>
          </a:p>
          <a:p>
            <a:pPr lvl="1" algn="ctr"/>
            <a:r>
              <a:rPr lang="tr-TR" sz="3200" i="1" dirty="0" smtClean="0"/>
              <a:t>Metotlar veriler üzerinde işlem yapan araçlardır.</a:t>
            </a:r>
            <a:endParaRPr lang="tr-TR" sz="3200" i="1" dirty="0"/>
          </a:p>
        </p:txBody>
      </p:sp>
      <p:graphicFrame>
        <p:nvGraphicFramePr>
          <p:cNvPr id="4" name="3 Tablo"/>
          <p:cNvGraphicFramePr>
            <a:graphicFrameLocks noGrp="1"/>
          </p:cNvGraphicFramePr>
          <p:nvPr/>
        </p:nvGraphicFramePr>
        <p:xfrm>
          <a:off x="3929058" y="1214422"/>
          <a:ext cx="4691070" cy="1317621"/>
        </p:xfrm>
        <a:graphic>
          <a:graphicData uri="http://schemas.openxmlformats.org/drawingml/2006/table">
            <a:tbl>
              <a:tblPr firstRow="1" bandRow="1">
                <a:tableStyleId>{5940675A-B579-460E-94D1-54222C63F5DA}</a:tableStyleId>
              </a:tblPr>
              <a:tblGrid>
                <a:gridCol w="469107"/>
                <a:gridCol w="469107"/>
                <a:gridCol w="469107"/>
                <a:gridCol w="469107"/>
                <a:gridCol w="469107"/>
                <a:gridCol w="469107"/>
                <a:gridCol w="469107"/>
                <a:gridCol w="469107"/>
                <a:gridCol w="469107"/>
                <a:gridCol w="469107"/>
              </a:tblGrid>
              <a:tr h="439207">
                <a:tc>
                  <a:txBody>
                    <a:bodyPr/>
                    <a:lstStyle/>
                    <a:p>
                      <a:pPr algn="ctr"/>
                      <a:r>
                        <a:rPr lang="tr-TR" b="1" dirty="0" smtClean="0"/>
                        <a:t>B</a:t>
                      </a:r>
                      <a:endParaRPr lang="tr-TR" b="1" dirty="0"/>
                    </a:p>
                  </a:txBody>
                  <a:tcPr/>
                </a:tc>
                <a:tc>
                  <a:txBody>
                    <a:bodyPr/>
                    <a:lstStyle/>
                    <a:p>
                      <a:pPr algn="ctr"/>
                      <a:r>
                        <a:rPr lang="tr-TR" b="1" dirty="0" smtClean="0"/>
                        <a:t>a</a:t>
                      </a:r>
                      <a:endParaRPr lang="tr-TR" b="1" dirty="0"/>
                    </a:p>
                  </a:txBody>
                  <a:tcPr/>
                </a:tc>
                <a:tc>
                  <a:txBody>
                    <a:bodyPr/>
                    <a:lstStyle/>
                    <a:p>
                      <a:pPr algn="ctr"/>
                      <a:r>
                        <a:rPr lang="tr-TR" b="1" dirty="0" smtClean="0"/>
                        <a:t>s</a:t>
                      </a:r>
                      <a:endParaRPr lang="tr-TR" b="1" dirty="0"/>
                    </a:p>
                  </a:txBody>
                  <a:tcPr/>
                </a:tc>
                <a:tc>
                  <a:txBody>
                    <a:bodyPr/>
                    <a:lstStyle/>
                    <a:p>
                      <a:pPr algn="ctr"/>
                      <a:r>
                        <a:rPr kumimoji="0" lang="tr-TR" b="1" kern="1200" dirty="0" smtClean="0">
                          <a:solidFill>
                            <a:schemeClr val="tx1"/>
                          </a:solidFill>
                          <a:latin typeface="+mn-lt"/>
                          <a:ea typeface="+mn-ea"/>
                          <a:cs typeface="+mn-cs"/>
                        </a:rPr>
                        <a:t>l</a:t>
                      </a:r>
                    </a:p>
                  </a:txBody>
                  <a:tcPr/>
                </a:tc>
                <a:tc>
                  <a:txBody>
                    <a:bodyPr/>
                    <a:lstStyle/>
                    <a:p>
                      <a:pPr algn="ctr"/>
                      <a:r>
                        <a:rPr kumimoji="0" lang="tr-TR" b="1" kern="1200" dirty="0" smtClean="0">
                          <a:solidFill>
                            <a:schemeClr val="tx1"/>
                          </a:solidFill>
                          <a:latin typeface="+mn-lt"/>
                          <a:ea typeface="+mn-ea"/>
                          <a:cs typeface="+mn-cs"/>
                        </a:rPr>
                        <a:t>a</a:t>
                      </a:r>
                    </a:p>
                  </a:txBody>
                  <a:tcPr/>
                </a:tc>
                <a:tc>
                  <a:txBody>
                    <a:bodyPr/>
                    <a:lstStyle/>
                    <a:p>
                      <a:pPr algn="ctr"/>
                      <a:r>
                        <a:rPr kumimoji="0" lang="tr-TR" b="1" kern="1200" dirty="0" smtClean="0">
                          <a:solidFill>
                            <a:schemeClr val="tx1"/>
                          </a:solidFill>
                          <a:latin typeface="+mn-lt"/>
                          <a:ea typeface="+mn-ea"/>
                          <a:cs typeface="+mn-cs"/>
                        </a:rPr>
                        <a:t>!</a:t>
                      </a: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r>
              <a:tr h="439207">
                <a:tc>
                  <a:txBody>
                    <a:bodyPr/>
                    <a:lstStyle/>
                    <a:p>
                      <a:pPr algn="ctr"/>
                      <a:r>
                        <a:rPr kumimoji="0" lang="tr-TR" b="1" kern="1200" dirty="0" smtClean="0">
                          <a:solidFill>
                            <a:schemeClr val="tx1"/>
                          </a:solidFill>
                          <a:latin typeface="+mn-lt"/>
                          <a:ea typeface="+mn-ea"/>
                          <a:cs typeface="+mn-cs"/>
                        </a:rPr>
                        <a:t>-</a:t>
                      </a:r>
                    </a:p>
                  </a:txBody>
                  <a:tcPr/>
                </a:tc>
                <a:tc>
                  <a:txBody>
                    <a:bodyPr/>
                    <a:lstStyle/>
                    <a:p>
                      <a:pPr algn="ctr"/>
                      <a:r>
                        <a:rPr kumimoji="0" lang="tr-TR" b="1" kern="1200" dirty="0" smtClean="0">
                          <a:solidFill>
                            <a:schemeClr val="tx1"/>
                          </a:solidFill>
                          <a:latin typeface="+mn-lt"/>
                          <a:ea typeface="+mn-ea"/>
                          <a:cs typeface="+mn-cs"/>
                        </a:rPr>
                        <a:t>1</a:t>
                      </a:r>
                    </a:p>
                  </a:txBody>
                  <a:tcPr/>
                </a:tc>
                <a:tc>
                  <a:txBody>
                    <a:bodyPr/>
                    <a:lstStyle/>
                    <a:p>
                      <a:pPr algn="ctr"/>
                      <a:r>
                        <a:rPr kumimoji="0" lang="tr-TR" b="1" kern="1200" dirty="0" smtClean="0">
                          <a:solidFill>
                            <a:schemeClr val="tx1"/>
                          </a:solidFill>
                          <a:latin typeface="+mn-lt"/>
                          <a:ea typeface="+mn-ea"/>
                          <a:cs typeface="+mn-cs"/>
                        </a:rPr>
                        <a:t>2</a:t>
                      </a:r>
                    </a:p>
                  </a:txBody>
                  <a:tcPr/>
                </a:tc>
                <a:tc>
                  <a:txBody>
                    <a:bodyPr/>
                    <a:lstStyle/>
                    <a:p>
                      <a:endParaRPr lang="tr-TR"/>
                    </a:p>
                  </a:txBody>
                  <a:tcPr/>
                </a:tc>
                <a:tc>
                  <a:txBody>
                    <a:bodyPr/>
                    <a:lstStyle/>
                    <a:p>
                      <a:endParaRPr lang="tr-TR" dirty="0"/>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r>
              <a:tr h="439207">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a:p>
                  </a:txBody>
                  <a:tcPr/>
                </a:tc>
                <a:tc>
                  <a:txBody>
                    <a:bodyPr/>
                    <a:lstStyle/>
                    <a:p>
                      <a:endParaRPr lang="tr-TR" dirty="0"/>
                    </a:p>
                  </a:txBody>
                  <a:tcPr/>
                </a:tc>
              </a:tr>
            </a:tbl>
          </a:graphicData>
        </a:graphic>
      </p:graphicFrame>
    </p:spTree>
  </p:cSld>
  <p:clrMapOvr>
    <a:masterClrMapping/>
  </p:clrMapOvr>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a:xfrm>
            <a:off x="457200" y="1219200"/>
            <a:ext cx="4614866" cy="4937760"/>
          </a:xfrm>
        </p:spPr>
        <p:txBody>
          <a:bodyPr/>
          <a:lstStyle/>
          <a:p>
            <a:r>
              <a:rPr lang="tr-TR" dirty="0" smtClean="0"/>
              <a:t>Yazılımdaki hatalara “</a:t>
            </a:r>
            <a:r>
              <a:rPr lang="tr-TR" dirty="0" err="1" smtClean="0"/>
              <a:t>bug</a:t>
            </a:r>
            <a:r>
              <a:rPr lang="tr-TR" dirty="0" smtClean="0"/>
              <a:t>”</a:t>
            </a:r>
            <a:br>
              <a:rPr lang="tr-TR" dirty="0" smtClean="0"/>
            </a:br>
            <a:r>
              <a:rPr lang="tr-TR" dirty="0" smtClean="0"/>
              <a:t>(küçük böcek) denir.</a:t>
            </a:r>
          </a:p>
          <a:p>
            <a:r>
              <a:rPr lang="tr-TR" dirty="0" smtClean="0"/>
              <a:t>Gözle görülür ilk “</a:t>
            </a:r>
            <a:r>
              <a:rPr lang="tr-TR" dirty="0" err="1" smtClean="0"/>
              <a:t>bug</a:t>
            </a:r>
            <a:r>
              <a:rPr lang="tr-TR" dirty="0" smtClean="0"/>
              <a:t>” ne zaman tespit edilmiştir?</a:t>
            </a:r>
          </a:p>
          <a:p>
            <a:pPr algn="ctr">
              <a:buNone/>
            </a:pPr>
            <a:r>
              <a:rPr lang="tr-TR" sz="3600" dirty="0" smtClean="0">
                <a:solidFill>
                  <a:srgbClr val="FF0000"/>
                </a:solidFill>
              </a:rPr>
              <a:t>9 Eylül 1947 Saat 15:45</a:t>
            </a:r>
          </a:p>
          <a:p>
            <a:pPr algn="ctr">
              <a:buNone/>
            </a:pPr>
            <a:endParaRPr lang="tr-TR" sz="3600" dirty="0" smtClean="0">
              <a:solidFill>
                <a:srgbClr val="FF0000"/>
              </a:solidFill>
            </a:endParaRPr>
          </a:p>
          <a:p>
            <a:r>
              <a:rPr lang="tr-TR" dirty="0" smtClean="0"/>
              <a:t>Neden bu isim verilmiştir?</a:t>
            </a:r>
          </a:p>
        </p:txBody>
      </p:sp>
      <p:pic>
        <p:nvPicPr>
          <p:cNvPr id="4" name="3 Resim" descr="bug-found.jpg"/>
          <p:cNvPicPr>
            <a:picLocks noChangeAspect="1"/>
          </p:cNvPicPr>
          <p:nvPr/>
        </p:nvPicPr>
        <p:blipFill>
          <a:blip r:embed="rId2"/>
          <a:stretch>
            <a:fillRect/>
          </a:stretch>
        </p:blipFill>
        <p:spPr>
          <a:xfrm>
            <a:off x="6215074" y="0"/>
            <a:ext cx="2687638" cy="1898307"/>
          </a:xfrm>
          <a:prstGeom prst="ellipse">
            <a:avLst/>
          </a:prstGeom>
          <a:ln>
            <a:noFill/>
          </a:ln>
          <a:effectLst>
            <a:softEdge rad="112500"/>
          </a:effectLst>
        </p:spPr>
      </p:pic>
      <p:pic>
        <p:nvPicPr>
          <p:cNvPr id="5" name="4 Resim" descr="ios-811.jpg"/>
          <p:cNvPicPr>
            <a:picLocks noChangeAspect="1"/>
          </p:cNvPicPr>
          <p:nvPr/>
        </p:nvPicPr>
        <p:blipFill>
          <a:blip r:embed="rId3"/>
          <a:stretch>
            <a:fillRect/>
          </a:stretch>
        </p:blipFill>
        <p:spPr>
          <a:xfrm>
            <a:off x="5286380" y="2285992"/>
            <a:ext cx="3585330" cy="3167253"/>
          </a:xfrm>
          <a:prstGeom prst="rect">
            <a:avLst/>
          </a:prstGeom>
          <a:ln>
            <a:noFill/>
          </a:ln>
          <a:effectLst>
            <a:outerShdw blurRad="190500" algn="tl" rotWithShape="0">
              <a:srgbClr val="000000">
                <a:alpha val="70000"/>
              </a:srgbClr>
            </a:outerShdw>
          </a:effectLst>
        </p:spPr>
      </p:pic>
      <p:sp>
        <p:nvSpPr>
          <p:cNvPr id="6" name="5 Oval"/>
          <p:cNvSpPr/>
          <p:nvPr/>
        </p:nvSpPr>
        <p:spPr>
          <a:xfrm>
            <a:off x="6143636" y="3357562"/>
            <a:ext cx="857256" cy="785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n>
                <a:solidFill>
                  <a:srgbClr val="FF0000"/>
                </a:solidFill>
              </a:ln>
            </a:endParaRPr>
          </a:p>
        </p:txBody>
      </p:sp>
      <p:cxnSp>
        <p:nvCxnSpPr>
          <p:cNvPr id="8" name="7 Düz Ok Bağlayıcısı"/>
          <p:cNvCxnSpPr/>
          <p:nvPr/>
        </p:nvCxnSpPr>
        <p:spPr>
          <a:xfrm rot="5400000">
            <a:off x="6107917" y="2393149"/>
            <a:ext cx="1500198" cy="28575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pic>
        <p:nvPicPr>
          <p:cNvPr id="4" name="3 İçerik Yer Tutucusu" descr="2014-09-29 09.02.07.jpg"/>
          <p:cNvPicPr>
            <a:picLocks noGrp="1" noChangeAspect="1"/>
          </p:cNvPicPr>
          <p:nvPr>
            <p:ph sz="quarter" idx="1"/>
          </p:nvPr>
        </p:nvPicPr>
        <p:blipFill>
          <a:blip r:embed="rId3" cstate="print"/>
          <a:stretch>
            <a:fillRect/>
          </a:stretch>
        </p:blipFill>
        <p:spPr>
          <a:xfrm>
            <a:off x="6429388" y="1285860"/>
            <a:ext cx="2500330" cy="3333773"/>
          </a:xfrm>
        </p:spPr>
      </p:pic>
      <p:pic>
        <p:nvPicPr>
          <p:cNvPr id="5" name="4 Resim" descr="2014-09-29 09.02.19.jpg"/>
          <p:cNvPicPr>
            <a:picLocks noChangeAspect="1"/>
          </p:cNvPicPr>
          <p:nvPr/>
        </p:nvPicPr>
        <p:blipFill>
          <a:blip r:embed="rId4" cstate="print"/>
          <a:stretch>
            <a:fillRect/>
          </a:stretch>
        </p:blipFill>
        <p:spPr>
          <a:xfrm>
            <a:off x="214282" y="3419477"/>
            <a:ext cx="2143140" cy="2857520"/>
          </a:xfrm>
          <a:prstGeom prst="rect">
            <a:avLst/>
          </a:prstGeom>
        </p:spPr>
      </p:pic>
      <p:cxnSp>
        <p:nvCxnSpPr>
          <p:cNvPr id="8" name="7 Düz Ok Bağlayıcısı"/>
          <p:cNvCxnSpPr/>
          <p:nvPr/>
        </p:nvCxnSpPr>
        <p:spPr>
          <a:xfrm rot="10800000">
            <a:off x="5500694" y="642918"/>
            <a:ext cx="2000264" cy="1285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4643438" y="285728"/>
            <a:ext cx="3987566" cy="369332"/>
          </a:xfrm>
          <a:prstGeom prst="rect">
            <a:avLst/>
          </a:prstGeom>
          <a:noFill/>
        </p:spPr>
        <p:txBody>
          <a:bodyPr wrap="none" rtlCol="0">
            <a:spAutoFit/>
          </a:bodyPr>
          <a:lstStyle/>
          <a:p>
            <a:r>
              <a:rPr lang="tr-TR" dirty="0" smtClean="0"/>
              <a:t>Harvard Üniversitesi’ndeki eski bilgisayar</a:t>
            </a:r>
            <a:endParaRPr lang="tr-TR" dirty="0"/>
          </a:p>
        </p:txBody>
      </p:sp>
      <p:sp>
        <p:nvSpPr>
          <p:cNvPr id="12" name="11 Metin kutusu"/>
          <p:cNvSpPr txBox="1"/>
          <p:nvPr/>
        </p:nvSpPr>
        <p:spPr>
          <a:xfrm>
            <a:off x="214282" y="2714620"/>
            <a:ext cx="1676293" cy="369332"/>
          </a:xfrm>
          <a:prstGeom prst="rect">
            <a:avLst/>
          </a:prstGeom>
          <a:noFill/>
        </p:spPr>
        <p:txBody>
          <a:bodyPr wrap="none" rtlCol="0">
            <a:spAutoFit/>
          </a:bodyPr>
          <a:lstStyle/>
          <a:p>
            <a:r>
              <a:rPr lang="tr-TR" dirty="0" smtClean="0"/>
              <a:t>İlk yazılım </a:t>
            </a:r>
            <a:r>
              <a:rPr lang="tr-TR" dirty="0" err="1" smtClean="0"/>
              <a:t>bug’ı</a:t>
            </a:r>
            <a:r>
              <a:rPr lang="tr-TR" dirty="0" smtClean="0"/>
              <a:t>.</a:t>
            </a:r>
            <a:endParaRPr lang="tr-TR" dirty="0"/>
          </a:p>
        </p:txBody>
      </p:sp>
      <p:sp>
        <p:nvSpPr>
          <p:cNvPr id="14" name="13 Metin kutusu"/>
          <p:cNvSpPr txBox="1"/>
          <p:nvPr/>
        </p:nvSpPr>
        <p:spPr>
          <a:xfrm>
            <a:off x="6786578" y="4643446"/>
            <a:ext cx="1907317" cy="369332"/>
          </a:xfrm>
          <a:prstGeom prst="rect">
            <a:avLst/>
          </a:prstGeom>
          <a:noFill/>
        </p:spPr>
        <p:txBody>
          <a:bodyPr wrap="none" rtlCol="0">
            <a:spAutoFit/>
          </a:bodyPr>
          <a:lstStyle/>
          <a:p>
            <a:r>
              <a:rPr lang="tr-TR" dirty="0" smtClean="0"/>
              <a:t>Boston, Eylül 2014</a:t>
            </a:r>
            <a:endParaRPr lang="tr-TR" dirty="0"/>
          </a:p>
        </p:txBody>
      </p:sp>
      <p:sp>
        <p:nvSpPr>
          <p:cNvPr id="16" name="15 Metin kutusu"/>
          <p:cNvSpPr txBox="1"/>
          <p:nvPr/>
        </p:nvSpPr>
        <p:spPr>
          <a:xfrm>
            <a:off x="214282" y="1285860"/>
            <a:ext cx="5715040" cy="923330"/>
          </a:xfrm>
          <a:prstGeom prst="rect">
            <a:avLst/>
          </a:prstGeom>
          <a:noFill/>
        </p:spPr>
        <p:txBody>
          <a:bodyPr wrap="square" rtlCol="0">
            <a:spAutoFit/>
          </a:bodyPr>
          <a:lstStyle/>
          <a:p>
            <a:r>
              <a:rPr lang="tr-TR" dirty="0" smtClean="0"/>
              <a:t>İlk program </a:t>
            </a:r>
            <a:r>
              <a:rPr lang="tr-TR" dirty="0" err="1" smtClean="0"/>
              <a:t>bug’ı</a:t>
            </a:r>
            <a:r>
              <a:rPr lang="tr-TR" dirty="0" smtClean="0"/>
              <a:t> 1947 yılında </a:t>
            </a:r>
            <a:r>
              <a:rPr lang="tr-TR" dirty="0" err="1" smtClean="0"/>
              <a:t>Grace</a:t>
            </a:r>
            <a:r>
              <a:rPr lang="tr-TR" dirty="0" smtClean="0"/>
              <a:t> </a:t>
            </a:r>
            <a:r>
              <a:rPr lang="tr-TR" dirty="0" err="1" smtClean="0"/>
              <a:t>Murray</a:t>
            </a:r>
            <a:r>
              <a:rPr lang="tr-TR" dirty="0" smtClean="0"/>
              <a:t> </a:t>
            </a:r>
            <a:r>
              <a:rPr lang="tr-TR" dirty="0" err="1" smtClean="0"/>
              <a:t>Hopper’in</a:t>
            </a:r>
            <a:r>
              <a:rPr lang="tr-TR" dirty="0" smtClean="0"/>
              <a:t> Harvard Üniversitesi’nde kullandığı Mark II </a:t>
            </a:r>
            <a:r>
              <a:rPr lang="tr-TR" dirty="0" err="1" smtClean="0"/>
              <a:t>Aiken</a:t>
            </a:r>
            <a:r>
              <a:rPr lang="tr-TR" dirty="0" smtClean="0"/>
              <a:t> isimli röle (</a:t>
            </a:r>
            <a:r>
              <a:rPr lang="tr-TR" dirty="0" err="1" smtClean="0"/>
              <a:t>relay</a:t>
            </a:r>
            <a:r>
              <a:rPr lang="tr-TR" dirty="0" smtClean="0"/>
              <a:t>) bazlı hesaplayıcıda (ilkel bir bilgisayar) kayıta geçti.</a:t>
            </a:r>
            <a:endParaRPr lang="tr-TR" dirty="0"/>
          </a:p>
        </p:txBody>
      </p:sp>
      <p:sp>
        <p:nvSpPr>
          <p:cNvPr id="17" name="16 Dikdörtgen"/>
          <p:cNvSpPr/>
          <p:nvPr/>
        </p:nvSpPr>
        <p:spPr>
          <a:xfrm>
            <a:off x="2500298" y="2357430"/>
            <a:ext cx="3857652" cy="2585323"/>
          </a:xfrm>
          <a:prstGeom prst="rect">
            <a:avLst/>
          </a:prstGeom>
        </p:spPr>
        <p:txBody>
          <a:bodyPr wrap="square">
            <a:spAutoFit/>
          </a:bodyPr>
          <a:lstStyle/>
          <a:p>
            <a:r>
              <a:rPr lang="tr-TR" dirty="0" smtClean="0"/>
              <a:t>9 eylül 1947 tarihinde hesaplayıcının programlandığı şekilde çalışmadığı, sorun çıkardığı görüldü Yapılan araştırma üzerine F panelindeki 70 numaralı rölenin bacakları arasında bir güvenin sıkışıp kaldığı görüldü. </a:t>
            </a:r>
            <a:br>
              <a:rPr lang="tr-TR" dirty="0" smtClean="0"/>
            </a:br>
            <a:r>
              <a:rPr lang="tr-TR" dirty="0" smtClean="0"/>
              <a:t>Program hatasının sebebi </a:t>
            </a:r>
            <a:r>
              <a:rPr lang="tr-TR" dirty="0" err="1" smtClean="0"/>
              <a:t>bulunmustu</a:t>
            </a:r>
            <a:r>
              <a:rPr lang="tr-TR" dirty="0" smtClean="0"/>
              <a:t>: bir güve yani bir böcek (</a:t>
            </a:r>
            <a:r>
              <a:rPr lang="tr-TR" dirty="0" err="1" smtClean="0"/>
              <a:t>ingl</a:t>
            </a:r>
            <a:r>
              <a:rPr lang="tr-TR" dirty="0" smtClean="0"/>
              <a:t>. </a:t>
            </a:r>
            <a:r>
              <a:rPr lang="tr-TR" dirty="0" err="1" smtClean="0"/>
              <a:t>bug</a:t>
            </a:r>
            <a:r>
              <a:rPr lang="tr-TR" dirty="0" smtClean="0"/>
              <a:t>).</a:t>
            </a:r>
          </a:p>
          <a:p>
            <a:endParaRPr lang="tr-TR" dirty="0" smtClean="0"/>
          </a:p>
        </p:txBody>
      </p:sp>
      <p:sp>
        <p:nvSpPr>
          <p:cNvPr id="19" name="18 Dikdörtgen"/>
          <p:cNvSpPr/>
          <p:nvPr/>
        </p:nvSpPr>
        <p:spPr>
          <a:xfrm>
            <a:off x="2571736" y="5988626"/>
            <a:ext cx="6215106" cy="369332"/>
          </a:xfrm>
          <a:prstGeom prst="rect">
            <a:avLst/>
          </a:prstGeom>
        </p:spPr>
        <p:txBody>
          <a:bodyPr wrap="square">
            <a:spAutoFit/>
          </a:bodyPr>
          <a:lstStyle/>
          <a:p>
            <a:r>
              <a:rPr lang="tr-TR" dirty="0" smtClean="0"/>
              <a:t>Yazılımdaki hatayı temizlemeye “</a:t>
            </a:r>
            <a:r>
              <a:rPr lang="tr-TR" dirty="0" err="1" smtClean="0"/>
              <a:t>debugging</a:t>
            </a:r>
            <a:r>
              <a:rPr lang="tr-TR" dirty="0" smtClean="0"/>
              <a:t>” denir.</a:t>
            </a:r>
            <a:endParaRPr lang="tr-TR" dirty="0"/>
          </a:p>
        </p:txBody>
      </p:sp>
      <p:sp>
        <p:nvSpPr>
          <p:cNvPr id="20" name="19 Dikdörtgen"/>
          <p:cNvSpPr/>
          <p:nvPr/>
        </p:nvSpPr>
        <p:spPr>
          <a:xfrm>
            <a:off x="2571736" y="5072074"/>
            <a:ext cx="6215106" cy="923330"/>
          </a:xfrm>
          <a:prstGeom prst="rect">
            <a:avLst/>
          </a:prstGeom>
        </p:spPr>
        <p:txBody>
          <a:bodyPr wrap="square">
            <a:spAutoFit/>
          </a:bodyPr>
          <a:lstStyle/>
          <a:p>
            <a:r>
              <a:rPr lang="tr-TR" dirty="0" smtClean="0"/>
              <a:t>Bilgisayar programlama tarihine ilk program hatası olarak geçen bu böcek operatör tarafından </a:t>
            </a:r>
            <a:r>
              <a:rPr lang="tr-TR" dirty="0" err="1" smtClean="0"/>
              <a:t>log</a:t>
            </a:r>
            <a:r>
              <a:rPr lang="tr-TR" dirty="0" smtClean="0"/>
              <a:t> defterine soldaki resimdeki şekilde eklendi.</a:t>
            </a:r>
            <a:endParaRPr lang="tr-TR" dirty="0"/>
          </a:p>
        </p:txBody>
      </p:sp>
      <p:cxnSp>
        <p:nvCxnSpPr>
          <p:cNvPr id="22" name="21 Düz Ok Bağlayıcısı"/>
          <p:cNvCxnSpPr/>
          <p:nvPr/>
        </p:nvCxnSpPr>
        <p:spPr>
          <a:xfrm rot="16200000" flipV="1">
            <a:off x="500034" y="3786190"/>
            <a:ext cx="1500198"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Gişe Uygulaması Kodu Parçaları</a:t>
            </a:r>
            <a:endParaRPr lang="tr-TR" dirty="0"/>
          </a:p>
        </p:txBody>
      </p:sp>
      <p:sp>
        <p:nvSpPr>
          <p:cNvPr id="3" name="2 İçerik Yer Tutucusu"/>
          <p:cNvSpPr>
            <a:spLocks noGrp="1"/>
          </p:cNvSpPr>
          <p:nvPr>
            <p:ph sz="quarter" idx="1"/>
          </p:nvPr>
        </p:nvSpPr>
        <p:spPr/>
        <p:txBody>
          <a:bodyPr/>
          <a:lstStyle/>
          <a:p>
            <a:r>
              <a:rPr lang="tr-TR" dirty="0" err="1" smtClean="0"/>
              <a:t>main’in</a:t>
            </a:r>
            <a:r>
              <a:rPr lang="tr-TR" dirty="0" smtClean="0"/>
              <a:t> altına bir metot koyalım.</a:t>
            </a:r>
          </a:p>
          <a:p>
            <a:pPr lvl="1"/>
            <a:r>
              <a:rPr lang="tr-TR" dirty="0" smtClean="0"/>
              <a:t>parametre1 girilirse </a:t>
            </a:r>
            <a:r>
              <a:rPr lang="tr-TR" dirty="0" err="1" smtClean="0"/>
              <a:t>true</a:t>
            </a:r>
            <a:endParaRPr lang="tr-TR" dirty="0" smtClean="0"/>
          </a:p>
          <a:p>
            <a:pPr lvl="1"/>
            <a:r>
              <a:rPr lang="tr-TR" dirty="0" smtClean="0"/>
              <a:t>parametre2 girilirse </a:t>
            </a:r>
            <a:r>
              <a:rPr lang="tr-TR" dirty="0" err="1" smtClean="0"/>
              <a:t>false</a:t>
            </a:r>
            <a:r>
              <a:rPr lang="tr-TR" dirty="0" smtClean="0"/>
              <a:t> dönsün</a:t>
            </a:r>
          </a:p>
          <a:p>
            <a:pPr lvl="1"/>
            <a:r>
              <a:rPr lang="tr-TR" dirty="0" smtClean="0"/>
              <a:t>ikisinden biri girilmediği ya da ikisi de girildiği sürece tekrar değer istesin.</a:t>
            </a:r>
            <a:endParaRPr lang="tr-TR" dirty="0"/>
          </a:p>
        </p:txBody>
      </p:sp>
      <p:pic>
        <p:nvPicPr>
          <p:cNvPr id="4" name="3 Resim" descr="bridge-20clipart-clip_art_bridge.png"/>
          <p:cNvPicPr>
            <a:picLocks noChangeAspect="1"/>
          </p:cNvPicPr>
          <p:nvPr/>
        </p:nvPicPr>
        <p:blipFill>
          <a:blip r:embed="rId2"/>
          <a:stretch>
            <a:fillRect/>
          </a:stretch>
        </p:blipFill>
        <p:spPr>
          <a:xfrm>
            <a:off x="5143504" y="3357562"/>
            <a:ext cx="2419677" cy="152303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Algoritma – Sayı Tahmin Oyunu Optimal Çözüm</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l">
              <a:spcBef>
                <a:spcPts val="0"/>
              </a:spcBef>
            </a:pPr>
            <a:r>
              <a:rPr lang="tr-TR" sz="2000" b="1" dirty="0" smtClean="0">
                <a:solidFill>
                  <a:schemeClr val="tx1"/>
                </a:solidFill>
              </a:rPr>
              <a:t>Örnek Oyun: </a:t>
            </a:r>
          </a:p>
          <a:p>
            <a:pPr algn="l">
              <a:spcBef>
                <a:spcPts val="0"/>
              </a:spcBef>
            </a:pPr>
            <a:r>
              <a:rPr lang="tr-TR" sz="1800" dirty="0" smtClean="0">
                <a:solidFill>
                  <a:schemeClr val="tx1"/>
                </a:solidFill>
              </a:rPr>
              <a:t>Sayı aralığı 0 – 100.000 olsun. </a:t>
            </a:r>
            <a:r>
              <a:rPr lang="tr-TR" sz="1800" b="1" dirty="0" smtClean="0">
                <a:solidFill>
                  <a:schemeClr val="tx1"/>
                </a:solidFill>
              </a:rPr>
              <a:t>X</a:t>
            </a:r>
            <a:r>
              <a:rPr lang="tr-TR" sz="1800" dirty="0" smtClean="0">
                <a:solidFill>
                  <a:schemeClr val="tx1"/>
                </a:solidFill>
              </a:rPr>
              <a:t> = 0, </a:t>
            </a:r>
            <a:r>
              <a:rPr lang="tr-TR" sz="1800" b="1" dirty="0" smtClean="0">
                <a:solidFill>
                  <a:schemeClr val="tx1"/>
                </a:solidFill>
              </a:rPr>
              <a:t>Y</a:t>
            </a:r>
            <a:r>
              <a:rPr lang="tr-TR" sz="1800" dirty="0" smtClean="0">
                <a:solidFill>
                  <a:schemeClr val="tx1"/>
                </a:solidFill>
              </a:rPr>
              <a:t> = 100.000</a:t>
            </a:r>
          </a:p>
          <a:p>
            <a:pPr algn="l">
              <a:spcBef>
                <a:spcPts val="0"/>
              </a:spcBef>
            </a:pPr>
            <a:r>
              <a:rPr lang="tr-TR" sz="1800" dirty="0" smtClean="0">
                <a:solidFill>
                  <a:schemeClr val="tx1"/>
                </a:solidFill>
              </a:rPr>
              <a:t>Arkadaşınızın aklında tuttuğu sayı = </a:t>
            </a:r>
            <a:r>
              <a:rPr lang="tr-TR" sz="1800" b="1" i="1" dirty="0" smtClean="0">
                <a:solidFill>
                  <a:schemeClr val="tx1"/>
                </a:solidFill>
              </a:rPr>
              <a:t>57.225</a:t>
            </a:r>
          </a:p>
          <a:p>
            <a:pPr algn="l">
              <a:spcBef>
                <a:spcPts val="0"/>
              </a:spcBef>
            </a:pPr>
            <a:endParaRPr lang="tr-TR" sz="1800" b="1" i="1" dirty="0" smtClean="0">
              <a:solidFill>
                <a:schemeClr val="tx1"/>
              </a:solidFill>
            </a:endParaRPr>
          </a:p>
          <a:p>
            <a:pPr algn="l">
              <a:spcBef>
                <a:spcPts val="0"/>
              </a:spcBef>
            </a:pPr>
            <a:r>
              <a:rPr lang="tr-TR" sz="1600" b="1" dirty="0" smtClean="0">
                <a:solidFill>
                  <a:schemeClr val="tx1"/>
                </a:solidFill>
              </a:rPr>
              <a:t>1:   </a:t>
            </a:r>
            <a:r>
              <a:rPr lang="tr-TR" sz="1600" dirty="0" smtClean="0">
                <a:solidFill>
                  <a:schemeClr val="tx1"/>
                </a:solidFill>
              </a:rPr>
              <a:t>50.000 (x=0, y=100.000)</a:t>
            </a:r>
          </a:p>
          <a:p>
            <a:pPr algn="l">
              <a:spcBef>
                <a:spcPts val="0"/>
              </a:spcBef>
            </a:pPr>
            <a:r>
              <a:rPr lang="tr-TR" sz="1600" b="1" dirty="0" smtClean="0">
                <a:solidFill>
                  <a:schemeClr val="tx1"/>
                </a:solidFill>
              </a:rPr>
              <a:t>2:   </a:t>
            </a:r>
            <a:r>
              <a:rPr lang="tr-TR" sz="1600" dirty="0" smtClean="0">
                <a:solidFill>
                  <a:schemeClr val="tx1"/>
                </a:solidFill>
              </a:rPr>
              <a:t>75.000 (x=50.000, y=100.000)</a:t>
            </a:r>
          </a:p>
          <a:p>
            <a:pPr algn="l">
              <a:spcBef>
                <a:spcPts val="0"/>
              </a:spcBef>
            </a:pPr>
            <a:r>
              <a:rPr lang="tr-TR" sz="1600" b="1" dirty="0" smtClean="0">
                <a:solidFill>
                  <a:schemeClr val="tx1"/>
                </a:solidFill>
              </a:rPr>
              <a:t>3:   </a:t>
            </a:r>
            <a:r>
              <a:rPr lang="tr-TR" sz="1600" dirty="0" smtClean="0">
                <a:solidFill>
                  <a:schemeClr val="tx1"/>
                </a:solidFill>
              </a:rPr>
              <a:t>62.500 (x=50.000, y=75.000)</a:t>
            </a:r>
          </a:p>
          <a:p>
            <a:pPr algn="l">
              <a:spcBef>
                <a:spcPts val="0"/>
              </a:spcBef>
            </a:pPr>
            <a:r>
              <a:rPr lang="tr-TR" sz="1600" b="1" dirty="0" smtClean="0">
                <a:solidFill>
                  <a:schemeClr val="tx1"/>
                </a:solidFill>
              </a:rPr>
              <a:t>4:   </a:t>
            </a:r>
            <a:r>
              <a:rPr lang="tr-TR" sz="1600" dirty="0" smtClean="0">
                <a:solidFill>
                  <a:schemeClr val="tx1"/>
                </a:solidFill>
              </a:rPr>
              <a:t>56.250 (x=50.000, y=62.500)</a:t>
            </a:r>
          </a:p>
          <a:p>
            <a:pPr algn="l">
              <a:spcBef>
                <a:spcPts val="0"/>
              </a:spcBef>
            </a:pPr>
            <a:r>
              <a:rPr lang="tr-TR" sz="1600" b="1" dirty="0" smtClean="0">
                <a:solidFill>
                  <a:schemeClr val="tx1"/>
                </a:solidFill>
              </a:rPr>
              <a:t>5:   </a:t>
            </a:r>
            <a:r>
              <a:rPr lang="tr-TR" sz="1600" dirty="0" smtClean="0">
                <a:solidFill>
                  <a:schemeClr val="tx1"/>
                </a:solidFill>
              </a:rPr>
              <a:t>59.375 (x=56.250, y=62.500)</a:t>
            </a:r>
          </a:p>
          <a:p>
            <a:pPr algn="l">
              <a:spcBef>
                <a:spcPts val="0"/>
              </a:spcBef>
            </a:pPr>
            <a:r>
              <a:rPr lang="tr-TR" sz="1600" b="1" dirty="0" smtClean="0">
                <a:solidFill>
                  <a:schemeClr val="tx1"/>
                </a:solidFill>
              </a:rPr>
              <a:t>6:   </a:t>
            </a:r>
            <a:r>
              <a:rPr lang="tr-TR" sz="1600" dirty="0" smtClean="0">
                <a:solidFill>
                  <a:schemeClr val="tx1"/>
                </a:solidFill>
              </a:rPr>
              <a:t>57.812 (x=56.250, y=59.375)</a:t>
            </a:r>
          </a:p>
          <a:p>
            <a:pPr algn="l">
              <a:spcBef>
                <a:spcPts val="0"/>
              </a:spcBef>
            </a:pPr>
            <a:r>
              <a:rPr lang="tr-TR" sz="1600" b="1" dirty="0" smtClean="0">
                <a:solidFill>
                  <a:schemeClr val="tx1"/>
                </a:solidFill>
              </a:rPr>
              <a:t>7:   </a:t>
            </a:r>
            <a:r>
              <a:rPr lang="tr-TR" sz="1600" dirty="0" smtClean="0">
                <a:solidFill>
                  <a:schemeClr val="tx1"/>
                </a:solidFill>
              </a:rPr>
              <a:t>57.031 (x=56.250, y=57.812)</a:t>
            </a:r>
          </a:p>
          <a:p>
            <a:pPr algn="l">
              <a:spcBef>
                <a:spcPts val="0"/>
              </a:spcBef>
            </a:pPr>
            <a:r>
              <a:rPr lang="tr-TR" sz="1600" b="1" dirty="0" smtClean="0">
                <a:solidFill>
                  <a:schemeClr val="tx1"/>
                </a:solidFill>
              </a:rPr>
              <a:t>8:   </a:t>
            </a:r>
            <a:r>
              <a:rPr lang="tr-TR" sz="1600" dirty="0" smtClean="0">
                <a:solidFill>
                  <a:schemeClr val="tx1"/>
                </a:solidFill>
              </a:rPr>
              <a:t>57.421 (x=57.031, y=57.812)</a:t>
            </a:r>
          </a:p>
          <a:p>
            <a:pPr algn="l">
              <a:spcBef>
                <a:spcPts val="0"/>
              </a:spcBef>
            </a:pPr>
            <a:r>
              <a:rPr lang="tr-TR" sz="1600" b="1" dirty="0" smtClean="0">
                <a:solidFill>
                  <a:schemeClr val="tx1"/>
                </a:solidFill>
              </a:rPr>
              <a:t>9:   </a:t>
            </a:r>
            <a:r>
              <a:rPr lang="tr-TR" sz="1600" dirty="0" smtClean="0">
                <a:solidFill>
                  <a:schemeClr val="tx1"/>
                </a:solidFill>
              </a:rPr>
              <a:t>57.226 (x=57.031, y=57.421)</a:t>
            </a:r>
          </a:p>
          <a:p>
            <a:pPr algn="l">
              <a:spcBef>
                <a:spcPts val="0"/>
              </a:spcBef>
            </a:pPr>
            <a:r>
              <a:rPr lang="tr-TR" sz="1600" b="1" dirty="0" smtClean="0">
                <a:solidFill>
                  <a:schemeClr val="tx1"/>
                </a:solidFill>
              </a:rPr>
              <a:t>10: </a:t>
            </a:r>
            <a:r>
              <a:rPr lang="tr-TR" sz="1600" dirty="0" smtClean="0">
                <a:solidFill>
                  <a:schemeClr val="tx1"/>
                </a:solidFill>
              </a:rPr>
              <a:t>57.128 (x=57.031, y=57.226)</a:t>
            </a:r>
          </a:p>
          <a:p>
            <a:pPr algn="l">
              <a:spcBef>
                <a:spcPts val="0"/>
              </a:spcBef>
            </a:pPr>
            <a:r>
              <a:rPr lang="tr-TR" sz="1600" b="1" dirty="0" smtClean="0">
                <a:solidFill>
                  <a:schemeClr val="tx1"/>
                </a:solidFill>
              </a:rPr>
              <a:t>11: </a:t>
            </a:r>
            <a:r>
              <a:rPr lang="tr-TR" sz="1600" dirty="0" smtClean="0">
                <a:solidFill>
                  <a:schemeClr val="tx1"/>
                </a:solidFill>
              </a:rPr>
              <a:t>57.177 (x=57.128, y=57.226)</a:t>
            </a:r>
          </a:p>
          <a:p>
            <a:pPr algn="l">
              <a:spcBef>
                <a:spcPts val="0"/>
              </a:spcBef>
            </a:pPr>
            <a:r>
              <a:rPr lang="tr-TR" sz="1600" b="1" dirty="0" smtClean="0">
                <a:solidFill>
                  <a:schemeClr val="tx1"/>
                </a:solidFill>
              </a:rPr>
              <a:t>12: </a:t>
            </a:r>
            <a:r>
              <a:rPr lang="tr-TR" sz="1600" dirty="0" smtClean="0">
                <a:solidFill>
                  <a:schemeClr val="tx1"/>
                </a:solidFill>
              </a:rPr>
              <a:t>57.201 (x=57.177, y=57.226)</a:t>
            </a:r>
          </a:p>
          <a:p>
            <a:pPr algn="l">
              <a:spcBef>
                <a:spcPts val="0"/>
              </a:spcBef>
            </a:pPr>
            <a:r>
              <a:rPr lang="tr-TR" sz="1600" b="1" dirty="0" smtClean="0">
                <a:solidFill>
                  <a:schemeClr val="tx1"/>
                </a:solidFill>
              </a:rPr>
              <a:t>13: </a:t>
            </a:r>
            <a:r>
              <a:rPr lang="tr-TR" sz="1600" dirty="0" smtClean="0">
                <a:solidFill>
                  <a:schemeClr val="tx1"/>
                </a:solidFill>
              </a:rPr>
              <a:t>57.213 (x=57.201, y=57.226)</a:t>
            </a:r>
          </a:p>
          <a:p>
            <a:pPr algn="l">
              <a:spcBef>
                <a:spcPts val="0"/>
              </a:spcBef>
            </a:pPr>
            <a:r>
              <a:rPr lang="tr-TR" sz="1600" b="1" dirty="0" smtClean="0">
                <a:solidFill>
                  <a:schemeClr val="tx1"/>
                </a:solidFill>
              </a:rPr>
              <a:t>14: </a:t>
            </a:r>
            <a:r>
              <a:rPr lang="tr-TR" sz="1600" dirty="0" smtClean="0">
                <a:solidFill>
                  <a:schemeClr val="tx1"/>
                </a:solidFill>
              </a:rPr>
              <a:t>57.219 (x=57.213, y=57.226)</a:t>
            </a:r>
          </a:p>
          <a:p>
            <a:pPr algn="l">
              <a:spcBef>
                <a:spcPts val="0"/>
              </a:spcBef>
            </a:pPr>
            <a:r>
              <a:rPr lang="tr-TR" sz="1600" b="1" dirty="0" smtClean="0">
                <a:solidFill>
                  <a:schemeClr val="tx1"/>
                </a:solidFill>
              </a:rPr>
              <a:t>15: </a:t>
            </a:r>
            <a:r>
              <a:rPr lang="tr-TR" sz="1600" dirty="0" smtClean="0">
                <a:solidFill>
                  <a:schemeClr val="tx1"/>
                </a:solidFill>
              </a:rPr>
              <a:t>57.222 (x=57.219, y=57.226)</a:t>
            </a:r>
          </a:p>
          <a:p>
            <a:pPr algn="l">
              <a:spcBef>
                <a:spcPts val="0"/>
              </a:spcBef>
            </a:pPr>
            <a:r>
              <a:rPr lang="tr-TR" sz="1600" b="1" dirty="0" smtClean="0">
                <a:solidFill>
                  <a:schemeClr val="tx1"/>
                </a:solidFill>
              </a:rPr>
              <a:t>16: </a:t>
            </a:r>
            <a:r>
              <a:rPr lang="tr-TR" sz="1600" dirty="0" smtClean="0">
                <a:solidFill>
                  <a:schemeClr val="tx1"/>
                </a:solidFill>
              </a:rPr>
              <a:t>57.224 (x=57.222, y=57.226)</a:t>
            </a:r>
          </a:p>
          <a:p>
            <a:pPr algn="l">
              <a:spcBef>
                <a:spcPts val="0"/>
              </a:spcBef>
            </a:pPr>
            <a:r>
              <a:rPr lang="tr-TR" sz="1600" b="1" dirty="0" smtClean="0">
                <a:solidFill>
                  <a:schemeClr val="tx1"/>
                </a:solidFill>
              </a:rPr>
              <a:t>17: </a:t>
            </a:r>
            <a:r>
              <a:rPr lang="tr-TR" sz="1600" dirty="0" smtClean="0">
                <a:solidFill>
                  <a:schemeClr val="tx1"/>
                </a:solidFill>
              </a:rPr>
              <a:t>57.225 (x=57.224, y=57.226) --- Sayı Bulundu! ---</a:t>
            </a:r>
          </a:p>
          <a:p>
            <a:pPr algn="l">
              <a:spcBef>
                <a:spcPts val="0"/>
              </a:spcBef>
            </a:pPr>
            <a:endParaRPr lang="tr-TR" sz="16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42910" y="5867400"/>
            <a:ext cx="8229600" cy="990600"/>
          </a:xfrm>
        </p:spPr>
        <p:txBody>
          <a:bodyPr>
            <a:normAutofit/>
          </a:bodyPr>
          <a:lstStyle/>
          <a:p>
            <a:r>
              <a:rPr lang="tr-TR" sz="4000" b="1" dirty="0" smtClean="0">
                <a:solidFill>
                  <a:schemeClr val="tx2">
                    <a:lumMod val="60000"/>
                    <a:lumOff val="40000"/>
                  </a:schemeClr>
                </a:solidFill>
              </a:rPr>
              <a:t>Değer ile Parametre Geçişi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142844" y="0"/>
            <a:ext cx="8229600" cy="4937760"/>
          </a:xfrm>
        </p:spPr>
        <p:txBody>
          <a:bodyPr>
            <a:normAutofit/>
          </a:bodyPr>
          <a:lstStyle/>
          <a:p>
            <a:pPr algn="just">
              <a:buFont typeface="Wingdings" pitchFamily="2" charset="2"/>
              <a:buChar char="§"/>
            </a:pPr>
            <a:r>
              <a:rPr lang="tr-TR" sz="1800" b="1" dirty="0" smtClean="0">
                <a:solidFill>
                  <a:schemeClr val="tx1"/>
                </a:solidFill>
              </a:rPr>
              <a:t> Metot</a:t>
            </a:r>
          </a:p>
          <a:p>
            <a:pPr algn="l"/>
            <a:r>
              <a:rPr lang="tr-TR" sz="1800" b="1" dirty="0" err="1" smtClean="0">
                <a:solidFill>
                  <a:srgbClr val="7F0055"/>
                </a:solidFill>
                <a:latin typeface="Consolas"/>
              </a:rPr>
              <a:t>public</a:t>
            </a:r>
            <a:r>
              <a:rPr lang="tr-TR" sz="1800" b="1" dirty="0" smtClean="0">
                <a:solidFill>
                  <a:srgbClr val="000000"/>
                </a:solidFill>
                <a:latin typeface="Consolas"/>
              </a:rPr>
              <a:t> </a:t>
            </a:r>
            <a:r>
              <a:rPr lang="tr-TR" sz="1800" b="1" dirty="0" err="1" smtClean="0">
                <a:solidFill>
                  <a:srgbClr val="000000"/>
                </a:solidFill>
                <a:latin typeface="Consolas"/>
              </a:rPr>
              <a:t>static</a:t>
            </a:r>
            <a:r>
              <a:rPr lang="tr-TR" sz="1800" b="1" dirty="0" smtClean="0">
                <a:solidFill>
                  <a:srgbClr val="000000"/>
                </a:solidFill>
                <a:latin typeface="Consolas"/>
              </a:rPr>
              <a:t> </a:t>
            </a:r>
            <a:r>
              <a:rPr lang="tr-TR" sz="1800" b="1" dirty="0" err="1" smtClean="0">
                <a:solidFill>
                  <a:srgbClr val="7F0055"/>
                </a:solidFill>
                <a:latin typeface="Consolas"/>
              </a:rPr>
              <a:t>void</a:t>
            </a:r>
            <a:r>
              <a:rPr lang="tr-TR" sz="1800" b="1" dirty="0" smtClean="0">
                <a:solidFill>
                  <a:srgbClr val="000000"/>
                </a:solidFill>
                <a:latin typeface="Consolas"/>
              </a:rPr>
              <a:t> </a:t>
            </a:r>
            <a:r>
              <a:rPr lang="tr-TR" sz="1800" b="1" dirty="0" err="1" smtClean="0">
                <a:solidFill>
                  <a:srgbClr val="000000"/>
                </a:solidFill>
                <a:latin typeface="Consolas"/>
              </a:rPr>
              <a:t>degistir</a:t>
            </a:r>
            <a:r>
              <a:rPr lang="tr-TR" sz="1800" b="1" dirty="0" smtClean="0">
                <a:solidFill>
                  <a:srgbClr val="000000"/>
                </a:solidFill>
                <a:latin typeface="Consolas"/>
              </a:rPr>
              <a:t>(</a:t>
            </a:r>
            <a:r>
              <a:rPr lang="tr-TR" sz="1800" b="1" dirty="0" err="1" smtClean="0">
                <a:solidFill>
                  <a:srgbClr val="7F0055"/>
                </a:solidFill>
                <a:latin typeface="Consolas"/>
              </a:rPr>
              <a:t>int</a:t>
            </a:r>
            <a:r>
              <a:rPr lang="tr-TR" sz="1800" b="1" dirty="0" smtClean="0">
                <a:solidFill>
                  <a:srgbClr val="000000"/>
                </a:solidFill>
                <a:latin typeface="Consolas"/>
              </a:rPr>
              <a:t> </a:t>
            </a:r>
            <a:r>
              <a:rPr lang="tr-TR" sz="1800" b="1" dirty="0" smtClean="0">
                <a:solidFill>
                  <a:srgbClr val="6A3E3E"/>
                </a:solidFill>
                <a:latin typeface="Consolas"/>
              </a:rPr>
              <a:t>i</a:t>
            </a:r>
            <a:r>
              <a:rPr lang="tr-TR" sz="1800" b="1" dirty="0" smtClean="0">
                <a:solidFill>
                  <a:srgbClr val="000000"/>
                </a:solidFill>
                <a:latin typeface="Consolas"/>
              </a:rPr>
              <a:t>){</a:t>
            </a:r>
          </a:p>
          <a:p>
            <a:pPr algn="l"/>
            <a:r>
              <a:rPr lang="tr-TR" sz="1800" dirty="0" smtClean="0">
                <a:solidFill>
                  <a:srgbClr val="6A3E3E"/>
                </a:solidFill>
                <a:latin typeface="Consolas"/>
              </a:rPr>
              <a:t>    i</a:t>
            </a:r>
            <a:r>
              <a:rPr lang="tr-TR" sz="1800" dirty="0" smtClean="0">
                <a:solidFill>
                  <a:srgbClr val="000000"/>
                </a:solidFill>
                <a:latin typeface="Consolas"/>
              </a:rPr>
              <a:t> = 5;</a:t>
            </a:r>
          </a:p>
          <a:p>
            <a:pPr algn="l"/>
            <a:r>
              <a:rPr lang="tr-TR" sz="1800" dirty="0" smtClean="0">
                <a:solidFill>
                  <a:srgbClr val="000000"/>
                </a:solidFill>
                <a:latin typeface="Consolas"/>
              </a:rPr>
              <a:t>}</a:t>
            </a:r>
          </a:p>
          <a:p>
            <a:pPr algn="l"/>
            <a:endParaRPr lang="tr-TR" sz="1800" dirty="0" smtClean="0">
              <a:solidFill>
                <a:srgbClr val="000000"/>
              </a:solidFill>
              <a:latin typeface="Consolas"/>
            </a:endParaRPr>
          </a:p>
          <a:p>
            <a:pPr algn="l">
              <a:buFont typeface="Wingdings" pitchFamily="2" charset="2"/>
              <a:buChar char="q"/>
            </a:pPr>
            <a:r>
              <a:rPr lang="tr-TR" sz="1800" b="1" dirty="0" smtClean="0">
                <a:solidFill>
                  <a:srgbClr val="000000"/>
                </a:solidFill>
              </a:rPr>
              <a:t> Kullanım</a:t>
            </a:r>
            <a:endParaRPr lang="tr-TR" sz="1800" dirty="0" smtClean="0">
              <a:solidFill>
                <a:srgbClr val="000000"/>
              </a:solidFill>
            </a:endParaRPr>
          </a:p>
          <a:p>
            <a:pPr algn="l"/>
            <a:r>
              <a:rPr lang="tr-TR" sz="1800" dirty="0" err="1" smtClean="0">
                <a:solidFill>
                  <a:srgbClr val="000000"/>
                </a:solidFill>
              </a:rPr>
              <a:t>int</a:t>
            </a:r>
            <a:r>
              <a:rPr lang="tr-TR" sz="1800" dirty="0" smtClean="0">
                <a:solidFill>
                  <a:srgbClr val="000000"/>
                </a:solidFill>
              </a:rPr>
              <a:t> a = 7;</a:t>
            </a:r>
          </a:p>
          <a:p>
            <a:pPr algn="l"/>
            <a:r>
              <a:rPr lang="tr-TR" sz="1800" dirty="0" err="1" smtClean="0">
                <a:solidFill>
                  <a:srgbClr val="000000"/>
                </a:solidFill>
              </a:rPr>
              <a:t>degistir</a:t>
            </a:r>
            <a:r>
              <a:rPr lang="tr-TR" sz="1800" dirty="0" smtClean="0">
                <a:solidFill>
                  <a:srgbClr val="000000"/>
                </a:solidFill>
              </a:rPr>
              <a:t>(a);</a:t>
            </a:r>
          </a:p>
          <a:p>
            <a:pPr algn="l"/>
            <a:r>
              <a:rPr lang="tr-TR" sz="1800" dirty="0" err="1" smtClean="0">
                <a:solidFill>
                  <a:srgbClr val="000000"/>
                </a:solidFill>
              </a:rPr>
              <a:t>System</a:t>
            </a:r>
            <a:r>
              <a:rPr lang="tr-TR" sz="1800" dirty="0" smtClean="0">
                <a:solidFill>
                  <a:srgbClr val="000000"/>
                </a:solidFill>
              </a:rPr>
              <a:t>.</a:t>
            </a:r>
            <a:r>
              <a:rPr lang="tr-TR" sz="1800" dirty="0" err="1" smtClean="0">
                <a:solidFill>
                  <a:srgbClr val="000000"/>
                </a:solidFill>
              </a:rPr>
              <a:t>out</a:t>
            </a:r>
            <a:r>
              <a:rPr lang="tr-TR" sz="1800" dirty="0" smtClean="0">
                <a:solidFill>
                  <a:srgbClr val="000000"/>
                </a:solidFill>
              </a:rPr>
              <a:t>.</a:t>
            </a:r>
            <a:r>
              <a:rPr lang="tr-TR" sz="1800" dirty="0" err="1" smtClean="0">
                <a:solidFill>
                  <a:srgbClr val="000000"/>
                </a:solidFill>
              </a:rPr>
              <a:t>println</a:t>
            </a:r>
            <a:r>
              <a:rPr lang="tr-TR" sz="1800" dirty="0" smtClean="0">
                <a:solidFill>
                  <a:srgbClr val="000000"/>
                </a:solidFill>
              </a:rPr>
              <a:t>(a);</a:t>
            </a:r>
          </a:p>
          <a:p>
            <a:pPr algn="l"/>
            <a:endParaRPr lang="tr-TR" sz="1800" dirty="0" smtClean="0">
              <a:solidFill>
                <a:srgbClr val="000000"/>
              </a:solidFill>
            </a:endParaRPr>
          </a:p>
          <a:p>
            <a:pPr algn="l">
              <a:buFont typeface="Wingdings" pitchFamily="2" charset="2"/>
              <a:buChar char="Ø"/>
            </a:pPr>
            <a:r>
              <a:rPr lang="tr-TR" sz="1800" dirty="0" smtClean="0">
                <a:solidFill>
                  <a:srgbClr val="000000"/>
                </a:solidFill>
              </a:rPr>
              <a:t> </a:t>
            </a:r>
            <a:r>
              <a:rPr lang="tr-TR" sz="1800" b="1" dirty="0" smtClean="0">
                <a:solidFill>
                  <a:srgbClr val="000000"/>
                </a:solidFill>
              </a:rPr>
              <a:t>Çıktı:</a:t>
            </a:r>
          </a:p>
          <a:p>
            <a:pPr algn="l"/>
            <a:r>
              <a:rPr lang="tr-TR" sz="1800" dirty="0" smtClean="0">
                <a:solidFill>
                  <a:srgbClr val="000000"/>
                </a:solidFill>
              </a:rPr>
              <a:t>7</a:t>
            </a:r>
          </a:p>
          <a:p>
            <a:pPr algn="l"/>
            <a:endParaRPr lang="tr-TR" sz="1800" dirty="0" smtClean="0">
              <a:solidFill>
                <a:srgbClr val="000000"/>
              </a:solidFill>
              <a:latin typeface="Consolas"/>
            </a:endParaRPr>
          </a:p>
          <a:p>
            <a:pPr algn="l"/>
            <a:endParaRPr lang="tr-TR" sz="1800" dirty="0" smtClean="0">
              <a:solidFill>
                <a:schemeClr val="tx1"/>
              </a:solidFill>
            </a:endParaRPr>
          </a:p>
        </p:txBody>
      </p:sp>
      <p:cxnSp>
        <p:nvCxnSpPr>
          <p:cNvPr id="5" name="4 Düz Ok Bağlayıcısı"/>
          <p:cNvCxnSpPr/>
          <p:nvPr/>
        </p:nvCxnSpPr>
        <p:spPr>
          <a:xfrm rot="10800000" flipV="1">
            <a:off x="785786" y="1500174"/>
            <a:ext cx="3500462" cy="25717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Metin kutusu"/>
          <p:cNvSpPr txBox="1"/>
          <p:nvPr/>
        </p:nvSpPr>
        <p:spPr>
          <a:xfrm>
            <a:off x="4071934" y="1142984"/>
            <a:ext cx="1889941" cy="369332"/>
          </a:xfrm>
          <a:prstGeom prst="rect">
            <a:avLst/>
          </a:prstGeom>
          <a:noFill/>
        </p:spPr>
        <p:txBody>
          <a:bodyPr wrap="none" rtlCol="0">
            <a:spAutoFit/>
          </a:bodyPr>
          <a:lstStyle/>
          <a:p>
            <a:r>
              <a:rPr lang="tr-TR" dirty="0" smtClean="0"/>
              <a:t>Değeri değişmedi!</a:t>
            </a:r>
            <a:endParaRPr lang="tr-TR" dirty="0"/>
          </a:p>
        </p:txBody>
      </p:sp>
      <p:sp>
        <p:nvSpPr>
          <p:cNvPr id="15" name="14 Yuvarlatılmış Dikdörtgen"/>
          <p:cNvSpPr/>
          <p:nvPr/>
        </p:nvSpPr>
        <p:spPr>
          <a:xfrm>
            <a:off x="4572000" y="4214818"/>
            <a:ext cx="4000528" cy="17859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smtClean="0"/>
              <a:t>Temel veri türü(</a:t>
            </a:r>
            <a:r>
              <a:rPr lang="tr-TR" sz="1600" dirty="0" err="1" smtClean="0"/>
              <a:t>int</a:t>
            </a:r>
            <a:r>
              <a:rPr lang="tr-TR" sz="1600" dirty="0" smtClean="0"/>
              <a:t>) elemanı olan </a:t>
            </a:r>
            <a:r>
              <a:rPr lang="tr-TR" sz="1600" dirty="0" err="1" smtClean="0"/>
              <a:t>a’nın</a:t>
            </a:r>
            <a:r>
              <a:rPr lang="tr-TR" sz="1600" dirty="0" smtClean="0"/>
              <a:t> değeri(kendisi değil) </a:t>
            </a:r>
            <a:r>
              <a:rPr lang="tr-TR" sz="1600" dirty="0" err="1" smtClean="0"/>
              <a:t>degistir’e</a:t>
            </a:r>
            <a:r>
              <a:rPr lang="tr-TR" sz="1600" dirty="0" smtClean="0"/>
              <a:t> gönderilmiştir, </a:t>
            </a:r>
            <a:r>
              <a:rPr lang="tr-TR" sz="1600" dirty="0" err="1" smtClean="0"/>
              <a:t>degistir</a:t>
            </a:r>
            <a:r>
              <a:rPr lang="tr-TR" sz="1600" dirty="0" smtClean="0"/>
              <a:t> (onun kopyasını aldığı) </a:t>
            </a:r>
            <a:r>
              <a:rPr lang="tr-TR" sz="1600" dirty="0" err="1" smtClean="0"/>
              <a:t>a’nın</a:t>
            </a:r>
            <a:r>
              <a:rPr lang="tr-TR" sz="1600" dirty="0" smtClean="0"/>
              <a:t> değerini başka bir değişkene koyduğu ve yeni değişken üzerinden çalıştığı için orijinal değişken değişmemektedir.</a:t>
            </a:r>
            <a:endParaRPr lang="tr-TR" sz="1600" dirty="0"/>
          </a:p>
        </p:txBody>
      </p:sp>
      <p:pic>
        <p:nvPicPr>
          <p:cNvPr id="16" name="15 Resim" descr="soru.jpg"/>
          <p:cNvPicPr>
            <a:picLocks noChangeAspect="1"/>
          </p:cNvPicPr>
          <p:nvPr/>
        </p:nvPicPr>
        <p:blipFill>
          <a:blip r:embed="rId2"/>
          <a:stretch>
            <a:fillRect/>
          </a:stretch>
        </p:blipFill>
        <p:spPr>
          <a:xfrm>
            <a:off x="6500826" y="1643050"/>
            <a:ext cx="1767840" cy="1328928"/>
          </a:xfrm>
          <a:prstGeom prst="rect">
            <a:avLst/>
          </a:prstGeom>
        </p:spPr>
      </p:pic>
      <p:sp>
        <p:nvSpPr>
          <p:cNvPr id="11" name="10 Yuvarlatılmış Dikdörtgen"/>
          <p:cNvSpPr/>
          <p:nvPr/>
        </p:nvSpPr>
        <p:spPr>
          <a:xfrm>
            <a:off x="357158" y="4357694"/>
            <a:ext cx="1928826"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smtClean="0"/>
              <a:t>main</a:t>
            </a:r>
            <a:r>
              <a:rPr lang="tr-TR" dirty="0" smtClean="0"/>
              <a:t> bloğu içi</a:t>
            </a:r>
          </a:p>
          <a:p>
            <a:pPr algn="ctr"/>
            <a:endParaRPr lang="tr-TR" dirty="0" smtClean="0"/>
          </a:p>
          <a:p>
            <a:pPr algn="ctr"/>
            <a:endParaRPr lang="tr-TR" dirty="0" smtClean="0"/>
          </a:p>
          <a:p>
            <a:pPr algn="ctr"/>
            <a:endParaRPr lang="tr-TR" dirty="0" smtClean="0"/>
          </a:p>
          <a:p>
            <a:pPr algn="ctr"/>
            <a:endParaRPr lang="tr-TR" dirty="0" smtClean="0"/>
          </a:p>
          <a:p>
            <a:pPr algn="ctr"/>
            <a:endParaRPr lang="tr-TR" dirty="0"/>
          </a:p>
        </p:txBody>
      </p:sp>
      <p:sp>
        <p:nvSpPr>
          <p:cNvPr id="13" name="12 Yuvarlatılmış Dikdörtgen"/>
          <p:cNvSpPr/>
          <p:nvPr/>
        </p:nvSpPr>
        <p:spPr>
          <a:xfrm>
            <a:off x="2428860" y="4357694"/>
            <a:ext cx="1928826" cy="17145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err="1" smtClean="0"/>
              <a:t>degistir</a:t>
            </a:r>
            <a:r>
              <a:rPr lang="tr-TR" dirty="0" smtClean="0"/>
              <a:t> bloğu içi</a:t>
            </a:r>
          </a:p>
          <a:p>
            <a:pPr algn="ctr"/>
            <a:endParaRPr lang="tr-TR" dirty="0" smtClean="0"/>
          </a:p>
          <a:p>
            <a:pPr algn="ctr"/>
            <a:endParaRPr lang="tr-TR" dirty="0" smtClean="0"/>
          </a:p>
          <a:p>
            <a:pPr algn="ctr"/>
            <a:endParaRPr lang="tr-TR" dirty="0" smtClean="0"/>
          </a:p>
          <a:p>
            <a:pPr algn="ctr"/>
            <a:endParaRPr lang="tr-TR" dirty="0" smtClean="0"/>
          </a:p>
          <a:p>
            <a:pPr algn="ctr"/>
            <a:endParaRPr lang="tr-TR" dirty="0"/>
          </a:p>
        </p:txBody>
      </p:sp>
      <p:sp>
        <p:nvSpPr>
          <p:cNvPr id="14" name="13 Çapraz Köşesi Kesik Dikdörtgen"/>
          <p:cNvSpPr/>
          <p:nvPr/>
        </p:nvSpPr>
        <p:spPr>
          <a:xfrm>
            <a:off x="642910" y="5000636"/>
            <a:ext cx="1357322" cy="71438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a değişkeni</a:t>
            </a:r>
          </a:p>
          <a:p>
            <a:pPr algn="ctr"/>
            <a:r>
              <a:rPr lang="tr-TR" sz="3200" dirty="0" smtClean="0"/>
              <a:t>7</a:t>
            </a:r>
            <a:endParaRPr lang="tr-TR" dirty="0"/>
          </a:p>
        </p:txBody>
      </p:sp>
      <p:sp>
        <p:nvSpPr>
          <p:cNvPr id="17" name="16 Çapraz Köşesi Kesik Dikdörtgen"/>
          <p:cNvSpPr/>
          <p:nvPr/>
        </p:nvSpPr>
        <p:spPr>
          <a:xfrm>
            <a:off x="2714612" y="5000636"/>
            <a:ext cx="1357322" cy="71438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i değişkeni</a:t>
            </a:r>
          </a:p>
          <a:p>
            <a:pPr algn="ctr"/>
            <a:r>
              <a:rPr lang="tr-TR" sz="3200" dirty="0" smtClean="0"/>
              <a:t>7-&gt;5</a:t>
            </a:r>
            <a:endParaRPr lang="tr-TR" dirty="0"/>
          </a:p>
        </p:txBody>
      </p:sp>
      <p:sp>
        <p:nvSpPr>
          <p:cNvPr id="18" name="17 Yukarı Bükülü Ok"/>
          <p:cNvSpPr/>
          <p:nvPr/>
        </p:nvSpPr>
        <p:spPr>
          <a:xfrm>
            <a:off x="1214414" y="5715016"/>
            <a:ext cx="2000264" cy="571504"/>
          </a:xfrm>
          <a:prstGeom prst="curved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tr-TR">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7" dur="500"/>
                                        <p:tgtEl>
                                          <p:spTgt spid="3">
                                            <p:txEl>
                                              <p:pRg st="11" end="1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Gişe Uygulaması Kodu Parçaları</a:t>
            </a:r>
            <a:endParaRPr lang="tr-TR" dirty="0"/>
          </a:p>
        </p:txBody>
      </p:sp>
      <p:sp>
        <p:nvSpPr>
          <p:cNvPr id="3" name="2 İçerik Yer Tutucusu"/>
          <p:cNvSpPr>
            <a:spLocks noGrp="1"/>
          </p:cNvSpPr>
          <p:nvPr>
            <p:ph sz="quarter" idx="1"/>
          </p:nvPr>
        </p:nvSpPr>
        <p:spPr/>
        <p:txBody>
          <a:bodyPr/>
          <a:lstStyle/>
          <a:p>
            <a:r>
              <a:rPr lang="tr-TR" dirty="0" smtClean="0"/>
              <a:t>Bir Araç sınıfı oluşturalım.</a:t>
            </a:r>
          </a:p>
          <a:p>
            <a:pPr lvl="1"/>
            <a:r>
              <a:rPr lang="tr-TR" dirty="0" smtClean="0"/>
              <a:t>İçinde isim, adet, </a:t>
            </a:r>
            <a:r>
              <a:rPr lang="tr-TR" dirty="0" err="1" smtClean="0"/>
              <a:t>aracbasiTL</a:t>
            </a:r>
            <a:r>
              <a:rPr lang="tr-TR" dirty="0" smtClean="0"/>
              <a:t>, </a:t>
            </a:r>
            <a:r>
              <a:rPr lang="tr-TR" dirty="0" err="1" smtClean="0"/>
              <a:t>gunlukTL</a:t>
            </a:r>
            <a:r>
              <a:rPr lang="tr-TR" dirty="0" smtClean="0"/>
              <a:t> değerleri olsun.</a:t>
            </a:r>
          </a:p>
          <a:p>
            <a:pPr lvl="1"/>
            <a:endParaRPr lang="tr-TR" dirty="0" smtClean="0"/>
          </a:p>
          <a:p>
            <a:r>
              <a:rPr lang="tr-TR" dirty="0" smtClean="0"/>
              <a:t>Araç sınıfından bir nesne oluşturalım.</a:t>
            </a:r>
          </a:p>
          <a:p>
            <a:pPr lvl="1"/>
            <a:r>
              <a:rPr lang="tr-TR" dirty="0" smtClean="0"/>
              <a:t>Kurucu metotla isim, </a:t>
            </a:r>
            <a:r>
              <a:rPr lang="tr-TR" dirty="0" err="1" smtClean="0"/>
              <a:t>aracBasiTL</a:t>
            </a:r>
            <a:r>
              <a:rPr lang="tr-TR" dirty="0" smtClean="0"/>
              <a:t> değerini girmiş olalım.</a:t>
            </a:r>
          </a:p>
          <a:p>
            <a:pPr lvl="1"/>
            <a:endParaRPr lang="tr-TR" dirty="0" smtClean="0"/>
          </a:p>
          <a:p>
            <a:pPr lvl="1"/>
            <a:r>
              <a:rPr lang="tr-TR" dirty="0" smtClean="0"/>
              <a:t>İsim değişkeni </a:t>
            </a:r>
            <a:r>
              <a:rPr lang="tr-TR" dirty="0" err="1" smtClean="0"/>
              <a:t>private</a:t>
            </a:r>
            <a:r>
              <a:rPr lang="tr-TR" dirty="0" smtClean="0"/>
              <a:t> olsun ki sadece kurucu metot erişsin.</a:t>
            </a:r>
          </a:p>
          <a:p>
            <a:pPr lvl="1"/>
            <a:r>
              <a:rPr lang="tr-TR" dirty="0" smtClean="0"/>
              <a:t>adet </a:t>
            </a:r>
            <a:r>
              <a:rPr lang="tr-TR" dirty="0" err="1" smtClean="0"/>
              <a:t>private</a:t>
            </a:r>
            <a:r>
              <a:rPr lang="tr-TR" dirty="0" smtClean="0"/>
              <a:t> olsun. </a:t>
            </a:r>
            <a:r>
              <a:rPr lang="tr-TR" dirty="0" err="1" smtClean="0"/>
              <a:t>setAdet</a:t>
            </a:r>
            <a:r>
              <a:rPr lang="tr-TR" dirty="0" smtClean="0"/>
              <a:t> ile düzenlensin.</a:t>
            </a:r>
          </a:p>
          <a:p>
            <a:pPr lvl="1"/>
            <a:r>
              <a:rPr lang="tr-TR" dirty="0" err="1" smtClean="0"/>
              <a:t>gunlukTL</a:t>
            </a:r>
            <a:r>
              <a:rPr lang="tr-TR" dirty="0" smtClean="0"/>
              <a:t> </a:t>
            </a:r>
            <a:r>
              <a:rPr lang="tr-TR" dirty="0" err="1" smtClean="0"/>
              <a:t>private</a:t>
            </a:r>
            <a:r>
              <a:rPr lang="tr-TR" dirty="0" smtClean="0"/>
              <a:t> olsun. sadece </a:t>
            </a:r>
            <a:r>
              <a:rPr lang="tr-TR" dirty="0" err="1" smtClean="0"/>
              <a:t>getGunlukTL</a:t>
            </a:r>
            <a:r>
              <a:rPr lang="tr-TR" dirty="0" smtClean="0"/>
              <a:t> yeterli.</a:t>
            </a:r>
          </a:p>
          <a:p>
            <a:pPr lvl="1">
              <a:buNone/>
            </a:pPr>
            <a:endParaRPr lang="tr-TR" dirty="0" smtClean="0"/>
          </a:p>
          <a:p>
            <a:pPr lvl="1"/>
            <a:endParaRPr lang="tr-TR" dirty="0" smtClean="0"/>
          </a:p>
          <a:p>
            <a:pPr lvl="1"/>
            <a:endParaRPr lang="tr-TR" dirty="0" smtClean="0"/>
          </a:p>
        </p:txBody>
      </p:sp>
    </p:spTree>
  </p:cSld>
  <p:clrMapOvr>
    <a:masterClrMapping/>
  </p:clrMapOvr>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lstStyle/>
          <a:p>
            <a:r>
              <a:rPr lang="tr-TR" dirty="0" err="1" smtClean="0"/>
              <a:t>Netbeans’te</a:t>
            </a:r>
            <a:endParaRPr lang="tr-TR" dirty="0" smtClean="0"/>
          </a:p>
          <a:p>
            <a:pPr algn="ctr">
              <a:buNone/>
            </a:pPr>
            <a:r>
              <a:rPr lang="tr-TR" b="1" i="1" dirty="0" smtClean="0">
                <a:solidFill>
                  <a:srgbClr val="FF0000"/>
                </a:solidFill>
              </a:rPr>
              <a:t>Alt+</a:t>
            </a:r>
            <a:r>
              <a:rPr lang="tr-TR" b="1" i="1" dirty="0" err="1" smtClean="0">
                <a:solidFill>
                  <a:srgbClr val="FF0000"/>
                </a:solidFill>
              </a:rPr>
              <a:t>Shift</a:t>
            </a:r>
            <a:r>
              <a:rPr lang="tr-TR" b="1" i="1" dirty="0" smtClean="0">
                <a:solidFill>
                  <a:srgbClr val="FF0000"/>
                </a:solidFill>
              </a:rPr>
              <a:t>+F</a:t>
            </a:r>
          </a:p>
          <a:p>
            <a:pPr>
              <a:buNone/>
            </a:pPr>
            <a:r>
              <a:rPr lang="tr-TR" dirty="0" smtClean="0"/>
              <a:t>tuşlarına birlikte basarak, kodunuza otomatik olarak girintiler katabilir ve kodunuza daha okunaklı bir görünüm kazandırabilirsiniz.</a:t>
            </a:r>
            <a:endParaRPr lang="tr-TR" dirty="0"/>
          </a:p>
        </p:txBody>
      </p:sp>
      <p:pic>
        <p:nvPicPr>
          <p:cNvPr id="1026" name="Picture 2"/>
          <p:cNvPicPr>
            <a:picLocks noChangeAspect="1" noChangeArrowheads="1"/>
          </p:cNvPicPr>
          <p:nvPr/>
        </p:nvPicPr>
        <p:blipFill>
          <a:blip r:embed="rId2"/>
          <a:srcRect l="5871" t="19330" r="60280" b="48244"/>
          <a:stretch>
            <a:fillRect/>
          </a:stretch>
        </p:blipFill>
        <p:spPr bwMode="auto">
          <a:xfrm>
            <a:off x="428596" y="3643314"/>
            <a:ext cx="3825180" cy="2214578"/>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l="6441" t="21005" r="59346" b="42268"/>
          <a:stretch>
            <a:fillRect/>
          </a:stretch>
        </p:blipFill>
        <p:spPr bwMode="auto">
          <a:xfrm>
            <a:off x="5000628" y="3571876"/>
            <a:ext cx="3743781" cy="2428892"/>
          </a:xfrm>
          <a:prstGeom prst="rect">
            <a:avLst/>
          </a:prstGeom>
          <a:noFill/>
          <a:ln w="9525">
            <a:noFill/>
            <a:miter lim="800000"/>
            <a:headEnd/>
            <a:tailEnd/>
          </a:ln>
          <a:effectLst/>
        </p:spPr>
      </p:pic>
      <p:sp>
        <p:nvSpPr>
          <p:cNvPr id="6" name="5 Sağ Ok"/>
          <p:cNvSpPr/>
          <p:nvPr/>
        </p:nvSpPr>
        <p:spPr>
          <a:xfrm>
            <a:off x="4000496" y="3929066"/>
            <a:ext cx="1000132" cy="714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Gişe Uygulaması Kodu Parçaları</a:t>
            </a:r>
            <a:endParaRPr lang="tr-TR" dirty="0"/>
          </a:p>
        </p:txBody>
      </p:sp>
      <p:sp>
        <p:nvSpPr>
          <p:cNvPr id="3" name="2 İçerik Yer Tutucusu"/>
          <p:cNvSpPr>
            <a:spLocks noGrp="1"/>
          </p:cNvSpPr>
          <p:nvPr>
            <p:ph sz="quarter" idx="1"/>
          </p:nvPr>
        </p:nvSpPr>
        <p:spPr/>
        <p:txBody>
          <a:bodyPr/>
          <a:lstStyle/>
          <a:p>
            <a:r>
              <a:rPr lang="tr-TR" dirty="0" smtClean="0"/>
              <a:t>Bir Araç sınıfı oluşturalım.</a:t>
            </a:r>
          </a:p>
          <a:p>
            <a:pPr lvl="1"/>
            <a:r>
              <a:rPr lang="tr-TR" dirty="0" smtClean="0"/>
              <a:t>İçinde isim, adet, </a:t>
            </a:r>
            <a:r>
              <a:rPr lang="tr-TR" dirty="0" err="1" smtClean="0"/>
              <a:t>aracbasiTL</a:t>
            </a:r>
            <a:r>
              <a:rPr lang="tr-TR" dirty="0" smtClean="0"/>
              <a:t>, </a:t>
            </a:r>
            <a:r>
              <a:rPr lang="tr-TR" dirty="0" err="1" smtClean="0"/>
              <a:t>gunlukTL</a:t>
            </a:r>
            <a:r>
              <a:rPr lang="tr-TR" dirty="0" smtClean="0"/>
              <a:t> değerleri olsun.</a:t>
            </a:r>
          </a:p>
          <a:p>
            <a:pPr lvl="1"/>
            <a:endParaRPr lang="tr-TR" dirty="0" smtClean="0"/>
          </a:p>
          <a:p>
            <a:r>
              <a:rPr lang="tr-TR" dirty="0" smtClean="0"/>
              <a:t>Araç sınıfından bir nesne oluşturalım.</a:t>
            </a:r>
          </a:p>
          <a:p>
            <a:pPr lvl="1"/>
            <a:r>
              <a:rPr lang="tr-TR" dirty="0" smtClean="0"/>
              <a:t>Kurucu metotla isim, </a:t>
            </a:r>
            <a:r>
              <a:rPr lang="tr-TR" dirty="0" err="1" smtClean="0"/>
              <a:t>aracBasiTL</a:t>
            </a:r>
            <a:r>
              <a:rPr lang="tr-TR" dirty="0" smtClean="0"/>
              <a:t> değerini girmiş olalım.</a:t>
            </a:r>
          </a:p>
          <a:p>
            <a:pPr lvl="1"/>
            <a:endParaRPr lang="tr-TR" dirty="0" smtClean="0"/>
          </a:p>
          <a:p>
            <a:pPr lvl="1"/>
            <a:r>
              <a:rPr lang="tr-TR" dirty="0" smtClean="0"/>
              <a:t>İsim değişkeni </a:t>
            </a:r>
            <a:r>
              <a:rPr lang="tr-TR" dirty="0" err="1" smtClean="0"/>
              <a:t>private</a:t>
            </a:r>
            <a:r>
              <a:rPr lang="tr-TR" dirty="0" smtClean="0"/>
              <a:t> olsun ki sadece kurucu metot ve </a:t>
            </a:r>
            <a:r>
              <a:rPr lang="tr-TR" dirty="0" err="1" smtClean="0"/>
              <a:t>getIsim</a:t>
            </a:r>
            <a:r>
              <a:rPr lang="tr-TR" dirty="0" smtClean="0"/>
              <a:t> erişebilsin.</a:t>
            </a:r>
          </a:p>
          <a:p>
            <a:pPr lvl="1"/>
            <a:r>
              <a:rPr lang="tr-TR" dirty="0" smtClean="0"/>
              <a:t>adet </a:t>
            </a:r>
            <a:r>
              <a:rPr lang="tr-TR" dirty="0" err="1" smtClean="0"/>
              <a:t>private</a:t>
            </a:r>
            <a:r>
              <a:rPr lang="tr-TR" dirty="0" smtClean="0"/>
              <a:t> olsun. </a:t>
            </a:r>
            <a:r>
              <a:rPr lang="tr-TR" dirty="0" err="1" smtClean="0"/>
              <a:t>setAdet</a:t>
            </a:r>
            <a:r>
              <a:rPr lang="tr-TR" dirty="0" smtClean="0"/>
              <a:t> ile düzenlensin.</a:t>
            </a:r>
          </a:p>
          <a:p>
            <a:pPr lvl="1"/>
            <a:r>
              <a:rPr lang="tr-TR" dirty="0" err="1" smtClean="0"/>
              <a:t>gunlukTL</a:t>
            </a:r>
            <a:r>
              <a:rPr lang="tr-TR" dirty="0" smtClean="0"/>
              <a:t> </a:t>
            </a:r>
            <a:r>
              <a:rPr lang="tr-TR" dirty="0" err="1" smtClean="0"/>
              <a:t>private</a:t>
            </a:r>
            <a:r>
              <a:rPr lang="tr-TR" dirty="0" smtClean="0"/>
              <a:t> olsun. sadece </a:t>
            </a:r>
            <a:r>
              <a:rPr lang="tr-TR" dirty="0" err="1" smtClean="0"/>
              <a:t>getGunlukTL</a:t>
            </a:r>
            <a:r>
              <a:rPr lang="tr-TR" dirty="0" smtClean="0"/>
              <a:t> yeterli.</a:t>
            </a:r>
          </a:p>
          <a:p>
            <a:pPr lvl="1">
              <a:buNone/>
            </a:pPr>
            <a:endParaRPr lang="tr-TR" dirty="0" smtClean="0"/>
          </a:p>
          <a:p>
            <a:pPr lvl="1"/>
            <a:endParaRPr lang="tr-TR" dirty="0" smtClean="0"/>
          </a:p>
          <a:p>
            <a:pPr lvl="1"/>
            <a:endParaRPr lang="tr-TR" dirty="0" smtClean="0"/>
          </a:p>
        </p:txBody>
      </p:sp>
      <p:pic>
        <p:nvPicPr>
          <p:cNvPr id="4" name="3 Resim" descr="bridge-20clipart-clip_art_bridge.png"/>
          <p:cNvPicPr>
            <a:picLocks noChangeAspect="1"/>
          </p:cNvPicPr>
          <p:nvPr/>
        </p:nvPicPr>
        <p:blipFill>
          <a:blip r:embed="rId2"/>
          <a:stretch>
            <a:fillRect/>
          </a:stretch>
        </p:blipFill>
        <p:spPr>
          <a:xfrm>
            <a:off x="6215074" y="0"/>
            <a:ext cx="2419677" cy="1523032"/>
          </a:xfrm>
          <a:prstGeom prst="rect">
            <a:avLst/>
          </a:prstGeom>
        </p:spPr>
      </p:pic>
    </p:spTree>
  </p:cSld>
  <p:clrMapOvr>
    <a:masterClrMapping/>
  </p:clrMapOvr>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1"/>
                </a:solidFill>
              </a:rPr>
              <a:t>set ve </a:t>
            </a:r>
            <a:r>
              <a:rPr lang="tr-TR" sz="4000" b="1" dirty="0" err="1" smtClean="0">
                <a:solidFill>
                  <a:schemeClr val="tx1"/>
                </a:solidFill>
              </a:rPr>
              <a:t>get</a:t>
            </a:r>
            <a:r>
              <a:rPr lang="tr-TR" sz="4000" b="1" dirty="0" smtClean="0">
                <a:solidFill>
                  <a:schemeClr val="tx1"/>
                </a:solidFill>
              </a:rPr>
              <a:t>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b="1" dirty="0" smtClean="0">
                <a:solidFill>
                  <a:schemeClr val="tx1"/>
                </a:solidFill>
              </a:rPr>
              <a:t> set ve </a:t>
            </a:r>
            <a:r>
              <a:rPr lang="tr-TR" sz="2400" b="1" dirty="0" err="1" smtClean="0">
                <a:solidFill>
                  <a:schemeClr val="tx1"/>
                </a:solidFill>
              </a:rPr>
              <a:t>get</a:t>
            </a:r>
            <a:r>
              <a:rPr lang="tr-TR" sz="2400" b="1" dirty="0" smtClean="0">
                <a:solidFill>
                  <a:schemeClr val="tx1"/>
                </a:solidFill>
              </a:rPr>
              <a:t> metotları: </a:t>
            </a:r>
            <a:r>
              <a:rPr lang="tr-TR" sz="2400" dirty="0" smtClean="0">
                <a:solidFill>
                  <a:schemeClr val="tx1"/>
                </a:solidFill>
              </a:rPr>
              <a:t>Sınıflar içerisinde bazı değişkenler </a:t>
            </a:r>
            <a:r>
              <a:rPr lang="tr-TR" sz="2400" u="sng" dirty="0" err="1" smtClean="0">
                <a:solidFill>
                  <a:schemeClr val="tx1"/>
                </a:solidFill>
              </a:rPr>
              <a:t>private</a:t>
            </a:r>
            <a:r>
              <a:rPr lang="tr-TR" sz="2400" dirty="0" smtClean="0">
                <a:solidFill>
                  <a:schemeClr val="tx1"/>
                </a:solidFill>
              </a:rPr>
              <a:t> tanımlanarak sınıf dışarısında direk erişilemezlik kazanırlar. </a:t>
            </a:r>
            <a:r>
              <a:rPr lang="tr-TR" sz="2400" u="sng" dirty="0" err="1" smtClean="0">
                <a:solidFill>
                  <a:schemeClr val="tx1"/>
                </a:solidFill>
              </a:rPr>
              <a:t>private</a:t>
            </a:r>
            <a:r>
              <a:rPr lang="tr-TR" sz="2400" dirty="0" smtClean="0">
                <a:solidFill>
                  <a:schemeClr val="tx1"/>
                </a:solidFill>
              </a:rPr>
              <a:t> tanımlanmış değişkenler üzerindeki değişiklikler veya </a:t>
            </a:r>
            <a:r>
              <a:rPr lang="tr-TR" sz="2400" u="sng" dirty="0" err="1" smtClean="0">
                <a:solidFill>
                  <a:schemeClr val="tx1"/>
                </a:solidFill>
              </a:rPr>
              <a:t>private</a:t>
            </a:r>
            <a:r>
              <a:rPr lang="tr-TR" sz="2400" dirty="0" smtClean="0">
                <a:solidFill>
                  <a:schemeClr val="tx1"/>
                </a:solidFill>
              </a:rPr>
              <a:t> bir değerin okunması yalnızca metotlar yoluyla olur. </a:t>
            </a:r>
          </a:p>
        </p:txBody>
      </p:sp>
    </p:spTree>
  </p:cSld>
  <p:clrMapOvr>
    <a:masterClrMapping/>
  </p:clrMapOvr>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1"/>
                </a:solidFill>
              </a:rPr>
              <a:t>set ve </a:t>
            </a:r>
            <a:r>
              <a:rPr lang="tr-TR" sz="4000" b="1" dirty="0" err="1" smtClean="0">
                <a:solidFill>
                  <a:schemeClr val="tx1"/>
                </a:solidFill>
              </a:rPr>
              <a:t>get</a:t>
            </a:r>
            <a:r>
              <a:rPr lang="tr-TR" sz="4000" b="1" dirty="0" smtClean="0">
                <a:solidFill>
                  <a:schemeClr val="tx1"/>
                </a:solidFill>
              </a:rPr>
              <a:t>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r>
              <a:rPr lang="tr-TR" sz="2400" u="sng" dirty="0" smtClean="0">
                <a:solidFill>
                  <a:schemeClr val="tx1"/>
                </a:solidFill>
              </a:rPr>
              <a:t>set</a:t>
            </a:r>
            <a:r>
              <a:rPr lang="tr-TR" sz="2400" dirty="0" smtClean="0">
                <a:solidFill>
                  <a:schemeClr val="tx1"/>
                </a:solidFill>
              </a:rPr>
              <a:t> ve </a:t>
            </a:r>
            <a:r>
              <a:rPr lang="tr-TR" sz="2400" u="sng" dirty="0" err="1" smtClean="0">
                <a:solidFill>
                  <a:schemeClr val="tx1"/>
                </a:solidFill>
              </a:rPr>
              <a:t>get</a:t>
            </a:r>
            <a:r>
              <a:rPr lang="tr-TR" sz="2400" dirty="0" smtClean="0">
                <a:solidFill>
                  <a:schemeClr val="tx1"/>
                </a:solidFill>
              </a:rPr>
              <a:t> metotları programlama dillerinde genel bir isim olarak belirlenmiştir ve bu isimlerin görüldüğü metotların </a:t>
            </a:r>
            <a:r>
              <a:rPr lang="tr-TR" sz="2400" u="sng" dirty="0" err="1" smtClean="0">
                <a:solidFill>
                  <a:schemeClr val="tx1"/>
                </a:solidFill>
              </a:rPr>
              <a:t>private</a:t>
            </a:r>
            <a:r>
              <a:rPr lang="tr-TR" sz="2400" dirty="0" smtClean="0">
                <a:solidFill>
                  <a:schemeClr val="tx1"/>
                </a:solidFill>
              </a:rPr>
              <a:t> değerleri okuyan ya da </a:t>
            </a:r>
            <a:r>
              <a:rPr lang="tr-TR" sz="2400" u="sng" dirty="0" err="1" smtClean="0">
                <a:solidFill>
                  <a:schemeClr val="tx1"/>
                </a:solidFill>
              </a:rPr>
              <a:t>private</a:t>
            </a:r>
            <a:r>
              <a:rPr lang="tr-TR" sz="2400" dirty="0" smtClean="0">
                <a:solidFill>
                  <a:schemeClr val="tx1"/>
                </a:solidFill>
              </a:rPr>
              <a:t> değerleri değiştiren metotlar olduğu anlaşılır.</a:t>
            </a:r>
            <a:endParaRPr lang="tr-TR" sz="2600" b="1" dirty="0" smtClean="0">
              <a:solidFill>
                <a:schemeClr val="tx1"/>
              </a:solidFill>
            </a:endParaRPr>
          </a:p>
        </p:txBody>
      </p:sp>
    </p:spTree>
  </p:cSld>
  <p:clrMapOvr>
    <a:masterClrMapping/>
  </p:clrMapOvr>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71472" y="5867400"/>
            <a:ext cx="8229600" cy="990600"/>
          </a:xfrm>
        </p:spPr>
        <p:txBody>
          <a:bodyPr>
            <a:normAutofit/>
          </a:bodyPr>
          <a:lstStyle/>
          <a:p>
            <a:r>
              <a:rPr lang="tr-TR" sz="4000" b="1" dirty="0" smtClean="0">
                <a:solidFill>
                  <a:schemeClr val="tx1"/>
                </a:solidFill>
              </a:rPr>
              <a:t>set ve </a:t>
            </a:r>
            <a:r>
              <a:rPr lang="tr-TR" sz="4000" b="1" dirty="0" err="1" smtClean="0">
                <a:solidFill>
                  <a:schemeClr val="tx1"/>
                </a:solidFill>
              </a:rPr>
              <a:t>get</a:t>
            </a:r>
            <a:r>
              <a:rPr lang="tr-TR" sz="4000" b="1" dirty="0" smtClean="0">
                <a:solidFill>
                  <a:schemeClr val="tx1"/>
                </a:solidFill>
              </a:rPr>
              <a:t>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28596" y="214290"/>
            <a:ext cx="5643602" cy="2786082"/>
          </a:xfrm>
        </p:spPr>
        <p:style>
          <a:lnRef idx="2">
            <a:schemeClr val="accent1"/>
          </a:lnRef>
          <a:fillRef idx="1">
            <a:schemeClr val="lt1"/>
          </a:fillRef>
          <a:effectRef idx="0">
            <a:schemeClr val="accent1"/>
          </a:effectRef>
          <a:fontRef idx="minor">
            <a:schemeClr val="dk1"/>
          </a:fontRef>
        </p:style>
        <p:txBody>
          <a:bodyPr>
            <a:noAutofit/>
          </a:bodyPr>
          <a:lstStyle/>
          <a:p>
            <a:r>
              <a:rPr lang="tr-TR" sz="1600" b="1" dirty="0" smtClean="0">
                <a:solidFill>
                  <a:srgbClr val="7F0055"/>
                </a:solidFill>
                <a:latin typeface="Consolas"/>
              </a:rPr>
              <a:t>Örnek:</a:t>
            </a:r>
          </a:p>
          <a:p>
            <a:pPr>
              <a:buNone/>
            </a:pPr>
            <a:r>
              <a:rPr lang="tr-TR" sz="1600" b="1" dirty="0" err="1" smtClean="0">
                <a:solidFill>
                  <a:srgbClr val="7F0055"/>
                </a:solidFill>
                <a:latin typeface="Consolas"/>
              </a:rPr>
              <a:t>public</a:t>
            </a:r>
            <a:r>
              <a:rPr lang="tr-TR" sz="1600" b="1" dirty="0" smtClean="0">
                <a:solidFill>
                  <a:srgbClr val="000000"/>
                </a:solidFill>
                <a:latin typeface="Consolas"/>
              </a:rPr>
              <a:t> </a:t>
            </a:r>
            <a:r>
              <a:rPr lang="tr-TR" sz="1600" b="1" dirty="0" err="1" smtClean="0">
                <a:solidFill>
                  <a:srgbClr val="000000"/>
                </a:solidFill>
                <a:latin typeface="Consolas"/>
              </a:rPr>
              <a:t>String</a:t>
            </a:r>
            <a:r>
              <a:rPr lang="tr-TR" sz="1600" b="1" dirty="0" smtClean="0">
                <a:solidFill>
                  <a:srgbClr val="000000"/>
                </a:solidFill>
                <a:latin typeface="Consolas"/>
              </a:rPr>
              <a:t> </a:t>
            </a:r>
            <a:r>
              <a:rPr lang="tr-TR" sz="1600" b="1" dirty="0" err="1" smtClean="0">
                <a:solidFill>
                  <a:srgbClr val="000000"/>
                </a:solidFill>
                <a:latin typeface="Consolas"/>
              </a:rPr>
              <a:t>getHarfNotu</a:t>
            </a:r>
            <a:r>
              <a:rPr lang="tr-TR" sz="1600" b="1" dirty="0" smtClean="0">
                <a:solidFill>
                  <a:srgbClr val="000000"/>
                </a:solidFill>
                <a:latin typeface="Consolas"/>
              </a:rPr>
              <a:t>() {</a:t>
            </a:r>
          </a:p>
          <a:p>
            <a:pPr>
              <a:buNone/>
            </a:pPr>
            <a:r>
              <a:rPr lang="tr-TR" sz="1600" b="1" dirty="0" smtClean="0">
                <a:solidFill>
                  <a:srgbClr val="7F0055"/>
                </a:solidFill>
                <a:latin typeface="Consolas"/>
              </a:rPr>
              <a:t>    </a:t>
            </a:r>
            <a:r>
              <a:rPr lang="tr-TR" sz="1600" b="1" dirty="0" err="1" smtClean="0">
                <a:solidFill>
                  <a:srgbClr val="7F0055"/>
                </a:solidFill>
                <a:latin typeface="Consolas"/>
              </a:rPr>
              <a:t>return</a:t>
            </a:r>
            <a:r>
              <a:rPr lang="tr-TR" sz="1600" b="1" dirty="0" smtClean="0">
                <a:solidFill>
                  <a:srgbClr val="000000"/>
                </a:solidFill>
                <a:latin typeface="Consolas"/>
              </a:rPr>
              <a:t> </a:t>
            </a:r>
            <a:r>
              <a:rPr lang="tr-TR" sz="1600" b="1" dirty="0" err="1" smtClean="0">
                <a:solidFill>
                  <a:srgbClr val="0000C0"/>
                </a:solidFill>
                <a:latin typeface="Consolas"/>
              </a:rPr>
              <a:t>harfNotu</a:t>
            </a:r>
            <a:r>
              <a:rPr lang="tr-TR" sz="1600" b="1" dirty="0" smtClean="0">
                <a:solidFill>
                  <a:srgbClr val="000000"/>
                </a:solidFill>
                <a:latin typeface="Consolas"/>
              </a:rPr>
              <a:t>;</a:t>
            </a:r>
          </a:p>
          <a:p>
            <a:pPr>
              <a:buNone/>
            </a:pPr>
            <a:r>
              <a:rPr lang="tr-TR" sz="1600" dirty="0" smtClean="0">
                <a:solidFill>
                  <a:srgbClr val="000000"/>
                </a:solidFill>
                <a:latin typeface="Consolas"/>
              </a:rPr>
              <a:t>}</a:t>
            </a:r>
          </a:p>
          <a:p>
            <a:pPr>
              <a:buNone/>
            </a:pPr>
            <a:endParaRPr lang="tr-TR" sz="1600" dirty="0" smtClean="0">
              <a:latin typeface="Consolas"/>
            </a:endParaRPr>
          </a:p>
          <a:p>
            <a:pPr>
              <a:buNone/>
            </a:pPr>
            <a:r>
              <a:rPr lang="tr-TR" sz="1600" b="1" dirty="0" err="1" smtClean="0">
                <a:solidFill>
                  <a:srgbClr val="7F0055"/>
                </a:solidFill>
                <a:latin typeface="Consolas"/>
              </a:rPr>
              <a:t>public</a:t>
            </a:r>
            <a:r>
              <a:rPr lang="tr-TR" sz="1600" b="1" dirty="0" smtClean="0">
                <a:solidFill>
                  <a:srgbClr val="000000"/>
                </a:solidFill>
                <a:latin typeface="Consolas"/>
              </a:rPr>
              <a:t> </a:t>
            </a:r>
            <a:r>
              <a:rPr lang="tr-TR" sz="1600" b="1" dirty="0" err="1" smtClean="0">
                <a:solidFill>
                  <a:srgbClr val="7F0055"/>
                </a:solidFill>
                <a:latin typeface="Consolas"/>
              </a:rPr>
              <a:t>void</a:t>
            </a:r>
            <a:r>
              <a:rPr lang="tr-TR" sz="1600" b="1" dirty="0" smtClean="0">
                <a:solidFill>
                  <a:srgbClr val="000000"/>
                </a:solidFill>
                <a:latin typeface="Consolas"/>
              </a:rPr>
              <a:t> </a:t>
            </a:r>
            <a:r>
              <a:rPr lang="tr-TR" sz="1600" b="1" dirty="0" err="1" smtClean="0">
                <a:solidFill>
                  <a:srgbClr val="000000"/>
                </a:solidFill>
                <a:latin typeface="Consolas"/>
              </a:rPr>
              <a:t>setHarfNotu</a:t>
            </a:r>
            <a:r>
              <a:rPr lang="tr-TR" sz="1600" b="1" dirty="0" smtClean="0">
                <a:solidFill>
                  <a:srgbClr val="000000"/>
                </a:solidFill>
                <a:latin typeface="Consolas"/>
              </a:rPr>
              <a:t>(</a:t>
            </a:r>
            <a:r>
              <a:rPr lang="tr-TR" sz="1600" b="1" dirty="0" err="1" smtClean="0">
                <a:solidFill>
                  <a:srgbClr val="000000"/>
                </a:solidFill>
                <a:latin typeface="Consolas"/>
              </a:rPr>
              <a:t>String</a:t>
            </a:r>
            <a:r>
              <a:rPr lang="tr-TR" sz="1600" b="1" dirty="0" smtClean="0">
                <a:solidFill>
                  <a:srgbClr val="000000"/>
                </a:solidFill>
                <a:latin typeface="Consolas"/>
              </a:rPr>
              <a:t> </a:t>
            </a:r>
            <a:r>
              <a:rPr lang="tr-TR" sz="1600" b="1" dirty="0" err="1" smtClean="0">
                <a:solidFill>
                  <a:srgbClr val="6A3E3E"/>
                </a:solidFill>
                <a:latin typeface="Consolas"/>
              </a:rPr>
              <a:t>harfNotu</a:t>
            </a:r>
            <a:r>
              <a:rPr lang="tr-TR" sz="1600" b="1" dirty="0" smtClean="0">
                <a:solidFill>
                  <a:srgbClr val="000000"/>
                </a:solidFill>
                <a:latin typeface="Consolas"/>
              </a:rPr>
              <a:t>) {</a:t>
            </a:r>
          </a:p>
          <a:p>
            <a:pPr>
              <a:buNone/>
            </a:pPr>
            <a:r>
              <a:rPr lang="tr-TR" sz="1600" b="1" dirty="0" smtClean="0">
                <a:solidFill>
                  <a:srgbClr val="7F0055"/>
                </a:solidFill>
                <a:latin typeface="Consolas"/>
              </a:rPr>
              <a:t>    </a:t>
            </a:r>
            <a:r>
              <a:rPr lang="tr-TR" sz="1600" b="1" dirty="0" err="1" smtClean="0">
                <a:solidFill>
                  <a:srgbClr val="7F0055"/>
                </a:solidFill>
                <a:latin typeface="Consolas"/>
              </a:rPr>
              <a:t>this</a:t>
            </a:r>
            <a:r>
              <a:rPr lang="tr-TR" sz="1600" b="1" dirty="0" smtClean="0">
                <a:solidFill>
                  <a:srgbClr val="000000"/>
                </a:solidFill>
                <a:latin typeface="Consolas"/>
              </a:rPr>
              <a:t>.</a:t>
            </a:r>
            <a:r>
              <a:rPr lang="tr-TR" sz="1600" b="1" dirty="0" err="1" smtClean="0">
                <a:solidFill>
                  <a:srgbClr val="0000C0"/>
                </a:solidFill>
                <a:latin typeface="Consolas"/>
              </a:rPr>
              <a:t>harfNotu</a:t>
            </a:r>
            <a:r>
              <a:rPr lang="tr-TR" sz="1600" b="1" dirty="0" smtClean="0">
                <a:solidFill>
                  <a:srgbClr val="000000"/>
                </a:solidFill>
                <a:latin typeface="Consolas"/>
              </a:rPr>
              <a:t> = </a:t>
            </a:r>
            <a:r>
              <a:rPr lang="tr-TR" sz="1600" b="1" dirty="0" err="1" smtClean="0">
                <a:solidFill>
                  <a:srgbClr val="6A3E3E"/>
                </a:solidFill>
                <a:latin typeface="Consolas"/>
              </a:rPr>
              <a:t>harfNotu</a:t>
            </a:r>
            <a:r>
              <a:rPr lang="tr-TR" sz="1600" b="1" dirty="0" smtClean="0">
                <a:solidFill>
                  <a:srgbClr val="000000"/>
                </a:solidFill>
                <a:latin typeface="Consolas"/>
              </a:rPr>
              <a:t>;</a:t>
            </a:r>
          </a:p>
          <a:p>
            <a:pPr>
              <a:buNone/>
            </a:pPr>
            <a:r>
              <a:rPr lang="tr-TR" sz="1600" dirty="0" smtClean="0">
                <a:solidFill>
                  <a:srgbClr val="000000"/>
                </a:solidFill>
                <a:latin typeface="Consolas"/>
              </a:rPr>
              <a:t>}</a:t>
            </a:r>
          </a:p>
          <a:p>
            <a:pPr algn="just">
              <a:buNone/>
            </a:pPr>
            <a:endParaRPr lang="tr-TR" sz="1600" dirty="0" smtClean="0">
              <a:solidFill>
                <a:schemeClr val="tx1"/>
              </a:solidFill>
            </a:endParaRPr>
          </a:p>
          <a:p>
            <a:pPr algn="just">
              <a:buNone/>
            </a:pPr>
            <a:endParaRPr lang="tr-TR" sz="1600" dirty="0" smtClean="0"/>
          </a:p>
          <a:p>
            <a:pPr algn="just">
              <a:buNone/>
            </a:pPr>
            <a:endParaRPr lang="tr-TR" sz="1600" dirty="0" smtClean="0">
              <a:solidFill>
                <a:schemeClr val="tx1"/>
              </a:solidFill>
            </a:endParaRPr>
          </a:p>
          <a:p>
            <a:pPr algn="just">
              <a:buNone/>
            </a:pPr>
            <a:r>
              <a:rPr lang="tr-TR" sz="1600" dirty="0" smtClean="0">
                <a:solidFill>
                  <a:schemeClr val="tx1"/>
                </a:solidFill>
              </a:rPr>
              <a:t> </a:t>
            </a:r>
          </a:p>
        </p:txBody>
      </p:sp>
      <p:sp>
        <p:nvSpPr>
          <p:cNvPr id="8" name="7 Dikdörtgen"/>
          <p:cNvSpPr/>
          <p:nvPr/>
        </p:nvSpPr>
        <p:spPr>
          <a:xfrm>
            <a:off x="428596" y="3164681"/>
            <a:ext cx="8358246" cy="2862322"/>
          </a:xfrm>
          <a:prstGeom prst="rect">
            <a:avLst/>
          </a:prstGeom>
        </p:spPr>
        <p:txBody>
          <a:bodyPr wrap="square">
            <a:spAutoFit/>
          </a:bodyPr>
          <a:lstStyle/>
          <a:p>
            <a:pPr algn="just">
              <a:buNone/>
            </a:pPr>
            <a:r>
              <a:rPr lang="tr-TR" dirty="0" smtClean="0"/>
              <a:t>Örneğin ders sınıfında </a:t>
            </a:r>
            <a:r>
              <a:rPr lang="tr-TR" dirty="0" err="1" smtClean="0"/>
              <a:t>harfNotu</a:t>
            </a:r>
            <a:r>
              <a:rPr lang="tr-TR" dirty="0" smtClean="0"/>
              <a:t> değişkeni </a:t>
            </a:r>
            <a:r>
              <a:rPr lang="tr-TR" dirty="0" err="1" smtClean="0"/>
              <a:t>private</a:t>
            </a:r>
            <a:r>
              <a:rPr lang="tr-TR" dirty="0" smtClean="0"/>
              <a:t> tanımlanmıştı. Öğrencinin aldığı bir derse ait harf notunun herkese görünür olması istenilen bir durum değildir. Bu yüzden bu tür değişkenlerin </a:t>
            </a:r>
            <a:r>
              <a:rPr lang="tr-TR" dirty="0" err="1" smtClean="0"/>
              <a:t>private</a:t>
            </a:r>
            <a:r>
              <a:rPr lang="tr-TR" dirty="0" smtClean="0"/>
              <a:t> tanımlanması gerekir. Bu değişkenlere erişim için ise set ve </a:t>
            </a:r>
            <a:r>
              <a:rPr lang="tr-TR" dirty="0" err="1" smtClean="0"/>
              <a:t>get</a:t>
            </a:r>
            <a:r>
              <a:rPr lang="tr-TR" dirty="0" smtClean="0"/>
              <a:t> metotlarının yazılması gerekir. Ders sınıfındaki </a:t>
            </a:r>
            <a:r>
              <a:rPr lang="tr-TR" dirty="0" err="1" smtClean="0"/>
              <a:t>harfNotu</a:t>
            </a:r>
            <a:r>
              <a:rPr lang="tr-TR" dirty="0" smtClean="0"/>
              <a:t> değişkeni için set ve </a:t>
            </a:r>
            <a:r>
              <a:rPr lang="tr-TR" dirty="0" err="1" smtClean="0"/>
              <a:t>get</a:t>
            </a:r>
            <a:r>
              <a:rPr lang="tr-TR" dirty="0" smtClean="0"/>
              <a:t> metotları yukarıdaki şekilde olabilir.</a:t>
            </a:r>
            <a:endParaRPr lang="tr-TR" dirty="0" smtClean="0">
              <a:solidFill>
                <a:srgbClr val="000000"/>
              </a:solidFill>
              <a:latin typeface="Consolas"/>
            </a:endParaRPr>
          </a:p>
          <a:p>
            <a:pPr>
              <a:buFont typeface="Wingdings" pitchFamily="2" charset="2"/>
              <a:buChar char="Ø"/>
            </a:pPr>
            <a:r>
              <a:rPr lang="tr-TR" dirty="0" smtClean="0">
                <a:solidFill>
                  <a:srgbClr val="000000"/>
                </a:solidFill>
              </a:rPr>
              <a:t> Burada </a:t>
            </a:r>
            <a:r>
              <a:rPr lang="tr-TR" dirty="0" err="1" smtClean="0">
                <a:solidFill>
                  <a:srgbClr val="000000"/>
                </a:solidFill>
              </a:rPr>
              <a:t>get</a:t>
            </a:r>
            <a:r>
              <a:rPr lang="tr-TR" dirty="0" smtClean="0">
                <a:solidFill>
                  <a:srgbClr val="000000"/>
                </a:solidFill>
              </a:rPr>
              <a:t> metodu </a:t>
            </a:r>
            <a:r>
              <a:rPr lang="tr-TR" dirty="0" err="1" smtClean="0">
                <a:solidFill>
                  <a:srgbClr val="000000"/>
                </a:solidFill>
              </a:rPr>
              <a:t>harfNotu</a:t>
            </a:r>
            <a:r>
              <a:rPr lang="tr-TR" dirty="0" smtClean="0">
                <a:solidFill>
                  <a:srgbClr val="000000"/>
                </a:solidFill>
              </a:rPr>
              <a:t> değişkeninin değerini döndürdüğünden dönen tür kısmına </a:t>
            </a:r>
            <a:r>
              <a:rPr lang="tr-TR" dirty="0" err="1" smtClean="0">
                <a:solidFill>
                  <a:srgbClr val="000000"/>
                </a:solidFill>
              </a:rPr>
              <a:t>harfNotu</a:t>
            </a:r>
            <a:r>
              <a:rPr lang="tr-TR" dirty="0" smtClean="0">
                <a:solidFill>
                  <a:srgbClr val="000000"/>
                </a:solidFill>
              </a:rPr>
              <a:t> değişkeninin türü, yani </a:t>
            </a:r>
            <a:r>
              <a:rPr lang="tr-TR" dirty="0" err="1" smtClean="0">
                <a:solidFill>
                  <a:srgbClr val="000000"/>
                </a:solidFill>
              </a:rPr>
              <a:t>String</a:t>
            </a:r>
            <a:r>
              <a:rPr lang="tr-TR" dirty="0" smtClean="0">
                <a:solidFill>
                  <a:srgbClr val="000000"/>
                </a:solidFill>
              </a:rPr>
              <a:t> yazılır. set metodu ise </a:t>
            </a:r>
            <a:r>
              <a:rPr lang="tr-TR" dirty="0" err="1" smtClean="0">
                <a:solidFill>
                  <a:srgbClr val="000000"/>
                </a:solidFill>
              </a:rPr>
              <a:t>harfNotu</a:t>
            </a:r>
            <a:r>
              <a:rPr lang="tr-TR" dirty="0" smtClean="0">
                <a:solidFill>
                  <a:srgbClr val="000000"/>
                </a:solidFill>
              </a:rPr>
              <a:t> değişkeninin değerini girilen bir parametre değerine atar. Bu yüzden dışarıdan bir </a:t>
            </a:r>
            <a:r>
              <a:rPr lang="tr-TR" dirty="0" err="1" smtClean="0">
                <a:solidFill>
                  <a:srgbClr val="000000"/>
                </a:solidFill>
              </a:rPr>
              <a:t>String</a:t>
            </a:r>
            <a:r>
              <a:rPr lang="tr-TR" dirty="0" smtClean="0">
                <a:solidFill>
                  <a:srgbClr val="000000"/>
                </a:solidFill>
              </a:rPr>
              <a:t> parametresi alır ve bu parametre değerini sınıfın </a:t>
            </a:r>
            <a:r>
              <a:rPr lang="tr-TR" dirty="0" err="1" smtClean="0">
                <a:solidFill>
                  <a:srgbClr val="000000"/>
                </a:solidFill>
              </a:rPr>
              <a:t>harfNotu</a:t>
            </a:r>
            <a:r>
              <a:rPr lang="tr-TR" dirty="0" smtClean="0">
                <a:solidFill>
                  <a:srgbClr val="000000"/>
                </a:solidFill>
              </a:rPr>
              <a:t> değişkenine atar. set metodu geriye bir değer döndürmediğinden dönen tür kısmı </a:t>
            </a:r>
            <a:r>
              <a:rPr lang="tr-TR" dirty="0" err="1" smtClean="0">
                <a:solidFill>
                  <a:srgbClr val="000000"/>
                </a:solidFill>
              </a:rPr>
              <a:t>void</a:t>
            </a:r>
            <a:r>
              <a:rPr lang="tr-TR" dirty="0" smtClean="0">
                <a:solidFill>
                  <a:srgbClr val="000000"/>
                </a:solidFill>
              </a:rPr>
              <a:t> olur.</a:t>
            </a:r>
            <a:endParaRPr lang="tr-TR" dirty="0" smtClean="0"/>
          </a:p>
        </p:txBody>
      </p:sp>
    </p:spTree>
  </p:cSld>
  <p:clrMapOvr>
    <a:masterClrMapping/>
  </p:clrMapOvr>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lstStyle/>
          <a:p>
            <a:r>
              <a:rPr lang="tr-TR" dirty="0" err="1" smtClean="0"/>
              <a:t>Netbeans</a:t>
            </a:r>
            <a:r>
              <a:rPr lang="tr-TR" dirty="0" smtClean="0"/>
              <a:t> kendisi basit biçimli </a:t>
            </a:r>
            <a:r>
              <a:rPr lang="tr-TR" dirty="0" err="1" smtClean="0"/>
              <a:t>get</a:t>
            </a:r>
            <a:r>
              <a:rPr lang="tr-TR" dirty="0" smtClean="0"/>
              <a:t> ve set metotlarını ekleyebilmektedir.</a:t>
            </a:r>
          </a:p>
          <a:p>
            <a:pPr lvl="1"/>
            <a:r>
              <a:rPr lang="tr-TR" dirty="0" err="1" smtClean="0"/>
              <a:t>Refactor</a:t>
            </a:r>
            <a:r>
              <a:rPr lang="tr-TR" dirty="0" smtClean="0"/>
              <a:t> menüsü altında </a:t>
            </a:r>
            <a:r>
              <a:rPr lang="tr-TR" dirty="0" err="1" smtClean="0"/>
              <a:t>Encapsulate</a:t>
            </a:r>
            <a:r>
              <a:rPr lang="tr-TR" dirty="0" smtClean="0"/>
              <a:t> </a:t>
            </a:r>
            <a:r>
              <a:rPr lang="tr-TR" dirty="0" err="1" smtClean="0"/>
              <a:t>Fields</a:t>
            </a:r>
            <a:r>
              <a:rPr lang="tr-TR" dirty="0" smtClean="0"/>
              <a:t> değişkenlerini inceleyiniz.</a:t>
            </a:r>
            <a:endParaRPr lang="tr-TR" dirty="0"/>
          </a:p>
        </p:txBody>
      </p:sp>
    </p:spTree>
  </p:cSld>
  <p:clrMapOvr>
    <a:masterClrMapping/>
  </p:clrMapOvr>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7569" t="10162" r="40154" b="10569"/>
          <a:stretch>
            <a:fillRect/>
          </a:stretch>
        </p:blipFill>
        <p:spPr bwMode="auto">
          <a:xfrm>
            <a:off x="5357818" y="285728"/>
            <a:ext cx="3357586" cy="340119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1 Başlık"/>
          <p:cNvSpPr>
            <a:spLocks noGrp="1"/>
          </p:cNvSpPr>
          <p:nvPr>
            <p:ph type="title"/>
          </p:nvPr>
        </p:nvSpPr>
        <p:spPr>
          <a:xfrm>
            <a:off x="785786" y="5857852"/>
            <a:ext cx="5143536" cy="1000148"/>
          </a:xfrm>
        </p:spPr>
        <p:txBody>
          <a:bodyPr>
            <a:normAutofit/>
          </a:bodyPr>
          <a:lstStyle/>
          <a:p>
            <a:pPr algn="l"/>
            <a:r>
              <a:rPr lang="tr-TR" sz="3600" dirty="0" smtClean="0"/>
              <a:t>Bunu biliyor musunuz?</a:t>
            </a:r>
            <a:endParaRPr lang="tr-TR" sz="3600" dirty="0"/>
          </a:p>
        </p:txBody>
      </p:sp>
      <p:pic>
        <p:nvPicPr>
          <p:cNvPr id="5" name="4 Resim" descr="IMG_9075 (Düzenlendi).JPG"/>
          <p:cNvPicPr>
            <a:picLocks noChangeAspect="1"/>
          </p:cNvPicPr>
          <p:nvPr/>
        </p:nvPicPr>
        <p:blipFill>
          <a:blip r:embed="rId3" cstate="print"/>
          <a:srcRect b="10369"/>
          <a:stretch>
            <a:fillRect/>
          </a:stretch>
        </p:blipFill>
        <p:spPr>
          <a:xfrm>
            <a:off x="6572264" y="4387770"/>
            <a:ext cx="2286016" cy="24702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5 Resim" descr="IMG_9076.JPG"/>
          <p:cNvPicPr>
            <a:picLocks noChangeAspect="1"/>
          </p:cNvPicPr>
          <p:nvPr/>
        </p:nvPicPr>
        <p:blipFill>
          <a:blip r:embed="rId4" cstate="print"/>
          <a:stretch>
            <a:fillRect/>
          </a:stretch>
        </p:blipFill>
        <p:spPr>
          <a:xfrm>
            <a:off x="0" y="3571876"/>
            <a:ext cx="3714744" cy="2786058"/>
          </a:xfrm>
          <a:prstGeom prst="ellipse">
            <a:avLst/>
          </a:prstGeom>
          <a:ln>
            <a:noFill/>
          </a:ln>
          <a:effectLst>
            <a:softEdge rad="112500"/>
          </a:effectLst>
        </p:spPr>
      </p:pic>
      <p:pic>
        <p:nvPicPr>
          <p:cNvPr id="10" name="9 Resim" descr="go-back-gallery-for-two-brothers-clipart-O2JOxk-clipart.png"/>
          <p:cNvPicPr>
            <a:picLocks noChangeAspect="1"/>
          </p:cNvPicPr>
          <p:nvPr/>
        </p:nvPicPr>
        <p:blipFill>
          <a:blip r:embed="rId5"/>
          <a:stretch>
            <a:fillRect/>
          </a:stretch>
        </p:blipFill>
        <p:spPr>
          <a:xfrm flipH="1">
            <a:off x="1928794" y="1714488"/>
            <a:ext cx="3238541" cy="3173474"/>
          </a:xfrm>
          <a:prstGeom prst="rect">
            <a:avLst/>
          </a:prstGeom>
        </p:spPr>
      </p:pic>
      <p:sp>
        <p:nvSpPr>
          <p:cNvPr id="11" name="10 Köşeleri Yuvarlanmış Dikdörtgen Belirtme Çizgisi"/>
          <p:cNvSpPr/>
          <p:nvPr/>
        </p:nvSpPr>
        <p:spPr>
          <a:xfrm>
            <a:off x="571472" y="214290"/>
            <a:ext cx="2428892" cy="1071570"/>
          </a:xfrm>
          <a:prstGeom prst="wedgeRoundRectCallout">
            <a:avLst>
              <a:gd name="adj1" fmla="val 28899"/>
              <a:gd name="adj2" fmla="val 23408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000" dirty="0" smtClean="0"/>
              <a:t>Osman </a:t>
            </a:r>
            <a:r>
              <a:rPr lang="tr-TR" sz="2000" dirty="0" err="1" smtClean="0"/>
              <a:t>Abi</a:t>
            </a:r>
            <a:r>
              <a:rPr lang="tr-TR" sz="2000" dirty="0" smtClean="0"/>
              <a:t>, </a:t>
            </a:r>
            <a:r>
              <a:rPr lang="tr-TR" sz="2000" dirty="0" err="1" smtClean="0"/>
              <a:t>for’un</a:t>
            </a:r>
            <a:r>
              <a:rPr lang="tr-TR" sz="2000" dirty="0" smtClean="0"/>
              <a:t> içinde do </a:t>
            </a:r>
            <a:r>
              <a:rPr lang="tr-TR" sz="2000" dirty="0" err="1" smtClean="0"/>
              <a:t>while</a:t>
            </a:r>
            <a:r>
              <a:rPr lang="tr-TR" sz="2000" dirty="0" smtClean="0"/>
              <a:t> olur mu?</a:t>
            </a:r>
            <a:endParaRPr lang="tr-TR" sz="2000" dirty="0"/>
          </a:p>
        </p:txBody>
      </p:sp>
      <p:sp>
        <p:nvSpPr>
          <p:cNvPr id="12" name="11 Köşeleri Yuvarlanmış Dikdörtgen Belirtme Çizgisi"/>
          <p:cNvSpPr/>
          <p:nvPr/>
        </p:nvSpPr>
        <p:spPr>
          <a:xfrm flipH="1">
            <a:off x="3214678" y="642918"/>
            <a:ext cx="2214578" cy="857256"/>
          </a:xfrm>
          <a:prstGeom prst="wedgeRoundRectCallout">
            <a:avLst>
              <a:gd name="adj1" fmla="val -4054"/>
              <a:gd name="adj2" fmla="val 86156"/>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dirty="0" smtClean="0"/>
              <a:t>Alican hadi sen git top oyna, ben sonra anlatırım </a:t>
            </a:r>
            <a:endParaRPr lang="tr-TR" dirty="0"/>
          </a:p>
        </p:txBody>
      </p:sp>
      <p:sp>
        <p:nvSpPr>
          <p:cNvPr id="13" name="12 Köşeleri Yuvarlanmış Dikdörtgen Belirtme Çizgisi"/>
          <p:cNvSpPr/>
          <p:nvPr/>
        </p:nvSpPr>
        <p:spPr>
          <a:xfrm>
            <a:off x="285720" y="3071810"/>
            <a:ext cx="2143172" cy="785818"/>
          </a:xfrm>
          <a:prstGeom prst="wedgeRoundRectCallout">
            <a:avLst>
              <a:gd name="adj1" fmla="val 51473"/>
              <a:gd name="adj2" fmla="val 6738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Tamam </a:t>
            </a:r>
            <a:r>
              <a:rPr lang="tr-TR" dirty="0" err="1" smtClean="0"/>
              <a:t>abi</a:t>
            </a:r>
            <a:r>
              <a:rPr lang="tr-TR" dirty="0" smtClean="0"/>
              <a:t>. ben.git(); top.oyna();</a:t>
            </a:r>
            <a:endParaRPr lang="tr-TR" dirty="0"/>
          </a:p>
        </p:txBody>
      </p:sp>
      <p:sp>
        <p:nvSpPr>
          <p:cNvPr id="16" name="15 Yuvarlatılmış Dikdörtgen"/>
          <p:cNvSpPr/>
          <p:nvPr/>
        </p:nvSpPr>
        <p:spPr>
          <a:xfrm>
            <a:off x="1500166" y="5357826"/>
            <a:ext cx="6286544" cy="8572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sz="2000" b="1" dirty="0" smtClean="0"/>
              <a:t>Kodlama eğitimi</a:t>
            </a:r>
            <a:r>
              <a:rPr lang="tr-TR" sz="2000" dirty="0" smtClean="0"/>
              <a:t>, “bilişim teknolojileri ve yazılım dersi” müfredatında. Çocuklar da kodlama öğreniyor.</a:t>
            </a:r>
            <a:endParaRPr lang="tr-TR" dirty="0"/>
          </a:p>
        </p:txBody>
      </p:sp>
      <p:sp>
        <p:nvSpPr>
          <p:cNvPr id="15" name="14 Bulut Belirtme Çizgisi"/>
          <p:cNvSpPr/>
          <p:nvPr/>
        </p:nvSpPr>
        <p:spPr>
          <a:xfrm>
            <a:off x="4786314" y="3500438"/>
            <a:ext cx="2857520" cy="1428760"/>
          </a:xfrm>
          <a:prstGeom prst="cloudCallout">
            <a:avLst>
              <a:gd name="adj1" fmla="val -67459"/>
              <a:gd name="adj2" fmla="val -13964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mtClean="0"/>
              <a:t>Finale </a:t>
            </a:r>
            <a:r>
              <a:rPr lang="tr-TR" dirty="0" smtClean="0"/>
              <a:t>çalışırken anlayamadığım yerleri Alican’a mı sorsam ?</a:t>
            </a:r>
            <a:endParaRPr lang="tr-TR" dirty="0"/>
          </a:p>
        </p:txBody>
      </p:sp>
      <p:sp>
        <p:nvSpPr>
          <p:cNvPr id="14" name="13 Metin kutusu"/>
          <p:cNvSpPr txBox="1"/>
          <p:nvPr/>
        </p:nvSpPr>
        <p:spPr>
          <a:xfrm>
            <a:off x="5786446" y="0"/>
            <a:ext cx="3299493" cy="369332"/>
          </a:xfrm>
          <a:prstGeom prst="rect">
            <a:avLst/>
          </a:prstGeom>
          <a:noFill/>
        </p:spPr>
        <p:txBody>
          <a:bodyPr wrap="none" rtlCol="0">
            <a:spAutoFit/>
          </a:bodyPr>
          <a:lstStyle/>
          <a:p>
            <a:r>
              <a:rPr lang="tr-TR" i="1" dirty="0" smtClean="0"/>
              <a:t>Bu arada, cevap: evet olur Alican.</a:t>
            </a:r>
            <a:endParaRPr lang="tr-TR"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heckerboard(across)">
                                      <p:cBhvr>
                                        <p:cTn id="27" dur="500"/>
                                        <p:tgtEl>
                                          <p:spTgt spid="1026"/>
                                        </p:tgtEl>
                                      </p:cBhvr>
                                    </p:animEffect>
                                  </p:childTnLst>
                                </p:cTn>
                              </p:par>
                              <p:par>
                                <p:cTn id="28" presetID="5" presetClass="entr" presetSubtype="1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heckerboard(across)">
                                      <p:cBhvr>
                                        <p:cTn id="30" dur="500"/>
                                        <p:tgtEl>
                                          <p:spTgt spid="5"/>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heckerboard(across)">
                                      <p:cBhvr>
                                        <p:cTn id="33" dur="500"/>
                                        <p:tgtEl>
                                          <p:spTgt spid="16"/>
                                        </p:tgtEl>
                                      </p:cBhvr>
                                    </p:animEffect>
                                  </p:childTnLst>
                                </p:cTn>
                              </p:par>
                              <p:par>
                                <p:cTn id="34" presetID="5" presetClass="entr" presetSubtype="1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checkerboard(across)">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heckerboard(across)">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animBg="1"/>
      <p:bldP spid="15" grpId="0" animBg="1"/>
      <p:bldP spid="14" grpId="0"/>
    </p:bld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42910" y="5867400"/>
            <a:ext cx="8229600" cy="990600"/>
          </a:xfrm>
        </p:spPr>
        <p:txBody>
          <a:bodyPr>
            <a:normAutofit/>
          </a:bodyPr>
          <a:lstStyle/>
          <a:p>
            <a:r>
              <a:rPr lang="tr-TR" sz="4000" b="1" dirty="0" smtClean="0">
                <a:solidFill>
                  <a:schemeClr val="tx2">
                    <a:lumMod val="60000"/>
                    <a:lumOff val="40000"/>
                  </a:schemeClr>
                </a:solidFill>
              </a:rPr>
              <a:t>Değer ile Parametre Geçişi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142844" y="0"/>
            <a:ext cx="8229600" cy="4937760"/>
          </a:xfrm>
        </p:spPr>
        <p:txBody>
          <a:bodyPr>
            <a:normAutofit/>
          </a:bodyPr>
          <a:lstStyle/>
          <a:p>
            <a:pPr algn="just">
              <a:buFont typeface="Wingdings" pitchFamily="2" charset="2"/>
              <a:buChar char="§"/>
            </a:pPr>
            <a:r>
              <a:rPr lang="tr-TR" sz="1800" b="1" dirty="0" smtClean="0">
                <a:solidFill>
                  <a:schemeClr val="tx1"/>
                </a:solidFill>
              </a:rPr>
              <a:t> Metot</a:t>
            </a:r>
          </a:p>
          <a:p>
            <a:pPr algn="l"/>
            <a:r>
              <a:rPr lang="tr-TR" sz="1800" b="1" dirty="0" err="1" smtClean="0">
                <a:solidFill>
                  <a:srgbClr val="7F0055"/>
                </a:solidFill>
                <a:latin typeface="Consolas"/>
              </a:rPr>
              <a:t>public</a:t>
            </a:r>
            <a:r>
              <a:rPr lang="tr-TR" sz="1800" b="1" dirty="0" smtClean="0">
                <a:solidFill>
                  <a:srgbClr val="000000"/>
                </a:solidFill>
                <a:latin typeface="Consolas"/>
              </a:rPr>
              <a:t> </a:t>
            </a:r>
            <a:r>
              <a:rPr lang="tr-TR" sz="1800" b="1" dirty="0" err="1" smtClean="0">
                <a:solidFill>
                  <a:srgbClr val="000000"/>
                </a:solidFill>
                <a:latin typeface="Consolas"/>
              </a:rPr>
              <a:t>static</a:t>
            </a:r>
            <a:r>
              <a:rPr lang="tr-TR" sz="1800" b="1" dirty="0" smtClean="0">
                <a:solidFill>
                  <a:srgbClr val="000000"/>
                </a:solidFill>
                <a:latin typeface="Consolas"/>
              </a:rPr>
              <a:t> </a:t>
            </a:r>
            <a:r>
              <a:rPr lang="tr-TR" sz="1800" b="1" dirty="0" err="1" smtClean="0">
                <a:solidFill>
                  <a:srgbClr val="7F0055"/>
                </a:solidFill>
                <a:latin typeface="Consolas"/>
              </a:rPr>
              <a:t>void</a:t>
            </a:r>
            <a:r>
              <a:rPr lang="tr-TR" sz="1800" b="1" dirty="0" smtClean="0">
                <a:solidFill>
                  <a:srgbClr val="000000"/>
                </a:solidFill>
                <a:latin typeface="Consolas"/>
              </a:rPr>
              <a:t> </a:t>
            </a:r>
            <a:r>
              <a:rPr lang="tr-TR" sz="1800" b="1" dirty="0" err="1" smtClean="0">
                <a:solidFill>
                  <a:srgbClr val="000000"/>
                </a:solidFill>
                <a:latin typeface="Consolas"/>
              </a:rPr>
              <a:t>degistir</a:t>
            </a:r>
            <a:r>
              <a:rPr lang="tr-TR" sz="1800" b="1" dirty="0" smtClean="0">
                <a:solidFill>
                  <a:srgbClr val="000000"/>
                </a:solidFill>
                <a:latin typeface="Consolas"/>
              </a:rPr>
              <a:t>(</a:t>
            </a:r>
            <a:r>
              <a:rPr lang="tr-TR" sz="1800" b="1" dirty="0" err="1" smtClean="0">
                <a:solidFill>
                  <a:srgbClr val="7F0055"/>
                </a:solidFill>
                <a:latin typeface="Consolas"/>
              </a:rPr>
              <a:t>int</a:t>
            </a:r>
            <a:r>
              <a:rPr lang="tr-TR" sz="1800" b="1" dirty="0" smtClean="0">
                <a:solidFill>
                  <a:srgbClr val="000000"/>
                </a:solidFill>
                <a:latin typeface="Consolas"/>
              </a:rPr>
              <a:t> </a:t>
            </a:r>
            <a:r>
              <a:rPr lang="tr-TR" sz="1800" b="1" dirty="0" smtClean="0">
                <a:solidFill>
                  <a:srgbClr val="6A3E3E"/>
                </a:solidFill>
                <a:latin typeface="Consolas"/>
              </a:rPr>
              <a:t>a</a:t>
            </a:r>
            <a:r>
              <a:rPr lang="tr-TR" sz="1800" b="1" dirty="0" smtClean="0">
                <a:solidFill>
                  <a:srgbClr val="000000"/>
                </a:solidFill>
                <a:latin typeface="Consolas"/>
              </a:rPr>
              <a:t>){</a:t>
            </a:r>
          </a:p>
          <a:p>
            <a:pPr algn="l"/>
            <a:r>
              <a:rPr lang="tr-TR" sz="1800" dirty="0" smtClean="0">
                <a:solidFill>
                  <a:srgbClr val="6A3E3E"/>
                </a:solidFill>
                <a:latin typeface="Consolas"/>
              </a:rPr>
              <a:t>    a</a:t>
            </a:r>
            <a:r>
              <a:rPr lang="tr-TR" sz="1800" dirty="0" smtClean="0">
                <a:solidFill>
                  <a:srgbClr val="000000"/>
                </a:solidFill>
                <a:latin typeface="Consolas"/>
              </a:rPr>
              <a:t> = 5;</a:t>
            </a:r>
          </a:p>
          <a:p>
            <a:pPr algn="l"/>
            <a:r>
              <a:rPr lang="tr-TR" sz="1800" dirty="0" smtClean="0">
                <a:solidFill>
                  <a:srgbClr val="000000"/>
                </a:solidFill>
                <a:latin typeface="Consolas"/>
              </a:rPr>
              <a:t>}</a:t>
            </a:r>
          </a:p>
          <a:p>
            <a:pPr algn="l"/>
            <a:endParaRPr lang="tr-TR" sz="1800" dirty="0" smtClean="0">
              <a:solidFill>
                <a:srgbClr val="000000"/>
              </a:solidFill>
              <a:latin typeface="Consolas"/>
            </a:endParaRPr>
          </a:p>
          <a:p>
            <a:pPr algn="l">
              <a:buFont typeface="Wingdings" pitchFamily="2" charset="2"/>
              <a:buChar char="q"/>
            </a:pPr>
            <a:r>
              <a:rPr lang="tr-TR" sz="1800" b="1" dirty="0" smtClean="0">
                <a:solidFill>
                  <a:srgbClr val="000000"/>
                </a:solidFill>
              </a:rPr>
              <a:t> Kullanım</a:t>
            </a:r>
            <a:endParaRPr lang="tr-TR" sz="1800" dirty="0" smtClean="0">
              <a:solidFill>
                <a:srgbClr val="000000"/>
              </a:solidFill>
            </a:endParaRPr>
          </a:p>
          <a:p>
            <a:pPr algn="l"/>
            <a:r>
              <a:rPr lang="tr-TR" sz="1800" dirty="0" err="1" smtClean="0">
                <a:solidFill>
                  <a:srgbClr val="000000"/>
                </a:solidFill>
              </a:rPr>
              <a:t>int</a:t>
            </a:r>
            <a:r>
              <a:rPr lang="tr-TR" sz="1800" dirty="0" smtClean="0">
                <a:solidFill>
                  <a:srgbClr val="000000"/>
                </a:solidFill>
              </a:rPr>
              <a:t> a = 7;</a:t>
            </a:r>
          </a:p>
          <a:p>
            <a:pPr algn="l"/>
            <a:r>
              <a:rPr lang="tr-TR" sz="1800" dirty="0" err="1" smtClean="0">
                <a:solidFill>
                  <a:srgbClr val="000000"/>
                </a:solidFill>
              </a:rPr>
              <a:t>degistir</a:t>
            </a:r>
            <a:r>
              <a:rPr lang="tr-TR" sz="1800" dirty="0" smtClean="0">
                <a:solidFill>
                  <a:srgbClr val="000000"/>
                </a:solidFill>
              </a:rPr>
              <a:t>(a);</a:t>
            </a:r>
          </a:p>
          <a:p>
            <a:pPr algn="l"/>
            <a:r>
              <a:rPr lang="tr-TR" sz="1800" dirty="0" err="1" smtClean="0">
                <a:solidFill>
                  <a:srgbClr val="000000"/>
                </a:solidFill>
              </a:rPr>
              <a:t>System</a:t>
            </a:r>
            <a:r>
              <a:rPr lang="tr-TR" sz="1800" dirty="0" smtClean="0">
                <a:solidFill>
                  <a:srgbClr val="000000"/>
                </a:solidFill>
              </a:rPr>
              <a:t>.</a:t>
            </a:r>
            <a:r>
              <a:rPr lang="tr-TR" sz="1800" dirty="0" err="1" smtClean="0">
                <a:solidFill>
                  <a:srgbClr val="000000"/>
                </a:solidFill>
              </a:rPr>
              <a:t>out</a:t>
            </a:r>
            <a:r>
              <a:rPr lang="tr-TR" sz="1800" dirty="0" smtClean="0">
                <a:solidFill>
                  <a:srgbClr val="000000"/>
                </a:solidFill>
              </a:rPr>
              <a:t>.</a:t>
            </a:r>
            <a:r>
              <a:rPr lang="tr-TR" sz="1800" dirty="0" err="1" smtClean="0">
                <a:solidFill>
                  <a:srgbClr val="000000"/>
                </a:solidFill>
              </a:rPr>
              <a:t>println</a:t>
            </a:r>
            <a:r>
              <a:rPr lang="tr-TR" sz="1800" dirty="0" smtClean="0">
                <a:solidFill>
                  <a:srgbClr val="000000"/>
                </a:solidFill>
              </a:rPr>
              <a:t>(a);</a:t>
            </a:r>
          </a:p>
          <a:p>
            <a:pPr algn="l"/>
            <a:endParaRPr lang="tr-TR" sz="1800" dirty="0" smtClean="0">
              <a:solidFill>
                <a:srgbClr val="000000"/>
              </a:solidFill>
            </a:endParaRPr>
          </a:p>
          <a:p>
            <a:pPr algn="l">
              <a:buFont typeface="Wingdings" pitchFamily="2" charset="2"/>
              <a:buChar char="Ø"/>
            </a:pPr>
            <a:r>
              <a:rPr lang="tr-TR" sz="1800" dirty="0" smtClean="0">
                <a:solidFill>
                  <a:srgbClr val="000000"/>
                </a:solidFill>
              </a:rPr>
              <a:t> </a:t>
            </a:r>
            <a:r>
              <a:rPr lang="tr-TR" sz="1800" b="1" dirty="0" smtClean="0">
                <a:solidFill>
                  <a:srgbClr val="000000"/>
                </a:solidFill>
              </a:rPr>
              <a:t>Çıktı:</a:t>
            </a:r>
          </a:p>
          <a:p>
            <a:pPr algn="l"/>
            <a:r>
              <a:rPr lang="tr-TR" sz="1800" dirty="0" smtClean="0">
                <a:solidFill>
                  <a:srgbClr val="000000"/>
                </a:solidFill>
              </a:rPr>
              <a:t>7</a:t>
            </a:r>
          </a:p>
          <a:p>
            <a:pPr algn="l"/>
            <a:endParaRPr lang="tr-TR" sz="1800" dirty="0" smtClean="0">
              <a:solidFill>
                <a:srgbClr val="000000"/>
              </a:solidFill>
              <a:latin typeface="Consolas"/>
            </a:endParaRPr>
          </a:p>
          <a:p>
            <a:pPr algn="l"/>
            <a:endParaRPr lang="tr-TR" sz="1800" dirty="0" smtClean="0">
              <a:solidFill>
                <a:schemeClr val="tx1"/>
              </a:solidFill>
            </a:endParaRPr>
          </a:p>
        </p:txBody>
      </p:sp>
      <p:cxnSp>
        <p:nvCxnSpPr>
          <p:cNvPr id="5" name="4 Düz Ok Bağlayıcısı"/>
          <p:cNvCxnSpPr/>
          <p:nvPr/>
        </p:nvCxnSpPr>
        <p:spPr>
          <a:xfrm rot="10800000" flipV="1">
            <a:off x="785786" y="1500174"/>
            <a:ext cx="3500462" cy="25717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Metin kutusu"/>
          <p:cNvSpPr txBox="1"/>
          <p:nvPr/>
        </p:nvSpPr>
        <p:spPr>
          <a:xfrm>
            <a:off x="4071934" y="1142984"/>
            <a:ext cx="1889941" cy="369332"/>
          </a:xfrm>
          <a:prstGeom prst="rect">
            <a:avLst/>
          </a:prstGeom>
          <a:noFill/>
        </p:spPr>
        <p:txBody>
          <a:bodyPr wrap="none" rtlCol="0">
            <a:spAutoFit/>
          </a:bodyPr>
          <a:lstStyle/>
          <a:p>
            <a:r>
              <a:rPr lang="tr-TR" dirty="0" smtClean="0"/>
              <a:t>Değeri değişmedi!</a:t>
            </a:r>
            <a:endParaRPr lang="tr-TR" dirty="0"/>
          </a:p>
        </p:txBody>
      </p:sp>
      <p:sp>
        <p:nvSpPr>
          <p:cNvPr id="8" name="7 Metin kutusu"/>
          <p:cNvSpPr txBox="1"/>
          <p:nvPr/>
        </p:nvSpPr>
        <p:spPr>
          <a:xfrm>
            <a:off x="4357686" y="3500438"/>
            <a:ext cx="4286280" cy="646331"/>
          </a:xfrm>
          <a:prstGeom prst="rect">
            <a:avLst/>
          </a:prstGeom>
          <a:noFill/>
        </p:spPr>
        <p:txBody>
          <a:bodyPr wrap="square" rtlCol="0">
            <a:spAutoFit/>
          </a:bodyPr>
          <a:lstStyle/>
          <a:p>
            <a:r>
              <a:rPr lang="tr-TR" dirty="0" err="1" smtClean="0"/>
              <a:t>Burda</a:t>
            </a:r>
            <a:r>
              <a:rPr lang="tr-TR" dirty="0" smtClean="0"/>
              <a:t> değişken ismi olarak i değil de “a” kullansak da sonuç aynı oluyor.</a:t>
            </a:r>
            <a:endParaRPr lang="tr-TR" dirty="0"/>
          </a:p>
        </p:txBody>
      </p:sp>
      <p:cxnSp>
        <p:nvCxnSpPr>
          <p:cNvPr id="10" name="9 Düz Ok Bağlayıcısı"/>
          <p:cNvCxnSpPr/>
          <p:nvPr/>
        </p:nvCxnSpPr>
        <p:spPr>
          <a:xfrm rot="16200000" flipV="1">
            <a:off x="3250397" y="2035959"/>
            <a:ext cx="2643206"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rot="10800000">
            <a:off x="1214414" y="1142984"/>
            <a:ext cx="3214710" cy="24288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14 Yuvarlatılmış Dikdörtgen"/>
          <p:cNvSpPr/>
          <p:nvPr/>
        </p:nvSpPr>
        <p:spPr>
          <a:xfrm>
            <a:off x="4572000" y="4214818"/>
            <a:ext cx="4000528" cy="17859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smtClean="0"/>
              <a:t>Temel veri türü(</a:t>
            </a:r>
            <a:r>
              <a:rPr lang="tr-TR" sz="1600" dirty="0" err="1" smtClean="0"/>
              <a:t>int</a:t>
            </a:r>
            <a:r>
              <a:rPr lang="tr-TR" sz="1600" dirty="0" smtClean="0"/>
              <a:t>) elemanı olan </a:t>
            </a:r>
            <a:r>
              <a:rPr lang="tr-TR" sz="1600" dirty="0" err="1" smtClean="0"/>
              <a:t>a’nın</a:t>
            </a:r>
            <a:r>
              <a:rPr lang="tr-TR" sz="1600" dirty="0" smtClean="0"/>
              <a:t> değeri(kendisi değil) </a:t>
            </a:r>
            <a:r>
              <a:rPr lang="tr-TR" sz="1600" dirty="0" err="1" smtClean="0"/>
              <a:t>degistir’e</a:t>
            </a:r>
            <a:r>
              <a:rPr lang="tr-TR" sz="1600" dirty="0" smtClean="0"/>
              <a:t> gönderilmiştir, </a:t>
            </a:r>
            <a:r>
              <a:rPr lang="tr-TR" sz="1600" dirty="0" err="1" smtClean="0"/>
              <a:t>degistir</a:t>
            </a:r>
            <a:r>
              <a:rPr lang="tr-TR" sz="1600" dirty="0" smtClean="0"/>
              <a:t> (onun kopyasını aldığı) </a:t>
            </a:r>
            <a:r>
              <a:rPr lang="tr-TR" sz="1600" dirty="0" err="1" smtClean="0"/>
              <a:t>a’nın</a:t>
            </a:r>
            <a:r>
              <a:rPr lang="tr-TR" sz="1600" dirty="0" smtClean="0"/>
              <a:t> değerini başka bir değişkene koyduğu ve yeni değişken üzerinden çalıştığı için orijinal değişken değişmemektedir.</a:t>
            </a:r>
            <a:endParaRPr lang="tr-TR" sz="1600" dirty="0"/>
          </a:p>
        </p:txBody>
      </p:sp>
      <p:pic>
        <p:nvPicPr>
          <p:cNvPr id="16" name="15 Resim" descr="soru.jpg"/>
          <p:cNvPicPr>
            <a:picLocks noChangeAspect="1"/>
          </p:cNvPicPr>
          <p:nvPr/>
        </p:nvPicPr>
        <p:blipFill>
          <a:blip r:embed="rId2"/>
          <a:stretch>
            <a:fillRect/>
          </a:stretch>
        </p:blipFill>
        <p:spPr>
          <a:xfrm>
            <a:off x="6500826" y="1643050"/>
            <a:ext cx="1767840" cy="1328928"/>
          </a:xfrm>
          <a:prstGeom prst="rect">
            <a:avLst/>
          </a:prstGeom>
        </p:spPr>
      </p:pic>
      <p:grpSp>
        <p:nvGrpSpPr>
          <p:cNvPr id="4" name="19 Grup"/>
          <p:cNvGrpSpPr/>
          <p:nvPr/>
        </p:nvGrpSpPr>
        <p:grpSpPr>
          <a:xfrm>
            <a:off x="357158" y="4357694"/>
            <a:ext cx="4000528" cy="1928826"/>
            <a:chOff x="357158" y="4357694"/>
            <a:chExt cx="4000528" cy="1928826"/>
          </a:xfrm>
        </p:grpSpPr>
        <p:sp>
          <p:nvSpPr>
            <p:cNvPr id="11" name="10 Yuvarlatılmış Dikdörtgen"/>
            <p:cNvSpPr/>
            <p:nvPr/>
          </p:nvSpPr>
          <p:spPr>
            <a:xfrm>
              <a:off x="357158" y="4357694"/>
              <a:ext cx="1928826" cy="171451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smtClean="0"/>
                <a:t>main</a:t>
              </a:r>
              <a:r>
                <a:rPr lang="tr-TR" dirty="0" smtClean="0"/>
                <a:t> bloğu içi</a:t>
              </a:r>
            </a:p>
            <a:p>
              <a:pPr algn="ctr"/>
              <a:endParaRPr lang="tr-TR" dirty="0" smtClean="0"/>
            </a:p>
            <a:p>
              <a:pPr algn="ctr"/>
              <a:endParaRPr lang="tr-TR" dirty="0" smtClean="0"/>
            </a:p>
            <a:p>
              <a:pPr algn="ctr"/>
              <a:endParaRPr lang="tr-TR" dirty="0" smtClean="0"/>
            </a:p>
            <a:p>
              <a:pPr algn="ctr"/>
              <a:endParaRPr lang="tr-TR" dirty="0" smtClean="0"/>
            </a:p>
            <a:p>
              <a:pPr algn="ctr"/>
              <a:endParaRPr lang="tr-TR" dirty="0"/>
            </a:p>
          </p:txBody>
        </p:sp>
        <p:sp>
          <p:nvSpPr>
            <p:cNvPr id="13" name="12 Yuvarlatılmış Dikdörtgen"/>
            <p:cNvSpPr/>
            <p:nvPr/>
          </p:nvSpPr>
          <p:spPr>
            <a:xfrm>
              <a:off x="2428860" y="4357694"/>
              <a:ext cx="1928826" cy="17145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err="1" smtClean="0"/>
                <a:t>degistir</a:t>
              </a:r>
              <a:r>
                <a:rPr lang="tr-TR" dirty="0" smtClean="0"/>
                <a:t> bloğu içi</a:t>
              </a:r>
            </a:p>
            <a:p>
              <a:pPr algn="ctr"/>
              <a:endParaRPr lang="tr-TR" dirty="0" smtClean="0"/>
            </a:p>
            <a:p>
              <a:pPr algn="ctr"/>
              <a:endParaRPr lang="tr-TR" dirty="0" smtClean="0"/>
            </a:p>
            <a:p>
              <a:pPr algn="ctr"/>
              <a:endParaRPr lang="tr-TR" dirty="0" smtClean="0"/>
            </a:p>
            <a:p>
              <a:pPr algn="ctr"/>
              <a:endParaRPr lang="tr-TR" dirty="0" smtClean="0"/>
            </a:p>
            <a:p>
              <a:pPr algn="ctr"/>
              <a:endParaRPr lang="tr-TR" dirty="0"/>
            </a:p>
          </p:txBody>
        </p:sp>
        <p:sp>
          <p:nvSpPr>
            <p:cNvPr id="14" name="13 Çapraz Köşesi Kesik Dikdörtgen"/>
            <p:cNvSpPr/>
            <p:nvPr/>
          </p:nvSpPr>
          <p:spPr>
            <a:xfrm>
              <a:off x="642910" y="5000636"/>
              <a:ext cx="1357322" cy="71438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a değişkeni</a:t>
              </a:r>
            </a:p>
            <a:p>
              <a:pPr algn="ctr"/>
              <a:r>
                <a:rPr lang="tr-TR" sz="3200" dirty="0" smtClean="0"/>
                <a:t>7</a:t>
              </a:r>
              <a:endParaRPr lang="tr-TR" dirty="0"/>
            </a:p>
          </p:txBody>
        </p:sp>
        <p:sp>
          <p:nvSpPr>
            <p:cNvPr id="17" name="16 Çapraz Köşesi Kesik Dikdörtgen"/>
            <p:cNvSpPr/>
            <p:nvPr/>
          </p:nvSpPr>
          <p:spPr>
            <a:xfrm>
              <a:off x="2714612" y="5000636"/>
              <a:ext cx="1357322" cy="71438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a değişkeni</a:t>
              </a:r>
            </a:p>
            <a:p>
              <a:pPr algn="ctr"/>
              <a:r>
                <a:rPr lang="tr-TR" sz="3200" dirty="0" smtClean="0"/>
                <a:t>7-&gt;5</a:t>
              </a:r>
              <a:endParaRPr lang="tr-TR" dirty="0"/>
            </a:p>
          </p:txBody>
        </p:sp>
        <p:sp>
          <p:nvSpPr>
            <p:cNvPr id="18" name="17 Yukarı Bükülü Ok"/>
            <p:cNvSpPr/>
            <p:nvPr/>
          </p:nvSpPr>
          <p:spPr>
            <a:xfrm>
              <a:off x="1214414" y="5715016"/>
              <a:ext cx="2000264" cy="571504"/>
            </a:xfrm>
            <a:prstGeom prst="curved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tr-TR">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7" dur="500"/>
                                        <p:tgtEl>
                                          <p:spTgt spid="3">
                                            <p:txEl>
                                              <p:pRg st="11" end="1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heckerboard(across)">
                                      <p:cBhvr>
                                        <p:cTn id="20" dur="500"/>
                                        <p:tgtEl>
                                          <p:spTgt spid="12"/>
                                        </p:tgtEl>
                                      </p:cBhvr>
                                    </p:animEffect>
                                  </p:childTnLst>
                                </p:cTn>
                              </p:par>
                              <p:par>
                                <p:cTn id="21" presetID="5"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heckerboard(across)">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heckerboard(across)">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Bilgisayarlarda Veriler ve Veri Türleri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smtClean="0">
                <a:solidFill>
                  <a:schemeClr val="tx1"/>
                </a:solidFill>
              </a:rPr>
              <a:t> Bit/</a:t>
            </a:r>
            <a:r>
              <a:rPr lang="tr-TR" sz="2400" b="1" dirty="0" err="1" smtClean="0">
                <a:solidFill>
                  <a:schemeClr val="tx1"/>
                </a:solidFill>
              </a:rPr>
              <a:t>Byte</a:t>
            </a:r>
            <a:r>
              <a:rPr lang="tr-TR" sz="2400" b="1" dirty="0" smtClean="0">
                <a:solidFill>
                  <a:schemeClr val="tx1"/>
                </a:solidFill>
              </a:rPr>
              <a:t> Kavramı</a:t>
            </a:r>
          </a:p>
          <a:p>
            <a:pPr algn="l">
              <a:spcBef>
                <a:spcPts val="0"/>
              </a:spcBef>
              <a:buFont typeface="Wingdings" pitchFamily="2" charset="2"/>
              <a:buChar char="§"/>
            </a:pPr>
            <a:r>
              <a:rPr lang="tr-TR" sz="2400" b="1" dirty="0" smtClean="0">
                <a:solidFill>
                  <a:schemeClr val="tx1"/>
                </a:solidFill>
              </a:rPr>
              <a:t> </a:t>
            </a:r>
            <a:r>
              <a:rPr lang="tr-TR" sz="2400" dirty="0" smtClean="0">
                <a:solidFill>
                  <a:schemeClr val="tx1"/>
                </a:solidFill>
              </a:rPr>
              <a:t>Bit, bir bilgisayarın hangi tabanda çalışıyorsa o tabana ait bir basamağını ifade eder. Günümüz bilgisayarları ikilik tabanda çalışmaktadır ve bir bit yalnızca iki değer alabilir: 0 ve 1. </a:t>
            </a:r>
            <a:r>
              <a:rPr lang="tr-TR" sz="2400" dirty="0" err="1" smtClean="0">
                <a:solidFill>
                  <a:schemeClr val="tx1"/>
                </a:solidFill>
              </a:rPr>
              <a:t>Byte</a:t>
            </a:r>
            <a:r>
              <a:rPr lang="tr-TR" sz="2400" dirty="0" smtClean="0">
                <a:solidFill>
                  <a:schemeClr val="tx1"/>
                </a:solidFill>
              </a:rPr>
              <a:t> ise 8 bitten oluşmaktadır (8-bit). </a:t>
            </a:r>
          </a:p>
          <a:p>
            <a:pPr algn="l">
              <a:spcBef>
                <a:spcPts val="0"/>
              </a:spcBef>
              <a:buFont typeface="Wingdings" pitchFamily="2" charset="2"/>
              <a:buChar char="§"/>
            </a:pPr>
            <a:r>
              <a:rPr lang="tr-TR" sz="2400" dirty="0" smtClean="0">
                <a:solidFill>
                  <a:schemeClr val="tx1"/>
                </a:solidFill>
              </a:rPr>
              <a:t> Bir veri türünün büyüklüğü bit/</a:t>
            </a:r>
            <a:r>
              <a:rPr lang="tr-TR" sz="2400" dirty="0" err="1" smtClean="0">
                <a:solidFill>
                  <a:schemeClr val="tx1"/>
                </a:solidFill>
              </a:rPr>
              <a:t>byte</a:t>
            </a:r>
            <a:r>
              <a:rPr lang="tr-TR" sz="2400" dirty="0" smtClean="0">
                <a:solidFill>
                  <a:schemeClr val="tx1"/>
                </a:solidFill>
              </a:rPr>
              <a:t> cinsinden ifade edilir. Örneğin 1 </a:t>
            </a:r>
            <a:r>
              <a:rPr lang="tr-TR" sz="2400" dirty="0" err="1" smtClean="0">
                <a:solidFill>
                  <a:schemeClr val="tx1"/>
                </a:solidFill>
              </a:rPr>
              <a:t>byte’lık</a:t>
            </a:r>
            <a:r>
              <a:rPr lang="tr-TR" sz="2400" dirty="0" smtClean="0">
                <a:solidFill>
                  <a:schemeClr val="tx1"/>
                </a:solidFill>
              </a:rPr>
              <a:t> bir veri türü 2</a:t>
            </a:r>
            <a:r>
              <a:rPr lang="tr-TR" sz="2400" baseline="30000" dirty="0" smtClean="0">
                <a:solidFill>
                  <a:schemeClr val="tx1"/>
                </a:solidFill>
              </a:rPr>
              <a:t>8</a:t>
            </a:r>
            <a:r>
              <a:rPr lang="tr-TR" sz="2400" dirty="0" smtClean="0">
                <a:solidFill>
                  <a:schemeClr val="tx1"/>
                </a:solidFill>
              </a:rPr>
              <a:t> = 256 farklı değer alabilir. Bir veri türünün ifade edildiği miktar ne kadar büyükse o kadar fazla ifade gücü vardır. Örneğin Kırmızı-Yeşil-Mavi renk tonları için yalnızca 1-bit kullanılırsa sadece 8 rengi (Kırmızı için 2, Yeşil için 2, Mavi için 2 farklı renk, toplamda 2</a:t>
            </a:r>
            <a:r>
              <a:rPr lang="tr-TR" sz="2400" baseline="30000" dirty="0" smtClean="0">
                <a:solidFill>
                  <a:schemeClr val="tx1"/>
                </a:solidFill>
              </a:rPr>
              <a:t>3</a:t>
            </a:r>
            <a:r>
              <a:rPr lang="tr-TR" sz="2400" dirty="0" smtClean="0">
                <a:solidFill>
                  <a:schemeClr val="tx1"/>
                </a:solidFill>
              </a:rPr>
              <a:t> = 8) ifade edebiliriz.</a:t>
            </a: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pic>
        <p:nvPicPr>
          <p:cNvPr id="4" name="Picture 3" descr="RGB_3bits_palette.png"/>
          <p:cNvPicPr>
            <a:picLocks noChangeAspect="1"/>
          </p:cNvPicPr>
          <p:nvPr/>
        </p:nvPicPr>
        <p:blipFill>
          <a:blip r:embed="rId2" cstate="print"/>
          <a:stretch>
            <a:fillRect/>
          </a:stretch>
        </p:blipFill>
        <p:spPr>
          <a:xfrm>
            <a:off x="2051720" y="6021288"/>
            <a:ext cx="5040560" cy="390525"/>
          </a:xfrm>
          <a:prstGeom prst="rect">
            <a:avLst/>
          </a:prstGeom>
        </p:spPr>
      </p:pic>
    </p:spTree>
  </p:cSld>
  <p:clrMapOvr>
    <a:masterClrMapping/>
  </p:clrMapOvr>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Değer ile Parametre Geçişi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b="1" dirty="0" smtClean="0">
                <a:solidFill>
                  <a:schemeClr val="tx1"/>
                </a:solidFill>
              </a:rPr>
              <a:t> </a:t>
            </a:r>
            <a:r>
              <a:rPr lang="tr-TR" sz="2400" dirty="0" smtClean="0">
                <a:solidFill>
                  <a:schemeClr val="tx1"/>
                </a:solidFill>
              </a:rPr>
              <a:t>Java </a:t>
            </a:r>
            <a:r>
              <a:rPr lang="tr-TR" sz="2400" b="1" u="sng" dirty="0" err="1" smtClean="0">
                <a:solidFill>
                  <a:schemeClr val="tx1"/>
                </a:solidFill>
              </a:rPr>
              <a:t>Call</a:t>
            </a:r>
            <a:r>
              <a:rPr lang="tr-TR" sz="2400" b="1" u="sng" dirty="0" smtClean="0">
                <a:solidFill>
                  <a:schemeClr val="tx1"/>
                </a:solidFill>
              </a:rPr>
              <a:t>-</a:t>
            </a:r>
            <a:r>
              <a:rPr lang="tr-TR" sz="2400" b="1" u="sng" dirty="0" err="1" smtClean="0">
                <a:solidFill>
                  <a:schemeClr val="tx1"/>
                </a:solidFill>
              </a:rPr>
              <a:t>by</a:t>
            </a:r>
            <a:r>
              <a:rPr lang="tr-TR" sz="2400" b="1" u="sng" dirty="0" smtClean="0">
                <a:solidFill>
                  <a:schemeClr val="tx1"/>
                </a:solidFill>
              </a:rPr>
              <a:t>-</a:t>
            </a:r>
            <a:r>
              <a:rPr lang="tr-TR" sz="2400" b="1" u="sng" dirty="0" err="1" smtClean="0">
                <a:solidFill>
                  <a:schemeClr val="tx1"/>
                </a:solidFill>
              </a:rPr>
              <a:t>Value</a:t>
            </a:r>
            <a:r>
              <a:rPr lang="tr-TR" sz="2400" dirty="0" smtClean="0">
                <a:solidFill>
                  <a:schemeClr val="tx1"/>
                </a:solidFill>
              </a:rPr>
              <a:t> yöntemiyle çalışır. Metoda giren değişkenlerin bir kopyası oluşturulur. Metoda giren değişkenler:</a:t>
            </a:r>
          </a:p>
          <a:p>
            <a:pPr algn="just">
              <a:buFontTx/>
              <a:buChar char="-"/>
            </a:pPr>
            <a:endParaRPr lang="tr-TR" sz="2400" dirty="0" smtClean="0">
              <a:solidFill>
                <a:schemeClr val="tx1"/>
              </a:solidFill>
            </a:endParaRPr>
          </a:p>
          <a:p>
            <a:pPr marL="457200" indent="-457200" algn="just">
              <a:buFont typeface="+mj-lt"/>
              <a:buAutoNum type="arabicPeriod"/>
            </a:pPr>
            <a:r>
              <a:rPr lang="tr-TR" sz="2400" dirty="0" smtClean="0">
                <a:solidFill>
                  <a:schemeClr val="tx1"/>
                </a:solidFill>
              </a:rPr>
              <a:t> </a:t>
            </a:r>
            <a:r>
              <a:rPr lang="tr-TR" sz="2400" b="1" dirty="0" smtClean="0">
                <a:solidFill>
                  <a:schemeClr val="tx1"/>
                </a:solidFill>
              </a:rPr>
              <a:t>Temel türler (</a:t>
            </a:r>
            <a:r>
              <a:rPr lang="tr-TR" sz="2400" b="1" dirty="0" err="1" smtClean="0">
                <a:solidFill>
                  <a:schemeClr val="tx1"/>
                </a:solidFill>
              </a:rPr>
              <a:t>int</a:t>
            </a:r>
            <a:r>
              <a:rPr lang="tr-TR" sz="2400" b="1" dirty="0" smtClean="0">
                <a:solidFill>
                  <a:schemeClr val="tx1"/>
                </a:solidFill>
              </a:rPr>
              <a:t>, </a:t>
            </a:r>
            <a:r>
              <a:rPr lang="tr-TR" sz="2400" b="1" dirty="0" err="1" smtClean="0">
                <a:solidFill>
                  <a:schemeClr val="tx1"/>
                </a:solidFill>
              </a:rPr>
              <a:t>double</a:t>
            </a:r>
            <a:r>
              <a:rPr lang="tr-TR" sz="2400" b="1" dirty="0" smtClean="0">
                <a:solidFill>
                  <a:schemeClr val="tx1"/>
                </a:solidFill>
              </a:rPr>
              <a:t>, </a:t>
            </a:r>
            <a:r>
              <a:rPr lang="tr-TR" sz="2400" b="1" dirty="0" err="1" smtClean="0">
                <a:solidFill>
                  <a:schemeClr val="tx1"/>
                </a:solidFill>
              </a:rPr>
              <a:t>float</a:t>
            </a:r>
            <a:r>
              <a:rPr lang="tr-TR" sz="2400" b="1" dirty="0" smtClean="0">
                <a:solidFill>
                  <a:schemeClr val="tx1"/>
                </a:solidFill>
              </a:rPr>
              <a:t>, </a:t>
            </a:r>
            <a:r>
              <a:rPr lang="tr-TR" sz="2400" b="1" dirty="0" err="1" smtClean="0">
                <a:solidFill>
                  <a:schemeClr val="tx1"/>
                </a:solidFill>
              </a:rPr>
              <a:t>char</a:t>
            </a:r>
            <a:r>
              <a:rPr lang="tr-TR" sz="2400" b="1" dirty="0" smtClean="0">
                <a:solidFill>
                  <a:schemeClr val="tx1"/>
                </a:solidFill>
              </a:rPr>
              <a:t>, ..) ve </a:t>
            </a:r>
            <a:r>
              <a:rPr lang="tr-TR" sz="2400" b="1" dirty="0" err="1" smtClean="0">
                <a:solidFill>
                  <a:schemeClr val="tx1"/>
                </a:solidFill>
              </a:rPr>
              <a:t>String</a:t>
            </a:r>
            <a:r>
              <a:rPr lang="tr-TR" sz="2400" b="1" dirty="0" smtClean="0">
                <a:solidFill>
                  <a:schemeClr val="tx1"/>
                </a:solidFill>
              </a:rPr>
              <a:t>: </a:t>
            </a:r>
            <a:r>
              <a:rPr lang="tr-TR" sz="2400" dirty="0" smtClean="0">
                <a:solidFill>
                  <a:schemeClr val="tx1"/>
                </a:solidFill>
              </a:rPr>
              <a:t>Metoda değişkenlerin ayrı bir kopyası girer. Değişkenler metot içerisinde değerleri değiştirilerek kullanılabilir. Ancak, metot tamamlandığında metoda giren değişkenin değeri aynı kalır. </a:t>
            </a:r>
          </a:p>
        </p:txBody>
      </p:sp>
    </p:spTree>
  </p:cSld>
  <p:clrMapOvr>
    <a:masterClrMapping/>
  </p:clrMapOvr>
  <p:timing>
    <p:tnLst>
      <p:par>
        <p:cTn id="1" dur="indefinite" restart="never" nodeType="tmRoot"/>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Değer ile Parametre Geçişi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marL="457200" indent="-457200" algn="just">
              <a:buFont typeface="+mj-lt"/>
              <a:buAutoNum type="arabicPeriod" startAt="2"/>
            </a:pPr>
            <a:r>
              <a:rPr lang="tr-TR" sz="2400" dirty="0" smtClean="0">
                <a:solidFill>
                  <a:schemeClr val="tx1"/>
                </a:solidFill>
              </a:rPr>
              <a:t> </a:t>
            </a:r>
            <a:r>
              <a:rPr lang="tr-TR" sz="2400" b="1" dirty="0" smtClean="0">
                <a:solidFill>
                  <a:schemeClr val="tx1"/>
                </a:solidFill>
              </a:rPr>
              <a:t>Diziler ve Nesneler: </a:t>
            </a:r>
            <a:r>
              <a:rPr lang="tr-TR" sz="2400" dirty="0" smtClean="0">
                <a:solidFill>
                  <a:schemeClr val="tx1"/>
                </a:solidFill>
              </a:rPr>
              <a:t>Eğer metoda giren değişken bir nesne ise bu sefer nesnenin adresi metoda girer (adres, hafızadaki yerin bilgisi  anlamında). </a:t>
            </a:r>
            <a:r>
              <a:rPr lang="tr-TR" sz="2400" dirty="0" err="1" smtClean="0">
                <a:solidFill>
                  <a:schemeClr val="tx1"/>
                </a:solidFill>
              </a:rPr>
              <a:t>Call</a:t>
            </a:r>
            <a:r>
              <a:rPr lang="tr-TR" sz="2400" dirty="0" smtClean="0">
                <a:solidFill>
                  <a:schemeClr val="tx1"/>
                </a:solidFill>
              </a:rPr>
              <a:t>-</a:t>
            </a:r>
            <a:r>
              <a:rPr lang="tr-TR" sz="2400" dirty="0" err="1" smtClean="0">
                <a:solidFill>
                  <a:schemeClr val="tx1"/>
                </a:solidFill>
              </a:rPr>
              <a:t>by</a:t>
            </a:r>
            <a:r>
              <a:rPr lang="tr-TR" sz="2400" dirty="0" smtClean="0">
                <a:solidFill>
                  <a:schemeClr val="tx1"/>
                </a:solidFill>
              </a:rPr>
              <a:t>-</a:t>
            </a:r>
            <a:r>
              <a:rPr lang="tr-TR" sz="2400" dirty="0" err="1" smtClean="0">
                <a:solidFill>
                  <a:schemeClr val="tx1"/>
                </a:solidFill>
              </a:rPr>
              <a:t>Value</a:t>
            </a:r>
            <a:r>
              <a:rPr lang="tr-TR" sz="2400" dirty="0" smtClean="0">
                <a:solidFill>
                  <a:schemeClr val="tx1"/>
                </a:solidFill>
              </a:rPr>
              <a:t> ile çalışıyor olmanın gereği olarak, gönderilen adres başka bir değişkene kopyalanır. Yeni değişken ile orijinal değişken farklıdır ama tuttukları adres(nesnenin adresi) aynıdır.</a:t>
            </a:r>
          </a:p>
          <a:p>
            <a:pPr lvl="1" algn="just">
              <a:buFont typeface="Wingdings" pitchFamily="2" charset="2"/>
              <a:buChar char="§"/>
            </a:pPr>
            <a:r>
              <a:rPr lang="tr-TR" sz="2400" dirty="0" smtClean="0">
                <a:solidFill>
                  <a:schemeClr val="tx1"/>
                </a:solidFill>
              </a:rPr>
              <a:t>Metotta oluşturulan adres kopyası ile nesnenin adresi aynı değere sahip olduğundan nesnenin değişkenleri üzerinde değişiklik yapılabilir ve metot tamamlandığında yapılan değişiklikler kalıcı olur.</a:t>
            </a:r>
            <a:r>
              <a:rPr lang="tr-TR" sz="2400" dirty="0" smtClean="0"/>
              <a:t> </a:t>
            </a:r>
          </a:p>
          <a:p>
            <a:pPr lvl="1" algn="just">
              <a:buFont typeface="Wingdings" pitchFamily="2" charset="2"/>
              <a:buChar char="§"/>
            </a:pPr>
            <a:r>
              <a:rPr lang="tr-TR" sz="2400" dirty="0" smtClean="0"/>
              <a:t>Eğer gidip de oluşturulan yeni değişkene farklı bir adres kaydederseniz (</a:t>
            </a:r>
            <a:r>
              <a:rPr lang="tr-TR" sz="2400" dirty="0" err="1" smtClean="0"/>
              <a:t>Dog</a:t>
            </a:r>
            <a:r>
              <a:rPr lang="tr-TR" sz="2400" dirty="0" smtClean="0"/>
              <a:t> x = </a:t>
            </a:r>
            <a:r>
              <a:rPr lang="tr-TR" sz="2400" dirty="0" err="1" smtClean="0"/>
              <a:t>new</a:t>
            </a:r>
            <a:r>
              <a:rPr lang="tr-TR" sz="2400" dirty="0" smtClean="0"/>
              <a:t> </a:t>
            </a:r>
            <a:r>
              <a:rPr lang="tr-TR" sz="2400" dirty="0" err="1" smtClean="0"/>
              <a:t>Dog</a:t>
            </a:r>
            <a:r>
              <a:rPr lang="tr-TR" sz="2400" dirty="0" smtClean="0"/>
              <a:t>();)  bu sefer, x üzerinden yapılan değişikliler orijinal nesneyi değiştiremezler.</a:t>
            </a:r>
          </a:p>
          <a:p>
            <a:pPr algn="just">
              <a:buNone/>
            </a:pPr>
            <a:endParaRPr lang="tr-TR" sz="1800" dirty="0" smtClean="0">
              <a:solidFill>
                <a:schemeClr val="tx1"/>
              </a:solidFill>
            </a:endParaRPr>
          </a:p>
          <a:p>
            <a:pPr algn="just"/>
            <a:endParaRPr lang="tr-TR" sz="1800" b="1" dirty="0" smtClean="0">
              <a:solidFill>
                <a:schemeClr val="tx1"/>
              </a:solidFill>
            </a:endParaRPr>
          </a:p>
        </p:txBody>
      </p:sp>
    </p:spTree>
  </p:cSld>
  <p:clrMapOvr>
    <a:masterClrMapping/>
  </p:clrMapOvr>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Değer ile Parametre Geçişi</a:t>
            </a:r>
            <a:endParaRPr lang="tr-TR" sz="4000" b="1" dirty="0">
              <a:solidFill>
                <a:schemeClr val="tx2">
                  <a:lumMod val="60000"/>
                  <a:lumOff val="40000"/>
                </a:schemeClr>
              </a:solidFill>
            </a:endParaRPr>
          </a:p>
        </p:txBody>
      </p:sp>
      <p:sp>
        <p:nvSpPr>
          <p:cNvPr id="4" name="3 Yuvarlatılmış Dikdörtgen"/>
          <p:cNvSpPr/>
          <p:nvPr/>
        </p:nvSpPr>
        <p:spPr>
          <a:xfrm>
            <a:off x="714348" y="1357298"/>
            <a:ext cx="7500990" cy="464347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200" dirty="0" smtClean="0"/>
              <a:t>Özet: Metotlar, kendilerine gönderilen temel türlerin ve </a:t>
            </a:r>
            <a:r>
              <a:rPr lang="tr-TR" sz="3200" dirty="0" err="1" smtClean="0"/>
              <a:t>String’lerin</a:t>
            </a:r>
            <a:r>
              <a:rPr lang="tr-TR" sz="3200" dirty="0" smtClean="0"/>
              <a:t> kopyasını/değerini alır ve kullanırlar. Yani, orijinal değişkeni </a:t>
            </a:r>
            <a:r>
              <a:rPr lang="tr-TR" sz="3200" b="1" u="sng" dirty="0" smtClean="0"/>
              <a:t>değiştiremezler</a:t>
            </a:r>
            <a:r>
              <a:rPr lang="tr-TR" sz="3200" dirty="0" smtClean="0"/>
              <a:t>.</a:t>
            </a:r>
            <a:br>
              <a:rPr lang="tr-TR" sz="3200" dirty="0" smtClean="0"/>
            </a:br>
            <a:r>
              <a:rPr lang="tr-TR" sz="3200" dirty="0" smtClean="0"/>
              <a:t>Metotlar, kendilerine gönderilen dizi/nesnelerin ise içindeki değerleri </a:t>
            </a:r>
            <a:r>
              <a:rPr lang="tr-TR" sz="3200" b="1" u="sng" dirty="0" smtClean="0"/>
              <a:t>değiştirebilirler</a:t>
            </a:r>
            <a:r>
              <a:rPr lang="tr-TR" sz="3200" dirty="0" smtClean="0"/>
              <a:t>. </a:t>
            </a:r>
            <a:br>
              <a:rPr lang="tr-TR" sz="3200" dirty="0" smtClean="0"/>
            </a:br>
            <a:r>
              <a:rPr lang="tr-TR" sz="2000" dirty="0" smtClean="0"/>
              <a:t>(Ancak nesnenin ismini başka bir nesneye işaret eder hale getiremezler çünkü Java değer ile parametre geçişi sağlayan bir dildir.)</a:t>
            </a:r>
            <a:endParaRPr lang="tr-TR" sz="3200" dirty="0"/>
          </a:p>
        </p:txBody>
      </p:sp>
    </p:spTree>
  </p:cSld>
  <p:clrMapOvr>
    <a:masterClrMapping/>
  </p:clrMapOvr>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smtClean="0">
                <a:solidFill>
                  <a:schemeClr val="tx2">
                    <a:lumMod val="60000"/>
                    <a:lumOff val="40000"/>
                  </a:schemeClr>
                </a:solidFill>
              </a:rPr>
              <a:t>Dizilerin Metotlara Parametre Olarak Gönderilmesi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5281634"/>
          </a:xfrm>
        </p:spPr>
        <p:txBody>
          <a:bodyPr>
            <a:normAutofit/>
          </a:bodyPr>
          <a:lstStyle/>
          <a:p>
            <a:pPr algn="just">
              <a:buFontTx/>
              <a:buChar char="-"/>
            </a:pPr>
            <a:r>
              <a:rPr lang="tr-TR" sz="2400" dirty="0" smtClean="0">
                <a:solidFill>
                  <a:schemeClr val="tx1"/>
                </a:solidFill>
              </a:rPr>
              <a:t> Diziler de diğer tüm değişkenler gibi metotlara parametre olarak gönderilebilirler. Diziler nesne gibi davranır ve nesnelerin adreslerinin bir kopyasının metotlara gönderilir. </a:t>
            </a:r>
          </a:p>
          <a:p>
            <a:pPr algn="just">
              <a:buFontTx/>
              <a:buChar char="-"/>
            </a:pPr>
            <a:r>
              <a:rPr lang="tr-TR" sz="2400" dirty="0" smtClean="0">
                <a:solidFill>
                  <a:schemeClr val="tx1"/>
                </a:solidFill>
              </a:rPr>
              <a:t>Bu durumda dizilerin elemanları üzerinde </a:t>
            </a:r>
            <a:r>
              <a:rPr lang="tr-TR" sz="2400" b="1" u="sng" dirty="0" smtClean="0">
                <a:solidFill>
                  <a:schemeClr val="tx1"/>
                </a:solidFill>
              </a:rPr>
              <a:t>yapılacak değişiklikler diziye yansıyacaktır. </a:t>
            </a:r>
            <a:r>
              <a:rPr lang="tr-TR" sz="2400" dirty="0" smtClean="0">
                <a:solidFill>
                  <a:schemeClr val="tx1"/>
                </a:solidFill>
              </a:rPr>
              <a:t>Metotlara parametre olarak gönderilen dizilerde bu duruma dikkat edilmelidir.</a:t>
            </a:r>
          </a:p>
          <a:p>
            <a:pPr algn="just">
              <a:buFontTx/>
              <a:buChar char="-"/>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smtClean="0">
                <a:solidFill>
                  <a:schemeClr val="tx2">
                    <a:lumMod val="60000"/>
                    <a:lumOff val="40000"/>
                  </a:schemeClr>
                </a:solidFill>
              </a:rPr>
              <a:t>Dizilerin Metotlara Parametre Olarak Gönderilmesi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3424246"/>
          </a:xfrm>
        </p:spPr>
        <p:txBody>
          <a:bodyPr>
            <a:normAutofit fontScale="62500" lnSpcReduction="20000"/>
          </a:bodyPr>
          <a:lstStyle/>
          <a:p>
            <a:pPr algn="just">
              <a:buNone/>
            </a:pPr>
            <a:r>
              <a:rPr lang="tr-TR" sz="3800" b="1" dirty="0" err="1" smtClean="0">
                <a:solidFill>
                  <a:schemeClr val="tx1"/>
                </a:solidFill>
              </a:rPr>
              <a:t>Mqth</a:t>
            </a:r>
            <a:r>
              <a:rPr lang="tr-TR" sz="3800" b="1" dirty="0" smtClean="0">
                <a:solidFill>
                  <a:schemeClr val="tx1"/>
                </a:solidFill>
              </a:rPr>
              <a:t> </a:t>
            </a:r>
            <a:r>
              <a:rPr lang="tr-TR" sz="3800" b="1" u="sng" dirty="0" smtClean="0">
                <a:solidFill>
                  <a:schemeClr val="tx1"/>
                </a:solidFill>
              </a:rPr>
              <a:t>sınıfımız içinde </a:t>
            </a:r>
            <a:r>
              <a:rPr lang="tr-TR" sz="3800" b="1" dirty="0" smtClean="0">
                <a:solidFill>
                  <a:schemeClr val="tx1"/>
                </a:solidFill>
              </a:rPr>
              <a:t>şu şekilde iki metot olsun.</a:t>
            </a:r>
          </a:p>
          <a:p>
            <a:pPr algn="just">
              <a:buNone/>
            </a:pPr>
            <a:r>
              <a:rPr lang="tr-TR" sz="3300" dirty="0" err="1" smtClean="0">
                <a:solidFill>
                  <a:schemeClr val="tx1"/>
                </a:solidFill>
              </a:rPr>
              <a:t>public</a:t>
            </a:r>
            <a:r>
              <a:rPr lang="tr-TR" sz="3300" dirty="0" smtClean="0">
                <a:solidFill>
                  <a:schemeClr val="tx1"/>
                </a:solidFill>
              </a:rPr>
              <a:t> </a:t>
            </a:r>
            <a:r>
              <a:rPr lang="tr-TR" sz="3300" dirty="0" err="1" smtClean="0">
                <a:solidFill>
                  <a:schemeClr val="tx1"/>
                </a:solidFill>
              </a:rPr>
              <a:t>static</a:t>
            </a:r>
            <a:r>
              <a:rPr lang="tr-TR" sz="3300" dirty="0" smtClean="0">
                <a:solidFill>
                  <a:schemeClr val="tx1"/>
                </a:solidFill>
              </a:rPr>
              <a:t> </a:t>
            </a:r>
            <a:r>
              <a:rPr lang="tr-TR" sz="3300" dirty="0" err="1" smtClean="0">
                <a:solidFill>
                  <a:schemeClr val="tx1"/>
                </a:solidFill>
              </a:rPr>
              <a:t>void</a:t>
            </a:r>
            <a:r>
              <a:rPr lang="tr-TR" sz="3300" dirty="0" smtClean="0">
                <a:solidFill>
                  <a:schemeClr val="tx1"/>
                </a:solidFill>
              </a:rPr>
              <a:t> </a:t>
            </a:r>
            <a:r>
              <a:rPr lang="tr-TR" sz="3300" dirty="0" err="1" smtClean="0">
                <a:solidFill>
                  <a:schemeClr val="tx1"/>
                </a:solidFill>
              </a:rPr>
              <a:t>kareAl</a:t>
            </a:r>
            <a:r>
              <a:rPr lang="tr-TR" sz="3300" dirty="0" smtClean="0">
                <a:solidFill>
                  <a:schemeClr val="tx1"/>
                </a:solidFill>
              </a:rPr>
              <a:t>(</a:t>
            </a:r>
            <a:r>
              <a:rPr lang="tr-TR" sz="3300" dirty="0" err="1" smtClean="0">
                <a:solidFill>
                  <a:schemeClr val="tx1"/>
                </a:solidFill>
              </a:rPr>
              <a:t>int</a:t>
            </a:r>
            <a:r>
              <a:rPr lang="tr-TR" sz="3300" dirty="0" smtClean="0">
                <a:solidFill>
                  <a:schemeClr val="tx1"/>
                </a:solidFill>
              </a:rPr>
              <a:t>[] dizi){</a:t>
            </a:r>
          </a:p>
          <a:p>
            <a:pPr algn="just">
              <a:buNone/>
            </a:pPr>
            <a:r>
              <a:rPr lang="tr-TR" sz="3300" dirty="0" smtClean="0">
                <a:solidFill>
                  <a:schemeClr val="tx1"/>
                </a:solidFill>
              </a:rPr>
              <a:t>    </a:t>
            </a:r>
            <a:r>
              <a:rPr lang="tr-TR" sz="3300" dirty="0" err="1" smtClean="0">
                <a:solidFill>
                  <a:schemeClr val="tx1"/>
                </a:solidFill>
              </a:rPr>
              <a:t>for</a:t>
            </a:r>
            <a:r>
              <a:rPr lang="tr-TR" sz="3300" dirty="0" smtClean="0">
                <a:solidFill>
                  <a:schemeClr val="tx1"/>
                </a:solidFill>
              </a:rPr>
              <a:t>(</a:t>
            </a:r>
            <a:r>
              <a:rPr lang="tr-TR" sz="3300" dirty="0" err="1" smtClean="0">
                <a:solidFill>
                  <a:schemeClr val="tx1"/>
                </a:solidFill>
              </a:rPr>
              <a:t>int</a:t>
            </a:r>
            <a:r>
              <a:rPr lang="tr-TR" sz="3300" dirty="0" smtClean="0">
                <a:solidFill>
                  <a:schemeClr val="tx1"/>
                </a:solidFill>
              </a:rPr>
              <a:t> i=0; i&lt;dizi.</a:t>
            </a:r>
            <a:r>
              <a:rPr lang="tr-TR" sz="3300" dirty="0" err="1" smtClean="0">
                <a:solidFill>
                  <a:schemeClr val="tx1"/>
                </a:solidFill>
              </a:rPr>
              <a:t>length</a:t>
            </a:r>
            <a:r>
              <a:rPr lang="tr-TR" sz="3300" dirty="0" smtClean="0">
                <a:solidFill>
                  <a:schemeClr val="tx1"/>
                </a:solidFill>
              </a:rPr>
              <a:t>; i++)</a:t>
            </a:r>
          </a:p>
          <a:p>
            <a:pPr algn="just">
              <a:buNone/>
            </a:pPr>
            <a:r>
              <a:rPr lang="tr-TR" sz="3300" dirty="0" smtClean="0">
                <a:solidFill>
                  <a:schemeClr val="tx1"/>
                </a:solidFill>
              </a:rPr>
              <a:t>        dizi[i] = dizi[i]*dizi[i];</a:t>
            </a:r>
          </a:p>
          <a:p>
            <a:pPr algn="just">
              <a:buNone/>
            </a:pPr>
            <a:r>
              <a:rPr lang="tr-TR" sz="3300" dirty="0" smtClean="0">
                <a:solidFill>
                  <a:schemeClr val="tx1"/>
                </a:solidFill>
              </a:rPr>
              <a:t>}</a:t>
            </a:r>
          </a:p>
          <a:p>
            <a:pPr algn="just">
              <a:buNone/>
            </a:pPr>
            <a:endParaRPr lang="tr-TR" sz="3300" dirty="0" smtClean="0">
              <a:solidFill>
                <a:schemeClr val="tx1"/>
              </a:solidFill>
            </a:endParaRPr>
          </a:p>
          <a:p>
            <a:pPr algn="just">
              <a:buNone/>
            </a:pPr>
            <a:r>
              <a:rPr lang="tr-TR" sz="3300" dirty="0" err="1" smtClean="0">
                <a:solidFill>
                  <a:schemeClr val="tx1"/>
                </a:solidFill>
              </a:rPr>
              <a:t>public</a:t>
            </a:r>
            <a:r>
              <a:rPr lang="tr-TR" sz="3300" dirty="0" smtClean="0">
                <a:solidFill>
                  <a:schemeClr val="tx1"/>
                </a:solidFill>
              </a:rPr>
              <a:t> </a:t>
            </a:r>
            <a:r>
              <a:rPr lang="tr-TR" sz="3300" dirty="0" err="1" smtClean="0">
                <a:solidFill>
                  <a:schemeClr val="tx1"/>
                </a:solidFill>
              </a:rPr>
              <a:t>static</a:t>
            </a:r>
            <a:r>
              <a:rPr lang="tr-TR" sz="3300" dirty="0" smtClean="0">
                <a:solidFill>
                  <a:schemeClr val="tx1"/>
                </a:solidFill>
              </a:rPr>
              <a:t> </a:t>
            </a:r>
            <a:r>
              <a:rPr lang="tr-TR" sz="3300" dirty="0" err="1" smtClean="0">
                <a:solidFill>
                  <a:schemeClr val="tx1"/>
                </a:solidFill>
              </a:rPr>
              <a:t>void</a:t>
            </a:r>
            <a:r>
              <a:rPr lang="tr-TR" sz="3300" dirty="0" smtClean="0">
                <a:solidFill>
                  <a:schemeClr val="tx1"/>
                </a:solidFill>
              </a:rPr>
              <a:t> </a:t>
            </a:r>
            <a:r>
              <a:rPr lang="tr-TR" sz="3300" dirty="0" err="1" smtClean="0">
                <a:solidFill>
                  <a:schemeClr val="tx1"/>
                </a:solidFill>
              </a:rPr>
              <a:t>yazdir</a:t>
            </a:r>
            <a:r>
              <a:rPr lang="tr-TR" sz="3300" dirty="0" smtClean="0">
                <a:solidFill>
                  <a:schemeClr val="tx1"/>
                </a:solidFill>
              </a:rPr>
              <a:t>(</a:t>
            </a:r>
            <a:r>
              <a:rPr lang="tr-TR" sz="3300" dirty="0" err="1" smtClean="0">
                <a:solidFill>
                  <a:schemeClr val="tx1"/>
                </a:solidFill>
              </a:rPr>
              <a:t>int</a:t>
            </a:r>
            <a:r>
              <a:rPr lang="tr-TR" sz="3300" dirty="0" smtClean="0">
                <a:solidFill>
                  <a:schemeClr val="tx1"/>
                </a:solidFill>
              </a:rPr>
              <a:t>[] dizi){</a:t>
            </a:r>
          </a:p>
          <a:p>
            <a:pPr algn="just">
              <a:buNone/>
            </a:pPr>
            <a:r>
              <a:rPr lang="tr-TR" sz="3300" dirty="0" smtClean="0">
                <a:solidFill>
                  <a:schemeClr val="tx1"/>
                </a:solidFill>
              </a:rPr>
              <a:t>    </a:t>
            </a:r>
            <a:r>
              <a:rPr lang="tr-TR" sz="3300" dirty="0" err="1" smtClean="0">
                <a:solidFill>
                  <a:schemeClr val="tx1"/>
                </a:solidFill>
              </a:rPr>
              <a:t>for</a:t>
            </a:r>
            <a:r>
              <a:rPr lang="tr-TR" sz="3300" dirty="0" smtClean="0">
                <a:solidFill>
                  <a:schemeClr val="tx1"/>
                </a:solidFill>
              </a:rPr>
              <a:t>(</a:t>
            </a:r>
            <a:r>
              <a:rPr lang="tr-TR" sz="3300" dirty="0" err="1" smtClean="0">
                <a:solidFill>
                  <a:schemeClr val="tx1"/>
                </a:solidFill>
              </a:rPr>
              <a:t>int</a:t>
            </a:r>
            <a:r>
              <a:rPr lang="tr-TR" sz="3300" dirty="0" smtClean="0">
                <a:solidFill>
                  <a:schemeClr val="tx1"/>
                </a:solidFill>
              </a:rPr>
              <a:t> i=0; i&lt;dizi.</a:t>
            </a:r>
            <a:r>
              <a:rPr lang="tr-TR" sz="3300" dirty="0" err="1" smtClean="0">
                <a:solidFill>
                  <a:schemeClr val="tx1"/>
                </a:solidFill>
              </a:rPr>
              <a:t>length</a:t>
            </a:r>
            <a:r>
              <a:rPr lang="tr-TR" sz="3300" dirty="0" smtClean="0">
                <a:solidFill>
                  <a:schemeClr val="tx1"/>
                </a:solidFill>
              </a:rPr>
              <a:t>; i++)</a:t>
            </a:r>
          </a:p>
          <a:p>
            <a:pPr algn="just">
              <a:buNone/>
            </a:pPr>
            <a:r>
              <a:rPr lang="tr-TR" sz="3300" dirty="0" smtClean="0">
                <a:solidFill>
                  <a:schemeClr val="tx1"/>
                </a:solidFill>
              </a:rPr>
              <a:t>        </a:t>
            </a:r>
            <a:r>
              <a:rPr lang="tr-TR" sz="3300" dirty="0" err="1" smtClean="0">
                <a:solidFill>
                  <a:schemeClr val="tx1"/>
                </a:solidFill>
              </a:rPr>
              <a:t>System</a:t>
            </a:r>
            <a:r>
              <a:rPr lang="tr-TR" sz="3300" dirty="0" smtClean="0">
                <a:solidFill>
                  <a:schemeClr val="tx1"/>
                </a:solidFill>
              </a:rPr>
              <a:t>.</a:t>
            </a:r>
            <a:r>
              <a:rPr lang="tr-TR" sz="3300" dirty="0" err="1" smtClean="0">
                <a:solidFill>
                  <a:schemeClr val="tx1"/>
                </a:solidFill>
              </a:rPr>
              <a:t>out</a:t>
            </a:r>
            <a:r>
              <a:rPr lang="tr-TR" sz="3300" dirty="0" smtClean="0">
                <a:solidFill>
                  <a:schemeClr val="tx1"/>
                </a:solidFill>
              </a:rPr>
              <a:t>.</a:t>
            </a:r>
            <a:r>
              <a:rPr lang="tr-TR" sz="3300" dirty="0" err="1" smtClean="0">
                <a:solidFill>
                  <a:schemeClr val="tx1"/>
                </a:solidFill>
              </a:rPr>
              <a:t>print</a:t>
            </a:r>
            <a:r>
              <a:rPr lang="tr-TR" sz="3300" dirty="0" smtClean="0">
                <a:solidFill>
                  <a:schemeClr val="tx1"/>
                </a:solidFill>
              </a:rPr>
              <a:t>(dizi[i] + “ “);</a:t>
            </a:r>
          </a:p>
          <a:p>
            <a:pPr algn="just">
              <a:buNone/>
            </a:pPr>
            <a:r>
              <a:rPr lang="tr-TR" sz="3300" dirty="0" smtClean="0">
                <a:solidFill>
                  <a:schemeClr val="tx1"/>
                </a:solidFill>
              </a:rPr>
              <a:t>}</a:t>
            </a:r>
          </a:p>
          <a:p>
            <a:pPr algn="just"/>
            <a:endParaRPr lang="tr-TR" sz="2400" dirty="0" smtClean="0">
              <a:solidFill>
                <a:schemeClr val="tx1"/>
              </a:solidFill>
            </a:endParaRPr>
          </a:p>
          <a:p>
            <a:pPr algn="just">
              <a:buNone/>
            </a:pPr>
            <a:endParaRPr lang="tr-TR" sz="2400" dirty="0" smtClean="0">
              <a:solidFill>
                <a:schemeClr val="tx1"/>
              </a:solidFill>
            </a:endParaRPr>
          </a:p>
        </p:txBody>
      </p:sp>
      <p:sp>
        <p:nvSpPr>
          <p:cNvPr id="4" name="3 Yuvarlatılmış Dikdörtgen"/>
          <p:cNvSpPr/>
          <p:nvPr/>
        </p:nvSpPr>
        <p:spPr>
          <a:xfrm>
            <a:off x="5643570" y="2285992"/>
            <a:ext cx="2857520" cy="157163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Dikkat! Bundan sonraki uygulama bu kısım ile ilgilidir.</a:t>
            </a:r>
            <a:endParaRPr lang="tr-TR" dirty="0"/>
          </a:p>
        </p:txBody>
      </p:sp>
    </p:spTree>
  </p:cSld>
  <p:clrMapOvr>
    <a:masterClrMapping/>
  </p:clrMapOvr>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Yuvarlatılmış Dikdörtgen"/>
          <p:cNvSpPr/>
          <p:nvPr/>
        </p:nvSpPr>
        <p:spPr>
          <a:xfrm>
            <a:off x="142844" y="71414"/>
            <a:ext cx="3357586" cy="214314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3" name="Alt Başlık 2"/>
          <p:cNvSpPr>
            <a:spLocks noGrp="1"/>
          </p:cNvSpPr>
          <p:nvPr>
            <p:ph sz="quarter" idx="1"/>
          </p:nvPr>
        </p:nvSpPr>
        <p:spPr>
          <a:xfrm>
            <a:off x="428596" y="62876"/>
            <a:ext cx="8229600" cy="4937760"/>
          </a:xfrm>
        </p:spPr>
        <p:txBody>
          <a:bodyPr>
            <a:normAutofit lnSpcReduction="10000"/>
          </a:bodyPr>
          <a:lstStyle/>
          <a:p>
            <a:pPr algn="just">
              <a:buNone/>
            </a:pPr>
            <a:r>
              <a:rPr lang="tr-TR" sz="2400" dirty="0" err="1" smtClean="0">
                <a:solidFill>
                  <a:schemeClr val="tx1"/>
                </a:solidFill>
              </a:rPr>
              <a:t>int</a:t>
            </a:r>
            <a:r>
              <a:rPr lang="tr-TR" sz="2400" dirty="0" smtClean="0">
                <a:solidFill>
                  <a:schemeClr val="tx1"/>
                </a:solidFill>
              </a:rPr>
              <a:t>[] dizi = {1, 2, 3, 4};</a:t>
            </a:r>
          </a:p>
          <a:p>
            <a:pPr algn="just">
              <a:buNone/>
            </a:pPr>
            <a:r>
              <a:rPr lang="tr-TR" sz="2400" dirty="0" err="1" smtClean="0">
                <a:solidFill>
                  <a:schemeClr val="tx1"/>
                </a:solidFill>
              </a:rPr>
              <a:t>Mqth</a:t>
            </a:r>
            <a:r>
              <a:rPr lang="tr-TR" sz="2400" dirty="0" smtClean="0">
                <a:solidFill>
                  <a:schemeClr val="tx1"/>
                </a:solidFill>
              </a:rPr>
              <a:t>.</a:t>
            </a:r>
            <a:r>
              <a:rPr lang="tr-TR" sz="2400" dirty="0" err="1" smtClean="0">
                <a:solidFill>
                  <a:schemeClr val="tx1"/>
                </a:solidFill>
              </a:rPr>
              <a:t>yazdir</a:t>
            </a:r>
            <a:r>
              <a:rPr lang="tr-TR" sz="2400" dirty="0" smtClean="0">
                <a:solidFill>
                  <a:schemeClr val="tx1"/>
                </a:solidFill>
              </a:rPr>
              <a:t>(dizi);</a:t>
            </a:r>
          </a:p>
          <a:p>
            <a:pPr algn="just">
              <a:buNone/>
            </a:pP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a:t>
            </a:r>
          </a:p>
          <a:p>
            <a:pPr algn="just">
              <a:buNone/>
            </a:pPr>
            <a:r>
              <a:rPr lang="tr-TR" sz="2400" dirty="0" err="1" smtClean="0"/>
              <a:t>Mqth</a:t>
            </a:r>
            <a:r>
              <a:rPr lang="tr-TR" sz="2400" dirty="0" smtClean="0"/>
              <a:t>.</a:t>
            </a:r>
            <a:r>
              <a:rPr lang="tr-TR" sz="2400" dirty="0" err="1" smtClean="0"/>
              <a:t>kareAl</a:t>
            </a:r>
            <a:r>
              <a:rPr lang="tr-TR" sz="2400" dirty="0" smtClean="0"/>
              <a:t>(dizi</a:t>
            </a:r>
            <a:r>
              <a:rPr lang="tr-TR" sz="2400" dirty="0" smtClean="0">
                <a:solidFill>
                  <a:schemeClr val="tx1"/>
                </a:solidFill>
              </a:rPr>
              <a:t>);</a:t>
            </a:r>
          </a:p>
          <a:p>
            <a:pPr algn="just">
              <a:buNone/>
            </a:pPr>
            <a:r>
              <a:rPr lang="tr-TR" sz="2400" dirty="0" err="1" smtClean="0"/>
              <a:t>Mqth</a:t>
            </a:r>
            <a:r>
              <a:rPr lang="tr-TR" sz="2400" dirty="0" smtClean="0"/>
              <a:t>.</a:t>
            </a:r>
            <a:r>
              <a:rPr lang="tr-TR" sz="2400" dirty="0" err="1" smtClean="0"/>
              <a:t>yazdir</a:t>
            </a:r>
            <a:r>
              <a:rPr lang="tr-TR" sz="2400" dirty="0" smtClean="0"/>
              <a:t>(dizi</a:t>
            </a:r>
            <a:r>
              <a:rPr lang="tr-TR" sz="2400" dirty="0" smtClean="0">
                <a:solidFill>
                  <a:schemeClr val="tx1"/>
                </a:solidFill>
              </a:rPr>
              <a:t>);</a:t>
            </a:r>
          </a:p>
          <a:p>
            <a:pPr algn="just"/>
            <a:endParaRPr lang="tr-TR" sz="2400" dirty="0" smtClean="0">
              <a:solidFill>
                <a:schemeClr val="tx1"/>
              </a:solidFill>
            </a:endParaRPr>
          </a:p>
          <a:p>
            <a:pPr algn="just">
              <a:buFontTx/>
              <a:buChar char="-"/>
            </a:pPr>
            <a:r>
              <a:rPr lang="tr-TR" sz="2400" b="1" dirty="0" smtClean="0">
                <a:solidFill>
                  <a:schemeClr val="tx1"/>
                </a:solidFill>
              </a:rPr>
              <a:t>Çıktı:</a:t>
            </a:r>
          </a:p>
          <a:p>
            <a:pPr algn="just">
              <a:buFontTx/>
              <a:buChar char="-"/>
            </a:pPr>
            <a:endParaRPr lang="tr-TR" sz="2400" b="1" dirty="0" smtClean="0">
              <a:solidFill>
                <a:schemeClr val="tx1"/>
              </a:solidFill>
            </a:endParaRPr>
          </a:p>
          <a:p>
            <a:pPr algn="just"/>
            <a:endParaRPr lang="tr-TR" sz="2400" dirty="0" smtClean="0">
              <a:solidFill>
                <a:schemeClr val="tx1"/>
              </a:solidFill>
            </a:endParaRPr>
          </a:p>
          <a:p>
            <a:pPr algn="just">
              <a:buFont typeface="Wingdings" pitchFamily="2" charset="2"/>
              <a:buChar char="Ø"/>
            </a:pPr>
            <a:r>
              <a:rPr lang="tr-TR" sz="2400" dirty="0" smtClean="0">
                <a:solidFill>
                  <a:schemeClr val="tx1"/>
                </a:solidFill>
              </a:rPr>
              <a:t> Yukarıdaki örnekte </a:t>
            </a:r>
            <a:r>
              <a:rPr lang="tr-TR" sz="2400" dirty="0" err="1" smtClean="0">
                <a:solidFill>
                  <a:schemeClr val="tx1"/>
                </a:solidFill>
              </a:rPr>
              <a:t>int</a:t>
            </a:r>
            <a:r>
              <a:rPr lang="tr-TR" sz="2400" dirty="0" smtClean="0">
                <a:solidFill>
                  <a:schemeClr val="tx1"/>
                </a:solidFill>
              </a:rPr>
              <a:t> dizisi elemanlarının değerleri </a:t>
            </a:r>
            <a:r>
              <a:rPr lang="tr-TR" sz="2400" dirty="0" err="1" smtClean="0">
                <a:solidFill>
                  <a:schemeClr val="tx1"/>
                </a:solidFill>
              </a:rPr>
              <a:t>kareAl</a:t>
            </a:r>
            <a:r>
              <a:rPr lang="tr-TR" sz="2400" dirty="0" smtClean="0">
                <a:solidFill>
                  <a:schemeClr val="tx1"/>
                </a:solidFill>
              </a:rPr>
              <a:t> metodu içerisinde değiştirilmiştir. Bu yüzden dizi ikinci kez yazdırıldığında dizinin yeni değerleri ekrana yazdırılmıştır.</a:t>
            </a:r>
          </a:p>
          <a:p>
            <a:pPr algn="just"/>
            <a:endParaRPr lang="tr-TR" sz="2400" dirty="0" smtClean="0">
              <a:solidFill>
                <a:schemeClr val="tx1"/>
              </a:solidFill>
            </a:endParaRPr>
          </a:p>
        </p:txBody>
      </p:sp>
      <p:sp>
        <p:nvSpPr>
          <p:cNvPr id="2" name="Başlık 1"/>
          <p:cNvSpPr>
            <a:spLocks noGrp="1"/>
          </p:cNvSpPr>
          <p:nvPr>
            <p:ph type="title"/>
          </p:nvPr>
        </p:nvSpPr>
        <p:spPr>
          <a:xfrm>
            <a:off x="571472" y="5295920"/>
            <a:ext cx="8229600" cy="990600"/>
          </a:xfrm>
        </p:spPr>
        <p:txBody>
          <a:bodyPr>
            <a:normAutofit fontScale="90000"/>
          </a:bodyPr>
          <a:lstStyle/>
          <a:p>
            <a:r>
              <a:rPr lang="tr-TR" sz="4000" b="1" dirty="0" smtClean="0">
                <a:solidFill>
                  <a:schemeClr val="tx2">
                    <a:lumMod val="60000"/>
                    <a:lumOff val="40000"/>
                  </a:schemeClr>
                </a:solidFill>
              </a:rPr>
              <a:t>Dizilerin Metotlara Parametre Olarak Gönderilmesi</a:t>
            </a:r>
            <a:endParaRPr lang="tr-TR" sz="4000" b="1" dirty="0">
              <a:solidFill>
                <a:schemeClr val="tx2">
                  <a:lumMod val="60000"/>
                  <a:lumOff val="40000"/>
                </a:schemeClr>
              </a:solidFill>
            </a:endParaRPr>
          </a:p>
        </p:txBody>
      </p:sp>
      <p:pic>
        <p:nvPicPr>
          <p:cNvPr id="4" name="3 Resim" descr="soru.jpg"/>
          <p:cNvPicPr>
            <a:picLocks noChangeAspect="1"/>
          </p:cNvPicPr>
          <p:nvPr/>
        </p:nvPicPr>
        <p:blipFill>
          <a:blip r:embed="rId2"/>
          <a:stretch>
            <a:fillRect/>
          </a:stretch>
        </p:blipFill>
        <p:spPr>
          <a:xfrm>
            <a:off x="6286512" y="428604"/>
            <a:ext cx="1767840" cy="1328928"/>
          </a:xfrm>
          <a:prstGeom prst="rect">
            <a:avLst/>
          </a:prstGeom>
        </p:spPr>
      </p:pic>
      <p:graphicFrame>
        <p:nvGraphicFramePr>
          <p:cNvPr id="5" name="4 Tablo"/>
          <p:cNvGraphicFramePr>
            <a:graphicFrameLocks noGrp="1"/>
          </p:cNvGraphicFramePr>
          <p:nvPr/>
        </p:nvGraphicFramePr>
        <p:xfrm>
          <a:off x="2000232" y="2285992"/>
          <a:ext cx="4286280" cy="1143009"/>
        </p:xfrm>
        <a:graphic>
          <a:graphicData uri="http://schemas.openxmlformats.org/drawingml/2006/table">
            <a:tbl>
              <a:tblPr firstRow="1" bandRow="1">
                <a:tableStyleId>{5940675A-B579-460E-94D1-54222C63F5DA}</a:tableStyleId>
              </a:tblPr>
              <a:tblGrid>
                <a:gridCol w="428628"/>
                <a:gridCol w="428628"/>
                <a:gridCol w="428628"/>
                <a:gridCol w="428628"/>
                <a:gridCol w="428628"/>
                <a:gridCol w="428628"/>
                <a:gridCol w="428628"/>
                <a:gridCol w="428628"/>
                <a:gridCol w="428628"/>
                <a:gridCol w="428628"/>
              </a:tblGrid>
              <a:tr h="381003">
                <a:tc>
                  <a:txBody>
                    <a:bodyPr/>
                    <a:lstStyle/>
                    <a:p>
                      <a:pPr algn="ctr"/>
                      <a:r>
                        <a:rPr lang="tr-TR" b="1" dirty="0" smtClean="0"/>
                        <a:t>1</a:t>
                      </a:r>
                      <a:endParaRPr lang="tr-TR" b="1" dirty="0"/>
                    </a:p>
                  </a:txBody>
                  <a:tcPr/>
                </a:tc>
                <a:tc>
                  <a:txBody>
                    <a:bodyPr/>
                    <a:lstStyle/>
                    <a:p>
                      <a:pPr algn="ctr"/>
                      <a:endParaRPr lang="tr-TR" b="1" dirty="0"/>
                    </a:p>
                  </a:txBody>
                  <a:tcPr/>
                </a:tc>
                <a:tc>
                  <a:txBody>
                    <a:bodyPr/>
                    <a:lstStyle/>
                    <a:p>
                      <a:pPr algn="ctr"/>
                      <a:r>
                        <a:rPr lang="tr-TR" b="1" dirty="0" smtClean="0"/>
                        <a:t>2</a:t>
                      </a:r>
                      <a:endParaRPr lang="tr-TR" b="1" dirty="0"/>
                    </a:p>
                  </a:txBody>
                  <a:tcPr/>
                </a:tc>
                <a:tc>
                  <a:txBody>
                    <a:bodyPr/>
                    <a:lstStyle/>
                    <a:p>
                      <a:pPr algn="ctr"/>
                      <a:endParaRPr lang="tr-TR" b="1"/>
                    </a:p>
                  </a:txBody>
                  <a:tcPr/>
                </a:tc>
                <a:tc>
                  <a:txBody>
                    <a:bodyPr/>
                    <a:lstStyle/>
                    <a:p>
                      <a:pPr algn="ctr"/>
                      <a:r>
                        <a:rPr lang="tr-TR" b="1" dirty="0" smtClean="0"/>
                        <a:t>3</a:t>
                      </a:r>
                      <a:endParaRPr lang="tr-TR" b="1" dirty="0"/>
                    </a:p>
                  </a:txBody>
                  <a:tcPr/>
                </a:tc>
                <a:tc>
                  <a:txBody>
                    <a:bodyPr/>
                    <a:lstStyle/>
                    <a:p>
                      <a:pPr algn="ctr"/>
                      <a:endParaRPr lang="tr-TR" b="1"/>
                    </a:p>
                  </a:txBody>
                  <a:tcPr/>
                </a:tc>
                <a:tc>
                  <a:txBody>
                    <a:bodyPr/>
                    <a:lstStyle/>
                    <a:p>
                      <a:pPr algn="ctr"/>
                      <a:r>
                        <a:rPr lang="tr-TR" b="1" dirty="0" smtClean="0"/>
                        <a:t>4</a:t>
                      </a:r>
                      <a:endParaRPr lang="tr-TR" b="1" dirty="0"/>
                    </a:p>
                  </a:txBody>
                  <a:tcPr/>
                </a:tc>
                <a:tc>
                  <a:txBody>
                    <a:bodyPr/>
                    <a:lstStyle/>
                    <a:p>
                      <a:pPr algn="ctr"/>
                      <a:endParaRPr lang="tr-TR" b="1"/>
                    </a:p>
                  </a:txBody>
                  <a:tcPr/>
                </a:tc>
                <a:tc>
                  <a:txBody>
                    <a:bodyPr/>
                    <a:lstStyle/>
                    <a:p>
                      <a:pPr algn="ctr"/>
                      <a:endParaRPr lang="tr-TR" b="1"/>
                    </a:p>
                  </a:txBody>
                  <a:tcPr/>
                </a:tc>
                <a:tc>
                  <a:txBody>
                    <a:bodyPr/>
                    <a:lstStyle/>
                    <a:p>
                      <a:pPr algn="ctr"/>
                      <a:endParaRPr lang="tr-TR" b="1"/>
                    </a:p>
                  </a:txBody>
                  <a:tcPr/>
                </a:tc>
              </a:tr>
              <a:tr h="381003">
                <a:tc>
                  <a:txBody>
                    <a:bodyPr/>
                    <a:lstStyle/>
                    <a:p>
                      <a:pPr algn="ctr"/>
                      <a:r>
                        <a:rPr lang="tr-TR" b="1" dirty="0" smtClean="0"/>
                        <a:t>1</a:t>
                      </a:r>
                      <a:endParaRPr lang="tr-TR" b="1" dirty="0"/>
                    </a:p>
                  </a:txBody>
                  <a:tcPr/>
                </a:tc>
                <a:tc>
                  <a:txBody>
                    <a:bodyPr/>
                    <a:lstStyle/>
                    <a:p>
                      <a:pPr algn="ctr"/>
                      <a:endParaRPr lang="tr-TR" b="1"/>
                    </a:p>
                  </a:txBody>
                  <a:tcPr/>
                </a:tc>
                <a:tc>
                  <a:txBody>
                    <a:bodyPr/>
                    <a:lstStyle/>
                    <a:p>
                      <a:pPr algn="ctr"/>
                      <a:r>
                        <a:rPr lang="tr-TR" b="1" dirty="0" smtClean="0"/>
                        <a:t>4</a:t>
                      </a:r>
                      <a:endParaRPr lang="tr-TR" b="1" dirty="0"/>
                    </a:p>
                  </a:txBody>
                  <a:tcPr/>
                </a:tc>
                <a:tc>
                  <a:txBody>
                    <a:bodyPr/>
                    <a:lstStyle/>
                    <a:p>
                      <a:pPr algn="ctr"/>
                      <a:endParaRPr lang="tr-TR" b="1"/>
                    </a:p>
                  </a:txBody>
                  <a:tcPr/>
                </a:tc>
                <a:tc>
                  <a:txBody>
                    <a:bodyPr/>
                    <a:lstStyle/>
                    <a:p>
                      <a:pPr algn="ctr"/>
                      <a:r>
                        <a:rPr lang="tr-TR" b="1" dirty="0" smtClean="0"/>
                        <a:t>9</a:t>
                      </a:r>
                      <a:endParaRPr lang="tr-TR" b="1" dirty="0"/>
                    </a:p>
                  </a:txBody>
                  <a:tcPr/>
                </a:tc>
                <a:tc>
                  <a:txBody>
                    <a:bodyPr/>
                    <a:lstStyle/>
                    <a:p>
                      <a:pPr algn="ctr"/>
                      <a:endParaRPr lang="tr-TR" b="1"/>
                    </a:p>
                  </a:txBody>
                  <a:tcPr/>
                </a:tc>
                <a:tc>
                  <a:txBody>
                    <a:bodyPr/>
                    <a:lstStyle/>
                    <a:p>
                      <a:pPr algn="ctr"/>
                      <a:r>
                        <a:rPr lang="tr-TR" b="1" dirty="0" smtClean="0"/>
                        <a:t>1</a:t>
                      </a:r>
                      <a:endParaRPr lang="tr-TR" b="1" dirty="0"/>
                    </a:p>
                  </a:txBody>
                  <a:tcPr/>
                </a:tc>
                <a:tc>
                  <a:txBody>
                    <a:bodyPr/>
                    <a:lstStyle/>
                    <a:p>
                      <a:pPr algn="ctr"/>
                      <a:r>
                        <a:rPr lang="tr-TR" b="1" dirty="0" smtClean="0"/>
                        <a:t>6</a:t>
                      </a:r>
                      <a:endParaRPr lang="tr-TR" b="1" dirty="0"/>
                    </a:p>
                  </a:txBody>
                  <a:tcPr/>
                </a:tc>
                <a:tc>
                  <a:txBody>
                    <a:bodyPr/>
                    <a:lstStyle/>
                    <a:p>
                      <a:pPr algn="ctr"/>
                      <a:endParaRPr lang="tr-TR" b="1"/>
                    </a:p>
                  </a:txBody>
                  <a:tcPr/>
                </a:tc>
                <a:tc>
                  <a:txBody>
                    <a:bodyPr/>
                    <a:lstStyle/>
                    <a:p>
                      <a:pPr algn="ctr"/>
                      <a:endParaRPr lang="tr-TR" b="1"/>
                    </a:p>
                  </a:txBody>
                  <a:tcPr/>
                </a:tc>
              </a:tr>
              <a:tr h="381003">
                <a:tc>
                  <a:txBody>
                    <a:bodyPr/>
                    <a:lstStyle/>
                    <a:p>
                      <a:pPr algn="ctr"/>
                      <a:endParaRPr lang="tr-TR" b="1" dirty="0"/>
                    </a:p>
                  </a:txBody>
                  <a:tcPr/>
                </a:tc>
                <a:tc>
                  <a:txBody>
                    <a:bodyPr/>
                    <a:lstStyle/>
                    <a:p>
                      <a:pPr algn="ctr"/>
                      <a:endParaRPr lang="tr-TR" b="1"/>
                    </a:p>
                  </a:txBody>
                  <a:tcPr/>
                </a:tc>
                <a:tc>
                  <a:txBody>
                    <a:bodyPr/>
                    <a:lstStyle/>
                    <a:p>
                      <a:pPr algn="ctr"/>
                      <a:endParaRPr lang="tr-TR" b="1" dirty="0"/>
                    </a:p>
                  </a:txBody>
                  <a:tcPr/>
                </a:tc>
                <a:tc>
                  <a:txBody>
                    <a:bodyPr/>
                    <a:lstStyle/>
                    <a:p>
                      <a:pPr algn="ctr"/>
                      <a:endParaRPr lang="tr-TR" b="1"/>
                    </a:p>
                  </a:txBody>
                  <a:tcPr/>
                </a:tc>
                <a:tc>
                  <a:txBody>
                    <a:bodyPr/>
                    <a:lstStyle/>
                    <a:p>
                      <a:pPr algn="ctr"/>
                      <a:endParaRPr lang="tr-TR" b="1" dirty="0"/>
                    </a:p>
                  </a:txBody>
                  <a:tcPr/>
                </a:tc>
                <a:tc>
                  <a:txBody>
                    <a:bodyPr/>
                    <a:lstStyle/>
                    <a:p>
                      <a:pPr algn="ctr"/>
                      <a:endParaRPr lang="tr-TR" b="1"/>
                    </a:p>
                  </a:txBody>
                  <a:tcPr/>
                </a:tc>
                <a:tc>
                  <a:txBody>
                    <a:bodyPr/>
                    <a:lstStyle/>
                    <a:p>
                      <a:pPr algn="ctr"/>
                      <a:endParaRPr lang="tr-TR" b="1" dirty="0"/>
                    </a:p>
                  </a:txBody>
                  <a:tcPr/>
                </a:tc>
                <a:tc>
                  <a:txBody>
                    <a:bodyPr/>
                    <a:lstStyle/>
                    <a:p>
                      <a:pPr algn="ctr"/>
                      <a:endParaRPr lang="tr-TR" b="1"/>
                    </a:p>
                  </a:txBody>
                  <a:tcPr/>
                </a:tc>
                <a:tc>
                  <a:txBody>
                    <a:bodyPr/>
                    <a:lstStyle/>
                    <a:p>
                      <a:pPr algn="ctr"/>
                      <a:endParaRPr lang="tr-TR" b="1"/>
                    </a:p>
                  </a:txBody>
                  <a:tcPr/>
                </a:tc>
                <a:tc>
                  <a:txBody>
                    <a:bodyPr/>
                    <a:lstStyle/>
                    <a:p>
                      <a:pPr algn="ctr"/>
                      <a:endParaRPr lang="tr-TR" b="1" dirty="0"/>
                    </a:p>
                  </a:txBody>
                  <a:tcPr/>
                </a:tc>
              </a:tr>
            </a:tbl>
          </a:graphicData>
        </a:graphic>
      </p:graphicFrame>
      <p:sp>
        <p:nvSpPr>
          <p:cNvPr id="6" name="5 Yuvarlatılmış Dikdörtgen"/>
          <p:cNvSpPr/>
          <p:nvPr/>
        </p:nvSpPr>
        <p:spPr>
          <a:xfrm>
            <a:off x="6357950" y="1857364"/>
            <a:ext cx="2571768" cy="107157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3x10 </a:t>
            </a:r>
            <a:r>
              <a:rPr lang="tr-TR" dirty="0" err="1" smtClean="0"/>
              <a:t>luk</a:t>
            </a:r>
            <a:r>
              <a:rPr lang="tr-TR" dirty="0" smtClean="0"/>
              <a:t> bir çıktı kutusu içine cevabınızı yerleştiriniz!</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checkerboard(across)">
                                      <p:cBhvr>
                                        <p:cTn id="7" dur="500"/>
                                        <p:tgtEl>
                                          <p:spTgt spid="3">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smtClean="0">
                <a:solidFill>
                  <a:schemeClr val="tx2">
                    <a:lumMod val="60000"/>
                    <a:lumOff val="40000"/>
                  </a:schemeClr>
                </a:solidFill>
              </a:rPr>
              <a:t>Dizilerin Metotlara Parametre Olarak Gönderilmesi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5281634"/>
          </a:xfrm>
        </p:spPr>
        <p:txBody>
          <a:bodyPr>
            <a:normAutofit/>
          </a:bodyPr>
          <a:lstStyle/>
          <a:p>
            <a:pPr algn="just">
              <a:buFont typeface="Wingdings" pitchFamily="2" charset="2"/>
              <a:buChar char="Ø"/>
            </a:pPr>
            <a:r>
              <a:rPr lang="tr-TR" sz="2400" dirty="0" smtClean="0">
                <a:solidFill>
                  <a:schemeClr val="tx1"/>
                </a:solidFill>
              </a:rPr>
              <a:t> Diziler metotlara tıpkı diğer türler gibi gönderilirler. Parametre kısmında dizi tanımı yapılır. Önceki slayttaki </a:t>
            </a:r>
            <a:r>
              <a:rPr lang="tr-TR" sz="2400" dirty="0" err="1" smtClean="0">
                <a:solidFill>
                  <a:schemeClr val="tx1"/>
                </a:solidFill>
              </a:rPr>
              <a:t>kareAl</a:t>
            </a:r>
            <a:r>
              <a:rPr lang="tr-TR" sz="2400" dirty="0" smtClean="0">
                <a:solidFill>
                  <a:schemeClr val="tx1"/>
                </a:solidFill>
              </a:rPr>
              <a:t> metodu bir </a:t>
            </a:r>
            <a:r>
              <a:rPr lang="tr-TR" sz="2400" dirty="0" err="1" smtClean="0">
                <a:solidFill>
                  <a:schemeClr val="tx1"/>
                </a:solidFill>
              </a:rPr>
              <a:t>int</a:t>
            </a:r>
            <a:r>
              <a:rPr lang="tr-TR" sz="2400" dirty="0" smtClean="0">
                <a:solidFill>
                  <a:schemeClr val="tx1"/>
                </a:solidFill>
              </a:rPr>
              <a:t> dizisini parametre olarak alır ve dizideki elemanların karesini alarak dizi elemanlarını günceller. Yazdır metodu ise dizi elemanlarını aralarında birer boşluk bırakarak ekrana yazdırır. </a:t>
            </a:r>
          </a:p>
          <a:p>
            <a:pPr algn="just">
              <a:buFont typeface="Wingdings" pitchFamily="2" charset="2"/>
              <a:buChar char="Ø"/>
            </a:pPr>
            <a:r>
              <a:rPr lang="tr-TR" sz="2400" dirty="0" smtClean="0"/>
              <a:t>Not: Önceki slayttaki metotların </a:t>
            </a:r>
            <a:r>
              <a:rPr lang="tr-TR" sz="2400" dirty="0" err="1" smtClean="0">
                <a:solidFill>
                  <a:schemeClr val="tx1"/>
                </a:solidFill>
              </a:rPr>
              <a:t>Main</a:t>
            </a:r>
            <a:r>
              <a:rPr lang="tr-TR" sz="2400" dirty="0" smtClean="0">
                <a:solidFill>
                  <a:schemeClr val="tx1"/>
                </a:solidFill>
              </a:rPr>
              <a:t> sınıfı içerisinde tanımlandığını varsayın (</a:t>
            </a:r>
            <a:r>
              <a:rPr lang="tr-TR" sz="2400" dirty="0" err="1" smtClean="0">
                <a:solidFill>
                  <a:schemeClr val="tx1"/>
                </a:solidFill>
              </a:rPr>
              <a:t>public</a:t>
            </a:r>
            <a:r>
              <a:rPr lang="tr-TR" sz="2400" dirty="0" smtClean="0">
                <a:solidFill>
                  <a:schemeClr val="tx1"/>
                </a:solidFill>
              </a:rPr>
              <a:t> </a:t>
            </a:r>
            <a:r>
              <a:rPr lang="tr-TR" sz="2400" dirty="0" err="1" smtClean="0">
                <a:solidFill>
                  <a:schemeClr val="tx1"/>
                </a:solidFill>
              </a:rPr>
              <a:t>static</a:t>
            </a:r>
            <a:r>
              <a:rPr lang="tr-TR" sz="2400" dirty="0" smtClean="0">
                <a:solidFill>
                  <a:schemeClr val="tx1"/>
                </a:solidFill>
              </a:rPr>
              <a:t> </a:t>
            </a:r>
            <a:r>
              <a:rPr lang="tr-TR" sz="2400" dirty="0" err="1" smtClean="0">
                <a:solidFill>
                  <a:schemeClr val="tx1"/>
                </a:solidFill>
              </a:rPr>
              <a:t>void</a:t>
            </a:r>
            <a:r>
              <a:rPr lang="tr-TR" sz="2400" dirty="0" smtClean="0">
                <a:solidFill>
                  <a:schemeClr val="tx1"/>
                </a:solidFill>
              </a:rPr>
              <a:t> </a:t>
            </a:r>
            <a:r>
              <a:rPr lang="tr-TR" sz="2400" dirty="0" err="1" smtClean="0">
                <a:solidFill>
                  <a:schemeClr val="tx1"/>
                </a:solidFill>
              </a:rPr>
              <a:t>main</a:t>
            </a:r>
            <a:r>
              <a:rPr lang="tr-TR" sz="2400" dirty="0" smtClean="0">
                <a:solidFill>
                  <a:schemeClr val="tx1"/>
                </a:solidFill>
              </a:rPr>
              <a:t> metodunu barındıran sınıf).</a:t>
            </a:r>
          </a:p>
        </p:txBody>
      </p:sp>
    </p:spTree>
  </p:cSld>
  <p:clrMapOvr>
    <a:masterClrMapping/>
  </p:clrMapOvr>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4400" y="5867400"/>
            <a:ext cx="8229600" cy="990600"/>
          </a:xfrm>
        </p:spPr>
        <p:txBody>
          <a:bodyPr>
            <a:normAutofit/>
          </a:bodyPr>
          <a:lstStyle/>
          <a:p>
            <a:r>
              <a:rPr lang="tr-TR" sz="4000" b="1" dirty="0" smtClean="0">
                <a:solidFill>
                  <a:srgbClr val="002060"/>
                </a:solidFill>
              </a:rPr>
              <a:t>UML </a:t>
            </a:r>
            <a:r>
              <a:rPr lang="tr-TR" sz="4000" dirty="0" smtClean="0">
                <a:solidFill>
                  <a:schemeClr val="tx1"/>
                </a:solidFill>
              </a:rPr>
              <a:t>diyagramları</a:t>
            </a:r>
            <a:r>
              <a:rPr lang="tr-TR" sz="4000" b="1" dirty="0" smtClean="0">
                <a:solidFill>
                  <a:srgbClr val="002060"/>
                </a:solidFill>
              </a:rPr>
              <a:t> </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16679" y="2357430"/>
            <a:ext cx="8229600" cy="714380"/>
          </a:xfrm>
        </p:spPr>
        <p:txBody>
          <a:bodyPr>
            <a:normAutofit/>
          </a:bodyPr>
          <a:lstStyle/>
          <a:p>
            <a:pPr algn="l">
              <a:buFontTx/>
              <a:buChar char="-"/>
            </a:pPr>
            <a:r>
              <a:rPr lang="tr-TR" sz="1800" dirty="0" smtClean="0">
                <a:solidFill>
                  <a:schemeClr val="tx1"/>
                </a:solidFill>
              </a:rPr>
              <a:t> UML diyagramı üç bölümden oluşur: sınıf adı, değişkenler kısmı ve metotlar kısmı. Diyagram temel olarak yukarıdaki şekildedir.</a:t>
            </a:r>
          </a:p>
          <a:p>
            <a:pPr algn="l">
              <a:buFontTx/>
              <a:buChar char="-"/>
            </a:pPr>
            <a:endParaRPr lang="tr-TR" sz="1800" dirty="0" smtClean="0">
              <a:solidFill>
                <a:schemeClr val="tx1"/>
              </a:solidFill>
            </a:endParaRPr>
          </a:p>
        </p:txBody>
      </p:sp>
      <p:graphicFrame>
        <p:nvGraphicFramePr>
          <p:cNvPr id="4" name="Table 3"/>
          <p:cNvGraphicFramePr>
            <a:graphicFrameLocks noGrp="1"/>
          </p:cNvGraphicFramePr>
          <p:nvPr/>
        </p:nvGraphicFramePr>
        <p:xfrm>
          <a:off x="1214414" y="357166"/>
          <a:ext cx="6548462" cy="1527943"/>
        </p:xfrm>
        <a:graphic>
          <a:graphicData uri="http://schemas.openxmlformats.org/drawingml/2006/table">
            <a:tbl>
              <a:tblPr firstRow="1" bandRow="1">
                <a:tableStyleId>{5C22544A-7EE6-4342-B048-85BDC9FD1C3A}</a:tableStyleId>
              </a:tblPr>
              <a:tblGrid>
                <a:gridCol w="6548462"/>
              </a:tblGrid>
              <a:tr h="462744">
                <a:tc>
                  <a:txBody>
                    <a:bodyPr/>
                    <a:lstStyle/>
                    <a:p>
                      <a:pPr algn="ctr"/>
                      <a:r>
                        <a:rPr lang="tr-TR" dirty="0" smtClean="0">
                          <a:solidFill>
                            <a:schemeClr val="tx1"/>
                          </a:solidFill>
                        </a:rPr>
                        <a:t>SINIF ADI</a:t>
                      </a:r>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0714">
                <a:tc>
                  <a:txBody>
                    <a:bodyPr/>
                    <a:lstStyle/>
                    <a:p>
                      <a:pPr algn="ctr"/>
                      <a:r>
                        <a:rPr lang="tr-TR" dirty="0" smtClean="0">
                          <a:solidFill>
                            <a:schemeClr val="tx1"/>
                          </a:solidFill>
                        </a:rPr>
                        <a:t>görünürlük(</a:t>
                      </a:r>
                      <a:r>
                        <a:rPr lang="tr-TR" baseline="0" dirty="0" smtClean="0">
                          <a:solidFill>
                            <a:schemeClr val="tx1"/>
                          </a:solidFill>
                        </a:rPr>
                        <a:t> - , +, ~, # ) değişken_adı : değişken_türü</a:t>
                      </a:r>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64485">
                <a:tc>
                  <a:txBody>
                    <a:bodyPr/>
                    <a:lstStyle/>
                    <a:p>
                      <a:pPr algn="ctr"/>
                      <a:r>
                        <a:rPr lang="tr-TR" dirty="0" smtClean="0">
                          <a:solidFill>
                            <a:schemeClr val="tx1"/>
                          </a:solidFill>
                        </a:rPr>
                        <a:t>görünürlük (</a:t>
                      </a:r>
                      <a:r>
                        <a:rPr lang="tr-TR" baseline="0" dirty="0" smtClean="0">
                          <a:solidFill>
                            <a:schemeClr val="tx1"/>
                          </a:solidFill>
                        </a:rPr>
                        <a:t> - , +, ~, # ) </a:t>
                      </a:r>
                      <a:r>
                        <a:rPr lang="tr-TR" dirty="0" smtClean="0">
                          <a:solidFill>
                            <a:schemeClr val="tx1"/>
                          </a:solidFill>
                        </a:rPr>
                        <a:t>metot_adı(parametre_türleri)</a:t>
                      </a:r>
                      <a:r>
                        <a:rPr lang="tr-TR" baseline="0" dirty="0" smtClean="0">
                          <a:solidFill>
                            <a:schemeClr val="tx1"/>
                          </a:solidFill>
                        </a:rPr>
                        <a:t> : dönüş_türü</a:t>
                      </a:r>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4 Dikdörtgen"/>
          <p:cNvSpPr/>
          <p:nvPr/>
        </p:nvSpPr>
        <p:spPr>
          <a:xfrm>
            <a:off x="357158" y="5572140"/>
            <a:ext cx="8286776" cy="584775"/>
          </a:xfrm>
          <a:prstGeom prst="rect">
            <a:avLst/>
          </a:prstGeom>
        </p:spPr>
        <p:txBody>
          <a:bodyPr wrap="square">
            <a:spAutoFit/>
          </a:bodyPr>
          <a:lstStyle/>
          <a:p>
            <a:r>
              <a:rPr lang="tr-TR" sz="1600" dirty="0" smtClean="0"/>
              <a:t>Detaylı ek bilgi için:</a:t>
            </a:r>
          </a:p>
          <a:p>
            <a:r>
              <a:rPr lang="tr-TR" sz="1600" dirty="0" smtClean="0"/>
              <a:t>http://www.</a:t>
            </a:r>
            <a:r>
              <a:rPr lang="tr-TR" sz="1600" dirty="0" err="1" smtClean="0"/>
              <a:t>ibm</a:t>
            </a:r>
            <a:r>
              <a:rPr lang="tr-TR" sz="1600" dirty="0" smtClean="0"/>
              <a:t>.com/</a:t>
            </a:r>
            <a:r>
              <a:rPr lang="tr-TR" sz="1600" dirty="0" err="1" smtClean="0"/>
              <a:t>developerworks</a:t>
            </a:r>
            <a:r>
              <a:rPr lang="tr-TR" sz="1600" dirty="0" smtClean="0"/>
              <a:t>/</a:t>
            </a:r>
            <a:r>
              <a:rPr lang="tr-TR" sz="1600" dirty="0" err="1" smtClean="0"/>
              <a:t>rational</a:t>
            </a:r>
            <a:r>
              <a:rPr lang="tr-TR" sz="1600" dirty="0" smtClean="0"/>
              <a:t>/</a:t>
            </a:r>
            <a:r>
              <a:rPr lang="tr-TR" sz="1600" dirty="0" err="1" smtClean="0"/>
              <a:t>library</a:t>
            </a:r>
            <a:r>
              <a:rPr lang="tr-TR" sz="1600" dirty="0" smtClean="0"/>
              <a:t>/</a:t>
            </a:r>
            <a:r>
              <a:rPr lang="tr-TR" sz="1600" dirty="0" err="1" smtClean="0"/>
              <a:t>content</a:t>
            </a:r>
            <a:r>
              <a:rPr lang="tr-TR" sz="1600" dirty="0" smtClean="0"/>
              <a:t>/</a:t>
            </a:r>
            <a:r>
              <a:rPr lang="tr-TR" sz="1600" dirty="0" err="1" smtClean="0"/>
              <a:t>RationalEdge</a:t>
            </a:r>
            <a:r>
              <a:rPr lang="tr-TR" sz="1600" dirty="0" smtClean="0"/>
              <a:t>/sep04/</a:t>
            </a:r>
            <a:r>
              <a:rPr lang="tr-TR" sz="1600" dirty="0" err="1" smtClean="0"/>
              <a:t>bell</a:t>
            </a:r>
            <a:r>
              <a:rPr lang="tr-TR" sz="1600" dirty="0" smtClean="0"/>
              <a:t>/</a:t>
            </a:r>
            <a:endParaRPr lang="tr-TR" sz="1600" dirty="0"/>
          </a:p>
        </p:txBody>
      </p:sp>
      <p:sp>
        <p:nvSpPr>
          <p:cNvPr id="6" name="5 Oval"/>
          <p:cNvSpPr/>
          <p:nvPr/>
        </p:nvSpPr>
        <p:spPr>
          <a:xfrm>
            <a:off x="3059885" y="857232"/>
            <a:ext cx="642942" cy="35719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 name="7 Düz Ok Bağlayıcısı"/>
          <p:cNvCxnSpPr/>
          <p:nvPr/>
        </p:nvCxnSpPr>
        <p:spPr>
          <a:xfrm rot="16200000" flipH="1">
            <a:off x="2988447" y="428604"/>
            <a:ext cx="571504" cy="14287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b="1" dirty="0" smtClean="0">
                <a:solidFill>
                  <a:srgbClr val="002060"/>
                </a:solidFill>
              </a:rPr>
              <a:t>UML </a:t>
            </a:r>
            <a:r>
              <a:rPr lang="tr-TR" dirty="0" smtClean="0">
                <a:solidFill>
                  <a:schemeClr val="tx1"/>
                </a:solidFill>
              </a:rPr>
              <a:t>diyagramları</a:t>
            </a:r>
            <a:r>
              <a:rPr lang="tr-TR" b="1" dirty="0" smtClean="0">
                <a:solidFill>
                  <a:srgbClr val="002060"/>
                </a:solidFill>
              </a:rPr>
              <a:t> </a:t>
            </a:r>
            <a:endParaRPr lang="tr-TR" dirty="0"/>
          </a:p>
        </p:txBody>
      </p:sp>
      <p:pic>
        <p:nvPicPr>
          <p:cNvPr id="4" name="3 İçerik Yer Tutucusu" descr="AnimalHierarchy.jpg"/>
          <p:cNvPicPr>
            <a:picLocks noGrp="1" noChangeAspect="1"/>
          </p:cNvPicPr>
          <p:nvPr>
            <p:ph sz="quarter" idx="1"/>
          </p:nvPr>
        </p:nvPicPr>
        <p:blipFill>
          <a:blip r:embed="rId2"/>
          <a:stretch>
            <a:fillRect/>
          </a:stretch>
        </p:blipFill>
        <p:spPr>
          <a:xfrm>
            <a:off x="285720" y="1714488"/>
            <a:ext cx="3984673" cy="3936993"/>
          </a:xfrm>
        </p:spPr>
      </p:pic>
      <p:sp>
        <p:nvSpPr>
          <p:cNvPr id="5" name="4 Dikdörtgen"/>
          <p:cNvSpPr/>
          <p:nvPr/>
        </p:nvSpPr>
        <p:spPr>
          <a:xfrm>
            <a:off x="4572000" y="1357298"/>
            <a:ext cx="4572000" cy="4247317"/>
          </a:xfrm>
          <a:prstGeom prst="rect">
            <a:avLst/>
          </a:prstGeom>
        </p:spPr>
        <p:txBody>
          <a:bodyPr wrap="square">
            <a:spAutoFit/>
          </a:bodyPr>
          <a:lstStyle/>
          <a:p>
            <a:pPr>
              <a:buFontTx/>
              <a:buChar char="-"/>
            </a:pPr>
            <a:r>
              <a:rPr lang="tr-TR" dirty="0" smtClean="0"/>
              <a:t> Java’da sınıf tanımlarının kolay bir şekilde anlaşılması ve sınıfların genel bir özetinin çıkarılması için </a:t>
            </a:r>
            <a:r>
              <a:rPr lang="tr-TR" b="1" dirty="0" smtClean="0">
                <a:solidFill>
                  <a:srgbClr val="002060"/>
                </a:solidFill>
              </a:rPr>
              <a:t>UML(</a:t>
            </a:r>
            <a:r>
              <a:rPr lang="tr-TR" b="1" i="1" dirty="0" err="1" smtClean="0">
                <a:solidFill>
                  <a:srgbClr val="002060"/>
                </a:solidFill>
              </a:rPr>
              <a:t>Unified</a:t>
            </a:r>
            <a:r>
              <a:rPr lang="tr-TR" b="1" i="1" dirty="0" smtClean="0">
                <a:solidFill>
                  <a:srgbClr val="002060"/>
                </a:solidFill>
              </a:rPr>
              <a:t> </a:t>
            </a:r>
            <a:r>
              <a:rPr lang="tr-TR" b="1" i="1" dirty="0" err="1" smtClean="0">
                <a:solidFill>
                  <a:srgbClr val="002060"/>
                </a:solidFill>
              </a:rPr>
              <a:t>Modeling</a:t>
            </a:r>
            <a:r>
              <a:rPr lang="tr-TR" b="1" i="1" dirty="0" smtClean="0">
                <a:solidFill>
                  <a:srgbClr val="002060"/>
                </a:solidFill>
              </a:rPr>
              <a:t> </a:t>
            </a:r>
            <a:r>
              <a:rPr lang="tr-TR" b="1" dirty="0" err="1" smtClean="0">
                <a:solidFill>
                  <a:srgbClr val="002060"/>
                </a:solidFill>
              </a:rPr>
              <a:t>Language</a:t>
            </a:r>
            <a:r>
              <a:rPr lang="tr-TR" b="1" dirty="0" smtClean="0">
                <a:solidFill>
                  <a:srgbClr val="002060"/>
                </a:solidFill>
              </a:rPr>
              <a:t>) </a:t>
            </a:r>
            <a:r>
              <a:rPr lang="tr-TR" dirty="0" smtClean="0"/>
              <a:t>diyagramları</a:t>
            </a:r>
            <a:r>
              <a:rPr lang="tr-TR" b="1" dirty="0" smtClean="0">
                <a:solidFill>
                  <a:srgbClr val="002060"/>
                </a:solidFill>
              </a:rPr>
              <a:t> </a:t>
            </a:r>
            <a:r>
              <a:rPr lang="tr-TR" dirty="0" smtClean="0"/>
              <a:t>kullanılır. UML diyagramları belirli kurallar çerçevesinde oluşturulur.</a:t>
            </a:r>
          </a:p>
          <a:p>
            <a:pPr>
              <a:buFontTx/>
              <a:buChar char="-"/>
            </a:pPr>
            <a:endParaRPr lang="tr-TR" dirty="0" smtClean="0"/>
          </a:p>
          <a:p>
            <a:pPr>
              <a:buFontTx/>
              <a:buChar char="-"/>
            </a:pPr>
            <a:r>
              <a:rPr lang="tr-TR" dirty="0" smtClean="0"/>
              <a:t> UML diyagramlarında metot içerikleri ve parametre isimleri ile ilgilenilmez. Parametrelerin türü, görünürlüğü, </a:t>
            </a:r>
            <a:r>
              <a:rPr lang="tr-TR" dirty="0" err="1" smtClean="0"/>
              <a:t>static</a:t>
            </a:r>
            <a:r>
              <a:rPr lang="tr-TR" dirty="0" smtClean="0"/>
              <a:t> olup olmadığı gibi bilgiler önemlidir.</a:t>
            </a:r>
          </a:p>
          <a:p>
            <a:pPr>
              <a:buFontTx/>
              <a:buChar char="-"/>
            </a:pPr>
            <a:endParaRPr lang="tr-TR" dirty="0" smtClean="0"/>
          </a:p>
          <a:p>
            <a:pPr>
              <a:buFontTx/>
              <a:buChar char="-"/>
            </a:pPr>
            <a:r>
              <a:rPr lang="tr-TR" dirty="0" smtClean="0"/>
              <a:t> UML diyagramı verilen bir sınıfı oluşturmak veya verilen bir sınıfın UML diyagramını oluşturmak oldukça pratiktir.</a:t>
            </a:r>
          </a:p>
        </p:txBody>
      </p:sp>
      <p:cxnSp>
        <p:nvCxnSpPr>
          <p:cNvPr id="7" name="6 Düz Ok Bağlayıcısı"/>
          <p:cNvCxnSpPr/>
          <p:nvPr/>
        </p:nvCxnSpPr>
        <p:spPr>
          <a:xfrm rot="16200000" flipH="1">
            <a:off x="2750331" y="5179231"/>
            <a:ext cx="1000132" cy="7858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857224" y="6143644"/>
            <a:ext cx="54292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tr-TR" sz="1400" dirty="0" smtClean="0"/>
              <a:t>Not: Bu ders kapsamında buradaki kadar gelişmiş diyagramlar kullanmayacağız (aralardaki oklardan vs. sorumlu değilsiniz.)</a:t>
            </a:r>
            <a:endParaRPr lang="tr-TR" sz="1400" dirty="0"/>
          </a:p>
        </p:txBody>
      </p:sp>
    </p:spTree>
  </p:cSld>
  <p:clrMapOvr>
    <a:masterClrMapping/>
  </p:clrMapOvr>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rgbClr val="002060"/>
                </a:solidFill>
              </a:rPr>
              <a:t>UML </a:t>
            </a:r>
            <a:r>
              <a:rPr lang="tr-TR" sz="4000" dirty="0" smtClean="0">
                <a:solidFill>
                  <a:schemeClr val="tx1"/>
                </a:solidFill>
              </a:rPr>
              <a:t>diyagramları</a:t>
            </a:r>
            <a:r>
              <a:rPr lang="tr-TR" sz="4000" b="1" dirty="0" smtClean="0">
                <a:solidFill>
                  <a:srgbClr val="002060"/>
                </a:solidFill>
              </a:rPr>
              <a:t> </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buFontTx/>
              <a:buChar char="-"/>
            </a:pPr>
            <a:r>
              <a:rPr lang="tr-TR" sz="2400" dirty="0" smtClean="0">
                <a:solidFill>
                  <a:schemeClr val="tx1"/>
                </a:solidFill>
              </a:rPr>
              <a:t> UML diyagramında aşağıdakilere dikkat edilmelidir:</a:t>
            </a:r>
          </a:p>
          <a:p>
            <a:pPr algn="l">
              <a:buFont typeface="Wingdings" pitchFamily="2" charset="2"/>
              <a:buChar char="§"/>
            </a:pPr>
            <a:r>
              <a:rPr lang="tr-TR" sz="2400" dirty="0" smtClean="0">
                <a:solidFill>
                  <a:schemeClr val="tx1"/>
                </a:solidFill>
              </a:rPr>
              <a:t> Değişken ve metotların görünürlüğünde </a:t>
            </a:r>
            <a:r>
              <a:rPr lang="tr-TR" sz="2400" dirty="0" err="1" smtClean="0">
                <a:solidFill>
                  <a:schemeClr val="tx1"/>
                </a:solidFill>
              </a:rPr>
              <a:t>public</a:t>
            </a:r>
            <a:r>
              <a:rPr lang="tr-TR" sz="2400" dirty="0" smtClean="0">
                <a:solidFill>
                  <a:schemeClr val="tx1"/>
                </a:solidFill>
              </a:rPr>
              <a:t>(ya da boş kullanım) için “ + “ </a:t>
            </a:r>
            <a:r>
              <a:rPr lang="tr-TR" sz="2400" dirty="0" err="1" smtClean="0">
                <a:solidFill>
                  <a:schemeClr val="tx1"/>
                </a:solidFill>
              </a:rPr>
              <a:t>private</a:t>
            </a:r>
            <a:r>
              <a:rPr lang="tr-TR" sz="2400" dirty="0" smtClean="0">
                <a:solidFill>
                  <a:schemeClr val="tx1"/>
                </a:solidFill>
              </a:rPr>
              <a:t> için “ – “ sembolü kullanabiliriz. </a:t>
            </a:r>
            <a:r>
              <a:rPr lang="tr-TR" sz="2400" dirty="0" smtClean="0"/>
              <a:t> </a:t>
            </a:r>
            <a:br>
              <a:rPr lang="tr-TR" sz="2400" dirty="0" smtClean="0"/>
            </a:br>
            <a:r>
              <a:rPr lang="tr-TR" sz="1600" i="1" dirty="0" smtClean="0"/>
              <a:t>( ~: </a:t>
            </a:r>
            <a:r>
              <a:rPr lang="tr-TR" sz="1600" i="1" dirty="0" err="1" smtClean="0"/>
              <a:t>package</a:t>
            </a:r>
            <a:r>
              <a:rPr lang="tr-TR" sz="1600" i="1" dirty="0" smtClean="0"/>
              <a:t> görünürlüğü ve standart görünürlük</a:t>
            </a:r>
            <a:br>
              <a:rPr lang="tr-TR" sz="1600" i="1" dirty="0" smtClean="0"/>
            </a:br>
            <a:r>
              <a:rPr lang="tr-TR" sz="1600" i="1" dirty="0" smtClean="0"/>
              <a:t>  #:  </a:t>
            </a:r>
            <a:r>
              <a:rPr lang="tr-TR" sz="1600" i="1" dirty="0" err="1" smtClean="0"/>
              <a:t>protected</a:t>
            </a:r>
            <a:r>
              <a:rPr lang="tr-TR" sz="1600" i="1" dirty="0" smtClean="0"/>
              <a:t> görünürlük – bu parantezin içinden sınavda sorumlu değilsiniz.) </a:t>
            </a:r>
            <a:endParaRPr lang="tr-TR" sz="2400" i="1" dirty="0" smtClean="0">
              <a:solidFill>
                <a:schemeClr val="tx1"/>
              </a:solidFill>
            </a:endParaRPr>
          </a:p>
          <a:p>
            <a:pPr algn="l">
              <a:buFont typeface="Wingdings" pitchFamily="2" charset="2"/>
              <a:buChar char="§"/>
            </a:pPr>
            <a:r>
              <a:rPr lang="tr-TR" sz="2400" dirty="0" smtClean="0">
                <a:solidFill>
                  <a:schemeClr val="tx1"/>
                </a:solidFill>
              </a:rPr>
              <a:t> </a:t>
            </a:r>
            <a:r>
              <a:rPr lang="tr-TR" sz="2400" u="sng" dirty="0" err="1" smtClean="0">
                <a:solidFill>
                  <a:schemeClr val="tx1"/>
                </a:solidFill>
              </a:rPr>
              <a:t>static</a:t>
            </a:r>
            <a:r>
              <a:rPr lang="tr-TR" sz="2400" dirty="0" smtClean="0">
                <a:solidFill>
                  <a:schemeClr val="tx1"/>
                </a:solidFill>
              </a:rPr>
              <a:t> değişken ve metotların altı çizili olmalıdır.</a:t>
            </a:r>
          </a:p>
          <a:p>
            <a:pPr algn="l">
              <a:buFont typeface="Wingdings" pitchFamily="2" charset="2"/>
              <a:buChar char="§"/>
            </a:pPr>
            <a:r>
              <a:rPr lang="tr-TR" sz="2400" dirty="0" smtClean="0">
                <a:solidFill>
                  <a:schemeClr val="tx1"/>
                </a:solidFill>
              </a:rPr>
              <a:t>Metot parametrelerinde yalnızca tür yazılmalıdır, parametre ismi yazılmamalıdır.</a:t>
            </a:r>
          </a:p>
          <a:p>
            <a:pPr algn="l">
              <a:buFont typeface="Wingdings" pitchFamily="2" charset="2"/>
              <a:buChar char="§"/>
            </a:pPr>
            <a:r>
              <a:rPr lang="tr-TR" sz="2400" dirty="0" smtClean="0">
                <a:solidFill>
                  <a:schemeClr val="tx1"/>
                </a:solidFill>
              </a:rPr>
              <a:t> Değişkenlerin türü mutlaka yazılmalıdır.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Bilgisayarlarda Veriler ve Veri Türleri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smtClean="0">
                <a:solidFill>
                  <a:schemeClr val="tx1"/>
                </a:solidFill>
              </a:rPr>
              <a:t> Adresler</a:t>
            </a:r>
          </a:p>
          <a:p>
            <a:pPr algn="l">
              <a:spcBef>
                <a:spcPts val="0"/>
              </a:spcBef>
              <a:buFont typeface="Wingdings" pitchFamily="2" charset="2"/>
              <a:buChar char="§"/>
            </a:pPr>
            <a:r>
              <a:rPr lang="tr-TR" sz="2400" b="1" dirty="0" smtClean="0">
                <a:solidFill>
                  <a:schemeClr val="tx1"/>
                </a:solidFill>
              </a:rPr>
              <a:t> </a:t>
            </a:r>
            <a:r>
              <a:rPr lang="tr-TR" sz="2400" dirty="0" smtClean="0">
                <a:solidFill>
                  <a:schemeClr val="tx1"/>
                </a:solidFill>
              </a:rPr>
              <a:t>Adresler, bilgisayarlarda tanımlanmış bellek alanlarıdır. İşlemciler bu adresleri işleyebilecek kapasitede olmalıdır. Örneğin 32-bit işlemciye sahip bir bilgisayarda 64-bit adresleme kullanamazsınız.</a:t>
            </a:r>
          </a:p>
          <a:p>
            <a:pPr algn="l">
              <a:spcBef>
                <a:spcPts val="0"/>
              </a:spcBef>
              <a:buFont typeface="Wingdings" pitchFamily="2" charset="2"/>
              <a:buChar char="§"/>
            </a:pPr>
            <a:r>
              <a:rPr lang="tr-TR" sz="2400" dirty="0" smtClean="0">
                <a:solidFill>
                  <a:schemeClr val="tx1"/>
                </a:solidFill>
              </a:rPr>
              <a:t> Adresler genellikle 1-</a:t>
            </a:r>
            <a:r>
              <a:rPr lang="tr-TR" sz="2400" dirty="0" err="1" smtClean="0">
                <a:solidFill>
                  <a:schemeClr val="tx1"/>
                </a:solidFill>
              </a:rPr>
              <a:t>byte’lık</a:t>
            </a:r>
            <a:r>
              <a:rPr lang="tr-TR" sz="2400" dirty="0" smtClean="0">
                <a:solidFill>
                  <a:schemeClr val="tx1"/>
                </a:solidFill>
              </a:rPr>
              <a:t> alanlardan oluşur. Ancak işlemcilerin adresleri nasıl anlamlandırıp işleyecekleri işlemcilerin kapasitelerine bağlıdır. 32-bitlik bir işlemci 4-</a:t>
            </a:r>
            <a:r>
              <a:rPr lang="tr-TR" sz="2400" dirty="0" err="1" smtClean="0">
                <a:solidFill>
                  <a:schemeClr val="tx1"/>
                </a:solidFill>
              </a:rPr>
              <a:t>byte’lık</a:t>
            </a:r>
            <a:r>
              <a:rPr lang="tr-TR" sz="2400" dirty="0" smtClean="0">
                <a:solidFill>
                  <a:schemeClr val="tx1"/>
                </a:solidFill>
              </a:rPr>
              <a:t> verileri işlemektedir ve 4 </a:t>
            </a:r>
            <a:r>
              <a:rPr lang="tr-TR" sz="2400" dirty="0" err="1" smtClean="0">
                <a:solidFill>
                  <a:schemeClr val="tx1"/>
                </a:solidFill>
              </a:rPr>
              <a:t>byte’lık</a:t>
            </a:r>
            <a:r>
              <a:rPr lang="tr-TR" sz="2400" dirty="0" smtClean="0">
                <a:solidFill>
                  <a:schemeClr val="tx1"/>
                </a:solidFill>
              </a:rPr>
              <a:t> adres alanlarını kullanmaktadır.</a:t>
            </a: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a:xfrm>
            <a:off x="457200" y="1219200"/>
            <a:ext cx="8229600" cy="3852874"/>
          </a:xfrm>
        </p:spPr>
        <p:txBody>
          <a:bodyPr>
            <a:normAutofit fontScale="85000" lnSpcReduction="20000"/>
          </a:bodyPr>
          <a:lstStyle/>
          <a:p>
            <a:r>
              <a:rPr lang="tr-TR" dirty="0" smtClean="0"/>
              <a:t>Öğrencilerine harf notları veren bir okulun müdürü bizi aradı ve…</a:t>
            </a:r>
          </a:p>
          <a:p>
            <a:pPr lvl="1"/>
            <a:r>
              <a:rPr lang="tr-TR" dirty="0" smtClean="0"/>
              <a:t>“Sayın programcı, okulumuz geçtiğimiz yıllarda büyüdü de büyüdü… Dersler arttı, öğrenciler arttı… İşler karıştı… İşin içinden çıkamaz olduk ve sizden yardım istemek aklımıza geldi. Bize tüm bunları organize edecek bir program yazabilir misiniz? Bu işe okulun bütçesinden…”</a:t>
            </a:r>
          </a:p>
          <a:p>
            <a:r>
              <a:rPr lang="tr-TR" dirty="0" smtClean="0"/>
              <a:t>Duygusal nedenlerle müdürü kıramadık. Sonuçta eğitim çok kutsal bir müessesedir.</a:t>
            </a:r>
          </a:p>
          <a:p>
            <a:r>
              <a:rPr lang="tr-TR" dirty="0" smtClean="0"/>
              <a:t>Problem büyük olmasa, direk kodlamaya başlardık. Ama bu noktada planlı olmak (ipucu: UML diyagramları) iyi olur diye düşündük.</a:t>
            </a:r>
          </a:p>
          <a:p>
            <a:r>
              <a:rPr lang="tr-TR" dirty="0" smtClean="0"/>
              <a:t>Müdürün ilk aşamadaki kodu beğenmeyip, </a:t>
            </a:r>
            <a:r>
              <a:rPr lang="tr-TR" dirty="0" err="1" smtClean="0"/>
              <a:t>yeniliklikler</a:t>
            </a:r>
            <a:r>
              <a:rPr lang="tr-TR" dirty="0" smtClean="0"/>
              <a:t>/değişiklikler isteyeceğini de tahmin ederek, geliştirilebilir bir kod (ipucu: nesnesel programlama) tercih etmek ve buna uygun bir dil (ipucu: Java) seçmek makuldür diye düşünerek işe koyulduk.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Problem</a:t>
            </a:r>
            <a:endParaRPr lang="tr-TR" dirty="0"/>
          </a:p>
        </p:txBody>
      </p:sp>
      <p:pic>
        <p:nvPicPr>
          <p:cNvPr id="4" name="3 Resim" descr="time-to-go-back-school-vector-illustration-background-bus-children-and-school-facade-composition_81047143.jpg"/>
          <p:cNvPicPr>
            <a:picLocks noChangeAspect="1"/>
          </p:cNvPicPr>
          <p:nvPr/>
        </p:nvPicPr>
        <p:blipFill>
          <a:blip r:embed="rId2"/>
          <a:stretch>
            <a:fillRect/>
          </a:stretch>
        </p:blipFill>
        <p:spPr>
          <a:xfrm>
            <a:off x="2000232" y="1428736"/>
            <a:ext cx="4813334" cy="4000529"/>
          </a:xfrm>
          <a:prstGeom prst="rect">
            <a:avLst/>
          </a:prstGeom>
          <a:noFill/>
          <a:ln>
            <a:noFill/>
          </a:ln>
        </p:spPr>
      </p:pic>
      <p:sp>
        <p:nvSpPr>
          <p:cNvPr id="5" name="4 Dikdörtgen"/>
          <p:cNvSpPr/>
          <p:nvPr/>
        </p:nvSpPr>
        <p:spPr>
          <a:xfrm>
            <a:off x="3113711" y="2571744"/>
            <a:ext cx="2857520" cy="1008258"/>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600" dirty="0" smtClean="0"/>
              <a:t>1000lerce öğrenci</a:t>
            </a:r>
            <a:endParaRPr lang="tr-TR" sz="3600" dirty="0"/>
          </a:p>
        </p:txBody>
      </p:sp>
      <p:pic>
        <p:nvPicPr>
          <p:cNvPr id="6" name="5 Resim" descr="1087215.jpg"/>
          <p:cNvPicPr>
            <a:picLocks noChangeAspect="1"/>
          </p:cNvPicPr>
          <p:nvPr/>
        </p:nvPicPr>
        <p:blipFill>
          <a:blip r:embed="rId3"/>
          <a:srcRect l="51799" t="11772" r="2877" b="27404"/>
          <a:stretch>
            <a:fillRect/>
          </a:stretch>
        </p:blipFill>
        <p:spPr>
          <a:xfrm>
            <a:off x="7143768" y="2428868"/>
            <a:ext cx="1500198" cy="2214578"/>
          </a:xfrm>
          <a:prstGeom prst="rect">
            <a:avLst/>
          </a:prstGeom>
        </p:spPr>
      </p:pic>
      <p:sp>
        <p:nvSpPr>
          <p:cNvPr id="7" name="6 Dikdörtgen"/>
          <p:cNvSpPr/>
          <p:nvPr/>
        </p:nvSpPr>
        <p:spPr>
          <a:xfrm rot="2102778">
            <a:off x="283410" y="2574192"/>
            <a:ext cx="2857520" cy="1143008"/>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600" dirty="0" smtClean="0"/>
              <a:t>100lerce ders</a:t>
            </a:r>
            <a:endParaRPr lang="tr-TR" sz="3600" dirty="0"/>
          </a:p>
        </p:txBody>
      </p:sp>
      <p:sp>
        <p:nvSpPr>
          <p:cNvPr id="8" name="7 Dikdörtgen"/>
          <p:cNvSpPr/>
          <p:nvPr/>
        </p:nvSpPr>
        <p:spPr>
          <a:xfrm rot="20615860">
            <a:off x="1803148" y="3767387"/>
            <a:ext cx="3573352" cy="1143008"/>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600" dirty="0" smtClean="0"/>
              <a:t>her öğrencinin aldığı dersler</a:t>
            </a:r>
            <a:endParaRPr lang="tr-TR" sz="3600" dirty="0"/>
          </a:p>
        </p:txBody>
      </p:sp>
      <p:sp>
        <p:nvSpPr>
          <p:cNvPr id="9" name="8 Dikdörtgen"/>
          <p:cNvSpPr/>
          <p:nvPr/>
        </p:nvSpPr>
        <p:spPr>
          <a:xfrm rot="786438">
            <a:off x="4440741" y="5033731"/>
            <a:ext cx="3573352" cy="1143008"/>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600" dirty="0" smtClean="0"/>
              <a:t>her dersin kodu</a:t>
            </a:r>
            <a:endParaRPr lang="tr-TR" sz="3600" dirty="0"/>
          </a:p>
        </p:txBody>
      </p:sp>
      <p:sp>
        <p:nvSpPr>
          <p:cNvPr id="10" name="9 Dikdörtgen"/>
          <p:cNvSpPr/>
          <p:nvPr/>
        </p:nvSpPr>
        <p:spPr>
          <a:xfrm rot="786438">
            <a:off x="5155120" y="747450"/>
            <a:ext cx="3573352" cy="1143008"/>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600" dirty="0" smtClean="0"/>
              <a:t>her dersin adı</a:t>
            </a:r>
            <a:endParaRPr lang="tr-TR" sz="3600" dirty="0"/>
          </a:p>
        </p:txBody>
      </p:sp>
      <p:sp>
        <p:nvSpPr>
          <p:cNvPr id="11" name="10 Dikdörtgen"/>
          <p:cNvSpPr/>
          <p:nvPr/>
        </p:nvSpPr>
        <p:spPr>
          <a:xfrm rot="642556">
            <a:off x="377284" y="4892519"/>
            <a:ext cx="3573352" cy="1320404"/>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600" dirty="0" smtClean="0"/>
              <a:t>her dersin hangi dönem alındığı</a:t>
            </a:r>
            <a:endParaRPr lang="tr-TR" sz="3600" dirty="0"/>
          </a:p>
        </p:txBody>
      </p:sp>
      <p:sp>
        <p:nvSpPr>
          <p:cNvPr id="12" name="11 Dikdörtgen"/>
          <p:cNvSpPr/>
          <p:nvPr/>
        </p:nvSpPr>
        <p:spPr>
          <a:xfrm rot="642556">
            <a:off x="89576" y="984636"/>
            <a:ext cx="3801597" cy="1320404"/>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3600" dirty="0" smtClean="0"/>
              <a:t>öğrencinin her dersten aldığı not</a:t>
            </a:r>
            <a:endParaRPr lang="tr-TR" sz="3600" dirty="0"/>
          </a:p>
        </p:txBody>
      </p:sp>
      <p:sp>
        <p:nvSpPr>
          <p:cNvPr id="13" name="12 Köşeleri Yuvarlanmış Dikdörtgen Belirtme Çizgisi"/>
          <p:cNvSpPr/>
          <p:nvPr/>
        </p:nvSpPr>
        <p:spPr>
          <a:xfrm>
            <a:off x="4286248" y="2857496"/>
            <a:ext cx="3071834" cy="1000132"/>
          </a:xfrm>
          <a:prstGeom prst="wedgeRoundRectCallout">
            <a:avLst>
              <a:gd name="adj1" fmla="val 55380"/>
              <a:gd name="adj2" fmla="val 7732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Sayın programcı, durum işte böyle karışık. Bu işi çözmeniz mümkün Müdür?</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2800" b="1" dirty="0" smtClean="0">
                <a:solidFill>
                  <a:schemeClr val="tx2">
                    <a:lumMod val="60000"/>
                    <a:lumOff val="40000"/>
                  </a:schemeClr>
                </a:solidFill>
              </a:rPr>
              <a:t>Örnek Problem</a:t>
            </a:r>
            <a:endParaRPr lang="tr-TR" sz="28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58204" cy="4937760"/>
          </a:xfrm>
        </p:spPr>
        <p:txBody>
          <a:bodyPr>
            <a:normAutofit lnSpcReduction="10000"/>
          </a:bodyPr>
          <a:lstStyle/>
          <a:p>
            <a:pPr algn="just">
              <a:buFont typeface="Wingdings" pitchFamily="2" charset="2"/>
              <a:buChar char="§"/>
            </a:pPr>
            <a:r>
              <a:rPr lang="tr-TR" sz="2400" dirty="0" smtClean="0">
                <a:solidFill>
                  <a:schemeClr val="tx1"/>
                </a:solidFill>
              </a:rPr>
              <a:t> Problem ele alındığında </a:t>
            </a:r>
            <a:r>
              <a:rPr lang="tr-TR" sz="2400" b="1" dirty="0" smtClean="0">
                <a:solidFill>
                  <a:schemeClr val="tx1"/>
                </a:solidFill>
              </a:rPr>
              <a:t>Öğrenci</a:t>
            </a:r>
            <a:r>
              <a:rPr lang="tr-TR" sz="2400" dirty="0" smtClean="0">
                <a:solidFill>
                  <a:schemeClr val="tx1"/>
                </a:solidFill>
              </a:rPr>
              <a:t> </a:t>
            </a:r>
            <a:r>
              <a:rPr lang="tr-TR" sz="2400" dirty="0" smtClean="0"/>
              <a:t>ve </a:t>
            </a:r>
            <a:r>
              <a:rPr lang="tr-TR" sz="2400" b="1" dirty="0" smtClean="0"/>
              <a:t>Ders</a:t>
            </a:r>
            <a:r>
              <a:rPr lang="tr-TR" sz="2400" dirty="0" smtClean="0"/>
              <a:t> olarak </a:t>
            </a:r>
            <a:r>
              <a:rPr lang="tr-TR" sz="2400" dirty="0" smtClean="0">
                <a:solidFill>
                  <a:schemeClr val="tx1"/>
                </a:solidFill>
              </a:rPr>
              <a:t>iki sınıfın oluşturulması mantıklı görünüyor.</a:t>
            </a:r>
          </a:p>
          <a:p>
            <a:pPr algn="just">
              <a:buFont typeface="Wingdings" pitchFamily="2" charset="2"/>
              <a:buChar char="§"/>
            </a:pPr>
            <a:endParaRPr lang="tr-TR" sz="2400" dirty="0" smtClean="0">
              <a:solidFill>
                <a:schemeClr val="tx1"/>
              </a:solidFill>
            </a:endParaRPr>
          </a:p>
          <a:p>
            <a:pPr algn="just">
              <a:buFont typeface="Wingdings" pitchFamily="2" charset="2"/>
              <a:buChar char="§"/>
            </a:pPr>
            <a:endParaRPr lang="tr-TR" sz="2400" dirty="0" smtClean="0"/>
          </a:p>
          <a:p>
            <a:pPr algn="just">
              <a:buFont typeface="Wingdings" pitchFamily="2" charset="2"/>
              <a:buChar char="§"/>
            </a:pPr>
            <a:endParaRPr lang="tr-TR" sz="2400" dirty="0" smtClean="0">
              <a:solidFill>
                <a:schemeClr val="tx1"/>
              </a:solidFill>
            </a:endParaRPr>
          </a:p>
          <a:p>
            <a:pPr algn="just">
              <a:buFont typeface="Wingdings" pitchFamily="2" charset="2"/>
              <a:buChar char="§"/>
            </a:pPr>
            <a:endParaRPr lang="tr-TR" sz="2400" dirty="0" smtClean="0"/>
          </a:p>
          <a:p>
            <a:pPr algn="just">
              <a:buFont typeface="Wingdings" pitchFamily="2" charset="2"/>
              <a:buChar char="§"/>
            </a:pPr>
            <a:endParaRPr lang="tr-TR" sz="2400" dirty="0" smtClean="0">
              <a:solidFill>
                <a:schemeClr val="tx1"/>
              </a:solidFill>
            </a:endParaRPr>
          </a:p>
          <a:p>
            <a:pPr algn="just">
              <a:buFont typeface="Wingdings" pitchFamily="2" charset="2"/>
              <a:buChar char="§"/>
            </a:pPr>
            <a:endParaRPr lang="tr-TR" sz="2400" dirty="0" smtClean="0"/>
          </a:p>
          <a:p>
            <a:pPr algn="just">
              <a:buFont typeface="Wingdings" pitchFamily="2" charset="2"/>
              <a:buChar char="§"/>
            </a:pPr>
            <a:endParaRPr lang="tr-TR" sz="2400" dirty="0" smtClean="0">
              <a:solidFill>
                <a:schemeClr val="tx1"/>
              </a:solidFill>
            </a:endParaRPr>
          </a:p>
          <a:p>
            <a:pPr algn="just">
              <a:buFont typeface="Wingdings" pitchFamily="2" charset="2"/>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Oluşturulacak sınıflar belirlendiğine göre şimdi sınıfların öznitelikleri ve metotları üzerinde düşünülmelidir.</a:t>
            </a:r>
          </a:p>
        </p:txBody>
      </p:sp>
      <p:graphicFrame>
        <p:nvGraphicFramePr>
          <p:cNvPr id="6" name="5 Diyagram"/>
          <p:cNvGraphicFramePr/>
          <p:nvPr/>
        </p:nvGraphicFramePr>
        <p:xfrm>
          <a:off x="2143108" y="2143116"/>
          <a:ext cx="4500594" cy="2928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checkerboard(across)">
                                      <p:cBhvr>
                                        <p:cTn id="1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Problem</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2643174" y="1219200"/>
            <a:ext cx="6043626" cy="4937760"/>
          </a:xfrm>
        </p:spPr>
        <p:txBody>
          <a:bodyPr>
            <a:normAutofit/>
          </a:bodyPr>
          <a:lstStyle/>
          <a:p>
            <a:pPr algn="just">
              <a:buFont typeface="Wingdings" pitchFamily="2" charset="2"/>
              <a:buChar char="§"/>
            </a:pPr>
            <a:r>
              <a:rPr lang="tr-TR" sz="2400" dirty="0" smtClean="0">
                <a:solidFill>
                  <a:schemeClr val="tx1"/>
                </a:solidFill>
              </a:rPr>
              <a:t> Ders sınıfına ait özellikler şunlar olabilir: </a:t>
            </a:r>
          </a:p>
          <a:p>
            <a:pPr lvl="1" algn="just">
              <a:buFont typeface="Wingdings" pitchFamily="2" charset="2"/>
              <a:buChar char="§"/>
            </a:pPr>
            <a:r>
              <a:rPr lang="tr-TR" sz="2100" dirty="0" smtClean="0">
                <a:solidFill>
                  <a:schemeClr val="tx1"/>
                </a:solidFill>
              </a:rPr>
              <a:t>dersin adı </a:t>
            </a:r>
            <a:r>
              <a:rPr lang="tr-TR" sz="2100" dirty="0" smtClean="0">
                <a:solidFill>
                  <a:srgbClr val="00B0F0"/>
                </a:solidFill>
              </a:rPr>
              <a:t>(</a:t>
            </a:r>
            <a:r>
              <a:rPr lang="tr-TR" sz="2100" dirty="0" err="1" smtClean="0">
                <a:solidFill>
                  <a:srgbClr val="00B0F0"/>
                </a:solidFill>
              </a:rPr>
              <a:t>String</a:t>
            </a:r>
            <a:r>
              <a:rPr lang="tr-TR" sz="2100" dirty="0" smtClean="0">
                <a:solidFill>
                  <a:srgbClr val="00B0F0"/>
                </a:solidFill>
              </a:rPr>
              <a:t>)</a:t>
            </a:r>
          </a:p>
          <a:p>
            <a:pPr lvl="1" algn="just">
              <a:buFont typeface="Wingdings" pitchFamily="2" charset="2"/>
              <a:buChar char="§"/>
            </a:pPr>
            <a:r>
              <a:rPr lang="tr-TR" sz="2100" dirty="0" smtClean="0">
                <a:solidFill>
                  <a:schemeClr val="tx1"/>
                </a:solidFill>
              </a:rPr>
              <a:t>dersin kodu </a:t>
            </a:r>
            <a:r>
              <a:rPr lang="tr-TR" sz="2100" dirty="0" smtClean="0">
                <a:solidFill>
                  <a:srgbClr val="00B0F0"/>
                </a:solidFill>
              </a:rPr>
              <a:t>(</a:t>
            </a:r>
            <a:r>
              <a:rPr lang="tr-TR" sz="2100" dirty="0" err="1" smtClean="0">
                <a:solidFill>
                  <a:srgbClr val="00B0F0"/>
                </a:solidFill>
              </a:rPr>
              <a:t>String</a:t>
            </a:r>
            <a:r>
              <a:rPr lang="tr-TR" sz="2100" dirty="0" smtClean="0">
                <a:solidFill>
                  <a:srgbClr val="00B0F0"/>
                </a:solidFill>
              </a:rPr>
              <a:t>)</a:t>
            </a:r>
          </a:p>
          <a:p>
            <a:pPr lvl="1" algn="just">
              <a:buFont typeface="Wingdings" pitchFamily="2" charset="2"/>
              <a:buChar char="§"/>
            </a:pPr>
            <a:r>
              <a:rPr lang="tr-TR" sz="2100" dirty="0" smtClean="0">
                <a:solidFill>
                  <a:schemeClr val="tx1"/>
                </a:solidFill>
              </a:rPr>
              <a:t>dersin kredisi </a:t>
            </a:r>
            <a:r>
              <a:rPr lang="tr-TR" sz="2100" dirty="0" smtClean="0">
                <a:solidFill>
                  <a:srgbClr val="00B0F0"/>
                </a:solidFill>
              </a:rPr>
              <a:t>(</a:t>
            </a:r>
            <a:r>
              <a:rPr lang="tr-TR" sz="2100" dirty="0" err="1" smtClean="0">
                <a:solidFill>
                  <a:srgbClr val="00B0F0"/>
                </a:solidFill>
              </a:rPr>
              <a:t>int</a:t>
            </a:r>
            <a:r>
              <a:rPr lang="tr-TR" sz="2100" dirty="0" smtClean="0">
                <a:solidFill>
                  <a:srgbClr val="00B0F0"/>
                </a:solidFill>
              </a:rPr>
              <a:t>)</a:t>
            </a:r>
          </a:p>
          <a:p>
            <a:pPr lvl="1" algn="just">
              <a:buFont typeface="Wingdings" pitchFamily="2" charset="2"/>
              <a:buChar char="§"/>
            </a:pPr>
            <a:r>
              <a:rPr lang="tr-TR" sz="2100" dirty="0" smtClean="0">
                <a:solidFill>
                  <a:schemeClr val="tx1"/>
                </a:solidFill>
              </a:rPr>
              <a:t>dersin harf notu </a:t>
            </a:r>
            <a:r>
              <a:rPr lang="tr-TR" sz="2100" dirty="0" smtClean="0">
                <a:solidFill>
                  <a:srgbClr val="00B0F0"/>
                </a:solidFill>
              </a:rPr>
              <a:t>(</a:t>
            </a:r>
            <a:r>
              <a:rPr lang="tr-TR" sz="2100" dirty="0" err="1" smtClean="0">
                <a:solidFill>
                  <a:srgbClr val="00B0F0"/>
                </a:solidFill>
              </a:rPr>
              <a:t>String</a:t>
            </a:r>
            <a:r>
              <a:rPr lang="tr-TR" sz="2100" dirty="0" smtClean="0">
                <a:solidFill>
                  <a:srgbClr val="00B0F0"/>
                </a:solidFill>
              </a:rPr>
              <a:t>)</a:t>
            </a:r>
          </a:p>
          <a:p>
            <a:pPr lvl="1" algn="just">
              <a:buFont typeface="Wingdings" pitchFamily="2" charset="2"/>
              <a:buChar char="§"/>
            </a:pPr>
            <a:r>
              <a:rPr lang="tr-TR" sz="2100" dirty="0" smtClean="0">
                <a:solidFill>
                  <a:schemeClr val="tx1"/>
                </a:solidFill>
              </a:rPr>
              <a:t>alındığı dönem </a:t>
            </a:r>
            <a:r>
              <a:rPr lang="tr-TR" sz="2100" dirty="0" smtClean="0">
                <a:solidFill>
                  <a:srgbClr val="00B0F0"/>
                </a:solidFill>
              </a:rPr>
              <a:t>(</a:t>
            </a:r>
            <a:r>
              <a:rPr lang="tr-TR" sz="2100" dirty="0" err="1" smtClean="0">
                <a:solidFill>
                  <a:srgbClr val="00B0F0"/>
                </a:solidFill>
              </a:rPr>
              <a:t>String</a:t>
            </a:r>
            <a:r>
              <a:rPr lang="tr-TR" sz="2100" dirty="0" smtClean="0">
                <a:solidFill>
                  <a:srgbClr val="00B0F0"/>
                </a:solidFill>
              </a:rPr>
              <a:t>)</a:t>
            </a:r>
          </a:p>
          <a:p>
            <a:pPr algn="just">
              <a:buFont typeface="Wingdings" pitchFamily="2" charset="2"/>
              <a:buChar char="§"/>
            </a:pPr>
            <a:endParaRPr lang="tr-TR" sz="2400" dirty="0" smtClean="0">
              <a:solidFill>
                <a:schemeClr val="tx1"/>
              </a:solidFill>
            </a:endParaRPr>
          </a:p>
          <a:p>
            <a:pPr algn="just">
              <a:buFont typeface="Wingdings" pitchFamily="2" charset="2"/>
              <a:buChar char="§"/>
            </a:pPr>
            <a:r>
              <a:rPr lang="tr-TR" sz="2400" dirty="0" smtClean="0">
                <a:solidFill>
                  <a:schemeClr val="tx1"/>
                </a:solidFill>
              </a:rPr>
              <a:t> Ders sınıfına ait metotlar şunlar olabilir:</a:t>
            </a:r>
          </a:p>
          <a:p>
            <a:pPr lvl="1" algn="just">
              <a:buFont typeface="Wingdings" pitchFamily="2" charset="2"/>
              <a:buChar char="§"/>
            </a:pPr>
            <a:r>
              <a:rPr lang="tr-TR" sz="2100" dirty="0" err="1" smtClean="0">
                <a:solidFill>
                  <a:schemeClr val="tx1"/>
                </a:solidFill>
              </a:rPr>
              <a:t>agirlikliNotHesapla</a:t>
            </a:r>
            <a:r>
              <a:rPr lang="tr-TR" sz="2100" dirty="0" smtClean="0">
                <a:solidFill>
                  <a:schemeClr val="tx1"/>
                </a:solidFill>
              </a:rPr>
              <a:t>() </a:t>
            </a:r>
            <a:r>
              <a:rPr lang="tr-TR" sz="2100" dirty="0" smtClean="0">
                <a:solidFill>
                  <a:srgbClr val="00B0F0"/>
                </a:solidFill>
              </a:rPr>
              <a:t>(dersin ortalamaya katkısının hesaplanması)</a:t>
            </a:r>
          </a:p>
          <a:p>
            <a:pPr lvl="1" algn="just">
              <a:buFont typeface="Wingdings" pitchFamily="2" charset="2"/>
              <a:buChar char="§"/>
            </a:pPr>
            <a:r>
              <a:rPr lang="tr-TR" sz="2100" dirty="0" err="1" smtClean="0">
                <a:solidFill>
                  <a:schemeClr val="tx1"/>
                </a:solidFill>
              </a:rPr>
              <a:t>yazdir</a:t>
            </a:r>
            <a:r>
              <a:rPr lang="tr-TR" sz="2100" dirty="0" smtClean="0">
                <a:solidFill>
                  <a:schemeClr val="tx1"/>
                </a:solidFill>
              </a:rPr>
              <a:t>() </a:t>
            </a:r>
            <a:r>
              <a:rPr lang="tr-TR" sz="2100" dirty="0" smtClean="0">
                <a:solidFill>
                  <a:srgbClr val="00B0F0"/>
                </a:solidFill>
              </a:rPr>
              <a:t>(Ders bilgilerinin yazdırılması)</a:t>
            </a:r>
          </a:p>
        </p:txBody>
      </p:sp>
      <p:sp>
        <p:nvSpPr>
          <p:cNvPr id="4" name="3 Yuvarlatılmış Dikdörtgen"/>
          <p:cNvSpPr/>
          <p:nvPr/>
        </p:nvSpPr>
        <p:spPr>
          <a:xfrm>
            <a:off x="428596" y="2357430"/>
            <a:ext cx="1683701" cy="1514243"/>
          </a:xfrm>
          <a:prstGeom prst="roundRect">
            <a:avLst>
              <a:gd name="adj" fmla="val 10000"/>
            </a:avLst>
          </a:prstGeom>
          <a:blipFill rotWithShape="0">
            <a:blip r:embed="rId2"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5" name="4 Grup"/>
          <p:cNvGrpSpPr/>
          <p:nvPr/>
        </p:nvGrpSpPr>
        <p:grpSpPr>
          <a:xfrm>
            <a:off x="428596" y="3996383"/>
            <a:ext cx="1683701" cy="554088"/>
            <a:chOff x="1965375" y="1732485"/>
            <a:chExt cx="1683701" cy="554088"/>
          </a:xfrm>
        </p:grpSpPr>
        <p:sp>
          <p:nvSpPr>
            <p:cNvPr id="6" name="5 Aynı Yanın Köşesi Yuvarlatılmış Dikdörtgen"/>
            <p:cNvSpPr/>
            <p:nvPr/>
          </p:nvSpPr>
          <p:spPr>
            <a:xfrm rot="10800000">
              <a:off x="1965375" y="1732485"/>
              <a:ext cx="1683701" cy="554088"/>
            </a:xfrm>
            <a:prstGeom prst="round2SameRect">
              <a:avLst>
                <a:gd name="adj1" fmla="val 10500"/>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ynı Yanın Köşesi Yuvarlatılmış Dikdörtgen 5"/>
            <p:cNvSpPr/>
            <p:nvPr/>
          </p:nvSpPr>
          <p:spPr>
            <a:xfrm rot="21600000">
              <a:off x="1982415" y="1732485"/>
              <a:ext cx="1649621" cy="5370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tr-TR" sz="1900" kern="1200" dirty="0" smtClean="0"/>
                <a:t>Ders</a:t>
              </a:r>
              <a:endParaRPr lang="tr-TR" sz="1900" kern="1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heckerboard(across)">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checkerboard(across)">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rgbClr val="002060"/>
                </a:solidFill>
              </a:rPr>
              <a:t>UML </a:t>
            </a:r>
            <a:r>
              <a:rPr lang="tr-TR" sz="4000" dirty="0" smtClean="0">
                <a:solidFill>
                  <a:schemeClr val="tx1"/>
                </a:solidFill>
              </a:rPr>
              <a:t>diyagramları</a:t>
            </a:r>
            <a:r>
              <a:rPr lang="tr-TR" sz="4000" b="1" dirty="0" smtClean="0">
                <a:solidFill>
                  <a:srgbClr val="002060"/>
                </a:solidFill>
              </a:rPr>
              <a:t> </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5344510"/>
            <a:ext cx="8229600" cy="1013448"/>
          </a:xfrm>
        </p:spPr>
        <p:txBody>
          <a:bodyPr>
            <a:normAutofit fontScale="92500"/>
          </a:bodyPr>
          <a:lstStyle/>
          <a:p>
            <a:pPr>
              <a:buFontTx/>
              <a:buChar char="-"/>
            </a:pPr>
            <a:r>
              <a:rPr lang="tr-TR" sz="1800" dirty="0" smtClean="0">
                <a:solidFill>
                  <a:schemeClr val="tx1"/>
                </a:solidFill>
              </a:rPr>
              <a:t>Ders sınıfına ait UML diyagramı bu şekildedir. </a:t>
            </a:r>
            <a:r>
              <a:rPr lang="tr-TR" sz="1800" dirty="0" err="1" smtClean="0">
                <a:solidFill>
                  <a:schemeClr val="tx1"/>
                </a:solidFill>
              </a:rPr>
              <a:t>Static</a:t>
            </a:r>
            <a:r>
              <a:rPr lang="tr-TR" sz="1800" dirty="0" smtClean="0">
                <a:solidFill>
                  <a:schemeClr val="tx1"/>
                </a:solidFill>
              </a:rPr>
              <a:t> olan </a:t>
            </a:r>
            <a:r>
              <a:rPr lang="tr-TR" sz="1800" dirty="0" err="1" smtClean="0">
                <a:solidFill>
                  <a:schemeClr val="tx1"/>
                </a:solidFill>
              </a:rPr>
              <a:t>dersSayisi</a:t>
            </a:r>
            <a:r>
              <a:rPr lang="tr-TR" sz="1800" dirty="0" smtClean="0">
                <a:solidFill>
                  <a:schemeClr val="tx1"/>
                </a:solidFill>
              </a:rPr>
              <a:t> değişkeninin altı çizilmiştir. Sınıfta </a:t>
            </a:r>
            <a:r>
              <a:rPr lang="tr-TR" sz="1800" dirty="0" err="1" smtClean="0">
                <a:solidFill>
                  <a:schemeClr val="tx1"/>
                </a:solidFill>
              </a:rPr>
              <a:t>private</a:t>
            </a:r>
            <a:r>
              <a:rPr lang="tr-TR" sz="1800" dirty="0" smtClean="0">
                <a:solidFill>
                  <a:schemeClr val="tx1"/>
                </a:solidFill>
              </a:rPr>
              <a:t> olan tek şey </a:t>
            </a:r>
            <a:r>
              <a:rPr lang="tr-TR" sz="1800" dirty="0" err="1" smtClean="0">
                <a:solidFill>
                  <a:schemeClr val="tx1"/>
                </a:solidFill>
              </a:rPr>
              <a:t>harfNotu</a:t>
            </a:r>
            <a:r>
              <a:rPr lang="tr-TR" sz="1800" dirty="0" smtClean="0">
                <a:solidFill>
                  <a:schemeClr val="tx1"/>
                </a:solidFill>
              </a:rPr>
              <a:t> değişkenidir, bu yüzden </a:t>
            </a:r>
            <a:r>
              <a:rPr lang="tr-TR" sz="1800" dirty="0" err="1" smtClean="0">
                <a:solidFill>
                  <a:schemeClr val="tx1"/>
                </a:solidFill>
              </a:rPr>
              <a:t>harfNotu</a:t>
            </a:r>
            <a:r>
              <a:rPr lang="tr-TR" sz="1800" dirty="0" smtClean="0">
                <a:solidFill>
                  <a:schemeClr val="tx1"/>
                </a:solidFill>
              </a:rPr>
              <a:t> değişkeninin görünürlüğü eksi olarak belirtilmiştir. (</a:t>
            </a:r>
            <a:r>
              <a:rPr lang="tr-TR" sz="1600" dirty="0" smtClean="0"/>
              <a:t>detaylara ilerleyen slaytlarda değiniliyor)</a:t>
            </a:r>
          </a:p>
          <a:p>
            <a:pPr algn="l">
              <a:buFontTx/>
              <a:buChar char="-"/>
            </a:pPr>
            <a:endParaRPr lang="tr-TR" sz="1800" dirty="0" smtClean="0">
              <a:solidFill>
                <a:schemeClr val="tx1"/>
              </a:solidFill>
            </a:endParaRPr>
          </a:p>
          <a:p>
            <a:pPr algn="l">
              <a:buFontTx/>
              <a:buChar char="-"/>
            </a:pPr>
            <a:endParaRPr lang="tr-TR" sz="1800" dirty="0" smtClean="0">
              <a:solidFill>
                <a:schemeClr val="tx1"/>
              </a:solidFill>
            </a:endParaRPr>
          </a:p>
        </p:txBody>
      </p:sp>
      <p:graphicFrame>
        <p:nvGraphicFramePr>
          <p:cNvPr id="4" name="Table 3"/>
          <p:cNvGraphicFramePr>
            <a:graphicFrameLocks noGrp="1"/>
          </p:cNvGraphicFramePr>
          <p:nvPr/>
        </p:nvGraphicFramePr>
        <p:xfrm>
          <a:off x="5143504" y="1285860"/>
          <a:ext cx="3168352" cy="3388824"/>
        </p:xfrm>
        <a:graphic>
          <a:graphicData uri="http://schemas.openxmlformats.org/drawingml/2006/table">
            <a:tbl>
              <a:tblPr firstRow="1" bandRow="1">
                <a:tableStyleId>{5C22544A-7EE6-4342-B048-85BDC9FD1C3A}</a:tableStyleId>
              </a:tblPr>
              <a:tblGrid>
                <a:gridCol w="3168352"/>
              </a:tblGrid>
              <a:tr h="462744">
                <a:tc>
                  <a:txBody>
                    <a:bodyPr/>
                    <a:lstStyle/>
                    <a:p>
                      <a:pPr algn="ctr"/>
                      <a:r>
                        <a:rPr lang="tr-TR" dirty="0" smtClean="0">
                          <a:solidFill>
                            <a:schemeClr val="tx1"/>
                          </a:solidFill>
                        </a:rPr>
                        <a:t>Ders</a:t>
                      </a:r>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0714">
                <a:tc>
                  <a:txBody>
                    <a:bodyPr/>
                    <a:lstStyle/>
                    <a:p>
                      <a:pPr algn="l"/>
                      <a:r>
                        <a:rPr lang="tr-TR" dirty="0" smtClean="0">
                          <a:solidFill>
                            <a:schemeClr val="tx1"/>
                          </a:solidFill>
                        </a:rPr>
                        <a:t>+</a:t>
                      </a:r>
                      <a:r>
                        <a:rPr lang="tr-TR" dirty="0" err="1" smtClean="0">
                          <a:solidFill>
                            <a:schemeClr val="tx1"/>
                          </a:solidFill>
                        </a:rPr>
                        <a:t>dersAdi</a:t>
                      </a:r>
                      <a:r>
                        <a:rPr lang="tr-TR" dirty="0" smtClean="0">
                          <a:solidFill>
                            <a:schemeClr val="tx1"/>
                          </a:solidFill>
                        </a:rPr>
                        <a:t> : </a:t>
                      </a:r>
                      <a:r>
                        <a:rPr lang="tr-TR" dirty="0" err="1" smtClean="0">
                          <a:solidFill>
                            <a:schemeClr val="tx1"/>
                          </a:solidFill>
                        </a:rPr>
                        <a:t>String</a:t>
                      </a:r>
                      <a:endParaRPr lang="tr-TR" dirty="0" smtClean="0">
                        <a:solidFill>
                          <a:schemeClr val="tx1"/>
                        </a:solidFill>
                      </a:endParaRPr>
                    </a:p>
                    <a:p>
                      <a:pPr algn="l"/>
                      <a:r>
                        <a:rPr lang="tr-TR" dirty="0" smtClean="0">
                          <a:solidFill>
                            <a:schemeClr val="tx1"/>
                          </a:solidFill>
                        </a:rPr>
                        <a:t>+</a:t>
                      </a:r>
                      <a:r>
                        <a:rPr lang="tr-TR" dirty="0" err="1" smtClean="0">
                          <a:solidFill>
                            <a:schemeClr val="tx1"/>
                          </a:solidFill>
                        </a:rPr>
                        <a:t>dersKodu</a:t>
                      </a:r>
                      <a:r>
                        <a:rPr lang="tr-TR" dirty="0" smtClean="0">
                          <a:solidFill>
                            <a:schemeClr val="tx1"/>
                          </a:solidFill>
                        </a:rPr>
                        <a:t> : </a:t>
                      </a:r>
                      <a:r>
                        <a:rPr lang="tr-TR" dirty="0" err="1" smtClean="0">
                          <a:solidFill>
                            <a:schemeClr val="tx1"/>
                          </a:solidFill>
                        </a:rPr>
                        <a:t>String</a:t>
                      </a:r>
                      <a:endParaRPr lang="tr-TR" dirty="0" smtClean="0">
                        <a:solidFill>
                          <a:schemeClr val="tx1"/>
                        </a:solidFill>
                      </a:endParaRPr>
                    </a:p>
                    <a:p>
                      <a:pPr algn="l"/>
                      <a:r>
                        <a:rPr lang="tr-TR" dirty="0" smtClean="0">
                          <a:solidFill>
                            <a:schemeClr val="tx1"/>
                          </a:solidFill>
                        </a:rPr>
                        <a:t>+kredi : </a:t>
                      </a:r>
                      <a:r>
                        <a:rPr lang="tr-TR" dirty="0" err="1" smtClean="0">
                          <a:solidFill>
                            <a:schemeClr val="tx1"/>
                          </a:solidFill>
                        </a:rPr>
                        <a:t>int</a:t>
                      </a:r>
                      <a:endParaRPr lang="tr-TR" dirty="0" smtClean="0">
                        <a:solidFill>
                          <a:schemeClr val="tx1"/>
                        </a:solidFill>
                      </a:endParaRPr>
                    </a:p>
                    <a:p>
                      <a:pPr algn="l"/>
                      <a:r>
                        <a:rPr lang="tr-TR" dirty="0" smtClean="0">
                          <a:solidFill>
                            <a:schemeClr val="tx1"/>
                          </a:solidFill>
                        </a:rPr>
                        <a:t>-</a:t>
                      </a:r>
                      <a:r>
                        <a:rPr lang="tr-TR" dirty="0" err="1" smtClean="0">
                          <a:solidFill>
                            <a:schemeClr val="tx1"/>
                          </a:solidFill>
                        </a:rPr>
                        <a:t>harfNotu</a:t>
                      </a:r>
                      <a:r>
                        <a:rPr lang="tr-TR" dirty="0" smtClean="0">
                          <a:solidFill>
                            <a:schemeClr val="tx1"/>
                          </a:solidFill>
                        </a:rPr>
                        <a:t> : </a:t>
                      </a:r>
                      <a:r>
                        <a:rPr lang="tr-TR" dirty="0" err="1" smtClean="0">
                          <a:solidFill>
                            <a:schemeClr val="tx1"/>
                          </a:solidFill>
                        </a:rPr>
                        <a:t>String</a:t>
                      </a:r>
                      <a:endParaRPr lang="tr-TR"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solidFill>
                            <a:schemeClr val="tx1"/>
                          </a:solidFill>
                        </a:rPr>
                        <a:t>+</a:t>
                      </a:r>
                      <a:r>
                        <a:rPr lang="tr-TR" dirty="0" err="1" smtClean="0">
                          <a:solidFill>
                            <a:schemeClr val="tx1"/>
                          </a:solidFill>
                        </a:rPr>
                        <a:t>alindigiDonem</a:t>
                      </a:r>
                      <a:r>
                        <a:rPr lang="tr-TR" dirty="0" smtClean="0">
                          <a:solidFill>
                            <a:schemeClr val="tx1"/>
                          </a:solidFill>
                        </a:rPr>
                        <a:t> : </a:t>
                      </a:r>
                      <a:r>
                        <a:rPr lang="tr-TR" dirty="0" err="1" smtClean="0">
                          <a:solidFill>
                            <a:schemeClr val="tx1"/>
                          </a:solidFill>
                        </a:rPr>
                        <a:t>String</a:t>
                      </a:r>
                      <a:endParaRPr lang="tr-TR" dirty="0" smtClean="0">
                        <a:solidFill>
                          <a:schemeClr val="tx1"/>
                        </a:solidFill>
                      </a:endParaRPr>
                    </a:p>
                    <a:p>
                      <a:pPr algn="l"/>
                      <a:r>
                        <a:rPr lang="tr-TR" u="sng" dirty="0" smtClean="0">
                          <a:solidFill>
                            <a:schemeClr val="tx1"/>
                          </a:solidFill>
                        </a:rPr>
                        <a:t>+</a:t>
                      </a:r>
                      <a:r>
                        <a:rPr lang="tr-TR" u="sng" dirty="0" err="1" smtClean="0">
                          <a:solidFill>
                            <a:schemeClr val="tx1"/>
                          </a:solidFill>
                        </a:rPr>
                        <a:t>dersSayisi</a:t>
                      </a:r>
                      <a:r>
                        <a:rPr lang="tr-TR" u="sng" baseline="0" dirty="0" smtClean="0">
                          <a:solidFill>
                            <a:schemeClr val="tx1"/>
                          </a:solidFill>
                        </a:rPr>
                        <a:t> : </a:t>
                      </a:r>
                      <a:r>
                        <a:rPr lang="tr-TR" u="sng" baseline="0" dirty="0" err="1" smtClean="0">
                          <a:solidFill>
                            <a:schemeClr val="tx1"/>
                          </a:solidFill>
                        </a:rPr>
                        <a:t>int</a:t>
                      </a:r>
                      <a:endParaRPr lang="tr-TR" u="sng"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64485">
                <a:tc>
                  <a:txBody>
                    <a:bodyPr/>
                    <a:lstStyle/>
                    <a:p>
                      <a:pPr algn="l"/>
                      <a:r>
                        <a:rPr lang="tr-TR" dirty="0" smtClean="0">
                          <a:solidFill>
                            <a:schemeClr val="tx1"/>
                          </a:solidFill>
                        </a:rPr>
                        <a:t>+Ders(</a:t>
                      </a:r>
                      <a:r>
                        <a:rPr lang="tr-TR" dirty="0" err="1" smtClean="0">
                          <a:solidFill>
                            <a:schemeClr val="tx1"/>
                          </a:solidFill>
                        </a:rPr>
                        <a:t>String</a:t>
                      </a:r>
                      <a:r>
                        <a:rPr lang="tr-TR" dirty="0" smtClean="0">
                          <a:solidFill>
                            <a:schemeClr val="tx1"/>
                          </a:solidFill>
                        </a:rPr>
                        <a:t>,</a:t>
                      </a:r>
                      <a:r>
                        <a:rPr lang="tr-TR" dirty="0" err="1" smtClean="0">
                          <a:solidFill>
                            <a:schemeClr val="tx1"/>
                          </a:solidFill>
                        </a:rPr>
                        <a:t>String</a:t>
                      </a:r>
                      <a:r>
                        <a:rPr lang="tr-TR" dirty="0" smtClean="0">
                          <a:solidFill>
                            <a:schemeClr val="tx1"/>
                          </a:solidFill>
                        </a:rPr>
                        <a:t>,</a:t>
                      </a:r>
                      <a:r>
                        <a:rPr lang="tr-TR" dirty="0" err="1" smtClean="0">
                          <a:solidFill>
                            <a:schemeClr val="tx1"/>
                          </a:solidFill>
                        </a:rPr>
                        <a:t>int</a:t>
                      </a:r>
                      <a:r>
                        <a:rPr lang="tr-TR" dirty="0" smtClean="0">
                          <a:solidFill>
                            <a:schemeClr val="tx1"/>
                          </a:solidFill>
                        </a:rPr>
                        <a:t>)</a:t>
                      </a:r>
                      <a:r>
                        <a:rPr lang="tr-TR" baseline="0" dirty="0" smtClean="0">
                          <a:solidFill>
                            <a:schemeClr val="tx1"/>
                          </a:solidFill>
                        </a:rPr>
                        <a:t> </a:t>
                      </a:r>
                    </a:p>
                    <a:p>
                      <a:pPr algn="l"/>
                      <a:r>
                        <a:rPr lang="tr-TR" baseline="0" dirty="0" smtClean="0">
                          <a:solidFill>
                            <a:schemeClr val="tx1"/>
                          </a:solidFill>
                        </a:rPr>
                        <a:t>+</a:t>
                      </a:r>
                      <a:r>
                        <a:rPr lang="tr-TR" baseline="0" dirty="0" err="1" smtClean="0">
                          <a:solidFill>
                            <a:schemeClr val="tx1"/>
                          </a:solidFill>
                        </a:rPr>
                        <a:t>agirlikliNotHesapla</a:t>
                      </a:r>
                      <a:r>
                        <a:rPr lang="tr-TR" baseline="0" dirty="0" smtClean="0">
                          <a:solidFill>
                            <a:schemeClr val="tx1"/>
                          </a:solidFill>
                        </a:rPr>
                        <a:t>() : </a:t>
                      </a:r>
                      <a:r>
                        <a:rPr lang="tr-TR" baseline="0" dirty="0" err="1" smtClean="0">
                          <a:solidFill>
                            <a:schemeClr val="tx1"/>
                          </a:solidFill>
                        </a:rPr>
                        <a:t>double</a:t>
                      </a:r>
                      <a:endParaRPr lang="tr-TR" baseline="0" dirty="0" smtClean="0">
                        <a:solidFill>
                          <a:schemeClr val="tx1"/>
                        </a:solidFill>
                      </a:endParaRPr>
                    </a:p>
                    <a:p>
                      <a:pPr algn="l"/>
                      <a:r>
                        <a:rPr lang="tr-TR" baseline="0" dirty="0" smtClean="0">
                          <a:solidFill>
                            <a:schemeClr val="tx1"/>
                          </a:solidFill>
                        </a:rPr>
                        <a:t>+</a:t>
                      </a:r>
                      <a:r>
                        <a:rPr lang="tr-TR" baseline="0" dirty="0" err="1" smtClean="0">
                          <a:solidFill>
                            <a:schemeClr val="tx1"/>
                          </a:solidFill>
                        </a:rPr>
                        <a:t>yazdir</a:t>
                      </a:r>
                      <a:r>
                        <a:rPr lang="tr-TR" baseline="0" dirty="0" smtClean="0">
                          <a:solidFill>
                            <a:schemeClr val="tx1"/>
                          </a:solidFill>
                        </a:rPr>
                        <a:t>() : </a:t>
                      </a:r>
                      <a:r>
                        <a:rPr lang="tr-TR" baseline="0" dirty="0" err="1" smtClean="0">
                          <a:solidFill>
                            <a:schemeClr val="tx1"/>
                          </a:solidFill>
                        </a:rPr>
                        <a:t>void</a:t>
                      </a:r>
                      <a:endParaRPr lang="tr-TR" baseline="0" dirty="0" smtClean="0">
                        <a:solidFill>
                          <a:schemeClr val="tx1"/>
                        </a:solidFill>
                      </a:endParaRPr>
                    </a:p>
                    <a:p>
                      <a:pPr algn="l"/>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4 Dikdörtgen"/>
          <p:cNvSpPr/>
          <p:nvPr/>
        </p:nvSpPr>
        <p:spPr>
          <a:xfrm>
            <a:off x="357158" y="1285860"/>
            <a:ext cx="4572000" cy="3539430"/>
          </a:xfrm>
          <a:prstGeom prst="rect">
            <a:avLst/>
          </a:prstGeom>
        </p:spPr>
        <p:txBody>
          <a:bodyPr>
            <a:spAutoFit/>
          </a:bodyPr>
          <a:lstStyle/>
          <a:p>
            <a:r>
              <a:rPr lang="tr-TR" sz="800" b="1" dirty="0" err="1" smtClean="0">
                <a:solidFill>
                  <a:srgbClr val="7F0055"/>
                </a:solidFill>
                <a:latin typeface="Consolas"/>
              </a:rPr>
              <a:t>public</a:t>
            </a:r>
            <a:r>
              <a:rPr lang="tr-TR" sz="800" b="1" dirty="0" smtClean="0">
                <a:solidFill>
                  <a:srgbClr val="000000"/>
                </a:solidFill>
                <a:latin typeface="Consolas"/>
              </a:rPr>
              <a:t> </a:t>
            </a:r>
            <a:r>
              <a:rPr lang="tr-TR" sz="800" b="1" dirty="0" err="1" smtClean="0">
                <a:solidFill>
                  <a:srgbClr val="7F0055"/>
                </a:solidFill>
                <a:latin typeface="Consolas"/>
              </a:rPr>
              <a:t>class</a:t>
            </a:r>
            <a:r>
              <a:rPr lang="tr-TR" sz="800" b="1" dirty="0" smtClean="0">
                <a:solidFill>
                  <a:srgbClr val="000000"/>
                </a:solidFill>
                <a:latin typeface="Consolas"/>
              </a:rPr>
              <a:t> Ders {</a:t>
            </a:r>
          </a:p>
          <a:p>
            <a:r>
              <a:rPr lang="tr-TR" sz="800" b="1" dirty="0" smtClean="0">
                <a:solidFill>
                  <a:srgbClr val="7F0055"/>
                </a:solidFill>
                <a:latin typeface="Consolas"/>
              </a:rPr>
              <a:t>    </a:t>
            </a:r>
            <a:r>
              <a:rPr lang="tr-TR" sz="800" b="1" dirty="0" err="1" smtClean="0">
                <a:solidFill>
                  <a:srgbClr val="7F0055"/>
                </a:solidFill>
                <a:latin typeface="Consolas"/>
              </a:rPr>
              <a:t>public</a:t>
            </a:r>
            <a:r>
              <a:rPr lang="tr-TR" sz="800" b="1" dirty="0" smtClean="0">
                <a:solidFill>
                  <a:srgbClr val="000000"/>
                </a:solidFill>
                <a:latin typeface="Consolas"/>
              </a:rPr>
              <a:t> </a:t>
            </a:r>
            <a:r>
              <a:rPr lang="tr-TR" sz="800" b="1" dirty="0" err="1" smtClean="0">
                <a:solidFill>
                  <a:srgbClr val="000000"/>
                </a:solidFill>
                <a:latin typeface="Consolas"/>
              </a:rPr>
              <a:t>String</a:t>
            </a:r>
            <a:r>
              <a:rPr lang="tr-TR" sz="800" b="1" dirty="0" smtClean="0">
                <a:solidFill>
                  <a:srgbClr val="000000"/>
                </a:solidFill>
                <a:latin typeface="Consolas"/>
              </a:rPr>
              <a:t> </a:t>
            </a:r>
            <a:r>
              <a:rPr lang="tr-TR" sz="800" b="1" dirty="0" err="1" smtClean="0">
                <a:solidFill>
                  <a:srgbClr val="0000C0"/>
                </a:solidFill>
                <a:latin typeface="Consolas"/>
              </a:rPr>
              <a:t>dersAdi</a:t>
            </a:r>
            <a:r>
              <a:rPr lang="tr-TR" sz="800" b="1" dirty="0" smtClean="0">
                <a:solidFill>
                  <a:srgbClr val="000000"/>
                </a:solidFill>
                <a:latin typeface="Consolas"/>
              </a:rPr>
              <a:t>;</a:t>
            </a:r>
          </a:p>
          <a:p>
            <a:r>
              <a:rPr lang="tr-TR" sz="800" b="1" dirty="0" smtClean="0">
                <a:solidFill>
                  <a:srgbClr val="7F0055"/>
                </a:solidFill>
                <a:latin typeface="Consolas"/>
              </a:rPr>
              <a:t>    </a:t>
            </a:r>
            <a:r>
              <a:rPr lang="tr-TR" sz="800" b="1" dirty="0" err="1" smtClean="0">
                <a:solidFill>
                  <a:srgbClr val="7F0055"/>
                </a:solidFill>
                <a:latin typeface="Consolas"/>
              </a:rPr>
              <a:t>public</a:t>
            </a:r>
            <a:r>
              <a:rPr lang="tr-TR" sz="800" b="1" dirty="0" smtClean="0">
                <a:solidFill>
                  <a:srgbClr val="000000"/>
                </a:solidFill>
                <a:latin typeface="Consolas"/>
              </a:rPr>
              <a:t> </a:t>
            </a:r>
            <a:r>
              <a:rPr lang="tr-TR" sz="800" b="1" dirty="0" err="1" smtClean="0">
                <a:solidFill>
                  <a:srgbClr val="000000"/>
                </a:solidFill>
                <a:latin typeface="Consolas"/>
              </a:rPr>
              <a:t>String</a:t>
            </a:r>
            <a:r>
              <a:rPr lang="tr-TR" sz="800" b="1" dirty="0" smtClean="0">
                <a:solidFill>
                  <a:srgbClr val="000000"/>
                </a:solidFill>
                <a:latin typeface="Consolas"/>
              </a:rPr>
              <a:t> </a:t>
            </a:r>
            <a:r>
              <a:rPr lang="tr-TR" sz="800" b="1" dirty="0" err="1" smtClean="0">
                <a:solidFill>
                  <a:srgbClr val="0000C0"/>
                </a:solidFill>
                <a:latin typeface="Consolas"/>
              </a:rPr>
              <a:t>dersKodu</a:t>
            </a:r>
            <a:r>
              <a:rPr lang="tr-TR" sz="800" b="1" dirty="0" smtClean="0">
                <a:solidFill>
                  <a:srgbClr val="000000"/>
                </a:solidFill>
                <a:latin typeface="Consolas"/>
              </a:rPr>
              <a:t>;</a:t>
            </a:r>
          </a:p>
          <a:p>
            <a:r>
              <a:rPr lang="tr-TR" sz="800" b="1" dirty="0" smtClean="0">
                <a:solidFill>
                  <a:srgbClr val="7F0055"/>
                </a:solidFill>
                <a:latin typeface="Consolas"/>
              </a:rPr>
              <a:t>    </a:t>
            </a:r>
            <a:r>
              <a:rPr lang="tr-TR" sz="800" b="1" dirty="0" err="1" smtClean="0">
                <a:solidFill>
                  <a:srgbClr val="7F0055"/>
                </a:solidFill>
                <a:latin typeface="Consolas"/>
              </a:rPr>
              <a:t>public</a:t>
            </a:r>
            <a:r>
              <a:rPr lang="tr-TR" sz="800" b="1" dirty="0" smtClean="0">
                <a:solidFill>
                  <a:srgbClr val="000000"/>
                </a:solidFill>
                <a:latin typeface="Consolas"/>
              </a:rPr>
              <a:t> </a:t>
            </a:r>
            <a:r>
              <a:rPr lang="tr-TR" sz="800" b="1" dirty="0" err="1" smtClean="0">
                <a:solidFill>
                  <a:srgbClr val="7F0055"/>
                </a:solidFill>
                <a:latin typeface="Consolas"/>
              </a:rPr>
              <a:t>int</a:t>
            </a:r>
            <a:r>
              <a:rPr lang="tr-TR" sz="800" b="1" dirty="0" smtClean="0">
                <a:solidFill>
                  <a:srgbClr val="000000"/>
                </a:solidFill>
                <a:latin typeface="Consolas"/>
              </a:rPr>
              <a:t> </a:t>
            </a:r>
            <a:r>
              <a:rPr lang="tr-TR" sz="800" b="1" dirty="0" smtClean="0">
                <a:solidFill>
                  <a:srgbClr val="0000C0"/>
                </a:solidFill>
                <a:latin typeface="Consolas"/>
              </a:rPr>
              <a:t>kredi</a:t>
            </a:r>
            <a:r>
              <a:rPr lang="tr-TR" sz="800" b="1" dirty="0" smtClean="0">
                <a:solidFill>
                  <a:srgbClr val="000000"/>
                </a:solidFill>
                <a:latin typeface="Consolas"/>
              </a:rPr>
              <a:t>;</a:t>
            </a:r>
          </a:p>
          <a:p>
            <a:r>
              <a:rPr lang="tr-TR" sz="800" b="1" dirty="0" smtClean="0">
                <a:solidFill>
                  <a:srgbClr val="7F0055"/>
                </a:solidFill>
                <a:latin typeface="Consolas"/>
              </a:rPr>
              <a:t>    </a:t>
            </a:r>
            <a:r>
              <a:rPr lang="tr-TR" sz="800" b="1" dirty="0" err="1" smtClean="0">
                <a:solidFill>
                  <a:srgbClr val="7F0055"/>
                </a:solidFill>
                <a:latin typeface="Consolas"/>
              </a:rPr>
              <a:t>private</a:t>
            </a:r>
            <a:r>
              <a:rPr lang="tr-TR" sz="800" b="1" dirty="0" smtClean="0">
                <a:solidFill>
                  <a:srgbClr val="000000"/>
                </a:solidFill>
                <a:latin typeface="Consolas"/>
              </a:rPr>
              <a:t> </a:t>
            </a:r>
            <a:r>
              <a:rPr lang="tr-TR" sz="800" b="1" dirty="0" err="1" smtClean="0">
                <a:solidFill>
                  <a:srgbClr val="000000"/>
                </a:solidFill>
                <a:latin typeface="Consolas"/>
              </a:rPr>
              <a:t>String</a:t>
            </a:r>
            <a:r>
              <a:rPr lang="tr-TR" sz="800" b="1" dirty="0" smtClean="0">
                <a:solidFill>
                  <a:srgbClr val="000000"/>
                </a:solidFill>
                <a:latin typeface="Consolas"/>
              </a:rPr>
              <a:t> </a:t>
            </a:r>
            <a:r>
              <a:rPr lang="tr-TR" sz="800" b="1" dirty="0" err="1" smtClean="0">
                <a:solidFill>
                  <a:srgbClr val="0000C0"/>
                </a:solidFill>
                <a:latin typeface="Consolas"/>
              </a:rPr>
              <a:t>harfNotu</a:t>
            </a:r>
            <a:r>
              <a:rPr lang="tr-TR" sz="800" b="1" dirty="0" smtClean="0">
                <a:solidFill>
                  <a:srgbClr val="000000"/>
                </a:solidFill>
                <a:latin typeface="Consolas"/>
              </a:rPr>
              <a:t>;</a:t>
            </a:r>
          </a:p>
          <a:p>
            <a:r>
              <a:rPr lang="tr-TR" sz="800" b="1" dirty="0" smtClean="0">
                <a:solidFill>
                  <a:srgbClr val="7F0055"/>
                </a:solidFill>
                <a:latin typeface="Consolas"/>
              </a:rPr>
              <a:t>    </a:t>
            </a:r>
            <a:r>
              <a:rPr lang="tr-TR" sz="800" b="1" dirty="0" err="1" smtClean="0">
                <a:solidFill>
                  <a:srgbClr val="7F0055"/>
                </a:solidFill>
                <a:latin typeface="Consolas"/>
              </a:rPr>
              <a:t>public</a:t>
            </a:r>
            <a:r>
              <a:rPr lang="tr-TR" sz="800" b="1" dirty="0" smtClean="0">
                <a:solidFill>
                  <a:srgbClr val="000000"/>
                </a:solidFill>
                <a:latin typeface="Consolas"/>
              </a:rPr>
              <a:t> </a:t>
            </a:r>
            <a:r>
              <a:rPr lang="tr-TR" sz="800" b="1" dirty="0" err="1" smtClean="0">
                <a:solidFill>
                  <a:srgbClr val="7F0055"/>
                </a:solidFill>
                <a:latin typeface="Consolas"/>
              </a:rPr>
              <a:t>static</a:t>
            </a:r>
            <a:r>
              <a:rPr lang="tr-TR" sz="800" b="1" dirty="0" smtClean="0">
                <a:solidFill>
                  <a:srgbClr val="000000"/>
                </a:solidFill>
                <a:latin typeface="Consolas"/>
              </a:rPr>
              <a:t> </a:t>
            </a:r>
            <a:r>
              <a:rPr lang="tr-TR" sz="800" b="1" dirty="0" err="1" smtClean="0">
                <a:solidFill>
                  <a:srgbClr val="7F0055"/>
                </a:solidFill>
                <a:latin typeface="Consolas"/>
              </a:rPr>
              <a:t>int</a:t>
            </a:r>
            <a:r>
              <a:rPr lang="tr-TR" sz="800" b="1" dirty="0" smtClean="0">
                <a:solidFill>
                  <a:srgbClr val="000000"/>
                </a:solidFill>
                <a:latin typeface="Consolas"/>
              </a:rPr>
              <a:t> </a:t>
            </a:r>
            <a:r>
              <a:rPr lang="tr-TR" sz="800" b="1" i="1" dirty="0" err="1" smtClean="0">
                <a:solidFill>
                  <a:srgbClr val="0000C0"/>
                </a:solidFill>
                <a:latin typeface="Consolas"/>
              </a:rPr>
              <a:t>dersSayisi</a:t>
            </a:r>
            <a:r>
              <a:rPr lang="tr-TR" sz="800" b="1" i="1" dirty="0" smtClean="0">
                <a:solidFill>
                  <a:srgbClr val="000000"/>
                </a:solidFill>
                <a:latin typeface="Consolas"/>
              </a:rPr>
              <a:t>;</a:t>
            </a:r>
          </a:p>
          <a:p>
            <a:endParaRPr lang="tr-TR" sz="800" dirty="0" smtClean="0">
              <a:latin typeface="Consolas"/>
            </a:endParaRPr>
          </a:p>
          <a:p>
            <a:r>
              <a:rPr lang="tr-TR" sz="800" b="1" dirty="0" smtClean="0">
                <a:solidFill>
                  <a:srgbClr val="7F0055"/>
                </a:solidFill>
                <a:latin typeface="Consolas"/>
              </a:rPr>
              <a:t>    </a:t>
            </a:r>
            <a:r>
              <a:rPr lang="da-DK" sz="800" b="1" dirty="0" smtClean="0">
                <a:solidFill>
                  <a:srgbClr val="7F0055"/>
                </a:solidFill>
                <a:latin typeface="Consolas"/>
              </a:rPr>
              <a:t>public</a:t>
            </a:r>
            <a:r>
              <a:rPr lang="da-DK" sz="800" b="1" dirty="0" smtClean="0">
                <a:solidFill>
                  <a:srgbClr val="000000"/>
                </a:solidFill>
                <a:latin typeface="Consolas"/>
              </a:rPr>
              <a:t> Ders(String </a:t>
            </a:r>
            <a:r>
              <a:rPr lang="da-DK" sz="800" b="1" dirty="0" smtClean="0">
                <a:solidFill>
                  <a:srgbClr val="6A3E3E"/>
                </a:solidFill>
                <a:latin typeface="Consolas"/>
              </a:rPr>
              <a:t>ad</a:t>
            </a:r>
            <a:r>
              <a:rPr lang="da-DK" sz="800" b="1" dirty="0" smtClean="0">
                <a:solidFill>
                  <a:srgbClr val="000000"/>
                </a:solidFill>
                <a:latin typeface="Consolas"/>
              </a:rPr>
              <a:t>, String </a:t>
            </a:r>
            <a:r>
              <a:rPr lang="da-DK" sz="800" b="1" dirty="0" smtClean="0">
                <a:solidFill>
                  <a:srgbClr val="6A3E3E"/>
                </a:solidFill>
                <a:latin typeface="Consolas"/>
              </a:rPr>
              <a:t>kod</a:t>
            </a:r>
            <a:r>
              <a:rPr lang="da-DK" sz="800" b="1" dirty="0" smtClean="0">
                <a:solidFill>
                  <a:srgbClr val="000000"/>
                </a:solidFill>
                <a:latin typeface="Consolas"/>
              </a:rPr>
              <a:t>, </a:t>
            </a:r>
            <a:r>
              <a:rPr lang="da-DK" sz="800" b="1" dirty="0" smtClean="0">
                <a:solidFill>
                  <a:srgbClr val="7F0055"/>
                </a:solidFill>
                <a:latin typeface="Consolas"/>
              </a:rPr>
              <a:t>int</a:t>
            </a:r>
            <a:r>
              <a:rPr lang="da-DK" sz="800" b="1" dirty="0" smtClean="0">
                <a:solidFill>
                  <a:srgbClr val="000000"/>
                </a:solidFill>
                <a:latin typeface="Consolas"/>
              </a:rPr>
              <a:t> </a:t>
            </a:r>
            <a:r>
              <a:rPr lang="da-DK" sz="800" b="1" dirty="0" smtClean="0">
                <a:solidFill>
                  <a:srgbClr val="6A3E3E"/>
                </a:solidFill>
                <a:latin typeface="Consolas"/>
              </a:rPr>
              <a:t>kredi</a:t>
            </a:r>
            <a:r>
              <a:rPr lang="da-DK" sz="800" b="1" dirty="0" smtClean="0">
                <a:solidFill>
                  <a:srgbClr val="000000"/>
                </a:solidFill>
                <a:latin typeface="Consolas"/>
              </a:rPr>
              <a:t>){</a:t>
            </a:r>
          </a:p>
          <a:p>
            <a:r>
              <a:rPr lang="tr-TR" sz="800" dirty="0" smtClean="0">
                <a:latin typeface="Consolas"/>
              </a:rPr>
              <a:t>       </a:t>
            </a:r>
            <a:r>
              <a:rPr lang="tr-TR" sz="800" b="1" dirty="0" smtClean="0">
                <a:latin typeface="Consolas"/>
              </a:rPr>
              <a:t> …;</a:t>
            </a:r>
          </a:p>
          <a:p>
            <a:r>
              <a:rPr lang="tr-TR" sz="800" dirty="0" smtClean="0">
                <a:solidFill>
                  <a:srgbClr val="000000"/>
                </a:solidFill>
                <a:latin typeface="Consolas"/>
              </a:rPr>
              <a:t>    }</a:t>
            </a:r>
            <a:endParaRPr lang="tr-TR" sz="800" dirty="0" smtClean="0">
              <a:latin typeface="Consolas"/>
            </a:endParaRPr>
          </a:p>
          <a:p>
            <a:endParaRPr lang="tr-TR" sz="800" dirty="0" smtClean="0">
              <a:latin typeface="Consolas"/>
            </a:endParaRPr>
          </a:p>
          <a:p>
            <a:r>
              <a:rPr lang="tr-TR" sz="800" b="1" dirty="0" smtClean="0">
                <a:solidFill>
                  <a:srgbClr val="7F0055"/>
                </a:solidFill>
                <a:latin typeface="Consolas"/>
              </a:rPr>
              <a:t>    </a:t>
            </a:r>
            <a:r>
              <a:rPr lang="tr-TR" sz="800" b="1" dirty="0" err="1" smtClean="0">
                <a:solidFill>
                  <a:srgbClr val="7F0055"/>
                </a:solidFill>
                <a:latin typeface="Consolas"/>
              </a:rPr>
              <a:t>public</a:t>
            </a:r>
            <a:r>
              <a:rPr lang="tr-TR" sz="800" b="1" dirty="0" smtClean="0">
                <a:solidFill>
                  <a:srgbClr val="000000"/>
                </a:solidFill>
                <a:latin typeface="Consolas"/>
              </a:rPr>
              <a:t> </a:t>
            </a:r>
            <a:r>
              <a:rPr lang="tr-TR" sz="800" b="1" dirty="0" err="1" smtClean="0">
                <a:solidFill>
                  <a:srgbClr val="000000"/>
                </a:solidFill>
                <a:latin typeface="Consolas"/>
              </a:rPr>
              <a:t>String</a:t>
            </a:r>
            <a:r>
              <a:rPr lang="tr-TR" sz="800" b="1" dirty="0" smtClean="0">
                <a:solidFill>
                  <a:srgbClr val="000000"/>
                </a:solidFill>
                <a:latin typeface="Consolas"/>
              </a:rPr>
              <a:t> </a:t>
            </a:r>
            <a:r>
              <a:rPr lang="tr-TR" sz="800" b="1" dirty="0" err="1" smtClean="0">
                <a:solidFill>
                  <a:srgbClr val="000000"/>
                </a:solidFill>
                <a:latin typeface="Consolas"/>
              </a:rPr>
              <a:t>getHarfNotu</a:t>
            </a:r>
            <a:r>
              <a:rPr lang="tr-TR" sz="800" b="1" dirty="0" smtClean="0">
                <a:solidFill>
                  <a:srgbClr val="000000"/>
                </a:solidFill>
                <a:latin typeface="Consolas"/>
              </a:rPr>
              <a:t>() {</a:t>
            </a:r>
          </a:p>
          <a:p>
            <a:r>
              <a:rPr lang="tr-TR" sz="800" b="1" dirty="0" smtClean="0">
                <a:solidFill>
                  <a:srgbClr val="7F0055"/>
                </a:solidFill>
                <a:latin typeface="Consolas"/>
              </a:rPr>
              <a:t>       </a:t>
            </a:r>
            <a:r>
              <a:rPr lang="tr-TR" sz="800" b="1" dirty="0" smtClean="0">
                <a:latin typeface="Consolas"/>
              </a:rPr>
              <a:t> …;</a:t>
            </a:r>
          </a:p>
          <a:p>
            <a:r>
              <a:rPr lang="tr-TR" sz="800" dirty="0" smtClean="0">
                <a:solidFill>
                  <a:srgbClr val="000000"/>
                </a:solidFill>
                <a:latin typeface="Consolas"/>
              </a:rPr>
              <a:t>    }</a:t>
            </a:r>
            <a:endParaRPr lang="tr-TR" sz="800" dirty="0" smtClean="0">
              <a:latin typeface="Consolas"/>
            </a:endParaRPr>
          </a:p>
          <a:p>
            <a:endParaRPr lang="tr-TR" sz="800" dirty="0" smtClean="0">
              <a:latin typeface="Consolas"/>
            </a:endParaRPr>
          </a:p>
          <a:p>
            <a:r>
              <a:rPr lang="tr-TR" sz="800" b="1" dirty="0" smtClean="0">
                <a:solidFill>
                  <a:srgbClr val="7F0055"/>
                </a:solidFill>
                <a:latin typeface="Consolas"/>
              </a:rPr>
              <a:t>    </a:t>
            </a:r>
            <a:r>
              <a:rPr lang="tr-TR" sz="800" b="1" dirty="0" err="1" smtClean="0">
                <a:solidFill>
                  <a:srgbClr val="7F0055"/>
                </a:solidFill>
                <a:latin typeface="Consolas"/>
              </a:rPr>
              <a:t>public</a:t>
            </a:r>
            <a:r>
              <a:rPr lang="tr-TR" sz="800" b="1" dirty="0" smtClean="0">
                <a:solidFill>
                  <a:srgbClr val="000000"/>
                </a:solidFill>
                <a:latin typeface="Consolas"/>
              </a:rPr>
              <a:t> </a:t>
            </a:r>
            <a:r>
              <a:rPr lang="tr-TR" sz="800" b="1" dirty="0" err="1" smtClean="0">
                <a:solidFill>
                  <a:srgbClr val="7F0055"/>
                </a:solidFill>
                <a:latin typeface="Consolas"/>
              </a:rPr>
              <a:t>void</a:t>
            </a:r>
            <a:r>
              <a:rPr lang="tr-TR" sz="800" b="1" dirty="0" smtClean="0">
                <a:solidFill>
                  <a:srgbClr val="000000"/>
                </a:solidFill>
                <a:latin typeface="Consolas"/>
              </a:rPr>
              <a:t> </a:t>
            </a:r>
            <a:r>
              <a:rPr lang="tr-TR" sz="800" b="1" dirty="0" err="1" smtClean="0">
                <a:solidFill>
                  <a:srgbClr val="000000"/>
                </a:solidFill>
                <a:latin typeface="Consolas"/>
              </a:rPr>
              <a:t>setHarfNotu</a:t>
            </a:r>
            <a:r>
              <a:rPr lang="tr-TR" sz="800" b="1" dirty="0" smtClean="0">
                <a:solidFill>
                  <a:srgbClr val="000000"/>
                </a:solidFill>
                <a:latin typeface="Consolas"/>
              </a:rPr>
              <a:t>(</a:t>
            </a:r>
            <a:r>
              <a:rPr lang="tr-TR" sz="800" b="1" dirty="0" err="1" smtClean="0">
                <a:solidFill>
                  <a:srgbClr val="000000"/>
                </a:solidFill>
                <a:latin typeface="Consolas"/>
              </a:rPr>
              <a:t>String</a:t>
            </a:r>
            <a:r>
              <a:rPr lang="tr-TR" sz="800" b="1" dirty="0" smtClean="0">
                <a:solidFill>
                  <a:srgbClr val="000000"/>
                </a:solidFill>
                <a:latin typeface="Consolas"/>
              </a:rPr>
              <a:t> </a:t>
            </a:r>
            <a:r>
              <a:rPr lang="tr-TR" sz="800" b="1" dirty="0" err="1" smtClean="0">
                <a:solidFill>
                  <a:srgbClr val="6A3E3E"/>
                </a:solidFill>
                <a:latin typeface="Consolas"/>
              </a:rPr>
              <a:t>harfNotu</a:t>
            </a:r>
            <a:r>
              <a:rPr lang="tr-TR" sz="800" b="1" dirty="0" smtClean="0">
                <a:solidFill>
                  <a:srgbClr val="000000"/>
                </a:solidFill>
                <a:latin typeface="Consolas"/>
              </a:rPr>
              <a:t>) {</a:t>
            </a:r>
          </a:p>
          <a:p>
            <a:r>
              <a:rPr lang="tr-TR" sz="800" dirty="0" smtClean="0">
                <a:solidFill>
                  <a:srgbClr val="000000"/>
                </a:solidFill>
                <a:latin typeface="Consolas"/>
              </a:rPr>
              <a:t>        </a:t>
            </a:r>
            <a:r>
              <a:rPr lang="tr-TR" sz="800" b="1" dirty="0" smtClean="0">
                <a:latin typeface="Consolas"/>
              </a:rPr>
              <a:t>…;</a:t>
            </a:r>
          </a:p>
          <a:p>
            <a:r>
              <a:rPr lang="tr-TR" sz="800" dirty="0" smtClean="0">
                <a:solidFill>
                  <a:srgbClr val="000000"/>
                </a:solidFill>
                <a:latin typeface="Consolas"/>
              </a:rPr>
              <a:t>    }</a:t>
            </a:r>
          </a:p>
          <a:p>
            <a:endParaRPr lang="tr-TR" sz="800" dirty="0" smtClean="0">
              <a:latin typeface="Consolas"/>
            </a:endParaRPr>
          </a:p>
          <a:p>
            <a:r>
              <a:rPr lang="tr-TR" sz="800" b="1" dirty="0" smtClean="0">
                <a:solidFill>
                  <a:srgbClr val="7F0055"/>
                </a:solidFill>
                <a:latin typeface="Consolas"/>
              </a:rPr>
              <a:t>    </a:t>
            </a:r>
            <a:r>
              <a:rPr lang="tr-TR" sz="800" b="1" dirty="0" err="1" smtClean="0">
                <a:solidFill>
                  <a:srgbClr val="7F0055"/>
                </a:solidFill>
                <a:latin typeface="Consolas"/>
              </a:rPr>
              <a:t>public</a:t>
            </a:r>
            <a:r>
              <a:rPr lang="tr-TR" sz="800" b="1" dirty="0" smtClean="0">
                <a:solidFill>
                  <a:srgbClr val="000000"/>
                </a:solidFill>
                <a:latin typeface="Consolas"/>
              </a:rPr>
              <a:t> </a:t>
            </a:r>
            <a:r>
              <a:rPr lang="tr-TR" sz="800" b="1" dirty="0" err="1" smtClean="0">
                <a:solidFill>
                  <a:srgbClr val="7F0055"/>
                </a:solidFill>
                <a:latin typeface="Consolas"/>
              </a:rPr>
              <a:t>double</a:t>
            </a:r>
            <a:r>
              <a:rPr lang="tr-TR" sz="800" b="1" dirty="0" smtClean="0">
                <a:solidFill>
                  <a:srgbClr val="000000"/>
                </a:solidFill>
                <a:latin typeface="Consolas"/>
              </a:rPr>
              <a:t> </a:t>
            </a:r>
            <a:r>
              <a:rPr lang="tr-TR" sz="800" b="1" dirty="0" err="1" smtClean="0">
                <a:solidFill>
                  <a:srgbClr val="000000"/>
                </a:solidFill>
                <a:latin typeface="Consolas"/>
              </a:rPr>
              <a:t>agirlikliNotHesapla</a:t>
            </a:r>
            <a:r>
              <a:rPr lang="tr-TR" sz="800" b="1" dirty="0" smtClean="0">
                <a:solidFill>
                  <a:srgbClr val="000000"/>
                </a:solidFill>
                <a:latin typeface="Consolas"/>
              </a:rPr>
              <a:t>(){</a:t>
            </a:r>
          </a:p>
          <a:p>
            <a:r>
              <a:rPr lang="tr-TR" sz="800" dirty="0" smtClean="0">
                <a:latin typeface="Consolas"/>
              </a:rPr>
              <a:t>        </a:t>
            </a:r>
            <a:r>
              <a:rPr lang="tr-TR" sz="800" b="1" dirty="0" smtClean="0">
                <a:latin typeface="Consolas"/>
              </a:rPr>
              <a:t>…;</a:t>
            </a:r>
          </a:p>
          <a:p>
            <a:r>
              <a:rPr lang="tr-TR" sz="800" dirty="0" smtClean="0">
                <a:solidFill>
                  <a:srgbClr val="000000"/>
                </a:solidFill>
                <a:latin typeface="Consolas"/>
              </a:rPr>
              <a:t>    }</a:t>
            </a:r>
          </a:p>
          <a:p>
            <a:endParaRPr lang="tr-TR" sz="800" dirty="0" smtClean="0">
              <a:latin typeface="Consolas"/>
            </a:endParaRPr>
          </a:p>
          <a:p>
            <a:r>
              <a:rPr lang="tr-TR" sz="800" b="1" dirty="0" smtClean="0">
                <a:solidFill>
                  <a:srgbClr val="7F0055"/>
                </a:solidFill>
                <a:latin typeface="Consolas"/>
              </a:rPr>
              <a:t>    </a:t>
            </a:r>
            <a:r>
              <a:rPr lang="tr-TR" sz="800" b="1" dirty="0" err="1" smtClean="0">
                <a:solidFill>
                  <a:srgbClr val="7F0055"/>
                </a:solidFill>
                <a:latin typeface="Consolas"/>
              </a:rPr>
              <a:t>public</a:t>
            </a:r>
            <a:r>
              <a:rPr lang="tr-TR" sz="800" b="1" dirty="0" smtClean="0">
                <a:solidFill>
                  <a:srgbClr val="000000"/>
                </a:solidFill>
                <a:latin typeface="Consolas"/>
              </a:rPr>
              <a:t> </a:t>
            </a:r>
            <a:r>
              <a:rPr lang="tr-TR" sz="800" b="1" dirty="0" err="1" smtClean="0">
                <a:solidFill>
                  <a:srgbClr val="7F0055"/>
                </a:solidFill>
                <a:latin typeface="Consolas"/>
              </a:rPr>
              <a:t>void</a:t>
            </a:r>
            <a:r>
              <a:rPr lang="tr-TR" sz="800" b="1" dirty="0" smtClean="0">
                <a:solidFill>
                  <a:srgbClr val="000000"/>
                </a:solidFill>
                <a:latin typeface="Consolas"/>
              </a:rPr>
              <a:t> </a:t>
            </a:r>
            <a:r>
              <a:rPr lang="tr-TR" sz="800" b="1" dirty="0" err="1" smtClean="0">
                <a:solidFill>
                  <a:srgbClr val="000000"/>
                </a:solidFill>
                <a:latin typeface="Consolas"/>
              </a:rPr>
              <a:t>yazdir</a:t>
            </a:r>
            <a:r>
              <a:rPr lang="tr-TR" sz="800" b="1" dirty="0" smtClean="0">
                <a:solidFill>
                  <a:srgbClr val="000000"/>
                </a:solidFill>
                <a:latin typeface="Consolas"/>
              </a:rPr>
              <a:t>(){</a:t>
            </a:r>
          </a:p>
          <a:p>
            <a:r>
              <a:rPr lang="tr-TR" sz="800" dirty="0" smtClean="0">
                <a:latin typeface="Consolas"/>
              </a:rPr>
              <a:t>       </a:t>
            </a:r>
            <a:r>
              <a:rPr lang="tr-TR" sz="800" b="1" dirty="0" smtClean="0">
                <a:latin typeface="Consolas"/>
              </a:rPr>
              <a:t> …;</a:t>
            </a:r>
          </a:p>
          <a:p>
            <a:r>
              <a:rPr lang="tr-TR" sz="800" dirty="0" smtClean="0">
                <a:solidFill>
                  <a:srgbClr val="000000"/>
                </a:solidFill>
                <a:latin typeface="Consolas"/>
              </a:rPr>
              <a:t>    }</a:t>
            </a:r>
          </a:p>
          <a:p>
            <a:endParaRPr lang="tr-TR" sz="800" dirty="0" smtClean="0">
              <a:latin typeface="Consolas"/>
            </a:endParaRPr>
          </a:p>
          <a:p>
            <a:r>
              <a:rPr lang="tr-TR" sz="800" dirty="0" smtClean="0">
                <a:solidFill>
                  <a:srgbClr val="000000"/>
                </a:solidFill>
                <a:latin typeface="Consolas"/>
              </a:rPr>
              <a:t>}</a:t>
            </a:r>
            <a:endParaRPr lang="tr-TR" sz="800" dirty="0" smtClean="0"/>
          </a:p>
        </p:txBody>
      </p:sp>
      <p:sp>
        <p:nvSpPr>
          <p:cNvPr id="6" name="5 Sol Ok"/>
          <p:cNvSpPr/>
          <p:nvPr/>
        </p:nvSpPr>
        <p:spPr>
          <a:xfrm flipH="1">
            <a:off x="3500430" y="2857496"/>
            <a:ext cx="1214446" cy="11430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Yuvarlatılmış Dikdörtgen"/>
          <p:cNvSpPr/>
          <p:nvPr/>
        </p:nvSpPr>
        <p:spPr>
          <a:xfrm rot="19490204">
            <a:off x="613600" y="2279118"/>
            <a:ext cx="2695384" cy="7522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200" dirty="0" smtClean="0"/>
              <a:t>Tasarım aşamasında, kod ile uzun uzun göstermek yerine diyagramla kısa ve öz veriyi sunmak mümkün.</a:t>
            </a:r>
            <a:endParaRPr lang="tr-TR"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lt Başlık 2"/>
          <p:cNvSpPr txBox="1">
            <a:spLocks/>
          </p:cNvSpPr>
          <p:nvPr/>
        </p:nvSpPr>
        <p:spPr>
          <a:xfrm>
            <a:off x="357158" y="214290"/>
            <a:ext cx="7344816" cy="600079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700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public</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class</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Ders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1" i="0" u="none" strike="noStrike" kern="1200" cap="none" spc="0" normalizeH="0" baseline="0" noProof="0" dirty="0" smtClean="0">
                <a:ln>
                  <a:noFill/>
                </a:ln>
                <a:solidFill>
                  <a:srgbClr val="7F0055"/>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public</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000000"/>
                </a:solidFill>
                <a:effectLst/>
                <a:uLnTx/>
                <a:uFillTx/>
                <a:latin typeface="Consolas"/>
                <a:ea typeface="+mn-ea"/>
                <a:cs typeface="+mn-cs"/>
              </a:rPr>
              <a:t>String</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0000C0"/>
                </a:solidFill>
                <a:effectLst/>
                <a:uLnTx/>
                <a:uFillTx/>
                <a:latin typeface="Consolas"/>
                <a:ea typeface="+mn-ea"/>
                <a:cs typeface="+mn-cs"/>
              </a:rPr>
              <a:t>dersAdi</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1" i="0" u="none" strike="noStrike" kern="1200" cap="none" spc="0" normalizeH="0" baseline="0" noProof="0" dirty="0" smtClean="0">
                <a:ln>
                  <a:noFill/>
                </a:ln>
                <a:solidFill>
                  <a:srgbClr val="7F0055"/>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public</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000000"/>
                </a:solidFill>
                <a:effectLst/>
                <a:uLnTx/>
                <a:uFillTx/>
                <a:latin typeface="Consolas"/>
                <a:ea typeface="+mn-ea"/>
                <a:cs typeface="+mn-cs"/>
              </a:rPr>
              <a:t>String</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0000C0"/>
                </a:solidFill>
                <a:effectLst/>
                <a:uLnTx/>
                <a:uFillTx/>
                <a:latin typeface="Consolas"/>
                <a:ea typeface="+mn-ea"/>
                <a:cs typeface="+mn-cs"/>
              </a:rPr>
              <a:t>dersKodu</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1" i="0" u="none" strike="noStrike" kern="1200" cap="none" spc="0" normalizeH="0" baseline="0" noProof="0" dirty="0" smtClean="0">
                <a:ln>
                  <a:noFill/>
                </a:ln>
                <a:solidFill>
                  <a:srgbClr val="7F0055"/>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public</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int</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smtClean="0">
                <a:ln>
                  <a:noFill/>
                </a:ln>
                <a:solidFill>
                  <a:srgbClr val="0000C0"/>
                </a:solidFill>
                <a:effectLst/>
                <a:uLnTx/>
                <a:uFillTx/>
                <a:latin typeface="Consolas"/>
                <a:ea typeface="+mn-ea"/>
                <a:cs typeface="+mn-cs"/>
              </a:rPr>
              <a:t>kredi</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1" i="0" u="none" strike="noStrike" kern="1200" cap="none" spc="0" normalizeH="0" baseline="0" noProof="0" dirty="0" smtClean="0">
                <a:ln>
                  <a:noFill/>
                </a:ln>
                <a:solidFill>
                  <a:srgbClr val="7F0055"/>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private</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000000"/>
                </a:solidFill>
                <a:effectLst/>
                <a:uLnTx/>
                <a:uFillTx/>
                <a:latin typeface="Consolas"/>
                <a:ea typeface="+mn-ea"/>
                <a:cs typeface="+mn-cs"/>
              </a:rPr>
              <a:t>String</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0000C0"/>
                </a:solidFill>
                <a:effectLst/>
                <a:uLnTx/>
                <a:uFillTx/>
                <a:latin typeface="Consolas"/>
                <a:ea typeface="+mn-ea"/>
                <a:cs typeface="+mn-cs"/>
              </a:rPr>
              <a:t>harfNotu</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1" i="0" u="none" strike="noStrike" kern="1200" cap="none" spc="0" normalizeH="0" baseline="0" noProof="0" dirty="0" smtClean="0">
                <a:ln>
                  <a:noFill/>
                </a:ln>
                <a:solidFill>
                  <a:srgbClr val="7F0055"/>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public</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static</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int</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1" u="none" strike="noStrike" kern="1200" cap="none" spc="0" normalizeH="0" baseline="0" noProof="0" dirty="0" err="1" smtClean="0">
                <a:ln>
                  <a:noFill/>
                </a:ln>
                <a:solidFill>
                  <a:srgbClr val="0000C0"/>
                </a:solidFill>
                <a:effectLst/>
                <a:uLnTx/>
                <a:uFillTx/>
                <a:latin typeface="Consolas"/>
                <a:ea typeface="+mn-ea"/>
                <a:cs typeface="+mn-cs"/>
              </a:rPr>
              <a:t>dersSayisi</a:t>
            </a:r>
            <a:r>
              <a:rPr kumimoji="0" lang="tr-TR" sz="1800" b="1" i="1" u="none" strike="noStrike" kern="1200" cap="none" spc="0" normalizeH="0" baseline="0" noProof="0" dirty="0" smtClean="0">
                <a:ln>
                  <a:noFill/>
                </a:ln>
                <a:solidFill>
                  <a:srgbClr val="000000"/>
                </a:solidFill>
                <a:effectLst/>
                <a:uLnTx/>
                <a:uFillTx/>
                <a:latin typeface="Consolas"/>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1800" b="0" i="0" u="none" strike="noStrike" kern="1200" cap="none" spc="0" normalizeH="0" baseline="0" noProof="0" dirty="0" smtClean="0">
              <a:ln>
                <a:noFill/>
              </a:ln>
              <a:solidFill>
                <a:sysClr val="windowText" lastClr="000000">
                  <a:tint val="75000"/>
                </a:sysClr>
              </a:solidFill>
              <a:effectLst/>
              <a:uLnTx/>
              <a:uFillTx/>
              <a:latin typeface="Consolas"/>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1" i="0" u="none" strike="noStrike" kern="1200" cap="none" spc="0" normalizeH="0" baseline="0" noProof="0" dirty="0" smtClean="0">
                <a:ln>
                  <a:noFill/>
                </a:ln>
                <a:solidFill>
                  <a:srgbClr val="7F0055"/>
                </a:solidFill>
                <a:effectLst/>
                <a:uLnTx/>
                <a:uFillTx/>
                <a:latin typeface="Consolas"/>
                <a:ea typeface="+mn-ea"/>
                <a:cs typeface="+mn-cs"/>
              </a:rPr>
              <a:t>    </a:t>
            </a:r>
            <a:r>
              <a:rPr kumimoji="0" lang="da-DK" sz="1800" b="1" i="0" u="none" strike="noStrike" kern="1200" cap="none" spc="0" normalizeH="0" baseline="0" noProof="0" dirty="0" smtClean="0">
                <a:ln>
                  <a:noFill/>
                </a:ln>
                <a:solidFill>
                  <a:srgbClr val="7F0055"/>
                </a:solidFill>
                <a:effectLst/>
                <a:uLnTx/>
                <a:uFillTx/>
                <a:latin typeface="Consolas"/>
                <a:ea typeface="+mn-ea"/>
                <a:cs typeface="+mn-cs"/>
              </a:rPr>
              <a:t>public</a:t>
            </a:r>
            <a:r>
              <a:rPr kumimoji="0" lang="da-DK" sz="1800" b="1" i="0" u="none" strike="noStrike" kern="1200" cap="none" spc="0" normalizeH="0" baseline="0" noProof="0" dirty="0" smtClean="0">
                <a:ln>
                  <a:noFill/>
                </a:ln>
                <a:solidFill>
                  <a:srgbClr val="000000"/>
                </a:solidFill>
                <a:effectLst/>
                <a:uLnTx/>
                <a:uFillTx/>
                <a:latin typeface="Consolas"/>
                <a:ea typeface="+mn-ea"/>
                <a:cs typeface="+mn-cs"/>
              </a:rPr>
              <a:t> Ders(String </a:t>
            </a:r>
            <a:r>
              <a:rPr kumimoji="0" lang="da-DK" sz="1800" b="1" i="0" u="none" strike="noStrike" kern="1200" cap="none" spc="0" normalizeH="0" baseline="0" noProof="0" dirty="0" smtClean="0">
                <a:ln>
                  <a:noFill/>
                </a:ln>
                <a:solidFill>
                  <a:srgbClr val="6A3E3E"/>
                </a:solidFill>
                <a:effectLst/>
                <a:uLnTx/>
                <a:uFillTx/>
                <a:latin typeface="Consolas"/>
                <a:ea typeface="+mn-ea"/>
                <a:cs typeface="+mn-cs"/>
              </a:rPr>
              <a:t>ad</a:t>
            </a:r>
            <a:r>
              <a:rPr kumimoji="0" lang="da-DK" sz="1800" b="1" i="0" u="none" strike="noStrike" kern="1200" cap="none" spc="0" normalizeH="0" baseline="0" noProof="0" dirty="0" smtClean="0">
                <a:ln>
                  <a:noFill/>
                </a:ln>
                <a:solidFill>
                  <a:srgbClr val="000000"/>
                </a:solidFill>
                <a:effectLst/>
                <a:uLnTx/>
                <a:uFillTx/>
                <a:latin typeface="Consolas"/>
                <a:ea typeface="+mn-ea"/>
                <a:cs typeface="+mn-cs"/>
              </a:rPr>
              <a:t>, String </a:t>
            </a:r>
            <a:r>
              <a:rPr kumimoji="0" lang="da-DK" sz="1800" b="1" i="0" u="none" strike="noStrike" kern="1200" cap="none" spc="0" normalizeH="0" baseline="0" noProof="0" dirty="0" smtClean="0">
                <a:ln>
                  <a:noFill/>
                </a:ln>
                <a:solidFill>
                  <a:srgbClr val="6A3E3E"/>
                </a:solidFill>
                <a:effectLst/>
                <a:uLnTx/>
                <a:uFillTx/>
                <a:latin typeface="Consolas"/>
                <a:ea typeface="+mn-ea"/>
                <a:cs typeface="+mn-cs"/>
              </a:rPr>
              <a:t>kod</a:t>
            </a:r>
            <a:r>
              <a:rPr kumimoji="0" lang="da-DK"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da-DK" sz="1800" b="1" i="0" u="none" strike="noStrike" kern="1200" cap="none" spc="0" normalizeH="0" baseline="0" noProof="0" dirty="0" smtClean="0">
                <a:ln>
                  <a:noFill/>
                </a:ln>
                <a:solidFill>
                  <a:srgbClr val="7F0055"/>
                </a:solidFill>
                <a:effectLst/>
                <a:uLnTx/>
                <a:uFillTx/>
                <a:latin typeface="Consolas"/>
                <a:ea typeface="+mn-ea"/>
                <a:cs typeface="+mn-cs"/>
              </a:rPr>
              <a:t>int</a:t>
            </a:r>
            <a:r>
              <a:rPr kumimoji="0" lang="da-DK"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da-DK" sz="1800" b="1" i="0" u="none" strike="noStrike" kern="1200" cap="none" spc="0" normalizeH="0" baseline="0" noProof="0" dirty="0" smtClean="0">
                <a:ln>
                  <a:noFill/>
                </a:ln>
                <a:solidFill>
                  <a:srgbClr val="6A3E3E"/>
                </a:solidFill>
                <a:effectLst/>
                <a:uLnTx/>
                <a:uFillTx/>
                <a:latin typeface="Consolas"/>
                <a:ea typeface="+mn-ea"/>
                <a:cs typeface="+mn-cs"/>
              </a:rPr>
              <a:t>kredi</a:t>
            </a:r>
            <a:r>
              <a:rPr kumimoji="0" lang="da-DK" sz="1800" b="1" i="0" u="none" strike="noStrike" kern="1200" cap="none" spc="0" normalizeH="0" baseline="0" noProof="0" dirty="0" smtClean="0">
                <a:ln>
                  <a:noFill/>
                </a:ln>
                <a:solidFill>
                  <a:srgbClr val="000000"/>
                </a:solidFill>
                <a:effectLst/>
                <a:uLnTx/>
                <a:uFillTx/>
                <a:latin typeface="Consolas"/>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0" i="0" u="none" strike="noStrike" kern="1200" cap="none" spc="0" normalizeH="0" baseline="0" noProof="0" dirty="0" smtClean="0">
                <a:ln>
                  <a:noFill/>
                </a:ln>
                <a:solidFill>
                  <a:sysClr val="windowText" lastClr="000000">
                    <a:tint val="75000"/>
                  </a:sysClr>
                </a:solidFill>
                <a:effectLst/>
                <a:uLnTx/>
                <a:uFillTx/>
                <a:latin typeface="Consolas"/>
                <a:ea typeface="+mn-ea"/>
                <a:cs typeface="+mn-cs"/>
              </a:rPr>
              <a:t>       </a:t>
            </a:r>
            <a:r>
              <a:rPr kumimoji="0" lang="tr-TR" sz="1800" b="1" i="0" u="none" strike="noStrike" kern="1200" cap="none" spc="0" normalizeH="0" baseline="0" noProof="0" dirty="0" smtClean="0">
                <a:ln>
                  <a:noFill/>
                </a:ln>
                <a:solidFill>
                  <a:sysClr val="windowText" lastClr="000000"/>
                </a:solidFill>
                <a:effectLst/>
                <a:uLnTx/>
                <a:uFillTx/>
                <a:latin typeface="Consolas"/>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0" i="0" u="none" strike="noStrike" kern="1200" cap="none" spc="0" normalizeH="0" baseline="0" noProof="0" dirty="0" smtClean="0">
                <a:ln>
                  <a:noFill/>
                </a:ln>
                <a:solidFill>
                  <a:srgbClr val="000000"/>
                </a:solidFill>
                <a:effectLst/>
                <a:uLnTx/>
                <a:uFillTx/>
                <a:latin typeface="Consolas"/>
                <a:ea typeface="+mn-ea"/>
                <a:cs typeface="+mn-cs"/>
              </a:rPr>
              <a:t>    }</a:t>
            </a:r>
            <a:endParaRPr kumimoji="0" lang="tr-TR" sz="1800" b="0" i="0" u="none" strike="noStrike" kern="1200" cap="none" spc="0" normalizeH="0" baseline="0" noProof="0" dirty="0" smtClean="0">
              <a:ln>
                <a:noFill/>
              </a:ln>
              <a:solidFill>
                <a:sysClr val="windowText" lastClr="000000">
                  <a:tint val="75000"/>
                </a:sysClr>
              </a:solidFill>
              <a:effectLst/>
              <a:uLnTx/>
              <a:uFillTx/>
              <a:latin typeface="Consolas"/>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1800" b="0" i="0" u="none" strike="noStrike" kern="1200" cap="none" spc="0" normalizeH="0" baseline="0" noProof="0" dirty="0" smtClean="0">
              <a:ln>
                <a:noFill/>
              </a:ln>
              <a:solidFill>
                <a:sysClr val="windowText" lastClr="000000">
                  <a:tint val="75000"/>
                </a:sysClr>
              </a:solidFill>
              <a:effectLst/>
              <a:uLnTx/>
              <a:uFillTx/>
              <a:latin typeface="Consolas"/>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1" i="0" u="none" strike="noStrike" kern="1200" cap="none" spc="0" normalizeH="0" baseline="0" noProof="0" dirty="0" smtClean="0">
                <a:ln>
                  <a:noFill/>
                </a:ln>
                <a:solidFill>
                  <a:srgbClr val="7F0055"/>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public</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000000"/>
                </a:solidFill>
                <a:effectLst/>
                <a:uLnTx/>
                <a:uFillTx/>
                <a:latin typeface="Consolas"/>
                <a:ea typeface="+mn-ea"/>
                <a:cs typeface="+mn-cs"/>
              </a:rPr>
              <a:t>String</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000000"/>
                </a:solidFill>
                <a:effectLst/>
                <a:uLnTx/>
                <a:uFillTx/>
                <a:latin typeface="Consolas"/>
                <a:ea typeface="+mn-ea"/>
                <a:cs typeface="+mn-cs"/>
              </a:rPr>
              <a:t>getHarfNotu</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1" i="0" u="none" strike="noStrike" kern="1200" cap="none" spc="0" normalizeH="0" baseline="0" noProof="0" dirty="0" smtClean="0">
                <a:ln>
                  <a:noFill/>
                </a:ln>
                <a:solidFill>
                  <a:srgbClr val="7F0055"/>
                </a:solidFill>
                <a:effectLst/>
                <a:uLnTx/>
                <a:uFillTx/>
                <a:latin typeface="Consolas"/>
                <a:ea typeface="+mn-ea"/>
                <a:cs typeface="+mn-cs"/>
              </a:rPr>
              <a:t>       </a:t>
            </a:r>
            <a:r>
              <a:rPr kumimoji="0" lang="tr-TR" sz="1800" b="1" i="0" u="none" strike="noStrike" kern="1200" cap="none" spc="0" normalizeH="0" baseline="0" noProof="0" dirty="0" smtClean="0">
                <a:ln>
                  <a:noFill/>
                </a:ln>
                <a:solidFill>
                  <a:sysClr val="windowText" lastClr="000000"/>
                </a:solidFill>
                <a:effectLst/>
                <a:uLnTx/>
                <a:uFillTx/>
                <a:latin typeface="Consolas"/>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0" i="0" u="none" strike="noStrike" kern="1200" cap="none" spc="0" normalizeH="0" baseline="0" noProof="0" dirty="0" smtClean="0">
                <a:ln>
                  <a:noFill/>
                </a:ln>
                <a:solidFill>
                  <a:srgbClr val="000000"/>
                </a:solidFill>
                <a:effectLst/>
                <a:uLnTx/>
                <a:uFillTx/>
                <a:latin typeface="Consolas"/>
                <a:ea typeface="+mn-ea"/>
                <a:cs typeface="+mn-cs"/>
              </a:rPr>
              <a:t>    }</a:t>
            </a:r>
            <a:endParaRPr kumimoji="0" lang="tr-TR" sz="1800" b="0" i="0" u="none" strike="noStrike" kern="1200" cap="none" spc="0" normalizeH="0" baseline="0" noProof="0" dirty="0" smtClean="0">
              <a:ln>
                <a:noFill/>
              </a:ln>
              <a:solidFill>
                <a:sysClr val="windowText" lastClr="000000">
                  <a:tint val="75000"/>
                </a:sysClr>
              </a:solidFill>
              <a:effectLst/>
              <a:uLnTx/>
              <a:uFillTx/>
              <a:latin typeface="Consolas"/>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1800" b="0" i="0" u="none" strike="noStrike" kern="1200" cap="none" spc="0" normalizeH="0" baseline="0" noProof="0" dirty="0" smtClean="0">
              <a:ln>
                <a:noFill/>
              </a:ln>
              <a:solidFill>
                <a:sysClr val="windowText" lastClr="000000">
                  <a:tint val="75000"/>
                </a:sysClr>
              </a:solidFill>
              <a:effectLst/>
              <a:uLnTx/>
              <a:uFillTx/>
              <a:latin typeface="Consolas"/>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1" i="0" u="none" strike="noStrike" kern="1200" cap="none" spc="0" normalizeH="0" baseline="0" noProof="0" dirty="0" smtClean="0">
                <a:ln>
                  <a:noFill/>
                </a:ln>
                <a:solidFill>
                  <a:srgbClr val="7F0055"/>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public</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void</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000000"/>
                </a:solidFill>
                <a:effectLst/>
                <a:uLnTx/>
                <a:uFillTx/>
                <a:latin typeface="Consolas"/>
                <a:ea typeface="+mn-ea"/>
                <a:cs typeface="+mn-cs"/>
              </a:rPr>
              <a:t>setHarfNotu</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a:t>
            </a:r>
            <a:r>
              <a:rPr kumimoji="0" lang="tr-TR" sz="1800" b="1" i="0" u="none" strike="noStrike" kern="1200" cap="none" spc="0" normalizeH="0" baseline="0" noProof="0" dirty="0" err="1" smtClean="0">
                <a:ln>
                  <a:noFill/>
                </a:ln>
                <a:solidFill>
                  <a:srgbClr val="000000"/>
                </a:solidFill>
                <a:effectLst/>
                <a:uLnTx/>
                <a:uFillTx/>
                <a:latin typeface="Consolas"/>
                <a:ea typeface="+mn-ea"/>
                <a:cs typeface="+mn-cs"/>
              </a:rPr>
              <a:t>String</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6A3E3E"/>
                </a:solidFill>
                <a:effectLst/>
                <a:uLnTx/>
                <a:uFillTx/>
                <a:latin typeface="Consolas"/>
                <a:ea typeface="+mn-ea"/>
                <a:cs typeface="+mn-cs"/>
              </a:rPr>
              <a:t>harfNotu</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0"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smtClean="0">
                <a:ln>
                  <a:noFill/>
                </a:ln>
                <a:solidFill>
                  <a:sysClr val="windowText" lastClr="000000"/>
                </a:solidFill>
                <a:effectLst/>
                <a:uLnTx/>
                <a:uFillTx/>
                <a:latin typeface="Consolas"/>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0" i="0" u="none" strike="noStrike" kern="1200" cap="none" spc="0" normalizeH="0" baseline="0" noProof="0" dirty="0" smtClean="0">
                <a:ln>
                  <a:noFill/>
                </a:ln>
                <a:solidFill>
                  <a:srgbClr val="000000"/>
                </a:solidFill>
                <a:effectLst/>
                <a:uLnTx/>
                <a:uFillTx/>
                <a:latin typeface="Consolas"/>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1800" b="0" i="0" u="none" strike="noStrike" kern="1200" cap="none" spc="0" normalizeH="0" baseline="0" noProof="0" dirty="0" smtClean="0">
              <a:ln>
                <a:noFill/>
              </a:ln>
              <a:solidFill>
                <a:sysClr val="windowText" lastClr="000000">
                  <a:tint val="75000"/>
                </a:sysClr>
              </a:solidFill>
              <a:effectLst/>
              <a:uLnTx/>
              <a:uFillTx/>
              <a:latin typeface="Consolas"/>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1" i="0" u="none" strike="noStrike" kern="1200" cap="none" spc="0" normalizeH="0" baseline="0" noProof="0" dirty="0" smtClean="0">
                <a:ln>
                  <a:noFill/>
                </a:ln>
                <a:solidFill>
                  <a:srgbClr val="7F0055"/>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public</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double</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000000"/>
                </a:solidFill>
                <a:effectLst/>
                <a:uLnTx/>
                <a:uFillTx/>
                <a:latin typeface="Consolas"/>
                <a:ea typeface="+mn-ea"/>
                <a:cs typeface="+mn-cs"/>
              </a:rPr>
              <a:t>agirlikliNotHesapla</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0" i="0" u="none" strike="noStrike" kern="1200" cap="none" spc="0" normalizeH="0" baseline="0" noProof="0" dirty="0" smtClean="0">
                <a:ln>
                  <a:noFill/>
                </a:ln>
                <a:solidFill>
                  <a:sysClr val="windowText" lastClr="000000">
                    <a:tint val="75000"/>
                  </a:sysClr>
                </a:solidFill>
                <a:effectLst/>
                <a:uLnTx/>
                <a:uFillTx/>
                <a:latin typeface="Consolas"/>
                <a:ea typeface="+mn-ea"/>
                <a:cs typeface="+mn-cs"/>
              </a:rPr>
              <a:t>        </a:t>
            </a:r>
            <a:r>
              <a:rPr kumimoji="0" lang="tr-TR" sz="1800" b="1" i="0" u="none" strike="noStrike" kern="1200" cap="none" spc="0" normalizeH="0" baseline="0" noProof="0" dirty="0" smtClean="0">
                <a:ln>
                  <a:noFill/>
                </a:ln>
                <a:solidFill>
                  <a:sysClr val="windowText" lastClr="000000"/>
                </a:solidFill>
                <a:effectLst/>
                <a:uLnTx/>
                <a:uFillTx/>
                <a:latin typeface="Consolas"/>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0" i="0" u="none" strike="noStrike" kern="1200" cap="none" spc="0" normalizeH="0" baseline="0" noProof="0" dirty="0" smtClean="0">
                <a:ln>
                  <a:noFill/>
                </a:ln>
                <a:solidFill>
                  <a:srgbClr val="000000"/>
                </a:solidFill>
                <a:effectLst/>
                <a:uLnTx/>
                <a:uFillTx/>
                <a:latin typeface="Consolas"/>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1800" b="0" i="0" u="none" strike="noStrike" kern="1200" cap="none" spc="0" normalizeH="0" baseline="0" noProof="0" dirty="0" smtClean="0">
              <a:ln>
                <a:noFill/>
              </a:ln>
              <a:solidFill>
                <a:sysClr val="windowText" lastClr="000000">
                  <a:tint val="75000"/>
                </a:sysClr>
              </a:solidFill>
              <a:effectLst/>
              <a:uLnTx/>
              <a:uFillTx/>
              <a:latin typeface="Consolas"/>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1" i="0" u="none" strike="noStrike" kern="1200" cap="none" spc="0" normalizeH="0" baseline="0" noProof="0" dirty="0" smtClean="0">
                <a:ln>
                  <a:noFill/>
                </a:ln>
                <a:solidFill>
                  <a:srgbClr val="7F0055"/>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public</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7F0055"/>
                </a:solidFill>
                <a:effectLst/>
                <a:uLnTx/>
                <a:uFillTx/>
                <a:latin typeface="Consolas"/>
                <a:ea typeface="+mn-ea"/>
                <a:cs typeface="+mn-cs"/>
              </a:rPr>
              <a:t>void</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 </a:t>
            </a:r>
            <a:r>
              <a:rPr kumimoji="0" lang="tr-TR" sz="1800" b="1" i="0" u="none" strike="noStrike" kern="1200" cap="none" spc="0" normalizeH="0" baseline="0" noProof="0" dirty="0" err="1" smtClean="0">
                <a:ln>
                  <a:noFill/>
                </a:ln>
                <a:solidFill>
                  <a:srgbClr val="000000"/>
                </a:solidFill>
                <a:effectLst/>
                <a:uLnTx/>
                <a:uFillTx/>
                <a:latin typeface="Consolas"/>
                <a:ea typeface="+mn-ea"/>
                <a:cs typeface="+mn-cs"/>
              </a:rPr>
              <a:t>yazdir</a:t>
            </a:r>
            <a:r>
              <a:rPr kumimoji="0" lang="tr-TR" sz="1800" b="1" i="0" u="none" strike="noStrike" kern="1200" cap="none" spc="0" normalizeH="0" baseline="0" noProof="0" dirty="0" smtClean="0">
                <a:ln>
                  <a:noFill/>
                </a:ln>
                <a:solidFill>
                  <a:srgbClr val="000000"/>
                </a:solidFill>
                <a:effectLst/>
                <a:uLnTx/>
                <a:uFillTx/>
                <a:latin typeface="Consolas"/>
                <a:ea typeface="+mn-ea"/>
                <a:cs typeface="+mn-cs"/>
              </a:rPr>
              <a: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0" i="0" u="none" strike="noStrike" kern="1200" cap="none" spc="0" normalizeH="0" baseline="0" noProof="0" dirty="0" smtClean="0">
                <a:ln>
                  <a:noFill/>
                </a:ln>
                <a:solidFill>
                  <a:sysClr val="windowText" lastClr="000000">
                    <a:tint val="75000"/>
                  </a:sysClr>
                </a:solidFill>
                <a:effectLst/>
                <a:uLnTx/>
                <a:uFillTx/>
                <a:latin typeface="Consolas"/>
                <a:ea typeface="+mn-ea"/>
                <a:cs typeface="+mn-cs"/>
              </a:rPr>
              <a:t>       </a:t>
            </a:r>
            <a:r>
              <a:rPr kumimoji="0" lang="tr-TR" sz="1800" b="1" i="0" u="none" strike="noStrike" kern="1200" cap="none" spc="0" normalizeH="0" baseline="0" noProof="0" dirty="0" smtClean="0">
                <a:ln>
                  <a:noFill/>
                </a:ln>
                <a:solidFill>
                  <a:sysClr val="windowText" lastClr="000000"/>
                </a:solidFill>
                <a:effectLst/>
                <a:uLnTx/>
                <a:uFillTx/>
                <a:latin typeface="Consolas"/>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0" i="0" u="none" strike="noStrike" kern="1200" cap="none" spc="0" normalizeH="0" baseline="0" noProof="0" dirty="0" smtClean="0">
                <a:ln>
                  <a:noFill/>
                </a:ln>
                <a:solidFill>
                  <a:srgbClr val="000000"/>
                </a:solidFill>
                <a:effectLst/>
                <a:uLnTx/>
                <a:uFillTx/>
                <a:latin typeface="Consolas"/>
                <a:ea typeface="+mn-ea"/>
                <a:cs typeface="+mn-cs"/>
              </a:rPr>
              <a:t>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tr-TR" sz="1800" b="0" i="0" u="none" strike="noStrike" kern="1200" cap="none" spc="0" normalizeH="0" baseline="0" noProof="0" dirty="0" smtClean="0">
              <a:ln>
                <a:noFill/>
              </a:ln>
              <a:solidFill>
                <a:sysClr val="windowText" lastClr="000000">
                  <a:tint val="75000"/>
                </a:sysClr>
              </a:solidFill>
              <a:effectLst/>
              <a:uLnTx/>
              <a:uFillTx/>
              <a:latin typeface="Consolas"/>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1800" b="0" i="0" u="none" strike="noStrike" kern="1200" cap="none" spc="0" normalizeH="0" baseline="0" noProof="0" dirty="0" smtClean="0">
                <a:ln>
                  <a:noFill/>
                </a:ln>
                <a:solidFill>
                  <a:srgbClr val="000000"/>
                </a:solidFill>
                <a:effectLst/>
                <a:uLnTx/>
                <a:uFillTx/>
                <a:latin typeface="Consolas"/>
                <a:ea typeface="+mn-ea"/>
                <a:cs typeface="+mn-cs"/>
              </a:rPr>
              <a:t>}</a:t>
            </a:r>
            <a:endParaRPr kumimoji="0" lang="tr-TR" sz="1800" b="0" i="0" u="none" strike="noStrike" kern="1200" cap="none" spc="0" normalizeH="0" baseline="0" noProof="0" dirty="0" smtClean="0">
              <a:ln>
                <a:noFill/>
              </a:ln>
              <a:solidFill>
                <a:sysClr val="windowText" lastClr="000000"/>
              </a:solidFill>
              <a:effectLst/>
              <a:uLnTx/>
              <a:uFillTx/>
              <a:latin typeface="Calibri"/>
              <a:ea typeface="+mn-ea"/>
              <a:cs typeface="+mn-cs"/>
            </a:endParaRPr>
          </a:p>
        </p:txBody>
      </p:sp>
      <p:graphicFrame>
        <p:nvGraphicFramePr>
          <p:cNvPr id="4" name="Table 3"/>
          <p:cNvGraphicFramePr>
            <a:graphicFrameLocks noGrp="1"/>
          </p:cNvGraphicFramePr>
          <p:nvPr/>
        </p:nvGraphicFramePr>
        <p:xfrm>
          <a:off x="5786446" y="214290"/>
          <a:ext cx="3168352" cy="3388824"/>
        </p:xfrm>
        <a:graphic>
          <a:graphicData uri="http://schemas.openxmlformats.org/drawingml/2006/table">
            <a:tbl>
              <a:tblPr firstRow="1" bandRow="1">
                <a:tableStyleId>{5C22544A-7EE6-4342-B048-85BDC9FD1C3A}</a:tableStyleId>
              </a:tblPr>
              <a:tblGrid>
                <a:gridCol w="3168352"/>
              </a:tblGrid>
              <a:tr h="462744">
                <a:tc>
                  <a:txBody>
                    <a:bodyPr/>
                    <a:lstStyle/>
                    <a:p>
                      <a:pPr algn="ctr"/>
                      <a:r>
                        <a:rPr lang="tr-TR" dirty="0" smtClean="0">
                          <a:solidFill>
                            <a:schemeClr val="tx1"/>
                          </a:solidFill>
                        </a:rPr>
                        <a:t>Ders</a:t>
                      </a:r>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0714">
                <a:tc>
                  <a:txBody>
                    <a:bodyPr/>
                    <a:lstStyle/>
                    <a:p>
                      <a:pPr algn="l"/>
                      <a:r>
                        <a:rPr lang="tr-TR" dirty="0" smtClean="0">
                          <a:solidFill>
                            <a:schemeClr val="tx1"/>
                          </a:solidFill>
                        </a:rPr>
                        <a:t>+</a:t>
                      </a:r>
                      <a:r>
                        <a:rPr lang="tr-TR" dirty="0" err="1" smtClean="0">
                          <a:solidFill>
                            <a:schemeClr val="tx1"/>
                          </a:solidFill>
                        </a:rPr>
                        <a:t>dersAdi</a:t>
                      </a:r>
                      <a:r>
                        <a:rPr lang="tr-TR" dirty="0" smtClean="0">
                          <a:solidFill>
                            <a:schemeClr val="tx1"/>
                          </a:solidFill>
                        </a:rPr>
                        <a:t> : </a:t>
                      </a:r>
                      <a:r>
                        <a:rPr lang="tr-TR" dirty="0" err="1" smtClean="0">
                          <a:solidFill>
                            <a:schemeClr val="tx1"/>
                          </a:solidFill>
                        </a:rPr>
                        <a:t>String</a:t>
                      </a:r>
                      <a:endParaRPr lang="tr-TR" dirty="0" smtClean="0">
                        <a:solidFill>
                          <a:schemeClr val="tx1"/>
                        </a:solidFill>
                      </a:endParaRPr>
                    </a:p>
                    <a:p>
                      <a:pPr algn="l"/>
                      <a:r>
                        <a:rPr lang="tr-TR" dirty="0" smtClean="0">
                          <a:solidFill>
                            <a:schemeClr val="tx1"/>
                          </a:solidFill>
                        </a:rPr>
                        <a:t>+</a:t>
                      </a:r>
                      <a:r>
                        <a:rPr lang="tr-TR" dirty="0" err="1" smtClean="0">
                          <a:solidFill>
                            <a:schemeClr val="tx1"/>
                          </a:solidFill>
                        </a:rPr>
                        <a:t>dersKodu</a:t>
                      </a:r>
                      <a:r>
                        <a:rPr lang="tr-TR" dirty="0" smtClean="0">
                          <a:solidFill>
                            <a:schemeClr val="tx1"/>
                          </a:solidFill>
                        </a:rPr>
                        <a:t> : </a:t>
                      </a:r>
                      <a:r>
                        <a:rPr lang="tr-TR" dirty="0" err="1" smtClean="0">
                          <a:solidFill>
                            <a:schemeClr val="tx1"/>
                          </a:solidFill>
                        </a:rPr>
                        <a:t>String</a:t>
                      </a:r>
                      <a:endParaRPr lang="tr-TR" dirty="0" smtClean="0">
                        <a:solidFill>
                          <a:schemeClr val="tx1"/>
                        </a:solidFill>
                      </a:endParaRPr>
                    </a:p>
                    <a:p>
                      <a:pPr algn="l"/>
                      <a:r>
                        <a:rPr lang="tr-TR" dirty="0" smtClean="0">
                          <a:solidFill>
                            <a:schemeClr val="tx1"/>
                          </a:solidFill>
                        </a:rPr>
                        <a:t>+kredi : </a:t>
                      </a:r>
                      <a:r>
                        <a:rPr lang="tr-TR" dirty="0" err="1" smtClean="0">
                          <a:solidFill>
                            <a:schemeClr val="tx1"/>
                          </a:solidFill>
                        </a:rPr>
                        <a:t>int</a:t>
                      </a:r>
                      <a:endParaRPr lang="tr-TR" dirty="0" smtClean="0">
                        <a:solidFill>
                          <a:schemeClr val="tx1"/>
                        </a:solidFill>
                      </a:endParaRPr>
                    </a:p>
                    <a:p>
                      <a:pPr algn="l"/>
                      <a:r>
                        <a:rPr lang="tr-TR" dirty="0" smtClean="0">
                          <a:solidFill>
                            <a:schemeClr val="tx1"/>
                          </a:solidFill>
                        </a:rPr>
                        <a:t>-</a:t>
                      </a:r>
                      <a:r>
                        <a:rPr lang="tr-TR" dirty="0" err="1" smtClean="0">
                          <a:solidFill>
                            <a:schemeClr val="tx1"/>
                          </a:solidFill>
                        </a:rPr>
                        <a:t>harfNotu</a:t>
                      </a:r>
                      <a:r>
                        <a:rPr lang="tr-TR" dirty="0" smtClean="0">
                          <a:solidFill>
                            <a:schemeClr val="tx1"/>
                          </a:solidFill>
                        </a:rPr>
                        <a:t> : </a:t>
                      </a:r>
                      <a:r>
                        <a:rPr lang="tr-TR" dirty="0" err="1" smtClean="0">
                          <a:solidFill>
                            <a:schemeClr val="tx1"/>
                          </a:solidFill>
                        </a:rPr>
                        <a:t>String</a:t>
                      </a:r>
                      <a:endParaRPr lang="tr-TR"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solidFill>
                            <a:schemeClr val="tx1"/>
                          </a:solidFill>
                        </a:rPr>
                        <a:t>+</a:t>
                      </a:r>
                      <a:r>
                        <a:rPr lang="tr-TR" dirty="0" err="1" smtClean="0">
                          <a:solidFill>
                            <a:schemeClr val="tx1"/>
                          </a:solidFill>
                        </a:rPr>
                        <a:t>alindigiDonem</a:t>
                      </a:r>
                      <a:r>
                        <a:rPr lang="tr-TR" dirty="0" smtClean="0">
                          <a:solidFill>
                            <a:schemeClr val="tx1"/>
                          </a:solidFill>
                        </a:rPr>
                        <a:t> : </a:t>
                      </a:r>
                      <a:r>
                        <a:rPr lang="tr-TR" dirty="0" err="1" smtClean="0">
                          <a:solidFill>
                            <a:schemeClr val="tx1"/>
                          </a:solidFill>
                        </a:rPr>
                        <a:t>String</a:t>
                      </a:r>
                      <a:endParaRPr lang="tr-TR" dirty="0" smtClean="0">
                        <a:solidFill>
                          <a:schemeClr val="tx1"/>
                        </a:solidFill>
                      </a:endParaRPr>
                    </a:p>
                    <a:p>
                      <a:pPr algn="l"/>
                      <a:r>
                        <a:rPr lang="tr-TR" u="sng" dirty="0" smtClean="0">
                          <a:solidFill>
                            <a:schemeClr val="tx1"/>
                          </a:solidFill>
                        </a:rPr>
                        <a:t>+</a:t>
                      </a:r>
                      <a:r>
                        <a:rPr lang="tr-TR" u="sng" dirty="0" err="1" smtClean="0">
                          <a:solidFill>
                            <a:schemeClr val="tx1"/>
                          </a:solidFill>
                        </a:rPr>
                        <a:t>dersSayisi</a:t>
                      </a:r>
                      <a:r>
                        <a:rPr lang="tr-TR" u="sng" baseline="0" dirty="0" smtClean="0">
                          <a:solidFill>
                            <a:schemeClr val="tx1"/>
                          </a:solidFill>
                        </a:rPr>
                        <a:t> : </a:t>
                      </a:r>
                      <a:r>
                        <a:rPr lang="tr-TR" u="sng" baseline="0" dirty="0" err="1" smtClean="0">
                          <a:solidFill>
                            <a:schemeClr val="tx1"/>
                          </a:solidFill>
                        </a:rPr>
                        <a:t>int</a:t>
                      </a:r>
                      <a:endParaRPr lang="tr-TR" u="sng"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64485">
                <a:tc>
                  <a:txBody>
                    <a:bodyPr/>
                    <a:lstStyle/>
                    <a:p>
                      <a:pPr algn="l"/>
                      <a:r>
                        <a:rPr lang="tr-TR" dirty="0" smtClean="0">
                          <a:solidFill>
                            <a:schemeClr val="tx1"/>
                          </a:solidFill>
                        </a:rPr>
                        <a:t>+Ders(</a:t>
                      </a:r>
                      <a:r>
                        <a:rPr lang="tr-TR" dirty="0" err="1" smtClean="0">
                          <a:solidFill>
                            <a:schemeClr val="tx1"/>
                          </a:solidFill>
                        </a:rPr>
                        <a:t>String</a:t>
                      </a:r>
                      <a:r>
                        <a:rPr lang="tr-TR" dirty="0" smtClean="0">
                          <a:solidFill>
                            <a:schemeClr val="tx1"/>
                          </a:solidFill>
                        </a:rPr>
                        <a:t>,</a:t>
                      </a:r>
                      <a:r>
                        <a:rPr lang="tr-TR" dirty="0" err="1" smtClean="0">
                          <a:solidFill>
                            <a:schemeClr val="tx1"/>
                          </a:solidFill>
                        </a:rPr>
                        <a:t>String</a:t>
                      </a:r>
                      <a:r>
                        <a:rPr lang="tr-TR" dirty="0" smtClean="0">
                          <a:solidFill>
                            <a:schemeClr val="tx1"/>
                          </a:solidFill>
                        </a:rPr>
                        <a:t>,</a:t>
                      </a:r>
                      <a:r>
                        <a:rPr lang="tr-TR" dirty="0" err="1" smtClean="0">
                          <a:solidFill>
                            <a:schemeClr val="tx1"/>
                          </a:solidFill>
                        </a:rPr>
                        <a:t>int</a:t>
                      </a:r>
                      <a:r>
                        <a:rPr lang="tr-TR" dirty="0" smtClean="0">
                          <a:solidFill>
                            <a:schemeClr val="tx1"/>
                          </a:solidFill>
                        </a:rPr>
                        <a:t>)</a:t>
                      </a:r>
                      <a:r>
                        <a:rPr lang="tr-TR" baseline="0" dirty="0" smtClean="0">
                          <a:solidFill>
                            <a:schemeClr val="tx1"/>
                          </a:solidFill>
                        </a:rPr>
                        <a:t> </a:t>
                      </a:r>
                    </a:p>
                    <a:p>
                      <a:pPr algn="l"/>
                      <a:r>
                        <a:rPr lang="tr-TR" baseline="0" dirty="0" smtClean="0">
                          <a:solidFill>
                            <a:schemeClr val="tx1"/>
                          </a:solidFill>
                        </a:rPr>
                        <a:t>+</a:t>
                      </a:r>
                      <a:r>
                        <a:rPr lang="tr-TR" baseline="0" dirty="0" err="1" smtClean="0">
                          <a:solidFill>
                            <a:schemeClr val="tx1"/>
                          </a:solidFill>
                        </a:rPr>
                        <a:t>agirlikliNotHesapla</a:t>
                      </a:r>
                      <a:r>
                        <a:rPr lang="tr-TR" baseline="0" dirty="0" smtClean="0">
                          <a:solidFill>
                            <a:schemeClr val="tx1"/>
                          </a:solidFill>
                        </a:rPr>
                        <a:t>() : </a:t>
                      </a:r>
                      <a:r>
                        <a:rPr lang="tr-TR" baseline="0" dirty="0" err="1" smtClean="0">
                          <a:solidFill>
                            <a:schemeClr val="tx1"/>
                          </a:solidFill>
                        </a:rPr>
                        <a:t>double</a:t>
                      </a:r>
                      <a:endParaRPr lang="tr-TR" baseline="0" dirty="0" smtClean="0">
                        <a:solidFill>
                          <a:schemeClr val="tx1"/>
                        </a:solidFill>
                      </a:endParaRPr>
                    </a:p>
                    <a:p>
                      <a:pPr algn="l"/>
                      <a:r>
                        <a:rPr lang="tr-TR" baseline="0" dirty="0" smtClean="0">
                          <a:solidFill>
                            <a:schemeClr val="tx1"/>
                          </a:solidFill>
                        </a:rPr>
                        <a:t>+</a:t>
                      </a:r>
                      <a:r>
                        <a:rPr lang="tr-TR" baseline="0" dirty="0" err="1" smtClean="0">
                          <a:solidFill>
                            <a:schemeClr val="tx1"/>
                          </a:solidFill>
                        </a:rPr>
                        <a:t>yazdir</a:t>
                      </a:r>
                      <a:r>
                        <a:rPr lang="tr-TR" baseline="0" dirty="0" smtClean="0">
                          <a:solidFill>
                            <a:schemeClr val="tx1"/>
                          </a:solidFill>
                        </a:rPr>
                        <a:t>() : </a:t>
                      </a:r>
                      <a:r>
                        <a:rPr lang="tr-TR" baseline="0" dirty="0" err="1" smtClean="0">
                          <a:solidFill>
                            <a:schemeClr val="tx1"/>
                          </a:solidFill>
                        </a:rPr>
                        <a:t>void</a:t>
                      </a:r>
                      <a:endParaRPr lang="tr-TR" baseline="0" dirty="0" smtClean="0">
                        <a:solidFill>
                          <a:schemeClr val="tx1"/>
                        </a:solidFill>
                      </a:endParaRPr>
                    </a:p>
                    <a:p>
                      <a:pPr algn="l"/>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5 Sol Ok"/>
          <p:cNvSpPr/>
          <p:nvPr/>
        </p:nvSpPr>
        <p:spPr>
          <a:xfrm>
            <a:off x="4857752" y="1928802"/>
            <a:ext cx="857256" cy="6429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8" name="7 Düz Ok Bağlayıcısı"/>
          <p:cNvCxnSpPr/>
          <p:nvPr/>
        </p:nvCxnSpPr>
        <p:spPr>
          <a:xfrm rot="5400000">
            <a:off x="5750727" y="3679033"/>
            <a:ext cx="642942"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4786314" y="4071942"/>
            <a:ext cx="3028393" cy="584775"/>
          </a:xfrm>
          <a:prstGeom prst="rect">
            <a:avLst/>
          </a:prstGeom>
          <a:noFill/>
        </p:spPr>
        <p:txBody>
          <a:bodyPr wrap="none" rtlCol="0">
            <a:spAutoFit/>
          </a:bodyPr>
          <a:lstStyle/>
          <a:p>
            <a:pPr algn="ctr"/>
            <a:r>
              <a:rPr lang="tr-TR" sz="1600" i="1" dirty="0" err="1" smtClean="0"/>
              <a:t>get</a:t>
            </a:r>
            <a:r>
              <a:rPr lang="tr-TR" sz="1600" i="1" dirty="0" smtClean="0"/>
              <a:t> ve setler gereksiz yer </a:t>
            </a:r>
          </a:p>
          <a:p>
            <a:pPr algn="ctr"/>
            <a:r>
              <a:rPr lang="tr-TR" sz="1600" i="1" dirty="0" smtClean="0"/>
              <a:t>işgal etmemesi için konulmamıştır.</a:t>
            </a:r>
            <a:endParaRPr lang="tr-TR" sz="1600" i="1" dirty="0"/>
          </a:p>
        </p:txBody>
      </p:sp>
      <p:sp>
        <p:nvSpPr>
          <p:cNvPr id="2" name="1 Başlık"/>
          <p:cNvSpPr>
            <a:spLocks noGrp="1"/>
          </p:cNvSpPr>
          <p:nvPr>
            <p:ph type="title"/>
          </p:nvPr>
        </p:nvSpPr>
        <p:spPr>
          <a:xfrm>
            <a:off x="3071802" y="5214950"/>
            <a:ext cx="8229600" cy="990600"/>
          </a:xfrm>
        </p:spPr>
        <p:txBody>
          <a:bodyPr/>
          <a:lstStyle/>
          <a:p>
            <a:r>
              <a:rPr lang="tr-TR" dirty="0" smtClean="0"/>
              <a:t>UML diyagramının karşılığı</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428596" y="214290"/>
            <a:ext cx="5043494" cy="4937760"/>
          </a:xfrm>
        </p:spPr>
        <p:txBody>
          <a:bodyPr>
            <a:normAutofit fontScale="85000" lnSpcReduction="10000"/>
            <a:scene3d>
              <a:camera prst="perspectiveContrastingRightFacing"/>
              <a:lightRig rig="threePt" dir="t"/>
            </a:scene3d>
          </a:bodyPr>
          <a:lstStyle/>
          <a:p>
            <a:pPr algn="just">
              <a:buFont typeface="Wingdings" pitchFamily="2" charset="2"/>
              <a:buChar char="§"/>
            </a:pPr>
            <a:r>
              <a:rPr lang="tr-TR" sz="2400" dirty="0" smtClean="0"/>
              <a:t>Öğrenci sınıfına ait özellikler şunlar olabilir:</a:t>
            </a:r>
          </a:p>
          <a:p>
            <a:pPr lvl="1" algn="just">
              <a:buFont typeface="Wingdings" pitchFamily="2" charset="2"/>
              <a:buChar char="§"/>
            </a:pPr>
            <a:r>
              <a:rPr lang="tr-TR" sz="2100" dirty="0" smtClean="0">
                <a:solidFill>
                  <a:schemeClr val="tx1"/>
                </a:solidFill>
              </a:rPr>
              <a:t>öğrencinin adı (</a:t>
            </a:r>
            <a:r>
              <a:rPr lang="tr-TR" sz="2100" dirty="0" err="1" smtClean="0">
                <a:solidFill>
                  <a:schemeClr val="tx1"/>
                </a:solidFill>
              </a:rPr>
              <a:t>String</a:t>
            </a:r>
            <a:r>
              <a:rPr lang="tr-TR" sz="2100" dirty="0" smtClean="0">
                <a:solidFill>
                  <a:schemeClr val="tx1"/>
                </a:solidFill>
              </a:rPr>
              <a:t>)</a:t>
            </a:r>
          </a:p>
          <a:p>
            <a:pPr lvl="1" algn="just">
              <a:buFont typeface="Wingdings" pitchFamily="2" charset="2"/>
              <a:buChar char="§"/>
            </a:pPr>
            <a:r>
              <a:rPr lang="tr-TR" sz="2100" dirty="0" smtClean="0">
                <a:solidFill>
                  <a:schemeClr val="tx1"/>
                </a:solidFill>
              </a:rPr>
              <a:t>öğrencinin soyadı (</a:t>
            </a:r>
            <a:r>
              <a:rPr lang="tr-TR" sz="2100" dirty="0" err="1" smtClean="0">
                <a:solidFill>
                  <a:schemeClr val="tx1"/>
                </a:solidFill>
              </a:rPr>
              <a:t>String</a:t>
            </a:r>
            <a:r>
              <a:rPr lang="tr-TR" sz="2100" dirty="0" smtClean="0">
                <a:solidFill>
                  <a:schemeClr val="tx1"/>
                </a:solidFill>
              </a:rPr>
              <a:t>)</a:t>
            </a:r>
          </a:p>
          <a:p>
            <a:pPr lvl="1" algn="just">
              <a:buFont typeface="Wingdings" pitchFamily="2" charset="2"/>
              <a:buChar char="§"/>
            </a:pPr>
            <a:r>
              <a:rPr lang="tr-TR" sz="2100" dirty="0" smtClean="0">
                <a:solidFill>
                  <a:schemeClr val="tx1"/>
                </a:solidFill>
              </a:rPr>
              <a:t>öğrencinin ortalama (</a:t>
            </a:r>
            <a:r>
              <a:rPr lang="tr-TR" sz="2100" dirty="0" err="1" smtClean="0">
                <a:solidFill>
                  <a:schemeClr val="tx1"/>
                </a:solidFill>
              </a:rPr>
              <a:t>double</a:t>
            </a:r>
            <a:r>
              <a:rPr lang="tr-TR" sz="2100" dirty="0" smtClean="0">
                <a:solidFill>
                  <a:schemeClr val="tx1"/>
                </a:solidFill>
              </a:rPr>
              <a:t>)</a:t>
            </a:r>
          </a:p>
          <a:p>
            <a:pPr lvl="1" algn="just">
              <a:buFont typeface="Wingdings" pitchFamily="2" charset="2"/>
              <a:buChar char="§"/>
            </a:pPr>
            <a:r>
              <a:rPr lang="tr-TR" sz="2100" dirty="0" smtClean="0">
                <a:solidFill>
                  <a:schemeClr val="tx1"/>
                </a:solidFill>
              </a:rPr>
              <a:t>öğrencinin aldığı dersler (Ders dizisi)</a:t>
            </a:r>
          </a:p>
          <a:p>
            <a:pPr lvl="1" algn="just">
              <a:buFont typeface="Wingdings" pitchFamily="2" charset="2"/>
              <a:buChar char="§"/>
            </a:pPr>
            <a:r>
              <a:rPr lang="tr-TR" sz="2100" dirty="0" err="1" smtClean="0">
                <a:solidFill>
                  <a:schemeClr val="tx1"/>
                </a:solidFill>
              </a:rPr>
              <a:t>ogrenciSayisi</a:t>
            </a:r>
            <a:r>
              <a:rPr lang="tr-TR" sz="2100" dirty="0" smtClean="0">
                <a:solidFill>
                  <a:schemeClr val="tx1"/>
                </a:solidFill>
              </a:rPr>
              <a:t> (</a:t>
            </a:r>
            <a:r>
              <a:rPr lang="tr-TR" sz="2100" dirty="0" err="1" smtClean="0">
                <a:solidFill>
                  <a:schemeClr val="tx1"/>
                </a:solidFill>
              </a:rPr>
              <a:t>int</a:t>
            </a:r>
            <a:r>
              <a:rPr lang="tr-TR" sz="2100" dirty="0" smtClean="0">
                <a:solidFill>
                  <a:schemeClr val="tx1"/>
                </a:solidFill>
              </a:rPr>
              <a:t>) -&gt; statik</a:t>
            </a:r>
          </a:p>
          <a:p>
            <a:pPr algn="just">
              <a:buFont typeface="Wingdings" pitchFamily="2" charset="2"/>
              <a:buChar char="§"/>
            </a:pPr>
            <a:r>
              <a:rPr lang="tr-TR" sz="2400" dirty="0" smtClean="0"/>
              <a:t> Öğrenci sınıfına ait metotlar şunlar olabilir:</a:t>
            </a:r>
          </a:p>
          <a:p>
            <a:pPr lvl="1" algn="just">
              <a:buFont typeface="Wingdings" pitchFamily="2" charset="2"/>
              <a:buChar char="§"/>
            </a:pPr>
            <a:r>
              <a:rPr lang="tr-TR" sz="2100" dirty="0" err="1" smtClean="0">
                <a:solidFill>
                  <a:schemeClr val="tx1"/>
                </a:solidFill>
              </a:rPr>
              <a:t>ortalamaHesapla</a:t>
            </a:r>
            <a:r>
              <a:rPr lang="tr-TR" sz="2100" dirty="0" smtClean="0">
                <a:solidFill>
                  <a:schemeClr val="tx1"/>
                </a:solidFill>
              </a:rPr>
              <a:t>() (öğrencinin not ortalamasının hesaplanması)</a:t>
            </a:r>
          </a:p>
          <a:p>
            <a:pPr lvl="1" algn="just">
              <a:buFont typeface="Wingdings" pitchFamily="2" charset="2"/>
              <a:buChar char="§"/>
            </a:pPr>
            <a:r>
              <a:rPr lang="tr-TR" sz="2100" dirty="0" err="1" smtClean="0">
                <a:solidFill>
                  <a:schemeClr val="tx1"/>
                </a:solidFill>
              </a:rPr>
              <a:t>dersYazdir</a:t>
            </a:r>
            <a:r>
              <a:rPr lang="tr-TR" sz="2100" dirty="0" smtClean="0">
                <a:solidFill>
                  <a:schemeClr val="tx1"/>
                </a:solidFill>
              </a:rPr>
              <a:t>() (öğrencinin ders bilgilerinin yazdırılması)</a:t>
            </a:r>
          </a:p>
          <a:p>
            <a:pPr lvl="1" algn="just">
              <a:buFont typeface="Wingdings" pitchFamily="2" charset="2"/>
              <a:buChar char="§"/>
            </a:pPr>
            <a:r>
              <a:rPr lang="tr-TR" sz="2100" dirty="0" err="1" smtClean="0">
                <a:solidFill>
                  <a:schemeClr val="tx1"/>
                </a:solidFill>
              </a:rPr>
              <a:t>yazdir</a:t>
            </a:r>
            <a:r>
              <a:rPr lang="tr-TR" sz="2100" dirty="0" smtClean="0">
                <a:solidFill>
                  <a:schemeClr val="tx1"/>
                </a:solidFill>
              </a:rPr>
              <a:t>() (öğrenci bilgilerinin yazdırılması)</a:t>
            </a:r>
          </a:p>
          <a:p>
            <a:pPr lvl="1" algn="just">
              <a:buFont typeface="Wingdings" pitchFamily="2" charset="2"/>
              <a:buChar char="§"/>
            </a:pPr>
            <a:r>
              <a:rPr lang="tr-TR" sz="2100" dirty="0" err="1" smtClean="0">
                <a:solidFill>
                  <a:schemeClr val="tx1"/>
                </a:solidFill>
              </a:rPr>
              <a:t>donemOrtalamasiHesapla</a:t>
            </a:r>
            <a:r>
              <a:rPr lang="tr-TR" sz="2100" dirty="0" smtClean="0">
                <a:solidFill>
                  <a:schemeClr val="tx1"/>
                </a:solidFill>
              </a:rPr>
              <a:t>(</a:t>
            </a:r>
            <a:r>
              <a:rPr lang="tr-TR" sz="2100" dirty="0" err="1" smtClean="0">
                <a:solidFill>
                  <a:schemeClr val="tx1"/>
                </a:solidFill>
              </a:rPr>
              <a:t>String</a:t>
            </a:r>
            <a:r>
              <a:rPr lang="tr-TR" sz="2100" dirty="0" smtClean="0">
                <a:solidFill>
                  <a:schemeClr val="tx1"/>
                </a:solidFill>
              </a:rPr>
              <a:t> dönem) (girilen döneme ait ortalamasının hesaplanması) )-&gt;</a:t>
            </a:r>
            <a:r>
              <a:rPr lang="tr-TR" sz="2100" dirty="0" err="1" smtClean="0">
                <a:solidFill>
                  <a:schemeClr val="tx1"/>
                </a:solidFill>
              </a:rPr>
              <a:t>private</a:t>
            </a:r>
            <a:r>
              <a:rPr lang="tr-TR" sz="2100" dirty="0" smtClean="0">
                <a:solidFill>
                  <a:schemeClr val="tx1"/>
                </a:solidFill>
              </a:rPr>
              <a:t> </a:t>
            </a:r>
          </a:p>
          <a:p>
            <a:pPr lvl="1" algn="just">
              <a:buFont typeface="Wingdings" pitchFamily="2" charset="2"/>
              <a:buChar char="§"/>
            </a:pPr>
            <a:r>
              <a:rPr lang="tr-TR" sz="2100" dirty="0" smtClean="0">
                <a:solidFill>
                  <a:schemeClr val="tx1"/>
                </a:solidFill>
              </a:rPr>
              <a:t>		-&gt;ortalama ‘ya kaydeder.</a:t>
            </a:r>
          </a:p>
          <a:p>
            <a:pPr lvl="1" algn="just">
              <a:buFont typeface="Wingdings" pitchFamily="2" charset="2"/>
              <a:buChar char="§"/>
            </a:pPr>
            <a:endParaRPr lang="tr-TR" sz="2100" dirty="0" smtClean="0">
              <a:solidFill>
                <a:schemeClr val="tx1"/>
              </a:solidFill>
            </a:endParaRPr>
          </a:p>
          <a:p>
            <a:endParaRPr lang="tr-TR" dirty="0"/>
          </a:p>
        </p:txBody>
      </p:sp>
      <p:sp>
        <p:nvSpPr>
          <p:cNvPr id="6" name="5 Yuvarlatılmış Dikdörtgen"/>
          <p:cNvSpPr/>
          <p:nvPr/>
        </p:nvSpPr>
        <p:spPr>
          <a:xfrm>
            <a:off x="6543660" y="1352520"/>
            <a:ext cx="1683701" cy="1503940"/>
          </a:xfrm>
          <a:prstGeom prst="roundRect">
            <a:avLst>
              <a:gd name="adj" fmla="val 10000"/>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2" name="6 Grup"/>
          <p:cNvGrpSpPr/>
          <p:nvPr/>
        </p:nvGrpSpPr>
        <p:grpSpPr>
          <a:xfrm>
            <a:off x="6543660" y="2993506"/>
            <a:ext cx="1683701" cy="539722"/>
            <a:chOff x="113303" y="1740685"/>
            <a:chExt cx="1683701" cy="539722"/>
          </a:xfrm>
          <a:solidFill>
            <a:srgbClr val="FF0000"/>
          </a:solidFill>
        </p:grpSpPr>
        <p:sp>
          <p:nvSpPr>
            <p:cNvPr id="8" name="7 Aynı Yanın Köşesi Yuvarlatılmış Dikdörtgen"/>
            <p:cNvSpPr/>
            <p:nvPr/>
          </p:nvSpPr>
          <p:spPr>
            <a:xfrm rot="10800000">
              <a:off x="113303" y="1740685"/>
              <a:ext cx="1683701" cy="539722"/>
            </a:xfrm>
            <a:prstGeom prst="round2SameRect">
              <a:avLst>
                <a:gd name="adj1" fmla="val 10500"/>
                <a:gd name="adj2" fmla="val 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Aynı Yanın Köşesi Yuvarlatılmış Dikdörtgen 5"/>
            <p:cNvSpPr/>
            <p:nvPr/>
          </p:nvSpPr>
          <p:spPr>
            <a:xfrm rot="21600000">
              <a:off x="129901" y="1740685"/>
              <a:ext cx="1650505" cy="5231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35128" tIns="135128" rIns="135128" bIns="135128" numCol="1" spcCol="1270" anchor="t"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900" kern="1200" dirty="0" smtClean="0"/>
                <a:t>Öğrenci</a:t>
              </a:r>
            </a:p>
          </p:txBody>
        </p:sp>
      </p:grpSp>
      <p:sp>
        <p:nvSpPr>
          <p:cNvPr id="11" name="1 Başlık"/>
          <p:cNvSpPr>
            <a:spLocks noGrp="1"/>
          </p:cNvSpPr>
          <p:nvPr>
            <p:ph type="title"/>
          </p:nvPr>
        </p:nvSpPr>
        <p:spPr>
          <a:xfrm>
            <a:off x="571472" y="6215082"/>
            <a:ext cx="8229600" cy="919146"/>
          </a:xfrm>
        </p:spPr>
        <p:txBody>
          <a:bodyPr>
            <a:normAutofit fontScale="90000"/>
          </a:bodyPr>
          <a:lstStyle/>
          <a:p>
            <a:r>
              <a:rPr lang="tr-TR" dirty="0" smtClean="0"/>
              <a:t>Öğrenci sınıfına ait UML diyagramını çiziniz.</a:t>
            </a:r>
            <a:br>
              <a:rPr lang="tr-TR" dirty="0" smtClean="0"/>
            </a:br>
            <a:endParaRPr lang="tr-TR" dirty="0"/>
          </a:p>
        </p:txBody>
      </p:sp>
      <p:pic>
        <p:nvPicPr>
          <p:cNvPr id="12" name="11 Resim" descr="soru.jpg"/>
          <p:cNvPicPr>
            <a:picLocks noChangeAspect="1"/>
          </p:cNvPicPr>
          <p:nvPr/>
        </p:nvPicPr>
        <p:blipFill>
          <a:blip r:embed="rId3"/>
          <a:stretch>
            <a:fillRect/>
          </a:stretch>
        </p:blipFill>
        <p:spPr>
          <a:xfrm>
            <a:off x="7429520" y="142852"/>
            <a:ext cx="1214446" cy="912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heckerboard(across)">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heckerboard(across)">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checkerboard(across)">
                                      <p:cBhvr>
                                        <p:cTn id="42" dur="500"/>
                                        <p:tgtEl>
                                          <p:spTgt spid="3">
                                            <p:txEl>
                                              <p:pRg st="9" end="9"/>
                                            </p:txEl>
                                          </p:spTgt>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5" dur="500"/>
                                        <p:tgtEl>
                                          <p:spTgt spid="3">
                                            <p:txEl>
                                              <p:pRg st="10" end="10"/>
                                            </p:txEl>
                                          </p:spTgt>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42910" y="5938862"/>
            <a:ext cx="8229600" cy="990600"/>
          </a:xfrm>
        </p:spPr>
        <p:txBody>
          <a:bodyPr>
            <a:normAutofit fontScale="90000"/>
          </a:bodyPr>
          <a:lstStyle/>
          <a:p>
            <a:r>
              <a:rPr lang="tr-TR" dirty="0" smtClean="0"/>
              <a:t>Öğrenci sınıfına ait UML diyagramını çiziniz.</a:t>
            </a:r>
            <a:br>
              <a:rPr lang="tr-TR" dirty="0" smtClean="0"/>
            </a:br>
            <a:r>
              <a:rPr lang="tr-TR" dirty="0" smtClean="0"/>
              <a:t>(Ders sınıfının </a:t>
            </a:r>
            <a:r>
              <a:rPr lang="tr-TR" dirty="0" err="1" smtClean="0"/>
              <a:t>UML’si</a:t>
            </a:r>
            <a:r>
              <a:rPr lang="tr-TR" dirty="0" smtClean="0"/>
              <a:t> ipucu olarak verilmiştir.)</a:t>
            </a:r>
            <a:endParaRPr lang="tr-TR" dirty="0"/>
          </a:p>
        </p:txBody>
      </p:sp>
      <p:sp>
        <p:nvSpPr>
          <p:cNvPr id="3" name="2 İçerik Yer Tutucusu"/>
          <p:cNvSpPr>
            <a:spLocks noGrp="1"/>
          </p:cNvSpPr>
          <p:nvPr>
            <p:ph sz="quarter" idx="1"/>
          </p:nvPr>
        </p:nvSpPr>
        <p:spPr>
          <a:xfrm>
            <a:off x="428596" y="62876"/>
            <a:ext cx="5043494" cy="5509264"/>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algn="just">
              <a:buFont typeface="Wingdings" pitchFamily="2" charset="2"/>
              <a:buChar char="§"/>
            </a:pPr>
            <a:r>
              <a:rPr lang="tr-TR" sz="2400" dirty="0" smtClean="0"/>
              <a:t>Öğrenci sınıfına ait özellikler şunlar olabilir:</a:t>
            </a:r>
          </a:p>
          <a:p>
            <a:pPr lvl="1" algn="just">
              <a:buFont typeface="Wingdings" pitchFamily="2" charset="2"/>
              <a:buChar char="§"/>
            </a:pPr>
            <a:r>
              <a:rPr lang="tr-TR" sz="2100" dirty="0" smtClean="0">
                <a:solidFill>
                  <a:schemeClr val="tx1"/>
                </a:solidFill>
              </a:rPr>
              <a:t>öğrencinin adı (</a:t>
            </a:r>
            <a:r>
              <a:rPr lang="tr-TR" sz="2100" dirty="0" err="1" smtClean="0">
                <a:solidFill>
                  <a:schemeClr val="tx1"/>
                </a:solidFill>
              </a:rPr>
              <a:t>String</a:t>
            </a:r>
            <a:r>
              <a:rPr lang="tr-TR" sz="2100" dirty="0" smtClean="0">
                <a:solidFill>
                  <a:schemeClr val="tx1"/>
                </a:solidFill>
              </a:rPr>
              <a:t>)</a:t>
            </a:r>
          </a:p>
          <a:p>
            <a:pPr lvl="1" algn="just">
              <a:buFont typeface="Wingdings" pitchFamily="2" charset="2"/>
              <a:buChar char="§"/>
            </a:pPr>
            <a:r>
              <a:rPr lang="tr-TR" sz="2100" dirty="0" smtClean="0">
                <a:solidFill>
                  <a:schemeClr val="tx1"/>
                </a:solidFill>
              </a:rPr>
              <a:t>öğrencinin soyadı (</a:t>
            </a:r>
            <a:r>
              <a:rPr lang="tr-TR" sz="2100" dirty="0" err="1" smtClean="0">
                <a:solidFill>
                  <a:schemeClr val="tx1"/>
                </a:solidFill>
              </a:rPr>
              <a:t>String</a:t>
            </a:r>
            <a:r>
              <a:rPr lang="tr-TR" sz="2100" dirty="0" smtClean="0">
                <a:solidFill>
                  <a:schemeClr val="tx1"/>
                </a:solidFill>
              </a:rPr>
              <a:t>)</a:t>
            </a:r>
          </a:p>
          <a:p>
            <a:pPr lvl="1" algn="just">
              <a:buFont typeface="Wingdings" pitchFamily="2" charset="2"/>
              <a:buChar char="§"/>
            </a:pPr>
            <a:r>
              <a:rPr lang="tr-TR" sz="2100" dirty="0" smtClean="0">
                <a:solidFill>
                  <a:schemeClr val="tx1"/>
                </a:solidFill>
              </a:rPr>
              <a:t>öğrencinin ortalama (</a:t>
            </a:r>
            <a:r>
              <a:rPr lang="tr-TR" sz="2100" dirty="0" err="1" smtClean="0">
                <a:solidFill>
                  <a:schemeClr val="tx1"/>
                </a:solidFill>
              </a:rPr>
              <a:t>double</a:t>
            </a:r>
            <a:r>
              <a:rPr lang="tr-TR" sz="2100" dirty="0" smtClean="0">
                <a:solidFill>
                  <a:schemeClr val="tx1"/>
                </a:solidFill>
              </a:rPr>
              <a:t>)</a:t>
            </a:r>
          </a:p>
          <a:p>
            <a:pPr lvl="1" algn="just">
              <a:buFont typeface="Wingdings" pitchFamily="2" charset="2"/>
              <a:buChar char="§"/>
            </a:pPr>
            <a:r>
              <a:rPr lang="tr-TR" sz="2100" dirty="0" smtClean="0">
                <a:solidFill>
                  <a:schemeClr val="tx1"/>
                </a:solidFill>
              </a:rPr>
              <a:t>öğrencinin aldığı dersler (Ders dizisi)</a:t>
            </a:r>
          </a:p>
          <a:p>
            <a:pPr lvl="1" algn="just">
              <a:buFont typeface="Wingdings" pitchFamily="2" charset="2"/>
              <a:buChar char="§"/>
            </a:pPr>
            <a:r>
              <a:rPr lang="tr-TR" sz="2100" dirty="0" err="1" smtClean="0">
                <a:solidFill>
                  <a:schemeClr val="tx1"/>
                </a:solidFill>
              </a:rPr>
              <a:t>ogrenciSayisi</a:t>
            </a:r>
            <a:r>
              <a:rPr lang="tr-TR" sz="2100" dirty="0" smtClean="0">
                <a:solidFill>
                  <a:schemeClr val="tx1"/>
                </a:solidFill>
              </a:rPr>
              <a:t> (</a:t>
            </a:r>
            <a:r>
              <a:rPr lang="tr-TR" sz="2100" dirty="0" err="1" smtClean="0">
                <a:solidFill>
                  <a:schemeClr val="tx1"/>
                </a:solidFill>
              </a:rPr>
              <a:t>int</a:t>
            </a:r>
            <a:r>
              <a:rPr lang="tr-TR" sz="2100" dirty="0" smtClean="0">
                <a:solidFill>
                  <a:schemeClr val="tx1"/>
                </a:solidFill>
              </a:rPr>
              <a:t>) -&gt; statik</a:t>
            </a:r>
          </a:p>
          <a:p>
            <a:pPr algn="just">
              <a:buFont typeface="Wingdings" pitchFamily="2" charset="2"/>
              <a:buChar char="§"/>
            </a:pPr>
            <a:r>
              <a:rPr lang="tr-TR" sz="2400" dirty="0" smtClean="0"/>
              <a:t> Öğrenci sınıfına ait metotlar şunlar olabilir:</a:t>
            </a:r>
          </a:p>
          <a:p>
            <a:pPr lvl="1" algn="just">
              <a:buFont typeface="Wingdings" pitchFamily="2" charset="2"/>
              <a:buChar char="§"/>
            </a:pPr>
            <a:r>
              <a:rPr lang="tr-TR" sz="2100" dirty="0" err="1" smtClean="0">
                <a:solidFill>
                  <a:schemeClr val="tx1"/>
                </a:solidFill>
              </a:rPr>
              <a:t>ortalamaHesapla</a:t>
            </a:r>
            <a:r>
              <a:rPr lang="tr-TR" sz="2100" dirty="0" smtClean="0">
                <a:solidFill>
                  <a:schemeClr val="tx1"/>
                </a:solidFill>
              </a:rPr>
              <a:t>() (öğrencinin not ortalamasının hesaplanması)</a:t>
            </a:r>
          </a:p>
          <a:p>
            <a:pPr lvl="1" algn="just">
              <a:buFont typeface="Wingdings" pitchFamily="2" charset="2"/>
              <a:buChar char="§"/>
            </a:pPr>
            <a:r>
              <a:rPr lang="tr-TR" sz="2100" dirty="0" err="1" smtClean="0">
                <a:solidFill>
                  <a:schemeClr val="tx1"/>
                </a:solidFill>
              </a:rPr>
              <a:t>dersYazdir</a:t>
            </a:r>
            <a:r>
              <a:rPr lang="tr-TR" sz="2100" dirty="0" smtClean="0">
                <a:solidFill>
                  <a:schemeClr val="tx1"/>
                </a:solidFill>
              </a:rPr>
              <a:t>() (öğrencinin ders bilgilerinin yazdırılması)</a:t>
            </a:r>
          </a:p>
          <a:p>
            <a:pPr lvl="1" algn="just">
              <a:buFont typeface="Wingdings" pitchFamily="2" charset="2"/>
              <a:buChar char="§"/>
            </a:pPr>
            <a:r>
              <a:rPr lang="tr-TR" sz="2100" dirty="0" err="1" smtClean="0">
                <a:solidFill>
                  <a:schemeClr val="tx1"/>
                </a:solidFill>
              </a:rPr>
              <a:t>yazdir</a:t>
            </a:r>
            <a:r>
              <a:rPr lang="tr-TR" sz="2100" dirty="0" smtClean="0">
                <a:solidFill>
                  <a:schemeClr val="tx1"/>
                </a:solidFill>
              </a:rPr>
              <a:t>() (öğrenci bilgilerinin yazdırılması)</a:t>
            </a:r>
          </a:p>
          <a:p>
            <a:pPr lvl="1" algn="just">
              <a:buFont typeface="Wingdings" pitchFamily="2" charset="2"/>
              <a:buChar char="§"/>
            </a:pPr>
            <a:r>
              <a:rPr lang="tr-TR" sz="2100" dirty="0" err="1" smtClean="0">
                <a:solidFill>
                  <a:schemeClr val="tx1"/>
                </a:solidFill>
              </a:rPr>
              <a:t>donemOrtalamasiHesapla</a:t>
            </a:r>
            <a:r>
              <a:rPr lang="tr-TR" sz="2100" dirty="0" smtClean="0">
                <a:solidFill>
                  <a:schemeClr val="tx1"/>
                </a:solidFill>
              </a:rPr>
              <a:t>(</a:t>
            </a:r>
            <a:r>
              <a:rPr lang="tr-TR" sz="2100" dirty="0" err="1" smtClean="0">
                <a:solidFill>
                  <a:schemeClr val="tx1"/>
                </a:solidFill>
              </a:rPr>
              <a:t>String</a:t>
            </a:r>
            <a:r>
              <a:rPr lang="tr-TR" sz="2100" dirty="0" smtClean="0">
                <a:solidFill>
                  <a:schemeClr val="tx1"/>
                </a:solidFill>
              </a:rPr>
              <a:t> dönem) (girilen döneme ait ortalamasının hesaplanması )-&gt;</a:t>
            </a:r>
            <a:r>
              <a:rPr lang="tr-TR" sz="2100" dirty="0" err="1" smtClean="0">
                <a:solidFill>
                  <a:schemeClr val="tx1"/>
                </a:solidFill>
              </a:rPr>
              <a:t>private</a:t>
            </a:r>
            <a:r>
              <a:rPr lang="tr-TR" sz="2100" dirty="0" smtClean="0">
                <a:solidFill>
                  <a:schemeClr val="tx1"/>
                </a:solidFill>
              </a:rPr>
              <a:t> </a:t>
            </a:r>
          </a:p>
          <a:p>
            <a:pPr lvl="1" algn="just">
              <a:buNone/>
            </a:pPr>
            <a:r>
              <a:rPr lang="tr-TR" sz="1800" dirty="0" smtClean="0">
                <a:solidFill>
                  <a:schemeClr val="tx1"/>
                </a:solidFill>
              </a:rPr>
              <a:t>			-&gt;ortalama ‘ya kaydeder.</a:t>
            </a:r>
          </a:p>
          <a:p>
            <a:endParaRPr lang="tr-TR" dirty="0"/>
          </a:p>
        </p:txBody>
      </p:sp>
      <p:pic>
        <p:nvPicPr>
          <p:cNvPr id="4" name="3 Resim" descr="soru.jpg"/>
          <p:cNvPicPr>
            <a:picLocks noChangeAspect="1"/>
          </p:cNvPicPr>
          <p:nvPr/>
        </p:nvPicPr>
        <p:blipFill>
          <a:blip r:embed="rId2"/>
          <a:stretch>
            <a:fillRect/>
          </a:stretch>
        </p:blipFill>
        <p:spPr>
          <a:xfrm>
            <a:off x="7429520" y="142852"/>
            <a:ext cx="1214446" cy="912928"/>
          </a:xfrm>
          <a:prstGeom prst="rect">
            <a:avLst/>
          </a:prstGeom>
        </p:spPr>
      </p:pic>
      <p:graphicFrame>
        <p:nvGraphicFramePr>
          <p:cNvPr id="5" name="Table 3"/>
          <p:cNvGraphicFramePr>
            <a:graphicFrameLocks noGrp="1"/>
          </p:cNvGraphicFramePr>
          <p:nvPr/>
        </p:nvGraphicFramePr>
        <p:xfrm>
          <a:off x="5857884" y="1285860"/>
          <a:ext cx="3025508" cy="3388824"/>
        </p:xfrm>
        <a:graphic>
          <a:graphicData uri="http://schemas.openxmlformats.org/drawingml/2006/table">
            <a:tbl>
              <a:tblPr firstRow="1" bandRow="1">
                <a:tableStyleId>{5C22544A-7EE6-4342-B048-85BDC9FD1C3A}</a:tableStyleId>
              </a:tblPr>
              <a:tblGrid>
                <a:gridCol w="3025508"/>
              </a:tblGrid>
              <a:tr h="462744">
                <a:tc>
                  <a:txBody>
                    <a:bodyPr/>
                    <a:lstStyle/>
                    <a:p>
                      <a:pPr algn="ctr"/>
                      <a:r>
                        <a:rPr lang="tr-TR" dirty="0" smtClean="0">
                          <a:solidFill>
                            <a:schemeClr val="tx1"/>
                          </a:solidFill>
                        </a:rPr>
                        <a:t>Ders</a:t>
                      </a:r>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0714">
                <a:tc>
                  <a:txBody>
                    <a:bodyPr/>
                    <a:lstStyle/>
                    <a:p>
                      <a:pPr algn="l"/>
                      <a:r>
                        <a:rPr lang="tr-TR" dirty="0" smtClean="0">
                          <a:solidFill>
                            <a:schemeClr val="tx1"/>
                          </a:solidFill>
                        </a:rPr>
                        <a:t>+</a:t>
                      </a:r>
                      <a:r>
                        <a:rPr lang="tr-TR" dirty="0" err="1" smtClean="0">
                          <a:solidFill>
                            <a:schemeClr val="tx1"/>
                          </a:solidFill>
                        </a:rPr>
                        <a:t>dersAdi</a:t>
                      </a:r>
                      <a:r>
                        <a:rPr lang="tr-TR" dirty="0" smtClean="0">
                          <a:solidFill>
                            <a:schemeClr val="tx1"/>
                          </a:solidFill>
                        </a:rPr>
                        <a:t> : </a:t>
                      </a:r>
                      <a:r>
                        <a:rPr lang="tr-TR" dirty="0" err="1" smtClean="0">
                          <a:solidFill>
                            <a:schemeClr val="tx1"/>
                          </a:solidFill>
                        </a:rPr>
                        <a:t>String</a:t>
                      </a:r>
                      <a:endParaRPr lang="tr-TR" dirty="0" smtClean="0">
                        <a:solidFill>
                          <a:schemeClr val="tx1"/>
                        </a:solidFill>
                      </a:endParaRPr>
                    </a:p>
                    <a:p>
                      <a:pPr algn="l"/>
                      <a:r>
                        <a:rPr lang="tr-TR" dirty="0" smtClean="0">
                          <a:solidFill>
                            <a:schemeClr val="tx1"/>
                          </a:solidFill>
                        </a:rPr>
                        <a:t>+</a:t>
                      </a:r>
                      <a:r>
                        <a:rPr lang="tr-TR" dirty="0" err="1" smtClean="0">
                          <a:solidFill>
                            <a:schemeClr val="tx1"/>
                          </a:solidFill>
                        </a:rPr>
                        <a:t>dersKodu</a:t>
                      </a:r>
                      <a:r>
                        <a:rPr lang="tr-TR" dirty="0" smtClean="0">
                          <a:solidFill>
                            <a:schemeClr val="tx1"/>
                          </a:solidFill>
                        </a:rPr>
                        <a:t> : </a:t>
                      </a:r>
                      <a:r>
                        <a:rPr lang="tr-TR" dirty="0" err="1" smtClean="0">
                          <a:solidFill>
                            <a:schemeClr val="tx1"/>
                          </a:solidFill>
                        </a:rPr>
                        <a:t>String</a:t>
                      </a:r>
                      <a:endParaRPr lang="tr-TR" dirty="0" smtClean="0">
                        <a:solidFill>
                          <a:schemeClr val="tx1"/>
                        </a:solidFill>
                      </a:endParaRPr>
                    </a:p>
                    <a:p>
                      <a:pPr algn="l"/>
                      <a:r>
                        <a:rPr lang="tr-TR" dirty="0" smtClean="0">
                          <a:solidFill>
                            <a:schemeClr val="tx1"/>
                          </a:solidFill>
                        </a:rPr>
                        <a:t>+kredi : </a:t>
                      </a:r>
                      <a:r>
                        <a:rPr lang="tr-TR" dirty="0" err="1" smtClean="0">
                          <a:solidFill>
                            <a:schemeClr val="tx1"/>
                          </a:solidFill>
                        </a:rPr>
                        <a:t>int</a:t>
                      </a:r>
                      <a:endParaRPr lang="tr-TR" dirty="0" smtClean="0">
                        <a:solidFill>
                          <a:schemeClr val="tx1"/>
                        </a:solidFill>
                      </a:endParaRPr>
                    </a:p>
                    <a:p>
                      <a:pPr algn="l"/>
                      <a:r>
                        <a:rPr lang="tr-TR" dirty="0" smtClean="0">
                          <a:solidFill>
                            <a:schemeClr val="tx1"/>
                          </a:solidFill>
                        </a:rPr>
                        <a:t>-</a:t>
                      </a:r>
                      <a:r>
                        <a:rPr lang="tr-TR" dirty="0" err="1" smtClean="0">
                          <a:solidFill>
                            <a:schemeClr val="tx1"/>
                          </a:solidFill>
                        </a:rPr>
                        <a:t>harfNotu</a:t>
                      </a:r>
                      <a:r>
                        <a:rPr lang="tr-TR" dirty="0" smtClean="0">
                          <a:solidFill>
                            <a:schemeClr val="tx1"/>
                          </a:solidFill>
                        </a:rPr>
                        <a:t> : </a:t>
                      </a:r>
                      <a:r>
                        <a:rPr lang="tr-TR" dirty="0" err="1" smtClean="0">
                          <a:solidFill>
                            <a:schemeClr val="tx1"/>
                          </a:solidFill>
                        </a:rPr>
                        <a:t>String</a:t>
                      </a:r>
                      <a:endParaRPr lang="tr-TR"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solidFill>
                            <a:schemeClr val="tx1"/>
                          </a:solidFill>
                        </a:rPr>
                        <a:t>+</a:t>
                      </a:r>
                      <a:r>
                        <a:rPr lang="tr-TR" dirty="0" err="1" smtClean="0">
                          <a:solidFill>
                            <a:schemeClr val="tx1"/>
                          </a:solidFill>
                        </a:rPr>
                        <a:t>alindigiDonem</a:t>
                      </a:r>
                      <a:r>
                        <a:rPr lang="tr-TR" dirty="0" smtClean="0">
                          <a:solidFill>
                            <a:schemeClr val="tx1"/>
                          </a:solidFill>
                        </a:rPr>
                        <a:t> : </a:t>
                      </a:r>
                      <a:r>
                        <a:rPr lang="tr-TR" dirty="0" err="1" smtClean="0">
                          <a:solidFill>
                            <a:schemeClr val="tx1"/>
                          </a:solidFill>
                        </a:rPr>
                        <a:t>String</a:t>
                      </a:r>
                      <a:endParaRPr lang="tr-TR" dirty="0" smtClean="0">
                        <a:solidFill>
                          <a:schemeClr val="tx1"/>
                        </a:solidFill>
                      </a:endParaRPr>
                    </a:p>
                    <a:p>
                      <a:pPr algn="l"/>
                      <a:r>
                        <a:rPr lang="tr-TR" u="sng" dirty="0" smtClean="0">
                          <a:solidFill>
                            <a:schemeClr val="tx1"/>
                          </a:solidFill>
                        </a:rPr>
                        <a:t>+</a:t>
                      </a:r>
                      <a:r>
                        <a:rPr lang="tr-TR" u="sng" dirty="0" err="1" smtClean="0">
                          <a:solidFill>
                            <a:schemeClr val="tx1"/>
                          </a:solidFill>
                        </a:rPr>
                        <a:t>dersSayisi</a:t>
                      </a:r>
                      <a:r>
                        <a:rPr lang="tr-TR" u="sng" baseline="0" dirty="0" smtClean="0">
                          <a:solidFill>
                            <a:schemeClr val="tx1"/>
                          </a:solidFill>
                        </a:rPr>
                        <a:t> : </a:t>
                      </a:r>
                      <a:r>
                        <a:rPr lang="tr-TR" u="sng" baseline="0" dirty="0" err="1" smtClean="0">
                          <a:solidFill>
                            <a:schemeClr val="tx1"/>
                          </a:solidFill>
                        </a:rPr>
                        <a:t>int</a:t>
                      </a:r>
                      <a:endParaRPr lang="tr-TR" u="sng"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64485">
                <a:tc>
                  <a:txBody>
                    <a:bodyPr/>
                    <a:lstStyle/>
                    <a:p>
                      <a:pPr algn="l"/>
                      <a:r>
                        <a:rPr lang="tr-TR" dirty="0" smtClean="0">
                          <a:solidFill>
                            <a:schemeClr val="tx1"/>
                          </a:solidFill>
                        </a:rPr>
                        <a:t>+Ders(</a:t>
                      </a:r>
                      <a:r>
                        <a:rPr lang="tr-TR" dirty="0" err="1" smtClean="0">
                          <a:solidFill>
                            <a:schemeClr val="tx1"/>
                          </a:solidFill>
                        </a:rPr>
                        <a:t>String</a:t>
                      </a:r>
                      <a:r>
                        <a:rPr lang="tr-TR" dirty="0" smtClean="0">
                          <a:solidFill>
                            <a:schemeClr val="tx1"/>
                          </a:solidFill>
                        </a:rPr>
                        <a:t>,</a:t>
                      </a:r>
                      <a:r>
                        <a:rPr lang="tr-TR" dirty="0" err="1" smtClean="0">
                          <a:solidFill>
                            <a:schemeClr val="tx1"/>
                          </a:solidFill>
                        </a:rPr>
                        <a:t>String</a:t>
                      </a:r>
                      <a:r>
                        <a:rPr lang="tr-TR" dirty="0" smtClean="0">
                          <a:solidFill>
                            <a:schemeClr val="tx1"/>
                          </a:solidFill>
                        </a:rPr>
                        <a:t>,</a:t>
                      </a:r>
                      <a:r>
                        <a:rPr lang="tr-TR" dirty="0" err="1" smtClean="0">
                          <a:solidFill>
                            <a:schemeClr val="tx1"/>
                          </a:solidFill>
                        </a:rPr>
                        <a:t>int</a:t>
                      </a:r>
                      <a:r>
                        <a:rPr lang="tr-TR" dirty="0" smtClean="0">
                          <a:solidFill>
                            <a:schemeClr val="tx1"/>
                          </a:solidFill>
                        </a:rPr>
                        <a:t>)</a:t>
                      </a:r>
                      <a:r>
                        <a:rPr lang="tr-TR" baseline="0" dirty="0" smtClean="0">
                          <a:solidFill>
                            <a:schemeClr val="tx1"/>
                          </a:solidFill>
                        </a:rPr>
                        <a:t> </a:t>
                      </a:r>
                    </a:p>
                    <a:p>
                      <a:pPr algn="l"/>
                      <a:r>
                        <a:rPr lang="tr-TR" baseline="0" dirty="0" smtClean="0">
                          <a:solidFill>
                            <a:schemeClr val="tx1"/>
                          </a:solidFill>
                        </a:rPr>
                        <a:t>+</a:t>
                      </a:r>
                      <a:r>
                        <a:rPr lang="tr-TR" baseline="0" dirty="0" err="1" smtClean="0">
                          <a:solidFill>
                            <a:schemeClr val="tx1"/>
                          </a:solidFill>
                        </a:rPr>
                        <a:t>agirlikliNotHesapla</a:t>
                      </a:r>
                      <a:r>
                        <a:rPr lang="tr-TR" baseline="0" dirty="0" smtClean="0">
                          <a:solidFill>
                            <a:schemeClr val="tx1"/>
                          </a:solidFill>
                        </a:rPr>
                        <a:t>() : </a:t>
                      </a:r>
                      <a:r>
                        <a:rPr lang="tr-TR" baseline="0" dirty="0" err="1" smtClean="0">
                          <a:solidFill>
                            <a:schemeClr val="tx1"/>
                          </a:solidFill>
                        </a:rPr>
                        <a:t>double</a:t>
                      </a:r>
                      <a:endParaRPr lang="tr-TR" baseline="0" dirty="0" smtClean="0">
                        <a:solidFill>
                          <a:schemeClr val="tx1"/>
                        </a:solidFill>
                      </a:endParaRPr>
                    </a:p>
                    <a:p>
                      <a:pPr algn="l"/>
                      <a:r>
                        <a:rPr lang="tr-TR" baseline="0" dirty="0" smtClean="0">
                          <a:solidFill>
                            <a:schemeClr val="tx1"/>
                          </a:solidFill>
                        </a:rPr>
                        <a:t>+</a:t>
                      </a:r>
                      <a:r>
                        <a:rPr lang="tr-TR" baseline="0" dirty="0" err="1" smtClean="0">
                          <a:solidFill>
                            <a:schemeClr val="tx1"/>
                          </a:solidFill>
                        </a:rPr>
                        <a:t>yazdir</a:t>
                      </a:r>
                      <a:r>
                        <a:rPr lang="tr-TR" baseline="0" dirty="0" smtClean="0">
                          <a:solidFill>
                            <a:schemeClr val="tx1"/>
                          </a:solidFill>
                        </a:rPr>
                        <a:t>() : </a:t>
                      </a:r>
                      <a:r>
                        <a:rPr lang="tr-TR" baseline="0" dirty="0" err="1" smtClean="0">
                          <a:solidFill>
                            <a:schemeClr val="tx1"/>
                          </a:solidFill>
                        </a:rPr>
                        <a:t>void</a:t>
                      </a:r>
                      <a:endParaRPr lang="tr-TR" baseline="0" dirty="0" smtClean="0">
                        <a:solidFill>
                          <a:schemeClr val="tx1"/>
                        </a:solidFill>
                      </a:endParaRPr>
                    </a:p>
                    <a:p>
                      <a:pPr algn="l"/>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Öğrenci sınıfına ait UML diyagramını çiziniz.</a:t>
            </a:r>
            <a:br>
              <a:rPr lang="tr-TR" dirty="0" smtClean="0"/>
            </a:br>
            <a:r>
              <a:rPr lang="tr-TR" dirty="0" smtClean="0"/>
              <a:t>(Ders sınıfının </a:t>
            </a:r>
            <a:r>
              <a:rPr lang="tr-TR" dirty="0" err="1" smtClean="0"/>
              <a:t>UML’si</a:t>
            </a:r>
            <a:r>
              <a:rPr lang="tr-TR" dirty="0" smtClean="0"/>
              <a:t> ipucu olarak verilmiştir.)</a:t>
            </a:r>
            <a:endParaRPr lang="tr-TR" dirty="0"/>
          </a:p>
        </p:txBody>
      </p:sp>
      <p:sp>
        <p:nvSpPr>
          <p:cNvPr id="3" name="2 İçerik Yer Tutucusu"/>
          <p:cNvSpPr>
            <a:spLocks noGrp="1"/>
          </p:cNvSpPr>
          <p:nvPr>
            <p:ph sz="quarter" idx="1"/>
          </p:nvPr>
        </p:nvSpPr>
        <p:spPr>
          <a:xfrm>
            <a:off x="142844" y="1219200"/>
            <a:ext cx="4214842" cy="4781568"/>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algn="just">
              <a:buFont typeface="Wingdings" pitchFamily="2" charset="2"/>
              <a:buChar char="§"/>
            </a:pPr>
            <a:r>
              <a:rPr lang="tr-TR" sz="2200" dirty="0" smtClean="0"/>
              <a:t>Öğrenci sınıfına ait özellikler şunlar olabilir:</a:t>
            </a:r>
          </a:p>
          <a:p>
            <a:pPr lvl="1" algn="just">
              <a:buFont typeface="Wingdings" pitchFamily="2" charset="2"/>
              <a:buChar char="§"/>
            </a:pPr>
            <a:r>
              <a:rPr lang="tr-TR" sz="1900" dirty="0" smtClean="0">
                <a:solidFill>
                  <a:schemeClr val="tx1"/>
                </a:solidFill>
              </a:rPr>
              <a:t>öğrencinin adı (</a:t>
            </a:r>
            <a:r>
              <a:rPr lang="tr-TR" sz="1900" dirty="0" err="1" smtClean="0">
                <a:solidFill>
                  <a:schemeClr val="tx1"/>
                </a:solidFill>
              </a:rPr>
              <a:t>String</a:t>
            </a:r>
            <a:r>
              <a:rPr lang="tr-TR" sz="1900" dirty="0" smtClean="0">
                <a:solidFill>
                  <a:schemeClr val="tx1"/>
                </a:solidFill>
              </a:rPr>
              <a:t>)</a:t>
            </a:r>
          </a:p>
          <a:p>
            <a:pPr lvl="1" algn="just">
              <a:buFont typeface="Wingdings" pitchFamily="2" charset="2"/>
              <a:buChar char="§"/>
            </a:pPr>
            <a:r>
              <a:rPr lang="tr-TR" sz="1900" dirty="0" smtClean="0">
                <a:solidFill>
                  <a:schemeClr val="tx1"/>
                </a:solidFill>
              </a:rPr>
              <a:t>öğrencinin soyadı (</a:t>
            </a:r>
            <a:r>
              <a:rPr lang="tr-TR" sz="1900" dirty="0" err="1" smtClean="0">
                <a:solidFill>
                  <a:schemeClr val="tx1"/>
                </a:solidFill>
              </a:rPr>
              <a:t>String</a:t>
            </a:r>
            <a:r>
              <a:rPr lang="tr-TR" sz="1900" dirty="0" smtClean="0">
                <a:solidFill>
                  <a:schemeClr val="tx1"/>
                </a:solidFill>
              </a:rPr>
              <a:t>)</a:t>
            </a:r>
          </a:p>
          <a:p>
            <a:pPr lvl="1" algn="just">
              <a:buFont typeface="Wingdings" pitchFamily="2" charset="2"/>
              <a:buChar char="§"/>
            </a:pPr>
            <a:r>
              <a:rPr lang="tr-TR" sz="1900" dirty="0" smtClean="0">
                <a:solidFill>
                  <a:schemeClr val="tx1"/>
                </a:solidFill>
              </a:rPr>
              <a:t>öğrencinin ortalama (</a:t>
            </a:r>
            <a:r>
              <a:rPr lang="tr-TR" sz="1900" dirty="0" err="1" smtClean="0">
                <a:solidFill>
                  <a:schemeClr val="tx1"/>
                </a:solidFill>
              </a:rPr>
              <a:t>double</a:t>
            </a:r>
            <a:r>
              <a:rPr lang="tr-TR" sz="1900" dirty="0" smtClean="0">
                <a:solidFill>
                  <a:schemeClr val="tx1"/>
                </a:solidFill>
              </a:rPr>
              <a:t>)</a:t>
            </a:r>
          </a:p>
          <a:p>
            <a:pPr lvl="1" algn="just">
              <a:buFont typeface="Wingdings" pitchFamily="2" charset="2"/>
              <a:buChar char="§"/>
            </a:pPr>
            <a:r>
              <a:rPr lang="tr-TR" sz="1900" dirty="0" smtClean="0">
                <a:solidFill>
                  <a:schemeClr val="tx1"/>
                </a:solidFill>
              </a:rPr>
              <a:t>öğrencinin aldığı dersler (Ders dizisi)</a:t>
            </a:r>
          </a:p>
          <a:p>
            <a:pPr lvl="1" algn="just">
              <a:buFont typeface="Wingdings" pitchFamily="2" charset="2"/>
              <a:buChar char="§"/>
            </a:pPr>
            <a:r>
              <a:rPr lang="tr-TR" sz="2000" dirty="0" err="1" smtClean="0">
                <a:solidFill>
                  <a:schemeClr val="tx1"/>
                </a:solidFill>
              </a:rPr>
              <a:t>ogrenciSayisi</a:t>
            </a:r>
            <a:r>
              <a:rPr lang="tr-TR" sz="2000" dirty="0" smtClean="0">
                <a:solidFill>
                  <a:schemeClr val="tx1"/>
                </a:solidFill>
              </a:rPr>
              <a:t> (</a:t>
            </a:r>
            <a:r>
              <a:rPr lang="tr-TR" sz="2000" dirty="0" err="1" smtClean="0">
                <a:solidFill>
                  <a:schemeClr val="tx1"/>
                </a:solidFill>
              </a:rPr>
              <a:t>int</a:t>
            </a:r>
            <a:r>
              <a:rPr lang="tr-TR" sz="2000" dirty="0" smtClean="0">
                <a:solidFill>
                  <a:schemeClr val="tx1"/>
                </a:solidFill>
              </a:rPr>
              <a:t>) -&gt; statik</a:t>
            </a:r>
            <a:endParaRPr lang="tr-TR" sz="1900" dirty="0" smtClean="0">
              <a:solidFill>
                <a:schemeClr val="tx1"/>
              </a:solidFill>
            </a:endParaRPr>
          </a:p>
          <a:p>
            <a:pPr algn="just">
              <a:buFont typeface="Wingdings" pitchFamily="2" charset="2"/>
              <a:buChar char="§"/>
            </a:pPr>
            <a:endParaRPr lang="tr-TR" sz="2200" dirty="0" smtClean="0"/>
          </a:p>
          <a:p>
            <a:pPr algn="just">
              <a:buFont typeface="Wingdings" pitchFamily="2" charset="2"/>
              <a:buChar char="§"/>
            </a:pPr>
            <a:r>
              <a:rPr lang="tr-TR" sz="2200" dirty="0" smtClean="0"/>
              <a:t> Öğrenci sınıfına ait metotlar şunlar olabilir:</a:t>
            </a:r>
          </a:p>
          <a:p>
            <a:pPr lvl="1" algn="just">
              <a:buFont typeface="Wingdings" pitchFamily="2" charset="2"/>
              <a:buChar char="§"/>
            </a:pPr>
            <a:r>
              <a:rPr lang="tr-TR" sz="1900" dirty="0" err="1" smtClean="0">
                <a:solidFill>
                  <a:schemeClr val="tx1"/>
                </a:solidFill>
              </a:rPr>
              <a:t>ortalamaHesapla</a:t>
            </a:r>
            <a:r>
              <a:rPr lang="tr-TR" sz="1900" dirty="0" smtClean="0">
                <a:solidFill>
                  <a:schemeClr val="tx1"/>
                </a:solidFill>
              </a:rPr>
              <a:t>() (öğrencinin not ortalamasının hesaplanması)</a:t>
            </a:r>
          </a:p>
          <a:p>
            <a:pPr lvl="1" algn="just">
              <a:buFont typeface="Wingdings" pitchFamily="2" charset="2"/>
              <a:buChar char="§"/>
            </a:pPr>
            <a:r>
              <a:rPr lang="tr-TR" sz="1900" dirty="0" err="1" smtClean="0">
                <a:solidFill>
                  <a:schemeClr val="tx1"/>
                </a:solidFill>
              </a:rPr>
              <a:t>dersYazdir</a:t>
            </a:r>
            <a:r>
              <a:rPr lang="tr-TR" sz="1900" dirty="0" smtClean="0">
                <a:solidFill>
                  <a:schemeClr val="tx1"/>
                </a:solidFill>
              </a:rPr>
              <a:t>() (öğrencinin ders bilgilerinin yazdırılması)</a:t>
            </a:r>
          </a:p>
          <a:p>
            <a:pPr lvl="1" algn="just">
              <a:buFont typeface="Wingdings" pitchFamily="2" charset="2"/>
              <a:buChar char="§"/>
            </a:pPr>
            <a:r>
              <a:rPr lang="tr-TR" sz="1900" dirty="0" err="1" smtClean="0">
                <a:solidFill>
                  <a:schemeClr val="tx1"/>
                </a:solidFill>
              </a:rPr>
              <a:t>yazdir</a:t>
            </a:r>
            <a:r>
              <a:rPr lang="tr-TR" sz="1900" dirty="0" smtClean="0">
                <a:solidFill>
                  <a:schemeClr val="tx1"/>
                </a:solidFill>
              </a:rPr>
              <a:t>() (öğrenci bilgilerinin yazdırılması)</a:t>
            </a:r>
          </a:p>
          <a:p>
            <a:pPr lvl="1" algn="just">
              <a:buFont typeface="Wingdings" pitchFamily="2" charset="2"/>
              <a:buChar char="§"/>
            </a:pPr>
            <a:r>
              <a:rPr lang="tr-TR" sz="1900" dirty="0" err="1" smtClean="0">
                <a:solidFill>
                  <a:schemeClr val="tx1"/>
                </a:solidFill>
              </a:rPr>
              <a:t>donemOrtalamasiHesapla</a:t>
            </a:r>
            <a:r>
              <a:rPr lang="tr-TR" sz="1900" dirty="0" smtClean="0">
                <a:solidFill>
                  <a:schemeClr val="tx1"/>
                </a:solidFill>
              </a:rPr>
              <a:t>(</a:t>
            </a:r>
            <a:r>
              <a:rPr lang="tr-TR" sz="1900" dirty="0" err="1" smtClean="0">
                <a:solidFill>
                  <a:schemeClr val="tx1"/>
                </a:solidFill>
              </a:rPr>
              <a:t>String</a:t>
            </a:r>
            <a:r>
              <a:rPr lang="tr-TR" sz="1900" dirty="0" smtClean="0">
                <a:solidFill>
                  <a:schemeClr val="tx1"/>
                </a:solidFill>
              </a:rPr>
              <a:t> dönem) (girilen döneme ait ortalamasının hesaplanması) -&gt;</a:t>
            </a:r>
            <a:r>
              <a:rPr lang="tr-TR" sz="1900" dirty="0" err="1" smtClean="0">
                <a:solidFill>
                  <a:schemeClr val="tx1"/>
                </a:solidFill>
              </a:rPr>
              <a:t>private</a:t>
            </a:r>
            <a:endParaRPr lang="tr-TR" sz="1900" dirty="0" smtClean="0">
              <a:solidFill>
                <a:schemeClr val="tx1"/>
              </a:solidFill>
            </a:endParaRPr>
          </a:p>
          <a:p>
            <a:pPr lvl="1" algn="just">
              <a:buNone/>
            </a:pPr>
            <a:r>
              <a:rPr lang="tr-TR" sz="2000" dirty="0" smtClean="0">
                <a:solidFill>
                  <a:schemeClr val="tx1"/>
                </a:solidFill>
              </a:rPr>
              <a:t>			-&gt;ortalama ‘ya kaydeder.</a:t>
            </a:r>
            <a:endParaRPr lang="tr-TR" sz="1900" dirty="0" smtClean="0">
              <a:solidFill>
                <a:schemeClr val="tx1"/>
              </a:solidFill>
            </a:endParaRPr>
          </a:p>
          <a:p>
            <a:endParaRPr lang="tr-TR" dirty="0"/>
          </a:p>
        </p:txBody>
      </p:sp>
      <p:graphicFrame>
        <p:nvGraphicFramePr>
          <p:cNvPr id="5" name="Table 3"/>
          <p:cNvGraphicFramePr>
            <a:graphicFrameLocks noGrp="1"/>
          </p:cNvGraphicFramePr>
          <p:nvPr/>
        </p:nvGraphicFramePr>
        <p:xfrm>
          <a:off x="5072098" y="1357299"/>
          <a:ext cx="3500430" cy="4149867"/>
        </p:xfrm>
        <a:graphic>
          <a:graphicData uri="http://schemas.openxmlformats.org/drawingml/2006/table">
            <a:tbl>
              <a:tblPr firstRow="1" bandRow="1">
                <a:tableStyleId>{5C22544A-7EE6-4342-B048-85BDC9FD1C3A}</a:tableStyleId>
              </a:tblPr>
              <a:tblGrid>
                <a:gridCol w="3500430"/>
              </a:tblGrid>
              <a:tr h="534490">
                <a:tc>
                  <a:txBody>
                    <a:bodyPr/>
                    <a:lstStyle/>
                    <a:p>
                      <a:pPr algn="ctr"/>
                      <a:r>
                        <a:rPr lang="tr-TR" dirty="0" err="1" smtClean="0">
                          <a:solidFill>
                            <a:schemeClr val="tx1"/>
                          </a:solidFill>
                        </a:rPr>
                        <a:t>Ogrenci</a:t>
                      </a:r>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08649">
                <a:tc>
                  <a:txBody>
                    <a:bodyPr/>
                    <a:lstStyle/>
                    <a:p>
                      <a:pPr algn="l"/>
                      <a:r>
                        <a:rPr lang="tr-TR" dirty="0" smtClean="0">
                          <a:solidFill>
                            <a:schemeClr val="tx1"/>
                          </a:solidFill>
                        </a:rPr>
                        <a:t>+ad : </a:t>
                      </a:r>
                      <a:r>
                        <a:rPr lang="tr-TR" dirty="0" err="1" smtClean="0">
                          <a:solidFill>
                            <a:schemeClr val="tx1"/>
                          </a:solidFill>
                        </a:rPr>
                        <a:t>String</a:t>
                      </a:r>
                      <a:endParaRPr lang="tr-TR" dirty="0" smtClean="0">
                        <a:solidFill>
                          <a:schemeClr val="tx1"/>
                        </a:solidFill>
                      </a:endParaRPr>
                    </a:p>
                    <a:p>
                      <a:pPr algn="l"/>
                      <a:r>
                        <a:rPr lang="tr-TR" dirty="0" smtClean="0">
                          <a:solidFill>
                            <a:schemeClr val="tx1"/>
                          </a:solidFill>
                        </a:rPr>
                        <a:t>+</a:t>
                      </a:r>
                      <a:r>
                        <a:rPr lang="tr-TR" dirty="0" err="1" smtClean="0">
                          <a:solidFill>
                            <a:schemeClr val="tx1"/>
                          </a:solidFill>
                        </a:rPr>
                        <a:t>soyad</a:t>
                      </a:r>
                      <a:r>
                        <a:rPr lang="tr-TR" dirty="0" smtClean="0">
                          <a:solidFill>
                            <a:schemeClr val="tx1"/>
                          </a:solidFill>
                        </a:rPr>
                        <a:t>: </a:t>
                      </a:r>
                      <a:r>
                        <a:rPr lang="tr-TR" dirty="0" err="1" smtClean="0">
                          <a:solidFill>
                            <a:schemeClr val="tx1"/>
                          </a:solidFill>
                        </a:rPr>
                        <a:t>String</a:t>
                      </a:r>
                      <a:endParaRPr lang="tr-TR" dirty="0" smtClean="0">
                        <a:solidFill>
                          <a:schemeClr val="tx1"/>
                        </a:solidFill>
                      </a:endParaRPr>
                    </a:p>
                    <a:p>
                      <a:pPr algn="l"/>
                      <a:r>
                        <a:rPr lang="tr-TR" dirty="0" smtClean="0">
                          <a:solidFill>
                            <a:schemeClr val="tx1"/>
                          </a:solidFill>
                        </a:rPr>
                        <a:t>+</a:t>
                      </a:r>
                      <a:r>
                        <a:rPr lang="tr-TR" sz="1800" dirty="0" smtClean="0">
                          <a:solidFill>
                            <a:schemeClr val="tx1"/>
                          </a:solidFill>
                        </a:rPr>
                        <a:t>ortalama </a:t>
                      </a:r>
                      <a:r>
                        <a:rPr lang="tr-TR" dirty="0" smtClean="0">
                          <a:solidFill>
                            <a:schemeClr val="tx1"/>
                          </a:solidFill>
                        </a:rPr>
                        <a:t>: </a:t>
                      </a:r>
                      <a:r>
                        <a:rPr lang="tr-TR" dirty="0" err="1" smtClean="0">
                          <a:solidFill>
                            <a:schemeClr val="tx1"/>
                          </a:solidFill>
                        </a:rPr>
                        <a:t>double</a:t>
                      </a:r>
                      <a:endParaRPr lang="tr-TR" dirty="0" smtClean="0">
                        <a:solidFill>
                          <a:schemeClr val="tx1"/>
                        </a:solidFill>
                      </a:endParaRPr>
                    </a:p>
                    <a:p>
                      <a:pPr algn="l"/>
                      <a:r>
                        <a:rPr lang="tr-TR" dirty="0" smtClean="0">
                          <a:solidFill>
                            <a:schemeClr val="tx1"/>
                          </a:solidFill>
                        </a:rPr>
                        <a:t>+dersler : Ders []</a:t>
                      </a:r>
                    </a:p>
                    <a:p>
                      <a:pPr algn="l"/>
                      <a:r>
                        <a:rPr lang="tr-TR" u="sng" dirty="0" smtClean="0">
                          <a:solidFill>
                            <a:schemeClr val="tx1"/>
                          </a:solidFill>
                        </a:rPr>
                        <a:t>+</a:t>
                      </a:r>
                      <a:r>
                        <a:rPr lang="tr-TR" u="sng" dirty="0" err="1" smtClean="0">
                          <a:solidFill>
                            <a:schemeClr val="tx1"/>
                          </a:solidFill>
                        </a:rPr>
                        <a:t>ogrenciSayisi</a:t>
                      </a:r>
                      <a:r>
                        <a:rPr lang="tr-TR" u="sng" dirty="0" smtClean="0">
                          <a:solidFill>
                            <a:schemeClr val="tx1"/>
                          </a:solidFill>
                        </a:rPr>
                        <a:t>: </a:t>
                      </a:r>
                      <a:r>
                        <a:rPr lang="tr-TR" u="sng" dirty="0" err="1" smtClean="0">
                          <a:solidFill>
                            <a:schemeClr val="tx1"/>
                          </a:solidFill>
                        </a:rPr>
                        <a:t>int</a:t>
                      </a:r>
                      <a:endParaRPr lang="tr-TR" u="sng"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6728">
                <a:tc>
                  <a:txBody>
                    <a:bodyPr/>
                    <a:lstStyle/>
                    <a:p>
                      <a:pPr algn="l"/>
                      <a:r>
                        <a:rPr lang="tr-TR" baseline="0" dirty="0" smtClean="0">
                          <a:solidFill>
                            <a:schemeClr val="tx1"/>
                          </a:solidFill>
                        </a:rPr>
                        <a:t>+</a:t>
                      </a:r>
                      <a:r>
                        <a:rPr lang="tr-TR" baseline="0" dirty="0" err="1" smtClean="0">
                          <a:solidFill>
                            <a:schemeClr val="tx1"/>
                          </a:solidFill>
                        </a:rPr>
                        <a:t>Ogrenci</a:t>
                      </a:r>
                      <a:r>
                        <a:rPr lang="tr-TR" baseline="0" dirty="0" smtClean="0">
                          <a:solidFill>
                            <a:schemeClr val="tx1"/>
                          </a:solidFill>
                        </a:rPr>
                        <a:t>(</a:t>
                      </a:r>
                      <a:r>
                        <a:rPr lang="tr-TR" baseline="0" dirty="0" err="1" smtClean="0">
                          <a:solidFill>
                            <a:schemeClr val="tx1"/>
                          </a:solidFill>
                        </a:rPr>
                        <a:t>String</a:t>
                      </a:r>
                      <a:r>
                        <a:rPr lang="tr-TR" baseline="0" dirty="0" smtClean="0">
                          <a:solidFill>
                            <a:schemeClr val="tx1"/>
                          </a:solidFill>
                        </a:rPr>
                        <a:t>, </a:t>
                      </a:r>
                      <a:r>
                        <a:rPr lang="tr-TR" baseline="0" dirty="0" err="1" smtClean="0">
                          <a:solidFill>
                            <a:schemeClr val="tx1"/>
                          </a:solidFill>
                        </a:rPr>
                        <a:t>String</a:t>
                      </a:r>
                      <a:r>
                        <a:rPr lang="tr-TR" baseline="0" dirty="0" smtClean="0">
                          <a:solidFill>
                            <a:schemeClr val="tx1"/>
                          </a:solidFill>
                        </a:rPr>
                        <a:t>)</a:t>
                      </a:r>
                    </a:p>
                    <a:p>
                      <a:pPr algn="l"/>
                      <a:r>
                        <a:rPr lang="tr-TR" baseline="0" dirty="0" smtClean="0">
                          <a:solidFill>
                            <a:schemeClr val="tx1"/>
                          </a:solidFill>
                        </a:rPr>
                        <a:t>+</a:t>
                      </a:r>
                      <a:r>
                        <a:rPr lang="tr-TR" baseline="0" dirty="0" err="1" smtClean="0">
                          <a:solidFill>
                            <a:schemeClr val="tx1"/>
                          </a:solidFill>
                        </a:rPr>
                        <a:t>ortalamaHesapla</a:t>
                      </a:r>
                      <a:r>
                        <a:rPr lang="tr-TR" baseline="0" dirty="0" smtClean="0">
                          <a:solidFill>
                            <a:schemeClr val="tx1"/>
                          </a:solidFill>
                        </a:rPr>
                        <a:t>() : </a:t>
                      </a:r>
                      <a:r>
                        <a:rPr lang="tr-TR" baseline="0" dirty="0" err="1" smtClean="0">
                          <a:solidFill>
                            <a:schemeClr val="tx1"/>
                          </a:solidFill>
                        </a:rPr>
                        <a:t>double</a:t>
                      </a:r>
                      <a:endParaRPr lang="tr-TR"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solidFill>
                            <a:schemeClr val="tx1"/>
                          </a:solidFill>
                        </a:rPr>
                        <a:t>+</a:t>
                      </a:r>
                      <a:r>
                        <a:rPr lang="tr-TR" baseline="0" dirty="0" err="1" smtClean="0">
                          <a:solidFill>
                            <a:schemeClr val="tx1"/>
                          </a:solidFill>
                        </a:rPr>
                        <a:t>dersYazdir</a:t>
                      </a:r>
                      <a:r>
                        <a:rPr lang="tr-TR" baseline="0" dirty="0" smtClean="0">
                          <a:solidFill>
                            <a:schemeClr val="tx1"/>
                          </a:solidFill>
                        </a:rPr>
                        <a:t>() : </a:t>
                      </a:r>
                      <a:r>
                        <a:rPr lang="tr-TR" baseline="0" dirty="0" err="1" smtClean="0">
                          <a:solidFill>
                            <a:schemeClr val="tx1"/>
                          </a:solidFill>
                        </a:rPr>
                        <a:t>void</a:t>
                      </a:r>
                      <a:endParaRPr lang="tr-TR"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solidFill>
                            <a:schemeClr val="tx1"/>
                          </a:solidFill>
                        </a:rPr>
                        <a:t>+</a:t>
                      </a:r>
                      <a:r>
                        <a:rPr lang="tr-TR" baseline="0" dirty="0" err="1" smtClean="0">
                          <a:solidFill>
                            <a:schemeClr val="tx1"/>
                          </a:solidFill>
                        </a:rPr>
                        <a:t>yazdir</a:t>
                      </a:r>
                      <a:r>
                        <a:rPr lang="tr-TR" baseline="0" dirty="0" smtClean="0">
                          <a:solidFill>
                            <a:schemeClr val="tx1"/>
                          </a:solidFill>
                        </a:rPr>
                        <a:t>() : </a:t>
                      </a:r>
                      <a:r>
                        <a:rPr lang="tr-TR" baseline="0" dirty="0" err="1" smtClean="0">
                          <a:solidFill>
                            <a:schemeClr val="tx1"/>
                          </a:solidFill>
                        </a:rPr>
                        <a:t>void</a:t>
                      </a:r>
                      <a:endParaRPr lang="tr-TR"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smtClean="0">
                          <a:solidFill>
                            <a:schemeClr val="tx1"/>
                          </a:solidFill>
                        </a:rPr>
                        <a:t>-</a:t>
                      </a:r>
                      <a:r>
                        <a:rPr lang="tr-TR" baseline="0" dirty="0" err="1" smtClean="0">
                          <a:solidFill>
                            <a:schemeClr val="tx1"/>
                          </a:solidFill>
                        </a:rPr>
                        <a:t>donemOrtHesapla</a:t>
                      </a:r>
                      <a:r>
                        <a:rPr lang="tr-TR" baseline="0" dirty="0" smtClean="0">
                          <a:solidFill>
                            <a:schemeClr val="tx1"/>
                          </a:solidFill>
                        </a:rPr>
                        <a:t>(</a:t>
                      </a:r>
                      <a:r>
                        <a:rPr lang="tr-TR" baseline="0" dirty="0" err="1" smtClean="0">
                          <a:solidFill>
                            <a:schemeClr val="tx1"/>
                          </a:solidFill>
                        </a:rPr>
                        <a:t>String</a:t>
                      </a:r>
                      <a:r>
                        <a:rPr lang="tr-TR" baseline="0" dirty="0" smtClean="0">
                          <a:solidFill>
                            <a:schemeClr val="tx1"/>
                          </a:solidFill>
                        </a:rPr>
                        <a:t>) : </a:t>
                      </a:r>
                      <a:r>
                        <a:rPr lang="tr-TR" baseline="0" dirty="0" err="1" smtClean="0">
                          <a:solidFill>
                            <a:schemeClr val="tx1"/>
                          </a:solidFill>
                        </a:rPr>
                        <a:t>double</a:t>
                      </a:r>
                      <a:endParaRPr lang="tr-T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6" name="5 Resim" descr="soru.jpg"/>
          <p:cNvPicPr>
            <a:picLocks noChangeAspect="1"/>
          </p:cNvPicPr>
          <p:nvPr/>
        </p:nvPicPr>
        <p:blipFill>
          <a:blip r:embed="rId2"/>
          <a:stretch>
            <a:fillRect/>
          </a:stretch>
        </p:blipFill>
        <p:spPr>
          <a:xfrm>
            <a:off x="7429520" y="142852"/>
            <a:ext cx="1214446" cy="912928"/>
          </a:xfrm>
          <a:prstGeom prst="rect">
            <a:avLst/>
          </a:prstGeom>
        </p:spPr>
      </p:pic>
      <p:sp>
        <p:nvSpPr>
          <p:cNvPr id="8" name="7 Sağ Ok"/>
          <p:cNvSpPr/>
          <p:nvPr/>
        </p:nvSpPr>
        <p:spPr>
          <a:xfrm>
            <a:off x="4214810" y="4071942"/>
            <a:ext cx="857256" cy="500066"/>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Sağ Ok"/>
          <p:cNvSpPr/>
          <p:nvPr/>
        </p:nvSpPr>
        <p:spPr>
          <a:xfrm rot="833892">
            <a:off x="4238739" y="1976042"/>
            <a:ext cx="857256" cy="500066"/>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UML Diyagramları</a:t>
            </a:r>
            <a:endParaRPr lang="tr-TR" dirty="0"/>
          </a:p>
        </p:txBody>
      </p:sp>
      <p:sp>
        <p:nvSpPr>
          <p:cNvPr id="3" name="2 İçerik Yer Tutucusu"/>
          <p:cNvSpPr>
            <a:spLocks noGrp="1"/>
          </p:cNvSpPr>
          <p:nvPr>
            <p:ph sz="quarter" idx="1"/>
          </p:nvPr>
        </p:nvSpPr>
        <p:spPr/>
        <p:txBody>
          <a:bodyPr/>
          <a:lstStyle/>
          <a:p>
            <a:r>
              <a:rPr lang="tr-TR" dirty="0" smtClean="0"/>
              <a:t>Bir programa dair birçok tasarım yapılabilir.</a:t>
            </a:r>
          </a:p>
          <a:p>
            <a:r>
              <a:rPr lang="tr-TR" dirty="0" smtClean="0"/>
              <a:t>Dolayısıyla, bir programa dair birçok değişik UML çizilebilir.</a:t>
            </a:r>
          </a:p>
          <a:p>
            <a:endParaRPr lang="tr-TR"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914400" y="357166"/>
            <a:ext cx="7542213" cy="571504"/>
          </a:xfrm>
          <a:noFill/>
        </p:spPr>
        <p:txBody>
          <a:bodyPr lIns="92064" tIns="46033" rIns="92064" bIns="46033"/>
          <a:lstStyle/>
          <a:p>
            <a:r>
              <a:rPr kumimoji="0" lang="tr-TR" dirty="0" smtClean="0"/>
              <a:t>“Merhaba </a:t>
            </a:r>
            <a:r>
              <a:rPr kumimoji="0" lang="tr-TR" dirty="0" err="1" smtClean="0"/>
              <a:t>dunya</a:t>
            </a:r>
            <a:r>
              <a:rPr kumimoji="0" lang="tr-TR" dirty="0" smtClean="0"/>
              <a:t>!” – ilk programımız</a:t>
            </a:r>
            <a:endParaRPr kumimoji="0" lang="en-US" dirty="0"/>
          </a:p>
        </p:txBody>
      </p:sp>
      <p:pic>
        <p:nvPicPr>
          <p:cNvPr id="3" name="Picture 2" descr="hello-world.jpg"/>
          <p:cNvPicPr>
            <a:picLocks noChangeAspect="1"/>
          </p:cNvPicPr>
          <p:nvPr/>
        </p:nvPicPr>
        <p:blipFill>
          <a:blip r:embed="rId3" cstate="print"/>
          <a:stretch>
            <a:fillRect/>
          </a:stretch>
        </p:blipFill>
        <p:spPr>
          <a:xfrm>
            <a:off x="2214546" y="1857364"/>
            <a:ext cx="4429156" cy="2941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C:\Program Files\Microsoft Office\MEDIA\CAGCAT10\j0195384.wmf"/>
          <p:cNvPicPr>
            <a:picLocks noChangeAspect="1" noChangeArrowheads="1"/>
          </p:cNvPicPr>
          <p:nvPr/>
        </p:nvPicPr>
        <p:blipFill>
          <a:blip r:embed="rId4"/>
          <a:srcRect/>
          <a:stretch>
            <a:fillRect/>
          </a:stretch>
        </p:blipFill>
        <p:spPr bwMode="auto">
          <a:xfrm>
            <a:off x="6786578" y="4357694"/>
            <a:ext cx="1795882" cy="1833372"/>
          </a:xfrm>
          <a:prstGeom prst="rect">
            <a:avLst/>
          </a:prstGeom>
          <a:noFill/>
        </p:spPr>
      </p:pic>
    </p:spTree>
  </p:cSld>
  <p:clrMapOvr>
    <a:masterClrMapping/>
  </p:clrMapOvr>
  <p:timing>
    <p:tnLst>
      <p:par>
        <p:cTn id="1" dur="indefinite" restart="never" nodeType="tmRoot"/>
      </p:par>
    </p:tn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pPr algn="ctr">
              <a:buNone/>
            </a:pPr>
            <a:r>
              <a:rPr lang="tr-TR" sz="9600" dirty="0" smtClean="0"/>
              <a:t>Meraklısına Ekstra slaytlar</a:t>
            </a:r>
            <a:br>
              <a:rPr lang="tr-TR" sz="9600" dirty="0" smtClean="0"/>
            </a:br>
            <a:r>
              <a:rPr lang="tr-TR" sz="4800" dirty="0" smtClean="0"/>
              <a:t>(Sınavlarda sorumlu değilsiniz.)</a:t>
            </a:r>
            <a:endParaRPr lang="tr-TR" sz="9600" dirty="0"/>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Meraklısına Ekstra slaytlar</a:t>
            </a:r>
            <a:endParaRPr lang="tr-TR" dirty="0"/>
          </a:p>
        </p:txBody>
      </p:sp>
      <p:sp>
        <p:nvSpPr>
          <p:cNvPr id="3" name="2 İçerik Yer Tutucusu"/>
          <p:cNvSpPr>
            <a:spLocks noGrp="1"/>
          </p:cNvSpPr>
          <p:nvPr>
            <p:ph sz="quarter" idx="1"/>
          </p:nvPr>
        </p:nvSpPr>
        <p:spPr/>
        <p:txBody>
          <a:bodyPr/>
          <a:lstStyle/>
          <a:p>
            <a:r>
              <a:rPr lang="tr-TR" dirty="0" err="1" smtClean="0"/>
              <a:t>Static</a:t>
            </a:r>
            <a:r>
              <a:rPr lang="tr-TR" dirty="0" smtClean="0"/>
              <a:t> değişkenlerin kullanımını daha detaylı anlatan slaytlar (kurucu metot gibi kavramlara ve </a:t>
            </a:r>
            <a:r>
              <a:rPr lang="tr-TR" smtClean="0"/>
              <a:t>detaylı hafıza </a:t>
            </a:r>
            <a:r>
              <a:rPr lang="tr-TR" dirty="0" smtClean="0"/>
              <a:t>bilgilerine yer verir.) burada sizlerle paylaşılmıştır. </a:t>
            </a:r>
          </a:p>
          <a:p>
            <a:r>
              <a:rPr lang="tr-TR" dirty="0" smtClean="0"/>
              <a:t>Metotlara değer geçiş türleri</a:t>
            </a:r>
          </a:p>
          <a:p>
            <a:r>
              <a:rPr lang="tr-TR" smtClean="0"/>
              <a:t>Final </a:t>
            </a:r>
            <a:r>
              <a:rPr lang="tr-TR" dirty="0" smtClean="0"/>
              <a:t>sınavında bu slaytlardan doğrudan sorumlu değilsiniz.</a:t>
            </a:r>
            <a:endParaRPr lang="tr-TR" dirty="0"/>
          </a:p>
        </p:txBody>
      </p:sp>
    </p:spTree>
  </p:cSld>
  <p:clrMapOvr>
    <a:masterClrMapping/>
  </p:clrMapOvr>
  <p:timing>
    <p:tnLst>
      <p:par>
        <p:cTn id="1" dur="indefinite" restart="never" nodeType="tmRoot"/>
      </p:par>
    </p:tn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Yığıt</a:t>
            </a:r>
            <a:r>
              <a:rPr lang="tr-TR" sz="4000" b="1" dirty="0" smtClean="0">
                <a:solidFill>
                  <a:schemeClr val="tx2">
                    <a:lumMod val="60000"/>
                    <a:lumOff val="40000"/>
                  </a:schemeClr>
                </a:solidFill>
              </a:rPr>
              <a:t> ve Yığın Alanları (Ekstra slayt)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 Java’da programlar için iki bellek alanı bulunur. Bunlar </a:t>
            </a:r>
            <a:r>
              <a:rPr lang="tr-TR" sz="2400" b="1" dirty="0" err="1" smtClean="0">
                <a:solidFill>
                  <a:schemeClr val="tx1"/>
                </a:solidFill>
              </a:rPr>
              <a:t>stack</a:t>
            </a:r>
            <a:r>
              <a:rPr lang="tr-TR" sz="2400" dirty="0" smtClean="0">
                <a:solidFill>
                  <a:schemeClr val="tx1"/>
                </a:solidFill>
              </a:rPr>
              <a:t> (</a:t>
            </a:r>
            <a:r>
              <a:rPr lang="tr-TR" sz="2400" dirty="0" err="1" smtClean="0">
                <a:solidFill>
                  <a:schemeClr val="tx1"/>
                </a:solidFill>
              </a:rPr>
              <a:t>yığıt</a:t>
            </a:r>
            <a:r>
              <a:rPr lang="tr-TR" sz="2400" dirty="0" smtClean="0">
                <a:solidFill>
                  <a:schemeClr val="tx1"/>
                </a:solidFill>
              </a:rPr>
              <a:t>) ve </a:t>
            </a:r>
            <a:r>
              <a:rPr lang="tr-TR" sz="2400" b="1" dirty="0" err="1" smtClean="0">
                <a:solidFill>
                  <a:schemeClr val="tx1"/>
                </a:solidFill>
              </a:rPr>
              <a:t>heap</a:t>
            </a:r>
            <a:r>
              <a:rPr lang="tr-TR" sz="2400" dirty="0" smtClean="0">
                <a:solidFill>
                  <a:schemeClr val="tx1"/>
                </a:solidFill>
              </a:rPr>
              <a:t> (yığın) alanlarıdır. </a:t>
            </a:r>
            <a:r>
              <a:rPr lang="tr-TR" sz="2400" dirty="0" err="1" smtClean="0">
                <a:solidFill>
                  <a:schemeClr val="tx1"/>
                </a:solidFill>
              </a:rPr>
              <a:t>Stack</a:t>
            </a:r>
            <a:r>
              <a:rPr lang="tr-TR" sz="2400" dirty="0" smtClean="0">
                <a:solidFill>
                  <a:schemeClr val="tx1"/>
                </a:solidFill>
              </a:rPr>
              <a:t> alanı metotlar ve metot içerisinde tanımlanmış değişkenler için kullanılır. </a:t>
            </a:r>
            <a:r>
              <a:rPr lang="tr-TR" sz="2400" dirty="0" err="1" smtClean="0">
                <a:solidFill>
                  <a:schemeClr val="tx1"/>
                </a:solidFill>
              </a:rPr>
              <a:t>Heap</a:t>
            </a:r>
            <a:r>
              <a:rPr lang="tr-TR" sz="2400" dirty="0" smtClean="0">
                <a:solidFill>
                  <a:schemeClr val="tx1"/>
                </a:solidFill>
              </a:rPr>
              <a:t> alanı </a:t>
            </a:r>
            <a:r>
              <a:rPr lang="tr-TR" sz="2400" smtClean="0">
                <a:solidFill>
                  <a:schemeClr val="tx1"/>
                </a:solidFill>
              </a:rPr>
              <a:t>ise sınıf </a:t>
            </a:r>
            <a:r>
              <a:rPr lang="tr-TR" sz="2400" dirty="0" smtClean="0">
                <a:solidFill>
                  <a:schemeClr val="tx1"/>
                </a:solidFill>
              </a:rPr>
              <a:t>değişkenleri ve nesnelerine ait bellek alanları için kullanılır. </a:t>
            </a:r>
            <a:r>
              <a:rPr lang="tr-TR" sz="2400" dirty="0" err="1" smtClean="0">
                <a:solidFill>
                  <a:schemeClr val="tx1"/>
                </a:solidFill>
              </a:rPr>
              <a:t>Heap</a:t>
            </a:r>
            <a:r>
              <a:rPr lang="tr-TR" sz="2400" dirty="0" smtClean="0">
                <a:solidFill>
                  <a:schemeClr val="tx1"/>
                </a:solidFill>
              </a:rPr>
              <a:t> temel olarak iki alana bölünür: </a:t>
            </a:r>
            <a:r>
              <a:rPr lang="tr-TR" sz="2400" b="1" i="1" u="sng" dirty="0" err="1" smtClean="0">
                <a:solidFill>
                  <a:schemeClr val="tx1"/>
                </a:solidFill>
              </a:rPr>
              <a:t>static</a:t>
            </a:r>
            <a:r>
              <a:rPr lang="tr-TR" sz="2400" b="1" i="1" u="sng" dirty="0" smtClean="0">
                <a:solidFill>
                  <a:schemeClr val="tx1"/>
                </a:solidFill>
              </a:rPr>
              <a:t> alan </a:t>
            </a:r>
            <a:r>
              <a:rPr lang="tr-TR" sz="2400" dirty="0" smtClean="0">
                <a:solidFill>
                  <a:schemeClr val="tx1"/>
                </a:solidFill>
              </a:rPr>
              <a:t>ve </a:t>
            </a:r>
            <a:r>
              <a:rPr lang="tr-TR" sz="2400" b="1" i="1" u="sng" dirty="0" smtClean="0">
                <a:solidFill>
                  <a:schemeClr val="tx1"/>
                </a:solidFill>
              </a:rPr>
              <a:t>nesne alanı</a:t>
            </a:r>
            <a:r>
              <a:rPr lang="tr-TR" sz="2400" dirty="0" smtClean="0">
                <a:solidFill>
                  <a:schemeClr val="tx1"/>
                </a:solidFill>
              </a:rPr>
              <a:t>. </a:t>
            </a:r>
            <a:r>
              <a:rPr lang="tr-TR" sz="2400" dirty="0" err="1" smtClean="0">
                <a:solidFill>
                  <a:schemeClr val="tx1"/>
                </a:solidFill>
              </a:rPr>
              <a:t>Static</a:t>
            </a:r>
            <a:r>
              <a:rPr lang="tr-TR" sz="2400" dirty="0" smtClean="0">
                <a:solidFill>
                  <a:schemeClr val="tx1"/>
                </a:solidFill>
              </a:rPr>
              <a:t> </a:t>
            </a:r>
            <a:r>
              <a:rPr lang="tr-TR" sz="2400" smtClean="0">
                <a:solidFill>
                  <a:schemeClr val="tx1"/>
                </a:solidFill>
              </a:rPr>
              <a:t>alanda sınıflara </a:t>
            </a:r>
            <a:r>
              <a:rPr lang="tr-TR" sz="2400" dirty="0" smtClean="0">
                <a:solidFill>
                  <a:schemeClr val="tx1"/>
                </a:solidFill>
              </a:rPr>
              <a:t>ait </a:t>
            </a:r>
            <a:r>
              <a:rPr lang="tr-TR" sz="2400" dirty="0" err="1" smtClean="0">
                <a:solidFill>
                  <a:schemeClr val="tx1"/>
                </a:solidFill>
              </a:rPr>
              <a:t>static</a:t>
            </a:r>
            <a:r>
              <a:rPr lang="tr-TR" sz="2400" dirty="0" smtClean="0">
                <a:solidFill>
                  <a:schemeClr val="tx1"/>
                </a:solidFill>
              </a:rPr>
              <a:t> değişkenler ve metotlar bulunur. Daha önce </a:t>
            </a:r>
            <a:r>
              <a:rPr lang="tr-TR" sz="2400" err="1" smtClean="0">
                <a:solidFill>
                  <a:schemeClr val="tx1"/>
                </a:solidFill>
              </a:rPr>
              <a:t>Math</a:t>
            </a:r>
            <a:r>
              <a:rPr lang="tr-TR" sz="2400" smtClean="0">
                <a:solidFill>
                  <a:schemeClr val="tx1"/>
                </a:solidFill>
              </a:rPr>
              <a:t> sınıfındaki </a:t>
            </a:r>
            <a:r>
              <a:rPr lang="tr-TR" sz="2400" dirty="0" smtClean="0">
                <a:solidFill>
                  <a:schemeClr val="tx1"/>
                </a:solidFill>
              </a:rPr>
              <a:t>tüm değişkenlerin ve metotların </a:t>
            </a:r>
            <a:r>
              <a:rPr lang="tr-TR" sz="2400" dirty="0" err="1" smtClean="0">
                <a:solidFill>
                  <a:schemeClr val="tx1"/>
                </a:solidFill>
              </a:rPr>
              <a:t>static</a:t>
            </a:r>
            <a:r>
              <a:rPr lang="tr-TR" sz="2400" dirty="0" smtClean="0">
                <a:solidFill>
                  <a:schemeClr val="tx1"/>
                </a:solidFill>
              </a:rPr>
              <a:t> olduğunu söylemiştik. Bu yüzden </a:t>
            </a:r>
            <a:r>
              <a:rPr lang="tr-TR" sz="2400" err="1" smtClean="0">
                <a:solidFill>
                  <a:schemeClr val="tx1"/>
                </a:solidFill>
              </a:rPr>
              <a:t>Math</a:t>
            </a:r>
            <a:r>
              <a:rPr lang="tr-TR" sz="2400" smtClean="0">
                <a:solidFill>
                  <a:schemeClr val="tx1"/>
                </a:solidFill>
              </a:rPr>
              <a:t> sınıfına </a:t>
            </a:r>
            <a:r>
              <a:rPr lang="tr-TR" sz="2400" dirty="0" smtClean="0">
                <a:solidFill>
                  <a:schemeClr val="tx1"/>
                </a:solidFill>
              </a:rPr>
              <a:t>ait tüm değişkenler ve metotlar </a:t>
            </a:r>
            <a:r>
              <a:rPr lang="tr-TR" sz="2400" dirty="0" err="1" smtClean="0">
                <a:solidFill>
                  <a:schemeClr val="tx1"/>
                </a:solidFill>
              </a:rPr>
              <a:t>static</a:t>
            </a:r>
            <a:r>
              <a:rPr lang="tr-TR" sz="2400" dirty="0" smtClean="0">
                <a:solidFill>
                  <a:schemeClr val="tx1"/>
                </a:solidFill>
              </a:rPr>
              <a:t> alanda bulunur.</a:t>
            </a:r>
          </a:p>
        </p:txBody>
      </p:sp>
    </p:spTree>
  </p:cSld>
  <p:clrMapOvr>
    <a:masterClrMapping/>
  </p:clrMapOvr>
  <p:timing>
    <p:tnLst>
      <p:par>
        <p:cTn id="1" dur="indefinite" restart="never" nodeType="tmRoot"/>
      </p:par>
    </p:tn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Metotlarda Parametre Geçişi </a:t>
            </a:r>
            <a:r>
              <a:rPr lang="tr-TR" sz="4000" b="1" dirty="0" err="1" smtClean="0">
                <a:solidFill>
                  <a:schemeClr val="tx2">
                    <a:lumMod val="60000"/>
                    <a:lumOff val="40000"/>
                  </a:schemeClr>
                </a:solidFill>
              </a:rPr>
              <a:t>hk</a:t>
            </a:r>
            <a:r>
              <a:rPr lang="tr-TR" sz="4000" b="1" dirty="0" smtClean="0">
                <a:solidFill>
                  <a:schemeClr val="tx2">
                    <a:lumMod val="60000"/>
                    <a:lumOff val="40000"/>
                  </a:schemeClr>
                </a:solidFill>
              </a:rPr>
              <a:t>.</a:t>
            </a:r>
            <a:br>
              <a:rPr lang="tr-TR" sz="4000" b="1" dirty="0" smtClean="0">
                <a:solidFill>
                  <a:schemeClr val="tx2">
                    <a:lumMod val="60000"/>
                    <a:lumOff val="40000"/>
                  </a:schemeClr>
                </a:solidFill>
              </a:rPr>
            </a:br>
            <a:r>
              <a:rPr lang="tr-TR" sz="4000" b="1" dirty="0" smtClean="0">
                <a:solidFill>
                  <a:schemeClr val="tx2">
                    <a:lumMod val="60000"/>
                    <a:lumOff val="40000"/>
                  </a:schemeClr>
                </a:solidFill>
              </a:rPr>
              <a:t>(Ekstra Slayt)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10000"/>
          </a:bodyPr>
          <a:lstStyle/>
          <a:p>
            <a:pPr algn="just"/>
            <a:r>
              <a:rPr lang="tr-TR" sz="1800" dirty="0" smtClean="0">
                <a:solidFill>
                  <a:schemeClr val="tx1"/>
                </a:solidFill>
              </a:rPr>
              <a:t>Bazı metotların parametre alabildiğini ve işlemlerini bu parametreleri kullanarak gerçekleştirdiğini söylemiştik. Programlama dillerinde parametrelerin metotlara geçişi </a:t>
            </a:r>
            <a:r>
              <a:rPr lang="tr-TR" sz="1800" smtClean="0">
                <a:solidFill>
                  <a:schemeClr val="tx1"/>
                </a:solidFill>
              </a:rPr>
              <a:t>için farklı </a:t>
            </a:r>
            <a:r>
              <a:rPr lang="tr-TR" sz="1800" dirty="0" smtClean="0">
                <a:solidFill>
                  <a:schemeClr val="tx1"/>
                </a:solidFill>
              </a:rPr>
              <a:t>yöntemler bulunmaktadır.</a:t>
            </a:r>
          </a:p>
          <a:p>
            <a:pPr algn="just"/>
            <a:endParaRPr lang="tr-TR" sz="1800" dirty="0" smtClean="0">
              <a:solidFill>
                <a:schemeClr val="tx1"/>
              </a:solidFill>
            </a:endParaRPr>
          </a:p>
          <a:p>
            <a:pPr algn="just"/>
            <a:r>
              <a:rPr lang="tr-TR" sz="1800" b="1" dirty="0" err="1" smtClean="0">
                <a:solidFill>
                  <a:schemeClr val="tx1"/>
                </a:solidFill>
              </a:rPr>
              <a:t>Call</a:t>
            </a:r>
            <a:r>
              <a:rPr lang="tr-TR" sz="1800" b="1" dirty="0" smtClean="0">
                <a:solidFill>
                  <a:schemeClr val="tx1"/>
                </a:solidFill>
              </a:rPr>
              <a:t>-</a:t>
            </a:r>
            <a:r>
              <a:rPr lang="tr-TR" sz="1800" b="1" dirty="0" err="1" smtClean="0">
                <a:solidFill>
                  <a:schemeClr val="tx1"/>
                </a:solidFill>
              </a:rPr>
              <a:t>by</a:t>
            </a:r>
            <a:r>
              <a:rPr lang="tr-TR" sz="1800" b="1" dirty="0" smtClean="0">
                <a:solidFill>
                  <a:schemeClr val="tx1"/>
                </a:solidFill>
              </a:rPr>
              <a:t>-</a:t>
            </a:r>
            <a:r>
              <a:rPr lang="tr-TR" sz="1800" b="1" dirty="0" err="1" smtClean="0">
                <a:solidFill>
                  <a:schemeClr val="tx1"/>
                </a:solidFill>
              </a:rPr>
              <a:t>Value</a:t>
            </a:r>
            <a:r>
              <a:rPr lang="tr-TR" sz="1800" b="1" dirty="0" smtClean="0">
                <a:solidFill>
                  <a:schemeClr val="tx1"/>
                </a:solidFill>
              </a:rPr>
              <a:t>: </a:t>
            </a:r>
            <a:r>
              <a:rPr lang="tr-TR" sz="1800" dirty="0" smtClean="0">
                <a:solidFill>
                  <a:schemeClr val="tx1"/>
                </a:solidFill>
              </a:rPr>
              <a:t>Parametre olarak gelen değerin bir kopyası metoda geçer.</a:t>
            </a:r>
          </a:p>
          <a:p>
            <a:pPr algn="just"/>
            <a:r>
              <a:rPr lang="tr-TR" sz="1800" b="1" dirty="0" err="1" smtClean="0">
                <a:solidFill>
                  <a:schemeClr val="tx1"/>
                </a:solidFill>
              </a:rPr>
              <a:t>Call</a:t>
            </a:r>
            <a:r>
              <a:rPr lang="tr-TR" sz="1800" b="1" dirty="0" smtClean="0">
                <a:solidFill>
                  <a:schemeClr val="tx1"/>
                </a:solidFill>
              </a:rPr>
              <a:t>-</a:t>
            </a:r>
            <a:r>
              <a:rPr lang="tr-TR" sz="1800" b="1" dirty="0" err="1" smtClean="0">
                <a:solidFill>
                  <a:schemeClr val="tx1"/>
                </a:solidFill>
              </a:rPr>
              <a:t>by</a:t>
            </a:r>
            <a:r>
              <a:rPr lang="tr-TR" sz="1800" b="1" dirty="0" smtClean="0">
                <a:solidFill>
                  <a:schemeClr val="tx1"/>
                </a:solidFill>
              </a:rPr>
              <a:t>-</a:t>
            </a:r>
            <a:r>
              <a:rPr lang="tr-TR" sz="1800" b="1" dirty="0" err="1" smtClean="0">
                <a:solidFill>
                  <a:schemeClr val="tx1"/>
                </a:solidFill>
              </a:rPr>
              <a:t>Result</a:t>
            </a:r>
            <a:r>
              <a:rPr lang="tr-TR" sz="1800" b="1" dirty="0" smtClean="0">
                <a:solidFill>
                  <a:schemeClr val="tx1"/>
                </a:solidFill>
              </a:rPr>
              <a:t>: </a:t>
            </a:r>
            <a:r>
              <a:rPr lang="tr-TR" sz="1800" dirty="0" smtClean="0">
                <a:solidFill>
                  <a:schemeClr val="tx1"/>
                </a:solidFill>
              </a:rPr>
              <a:t>Parametre olarak gelen değerin bir kopyası metottan çıkar.</a:t>
            </a:r>
          </a:p>
          <a:p>
            <a:pPr algn="just"/>
            <a:r>
              <a:rPr lang="tr-TR" sz="1800" b="1" dirty="0" err="1" smtClean="0">
                <a:solidFill>
                  <a:schemeClr val="tx1"/>
                </a:solidFill>
              </a:rPr>
              <a:t>Call</a:t>
            </a:r>
            <a:r>
              <a:rPr lang="tr-TR" sz="1800" b="1" dirty="0" smtClean="0">
                <a:solidFill>
                  <a:schemeClr val="tx1"/>
                </a:solidFill>
              </a:rPr>
              <a:t>-</a:t>
            </a:r>
            <a:r>
              <a:rPr lang="tr-TR" sz="1800" b="1" dirty="0" err="1" smtClean="0">
                <a:solidFill>
                  <a:schemeClr val="tx1"/>
                </a:solidFill>
              </a:rPr>
              <a:t>by</a:t>
            </a:r>
            <a:r>
              <a:rPr lang="tr-TR" sz="1800" b="1" dirty="0" smtClean="0">
                <a:solidFill>
                  <a:schemeClr val="tx1"/>
                </a:solidFill>
              </a:rPr>
              <a:t>-</a:t>
            </a:r>
            <a:r>
              <a:rPr lang="tr-TR" sz="1800" b="1" dirty="0" err="1" smtClean="0">
                <a:solidFill>
                  <a:schemeClr val="tx1"/>
                </a:solidFill>
              </a:rPr>
              <a:t>Value</a:t>
            </a:r>
            <a:r>
              <a:rPr lang="tr-TR" sz="1800" b="1" dirty="0" smtClean="0">
                <a:solidFill>
                  <a:schemeClr val="tx1"/>
                </a:solidFill>
              </a:rPr>
              <a:t>-</a:t>
            </a:r>
            <a:r>
              <a:rPr lang="tr-TR" sz="1800" b="1" dirty="0" err="1" smtClean="0">
                <a:solidFill>
                  <a:schemeClr val="tx1"/>
                </a:solidFill>
              </a:rPr>
              <a:t>Result</a:t>
            </a:r>
            <a:r>
              <a:rPr lang="tr-TR" sz="1800" b="1" dirty="0" smtClean="0">
                <a:solidFill>
                  <a:schemeClr val="tx1"/>
                </a:solidFill>
              </a:rPr>
              <a:t>: </a:t>
            </a:r>
            <a:r>
              <a:rPr lang="tr-TR" sz="1800" dirty="0" smtClean="0">
                <a:solidFill>
                  <a:schemeClr val="tx1"/>
                </a:solidFill>
              </a:rPr>
              <a:t>Parametre olarak gelen değerin bir kopyası metoda geçer, bir kopyası metottan çıkar.</a:t>
            </a:r>
          </a:p>
          <a:p>
            <a:pPr algn="just"/>
            <a:r>
              <a:rPr lang="tr-TR" sz="1800" b="1" smtClean="0">
                <a:solidFill>
                  <a:schemeClr val="tx1"/>
                </a:solidFill>
              </a:rPr>
              <a:t>Call-by-Reference</a:t>
            </a:r>
            <a:r>
              <a:rPr lang="tr-TR" sz="1800" b="1" dirty="0" smtClean="0">
                <a:solidFill>
                  <a:schemeClr val="tx1"/>
                </a:solidFill>
              </a:rPr>
              <a:t>: </a:t>
            </a:r>
            <a:r>
              <a:rPr lang="tr-TR" sz="1800" dirty="0" smtClean="0">
                <a:solidFill>
                  <a:schemeClr val="tx1"/>
                </a:solidFill>
              </a:rPr>
              <a:t>Parametre olarak gelen değerin adresi metoda geçer.</a:t>
            </a:r>
          </a:p>
          <a:p>
            <a:pPr algn="just"/>
            <a:r>
              <a:rPr lang="tr-TR" sz="1800" b="1" dirty="0" err="1" smtClean="0">
                <a:solidFill>
                  <a:schemeClr val="tx1"/>
                </a:solidFill>
              </a:rPr>
              <a:t>Call</a:t>
            </a:r>
            <a:r>
              <a:rPr lang="tr-TR" sz="1800" b="1" dirty="0" smtClean="0">
                <a:solidFill>
                  <a:schemeClr val="tx1"/>
                </a:solidFill>
              </a:rPr>
              <a:t>-</a:t>
            </a:r>
            <a:r>
              <a:rPr lang="tr-TR" sz="1800" b="1" dirty="0" err="1" smtClean="0">
                <a:solidFill>
                  <a:schemeClr val="tx1"/>
                </a:solidFill>
              </a:rPr>
              <a:t>by</a:t>
            </a:r>
            <a:r>
              <a:rPr lang="tr-TR" sz="1800" b="1" dirty="0" smtClean="0">
                <a:solidFill>
                  <a:schemeClr val="tx1"/>
                </a:solidFill>
              </a:rPr>
              <a:t>-Name: </a:t>
            </a:r>
            <a:r>
              <a:rPr lang="tr-TR" sz="1800" dirty="0" smtClean="0">
                <a:solidFill>
                  <a:schemeClr val="tx1"/>
                </a:solidFill>
              </a:rPr>
              <a:t>Parametre olarak gelen değerin metot içerisindeki her bir kullanımında parametre değerinin tekrar güncellenmesidir. Örneğin bir </a:t>
            </a:r>
            <a:r>
              <a:rPr lang="tr-TR" sz="1800" b="1" u="sng" dirty="0" smtClean="0">
                <a:solidFill>
                  <a:schemeClr val="tx1"/>
                </a:solidFill>
              </a:rPr>
              <a:t>a</a:t>
            </a:r>
            <a:r>
              <a:rPr lang="tr-TR" sz="1800" dirty="0" smtClean="0">
                <a:solidFill>
                  <a:schemeClr val="tx1"/>
                </a:solidFill>
              </a:rPr>
              <a:t> değişkeni bir metoda </a:t>
            </a:r>
            <a:r>
              <a:rPr lang="tr-TR" sz="1800" b="1" u="sng" dirty="0" smtClean="0">
                <a:solidFill>
                  <a:schemeClr val="tx1"/>
                </a:solidFill>
              </a:rPr>
              <a:t>b</a:t>
            </a:r>
            <a:r>
              <a:rPr lang="tr-TR" sz="1800" dirty="0" smtClean="0">
                <a:solidFill>
                  <a:schemeClr val="tx1"/>
                </a:solidFill>
              </a:rPr>
              <a:t> parametresi olarak giriyorsa ve </a:t>
            </a:r>
            <a:r>
              <a:rPr lang="tr-TR" sz="1800" b="1" u="sng" dirty="0" smtClean="0">
                <a:solidFill>
                  <a:schemeClr val="tx1"/>
                </a:solidFill>
              </a:rPr>
              <a:t>b</a:t>
            </a:r>
            <a:r>
              <a:rPr lang="tr-TR" sz="1800" dirty="0" smtClean="0">
                <a:solidFill>
                  <a:schemeClr val="tx1"/>
                </a:solidFill>
              </a:rPr>
              <a:t> değişkeni metot içerisinde </a:t>
            </a:r>
            <a:r>
              <a:rPr lang="tr-TR" sz="1800" smtClean="0">
                <a:solidFill>
                  <a:schemeClr val="tx1"/>
                </a:solidFill>
              </a:rPr>
              <a:t>birden fazla </a:t>
            </a:r>
            <a:r>
              <a:rPr lang="tr-TR" sz="1800" dirty="0" smtClean="0">
                <a:solidFill>
                  <a:schemeClr val="tx1"/>
                </a:solidFill>
              </a:rPr>
              <a:t>yerde kullanılıyorsa her bir kullanımdan önce </a:t>
            </a:r>
            <a:r>
              <a:rPr lang="tr-TR" sz="1800" b="1" u="sng" dirty="0" smtClean="0">
                <a:solidFill>
                  <a:schemeClr val="tx1"/>
                </a:solidFill>
              </a:rPr>
              <a:t>a</a:t>
            </a:r>
            <a:r>
              <a:rPr lang="tr-TR" sz="1800" dirty="0" smtClean="0">
                <a:solidFill>
                  <a:schemeClr val="tx1"/>
                </a:solidFill>
              </a:rPr>
              <a:t> değişkeninin durumuna göre </a:t>
            </a:r>
            <a:r>
              <a:rPr lang="tr-TR" sz="1800" b="1" u="sng" dirty="0" smtClean="0">
                <a:solidFill>
                  <a:schemeClr val="tx1"/>
                </a:solidFill>
              </a:rPr>
              <a:t>b</a:t>
            </a:r>
            <a:r>
              <a:rPr lang="tr-TR" sz="1800" dirty="0" smtClean="0">
                <a:solidFill>
                  <a:schemeClr val="tx1"/>
                </a:solidFill>
              </a:rPr>
              <a:t> parametresi tekrar hesaplanır.</a:t>
            </a:r>
          </a:p>
          <a:p>
            <a:pPr algn="just"/>
            <a:endParaRPr lang="tr-TR" sz="1800" dirty="0" smtClean="0"/>
          </a:p>
          <a:p>
            <a:pPr algn="just"/>
            <a:r>
              <a:rPr lang="tr-TR" sz="1800" b="1" dirty="0" smtClean="0"/>
              <a:t>Bunlar programlamada temel kavramlardır.</a:t>
            </a:r>
          </a:p>
          <a:p>
            <a:pPr algn="just">
              <a:buFont typeface="Wingdings" pitchFamily="2" charset="2"/>
              <a:buChar char="Ø"/>
            </a:pPr>
            <a:r>
              <a:rPr lang="tr-TR" sz="1800" dirty="0" smtClean="0"/>
              <a:t>Java’daki </a:t>
            </a:r>
            <a:r>
              <a:rPr lang="tr-TR" sz="1800" dirty="0" err="1" smtClean="0"/>
              <a:t>Call</a:t>
            </a:r>
            <a:r>
              <a:rPr lang="tr-TR" sz="1800" dirty="0" smtClean="0"/>
              <a:t>-</a:t>
            </a:r>
            <a:r>
              <a:rPr lang="tr-TR" sz="1800" dirty="0" err="1" smtClean="0"/>
              <a:t>by</a:t>
            </a:r>
            <a:r>
              <a:rPr lang="tr-TR" sz="1800" dirty="0" smtClean="0"/>
              <a:t> </a:t>
            </a:r>
            <a:r>
              <a:rPr lang="tr-TR" sz="1800" dirty="0" err="1" smtClean="0"/>
              <a:t>Value</a:t>
            </a:r>
            <a:r>
              <a:rPr lang="tr-TR" sz="1800" dirty="0" smtClean="0"/>
              <a:t> ile çalışır. Java’daki, nesnelere ait değişkenlerin metot içerisinde değerlerinin </a:t>
            </a:r>
            <a:r>
              <a:rPr lang="tr-TR" sz="1800" smtClean="0"/>
              <a:t>değiştirilebilmesi Call-by-Reference </a:t>
            </a:r>
            <a:r>
              <a:rPr lang="tr-TR" sz="1800" dirty="0" smtClean="0"/>
              <a:t>ile karıştırılmamalıdır. Nesnelerin adreslerinin kopyalanması demek, nesnelerin değişkenlerinin değiştirilebilmesi; ancak, nesnenin adresinin değiştirilememesi demektir. </a:t>
            </a:r>
            <a:r>
              <a:rPr lang="tr-TR" sz="1800" smtClean="0"/>
              <a:t>Oysa Call-by-Reference </a:t>
            </a:r>
            <a:r>
              <a:rPr lang="tr-TR" sz="1800" dirty="0" smtClean="0"/>
              <a:t>yönteminde nesnelerin adresleri üzerinde de değişiklik yapmak mümkündür. </a:t>
            </a:r>
          </a:p>
          <a:p>
            <a:pPr algn="just"/>
            <a:endParaRPr lang="tr-TR" sz="1800" dirty="0" smtClean="0">
              <a:solidFill>
                <a:schemeClr val="tx1"/>
              </a:solidFill>
            </a:endParaRPr>
          </a:p>
        </p:txBody>
      </p:sp>
      <p:sp>
        <p:nvSpPr>
          <p:cNvPr id="4" name="3 Köşeleri Yuvarlanmış Dikdörtgen Belirtme Çizgisi"/>
          <p:cNvSpPr/>
          <p:nvPr/>
        </p:nvSpPr>
        <p:spPr>
          <a:xfrm>
            <a:off x="3857620" y="6000768"/>
            <a:ext cx="4286280" cy="571504"/>
          </a:xfrm>
          <a:prstGeom prst="wedgeRoundRectCallout">
            <a:avLst>
              <a:gd name="adj1" fmla="val 38849"/>
              <a:gd name="adj2" fmla="val 75833"/>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Java </a:t>
            </a:r>
            <a:r>
              <a:rPr lang="tr-TR" dirty="0" err="1" smtClean="0"/>
              <a:t>Call</a:t>
            </a:r>
            <a:r>
              <a:rPr lang="tr-TR" dirty="0" smtClean="0"/>
              <a:t>-</a:t>
            </a:r>
            <a:r>
              <a:rPr lang="tr-TR" dirty="0" err="1" smtClean="0"/>
              <a:t>by</a:t>
            </a:r>
            <a:r>
              <a:rPr lang="tr-TR" dirty="0" smtClean="0"/>
              <a:t>-</a:t>
            </a:r>
            <a:r>
              <a:rPr lang="tr-TR" dirty="0" err="1" smtClean="0"/>
              <a:t>Value</a:t>
            </a:r>
            <a:r>
              <a:rPr lang="tr-TR" dirty="0" smtClean="0"/>
              <a:t> ile </a:t>
            </a:r>
            <a:r>
              <a:rPr lang="tr-TR" smtClean="0"/>
              <a:t>mi Call-by-Reference </a:t>
            </a:r>
            <a:r>
              <a:rPr lang="tr-TR" dirty="0" smtClean="0"/>
              <a:t>ile mi çalışır?</a:t>
            </a:r>
            <a:endParaRPr lang="tr-TR" dirty="0"/>
          </a:p>
        </p:txBody>
      </p:sp>
      <p:cxnSp>
        <p:nvCxnSpPr>
          <p:cNvPr id="6" name="5 Düz Ok Bağlayıcısı"/>
          <p:cNvCxnSpPr/>
          <p:nvPr/>
        </p:nvCxnSpPr>
        <p:spPr>
          <a:xfrm rot="10800000" flipV="1">
            <a:off x="2643174" y="6500834"/>
            <a:ext cx="1285884"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1045784" y="6500834"/>
            <a:ext cx="2454646" cy="338554"/>
          </a:xfrm>
          <a:prstGeom prst="rect">
            <a:avLst/>
          </a:prstGeom>
          <a:noFill/>
        </p:spPr>
        <p:txBody>
          <a:bodyPr wrap="none" rtlCol="0">
            <a:spAutoFit/>
          </a:bodyPr>
          <a:lstStyle/>
          <a:p>
            <a:r>
              <a:rPr lang="tr-TR" sz="1600" i="1" dirty="0" smtClean="0"/>
              <a:t>Güzel bir iş mülakatı sorusu</a:t>
            </a:r>
            <a:endParaRPr lang="tr-TR" sz="1600" i="1" dirty="0"/>
          </a:p>
        </p:txBody>
      </p:sp>
    </p:spTree>
  </p:cSld>
  <p:clrMapOvr>
    <a:masterClrMapping/>
  </p:clrMapOvr>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Metotlarda Parametre Geçişi </a:t>
            </a:r>
            <a:r>
              <a:rPr lang="tr-TR" sz="4000" b="1" dirty="0" err="1" smtClean="0">
                <a:solidFill>
                  <a:schemeClr val="tx2">
                    <a:lumMod val="60000"/>
                    <a:lumOff val="40000"/>
                  </a:schemeClr>
                </a:solidFill>
              </a:rPr>
              <a:t>hk</a:t>
            </a:r>
            <a:r>
              <a:rPr lang="tr-TR" sz="4000" b="1" dirty="0" smtClean="0">
                <a:solidFill>
                  <a:schemeClr val="tx2">
                    <a:lumMod val="60000"/>
                    <a:lumOff val="40000"/>
                  </a:schemeClr>
                </a:solidFill>
              </a:rPr>
              <a:t>.</a:t>
            </a:r>
            <a:br>
              <a:rPr lang="tr-TR" sz="4000" b="1" dirty="0" smtClean="0">
                <a:solidFill>
                  <a:schemeClr val="tx2">
                    <a:lumMod val="60000"/>
                    <a:lumOff val="40000"/>
                  </a:schemeClr>
                </a:solidFill>
              </a:rPr>
            </a:br>
            <a:r>
              <a:rPr lang="tr-TR" sz="4000" b="1" dirty="0" smtClean="0">
                <a:solidFill>
                  <a:schemeClr val="tx2">
                    <a:lumMod val="60000"/>
                    <a:lumOff val="40000"/>
                  </a:schemeClr>
                </a:solidFill>
              </a:rPr>
              <a:t>(Ekstra Slayt)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7500" lnSpcReduction="20000"/>
          </a:bodyPr>
          <a:lstStyle/>
          <a:p>
            <a:pPr algn="just">
              <a:buFont typeface="Wingdings" pitchFamily="2" charset="2"/>
              <a:buChar char="§"/>
            </a:pPr>
            <a:r>
              <a:rPr lang="tr-TR" sz="2200" b="1" smtClean="0">
                <a:solidFill>
                  <a:schemeClr val="tx1"/>
                </a:solidFill>
              </a:rPr>
              <a:t> Sınıf</a:t>
            </a:r>
            <a:endParaRPr lang="tr-TR" sz="2200" b="1" dirty="0" smtClean="0">
              <a:solidFill>
                <a:schemeClr val="tx1"/>
              </a:solidFill>
            </a:endParaRPr>
          </a:p>
          <a:p>
            <a:pPr algn="l"/>
            <a:r>
              <a:rPr lang="tr-TR" sz="2200" b="1" dirty="0" err="1" smtClean="0">
                <a:solidFill>
                  <a:srgbClr val="7F0055"/>
                </a:solidFill>
                <a:latin typeface="Consolas"/>
              </a:rPr>
              <a:t>public</a:t>
            </a:r>
            <a:r>
              <a:rPr lang="tr-TR" sz="2200" b="1" dirty="0" smtClean="0">
                <a:solidFill>
                  <a:srgbClr val="000000"/>
                </a:solidFill>
                <a:latin typeface="Consolas"/>
              </a:rPr>
              <a:t> </a:t>
            </a:r>
            <a:r>
              <a:rPr lang="tr-TR" sz="2200" b="1" dirty="0" err="1" smtClean="0">
                <a:solidFill>
                  <a:srgbClr val="7F0055"/>
                </a:solidFill>
                <a:latin typeface="Consolas"/>
              </a:rPr>
              <a:t>class</a:t>
            </a:r>
            <a:r>
              <a:rPr lang="tr-TR" sz="2200" b="1" dirty="0" smtClean="0">
                <a:solidFill>
                  <a:srgbClr val="000000"/>
                </a:solidFill>
                <a:latin typeface="Consolas"/>
              </a:rPr>
              <a:t> Ders {</a:t>
            </a:r>
          </a:p>
          <a:p>
            <a:pPr algn="l"/>
            <a:endParaRPr lang="tr-TR" sz="2200" dirty="0" smtClean="0">
              <a:latin typeface="Consolas"/>
            </a:endParaRPr>
          </a:p>
          <a:p>
            <a:pPr algn="l"/>
            <a:r>
              <a:rPr lang="tr-TR" sz="2200" b="1" dirty="0" smtClean="0">
                <a:solidFill>
                  <a:srgbClr val="7F0055"/>
                </a:solidFill>
                <a:latin typeface="Consolas"/>
              </a:rPr>
              <a:t>    </a:t>
            </a:r>
            <a:r>
              <a:rPr lang="tr-TR" sz="2200" b="1" dirty="0" err="1" smtClean="0">
                <a:solidFill>
                  <a:srgbClr val="7F0055"/>
                </a:solidFill>
                <a:latin typeface="Consolas"/>
              </a:rPr>
              <a:t>public</a:t>
            </a:r>
            <a:r>
              <a:rPr lang="tr-TR" sz="2200" b="1" dirty="0" smtClean="0">
                <a:solidFill>
                  <a:srgbClr val="000000"/>
                </a:solidFill>
                <a:latin typeface="Consolas"/>
              </a:rPr>
              <a:t> </a:t>
            </a:r>
            <a:r>
              <a:rPr lang="tr-TR" sz="2200" b="1" dirty="0" err="1" smtClean="0">
                <a:solidFill>
                  <a:srgbClr val="000000"/>
                </a:solidFill>
                <a:latin typeface="Consolas"/>
              </a:rPr>
              <a:t>String</a:t>
            </a:r>
            <a:r>
              <a:rPr lang="tr-TR" sz="2200" b="1" dirty="0" smtClean="0">
                <a:solidFill>
                  <a:srgbClr val="000000"/>
                </a:solidFill>
                <a:latin typeface="Consolas"/>
              </a:rPr>
              <a:t> </a:t>
            </a:r>
            <a:r>
              <a:rPr lang="tr-TR" sz="2200" b="1" dirty="0" smtClean="0">
                <a:solidFill>
                  <a:srgbClr val="0000C0"/>
                </a:solidFill>
                <a:latin typeface="Consolas"/>
              </a:rPr>
              <a:t>kod</a:t>
            </a:r>
            <a:r>
              <a:rPr lang="tr-TR" sz="2200" b="1" dirty="0" smtClean="0">
                <a:solidFill>
                  <a:srgbClr val="000000"/>
                </a:solidFill>
                <a:latin typeface="Consolas"/>
              </a:rPr>
              <a:t>;</a:t>
            </a:r>
          </a:p>
          <a:p>
            <a:pPr algn="l"/>
            <a:endParaRPr lang="tr-TR" sz="2200" dirty="0" smtClean="0">
              <a:latin typeface="Consolas"/>
            </a:endParaRPr>
          </a:p>
          <a:p>
            <a:pPr algn="l"/>
            <a:r>
              <a:rPr lang="tr-TR" sz="2200" b="1" dirty="0" smtClean="0">
                <a:solidFill>
                  <a:srgbClr val="7F0055"/>
                </a:solidFill>
                <a:latin typeface="Consolas"/>
              </a:rPr>
              <a:t>    </a:t>
            </a:r>
            <a:r>
              <a:rPr lang="tr-TR" sz="2200" b="1" dirty="0" err="1" smtClean="0">
                <a:solidFill>
                  <a:srgbClr val="7F0055"/>
                </a:solidFill>
                <a:latin typeface="Consolas"/>
              </a:rPr>
              <a:t>public</a:t>
            </a:r>
            <a:r>
              <a:rPr lang="tr-TR" sz="2200" b="1" dirty="0" smtClean="0">
                <a:solidFill>
                  <a:srgbClr val="000000"/>
                </a:solidFill>
                <a:latin typeface="Consolas"/>
              </a:rPr>
              <a:t> Ders(</a:t>
            </a:r>
            <a:r>
              <a:rPr lang="tr-TR" sz="2200" b="1" dirty="0" err="1" smtClean="0">
                <a:solidFill>
                  <a:srgbClr val="000000"/>
                </a:solidFill>
                <a:latin typeface="Consolas"/>
              </a:rPr>
              <a:t>String</a:t>
            </a:r>
            <a:r>
              <a:rPr lang="tr-TR" sz="2200" b="1" dirty="0" smtClean="0">
                <a:solidFill>
                  <a:srgbClr val="000000"/>
                </a:solidFill>
                <a:latin typeface="Consolas"/>
              </a:rPr>
              <a:t> </a:t>
            </a:r>
            <a:r>
              <a:rPr lang="tr-TR" sz="2200" b="1" dirty="0" smtClean="0">
                <a:solidFill>
                  <a:srgbClr val="6A3E3E"/>
                </a:solidFill>
                <a:latin typeface="Consolas"/>
              </a:rPr>
              <a:t>kod</a:t>
            </a:r>
            <a:r>
              <a:rPr lang="tr-TR" sz="2200" b="1" dirty="0" smtClean="0">
                <a:solidFill>
                  <a:srgbClr val="000000"/>
                </a:solidFill>
                <a:latin typeface="Consolas"/>
              </a:rPr>
              <a:t>){</a:t>
            </a:r>
          </a:p>
          <a:p>
            <a:pPr algn="l"/>
            <a:r>
              <a:rPr lang="tr-TR" sz="2200" b="1" dirty="0" smtClean="0">
                <a:solidFill>
                  <a:srgbClr val="7F0055"/>
                </a:solidFill>
                <a:latin typeface="Consolas"/>
              </a:rPr>
              <a:t>        </a:t>
            </a:r>
            <a:r>
              <a:rPr lang="tr-TR" sz="2200" b="1" dirty="0" err="1" smtClean="0">
                <a:solidFill>
                  <a:srgbClr val="7F0055"/>
                </a:solidFill>
                <a:latin typeface="Consolas"/>
              </a:rPr>
              <a:t>this</a:t>
            </a:r>
            <a:r>
              <a:rPr lang="tr-TR" sz="2200" b="1" dirty="0" smtClean="0">
                <a:solidFill>
                  <a:srgbClr val="000000"/>
                </a:solidFill>
                <a:latin typeface="Consolas"/>
              </a:rPr>
              <a:t>.</a:t>
            </a:r>
            <a:r>
              <a:rPr lang="tr-TR" sz="2200" b="1" dirty="0" smtClean="0">
                <a:solidFill>
                  <a:srgbClr val="0000C0"/>
                </a:solidFill>
                <a:latin typeface="Consolas"/>
              </a:rPr>
              <a:t>kod</a:t>
            </a:r>
            <a:r>
              <a:rPr lang="tr-TR" sz="2200" b="1" dirty="0" smtClean="0">
                <a:solidFill>
                  <a:srgbClr val="000000"/>
                </a:solidFill>
                <a:latin typeface="Consolas"/>
              </a:rPr>
              <a:t> = </a:t>
            </a:r>
            <a:r>
              <a:rPr lang="tr-TR" sz="2200" b="1" dirty="0" smtClean="0">
                <a:solidFill>
                  <a:srgbClr val="6A3E3E"/>
                </a:solidFill>
                <a:latin typeface="Consolas"/>
              </a:rPr>
              <a:t>kod</a:t>
            </a:r>
            <a:r>
              <a:rPr lang="tr-TR" sz="2200" b="1" dirty="0" smtClean="0">
                <a:solidFill>
                  <a:srgbClr val="000000"/>
                </a:solidFill>
                <a:latin typeface="Consolas"/>
              </a:rPr>
              <a:t>;</a:t>
            </a:r>
          </a:p>
          <a:p>
            <a:pPr algn="l"/>
            <a:r>
              <a:rPr lang="tr-TR" sz="2200" dirty="0" smtClean="0">
                <a:solidFill>
                  <a:srgbClr val="000000"/>
                </a:solidFill>
                <a:latin typeface="Consolas"/>
              </a:rPr>
              <a:t>    }</a:t>
            </a:r>
          </a:p>
          <a:p>
            <a:pPr algn="l"/>
            <a:r>
              <a:rPr lang="tr-TR" sz="2200" dirty="0" smtClean="0">
                <a:solidFill>
                  <a:srgbClr val="000000"/>
                </a:solidFill>
                <a:latin typeface="Consolas"/>
              </a:rPr>
              <a:t>}</a:t>
            </a:r>
          </a:p>
          <a:p>
            <a:pPr algn="l"/>
            <a:endParaRPr lang="tr-TR" sz="2200" b="1" dirty="0" smtClean="0">
              <a:solidFill>
                <a:schemeClr val="tx1"/>
              </a:solidFill>
            </a:endParaRPr>
          </a:p>
          <a:p>
            <a:pPr algn="just">
              <a:buFont typeface="Wingdings" pitchFamily="2" charset="2"/>
              <a:buChar char="§"/>
            </a:pPr>
            <a:r>
              <a:rPr lang="tr-TR" sz="2200" b="1" dirty="0" smtClean="0">
                <a:solidFill>
                  <a:schemeClr val="tx1"/>
                </a:solidFill>
              </a:rPr>
              <a:t> Metot</a:t>
            </a:r>
          </a:p>
          <a:p>
            <a:pPr algn="l"/>
            <a:r>
              <a:rPr lang="tr-TR" sz="2200" b="1" dirty="0" err="1" smtClean="0">
                <a:solidFill>
                  <a:srgbClr val="7F0055"/>
                </a:solidFill>
                <a:latin typeface="Consolas"/>
              </a:rPr>
              <a:t>public</a:t>
            </a:r>
            <a:r>
              <a:rPr lang="tr-TR" sz="2200" b="1" dirty="0" smtClean="0">
                <a:solidFill>
                  <a:srgbClr val="000000"/>
                </a:solidFill>
                <a:latin typeface="Consolas"/>
              </a:rPr>
              <a:t> </a:t>
            </a:r>
            <a:r>
              <a:rPr lang="tr-TR" sz="2200" b="1" dirty="0" err="1" smtClean="0">
                <a:solidFill>
                  <a:srgbClr val="7F0055"/>
                </a:solidFill>
                <a:latin typeface="Consolas"/>
              </a:rPr>
              <a:t>void</a:t>
            </a:r>
            <a:r>
              <a:rPr lang="tr-TR" sz="2200" b="1" dirty="0" smtClean="0">
                <a:solidFill>
                  <a:srgbClr val="000000"/>
                </a:solidFill>
                <a:latin typeface="Consolas"/>
              </a:rPr>
              <a:t> </a:t>
            </a:r>
            <a:r>
              <a:rPr lang="tr-TR" sz="2200" b="1" dirty="0" err="1" smtClean="0">
                <a:solidFill>
                  <a:srgbClr val="000000"/>
                </a:solidFill>
                <a:latin typeface="Consolas"/>
              </a:rPr>
              <a:t>degistir</a:t>
            </a:r>
            <a:r>
              <a:rPr lang="tr-TR" sz="2200" b="1" dirty="0" smtClean="0">
                <a:solidFill>
                  <a:srgbClr val="000000"/>
                </a:solidFill>
                <a:latin typeface="Consolas"/>
              </a:rPr>
              <a:t>(Ders </a:t>
            </a:r>
            <a:r>
              <a:rPr lang="tr-TR" sz="2200" b="1" dirty="0" smtClean="0">
                <a:solidFill>
                  <a:srgbClr val="6A3E3E"/>
                </a:solidFill>
                <a:latin typeface="Consolas"/>
              </a:rPr>
              <a:t>x1</a:t>
            </a:r>
            <a:r>
              <a:rPr lang="tr-TR" sz="2200" b="1" dirty="0" smtClean="0">
                <a:solidFill>
                  <a:srgbClr val="000000"/>
                </a:solidFill>
                <a:latin typeface="Consolas"/>
              </a:rPr>
              <a:t>, Ders </a:t>
            </a:r>
            <a:r>
              <a:rPr lang="tr-TR" sz="2200" b="1" dirty="0" smtClean="0">
                <a:solidFill>
                  <a:srgbClr val="6A3E3E"/>
                </a:solidFill>
                <a:latin typeface="Consolas"/>
              </a:rPr>
              <a:t>x2</a:t>
            </a:r>
            <a:r>
              <a:rPr lang="tr-TR" sz="2200" b="1" dirty="0" smtClean="0">
                <a:solidFill>
                  <a:srgbClr val="000000"/>
                </a:solidFill>
                <a:latin typeface="Consolas"/>
              </a:rPr>
              <a:t>){</a:t>
            </a:r>
          </a:p>
          <a:p>
            <a:pPr algn="l"/>
            <a:r>
              <a:rPr lang="tr-TR" sz="2200" dirty="0" smtClean="0">
                <a:solidFill>
                  <a:srgbClr val="6A3E3E"/>
                </a:solidFill>
                <a:latin typeface="Consolas"/>
              </a:rPr>
              <a:t>    x1</a:t>
            </a:r>
            <a:r>
              <a:rPr lang="tr-TR" sz="2200" dirty="0" smtClean="0">
                <a:solidFill>
                  <a:srgbClr val="000000"/>
                </a:solidFill>
                <a:latin typeface="Consolas"/>
              </a:rPr>
              <a:t>.</a:t>
            </a:r>
            <a:r>
              <a:rPr lang="tr-TR" sz="2200" dirty="0" smtClean="0">
                <a:solidFill>
                  <a:srgbClr val="0000C0"/>
                </a:solidFill>
                <a:latin typeface="Consolas"/>
              </a:rPr>
              <a:t>kod</a:t>
            </a:r>
            <a:r>
              <a:rPr lang="tr-TR" sz="2200" dirty="0" smtClean="0">
                <a:solidFill>
                  <a:srgbClr val="000000"/>
                </a:solidFill>
                <a:latin typeface="Consolas"/>
              </a:rPr>
              <a:t> = </a:t>
            </a:r>
            <a:r>
              <a:rPr lang="tr-TR" sz="2200" dirty="0" smtClean="0">
                <a:solidFill>
                  <a:srgbClr val="2A00FF"/>
                </a:solidFill>
                <a:latin typeface="Consolas"/>
              </a:rPr>
              <a:t>"bil 141"</a:t>
            </a:r>
            <a:r>
              <a:rPr lang="tr-TR" sz="2200" dirty="0" smtClean="0">
                <a:solidFill>
                  <a:srgbClr val="000000"/>
                </a:solidFill>
                <a:latin typeface="Consolas"/>
              </a:rPr>
              <a:t>;</a:t>
            </a:r>
          </a:p>
          <a:p>
            <a:pPr algn="l"/>
            <a:r>
              <a:rPr lang="tr-TR" sz="2200" dirty="0" smtClean="0">
                <a:solidFill>
                  <a:srgbClr val="6A3E3E"/>
                </a:solidFill>
                <a:latin typeface="Consolas"/>
              </a:rPr>
              <a:t>    x2</a:t>
            </a:r>
            <a:r>
              <a:rPr lang="tr-TR" sz="2200" dirty="0" smtClean="0">
                <a:solidFill>
                  <a:srgbClr val="000000"/>
                </a:solidFill>
                <a:latin typeface="Consolas"/>
              </a:rPr>
              <a:t> = </a:t>
            </a:r>
            <a:r>
              <a:rPr lang="tr-TR" sz="2200" dirty="0" smtClean="0">
                <a:solidFill>
                  <a:srgbClr val="6A3E3E"/>
                </a:solidFill>
                <a:latin typeface="Consolas"/>
              </a:rPr>
              <a:t>x1</a:t>
            </a:r>
            <a:r>
              <a:rPr lang="tr-TR" sz="2200" dirty="0" smtClean="0">
                <a:solidFill>
                  <a:srgbClr val="000000"/>
                </a:solidFill>
                <a:latin typeface="Consolas"/>
              </a:rPr>
              <a:t>;</a:t>
            </a:r>
          </a:p>
          <a:p>
            <a:pPr algn="l"/>
            <a:r>
              <a:rPr lang="tr-TR" sz="2200" dirty="0" smtClean="0">
                <a:solidFill>
                  <a:srgbClr val="000000"/>
                </a:solidFill>
                <a:highlight>
                  <a:srgbClr val="E8F2FE"/>
                </a:highlight>
                <a:latin typeface="Consolas"/>
              </a:rPr>
              <a:t>    </a:t>
            </a:r>
            <a:r>
              <a:rPr lang="tr-TR" sz="2200" dirty="0" err="1" smtClean="0">
                <a:solidFill>
                  <a:srgbClr val="000000"/>
                </a:solidFill>
                <a:highlight>
                  <a:srgbClr val="E8F2FE"/>
                </a:highlight>
                <a:latin typeface="Consolas"/>
              </a:rPr>
              <a:t>System</a:t>
            </a:r>
            <a:r>
              <a:rPr lang="tr-TR" sz="2200" dirty="0" smtClean="0">
                <a:solidFill>
                  <a:srgbClr val="000000"/>
                </a:solidFill>
                <a:highlight>
                  <a:srgbClr val="E8F2FE"/>
                </a:highlight>
                <a:latin typeface="Consolas"/>
              </a:rPr>
              <a:t>.</a:t>
            </a:r>
            <a:r>
              <a:rPr lang="tr-TR" sz="2200" b="1" i="1" dirty="0" err="1" smtClean="0">
                <a:solidFill>
                  <a:srgbClr val="0000C0"/>
                </a:solidFill>
                <a:highlight>
                  <a:srgbClr val="E8F2FE"/>
                </a:highlight>
                <a:latin typeface="Consolas"/>
              </a:rPr>
              <a:t>out</a:t>
            </a:r>
            <a:r>
              <a:rPr lang="tr-TR" sz="2200" b="1" i="1" dirty="0" smtClean="0">
                <a:solidFill>
                  <a:srgbClr val="000000"/>
                </a:solidFill>
                <a:highlight>
                  <a:srgbClr val="E8F2FE"/>
                </a:highlight>
                <a:latin typeface="Consolas"/>
              </a:rPr>
              <a:t>.</a:t>
            </a:r>
            <a:r>
              <a:rPr lang="tr-TR" sz="2200" b="1" i="1" dirty="0" err="1" smtClean="0">
                <a:solidFill>
                  <a:srgbClr val="000000"/>
                </a:solidFill>
                <a:highlight>
                  <a:srgbClr val="E8F2FE"/>
                </a:highlight>
                <a:latin typeface="Consolas"/>
              </a:rPr>
              <a:t>println</a:t>
            </a:r>
            <a:r>
              <a:rPr lang="tr-TR" sz="2200" b="1" i="1" dirty="0" smtClean="0">
                <a:solidFill>
                  <a:srgbClr val="000000"/>
                </a:solidFill>
                <a:highlight>
                  <a:srgbClr val="E8F2FE"/>
                </a:highlight>
                <a:latin typeface="Consolas"/>
              </a:rPr>
              <a:t>(</a:t>
            </a:r>
            <a:r>
              <a:rPr lang="tr-TR" sz="2200" b="1" i="1" dirty="0" smtClean="0">
                <a:solidFill>
                  <a:srgbClr val="6A3E3E"/>
                </a:solidFill>
                <a:highlight>
                  <a:srgbClr val="E8F2FE"/>
                </a:highlight>
                <a:latin typeface="Consolas"/>
              </a:rPr>
              <a:t>x2</a:t>
            </a:r>
            <a:r>
              <a:rPr lang="tr-TR" sz="2200" b="1" i="1" dirty="0" smtClean="0">
                <a:solidFill>
                  <a:srgbClr val="000000"/>
                </a:solidFill>
                <a:highlight>
                  <a:srgbClr val="E8F2FE"/>
                </a:highlight>
                <a:latin typeface="Consolas"/>
              </a:rPr>
              <a:t>.</a:t>
            </a:r>
            <a:r>
              <a:rPr lang="tr-TR" sz="2200" b="1" i="1" dirty="0" smtClean="0">
                <a:solidFill>
                  <a:srgbClr val="0000C0"/>
                </a:solidFill>
                <a:highlight>
                  <a:srgbClr val="E8F2FE"/>
                </a:highlight>
                <a:latin typeface="Consolas"/>
              </a:rPr>
              <a:t>kod</a:t>
            </a:r>
            <a:r>
              <a:rPr lang="tr-TR" sz="2200" b="1" i="1" dirty="0" smtClean="0">
                <a:solidFill>
                  <a:srgbClr val="000000"/>
                </a:solidFill>
                <a:highlight>
                  <a:srgbClr val="E8F2FE"/>
                </a:highlight>
                <a:latin typeface="Consolas"/>
              </a:rPr>
              <a:t>);</a:t>
            </a:r>
            <a:endParaRPr lang="tr-TR" sz="2200" dirty="0" smtClean="0">
              <a:solidFill>
                <a:srgbClr val="000000"/>
              </a:solidFill>
              <a:latin typeface="Consolas"/>
            </a:endParaRPr>
          </a:p>
          <a:p>
            <a:pPr algn="l"/>
            <a:r>
              <a:rPr lang="tr-TR" sz="2200" dirty="0" smtClean="0">
                <a:solidFill>
                  <a:srgbClr val="000000"/>
                </a:solidFill>
                <a:latin typeface="Consolas"/>
              </a:rPr>
              <a:t>}</a:t>
            </a:r>
          </a:p>
          <a:p>
            <a:pPr algn="l"/>
            <a:endParaRPr lang="tr-TR" sz="1800" dirty="0" smtClean="0">
              <a:solidFill>
                <a:srgbClr val="000000"/>
              </a:solidFill>
              <a:latin typeface="Consolas"/>
            </a:endParaRPr>
          </a:p>
          <a:p>
            <a:pPr algn="l"/>
            <a:endParaRPr lang="tr-TR" sz="1800" dirty="0" smtClean="0">
              <a:solidFill>
                <a:schemeClr val="tx1"/>
              </a:solidFill>
            </a:endParaRPr>
          </a:p>
        </p:txBody>
      </p:sp>
      <p:sp>
        <p:nvSpPr>
          <p:cNvPr id="4" name="3 Dikdörtgen"/>
          <p:cNvSpPr/>
          <p:nvPr/>
        </p:nvSpPr>
        <p:spPr>
          <a:xfrm>
            <a:off x="4857752" y="869936"/>
            <a:ext cx="4572000" cy="3416320"/>
          </a:xfrm>
          <a:prstGeom prst="rect">
            <a:avLst/>
          </a:prstGeom>
        </p:spPr>
        <p:txBody>
          <a:bodyPr>
            <a:spAutoFit/>
          </a:bodyPr>
          <a:lstStyle/>
          <a:p>
            <a:endParaRPr lang="tr-TR" dirty="0" smtClean="0">
              <a:solidFill>
                <a:srgbClr val="000000"/>
              </a:solidFill>
              <a:latin typeface="Consolas"/>
            </a:endParaRPr>
          </a:p>
          <a:p>
            <a:pPr>
              <a:buFont typeface="Wingdings" pitchFamily="2" charset="2"/>
              <a:buChar char="q"/>
            </a:pPr>
            <a:r>
              <a:rPr lang="tr-TR" b="1" dirty="0" smtClean="0">
                <a:solidFill>
                  <a:srgbClr val="000000"/>
                </a:solidFill>
              </a:rPr>
              <a:t> Kullanım</a:t>
            </a:r>
            <a:endParaRPr lang="tr-TR" dirty="0" smtClean="0">
              <a:solidFill>
                <a:srgbClr val="000000"/>
              </a:solidFill>
            </a:endParaRPr>
          </a:p>
          <a:p>
            <a:r>
              <a:rPr lang="tr-TR" dirty="0" smtClean="0">
                <a:solidFill>
                  <a:srgbClr val="000000"/>
                </a:solidFill>
              </a:rPr>
              <a:t>Ders d1 = </a:t>
            </a:r>
            <a:r>
              <a:rPr lang="tr-TR" dirty="0" err="1" smtClean="0">
                <a:solidFill>
                  <a:srgbClr val="000000"/>
                </a:solidFill>
              </a:rPr>
              <a:t>new</a:t>
            </a:r>
            <a:r>
              <a:rPr lang="tr-TR" dirty="0" smtClean="0">
                <a:solidFill>
                  <a:srgbClr val="000000"/>
                </a:solidFill>
              </a:rPr>
              <a:t> Ders(“ele 231”);</a:t>
            </a:r>
          </a:p>
          <a:p>
            <a:r>
              <a:rPr lang="tr-TR" dirty="0" smtClean="0">
                <a:solidFill>
                  <a:srgbClr val="000000"/>
                </a:solidFill>
              </a:rPr>
              <a:t>Ders d2 = </a:t>
            </a:r>
            <a:r>
              <a:rPr lang="tr-TR" dirty="0" err="1" smtClean="0">
                <a:solidFill>
                  <a:srgbClr val="000000"/>
                </a:solidFill>
              </a:rPr>
              <a:t>new</a:t>
            </a:r>
            <a:r>
              <a:rPr lang="tr-TR" dirty="0" smtClean="0">
                <a:solidFill>
                  <a:srgbClr val="000000"/>
                </a:solidFill>
              </a:rPr>
              <a:t> Ders(“</a:t>
            </a:r>
            <a:r>
              <a:rPr lang="tr-TR" dirty="0" err="1" smtClean="0">
                <a:solidFill>
                  <a:srgbClr val="000000"/>
                </a:solidFill>
              </a:rPr>
              <a:t>end</a:t>
            </a:r>
            <a:r>
              <a:rPr lang="tr-TR" dirty="0" smtClean="0">
                <a:solidFill>
                  <a:srgbClr val="000000"/>
                </a:solidFill>
              </a:rPr>
              <a:t> 320”);</a:t>
            </a:r>
          </a:p>
          <a:p>
            <a:r>
              <a:rPr lang="tr-TR" dirty="0" err="1" smtClean="0">
                <a:solidFill>
                  <a:srgbClr val="000000"/>
                </a:solidFill>
              </a:rPr>
              <a:t>degistir</a:t>
            </a:r>
            <a:r>
              <a:rPr lang="tr-TR" dirty="0" smtClean="0">
                <a:solidFill>
                  <a:srgbClr val="000000"/>
                </a:solidFill>
              </a:rPr>
              <a:t>(d1,d2);</a:t>
            </a:r>
          </a:p>
          <a:p>
            <a:r>
              <a:rPr lang="tr-TR" dirty="0" err="1" smtClean="0">
                <a:solidFill>
                  <a:srgbClr val="000000"/>
                </a:solidFill>
              </a:rPr>
              <a:t>System</a:t>
            </a:r>
            <a:r>
              <a:rPr lang="tr-TR" dirty="0" smtClean="0">
                <a:solidFill>
                  <a:srgbClr val="000000"/>
                </a:solidFill>
              </a:rPr>
              <a:t>.</a:t>
            </a:r>
            <a:r>
              <a:rPr lang="tr-TR" dirty="0" err="1" smtClean="0">
                <a:solidFill>
                  <a:srgbClr val="000000"/>
                </a:solidFill>
              </a:rPr>
              <a:t>out</a:t>
            </a:r>
            <a:r>
              <a:rPr lang="tr-TR" dirty="0" smtClean="0">
                <a:solidFill>
                  <a:srgbClr val="000000"/>
                </a:solidFill>
              </a:rPr>
              <a:t>.</a:t>
            </a:r>
            <a:r>
              <a:rPr lang="tr-TR" dirty="0" err="1" smtClean="0">
                <a:solidFill>
                  <a:srgbClr val="000000"/>
                </a:solidFill>
              </a:rPr>
              <a:t>println</a:t>
            </a:r>
            <a:r>
              <a:rPr lang="tr-TR" dirty="0" smtClean="0">
                <a:solidFill>
                  <a:srgbClr val="000000"/>
                </a:solidFill>
              </a:rPr>
              <a:t>(d1.kod);</a:t>
            </a:r>
          </a:p>
          <a:p>
            <a:r>
              <a:rPr lang="tr-TR" dirty="0" err="1" smtClean="0">
                <a:solidFill>
                  <a:srgbClr val="000000"/>
                </a:solidFill>
              </a:rPr>
              <a:t>System</a:t>
            </a:r>
            <a:r>
              <a:rPr lang="tr-TR" dirty="0" smtClean="0">
                <a:solidFill>
                  <a:srgbClr val="000000"/>
                </a:solidFill>
              </a:rPr>
              <a:t>.</a:t>
            </a:r>
            <a:r>
              <a:rPr lang="tr-TR" dirty="0" err="1" smtClean="0">
                <a:solidFill>
                  <a:srgbClr val="000000"/>
                </a:solidFill>
              </a:rPr>
              <a:t>out</a:t>
            </a:r>
            <a:r>
              <a:rPr lang="tr-TR" dirty="0" smtClean="0">
                <a:solidFill>
                  <a:srgbClr val="000000"/>
                </a:solidFill>
              </a:rPr>
              <a:t>.</a:t>
            </a:r>
            <a:r>
              <a:rPr lang="tr-TR" dirty="0" err="1" smtClean="0">
                <a:solidFill>
                  <a:srgbClr val="000000"/>
                </a:solidFill>
              </a:rPr>
              <a:t>println</a:t>
            </a:r>
            <a:r>
              <a:rPr lang="tr-TR" dirty="0" smtClean="0">
                <a:solidFill>
                  <a:srgbClr val="000000"/>
                </a:solidFill>
              </a:rPr>
              <a:t>(d2.kod);</a:t>
            </a:r>
          </a:p>
          <a:p>
            <a:endParaRPr lang="tr-TR" dirty="0" smtClean="0">
              <a:solidFill>
                <a:srgbClr val="000000"/>
              </a:solidFill>
            </a:endParaRPr>
          </a:p>
          <a:p>
            <a:pPr>
              <a:buFont typeface="Wingdings" pitchFamily="2" charset="2"/>
              <a:buChar char="Ø"/>
            </a:pPr>
            <a:r>
              <a:rPr lang="tr-TR" dirty="0" smtClean="0">
                <a:solidFill>
                  <a:srgbClr val="000000"/>
                </a:solidFill>
              </a:rPr>
              <a:t> </a:t>
            </a:r>
            <a:r>
              <a:rPr lang="tr-TR" b="1" dirty="0" smtClean="0">
                <a:solidFill>
                  <a:srgbClr val="000000"/>
                </a:solidFill>
              </a:rPr>
              <a:t>Çıktı:</a:t>
            </a:r>
          </a:p>
          <a:p>
            <a:r>
              <a:rPr lang="tr-TR" dirty="0" smtClean="0">
                <a:solidFill>
                  <a:srgbClr val="000000"/>
                </a:solidFill>
              </a:rPr>
              <a:t>bil 141</a:t>
            </a:r>
          </a:p>
          <a:p>
            <a:r>
              <a:rPr lang="tr-TR" dirty="0" smtClean="0">
                <a:solidFill>
                  <a:srgbClr val="000000"/>
                </a:solidFill>
              </a:rPr>
              <a:t>bil 141</a:t>
            </a:r>
          </a:p>
          <a:p>
            <a:r>
              <a:rPr lang="tr-TR" dirty="0" err="1" smtClean="0">
                <a:solidFill>
                  <a:srgbClr val="000000"/>
                </a:solidFill>
              </a:rPr>
              <a:t>end</a:t>
            </a:r>
            <a:r>
              <a:rPr lang="tr-TR" dirty="0" smtClean="0">
                <a:solidFill>
                  <a:srgbClr val="000000"/>
                </a:solidFill>
              </a:rPr>
              <a:t> 320</a:t>
            </a:r>
          </a:p>
        </p:txBody>
      </p:sp>
    </p:spTree>
  </p:cSld>
  <p:clrMapOvr>
    <a:masterClrMapping/>
  </p:clrMapOvr>
  <p:timing>
    <p:tnLst>
      <p:par>
        <p:cTn id="1" dur="indefinite" restart="never" nodeType="tmRoot"/>
      </p:par>
    </p:tn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Metotlarda Parametre Geçişi </a:t>
            </a:r>
            <a:r>
              <a:rPr lang="tr-TR" sz="4000" b="1" dirty="0" err="1" smtClean="0">
                <a:solidFill>
                  <a:schemeClr val="tx2">
                    <a:lumMod val="60000"/>
                    <a:lumOff val="40000"/>
                  </a:schemeClr>
                </a:solidFill>
              </a:rPr>
              <a:t>hk</a:t>
            </a:r>
            <a:r>
              <a:rPr lang="tr-TR" sz="4000" b="1" dirty="0" smtClean="0">
                <a:solidFill>
                  <a:schemeClr val="tx2">
                    <a:lumMod val="60000"/>
                    <a:lumOff val="40000"/>
                  </a:schemeClr>
                </a:solidFill>
              </a:rPr>
              <a:t>.</a:t>
            </a:r>
            <a:br>
              <a:rPr lang="tr-TR" sz="4000" b="1" dirty="0" smtClean="0">
                <a:solidFill>
                  <a:schemeClr val="tx2">
                    <a:lumMod val="60000"/>
                    <a:lumOff val="40000"/>
                  </a:schemeClr>
                </a:solidFill>
              </a:rPr>
            </a:br>
            <a:r>
              <a:rPr lang="tr-TR" sz="4000" b="1" dirty="0" smtClean="0">
                <a:solidFill>
                  <a:schemeClr val="tx2">
                    <a:lumMod val="60000"/>
                    <a:lumOff val="40000"/>
                  </a:schemeClr>
                </a:solidFill>
              </a:rPr>
              <a:t>(Ekstra Slayt)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20000"/>
          </a:bodyPr>
          <a:lstStyle/>
          <a:p>
            <a:pPr algn="just">
              <a:buFontTx/>
              <a:buChar char="-"/>
            </a:pPr>
            <a:r>
              <a:rPr lang="tr-TR" sz="1800" dirty="0" smtClean="0">
                <a:solidFill>
                  <a:srgbClr val="000000"/>
                </a:solidFill>
              </a:rPr>
              <a:t>Önceki örnekte </a:t>
            </a:r>
            <a:r>
              <a:rPr lang="tr-TR" sz="1800" u="sng" dirty="0" err="1" smtClean="0">
                <a:solidFill>
                  <a:srgbClr val="000000"/>
                </a:solidFill>
              </a:rPr>
              <a:t>degistir</a:t>
            </a:r>
            <a:r>
              <a:rPr lang="tr-TR" sz="1800" dirty="0" smtClean="0">
                <a:solidFill>
                  <a:srgbClr val="000000"/>
                </a:solidFill>
              </a:rPr>
              <a:t> metoduna iki tane Ders nesnesi parametre olarak geçirilmiştir. </a:t>
            </a:r>
            <a:r>
              <a:rPr lang="tr-TR" sz="1800" u="sng" dirty="0" err="1" smtClean="0">
                <a:solidFill>
                  <a:srgbClr val="000000"/>
                </a:solidFill>
              </a:rPr>
              <a:t>degistir</a:t>
            </a:r>
            <a:r>
              <a:rPr lang="tr-TR" sz="1800" dirty="0" smtClean="0">
                <a:solidFill>
                  <a:srgbClr val="000000"/>
                </a:solidFill>
              </a:rPr>
              <a:t> metodu içerisinde x1 parametresine ait kod değişkenin değeri “bil 141” olarak değiştirilmiştir. X1 parametresi d1 Ders nesnesinin adresinin kopyası olduğundan d1 nesnesine ait kod değişkeninin değeri “ele 231” iken “bil 141” olarak değiştirilmiştir.</a:t>
            </a:r>
          </a:p>
          <a:p>
            <a:pPr algn="just">
              <a:buFontTx/>
              <a:buChar char="-"/>
            </a:pPr>
            <a:endParaRPr lang="tr-TR" sz="1800" dirty="0" smtClean="0">
              <a:solidFill>
                <a:srgbClr val="000000"/>
              </a:solidFill>
            </a:endParaRPr>
          </a:p>
          <a:p>
            <a:pPr algn="just">
              <a:buFontTx/>
              <a:buChar char="-"/>
            </a:pPr>
            <a:r>
              <a:rPr lang="tr-TR" sz="1800" dirty="0" smtClean="0">
                <a:solidFill>
                  <a:srgbClr val="000000"/>
                </a:solidFill>
              </a:rPr>
              <a:t> Ancak daha sonra x2 = x1 şeklinde x2 parametresinin adres değerinin x1 parametresinin adres değeri olarak güncellenmesi sağlanmaya çalışılmıştır ve daha sonra x2 parametresinin kod değeri ekrana yazdırılmıştır. Metot içerisinde ekrana yazdırılan değer kontrol edildiğinde metot içerisinde x2 = x1 atamasının doğru şekilde çalıştığını görmekteyiz. Çünkü x2 parametresi artık x1 parametresinin adresine sahip olduğundan x1 parametresinde kod değişkenin değeri ne ise o değeri ekrana yazacaktır.</a:t>
            </a:r>
          </a:p>
          <a:p>
            <a:pPr algn="just">
              <a:buFontTx/>
              <a:buChar char="-"/>
            </a:pPr>
            <a:endParaRPr lang="tr-TR" sz="1800" dirty="0" smtClean="0">
              <a:solidFill>
                <a:srgbClr val="000000"/>
              </a:solidFill>
            </a:endParaRPr>
          </a:p>
          <a:p>
            <a:pPr algn="just">
              <a:buFontTx/>
              <a:buChar char="-"/>
            </a:pPr>
            <a:r>
              <a:rPr lang="tr-TR" sz="1800" dirty="0" smtClean="0">
                <a:solidFill>
                  <a:srgbClr val="000000"/>
                </a:solidFill>
              </a:rPr>
              <a:t> Ancak, metottan çıktıktan sonra d2 parametresinin değeri ekrana yazdırıldığında </a:t>
            </a:r>
            <a:r>
              <a:rPr lang="tr-TR" sz="1800" smtClean="0">
                <a:solidFill>
                  <a:srgbClr val="000000"/>
                </a:solidFill>
              </a:rPr>
              <a:t>bu sefer </a:t>
            </a:r>
            <a:r>
              <a:rPr lang="tr-TR" sz="1800" dirty="0" smtClean="0">
                <a:solidFill>
                  <a:srgbClr val="000000"/>
                </a:solidFill>
              </a:rPr>
              <a:t>d2’nin </a:t>
            </a:r>
            <a:r>
              <a:rPr lang="tr-TR" sz="1800" dirty="0" err="1" smtClean="0">
                <a:solidFill>
                  <a:srgbClr val="000000"/>
                </a:solidFill>
              </a:rPr>
              <a:t>metota</a:t>
            </a:r>
            <a:r>
              <a:rPr lang="tr-TR" sz="1800" dirty="0" smtClean="0">
                <a:solidFill>
                  <a:srgbClr val="000000"/>
                </a:solidFill>
              </a:rPr>
              <a:t> girmeden önceki kod değişkeni değerinin ekrana yazıldığını görüyoruz. Bu da x2 = x1 atamasının yalnızca metot içerisinde çalıştığını, metottan çıkıldığında atamanın geçerliliğini kaybettiğini görüyoruz.</a:t>
            </a:r>
          </a:p>
          <a:p>
            <a:pPr algn="just">
              <a:buFontTx/>
              <a:buChar char="-"/>
            </a:pPr>
            <a:endParaRPr lang="tr-TR" sz="1800" dirty="0" smtClean="0">
              <a:solidFill>
                <a:srgbClr val="000000"/>
              </a:solidFill>
            </a:endParaRPr>
          </a:p>
          <a:p>
            <a:pPr algn="just">
              <a:buFontTx/>
              <a:buChar char="-"/>
            </a:pPr>
            <a:r>
              <a:rPr lang="tr-TR" sz="1800" dirty="0" smtClean="0">
                <a:solidFill>
                  <a:srgbClr val="000000"/>
                </a:solidFill>
              </a:rPr>
              <a:t> Eğer </a:t>
            </a:r>
            <a:r>
              <a:rPr lang="tr-TR" sz="1800" smtClean="0">
                <a:solidFill>
                  <a:srgbClr val="000000"/>
                </a:solidFill>
              </a:rPr>
              <a:t>Java Call-by-Reference </a:t>
            </a:r>
            <a:r>
              <a:rPr lang="tr-TR" sz="1800" dirty="0" smtClean="0">
                <a:solidFill>
                  <a:srgbClr val="000000"/>
                </a:solidFill>
              </a:rPr>
              <a:t>ile çalışsaydı metot içerisindeki x2 = x1 ataması etkisini gösterecekti ve metottan çıkıldıktan sonra da d2 ile d1 aynı adrese sahip olacaktı ve ekrana yazılan değer “</a:t>
            </a:r>
            <a:r>
              <a:rPr lang="tr-TR" sz="1800" dirty="0" err="1" smtClean="0">
                <a:solidFill>
                  <a:srgbClr val="000000"/>
                </a:solidFill>
              </a:rPr>
              <a:t>end</a:t>
            </a:r>
            <a:r>
              <a:rPr lang="tr-TR" sz="1800" dirty="0" smtClean="0">
                <a:solidFill>
                  <a:srgbClr val="000000"/>
                </a:solidFill>
              </a:rPr>
              <a:t> 320” yerine “bil 141” olacaktı.</a:t>
            </a:r>
          </a:p>
          <a:p>
            <a:pPr algn="just">
              <a:buFontTx/>
              <a:buChar char="-"/>
            </a:pPr>
            <a:endParaRPr lang="tr-TR" sz="1800" dirty="0" smtClean="0">
              <a:solidFill>
                <a:srgbClr val="000000"/>
              </a:solidFill>
            </a:endParaRPr>
          </a:p>
          <a:p>
            <a:pPr algn="just">
              <a:buFontTx/>
              <a:buChar char="-"/>
            </a:pPr>
            <a:r>
              <a:rPr lang="tr-TR" sz="1800" dirty="0" smtClean="0">
                <a:solidFill>
                  <a:srgbClr val="000000"/>
                </a:solidFill>
              </a:rPr>
              <a:t> Java </a:t>
            </a:r>
            <a:r>
              <a:rPr lang="tr-TR" sz="1800" dirty="0" err="1" smtClean="0">
                <a:solidFill>
                  <a:srgbClr val="000000"/>
                </a:solidFill>
              </a:rPr>
              <a:t>Call</a:t>
            </a:r>
            <a:r>
              <a:rPr lang="tr-TR" sz="1800" dirty="0" smtClean="0">
                <a:solidFill>
                  <a:srgbClr val="000000"/>
                </a:solidFill>
              </a:rPr>
              <a:t>-</a:t>
            </a:r>
            <a:r>
              <a:rPr lang="tr-TR" sz="1800" dirty="0" err="1" smtClean="0">
                <a:solidFill>
                  <a:srgbClr val="000000"/>
                </a:solidFill>
              </a:rPr>
              <a:t>by</a:t>
            </a:r>
            <a:r>
              <a:rPr lang="tr-TR" sz="1800" dirty="0" smtClean="0">
                <a:solidFill>
                  <a:srgbClr val="000000"/>
                </a:solidFill>
              </a:rPr>
              <a:t>-</a:t>
            </a:r>
            <a:r>
              <a:rPr lang="tr-TR" sz="1800" dirty="0" err="1" smtClean="0">
                <a:solidFill>
                  <a:srgbClr val="000000"/>
                </a:solidFill>
              </a:rPr>
              <a:t>Value</a:t>
            </a:r>
            <a:r>
              <a:rPr lang="tr-TR" sz="1800" dirty="0" smtClean="0">
                <a:solidFill>
                  <a:srgbClr val="000000"/>
                </a:solidFill>
              </a:rPr>
              <a:t> ile çalıştığından metot içerisinde parametrelerin adreslerinin değiştirilmesi metot içerisinde etkilidir; ancak, metot tamamlandığında değişiklikler kaybolur.</a:t>
            </a:r>
          </a:p>
          <a:p>
            <a:pPr algn="l"/>
            <a:endParaRPr lang="tr-TR" sz="1800" dirty="0" smtClean="0">
              <a:solidFill>
                <a:schemeClr val="tx1"/>
              </a:solidFill>
            </a:endParaRPr>
          </a:p>
        </p:txBody>
      </p:sp>
    </p:spTree>
  </p:cSld>
  <p:clrMapOvr>
    <a:masterClrMapping/>
  </p:clrMapOvr>
  <p:timing>
    <p:tnLst>
      <p:par>
        <p:cTn id="1" dur="indefinite" restart="never" nodeType="tmRoot"/>
      </p:par>
    </p:tn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Köşeleri Yuvarlanmış Dikdörtgen Belirtme Çizgisi"/>
          <p:cNvSpPr/>
          <p:nvPr/>
        </p:nvSpPr>
        <p:spPr>
          <a:xfrm>
            <a:off x="357158" y="1214422"/>
            <a:ext cx="8572560" cy="1071570"/>
          </a:xfrm>
          <a:prstGeom prst="wedgeRoundRectCallout">
            <a:avLst>
              <a:gd name="adj1" fmla="val -46242"/>
              <a:gd name="adj2" fmla="val 9361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p>
        </p:txBody>
      </p:sp>
      <p:sp>
        <p:nvSpPr>
          <p:cNvPr id="7" name="6 Köşeleri Yuvarlanmış Dikdörtgen Belirtme Çizgisi"/>
          <p:cNvSpPr/>
          <p:nvPr/>
        </p:nvSpPr>
        <p:spPr>
          <a:xfrm>
            <a:off x="357158" y="2428868"/>
            <a:ext cx="8572560" cy="1214446"/>
          </a:xfrm>
          <a:prstGeom prst="wedgeRoundRectCallout">
            <a:avLst>
              <a:gd name="adj1" fmla="val -46242"/>
              <a:gd name="adj2" fmla="val 93611"/>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a:p>
        </p:txBody>
      </p:sp>
      <p:sp>
        <p:nvSpPr>
          <p:cNvPr id="6" name="5 Köşeleri Yuvarlanmış Dikdörtgen Belirtme Çizgisi"/>
          <p:cNvSpPr/>
          <p:nvPr/>
        </p:nvSpPr>
        <p:spPr>
          <a:xfrm>
            <a:off x="428596" y="3786190"/>
            <a:ext cx="8572560" cy="1071570"/>
          </a:xfrm>
          <a:prstGeom prst="wedgeRoundRectCallout">
            <a:avLst>
              <a:gd name="adj1" fmla="val -48782"/>
              <a:gd name="adj2" fmla="val 11494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2" name="Başlık 1"/>
          <p:cNvSpPr>
            <a:spLocks noGrp="1"/>
          </p:cNvSpPr>
          <p:nvPr>
            <p:ph type="title"/>
          </p:nvPr>
        </p:nvSpPr>
        <p:spPr/>
        <p:txBody>
          <a:bodyPr>
            <a:normAutofit fontScale="90000"/>
          </a:bodyPr>
          <a:lstStyle/>
          <a:p>
            <a:r>
              <a:rPr lang="tr-TR" sz="4000" b="1" dirty="0" err="1" smtClean="0">
                <a:solidFill>
                  <a:schemeClr val="tx2">
                    <a:lumMod val="60000"/>
                    <a:lumOff val="40000"/>
                  </a:schemeClr>
                </a:solidFill>
              </a:rPr>
              <a:t>Static’lik</a:t>
            </a:r>
            <a:r>
              <a:rPr lang="tr-TR" sz="4000" b="1" dirty="0" smtClean="0">
                <a:solidFill>
                  <a:schemeClr val="tx2">
                    <a:lumMod val="60000"/>
                    <a:lumOff val="40000"/>
                  </a:schemeClr>
                </a:solidFill>
              </a:rPr>
              <a:t> üzerine meraklısına özel sorular... (Ekstra Slayt)</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420198"/>
            <a:ext cx="8229600" cy="4937760"/>
          </a:xfrm>
        </p:spPr>
        <p:txBody>
          <a:bodyPr>
            <a:normAutofit/>
          </a:bodyPr>
          <a:lstStyle/>
          <a:p>
            <a:pPr algn="just">
              <a:buFontTx/>
              <a:buChar char="-"/>
            </a:pPr>
            <a:r>
              <a:rPr lang="tr-TR" sz="1800" dirty="0" smtClean="0">
                <a:solidFill>
                  <a:schemeClr val="tx1"/>
                </a:solidFill>
              </a:rPr>
              <a:t> Çok sevdiğimiz “</a:t>
            </a:r>
            <a:r>
              <a:rPr lang="tr-TR" sz="1800" u="sng" dirty="0" err="1" smtClean="0">
                <a:solidFill>
                  <a:schemeClr val="tx1"/>
                </a:solidFill>
              </a:rPr>
              <a:t>public</a:t>
            </a:r>
            <a:r>
              <a:rPr lang="tr-TR" sz="1800" u="sng" dirty="0" smtClean="0">
                <a:solidFill>
                  <a:schemeClr val="tx1"/>
                </a:solidFill>
              </a:rPr>
              <a:t> </a:t>
            </a:r>
            <a:r>
              <a:rPr lang="tr-TR" sz="1800" u="sng" dirty="0" err="1" smtClean="0">
                <a:solidFill>
                  <a:schemeClr val="tx1"/>
                </a:solidFill>
              </a:rPr>
              <a:t>static</a:t>
            </a:r>
            <a:r>
              <a:rPr lang="tr-TR" sz="1800" u="sng" dirty="0" smtClean="0">
                <a:solidFill>
                  <a:schemeClr val="tx1"/>
                </a:solidFill>
              </a:rPr>
              <a:t> </a:t>
            </a:r>
            <a:r>
              <a:rPr lang="tr-TR" sz="1800" u="sng" dirty="0" err="1" smtClean="0">
                <a:solidFill>
                  <a:schemeClr val="tx1"/>
                </a:solidFill>
              </a:rPr>
              <a:t>void</a:t>
            </a:r>
            <a:r>
              <a:rPr lang="tr-TR" sz="1800" u="sng" dirty="0" smtClean="0">
                <a:solidFill>
                  <a:schemeClr val="tx1"/>
                </a:solidFill>
              </a:rPr>
              <a:t> </a:t>
            </a:r>
            <a:r>
              <a:rPr lang="tr-TR" sz="1800" u="sng" dirty="0" err="1" smtClean="0">
                <a:solidFill>
                  <a:schemeClr val="tx1"/>
                </a:solidFill>
              </a:rPr>
              <a:t>main</a:t>
            </a:r>
            <a:r>
              <a:rPr lang="tr-TR" sz="1800" u="sng" dirty="0" smtClean="0">
                <a:solidFill>
                  <a:schemeClr val="tx1"/>
                </a:solidFill>
              </a:rPr>
              <a:t> (</a:t>
            </a:r>
            <a:r>
              <a:rPr lang="tr-TR" sz="1800" u="sng" dirty="0" err="1" smtClean="0">
                <a:solidFill>
                  <a:schemeClr val="tx1"/>
                </a:solidFill>
              </a:rPr>
              <a:t>String</a:t>
            </a:r>
            <a:r>
              <a:rPr lang="tr-TR" sz="1800" u="sng" dirty="0" smtClean="0">
                <a:solidFill>
                  <a:schemeClr val="tx1"/>
                </a:solidFill>
              </a:rPr>
              <a:t>[] </a:t>
            </a:r>
            <a:r>
              <a:rPr lang="tr-TR" sz="1800" u="sng" dirty="0" err="1" smtClean="0">
                <a:solidFill>
                  <a:schemeClr val="tx1"/>
                </a:solidFill>
              </a:rPr>
              <a:t>args</a:t>
            </a:r>
            <a:r>
              <a:rPr lang="tr-TR" sz="1800" u="sng" dirty="0" smtClean="0">
                <a:solidFill>
                  <a:schemeClr val="tx1"/>
                </a:solidFill>
              </a:rPr>
              <a:t>)</a:t>
            </a:r>
            <a:r>
              <a:rPr lang="tr-TR" sz="1800" dirty="0" smtClean="0">
                <a:solidFill>
                  <a:schemeClr val="tx1"/>
                </a:solidFill>
              </a:rPr>
              <a:t>” metot tanımında neden </a:t>
            </a:r>
            <a:r>
              <a:rPr lang="tr-TR" sz="1800" dirty="0" err="1" smtClean="0">
                <a:solidFill>
                  <a:schemeClr val="tx1"/>
                </a:solidFill>
              </a:rPr>
              <a:t>static</a:t>
            </a:r>
            <a:r>
              <a:rPr lang="tr-TR" sz="1800" dirty="0" smtClean="0">
                <a:solidFill>
                  <a:schemeClr val="tx1"/>
                </a:solidFill>
              </a:rPr>
              <a:t> kullanılmıştır?</a:t>
            </a:r>
          </a:p>
          <a:p>
            <a:pPr algn="just">
              <a:buFontTx/>
              <a:buChar char="-"/>
            </a:pPr>
            <a:endParaRPr lang="tr-TR" sz="1800" dirty="0" smtClean="0">
              <a:solidFill>
                <a:schemeClr val="tx1"/>
              </a:solidFill>
            </a:endParaRPr>
          </a:p>
          <a:p>
            <a:pPr algn="just">
              <a:buFontTx/>
              <a:buChar char="-"/>
            </a:pPr>
            <a:r>
              <a:rPr lang="tr-TR" sz="1800" dirty="0" smtClean="0">
                <a:solidFill>
                  <a:schemeClr val="tx1"/>
                </a:solidFill>
              </a:rPr>
              <a:t> </a:t>
            </a:r>
            <a:r>
              <a:rPr lang="tr-TR" sz="1800" dirty="0" err="1" smtClean="0">
                <a:solidFill>
                  <a:schemeClr val="tx1"/>
                </a:solidFill>
              </a:rPr>
              <a:t>static</a:t>
            </a:r>
            <a:r>
              <a:rPr lang="tr-TR" sz="1800" dirty="0" smtClean="0">
                <a:solidFill>
                  <a:schemeClr val="tx1"/>
                </a:solidFill>
              </a:rPr>
              <a:t> metotların içerisinde yalnızca </a:t>
            </a:r>
            <a:r>
              <a:rPr lang="tr-TR" sz="1800" err="1" smtClean="0">
                <a:solidFill>
                  <a:schemeClr val="tx1"/>
                </a:solidFill>
              </a:rPr>
              <a:t>static</a:t>
            </a:r>
            <a:r>
              <a:rPr lang="tr-TR" sz="1800" smtClean="0">
                <a:solidFill>
                  <a:schemeClr val="tx1"/>
                </a:solidFill>
              </a:rPr>
              <a:t> sınıf </a:t>
            </a:r>
            <a:r>
              <a:rPr lang="tr-TR" sz="1800" dirty="0" smtClean="0">
                <a:solidFill>
                  <a:schemeClr val="tx1"/>
                </a:solidFill>
              </a:rPr>
              <a:t>değişkenlerinin kullanılabildiğini söyleyebiliriz. Peki, neden </a:t>
            </a:r>
            <a:r>
              <a:rPr lang="tr-TR" sz="1800" dirty="0" err="1" smtClean="0">
                <a:solidFill>
                  <a:schemeClr val="tx1"/>
                </a:solidFill>
              </a:rPr>
              <a:t>static</a:t>
            </a:r>
            <a:r>
              <a:rPr lang="tr-TR" sz="1800" dirty="0" smtClean="0">
                <a:solidFill>
                  <a:schemeClr val="tx1"/>
                </a:solidFill>
              </a:rPr>
              <a:t> olmayan nesne değişkenlerini </a:t>
            </a:r>
            <a:r>
              <a:rPr lang="tr-TR" sz="1800" dirty="0" err="1" smtClean="0">
                <a:solidFill>
                  <a:schemeClr val="tx1"/>
                </a:solidFill>
              </a:rPr>
              <a:t>static</a:t>
            </a:r>
            <a:r>
              <a:rPr lang="tr-TR" sz="1800" dirty="0" smtClean="0">
                <a:solidFill>
                  <a:schemeClr val="tx1"/>
                </a:solidFill>
              </a:rPr>
              <a:t> metotlarda kullanamayız? (</a:t>
            </a:r>
            <a:r>
              <a:rPr lang="tr-TR" sz="1800" dirty="0" err="1" smtClean="0">
                <a:solidFill>
                  <a:schemeClr val="tx1"/>
                </a:solidFill>
              </a:rPr>
              <a:t>static</a:t>
            </a:r>
            <a:r>
              <a:rPr lang="tr-TR" sz="1800" dirty="0" smtClean="0">
                <a:solidFill>
                  <a:schemeClr val="tx1"/>
                </a:solidFill>
              </a:rPr>
              <a:t> değişkenleri yerleşik hayata geçmiş, yeri yurdu belli bireyler gibi düşünebilirsiniz. Adresini bildiğiniz bireylere ulaşmanız daha kolaydır.)</a:t>
            </a:r>
          </a:p>
          <a:p>
            <a:pPr algn="just">
              <a:buFontTx/>
              <a:buChar char="-"/>
            </a:pPr>
            <a:endParaRPr lang="tr-TR" sz="1800" dirty="0" smtClean="0">
              <a:solidFill>
                <a:schemeClr val="tx1"/>
              </a:solidFill>
            </a:endParaRPr>
          </a:p>
          <a:p>
            <a:pPr algn="just">
              <a:buFontTx/>
              <a:buChar char="-"/>
            </a:pPr>
            <a:r>
              <a:rPr lang="tr-TR" sz="1800" dirty="0" smtClean="0">
                <a:solidFill>
                  <a:schemeClr val="tx1"/>
                </a:solidFill>
              </a:rPr>
              <a:t> </a:t>
            </a:r>
            <a:r>
              <a:rPr lang="tr-TR" sz="1800" dirty="0" err="1" smtClean="0">
                <a:solidFill>
                  <a:schemeClr val="tx1"/>
                </a:solidFill>
              </a:rPr>
              <a:t>static</a:t>
            </a:r>
            <a:r>
              <a:rPr lang="tr-TR" sz="1800" dirty="0" smtClean="0">
                <a:solidFill>
                  <a:schemeClr val="tx1"/>
                </a:solidFill>
              </a:rPr>
              <a:t> metotların içerisinde </a:t>
            </a:r>
            <a:r>
              <a:rPr lang="tr-TR" sz="1800" dirty="0" err="1" smtClean="0">
                <a:solidFill>
                  <a:schemeClr val="tx1"/>
                </a:solidFill>
              </a:rPr>
              <a:t>static</a:t>
            </a:r>
            <a:r>
              <a:rPr lang="tr-TR" sz="1800" dirty="0" smtClean="0">
                <a:solidFill>
                  <a:schemeClr val="tx1"/>
                </a:solidFill>
              </a:rPr>
              <a:t> olmayan nesne değişkenlerinin kullanılamayacağını söylemiştik. Peki </a:t>
            </a:r>
            <a:r>
              <a:rPr lang="tr-TR" sz="1800" dirty="0" err="1" smtClean="0">
                <a:solidFill>
                  <a:schemeClr val="tx1"/>
                </a:solidFill>
              </a:rPr>
              <a:t>static</a:t>
            </a:r>
            <a:r>
              <a:rPr lang="tr-TR" sz="1800" dirty="0" smtClean="0">
                <a:solidFill>
                  <a:schemeClr val="tx1"/>
                </a:solidFill>
              </a:rPr>
              <a:t> olmayan metotların içerisinde </a:t>
            </a:r>
            <a:r>
              <a:rPr lang="tr-TR" sz="1800" err="1" smtClean="0">
                <a:solidFill>
                  <a:schemeClr val="tx1"/>
                </a:solidFill>
              </a:rPr>
              <a:t>static</a:t>
            </a:r>
            <a:r>
              <a:rPr lang="tr-TR" sz="1800" smtClean="0">
                <a:solidFill>
                  <a:schemeClr val="tx1"/>
                </a:solidFill>
              </a:rPr>
              <a:t> sınıf </a:t>
            </a:r>
            <a:r>
              <a:rPr lang="tr-TR" sz="1800" dirty="0" smtClean="0">
                <a:solidFill>
                  <a:schemeClr val="tx1"/>
                </a:solidFill>
              </a:rPr>
              <a:t>değişkenlerini kullanabilir miyiz?</a:t>
            </a:r>
          </a:p>
        </p:txBody>
      </p:sp>
      <p:sp>
        <p:nvSpPr>
          <p:cNvPr id="4" name="3 Metin kutusu"/>
          <p:cNvSpPr txBox="1"/>
          <p:nvPr/>
        </p:nvSpPr>
        <p:spPr>
          <a:xfrm>
            <a:off x="3786182" y="714356"/>
            <a:ext cx="4096186" cy="400110"/>
          </a:xfrm>
          <a:prstGeom prst="rect">
            <a:avLst/>
          </a:prstGeom>
          <a:noFill/>
        </p:spPr>
        <p:txBody>
          <a:bodyPr wrap="none" rtlCol="0">
            <a:spAutoFit/>
          </a:bodyPr>
          <a:lstStyle/>
          <a:p>
            <a:r>
              <a:rPr lang="tr-TR" sz="2000" b="1" i="1" dirty="0" smtClean="0">
                <a:solidFill>
                  <a:srgbClr val="FF0000"/>
                </a:solidFill>
              </a:rPr>
              <a:t>İş mülakatına layık güzel bazı sorular</a:t>
            </a:r>
            <a:endParaRPr lang="tr-TR" sz="2000" b="1" i="1" dirty="0">
              <a:solidFill>
                <a:srgbClr val="FF0000"/>
              </a:solidFill>
            </a:endParaRPr>
          </a:p>
        </p:txBody>
      </p:sp>
      <p:sp>
        <p:nvSpPr>
          <p:cNvPr id="5" name="4 Köşeleri Yuvarlanmış Dikdörtgen Belirtme Çizgisi"/>
          <p:cNvSpPr/>
          <p:nvPr/>
        </p:nvSpPr>
        <p:spPr>
          <a:xfrm>
            <a:off x="3929058" y="4857760"/>
            <a:ext cx="4286280" cy="857256"/>
          </a:xfrm>
          <a:prstGeom prst="wedgeRoundRectCallout">
            <a:avLst>
              <a:gd name="adj1" fmla="val 24882"/>
              <a:gd name="adj2" fmla="val 8154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smtClean="0"/>
              <a:t>şey… ben Java’yı biliyorum derken… </a:t>
            </a:r>
            <a:r>
              <a:rPr lang="tr-TR" sz="1400" dirty="0" err="1" smtClean="0"/>
              <a:t>System</a:t>
            </a:r>
            <a:r>
              <a:rPr lang="tr-TR" sz="1400" dirty="0" smtClean="0"/>
              <a:t>.</a:t>
            </a:r>
            <a:r>
              <a:rPr lang="tr-TR" sz="1400" dirty="0" err="1" smtClean="0"/>
              <a:t>out</a:t>
            </a:r>
            <a:r>
              <a:rPr lang="tr-TR" sz="1400" dirty="0" smtClean="0"/>
              <a:t>.</a:t>
            </a:r>
            <a:r>
              <a:rPr lang="tr-TR" sz="1400" dirty="0" err="1" smtClean="0"/>
              <a:t>println</a:t>
            </a:r>
            <a:r>
              <a:rPr lang="tr-TR" sz="1400" dirty="0" smtClean="0"/>
              <a:t>(“Anlıyorum ama konuşamıyorum.”);</a:t>
            </a:r>
            <a:br>
              <a:rPr lang="tr-TR" sz="1400" dirty="0" smtClean="0"/>
            </a:br>
            <a:r>
              <a:rPr lang="tr-TR" sz="1050" dirty="0" err="1" smtClean="0"/>
              <a:t>System</a:t>
            </a:r>
            <a:r>
              <a:rPr lang="tr-TR" sz="1050" dirty="0" smtClean="0"/>
              <a:t>.</a:t>
            </a:r>
            <a:r>
              <a:rPr lang="tr-TR" sz="1050" dirty="0" err="1" smtClean="0"/>
              <a:t>exit</a:t>
            </a:r>
            <a:r>
              <a:rPr lang="tr-TR" sz="1050" dirty="0" smtClean="0"/>
              <a:t>(-1);</a:t>
            </a:r>
            <a:endParaRPr lang="tr-TR" dirty="0"/>
          </a:p>
        </p:txBody>
      </p:sp>
      <p:pic>
        <p:nvPicPr>
          <p:cNvPr id="9" name="8 Resim" descr="a-dan-z-ye-mulakat-is-gorusmesi.jpg"/>
          <p:cNvPicPr>
            <a:picLocks noChangeAspect="1"/>
          </p:cNvPicPr>
          <p:nvPr/>
        </p:nvPicPr>
        <p:blipFill>
          <a:blip r:embed="rId2"/>
          <a:srcRect t="48129"/>
          <a:stretch>
            <a:fillRect/>
          </a:stretch>
        </p:blipFill>
        <p:spPr>
          <a:xfrm>
            <a:off x="6286512" y="5954413"/>
            <a:ext cx="2643206" cy="104648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quarter" idx="1"/>
          </p:nvPr>
        </p:nvSpPr>
        <p:spPr/>
        <p:txBody>
          <a:bodyPr/>
          <a:lstStyle/>
          <a:p>
            <a:endParaRPr lang="tr-T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a:noFill/>
        </p:spPr>
        <p:txBody>
          <a:bodyPr/>
          <a:lstStyle/>
          <a:p>
            <a:fld id="{0E39A1B6-C1E0-DD45-A9FB-30C8799D421F}" type="slidenum">
              <a:rPr lang="en-US" smtClean="0"/>
              <a:pPr/>
              <a:t>568</a:t>
            </a:fld>
            <a:endParaRPr lang="en-US" sz="1400" smtClean="0"/>
          </a:p>
        </p:txBody>
      </p:sp>
      <p:sp>
        <p:nvSpPr>
          <p:cNvPr id="17411" name="Rectangle 2"/>
          <p:cNvSpPr>
            <a:spLocks noGrp="1" noChangeArrowheads="1"/>
          </p:cNvSpPr>
          <p:nvPr>
            <p:ph type="title"/>
          </p:nvPr>
        </p:nvSpPr>
        <p:spPr>
          <a:xfrm>
            <a:off x="0" y="114280"/>
            <a:ext cx="9144000" cy="457200"/>
          </a:xfrm>
        </p:spPr>
        <p:txBody>
          <a:bodyPr/>
          <a:lstStyle/>
          <a:p>
            <a:r>
              <a:rPr kumimoji="0" lang="tr-TR" dirty="0" smtClean="0"/>
              <a:t>Neredeyiz?</a:t>
            </a:r>
            <a:endParaRPr kumimoji="0" lang="en-US" dirty="0"/>
          </a:p>
        </p:txBody>
      </p:sp>
      <p:sp>
        <p:nvSpPr>
          <p:cNvPr id="17415" name="Rectangle 6"/>
          <p:cNvSpPr>
            <a:spLocks noChangeArrowheads="1"/>
          </p:cNvSpPr>
          <p:nvPr/>
        </p:nvSpPr>
        <p:spPr bwMode="auto">
          <a:xfrm>
            <a:off x="3903695" y="2690770"/>
            <a:ext cx="1150938"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diziler</a:t>
            </a:r>
            <a:endParaRPr lang="en-US" sz="1600" dirty="0"/>
          </a:p>
        </p:txBody>
      </p:sp>
      <p:sp>
        <p:nvSpPr>
          <p:cNvPr id="17416" name="Oval 7"/>
          <p:cNvSpPr>
            <a:spLocks noChangeArrowheads="1"/>
          </p:cNvSpPr>
          <p:nvPr/>
        </p:nvSpPr>
        <p:spPr bwMode="auto">
          <a:xfrm>
            <a:off x="71470" y="461922"/>
            <a:ext cx="8839200" cy="1324004"/>
          </a:xfrm>
          <a:prstGeom prst="ellipse">
            <a:avLst/>
          </a:prstGeom>
          <a:solidFill>
            <a:schemeClr val="folHlink"/>
          </a:solidFill>
          <a:ln w="9525">
            <a:noFill/>
            <a:miter lim="800000"/>
            <a:headEnd/>
            <a:tailEnd/>
          </a:ln>
        </p:spPr>
        <p:txBody>
          <a:bodyPr wrap="none" lIns="92075" tIns="46038" rIns="92075" bIns="46038" anchor="ctr">
            <a:prstTxWarp prst="textNoShape">
              <a:avLst/>
            </a:prstTxWarp>
          </a:bodyPr>
          <a:lstStyle/>
          <a:p>
            <a:pPr algn="ctr"/>
            <a:endParaRPr lang="en-US" sz="1600" dirty="0">
              <a:solidFill>
                <a:schemeClr val="bg1"/>
              </a:solidFill>
            </a:endParaRPr>
          </a:p>
          <a:p>
            <a:pPr algn="ctr"/>
            <a:endParaRPr lang="en-US" sz="1600" dirty="0">
              <a:solidFill>
                <a:schemeClr val="bg1"/>
              </a:solidFill>
            </a:endParaRPr>
          </a:p>
          <a:p>
            <a:pPr algn="ctr"/>
            <a:r>
              <a:rPr lang="tr-TR" sz="1600" dirty="0" smtClean="0">
                <a:solidFill>
                  <a:schemeClr val="bg1"/>
                </a:solidFill>
              </a:rPr>
              <a:t>İstisnalar</a:t>
            </a:r>
            <a:r>
              <a:rPr lang="tr-TR" sz="1600" dirty="0">
                <a:solidFill>
                  <a:schemeClr val="bg1"/>
                </a:solidFill>
              </a:rPr>
              <a:t>, Dosya/Giriş-Çıkış </a:t>
            </a:r>
            <a:r>
              <a:rPr lang="tr-TR" sz="1600" dirty="0" smtClean="0">
                <a:solidFill>
                  <a:schemeClr val="bg1"/>
                </a:solidFill>
              </a:rPr>
              <a:t>İşlemleri, Kalıtım, Hatıra Fotoğrafı</a:t>
            </a:r>
            <a:endParaRPr lang="en-US" sz="1600" dirty="0">
              <a:solidFill>
                <a:schemeClr val="bg1"/>
              </a:solidFill>
            </a:endParaRPr>
          </a:p>
        </p:txBody>
      </p:sp>
      <p:sp>
        <p:nvSpPr>
          <p:cNvPr id="17417" name="Rectangle 8"/>
          <p:cNvSpPr>
            <a:spLocks noChangeArrowheads="1"/>
          </p:cNvSpPr>
          <p:nvPr/>
        </p:nvSpPr>
        <p:spPr bwMode="auto">
          <a:xfrm>
            <a:off x="71406" y="428604"/>
            <a:ext cx="8839200" cy="714380"/>
          </a:xfrm>
          <a:prstGeom prst="rect">
            <a:avLst/>
          </a:prstGeom>
          <a:solidFill>
            <a:schemeClr val="bg1"/>
          </a:solidFill>
          <a:ln w="9525">
            <a:noFill/>
            <a:miter lim="800000"/>
            <a:headEnd/>
            <a:tailEnd type="none" w="sm" len="sm"/>
          </a:ln>
        </p:spPr>
        <p:txBody>
          <a:bodyPr wrap="none" anchor="ctr">
            <a:prstTxWarp prst="textNoShape">
              <a:avLst/>
            </a:prstTxWarp>
          </a:bodyPr>
          <a:lstStyle/>
          <a:p>
            <a:endParaRPr lang="en-US"/>
          </a:p>
        </p:txBody>
      </p:sp>
      <p:sp>
        <p:nvSpPr>
          <p:cNvPr id="17418" name="Rectangle 12"/>
          <p:cNvSpPr>
            <a:spLocks noChangeArrowheads="1"/>
          </p:cNvSpPr>
          <p:nvPr/>
        </p:nvSpPr>
        <p:spPr bwMode="auto">
          <a:xfrm>
            <a:off x="2989295" y="3224170"/>
            <a:ext cx="28956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koşullar ve döngüler</a:t>
            </a:r>
            <a:endParaRPr lang="en-US" sz="1600" dirty="0"/>
          </a:p>
        </p:txBody>
      </p:sp>
      <p:sp>
        <p:nvSpPr>
          <p:cNvPr id="17419" name="Rectangle 13"/>
          <p:cNvSpPr>
            <a:spLocks noChangeArrowheads="1"/>
          </p:cNvSpPr>
          <p:nvPr/>
        </p:nvSpPr>
        <p:spPr bwMode="auto">
          <a:xfrm>
            <a:off x="3294095" y="3757570"/>
            <a:ext cx="1139825"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en-US" sz="1600"/>
              <a:t>Math</a:t>
            </a:r>
          </a:p>
        </p:txBody>
      </p:sp>
      <p:sp>
        <p:nvSpPr>
          <p:cNvPr id="17420" name="Rectangle 14"/>
          <p:cNvSpPr>
            <a:spLocks noChangeArrowheads="1"/>
          </p:cNvSpPr>
          <p:nvPr/>
        </p:nvSpPr>
        <p:spPr bwMode="auto">
          <a:xfrm>
            <a:off x="4433920" y="3757570"/>
            <a:ext cx="1150938"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err="1" smtClean="0"/>
              <a:t>String</a:t>
            </a:r>
            <a:endParaRPr lang="en-US" sz="1600" dirty="0"/>
          </a:p>
        </p:txBody>
      </p:sp>
      <p:sp>
        <p:nvSpPr>
          <p:cNvPr id="17421" name="Rectangle 15"/>
          <p:cNvSpPr>
            <a:spLocks noChangeArrowheads="1"/>
          </p:cNvSpPr>
          <p:nvPr/>
        </p:nvSpPr>
        <p:spPr bwMode="auto">
          <a:xfrm>
            <a:off x="4437095" y="4290970"/>
            <a:ext cx="2895600"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atama işlemleri</a:t>
            </a:r>
            <a:endParaRPr lang="en-US" sz="1600" dirty="0"/>
          </a:p>
        </p:txBody>
      </p:sp>
      <p:sp>
        <p:nvSpPr>
          <p:cNvPr id="17422" name="Rectangle 16"/>
          <p:cNvSpPr>
            <a:spLocks noChangeArrowheads="1"/>
          </p:cNvSpPr>
          <p:nvPr/>
        </p:nvSpPr>
        <p:spPr bwMode="auto">
          <a:xfrm>
            <a:off x="1549433" y="4290970"/>
            <a:ext cx="2884487" cy="533400"/>
          </a:xfrm>
          <a:prstGeom prst="rect">
            <a:avLst/>
          </a:prstGeom>
          <a:solidFill>
            <a:schemeClr val="tx2"/>
          </a:solidFill>
          <a:ln w="9525">
            <a:solidFill>
              <a:schemeClr val="bg1"/>
            </a:solidFill>
            <a:miter lim="800000"/>
            <a:headEnd/>
            <a:tailEnd/>
          </a:ln>
        </p:spPr>
        <p:txBody>
          <a:bodyPr wrap="none" lIns="92075" tIns="46038" rIns="92075" bIns="46038" anchor="ctr">
            <a:prstTxWarp prst="textNoShape">
              <a:avLst/>
            </a:prstTxWarp>
          </a:bodyPr>
          <a:lstStyle/>
          <a:p>
            <a:pPr algn="ctr"/>
            <a:r>
              <a:rPr lang="tr-TR" sz="1600" dirty="0" smtClean="0"/>
              <a:t>veri türleri</a:t>
            </a:r>
            <a:endParaRPr lang="en-US" sz="1600" dirty="0"/>
          </a:p>
        </p:txBody>
      </p:sp>
      <p:cxnSp>
        <p:nvCxnSpPr>
          <p:cNvPr id="14" name="13 Düz Ok Bağlayıcısı"/>
          <p:cNvCxnSpPr/>
          <p:nvPr/>
        </p:nvCxnSpPr>
        <p:spPr bwMode="auto">
          <a:xfrm rot="16200000" flipV="1">
            <a:off x="6965173" y="2035959"/>
            <a:ext cx="785818" cy="2857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414" name="Rectangle 5"/>
          <p:cNvSpPr>
            <a:spLocks noChangeArrowheads="1"/>
          </p:cNvSpPr>
          <p:nvPr/>
        </p:nvSpPr>
        <p:spPr bwMode="auto">
          <a:xfrm>
            <a:off x="2532095" y="1714488"/>
            <a:ext cx="3962400" cy="976282"/>
          </a:xfrm>
          <a:prstGeom prst="rect">
            <a:avLst/>
          </a:prstGeom>
          <a:solidFill>
            <a:schemeClr val="folHlink"/>
          </a:solidFill>
          <a:ln w="9525">
            <a:noFill/>
            <a:miter lim="800000"/>
            <a:headEnd/>
            <a:tailEnd/>
          </a:ln>
        </p:spPr>
        <p:txBody>
          <a:bodyPr wrap="none" lIns="92075" tIns="46038" rIns="92075" bIns="46038" anchor="ctr">
            <a:prstTxWarp prst="textNoShape">
              <a:avLst/>
            </a:prstTxWarp>
          </a:bodyPr>
          <a:lstStyle/>
          <a:p>
            <a:pPr algn="ctr"/>
            <a:r>
              <a:rPr lang="tr-TR" sz="1600" dirty="0">
                <a:solidFill>
                  <a:schemeClr val="bg1"/>
                </a:solidFill>
              </a:rPr>
              <a:t>sınıflar, nesneler ve metotlar</a:t>
            </a:r>
            <a:endParaRPr lang="en-US" sz="1600" dirty="0">
              <a:solidFill>
                <a:schemeClr val="bg1"/>
              </a:solidFill>
            </a:endParaRPr>
          </a:p>
        </p:txBody>
      </p:sp>
      <p:cxnSp>
        <p:nvCxnSpPr>
          <p:cNvPr id="15" name="14 Düz Ok Bağlayıcısı"/>
          <p:cNvCxnSpPr/>
          <p:nvPr/>
        </p:nvCxnSpPr>
        <p:spPr bwMode="auto">
          <a:xfrm rot="10800000">
            <a:off x="6643702" y="2428868"/>
            <a:ext cx="857256" cy="42862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3156687132_7abfb788d6.jpg"/>
          <p:cNvPicPr>
            <a:picLocks noChangeAspect="1"/>
          </p:cNvPicPr>
          <p:nvPr/>
        </p:nvPicPr>
        <p:blipFill>
          <a:blip r:embed="rId2">
            <a:lum bright="20000"/>
          </a:blip>
          <a:stretch>
            <a:fillRect/>
          </a:stretch>
        </p:blipFill>
        <p:spPr>
          <a:xfrm>
            <a:off x="1857356" y="3714752"/>
            <a:ext cx="3688374" cy="2714644"/>
          </a:xfrm>
          <a:prstGeom prst="rect">
            <a:avLst/>
          </a:prstGeom>
          <a:ln>
            <a:noFill/>
          </a:ln>
          <a:effectLst>
            <a:softEdge rad="112500"/>
          </a:effectLst>
        </p:spPr>
      </p:pic>
      <p:sp>
        <p:nvSpPr>
          <p:cNvPr id="7" name="6 Bulut Belirtme Çizgisi"/>
          <p:cNvSpPr/>
          <p:nvPr/>
        </p:nvSpPr>
        <p:spPr>
          <a:xfrm>
            <a:off x="4214810" y="3071810"/>
            <a:ext cx="3643338" cy="1928826"/>
          </a:xfrm>
          <a:prstGeom prst="cloudCallout">
            <a:avLst>
              <a:gd name="adj1" fmla="val -62388"/>
              <a:gd name="adj2" fmla="val 368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Daha önceden değindiğimiz problemi genel hatlarıyla kodlayalım…</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b="1" dirty="0" smtClean="0">
                <a:solidFill>
                  <a:schemeClr val="tx1"/>
                </a:solidFill>
              </a:rPr>
              <a:t> Örnek Problem: </a:t>
            </a:r>
            <a:r>
              <a:rPr lang="tr-TR" sz="2400" dirty="0" smtClean="0">
                <a:solidFill>
                  <a:schemeClr val="tx1"/>
                </a:solidFill>
              </a:rPr>
              <a:t>Öğrencilerin aldığı dersler ve not döküm bilgileri (alınan dersler ve harf notları)</a:t>
            </a:r>
          </a:p>
          <a:p>
            <a:pPr algn="just">
              <a:buFont typeface="Wingdings" pitchFamily="2" charset="2"/>
              <a:buChar char="§"/>
            </a:pPr>
            <a:r>
              <a:rPr lang="tr-TR" sz="2400" dirty="0" smtClean="0">
                <a:solidFill>
                  <a:schemeClr val="tx1"/>
                </a:solidFill>
              </a:rPr>
              <a:t> Sınıflar, özellikler ve metotlar belirlendikten sonra ise artık kod aşamasına geçilebilir. </a:t>
            </a:r>
          </a:p>
        </p:txBody>
      </p:sp>
      <p:pic>
        <p:nvPicPr>
          <p:cNvPr id="5" name="4 Resim" descr="time-to-go-back-school-vector-illustration-background-bus-children-and-school-facade-composition_81047143.jpg"/>
          <p:cNvPicPr>
            <a:picLocks noChangeAspect="1"/>
          </p:cNvPicPr>
          <p:nvPr/>
        </p:nvPicPr>
        <p:blipFill>
          <a:blip r:embed="rId3"/>
          <a:stretch>
            <a:fillRect/>
          </a:stretch>
        </p:blipFill>
        <p:spPr>
          <a:xfrm>
            <a:off x="5072066" y="3286124"/>
            <a:ext cx="1976906" cy="1643075"/>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Java Programı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r>
              <a:rPr lang="tr-TR" sz="2000" b="1" dirty="0" err="1" smtClean="0">
                <a:solidFill>
                  <a:srgbClr val="7F0055"/>
                </a:solidFill>
                <a:latin typeface="Courier New"/>
              </a:rPr>
              <a:t>public</a:t>
            </a:r>
            <a:r>
              <a:rPr lang="tr-TR" sz="2000" b="1" dirty="0" smtClean="0">
                <a:solidFill>
                  <a:srgbClr val="000000"/>
                </a:solidFill>
                <a:latin typeface="Courier New"/>
              </a:rPr>
              <a:t> </a:t>
            </a:r>
            <a:r>
              <a:rPr lang="tr-TR" sz="2000" b="1" dirty="0" err="1" smtClean="0">
                <a:solidFill>
                  <a:srgbClr val="7F0055"/>
                </a:solidFill>
                <a:latin typeface="Courier New"/>
              </a:rPr>
              <a:t>class</a:t>
            </a:r>
            <a:r>
              <a:rPr lang="tr-TR" sz="2000" b="1" dirty="0" smtClean="0">
                <a:solidFill>
                  <a:srgbClr val="000000"/>
                </a:solidFill>
                <a:latin typeface="Courier New"/>
              </a:rPr>
              <a:t> Ad_</a:t>
            </a:r>
            <a:r>
              <a:rPr lang="tr-TR" sz="2000" b="1" dirty="0" err="1" smtClean="0">
                <a:solidFill>
                  <a:srgbClr val="000000"/>
                </a:solidFill>
                <a:latin typeface="Courier New"/>
              </a:rPr>
              <a:t>Soyad</a:t>
            </a:r>
            <a:r>
              <a:rPr lang="tr-TR" sz="2000" b="1" dirty="0" smtClean="0">
                <a:solidFill>
                  <a:srgbClr val="000000"/>
                </a:solidFill>
                <a:latin typeface="Courier New"/>
              </a:rPr>
              <a:t>{</a:t>
            </a:r>
          </a:p>
          <a:p>
            <a:pPr algn="l"/>
            <a:endParaRPr lang="tr-TR" sz="2000" dirty="0" smtClean="0">
              <a:latin typeface="Courier New"/>
            </a:endParaRPr>
          </a:p>
          <a:p>
            <a:pPr algn="l">
              <a:buNone/>
            </a:pPr>
            <a:r>
              <a:rPr lang="tr-TR" sz="2000" b="1" dirty="0" smtClean="0">
                <a:solidFill>
                  <a:srgbClr val="7F0055"/>
                </a:solidFill>
                <a:latin typeface="Courier New"/>
              </a:rPr>
              <a:t>	</a:t>
            </a:r>
            <a:r>
              <a:rPr lang="en-US" sz="2000" b="1" dirty="0" smtClean="0">
                <a:solidFill>
                  <a:srgbClr val="7F0055"/>
                </a:solidFill>
                <a:latin typeface="Courier New"/>
              </a:rPr>
              <a:t>public</a:t>
            </a:r>
            <a:r>
              <a:rPr lang="en-US" sz="2000" b="1" dirty="0" smtClean="0">
                <a:solidFill>
                  <a:srgbClr val="000000"/>
                </a:solidFill>
                <a:latin typeface="Courier New"/>
              </a:rPr>
              <a:t> </a:t>
            </a:r>
            <a:r>
              <a:rPr lang="en-US" sz="2000" b="1" dirty="0" smtClean="0">
                <a:solidFill>
                  <a:srgbClr val="7F0055"/>
                </a:solidFill>
                <a:latin typeface="Courier New"/>
              </a:rPr>
              <a:t>static</a:t>
            </a:r>
            <a:r>
              <a:rPr lang="en-US" sz="2000" b="1" dirty="0" smtClean="0">
                <a:solidFill>
                  <a:srgbClr val="000000"/>
                </a:solidFill>
                <a:latin typeface="Courier New"/>
              </a:rPr>
              <a:t> </a:t>
            </a:r>
            <a:r>
              <a:rPr lang="en-US" sz="2000" b="1" dirty="0" smtClean="0">
                <a:solidFill>
                  <a:srgbClr val="7F0055"/>
                </a:solidFill>
                <a:latin typeface="Courier New"/>
              </a:rPr>
              <a:t>void</a:t>
            </a:r>
            <a:r>
              <a:rPr lang="en-US" sz="2000" b="1" dirty="0" smtClean="0">
                <a:solidFill>
                  <a:srgbClr val="000000"/>
                </a:solidFill>
                <a:latin typeface="Courier New"/>
              </a:rPr>
              <a:t> main(String[] </a:t>
            </a:r>
            <a:r>
              <a:rPr lang="en-US" sz="2000" b="1" dirty="0" err="1" smtClean="0">
                <a:solidFill>
                  <a:srgbClr val="000000"/>
                </a:solidFill>
                <a:latin typeface="Courier New"/>
              </a:rPr>
              <a:t>args</a:t>
            </a:r>
            <a:r>
              <a:rPr lang="en-US" sz="2000" b="1" dirty="0" smtClean="0">
                <a:solidFill>
                  <a:srgbClr val="000000"/>
                </a:solidFill>
                <a:latin typeface="Courier New"/>
              </a:rPr>
              <a:t>){</a:t>
            </a:r>
          </a:p>
          <a:p>
            <a:pPr algn="l">
              <a:buNone/>
            </a:pPr>
            <a:endParaRPr lang="tr-TR" sz="2000" dirty="0" smtClean="0">
              <a:latin typeface="Courier New"/>
            </a:endParaRPr>
          </a:p>
          <a:p>
            <a:pPr algn="l">
              <a:buNone/>
            </a:pPr>
            <a:r>
              <a:rPr lang="tr-TR" sz="2000" dirty="0" smtClean="0">
                <a:solidFill>
                  <a:srgbClr val="000000"/>
                </a:solidFill>
                <a:latin typeface="Courier New"/>
              </a:rPr>
              <a:t>		</a:t>
            </a:r>
            <a:r>
              <a:rPr lang="tr-TR" sz="2000" dirty="0" err="1" smtClean="0">
                <a:solidFill>
                  <a:srgbClr val="000000"/>
                </a:solidFill>
                <a:latin typeface="Courier New"/>
              </a:rPr>
              <a:t>System</a:t>
            </a:r>
            <a:r>
              <a:rPr lang="tr-TR" sz="2000" dirty="0" smtClean="0">
                <a:solidFill>
                  <a:srgbClr val="000000"/>
                </a:solidFill>
                <a:latin typeface="Courier New"/>
              </a:rPr>
              <a:t>.</a:t>
            </a:r>
            <a:r>
              <a:rPr lang="tr-TR" sz="2000" i="1" dirty="0" err="1" smtClean="0">
                <a:solidFill>
                  <a:srgbClr val="0000C0"/>
                </a:solidFill>
                <a:latin typeface="Courier New"/>
              </a:rPr>
              <a:t>out</a:t>
            </a:r>
            <a:r>
              <a:rPr lang="tr-TR" sz="2000" i="1" dirty="0" smtClean="0">
                <a:solidFill>
                  <a:srgbClr val="000000"/>
                </a:solidFill>
                <a:latin typeface="Courier New"/>
              </a:rPr>
              <a:t>.</a:t>
            </a:r>
            <a:r>
              <a:rPr lang="tr-TR" sz="2000" i="1" dirty="0" err="1" smtClean="0">
                <a:solidFill>
                  <a:srgbClr val="000000"/>
                </a:solidFill>
                <a:latin typeface="Courier New"/>
              </a:rPr>
              <a:t>print</a:t>
            </a:r>
            <a:r>
              <a:rPr lang="tr-TR" sz="2000" i="1" dirty="0" smtClean="0">
                <a:solidFill>
                  <a:srgbClr val="000000"/>
                </a:solidFill>
                <a:latin typeface="Courier New"/>
              </a:rPr>
              <a:t>(</a:t>
            </a:r>
            <a:r>
              <a:rPr lang="tr-TR" sz="2000" i="1" dirty="0" smtClean="0">
                <a:solidFill>
                  <a:srgbClr val="2A00FF"/>
                </a:solidFill>
                <a:latin typeface="Courier New"/>
              </a:rPr>
              <a:t>“Merhaba </a:t>
            </a:r>
            <a:r>
              <a:rPr lang="tr-TR" sz="2000" i="1" dirty="0" err="1" smtClean="0">
                <a:solidFill>
                  <a:srgbClr val="2A00FF"/>
                </a:solidFill>
                <a:latin typeface="Courier New"/>
              </a:rPr>
              <a:t>dunya</a:t>
            </a:r>
            <a:r>
              <a:rPr lang="tr-TR" sz="2000" i="1" dirty="0" smtClean="0">
                <a:solidFill>
                  <a:srgbClr val="2A00FF"/>
                </a:solidFill>
                <a:latin typeface="Courier New"/>
              </a:rPr>
              <a:t>!"</a:t>
            </a:r>
            <a:r>
              <a:rPr lang="tr-TR" sz="2000" i="1" dirty="0" smtClean="0">
                <a:solidFill>
                  <a:srgbClr val="000000"/>
                </a:solidFill>
                <a:latin typeface="Courier New"/>
              </a:rPr>
              <a:t>);</a:t>
            </a:r>
          </a:p>
          <a:p>
            <a:pPr algn="l">
              <a:buNone/>
            </a:pPr>
            <a:endParaRPr lang="tr-TR" sz="2000" dirty="0" smtClean="0">
              <a:latin typeface="Courier New"/>
            </a:endParaRPr>
          </a:p>
          <a:p>
            <a:pPr algn="l">
              <a:buNone/>
            </a:pPr>
            <a:r>
              <a:rPr lang="tr-TR" sz="2000" dirty="0" smtClean="0">
                <a:solidFill>
                  <a:srgbClr val="000000"/>
                </a:solidFill>
                <a:latin typeface="Courier New"/>
              </a:rPr>
              <a:t>	}</a:t>
            </a:r>
          </a:p>
          <a:p>
            <a:pPr algn="l">
              <a:buNone/>
            </a:pPr>
            <a:endParaRPr lang="tr-TR" sz="2000" dirty="0" smtClean="0">
              <a:latin typeface="Courier New"/>
            </a:endParaRPr>
          </a:p>
          <a:p>
            <a:pPr algn="l">
              <a:buNone/>
            </a:pPr>
            <a:r>
              <a:rPr lang="tr-TR" sz="2000" dirty="0" smtClean="0">
                <a:solidFill>
                  <a:srgbClr val="000000"/>
                </a:solidFill>
                <a:latin typeface="Courier New"/>
              </a:rPr>
              <a:t>}</a:t>
            </a:r>
          </a:p>
          <a:p>
            <a:pPr algn="l"/>
            <a:endParaRPr lang="tr-TR" sz="1600" dirty="0" smtClean="0">
              <a:latin typeface="Courier New"/>
            </a:endParaRPr>
          </a:p>
          <a:p>
            <a:pPr algn="l"/>
            <a:endParaRPr lang="tr-TR" sz="1600" dirty="0" smtClean="0">
              <a:latin typeface="Courier New"/>
            </a:endParaRPr>
          </a:p>
          <a:p>
            <a:pPr algn="l"/>
            <a:endParaRPr lang="tr-TR" sz="1600" dirty="0" smtClean="0">
              <a:latin typeface="Courier New"/>
            </a:endParaRPr>
          </a:p>
          <a:p>
            <a:pPr algn="l"/>
            <a:endParaRPr lang="tr-TR" sz="1600" dirty="0" smtClean="0">
              <a:latin typeface="Courier New"/>
            </a:endParaRPr>
          </a:p>
          <a:p>
            <a:endParaRPr lang="tr-TR" sz="1600" dirty="0" smtClean="0"/>
          </a:p>
          <a:p>
            <a:endParaRPr lang="tr-TR" sz="1600" dirty="0" smtClean="0"/>
          </a:p>
          <a:p>
            <a:pPr algn="l"/>
            <a:endParaRPr lang="tr-TR" sz="16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grpSp>
        <p:nvGrpSpPr>
          <p:cNvPr id="5" name="14 Grup"/>
          <p:cNvGrpSpPr/>
          <p:nvPr/>
        </p:nvGrpSpPr>
        <p:grpSpPr>
          <a:xfrm>
            <a:off x="1142976" y="2500306"/>
            <a:ext cx="4905151" cy="2726786"/>
            <a:chOff x="1142976" y="2500306"/>
            <a:chExt cx="4905151" cy="2726786"/>
          </a:xfrm>
        </p:grpSpPr>
        <p:sp>
          <p:nvSpPr>
            <p:cNvPr id="7" name="6 Metin kutusu"/>
            <p:cNvSpPr txBox="1"/>
            <p:nvPr/>
          </p:nvSpPr>
          <p:spPr>
            <a:xfrm>
              <a:off x="1785918" y="4857760"/>
              <a:ext cx="851515" cy="369332"/>
            </a:xfrm>
            <a:prstGeom prst="rect">
              <a:avLst/>
            </a:prstGeom>
            <a:noFill/>
          </p:spPr>
          <p:txBody>
            <a:bodyPr wrap="none" rtlCol="0">
              <a:spAutoFit/>
            </a:bodyPr>
            <a:lstStyle/>
            <a:p>
              <a:r>
                <a:rPr lang="tr-TR" dirty="0" smtClean="0"/>
                <a:t>Nesne</a:t>
              </a:r>
              <a:endParaRPr lang="tr-TR" dirty="0"/>
            </a:p>
          </p:txBody>
        </p:sp>
        <p:sp>
          <p:nvSpPr>
            <p:cNvPr id="4" name="3 Oval"/>
            <p:cNvSpPr/>
            <p:nvPr/>
          </p:nvSpPr>
          <p:spPr>
            <a:xfrm>
              <a:off x="1142976" y="2500306"/>
              <a:ext cx="2071702" cy="1000132"/>
            </a:xfrm>
            <a:prstGeom prst="ellipse">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6" name="5 Düz Ok Bağlayıcısı"/>
            <p:cNvCxnSpPr>
              <a:stCxn id="4" idx="4"/>
            </p:cNvCxnSpPr>
            <p:nvPr/>
          </p:nvCxnSpPr>
          <p:spPr>
            <a:xfrm rot="16200000" flipH="1">
              <a:off x="1553744" y="4125520"/>
              <a:ext cx="1285884" cy="35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Düz Ok Bağlayıcısı"/>
            <p:cNvCxnSpPr/>
            <p:nvPr/>
          </p:nvCxnSpPr>
          <p:spPr>
            <a:xfrm>
              <a:off x="2000232" y="3071810"/>
              <a:ext cx="1643074" cy="12144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3857620" y="4500570"/>
              <a:ext cx="659155" cy="369332"/>
            </a:xfrm>
            <a:prstGeom prst="rect">
              <a:avLst/>
            </a:prstGeom>
            <a:noFill/>
          </p:spPr>
          <p:txBody>
            <a:bodyPr wrap="none" rtlCol="0">
              <a:spAutoFit/>
            </a:bodyPr>
            <a:lstStyle/>
            <a:p>
              <a:r>
                <a:rPr lang="tr-TR" dirty="0" smtClean="0"/>
                <a:t>Sınıf</a:t>
              </a:r>
              <a:endParaRPr lang="tr-TR" dirty="0"/>
            </a:p>
          </p:txBody>
        </p:sp>
        <p:cxnSp>
          <p:nvCxnSpPr>
            <p:cNvPr id="12" name="11 Düz Ok Bağlayıcısı"/>
            <p:cNvCxnSpPr/>
            <p:nvPr/>
          </p:nvCxnSpPr>
          <p:spPr>
            <a:xfrm>
              <a:off x="3714744" y="3071810"/>
              <a:ext cx="1571636" cy="10001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5286380" y="4071942"/>
              <a:ext cx="761747" cy="369332"/>
            </a:xfrm>
            <a:prstGeom prst="rect">
              <a:avLst/>
            </a:prstGeom>
            <a:noFill/>
          </p:spPr>
          <p:txBody>
            <a:bodyPr wrap="none" rtlCol="0">
              <a:spAutoFit/>
            </a:bodyPr>
            <a:lstStyle/>
            <a:p>
              <a:r>
                <a:rPr lang="tr-TR" dirty="0" smtClean="0"/>
                <a:t>Metot</a:t>
              </a:r>
              <a:endParaRPr lang="tr-T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Problem (Ders sınıfı)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just">
              <a:buFontTx/>
              <a:buChar char="-"/>
            </a:pPr>
            <a:r>
              <a:rPr lang="tr-TR" sz="2400" dirty="0" smtClean="0">
                <a:solidFill>
                  <a:schemeClr val="tx1"/>
                </a:solidFill>
              </a:rPr>
              <a:t>Bir sınıf ayrı bir dosyada, temel olarak şu şekilde tanımlanır:</a:t>
            </a:r>
          </a:p>
          <a:p>
            <a:pPr algn="just">
              <a:buFontTx/>
              <a:buChar char="-"/>
            </a:pPr>
            <a:endParaRPr lang="tr-TR" sz="2400" dirty="0" smtClean="0">
              <a:solidFill>
                <a:schemeClr val="tx1"/>
              </a:solidFill>
            </a:endParaRPr>
          </a:p>
          <a:p>
            <a:pPr algn="l"/>
            <a:r>
              <a:rPr lang="tr-TR" sz="2400" b="1" dirty="0" err="1" smtClean="0">
                <a:solidFill>
                  <a:srgbClr val="7F0055"/>
                </a:solidFill>
                <a:latin typeface="Consolas"/>
              </a:rPr>
              <a:t>public</a:t>
            </a:r>
            <a:r>
              <a:rPr lang="tr-TR" sz="2400" b="1" dirty="0" smtClean="0">
                <a:solidFill>
                  <a:srgbClr val="000000"/>
                </a:solidFill>
                <a:latin typeface="Consolas"/>
              </a:rPr>
              <a:t> </a:t>
            </a:r>
            <a:r>
              <a:rPr lang="tr-TR" sz="2400" b="1" dirty="0" err="1" smtClean="0">
                <a:solidFill>
                  <a:srgbClr val="7F0055"/>
                </a:solidFill>
                <a:latin typeface="Consolas"/>
              </a:rPr>
              <a:t>class</a:t>
            </a:r>
            <a:r>
              <a:rPr lang="tr-TR" sz="2400" b="1" dirty="0" smtClean="0">
                <a:solidFill>
                  <a:srgbClr val="000000"/>
                </a:solidFill>
                <a:latin typeface="Consolas"/>
              </a:rPr>
              <a:t> Ders {</a:t>
            </a:r>
          </a:p>
          <a:p>
            <a:pPr algn="l"/>
            <a:r>
              <a:rPr lang="tr-TR" sz="2400" dirty="0" smtClean="0">
                <a:latin typeface="Consolas"/>
              </a:rPr>
              <a:t>	...;</a:t>
            </a:r>
          </a:p>
          <a:p>
            <a:pPr algn="l"/>
            <a:r>
              <a:rPr lang="tr-TR" sz="2400" dirty="0" smtClean="0">
                <a:solidFill>
                  <a:srgbClr val="000000"/>
                </a:solidFill>
                <a:latin typeface="Consolas"/>
              </a:rPr>
              <a:t>}</a:t>
            </a:r>
          </a:p>
          <a:p>
            <a:pPr algn="l"/>
            <a:endParaRPr lang="tr-TR" sz="2400" dirty="0" smtClean="0">
              <a:solidFill>
                <a:srgbClr val="000000"/>
              </a:solidFill>
              <a:latin typeface="Consolas"/>
            </a:endParaRPr>
          </a:p>
          <a:p>
            <a:pPr algn="l">
              <a:buFont typeface="Wingdings" pitchFamily="2" charset="2"/>
              <a:buChar char="Ø"/>
            </a:pPr>
            <a:r>
              <a:rPr lang="tr-TR" sz="2400" dirty="0" smtClean="0">
                <a:solidFill>
                  <a:schemeClr val="tx1"/>
                </a:solidFill>
              </a:rPr>
              <a:t> Burada </a:t>
            </a:r>
            <a:r>
              <a:rPr lang="tr-TR" sz="2400" b="1" i="1" dirty="0" err="1" smtClean="0">
                <a:solidFill>
                  <a:schemeClr val="tx1"/>
                </a:solidFill>
              </a:rPr>
              <a:t>public</a:t>
            </a:r>
            <a:r>
              <a:rPr lang="tr-TR" sz="2400" dirty="0" smtClean="0">
                <a:solidFill>
                  <a:schemeClr val="tx1"/>
                </a:solidFill>
              </a:rPr>
              <a:t> tanımı sınıfın proje içerisindeki diğer sınıflara görünür olduğunu, </a:t>
            </a:r>
            <a:r>
              <a:rPr lang="tr-TR" sz="2400" b="1" i="1" dirty="0" err="1" smtClean="0">
                <a:solidFill>
                  <a:schemeClr val="tx1"/>
                </a:solidFill>
              </a:rPr>
              <a:t>class</a:t>
            </a:r>
            <a:r>
              <a:rPr lang="tr-TR" sz="2400" dirty="0" smtClean="0">
                <a:solidFill>
                  <a:schemeClr val="tx1"/>
                </a:solidFill>
              </a:rPr>
              <a:t> tanımı ise bunun bir sınıf olduğunu gösterir. Sınıf adı ile dosya adının aynı olması gerekir. Örneğin yukarıdaki sınıfın yazıldığı dosyanın adı Ders.</a:t>
            </a:r>
            <a:r>
              <a:rPr lang="tr-TR" sz="2400" dirty="0" err="1" smtClean="0">
                <a:solidFill>
                  <a:schemeClr val="tx1"/>
                </a:solidFill>
              </a:rPr>
              <a:t>java</a:t>
            </a:r>
            <a:r>
              <a:rPr lang="tr-TR" sz="2400" dirty="0" smtClean="0">
                <a:solidFill>
                  <a:schemeClr val="tx1"/>
                </a:solidFill>
              </a:rPr>
              <a:t> olmalıdır.</a:t>
            </a:r>
          </a:p>
        </p:txBody>
      </p:sp>
      <p:sp>
        <p:nvSpPr>
          <p:cNvPr id="4" name="3 Yuvarlatılmış Dikdörtgen"/>
          <p:cNvSpPr/>
          <p:nvPr/>
        </p:nvSpPr>
        <p:spPr>
          <a:xfrm>
            <a:off x="6000760" y="1643050"/>
            <a:ext cx="1683701" cy="1514243"/>
          </a:xfrm>
          <a:prstGeom prst="roundRect">
            <a:avLst>
              <a:gd name="adj" fmla="val 10000"/>
            </a:avLst>
          </a:prstGeom>
          <a:blipFill rotWithShape="0">
            <a:blip r:embed="rId2"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5" name="4 Grup"/>
          <p:cNvGrpSpPr/>
          <p:nvPr/>
        </p:nvGrpSpPr>
        <p:grpSpPr>
          <a:xfrm>
            <a:off x="6000760" y="3282003"/>
            <a:ext cx="1683701" cy="554088"/>
            <a:chOff x="1965375" y="1732485"/>
            <a:chExt cx="1683701" cy="554088"/>
          </a:xfrm>
        </p:grpSpPr>
        <p:sp>
          <p:nvSpPr>
            <p:cNvPr id="6" name="5 Aynı Yanın Köşesi Yuvarlatılmış Dikdörtgen"/>
            <p:cNvSpPr/>
            <p:nvPr/>
          </p:nvSpPr>
          <p:spPr>
            <a:xfrm rot="10800000">
              <a:off x="1965375" y="1732485"/>
              <a:ext cx="1683701" cy="554088"/>
            </a:xfrm>
            <a:prstGeom prst="round2SameRect">
              <a:avLst>
                <a:gd name="adj1" fmla="val 10500"/>
                <a:gd name="adj2" fmla="val 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Aynı Yanın Köşesi Yuvarlatılmış Dikdörtgen 5"/>
            <p:cNvSpPr/>
            <p:nvPr/>
          </p:nvSpPr>
          <p:spPr>
            <a:xfrm rot="21600000">
              <a:off x="1982415" y="1732485"/>
              <a:ext cx="1649621" cy="5370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r>
                <a:rPr lang="tr-TR" sz="1900" kern="1200" dirty="0" smtClean="0"/>
                <a:t>Ders</a:t>
              </a:r>
              <a:endParaRPr lang="tr-TR" sz="1900" kern="1200" dirty="0"/>
            </a:p>
          </p:txBody>
        </p:sp>
      </p:grpSp>
    </p:spTree>
  </p:cSld>
  <p:clrMapOvr>
    <a:masterClrMapping/>
  </p:clrMapOvr>
  <p:timing>
    <p:tnLst>
      <p:par>
        <p:cTn id="1" dur="indefinite" restart="never" nodeType="tmRoot"/>
      </p:par>
    </p:tn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Problem (Ders sınıfı)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70000" lnSpcReduction="20000"/>
          </a:bodyPr>
          <a:lstStyle/>
          <a:p>
            <a:pPr algn="just">
              <a:buFontTx/>
              <a:buChar char="-"/>
            </a:pPr>
            <a:r>
              <a:rPr lang="tr-TR" sz="2400" dirty="0" smtClean="0">
                <a:solidFill>
                  <a:schemeClr val="tx1"/>
                </a:solidFill>
              </a:rPr>
              <a:t>Bir sınıfa ait öznitelikler sınıfın içerisinde tanımlanır. Bu özniteliklerin diğer sınıflar tarafından görülüp görülemeyeceği </a:t>
            </a:r>
            <a:r>
              <a:rPr lang="tr-TR" sz="2400" b="1" i="1" dirty="0" err="1" smtClean="0">
                <a:solidFill>
                  <a:schemeClr val="tx1"/>
                </a:solidFill>
              </a:rPr>
              <a:t>public</a:t>
            </a:r>
            <a:r>
              <a:rPr lang="tr-TR" sz="2400" dirty="0" smtClean="0">
                <a:solidFill>
                  <a:schemeClr val="tx1"/>
                </a:solidFill>
              </a:rPr>
              <a:t> ve </a:t>
            </a:r>
            <a:r>
              <a:rPr lang="tr-TR" sz="2400" b="1" i="1" dirty="0" err="1" smtClean="0">
                <a:solidFill>
                  <a:schemeClr val="tx1"/>
                </a:solidFill>
              </a:rPr>
              <a:t>private</a:t>
            </a:r>
            <a:r>
              <a:rPr lang="tr-TR" sz="2400" b="1" i="1" dirty="0" smtClean="0">
                <a:solidFill>
                  <a:schemeClr val="tx1"/>
                </a:solidFill>
              </a:rPr>
              <a:t> </a:t>
            </a:r>
            <a:r>
              <a:rPr lang="tr-TR" sz="2400" dirty="0" smtClean="0">
                <a:solidFill>
                  <a:schemeClr val="tx1"/>
                </a:solidFill>
              </a:rPr>
              <a:t>tanımları ile belirlenir.</a:t>
            </a:r>
          </a:p>
          <a:p>
            <a:pPr algn="just"/>
            <a:endParaRPr lang="tr-TR" sz="2400" b="1" i="1" dirty="0" smtClean="0">
              <a:solidFill>
                <a:schemeClr val="tx1"/>
              </a:solidFill>
            </a:endParaRPr>
          </a:p>
          <a:p>
            <a:pPr algn="l"/>
            <a:r>
              <a:rPr lang="tr-TR" sz="2400" b="1" dirty="0" err="1" smtClean="0">
                <a:solidFill>
                  <a:srgbClr val="7F0055"/>
                </a:solidFill>
                <a:latin typeface="Consolas"/>
              </a:rPr>
              <a:t>public</a:t>
            </a:r>
            <a:r>
              <a:rPr lang="tr-TR" sz="2400" b="1" dirty="0" smtClean="0">
                <a:solidFill>
                  <a:srgbClr val="000000"/>
                </a:solidFill>
                <a:latin typeface="Consolas"/>
              </a:rPr>
              <a:t> </a:t>
            </a:r>
            <a:r>
              <a:rPr lang="tr-TR" sz="2400" b="1" dirty="0" err="1" smtClean="0">
                <a:solidFill>
                  <a:srgbClr val="7F0055"/>
                </a:solidFill>
                <a:latin typeface="Consolas"/>
              </a:rPr>
              <a:t>class</a:t>
            </a:r>
            <a:r>
              <a:rPr lang="tr-TR" sz="2400" b="1" dirty="0" smtClean="0">
                <a:solidFill>
                  <a:srgbClr val="000000"/>
                </a:solidFill>
                <a:latin typeface="Consolas"/>
              </a:rPr>
              <a:t> Ders {</a:t>
            </a:r>
          </a:p>
          <a:p>
            <a:pPr algn="l"/>
            <a:endParaRPr lang="tr-TR" sz="2400" dirty="0" smtClean="0">
              <a:latin typeface="Consolas"/>
            </a:endParaRPr>
          </a:p>
          <a:p>
            <a:pPr algn="l"/>
            <a:r>
              <a:rPr lang="tr-TR" sz="2400" b="1" dirty="0" smtClean="0">
                <a:solidFill>
                  <a:srgbClr val="7F0055"/>
                </a:solidFill>
                <a:latin typeface="Consolas"/>
              </a:rPr>
              <a:t>	</a:t>
            </a:r>
            <a:r>
              <a:rPr lang="tr-TR" sz="2400" b="1" dirty="0" err="1" smtClean="0">
                <a:solidFill>
                  <a:srgbClr val="7F0055"/>
                </a:solidFill>
                <a:latin typeface="Consolas"/>
              </a:rPr>
              <a:t>public</a:t>
            </a:r>
            <a:r>
              <a:rPr lang="tr-TR" sz="2400" b="1" dirty="0" smtClean="0">
                <a:solidFill>
                  <a:srgbClr val="000000"/>
                </a:solidFill>
                <a:latin typeface="Consolas"/>
              </a:rPr>
              <a:t> </a:t>
            </a:r>
            <a:r>
              <a:rPr lang="tr-TR" sz="2400" b="1" dirty="0" err="1" smtClean="0">
                <a:solidFill>
                  <a:srgbClr val="000000"/>
                </a:solidFill>
                <a:latin typeface="Consolas"/>
              </a:rPr>
              <a:t>String</a:t>
            </a:r>
            <a:r>
              <a:rPr lang="tr-TR" sz="2400" b="1" dirty="0" smtClean="0">
                <a:solidFill>
                  <a:srgbClr val="000000"/>
                </a:solidFill>
                <a:latin typeface="Consolas"/>
              </a:rPr>
              <a:t> </a:t>
            </a:r>
            <a:r>
              <a:rPr lang="tr-TR" sz="2400" b="1" dirty="0" err="1" smtClean="0">
                <a:solidFill>
                  <a:srgbClr val="0000C0"/>
                </a:solidFill>
                <a:latin typeface="Consolas"/>
              </a:rPr>
              <a:t>dersAdi</a:t>
            </a:r>
            <a:r>
              <a:rPr lang="tr-TR" sz="2400" b="1" dirty="0" smtClean="0">
                <a:solidFill>
                  <a:srgbClr val="000000"/>
                </a:solidFill>
                <a:latin typeface="Consolas"/>
              </a:rPr>
              <a:t>;</a:t>
            </a:r>
          </a:p>
          <a:p>
            <a:pPr algn="l"/>
            <a:r>
              <a:rPr lang="tr-TR" sz="2400" b="1" dirty="0" smtClean="0">
                <a:solidFill>
                  <a:srgbClr val="7F0055"/>
                </a:solidFill>
                <a:latin typeface="Consolas"/>
              </a:rPr>
              <a:t>	</a:t>
            </a:r>
            <a:r>
              <a:rPr lang="tr-TR" sz="2400" b="1" dirty="0" err="1" smtClean="0">
                <a:solidFill>
                  <a:srgbClr val="7F0055"/>
                </a:solidFill>
                <a:latin typeface="Consolas"/>
              </a:rPr>
              <a:t>public</a:t>
            </a:r>
            <a:r>
              <a:rPr lang="tr-TR" sz="2400" b="1" dirty="0" smtClean="0">
                <a:solidFill>
                  <a:srgbClr val="000000"/>
                </a:solidFill>
                <a:latin typeface="Consolas"/>
              </a:rPr>
              <a:t> </a:t>
            </a:r>
            <a:r>
              <a:rPr lang="tr-TR" sz="2400" b="1" dirty="0" err="1" smtClean="0">
                <a:solidFill>
                  <a:srgbClr val="000000"/>
                </a:solidFill>
                <a:latin typeface="Consolas"/>
              </a:rPr>
              <a:t>String</a:t>
            </a:r>
            <a:r>
              <a:rPr lang="tr-TR" sz="2400" b="1" dirty="0" smtClean="0">
                <a:solidFill>
                  <a:srgbClr val="000000"/>
                </a:solidFill>
                <a:latin typeface="Consolas"/>
              </a:rPr>
              <a:t> </a:t>
            </a:r>
            <a:r>
              <a:rPr lang="tr-TR" sz="2400" b="1" dirty="0" err="1" smtClean="0">
                <a:solidFill>
                  <a:srgbClr val="0000C0"/>
                </a:solidFill>
                <a:latin typeface="Consolas"/>
              </a:rPr>
              <a:t>dersKodu</a:t>
            </a:r>
            <a:r>
              <a:rPr lang="tr-TR" sz="2400" b="1" dirty="0" smtClean="0">
                <a:solidFill>
                  <a:srgbClr val="000000"/>
                </a:solidFill>
                <a:latin typeface="Consolas"/>
              </a:rPr>
              <a:t>;</a:t>
            </a:r>
          </a:p>
          <a:p>
            <a:pPr algn="l"/>
            <a:r>
              <a:rPr lang="tr-TR" sz="2400" b="1" dirty="0" smtClean="0">
                <a:solidFill>
                  <a:srgbClr val="7F0055"/>
                </a:solidFill>
                <a:latin typeface="Consolas"/>
              </a:rPr>
              <a:t>	</a:t>
            </a:r>
            <a:r>
              <a:rPr lang="tr-TR" sz="2400" b="1" dirty="0" err="1" smtClean="0">
                <a:solidFill>
                  <a:srgbClr val="7F0055"/>
                </a:solidFill>
                <a:latin typeface="Consolas"/>
              </a:rPr>
              <a:t>public</a:t>
            </a:r>
            <a:r>
              <a:rPr lang="tr-TR" sz="2400" b="1" dirty="0" smtClean="0">
                <a:solidFill>
                  <a:srgbClr val="000000"/>
                </a:solidFill>
                <a:latin typeface="Consolas"/>
              </a:rPr>
              <a:t> </a:t>
            </a:r>
            <a:r>
              <a:rPr lang="tr-TR" sz="2400" b="1" dirty="0" err="1" smtClean="0">
                <a:solidFill>
                  <a:srgbClr val="7F0055"/>
                </a:solidFill>
                <a:latin typeface="Consolas"/>
              </a:rPr>
              <a:t>int</a:t>
            </a:r>
            <a:r>
              <a:rPr lang="tr-TR" sz="2400" b="1" dirty="0" smtClean="0">
                <a:solidFill>
                  <a:srgbClr val="000000"/>
                </a:solidFill>
                <a:latin typeface="Consolas"/>
              </a:rPr>
              <a:t> </a:t>
            </a:r>
            <a:r>
              <a:rPr lang="tr-TR" sz="2400" b="1" dirty="0" smtClean="0">
                <a:solidFill>
                  <a:srgbClr val="0000C0"/>
                </a:solidFill>
                <a:latin typeface="Consolas"/>
              </a:rPr>
              <a:t>kredi</a:t>
            </a:r>
            <a:r>
              <a:rPr lang="tr-TR" sz="2400" b="1" dirty="0" smtClean="0">
                <a:solidFill>
                  <a:srgbClr val="000000"/>
                </a:solidFill>
                <a:latin typeface="Consolas"/>
              </a:rPr>
              <a:t>;</a:t>
            </a:r>
          </a:p>
          <a:p>
            <a:pPr algn="l"/>
            <a:r>
              <a:rPr lang="tr-TR" sz="2400" b="1" dirty="0" smtClean="0">
                <a:solidFill>
                  <a:srgbClr val="7F0055"/>
                </a:solidFill>
                <a:latin typeface="Consolas"/>
              </a:rPr>
              <a:t>	</a:t>
            </a:r>
            <a:r>
              <a:rPr lang="tr-TR" sz="2400" b="1" dirty="0" err="1" smtClean="0">
                <a:solidFill>
                  <a:srgbClr val="7F0055"/>
                </a:solidFill>
                <a:latin typeface="Consolas"/>
              </a:rPr>
              <a:t>private</a:t>
            </a:r>
            <a:r>
              <a:rPr lang="tr-TR" sz="2400" b="1" dirty="0" smtClean="0">
                <a:solidFill>
                  <a:srgbClr val="000000"/>
                </a:solidFill>
                <a:latin typeface="Consolas"/>
              </a:rPr>
              <a:t> </a:t>
            </a:r>
            <a:r>
              <a:rPr lang="tr-TR" sz="2400" b="1" dirty="0" err="1" smtClean="0">
                <a:solidFill>
                  <a:srgbClr val="000000"/>
                </a:solidFill>
                <a:latin typeface="Consolas"/>
              </a:rPr>
              <a:t>String</a:t>
            </a:r>
            <a:r>
              <a:rPr lang="tr-TR" sz="2400" b="1" dirty="0" smtClean="0">
                <a:solidFill>
                  <a:srgbClr val="000000"/>
                </a:solidFill>
                <a:latin typeface="Consolas"/>
              </a:rPr>
              <a:t> </a:t>
            </a:r>
            <a:r>
              <a:rPr lang="tr-TR" sz="2400" b="1" dirty="0" err="1" smtClean="0">
                <a:solidFill>
                  <a:srgbClr val="0000C0"/>
                </a:solidFill>
                <a:highlight>
                  <a:srgbClr val="F0D8A8"/>
                </a:highlight>
                <a:latin typeface="Consolas"/>
              </a:rPr>
              <a:t>harfNotu</a:t>
            </a:r>
            <a:r>
              <a:rPr lang="tr-TR" sz="2400" b="1" dirty="0" smtClean="0">
                <a:solidFill>
                  <a:srgbClr val="000000"/>
                </a:solidFill>
                <a:highlight>
                  <a:srgbClr val="F0D8A8"/>
                </a:highlight>
                <a:latin typeface="Consolas"/>
              </a:rPr>
              <a:t>;</a:t>
            </a:r>
          </a:p>
          <a:p>
            <a:pPr algn="l"/>
            <a:r>
              <a:rPr lang="tr-TR" sz="2400" b="1" dirty="0" smtClean="0">
                <a:solidFill>
                  <a:srgbClr val="7F0055"/>
                </a:solidFill>
                <a:latin typeface="Consolas"/>
              </a:rPr>
              <a:t>	</a:t>
            </a:r>
            <a:r>
              <a:rPr lang="tr-TR" sz="2400" b="1" dirty="0" err="1" smtClean="0">
                <a:solidFill>
                  <a:srgbClr val="7F0055"/>
                </a:solidFill>
                <a:latin typeface="Consolas"/>
              </a:rPr>
              <a:t>public</a:t>
            </a:r>
            <a:r>
              <a:rPr lang="tr-TR" sz="2400" b="1" dirty="0" smtClean="0">
                <a:solidFill>
                  <a:srgbClr val="000000"/>
                </a:solidFill>
                <a:latin typeface="Consolas"/>
              </a:rPr>
              <a:t> </a:t>
            </a:r>
            <a:r>
              <a:rPr lang="tr-TR" sz="2400" b="1" dirty="0" err="1" smtClean="0">
                <a:solidFill>
                  <a:srgbClr val="000000"/>
                </a:solidFill>
                <a:latin typeface="Consolas"/>
              </a:rPr>
              <a:t>String</a:t>
            </a:r>
            <a:r>
              <a:rPr lang="tr-TR" sz="2400" b="1" dirty="0" smtClean="0">
                <a:solidFill>
                  <a:srgbClr val="000000"/>
                </a:solidFill>
                <a:latin typeface="Consolas"/>
              </a:rPr>
              <a:t> </a:t>
            </a:r>
            <a:r>
              <a:rPr lang="tr-TR" sz="2400" b="1" dirty="0" err="1" smtClean="0">
                <a:solidFill>
                  <a:srgbClr val="0000C0"/>
                </a:solidFill>
                <a:latin typeface="Consolas"/>
              </a:rPr>
              <a:t>alindigiDonem</a:t>
            </a:r>
            <a:r>
              <a:rPr lang="tr-TR" sz="2400" b="1" dirty="0" smtClean="0">
                <a:solidFill>
                  <a:srgbClr val="000000"/>
                </a:solidFill>
                <a:latin typeface="Consolas"/>
              </a:rPr>
              <a:t>;</a:t>
            </a:r>
          </a:p>
          <a:p>
            <a:pPr algn="l"/>
            <a:endParaRPr lang="tr-TR" sz="2400" dirty="0" smtClean="0">
              <a:latin typeface="Consolas"/>
            </a:endParaRPr>
          </a:p>
          <a:p>
            <a:pPr algn="l"/>
            <a:r>
              <a:rPr lang="tr-TR" sz="2400" dirty="0" smtClean="0">
                <a:solidFill>
                  <a:srgbClr val="000000"/>
                </a:solidFill>
                <a:latin typeface="Consolas"/>
              </a:rPr>
              <a:t>}</a:t>
            </a:r>
          </a:p>
          <a:p>
            <a:pPr algn="l"/>
            <a:endParaRPr lang="tr-TR" sz="2400" dirty="0" smtClean="0">
              <a:solidFill>
                <a:srgbClr val="000000"/>
              </a:solidFill>
              <a:latin typeface="Consolas"/>
            </a:endParaRPr>
          </a:p>
          <a:p>
            <a:pPr algn="l">
              <a:buFont typeface="Wingdings" pitchFamily="2" charset="2"/>
              <a:buChar char="Ø"/>
            </a:pPr>
            <a:r>
              <a:rPr lang="tr-TR" sz="2400" dirty="0" smtClean="0">
                <a:solidFill>
                  <a:srgbClr val="000000"/>
                </a:solidFill>
                <a:latin typeface="Consolas"/>
              </a:rPr>
              <a:t> </a:t>
            </a:r>
            <a:r>
              <a:rPr lang="tr-TR" sz="2400" dirty="0" smtClean="0">
                <a:solidFill>
                  <a:srgbClr val="000000"/>
                </a:solidFill>
              </a:rPr>
              <a:t>Burada </a:t>
            </a:r>
            <a:r>
              <a:rPr lang="tr-TR" sz="2400" dirty="0" err="1" smtClean="0">
                <a:solidFill>
                  <a:srgbClr val="000000"/>
                </a:solidFill>
              </a:rPr>
              <a:t>public</a:t>
            </a:r>
            <a:r>
              <a:rPr lang="tr-TR" sz="2400" dirty="0" smtClean="0">
                <a:solidFill>
                  <a:srgbClr val="000000"/>
                </a:solidFill>
              </a:rPr>
              <a:t> ile tanımlanan öznitelikler bu değişkenlere </a:t>
            </a:r>
            <a:r>
              <a:rPr lang="tr-TR" sz="2400" b="1" dirty="0" smtClean="0">
                <a:solidFill>
                  <a:srgbClr val="000000"/>
                </a:solidFill>
              </a:rPr>
              <a:t>diğer sınıflar tarafından </a:t>
            </a:r>
            <a:r>
              <a:rPr lang="tr-TR" sz="2400" dirty="0" smtClean="0">
                <a:solidFill>
                  <a:srgbClr val="000000"/>
                </a:solidFill>
              </a:rPr>
              <a:t>direk ulaşılabileceğini, </a:t>
            </a:r>
            <a:r>
              <a:rPr lang="tr-TR" sz="2400" dirty="0" err="1" smtClean="0">
                <a:solidFill>
                  <a:srgbClr val="000000"/>
                </a:solidFill>
              </a:rPr>
              <a:t>private</a:t>
            </a:r>
            <a:r>
              <a:rPr lang="tr-TR" sz="2400" dirty="0" smtClean="0">
                <a:solidFill>
                  <a:srgbClr val="000000"/>
                </a:solidFill>
              </a:rPr>
              <a:t> ile tanımlanan öznitelikler ise bu değişkenlere dışarıdan direk ulaşılamayacağını, yalnızca metotlar ile bu değişkenin okunup değiştirilebileceğini gösterir.</a:t>
            </a:r>
          </a:p>
          <a:p>
            <a:pPr algn="l"/>
            <a:endParaRPr lang="tr-TR" sz="2400" b="1" i="1" dirty="0" smtClean="0">
              <a:solidFill>
                <a:srgbClr val="000000"/>
              </a:solidFill>
              <a:latin typeface="Consolas"/>
            </a:endParaRPr>
          </a:p>
          <a:p>
            <a:pPr algn="l">
              <a:buFont typeface="Wingdings" pitchFamily="2" charset="2"/>
              <a:buChar char="Ø"/>
            </a:pPr>
            <a:endParaRPr lang="tr-TR" sz="2400" b="1" i="1" dirty="0" smtClean="0">
              <a:solidFill>
                <a:schemeClr val="tx1"/>
              </a:solidFill>
            </a:endParaRPr>
          </a:p>
        </p:txBody>
      </p:sp>
      <p:pic>
        <p:nvPicPr>
          <p:cNvPr id="4" name="3 Resim" descr="PublicPrivate-e1411673708571.jpg"/>
          <p:cNvPicPr>
            <a:picLocks noChangeAspect="1"/>
          </p:cNvPicPr>
          <p:nvPr/>
        </p:nvPicPr>
        <p:blipFill>
          <a:blip r:embed="rId3"/>
          <a:stretch>
            <a:fillRect/>
          </a:stretch>
        </p:blipFill>
        <p:spPr>
          <a:xfrm>
            <a:off x="5715008" y="2905143"/>
            <a:ext cx="2714612" cy="1809741"/>
          </a:xfrm>
          <a:prstGeom prst="ellipse">
            <a:avLst/>
          </a:prstGeom>
          <a:ln>
            <a:solidFill>
              <a:schemeClr val="bg2">
                <a:lumMod val="75000"/>
              </a:schemeClr>
            </a:solidFill>
          </a:ln>
          <a:effectLst>
            <a:softEdge rad="112500"/>
          </a:effectLst>
        </p:spPr>
      </p:pic>
      <p:sp>
        <p:nvSpPr>
          <p:cNvPr id="5" name="4 Dikdörtgen"/>
          <p:cNvSpPr/>
          <p:nvPr/>
        </p:nvSpPr>
        <p:spPr>
          <a:xfrm>
            <a:off x="5572132" y="1857364"/>
            <a:ext cx="3571868" cy="954107"/>
          </a:xfrm>
          <a:prstGeom prst="rect">
            <a:avLst/>
          </a:prstGeom>
        </p:spPr>
        <p:txBody>
          <a:bodyPr wrap="square">
            <a:spAutoFit/>
          </a:bodyPr>
          <a:lstStyle/>
          <a:p>
            <a:r>
              <a:rPr lang="tr-TR" sz="1400" dirty="0" smtClean="0"/>
              <a:t>Öğrencinin aldığı bir derse ait harf notunun herkese görünür olması istenilen bir durum değildir. Bu yüzden bu tür değişkenlerin </a:t>
            </a:r>
            <a:r>
              <a:rPr lang="tr-TR" sz="1400" dirty="0" err="1" smtClean="0"/>
              <a:t>private</a:t>
            </a:r>
            <a:r>
              <a:rPr lang="tr-TR" sz="1400" dirty="0" smtClean="0"/>
              <a:t> tanımlanması uygun olur.</a:t>
            </a:r>
            <a:endParaRPr lang="tr-TR" sz="1400" dirty="0"/>
          </a:p>
        </p:txBody>
      </p:sp>
      <p:cxnSp>
        <p:nvCxnSpPr>
          <p:cNvPr id="7" name="6 Düz Ok Bağlayıcısı"/>
          <p:cNvCxnSpPr/>
          <p:nvPr/>
        </p:nvCxnSpPr>
        <p:spPr>
          <a:xfrm flipV="1">
            <a:off x="4429124" y="2428868"/>
            <a:ext cx="1143008" cy="1071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Problem (Ders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3900486" cy="3138494"/>
          </a:xfrm>
        </p:spPr>
        <p:txBody>
          <a:bodyPr>
            <a:normAutofit fontScale="32500" lnSpcReduction="20000"/>
          </a:bodyPr>
          <a:lstStyle/>
          <a:p>
            <a:pPr algn="just">
              <a:buFontTx/>
              <a:buChar char="-"/>
            </a:pPr>
            <a:r>
              <a:rPr lang="tr-TR" sz="5500" dirty="0" smtClean="0">
                <a:solidFill>
                  <a:schemeClr val="tx1"/>
                </a:solidFill>
              </a:rPr>
              <a:t>Bir metot kullanımı:</a:t>
            </a:r>
          </a:p>
          <a:p>
            <a:pPr algn="l"/>
            <a:endParaRPr lang="tr-TR" sz="2400" b="1" dirty="0" smtClean="0">
              <a:solidFill>
                <a:srgbClr val="7F0055"/>
              </a:solidFill>
              <a:latin typeface="Consolas"/>
            </a:endParaRPr>
          </a:p>
          <a:p>
            <a:pPr algn="l">
              <a:buNone/>
            </a:pPr>
            <a:r>
              <a:rPr lang="tr-TR" sz="3600" b="1" dirty="0" err="1" smtClean="0">
                <a:solidFill>
                  <a:srgbClr val="7F0055"/>
                </a:solidFill>
                <a:latin typeface="Consolas"/>
              </a:rPr>
              <a:t>public</a:t>
            </a:r>
            <a:r>
              <a:rPr lang="tr-TR" sz="3600" b="1" dirty="0" smtClean="0">
                <a:solidFill>
                  <a:srgbClr val="000000"/>
                </a:solidFill>
                <a:latin typeface="Consolas"/>
              </a:rPr>
              <a:t> </a:t>
            </a:r>
            <a:r>
              <a:rPr lang="tr-TR" sz="3600" b="1" dirty="0" err="1" smtClean="0">
                <a:solidFill>
                  <a:srgbClr val="7F0055"/>
                </a:solidFill>
                <a:latin typeface="Consolas"/>
              </a:rPr>
              <a:t>class</a:t>
            </a:r>
            <a:r>
              <a:rPr lang="tr-TR" sz="3600" b="1" dirty="0" smtClean="0">
                <a:solidFill>
                  <a:srgbClr val="000000"/>
                </a:solidFill>
                <a:latin typeface="Consolas"/>
              </a:rPr>
              <a:t> Ders {</a:t>
            </a:r>
          </a:p>
          <a:p>
            <a:pPr algn="l">
              <a:buNone/>
            </a:pPr>
            <a:r>
              <a:rPr lang="tr-TR" sz="3600" b="1" dirty="0" smtClean="0">
                <a:solidFill>
                  <a:srgbClr val="000000"/>
                </a:solidFill>
                <a:latin typeface="Consolas"/>
              </a:rPr>
              <a:t>// koda ait diğer parçalar </a:t>
            </a:r>
            <a:r>
              <a:rPr lang="tr-TR" sz="3600" b="1" dirty="0" err="1" smtClean="0">
                <a:solidFill>
                  <a:srgbClr val="000000"/>
                </a:solidFill>
                <a:latin typeface="Consolas"/>
              </a:rPr>
              <a:t>gosterilmemistir</a:t>
            </a:r>
            <a:r>
              <a:rPr lang="tr-TR" sz="3600" b="1" dirty="0" smtClean="0">
                <a:solidFill>
                  <a:srgbClr val="000000"/>
                </a:solidFill>
                <a:latin typeface="Consolas"/>
              </a:rPr>
              <a:t>…//</a:t>
            </a:r>
          </a:p>
          <a:p>
            <a:pPr>
              <a:buNone/>
            </a:pPr>
            <a:r>
              <a:rPr lang="tr-TR" sz="3600" dirty="0" smtClean="0">
                <a:latin typeface="Consolas"/>
              </a:rPr>
              <a:t>	</a:t>
            </a:r>
            <a:r>
              <a:rPr lang="tr-TR" sz="3600" dirty="0" err="1" smtClean="0">
                <a:latin typeface="Consolas"/>
              </a:rPr>
              <a:t>int</a:t>
            </a:r>
            <a:r>
              <a:rPr lang="tr-TR" sz="3600" dirty="0" smtClean="0">
                <a:latin typeface="Consolas"/>
              </a:rPr>
              <a:t> kredi;</a:t>
            </a:r>
          </a:p>
          <a:p>
            <a:pPr algn="l">
              <a:buNone/>
            </a:pPr>
            <a:r>
              <a:rPr lang="tr-TR" sz="3600" b="1" dirty="0" err="1" smtClean="0">
                <a:solidFill>
                  <a:srgbClr val="7F0055"/>
                </a:solidFill>
                <a:latin typeface="Consolas"/>
              </a:rPr>
              <a:t>public</a:t>
            </a:r>
            <a:r>
              <a:rPr lang="tr-TR" sz="3600" b="1" dirty="0" smtClean="0">
                <a:solidFill>
                  <a:srgbClr val="000000"/>
                </a:solidFill>
                <a:latin typeface="Consolas"/>
              </a:rPr>
              <a:t> </a:t>
            </a:r>
            <a:r>
              <a:rPr lang="tr-TR" sz="3600" b="1" dirty="0" err="1" smtClean="0">
                <a:solidFill>
                  <a:srgbClr val="7F0055"/>
                </a:solidFill>
                <a:latin typeface="Consolas"/>
              </a:rPr>
              <a:t>double</a:t>
            </a:r>
            <a:r>
              <a:rPr lang="tr-TR" sz="3600" b="1" dirty="0" smtClean="0">
                <a:solidFill>
                  <a:srgbClr val="000000"/>
                </a:solidFill>
                <a:latin typeface="Consolas"/>
              </a:rPr>
              <a:t> </a:t>
            </a:r>
            <a:r>
              <a:rPr lang="tr-TR" sz="3600" b="1" dirty="0" err="1" smtClean="0">
                <a:solidFill>
                  <a:srgbClr val="000000"/>
                </a:solidFill>
                <a:latin typeface="Consolas"/>
              </a:rPr>
              <a:t>agirlikliNotHesapla</a:t>
            </a:r>
            <a:r>
              <a:rPr lang="tr-TR" sz="3600" b="1" dirty="0" smtClean="0">
                <a:solidFill>
                  <a:srgbClr val="000000"/>
                </a:solidFill>
                <a:latin typeface="Consolas"/>
              </a:rPr>
              <a:t>(){</a:t>
            </a:r>
          </a:p>
          <a:p>
            <a:pPr>
              <a:buNone/>
            </a:pPr>
            <a:r>
              <a:rPr lang="tr-TR" sz="3300" b="1" dirty="0" smtClean="0">
                <a:solidFill>
                  <a:srgbClr val="7F0055"/>
                </a:solidFill>
                <a:latin typeface="Consolas"/>
              </a:rPr>
              <a:t>		</a:t>
            </a:r>
            <a:r>
              <a:rPr lang="tr-TR" sz="3300" b="1" dirty="0" err="1" smtClean="0">
                <a:solidFill>
                  <a:srgbClr val="7F0055"/>
                </a:solidFill>
                <a:latin typeface="Consolas"/>
              </a:rPr>
              <a:t>double</a:t>
            </a:r>
            <a:r>
              <a:rPr lang="tr-TR" sz="3300" b="1" dirty="0" smtClean="0">
                <a:solidFill>
                  <a:srgbClr val="000000"/>
                </a:solidFill>
                <a:latin typeface="Consolas"/>
              </a:rPr>
              <a:t> </a:t>
            </a:r>
            <a:r>
              <a:rPr lang="tr-TR" sz="3300" b="1" dirty="0" err="1" smtClean="0">
                <a:solidFill>
                  <a:srgbClr val="6A3E3E"/>
                </a:solidFill>
                <a:latin typeface="Consolas"/>
              </a:rPr>
              <a:t>agirlikliNot</a:t>
            </a:r>
            <a:r>
              <a:rPr lang="tr-TR" sz="3300" b="1" dirty="0" smtClean="0">
                <a:solidFill>
                  <a:srgbClr val="000000"/>
                </a:solidFill>
                <a:latin typeface="Consolas"/>
              </a:rPr>
              <a:t>;</a:t>
            </a:r>
          </a:p>
          <a:p>
            <a:pPr lvl="1">
              <a:buNone/>
            </a:pPr>
            <a:endParaRPr lang="tr-TR" sz="3300" dirty="0" smtClean="0">
              <a:latin typeface="Consolas"/>
            </a:endParaRPr>
          </a:p>
          <a:p>
            <a:pPr lvl="1">
              <a:buNone/>
            </a:pPr>
            <a:r>
              <a:rPr lang="tr-TR" sz="3300" b="1" dirty="0" smtClean="0">
                <a:solidFill>
                  <a:srgbClr val="7F0055"/>
                </a:solidFill>
                <a:latin typeface="Consolas"/>
              </a:rPr>
              <a:t>        </a:t>
            </a:r>
            <a:r>
              <a:rPr lang="tr-TR" sz="3300" b="1" dirty="0" err="1" smtClean="0">
                <a:solidFill>
                  <a:srgbClr val="7F0055"/>
                </a:solidFill>
                <a:latin typeface="Consolas"/>
              </a:rPr>
              <a:t>if</a:t>
            </a:r>
            <a:r>
              <a:rPr lang="tr-TR" sz="3300" b="1" dirty="0" smtClean="0">
                <a:solidFill>
                  <a:srgbClr val="000000"/>
                </a:solidFill>
                <a:latin typeface="Consolas"/>
              </a:rPr>
              <a:t>(</a:t>
            </a:r>
            <a:r>
              <a:rPr lang="tr-TR" sz="3300" b="1" dirty="0" err="1" smtClean="0">
                <a:solidFill>
                  <a:srgbClr val="0000C0"/>
                </a:solidFill>
                <a:latin typeface="Consolas"/>
              </a:rPr>
              <a:t>harfNotu</a:t>
            </a:r>
            <a:r>
              <a:rPr lang="tr-TR" sz="3300" b="1" dirty="0" smtClean="0">
                <a:solidFill>
                  <a:srgbClr val="000000"/>
                </a:solidFill>
                <a:latin typeface="Consolas"/>
              </a:rPr>
              <a:t>.</a:t>
            </a:r>
            <a:r>
              <a:rPr lang="tr-TR" sz="3300" b="1" dirty="0" err="1" smtClean="0">
                <a:solidFill>
                  <a:srgbClr val="000000"/>
                </a:solidFill>
                <a:latin typeface="Consolas"/>
              </a:rPr>
              <a:t>equals</a:t>
            </a:r>
            <a:r>
              <a:rPr lang="tr-TR" sz="3300" b="1" dirty="0" smtClean="0">
                <a:solidFill>
                  <a:srgbClr val="000000"/>
                </a:solidFill>
                <a:latin typeface="Consolas"/>
              </a:rPr>
              <a:t>(</a:t>
            </a:r>
            <a:r>
              <a:rPr lang="tr-TR" sz="3300" b="1" dirty="0" smtClean="0">
                <a:solidFill>
                  <a:srgbClr val="2A00FF"/>
                </a:solidFill>
                <a:latin typeface="Consolas"/>
              </a:rPr>
              <a:t>"AA"</a:t>
            </a:r>
            <a:r>
              <a:rPr lang="tr-TR" sz="3300" b="1" dirty="0" smtClean="0">
                <a:solidFill>
                  <a:srgbClr val="000000"/>
                </a:solidFill>
                <a:latin typeface="Consolas"/>
              </a:rPr>
              <a:t>))</a:t>
            </a:r>
          </a:p>
          <a:p>
            <a:pPr lvl="1">
              <a:buNone/>
            </a:pPr>
            <a:r>
              <a:rPr lang="tr-TR" sz="3300" dirty="0" smtClean="0">
                <a:solidFill>
                  <a:srgbClr val="6A3E3E"/>
                </a:solidFill>
                <a:latin typeface="Consolas"/>
              </a:rPr>
              <a:t>            </a:t>
            </a:r>
            <a:r>
              <a:rPr lang="tr-TR" sz="3300" dirty="0" err="1" smtClean="0">
                <a:solidFill>
                  <a:srgbClr val="6A3E3E"/>
                </a:solidFill>
                <a:latin typeface="Consolas"/>
              </a:rPr>
              <a:t>agirlikliNot</a:t>
            </a:r>
            <a:r>
              <a:rPr lang="tr-TR" sz="3300" dirty="0" smtClean="0">
                <a:solidFill>
                  <a:srgbClr val="000000"/>
                </a:solidFill>
                <a:latin typeface="Consolas"/>
              </a:rPr>
              <a:t> = 4*</a:t>
            </a:r>
            <a:r>
              <a:rPr lang="tr-TR" sz="3300" dirty="0" smtClean="0">
                <a:solidFill>
                  <a:srgbClr val="0000C0"/>
                </a:solidFill>
                <a:latin typeface="Consolas"/>
              </a:rPr>
              <a:t>kredi</a:t>
            </a:r>
            <a:r>
              <a:rPr lang="tr-TR" sz="3300" dirty="0" smtClean="0">
                <a:solidFill>
                  <a:srgbClr val="000000"/>
                </a:solidFill>
                <a:latin typeface="Consolas"/>
              </a:rPr>
              <a:t>;</a:t>
            </a:r>
          </a:p>
          <a:p>
            <a:pPr lvl="1">
              <a:buNone/>
            </a:pPr>
            <a:r>
              <a:rPr lang="tr-TR" sz="3300" b="1" dirty="0" smtClean="0">
                <a:solidFill>
                  <a:srgbClr val="7F0055"/>
                </a:solidFill>
                <a:latin typeface="Consolas"/>
              </a:rPr>
              <a:t>        else</a:t>
            </a:r>
            <a:r>
              <a:rPr lang="tr-TR" sz="3300" b="1" dirty="0" smtClean="0">
                <a:solidFill>
                  <a:srgbClr val="000000"/>
                </a:solidFill>
                <a:latin typeface="Consolas"/>
              </a:rPr>
              <a:t> </a:t>
            </a:r>
            <a:r>
              <a:rPr lang="tr-TR" sz="3300" b="1" dirty="0" err="1" smtClean="0">
                <a:solidFill>
                  <a:srgbClr val="7F0055"/>
                </a:solidFill>
                <a:latin typeface="Consolas"/>
              </a:rPr>
              <a:t>if</a:t>
            </a:r>
            <a:r>
              <a:rPr lang="tr-TR" sz="3300" b="1" dirty="0" smtClean="0">
                <a:solidFill>
                  <a:srgbClr val="000000"/>
                </a:solidFill>
                <a:latin typeface="Consolas"/>
              </a:rPr>
              <a:t>(</a:t>
            </a:r>
            <a:r>
              <a:rPr lang="tr-TR" sz="3300" b="1" dirty="0" err="1" smtClean="0">
                <a:solidFill>
                  <a:srgbClr val="0000C0"/>
                </a:solidFill>
                <a:latin typeface="Consolas"/>
              </a:rPr>
              <a:t>harfNotu</a:t>
            </a:r>
            <a:r>
              <a:rPr lang="tr-TR" sz="3300" b="1" dirty="0" smtClean="0">
                <a:solidFill>
                  <a:srgbClr val="000000"/>
                </a:solidFill>
                <a:latin typeface="Consolas"/>
              </a:rPr>
              <a:t>.</a:t>
            </a:r>
            <a:r>
              <a:rPr lang="tr-TR" sz="3300" b="1" dirty="0" err="1" smtClean="0">
                <a:solidFill>
                  <a:srgbClr val="000000"/>
                </a:solidFill>
                <a:latin typeface="Consolas"/>
              </a:rPr>
              <a:t>equals</a:t>
            </a:r>
            <a:r>
              <a:rPr lang="tr-TR" sz="3300" b="1" dirty="0" smtClean="0">
                <a:solidFill>
                  <a:srgbClr val="000000"/>
                </a:solidFill>
                <a:latin typeface="Consolas"/>
              </a:rPr>
              <a:t>(</a:t>
            </a:r>
            <a:r>
              <a:rPr lang="tr-TR" sz="3300" b="1" dirty="0" smtClean="0">
                <a:solidFill>
                  <a:srgbClr val="2A00FF"/>
                </a:solidFill>
                <a:latin typeface="Consolas"/>
              </a:rPr>
              <a:t>"BA"</a:t>
            </a:r>
            <a:r>
              <a:rPr lang="tr-TR" sz="3300" b="1" dirty="0" smtClean="0">
                <a:solidFill>
                  <a:srgbClr val="000000"/>
                </a:solidFill>
                <a:latin typeface="Consolas"/>
              </a:rPr>
              <a:t>))</a:t>
            </a:r>
          </a:p>
          <a:p>
            <a:pPr lvl="1">
              <a:buNone/>
            </a:pPr>
            <a:r>
              <a:rPr lang="tr-TR" sz="3300" dirty="0" smtClean="0">
                <a:solidFill>
                  <a:srgbClr val="6A3E3E"/>
                </a:solidFill>
                <a:latin typeface="Consolas"/>
              </a:rPr>
              <a:t>            </a:t>
            </a:r>
            <a:r>
              <a:rPr lang="tr-TR" sz="3300" dirty="0" err="1" smtClean="0">
                <a:solidFill>
                  <a:srgbClr val="6A3E3E"/>
                </a:solidFill>
                <a:latin typeface="Consolas"/>
              </a:rPr>
              <a:t>agirlikliNot</a:t>
            </a:r>
            <a:r>
              <a:rPr lang="tr-TR" sz="3300" dirty="0" smtClean="0">
                <a:solidFill>
                  <a:srgbClr val="000000"/>
                </a:solidFill>
                <a:latin typeface="Consolas"/>
              </a:rPr>
              <a:t> = 3.5*</a:t>
            </a:r>
            <a:r>
              <a:rPr lang="tr-TR" sz="3300" dirty="0" smtClean="0">
                <a:solidFill>
                  <a:srgbClr val="0000C0"/>
                </a:solidFill>
                <a:latin typeface="Consolas"/>
              </a:rPr>
              <a:t>kredi</a:t>
            </a:r>
            <a:r>
              <a:rPr lang="tr-TR" sz="3300" dirty="0" smtClean="0">
                <a:solidFill>
                  <a:srgbClr val="000000"/>
                </a:solidFill>
                <a:latin typeface="Consolas"/>
              </a:rPr>
              <a:t>;</a:t>
            </a:r>
          </a:p>
          <a:p>
            <a:pPr lvl="1">
              <a:buNone/>
            </a:pPr>
            <a:r>
              <a:rPr lang="tr-TR" sz="3300" b="1" dirty="0" smtClean="0">
                <a:solidFill>
                  <a:srgbClr val="7F0055"/>
                </a:solidFill>
                <a:latin typeface="Consolas"/>
              </a:rPr>
              <a:t>        else</a:t>
            </a:r>
            <a:r>
              <a:rPr lang="tr-TR" sz="3300" b="1" dirty="0" smtClean="0">
                <a:solidFill>
                  <a:srgbClr val="000000"/>
                </a:solidFill>
                <a:latin typeface="Consolas"/>
              </a:rPr>
              <a:t> </a:t>
            </a:r>
            <a:r>
              <a:rPr lang="tr-TR" sz="3300" b="1" dirty="0" err="1" smtClean="0">
                <a:solidFill>
                  <a:srgbClr val="7F0055"/>
                </a:solidFill>
                <a:latin typeface="Consolas"/>
              </a:rPr>
              <a:t>if</a:t>
            </a:r>
            <a:r>
              <a:rPr lang="tr-TR" sz="3300" b="1" dirty="0" smtClean="0">
                <a:solidFill>
                  <a:srgbClr val="000000"/>
                </a:solidFill>
                <a:latin typeface="Consolas"/>
              </a:rPr>
              <a:t>(</a:t>
            </a:r>
            <a:r>
              <a:rPr lang="tr-TR" sz="3300" b="1" dirty="0" err="1" smtClean="0">
                <a:solidFill>
                  <a:srgbClr val="0000C0"/>
                </a:solidFill>
                <a:latin typeface="Consolas"/>
              </a:rPr>
              <a:t>harfNotu</a:t>
            </a:r>
            <a:r>
              <a:rPr lang="tr-TR" sz="3300" b="1" dirty="0" smtClean="0">
                <a:solidFill>
                  <a:srgbClr val="000000"/>
                </a:solidFill>
                <a:latin typeface="Consolas"/>
              </a:rPr>
              <a:t>.</a:t>
            </a:r>
            <a:r>
              <a:rPr lang="tr-TR" sz="3300" b="1" dirty="0" err="1" smtClean="0">
                <a:solidFill>
                  <a:srgbClr val="000000"/>
                </a:solidFill>
                <a:latin typeface="Consolas"/>
              </a:rPr>
              <a:t>equals</a:t>
            </a:r>
            <a:r>
              <a:rPr lang="tr-TR" sz="3300" b="1" dirty="0" smtClean="0">
                <a:solidFill>
                  <a:srgbClr val="000000"/>
                </a:solidFill>
                <a:latin typeface="Consolas"/>
              </a:rPr>
              <a:t>(</a:t>
            </a:r>
            <a:r>
              <a:rPr lang="tr-TR" sz="3300" b="1" dirty="0" smtClean="0">
                <a:solidFill>
                  <a:srgbClr val="2A00FF"/>
                </a:solidFill>
                <a:latin typeface="Consolas"/>
              </a:rPr>
              <a:t>"BB"</a:t>
            </a:r>
            <a:r>
              <a:rPr lang="tr-TR" sz="3300" b="1" dirty="0" smtClean="0">
                <a:solidFill>
                  <a:srgbClr val="000000"/>
                </a:solidFill>
                <a:latin typeface="Consolas"/>
              </a:rPr>
              <a:t>))</a:t>
            </a:r>
          </a:p>
          <a:p>
            <a:pPr lvl="1">
              <a:buNone/>
            </a:pPr>
            <a:r>
              <a:rPr lang="tr-TR" sz="3300" dirty="0" smtClean="0">
                <a:solidFill>
                  <a:srgbClr val="6A3E3E"/>
                </a:solidFill>
                <a:latin typeface="Consolas"/>
              </a:rPr>
              <a:t>            </a:t>
            </a:r>
            <a:r>
              <a:rPr lang="tr-TR" sz="3300" dirty="0" err="1" smtClean="0">
                <a:solidFill>
                  <a:srgbClr val="6A3E3E"/>
                </a:solidFill>
                <a:latin typeface="Consolas"/>
              </a:rPr>
              <a:t>agirlikliNot</a:t>
            </a:r>
            <a:r>
              <a:rPr lang="tr-TR" sz="3300" dirty="0" smtClean="0">
                <a:solidFill>
                  <a:srgbClr val="000000"/>
                </a:solidFill>
                <a:latin typeface="Consolas"/>
              </a:rPr>
              <a:t> = 3*</a:t>
            </a:r>
            <a:r>
              <a:rPr lang="tr-TR" sz="3300" dirty="0" smtClean="0">
                <a:solidFill>
                  <a:srgbClr val="0000C0"/>
                </a:solidFill>
                <a:latin typeface="Consolas"/>
              </a:rPr>
              <a:t>kredi</a:t>
            </a:r>
            <a:r>
              <a:rPr lang="tr-TR" sz="3300" dirty="0" smtClean="0">
                <a:solidFill>
                  <a:srgbClr val="000000"/>
                </a:solidFill>
                <a:latin typeface="Consolas"/>
              </a:rPr>
              <a:t>;</a:t>
            </a:r>
          </a:p>
          <a:p>
            <a:pPr algn="just">
              <a:buFontTx/>
              <a:buChar char="-"/>
            </a:pPr>
            <a:endParaRPr lang="tr-TR" sz="2400" dirty="0" smtClean="0">
              <a:solidFill>
                <a:schemeClr val="tx1"/>
              </a:solidFill>
            </a:endParaRPr>
          </a:p>
        </p:txBody>
      </p:sp>
      <p:sp>
        <p:nvSpPr>
          <p:cNvPr id="4" name="3 Dikdörtgen"/>
          <p:cNvSpPr/>
          <p:nvPr/>
        </p:nvSpPr>
        <p:spPr>
          <a:xfrm>
            <a:off x="4571984" y="1357298"/>
            <a:ext cx="4572016" cy="2862322"/>
          </a:xfrm>
          <a:prstGeom prst="rect">
            <a:avLst/>
          </a:prstGeom>
        </p:spPr>
        <p:txBody>
          <a:bodyPr wrap="square">
            <a:spAutoFit/>
          </a:bodyPr>
          <a:lstStyle/>
          <a:p>
            <a:r>
              <a:rPr lang="tr-TR" sz="1200" b="1" dirty="0" smtClean="0">
                <a:solidFill>
                  <a:srgbClr val="7F0055"/>
                </a:solidFill>
                <a:latin typeface="Consolas"/>
              </a:rPr>
              <a:t> else</a:t>
            </a:r>
            <a:r>
              <a:rPr lang="tr-TR" sz="1200" b="1" dirty="0" smtClean="0">
                <a:solidFill>
                  <a:srgbClr val="000000"/>
                </a:solidFill>
                <a:latin typeface="Consolas"/>
              </a:rPr>
              <a:t> </a:t>
            </a:r>
            <a:r>
              <a:rPr lang="tr-TR" sz="1200" b="1" dirty="0" err="1" smtClean="0">
                <a:solidFill>
                  <a:srgbClr val="7F0055"/>
                </a:solidFill>
                <a:latin typeface="Consolas"/>
              </a:rPr>
              <a:t>if</a:t>
            </a:r>
            <a:r>
              <a:rPr lang="tr-TR" sz="1200" b="1" dirty="0" smtClean="0">
                <a:solidFill>
                  <a:srgbClr val="000000"/>
                </a:solidFill>
                <a:latin typeface="Consolas"/>
              </a:rPr>
              <a:t>(</a:t>
            </a:r>
            <a:r>
              <a:rPr lang="tr-TR" sz="1200" b="1" dirty="0" err="1" smtClean="0">
                <a:solidFill>
                  <a:srgbClr val="0000C0"/>
                </a:solidFill>
                <a:latin typeface="Consolas"/>
              </a:rPr>
              <a:t>harfNotu</a:t>
            </a:r>
            <a:r>
              <a:rPr lang="tr-TR" sz="1200" b="1" dirty="0" smtClean="0">
                <a:solidFill>
                  <a:srgbClr val="000000"/>
                </a:solidFill>
                <a:latin typeface="Consolas"/>
              </a:rPr>
              <a:t>.</a:t>
            </a:r>
            <a:r>
              <a:rPr lang="tr-TR" sz="1200" b="1" dirty="0" err="1" smtClean="0">
                <a:solidFill>
                  <a:srgbClr val="000000"/>
                </a:solidFill>
                <a:latin typeface="Consolas"/>
              </a:rPr>
              <a:t>equals</a:t>
            </a:r>
            <a:r>
              <a:rPr lang="tr-TR" sz="1200" b="1" dirty="0" smtClean="0">
                <a:solidFill>
                  <a:srgbClr val="000000"/>
                </a:solidFill>
                <a:latin typeface="Consolas"/>
              </a:rPr>
              <a:t>(</a:t>
            </a:r>
            <a:r>
              <a:rPr lang="tr-TR" sz="1200" b="1" dirty="0" smtClean="0">
                <a:solidFill>
                  <a:srgbClr val="2A00FF"/>
                </a:solidFill>
                <a:latin typeface="Consolas"/>
              </a:rPr>
              <a:t>"CB"</a:t>
            </a:r>
            <a:r>
              <a:rPr lang="tr-TR" sz="1200" b="1" dirty="0" smtClean="0">
                <a:solidFill>
                  <a:srgbClr val="000000"/>
                </a:solidFill>
                <a:latin typeface="Consolas"/>
              </a:rPr>
              <a:t>))</a:t>
            </a:r>
          </a:p>
          <a:p>
            <a:r>
              <a:rPr lang="tr-TR" sz="1200" dirty="0" smtClean="0">
                <a:solidFill>
                  <a:srgbClr val="6A3E3E"/>
                </a:solidFill>
                <a:latin typeface="Consolas"/>
              </a:rPr>
              <a:t>            </a:t>
            </a:r>
            <a:r>
              <a:rPr lang="tr-TR" sz="1200" dirty="0" err="1" smtClean="0">
                <a:solidFill>
                  <a:srgbClr val="6A3E3E"/>
                </a:solidFill>
                <a:latin typeface="Consolas"/>
              </a:rPr>
              <a:t>agirlikliNot</a:t>
            </a:r>
            <a:r>
              <a:rPr lang="tr-TR" sz="1200" dirty="0" smtClean="0">
                <a:solidFill>
                  <a:srgbClr val="000000"/>
                </a:solidFill>
                <a:latin typeface="Consolas"/>
              </a:rPr>
              <a:t> = 2.5*</a:t>
            </a:r>
            <a:r>
              <a:rPr lang="tr-TR" sz="1200" dirty="0" smtClean="0">
                <a:solidFill>
                  <a:srgbClr val="0000C0"/>
                </a:solidFill>
                <a:latin typeface="Consolas"/>
              </a:rPr>
              <a:t>kredi</a:t>
            </a:r>
            <a:r>
              <a:rPr lang="tr-TR" sz="1200" dirty="0" smtClean="0">
                <a:solidFill>
                  <a:srgbClr val="000000"/>
                </a:solidFill>
                <a:latin typeface="Consolas"/>
              </a:rPr>
              <a:t>;</a:t>
            </a:r>
          </a:p>
          <a:p>
            <a:r>
              <a:rPr lang="tr-TR" sz="1200" b="1" dirty="0" smtClean="0">
                <a:solidFill>
                  <a:srgbClr val="7F0055"/>
                </a:solidFill>
                <a:latin typeface="Consolas"/>
              </a:rPr>
              <a:t>        else</a:t>
            </a:r>
            <a:r>
              <a:rPr lang="tr-TR" sz="1200" b="1" dirty="0" smtClean="0">
                <a:solidFill>
                  <a:srgbClr val="000000"/>
                </a:solidFill>
                <a:latin typeface="Consolas"/>
              </a:rPr>
              <a:t> </a:t>
            </a:r>
            <a:r>
              <a:rPr lang="tr-TR" sz="1200" b="1" dirty="0" err="1" smtClean="0">
                <a:solidFill>
                  <a:srgbClr val="7F0055"/>
                </a:solidFill>
                <a:latin typeface="Consolas"/>
              </a:rPr>
              <a:t>if</a:t>
            </a:r>
            <a:r>
              <a:rPr lang="tr-TR" sz="1200" b="1" dirty="0" smtClean="0">
                <a:solidFill>
                  <a:srgbClr val="000000"/>
                </a:solidFill>
                <a:latin typeface="Consolas"/>
              </a:rPr>
              <a:t>(</a:t>
            </a:r>
            <a:r>
              <a:rPr lang="tr-TR" sz="1200" b="1" dirty="0" err="1" smtClean="0">
                <a:solidFill>
                  <a:srgbClr val="0000C0"/>
                </a:solidFill>
                <a:latin typeface="Consolas"/>
              </a:rPr>
              <a:t>harfNotu</a:t>
            </a:r>
            <a:r>
              <a:rPr lang="tr-TR" sz="1200" b="1" dirty="0" smtClean="0">
                <a:solidFill>
                  <a:srgbClr val="000000"/>
                </a:solidFill>
                <a:latin typeface="Consolas"/>
              </a:rPr>
              <a:t>.</a:t>
            </a:r>
            <a:r>
              <a:rPr lang="tr-TR" sz="1200" b="1" dirty="0" err="1" smtClean="0">
                <a:solidFill>
                  <a:srgbClr val="000000"/>
                </a:solidFill>
                <a:latin typeface="Consolas"/>
              </a:rPr>
              <a:t>equals</a:t>
            </a:r>
            <a:r>
              <a:rPr lang="tr-TR" sz="1200" b="1" dirty="0" smtClean="0">
                <a:solidFill>
                  <a:srgbClr val="000000"/>
                </a:solidFill>
                <a:latin typeface="Consolas"/>
              </a:rPr>
              <a:t>(</a:t>
            </a:r>
            <a:r>
              <a:rPr lang="tr-TR" sz="1200" b="1" dirty="0" smtClean="0">
                <a:solidFill>
                  <a:srgbClr val="2A00FF"/>
                </a:solidFill>
                <a:latin typeface="Consolas"/>
              </a:rPr>
              <a:t>"CC"</a:t>
            </a:r>
            <a:r>
              <a:rPr lang="tr-TR" sz="1200" b="1" dirty="0" smtClean="0">
                <a:solidFill>
                  <a:srgbClr val="000000"/>
                </a:solidFill>
                <a:latin typeface="Consolas"/>
              </a:rPr>
              <a:t>))</a:t>
            </a:r>
          </a:p>
          <a:p>
            <a:r>
              <a:rPr lang="tr-TR" sz="1200" dirty="0" smtClean="0">
                <a:solidFill>
                  <a:srgbClr val="6A3E3E"/>
                </a:solidFill>
                <a:latin typeface="Consolas"/>
              </a:rPr>
              <a:t>            </a:t>
            </a:r>
            <a:r>
              <a:rPr lang="tr-TR" sz="1200" dirty="0" err="1" smtClean="0">
                <a:solidFill>
                  <a:srgbClr val="6A3E3E"/>
                </a:solidFill>
                <a:latin typeface="Consolas"/>
              </a:rPr>
              <a:t>agirlikliNot</a:t>
            </a:r>
            <a:r>
              <a:rPr lang="tr-TR" sz="1200" dirty="0" smtClean="0">
                <a:solidFill>
                  <a:srgbClr val="000000"/>
                </a:solidFill>
                <a:latin typeface="Consolas"/>
              </a:rPr>
              <a:t> = 2*</a:t>
            </a:r>
            <a:r>
              <a:rPr lang="tr-TR" sz="1200" dirty="0" smtClean="0">
                <a:solidFill>
                  <a:srgbClr val="0000C0"/>
                </a:solidFill>
                <a:latin typeface="Consolas"/>
              </a:rPr>
              <a:t>kredi</a:t>
            </a:r>
            <a:r>
              <a:rPr lang="tr-TR" sz="1200" dirty="0" smtClean="0">
                <a:solidFill>
                  <a:srgbClr val="000000"/>
                </a:solidFill>
                <a:latin typeface="Consolas"/>
              </a:rPr>
              <a:t>;</a:t>
            </a:r>
          </a:p>
          <a:p>
            <a:r>
              <a:rPr lang="tr-TR" sz="1200" b="1" dirty="0" smtClean="0">
                <a:solidFill>
                  <a:srgbClr val="7F0055"/>
                </a:solidFill>
                <a:latin typeface="Consolas"/>
              </a:rPr>
              <a:t>        else</a:t>
            </a:r>
            <a:r>
              <a:rPr lang="tr-TR" sz="1200" b="1" dirty="0" smtClean="0">
                <a:solidFill>
                  <a:srgbClr val="000000"/>
                </a:solidFill>
                <a:latin typeface="Consolas"/>
              </a:rPr>
              <a:t> </a:t>
            </a:r>
            <a:r>
              <a:rPr lang="tr-TR" sz="1200" b="1" dirty="0" err="1" smtClean="0">
                <a:solidFill>
                  <a:srgbClr val="7F0055"/>
                </a:solidFill>
                <a:latin typeface="Consolas"/>
              </a:rPr>
              <a:t>if</a:t>
            </a:r>
            <a:r>
              <a:rPr lang="tr-TR" sz="1200" b="1" dirty="0" smtClean="0">
                <a:solidFill>
                  <a:srgbClr val="000000"/>
                </a:solidFill>
                <a:latin typeface="Consolas"/>
              </a:rPr>
              <a:t>(</a:t>
            </a:r>
            <a:r>
              <a:rPr lang="tr-TR" sz="1200" b="1" dirty="0" err="1" smtClean="0">
                <a:solidFill>
                  <a:srgbClr val="0000C0"/>
                </a:solidFill>
                <a:latin typeface="Consolas"/>
              </a:rPr>
              <a:t>harfNotu</a:t>
            </a:r>
            <a:r>
              <a:rPr lang="tr-TR" sz="1200" b="1" dirty="0" smtClean="0">
                <a:solidFill>
                  <a:srgbClr val="000000"/>
                </a:solidFill>
                <a:latin typeface="Consolas"/>
              </a:rPr>
              <a:t>.</a:t>
            </a:r>
            <a:r>
              <a:rPr lang="tr-TR" sz="1200" b="1" dirty="0" err="1" smtClean="0">
                <a:solidFill>
                  <a:srgbClr val="000000"/>
                </a:solidFill>
                <a:latin typeface="Consolas"/>
              </a:rPr>
              <a:t>equals</a:t>
            </a:r>
            <a:r>
              <a:rPr lang="tr-TR" sz="1200" b="1" dirty="0" smtClean="0">
                <a:solidFill>
                  <a:srgbClr val="000000"/>
                </a:solidFill>
                <a:latin typeface="Consolas"/>
              </a:rPr>
              <a:t>(</a:t>
            </a:r>
            <a:r>
              <a:rPr lang="tr-TR" sz="1200" b="1" dirty="0" smtClean="0">
                <a:solidFill>
                  <a:srgbClr val="2A00FF"/>
                </a:solidFill>
                <a:latin typeface="Consolas"/>
              </a:rPr>
              <a:t>"DC"</a:t>
            </a:r>
            <a:r>
              <a:rPr lang="tr-TR" sz="1200" b="1" dirty="0" smtClean="0">
                <a:solidFill>
                  <a:srgbClr val="000000"/>
                </a:solidFill>
                <a:latin typeface="Consolas"/>
              </a:rPr>
              <a:t>))</a:t>
            </a:r>
          </a:p>
          <a:p>
            <a:r>
              <a:rPr lang="tr-TR" sz="1200" dirty="0" smtClean="0">
                <a:solidFill>
                  <a:srgbClr val="6A3E3E"/>
                </a:solidFill>
                <a:latin typeface="Consolas"/>
              </a:rPr>
              <a:t>            </a:t>
            </a:r>
            <a:r>
              <a:rPr lang="tr-TR" sz="1200" dirty="0" err="1" smtClean="0">
                <a:solidFill>
                  <a:srgbClr val="6A3E3E"/>
                </a:solidFill>
                <a:latin typeface="Consolas"/>
              </a:rPr>
              <a:t>agirlikliNot</a:t>
            </a:r>
            <a:r>
              <a:rPr lang="tr-TR" sz="1200" dirty="0" smtClean="0">
                <a:solidFill>
                  <a:srgbClr val="000000"/>
                </a:solidFill>
                <a:latin typeface="Consolas"/>
              </a:rPr>
              <a:t> = 1.5*</a:t>
            </a:r>
            <a:r>
              <a:rPr lang="tr-TR" sz="1200" dirty="0" smtClean="0">
                <a:solidFill>
                  <a:srgbClr val="0000C0"/>
                </a:solidFill>
                <a:latin typeface="Consolas"/>
              </a:rPr>
              <a:t>kredi</a:t>
            </a:r>
            <a:r>
              <a:rPr lang="tr-TR" sz="1200" dirty="0" smtClean="0">
                <a:solidFill>
                  <a:srgbClr val="000000"/>
                </a:solidFill>
                <a:latin typeface="Consolas"/>
              </a:rPr>
              <a:t>;</a:t>
            </a:r>
          </a:p>
          <a:p>
            <a:r>
              <a:rPr lang="tr-TR" sz="1200" b="1" dirty="0" smtClean="0">
                <a:solidFill>
                  <a:srgbClr val="7F0055"/>
                </a:solidFill>
                <a:latin typeface="Consolas"/>
              </a:rPr>
              <a:t>        else</a:t>
            </a:r>
            <a:r>
              <a:rPr lang="tr-TR" sz="1200" b="1" dirty="0" smtClean="0">
                <a:solidFill>
                  <a:srgbClr val="000000"/>
                </a:solidFill>
                <a:latin typeface="Consolas"/>
              </a:rPr>
              <a:t> </a:t>
            </a:r>
            <a:r>
              <a:rPr lang="tr-TR" sz="1200" b="1" dirty="0" err="1" smtClean="0">
                <a:solidFill>
                  <a:srgbClr val="7F0055"/>
                </a:solidFill>
                <a:latin typeface="Consolas"/>
              </a:rPr>
              <a:t>if</a:t>
            </a:r>
            <a:r>
              <a:rPr lang="tr-TR" sz="1200" b="1" dirty="0" smtClean="0">
                <a:solidFill>
                  <a:srgbClr val="000000"/>
                </a:solidFill>
                <a:latin typeface="Consolas"/>
              </a:rPr>
              <a:t>(</a:t>
            </a:r>
            <a:r>
              <a:rPr lang="tr-TR" sz="1200" b="1" dirty="0" err="1" smtClean="0">
                <a:solidFill>
                  <a:srgbClr val="0000C0"/>
                </a:solidFill>
                <a:latin typeface="Consolas"/>
              </a:rPr>
              <a:t>harfNotu</a:t>
            </a:r>
            <a:r>
              <a:rPr lang="tr-TR" sz="1200" b="1" dirty="0" smtClean="0">
                <a:solidFill>
                  <a:srgbClr val="000000"/>
                </a:solidFill>
                <a:latin typeface="Consolas"/>
              </a:rPr>
              <a:t>.</a:t>
            </a:r>
            <a:r>
              <a:rPr lang="tr-TR" sz="1200" b="1" dirty="0" err="1" smtClean="0">
                <a:solidFill>
                  <a:srgbClr val="000000"/>
                </a:solidFill>
                <a:latin typeface="Consolas"/>
              </a:rPr>
              <a:t>equals</a:t>
            </a:r>
            <a:r>
              <a:rPr lang="tr-TR" sz="1200" b="1" dirty="0" smtClean="0">
                <a:solidFill>
                  <a:srgbClr val="000000"/>
                </a:solidFill>
                <a:latin typeface="Consolas"/>
              </a:rPr>
              <a:t>(</a:t>
            </a:r>
            <a:r>
              <a:rPr lang="tr-TR" sz="1200" b="1" dirty="0" smtClean="0">
                <a:solidFill>
                  <a:srgbClr val="2A00FF"/>
                </a:solidFill>
                <a:latin typeface="Consolas"/>
              </a:rPr>
              <a:t>"DD"</a:t>
            </a:r>
            <a:r>
              <a:rPr lang="tr-TR" sz="1200" b="1" dirty="0" smtClean="0">
                <a:solidFill>
                  <a:srgbClr val="000000"/>
                </a:solidFill>
                <a:latin typeface="Consolas"/>
              </a:rPr>
              <a:t>))</a:t>
            </a:r>
          </a:p>
          <a:p>
            <a:r>
              <a:rPr lang="tr-TR" sz="1200" dirty="0" smtClean="0">
                <a:solidFill>
                  <a:srgbClr val="6A3E3E"/>
                </a:solidFill>
                <a:latin typeface="Consolas"/>
              </a:rPr>
              <a:t>            </a:t>
            </a:r>
            <a:r>
              <a:rPr lang="tr-TR" sz="1200" dirty="0" err="1" smtClean="0">
                <a:solidFill>
                  <a:srgbClr val="6A3E3E"/>
                </a:solidFill>
                <a:latin typeface="Consolas"/>
              </a:rPr>
              <a:t>agirlikliNot</a:t>
            </a:r>
            <a:r>
              <a:rPr lang="tr-TR" sz="1200" dirty="0" smtClean="0">
                <a:solidFill>
                  <a:srgbClr val="000000"/>
                </a:solidFill>
                <a:latin typeface="Consolas"/>
              </a:rPr>
              <a:t> = 1*</a:t>
            </a:r>
            <a:r>
              <a:rPr lang="tr-TR" sz="1200" dirty="0" smtClean="0">
                <a:solidFill>
                  <a:srgbClr val="0000C0"/>
                </a:solidFill>
                <a:latin typeface="Consolas"/>
              </a:rPr>
              <a:t>kredi</a:t>
            </a:r>
            <a:r>
              <a:rPr lang="tr-TR" sz="1200" dirty="0" smtClean="0">
                <a:solidFill>
                  <a:srgbClr val="000000"/>
                </a:solidFill>
                <a:latin typeface="Consolas"/>
              </a:rPr>
              <a:t>;</a:t>
            </a:r>
          </a:p>
          <a:p>
            <a:r>
              <a:rPr lang="tr-TR" sz="1200" b="1" dirty="0" smtClean="0">
                <a:solidFill>
                  <a:srgbClr val="7F0055"/>
                </a:solidFill>
                <a:latin typeface="Consolas"/>
              </a:rPr>
              <a:t>        else</a:t>
            </a:r>
          </a:p>
          <a:p>
            <a:r>
              <a:rPr lang="tr-TR" sz="1200" dirty="0" smtClean="0">
                <a:solidFill>
                  <a:srgbClr val="6A3E3E"/>
                </a:solidFill>
                <a:latin typeface="Consolas"/>
              </a:rPr>
              <a:t>            </a:t>
            </a:r>
            <a:r>
              <a:rPr lang="tr-TR" sz="1200" dirty="0" err="1" smtClean="0">
                <a:solidFill>
                  <a:srgbClr val="6A3E3E"/>
                </a:solidFill>
                <a:latin typeface="Consolas"/>
              </a:rPr>
              <a:t>agirlikliNot</a:t>
            </a:r>
            <a:r>
              <a:rPr lang="tr-TR" sz="1200" dirty="0" smtClean="0">
                <a:solidFill>
                  <a:srgbClr val="000000"/>
                </a:solidFill>
                <a:latin typeface="Consolas"/>
              </a:rPr>
              <a:t> = 0;</a:t>
            </a:r>
          </a:p>
          <a:p>
            <a:endParaRPr lang="tr-TR" sz="1200" dirty="0" smtClean="0">
              <a:latin typeface="Consolas"/>
            </a:endParaRPr>
          </a:p>
          <a:p>
            <a:r>
              <a:rPr lang="tr-TR" sz="1200" b="1" dirty="0" smtClean="0">
                <a:solidFill>
                  <a:srgbClr val="7F0055"/>
                </a:solidFill>
                <a:latin typeface="Consolas"/>
              </a:rPr>
              <a:t>        </a:t>
            </a:r>
            <a:r>
              <a:rPr lang="tr-TR" sz="1200" b="1" dirty="0" err="1" smtClean="0">
                <a:solidFill>
                  <a:srgbClr val="7F0055"/>
                </a:solidFill>
                <a:latin typeface="Consolas"/>
              </a:rPr>
              <a:t>return</a:t>
            </a:r>
            <a:r>
              <a:rPr lang="tr-TR" sz="1200" b="1" dirty="0" smtClean="0">
                <a:solidFill>
                  <a:srgbClr val="000000"/>
                </a:solidFill>
                <a:latin typeface="Consolas"/>
              </a:rPr>
              <a:t> </a:t>
            </a:r>
            <a:r>
              <a:rPr lang="tr-TR" sz="1200" b="1" dirty="0" err="1" smtClean="0">
                <a:solidFill>
                  <a:srgbClr val="6A3E3E"/>
                </a:solidFill>
                <a:latin typeface="Consolas"/>
              </a:rPr>
              <a:t>agirlikliNot</a:t>
            </a:r>
            <a:r>
              <a:rPr lang="tr-TR" sz="1200" b="1" dirty="0" smtClean="0">
                <a:solidFill>
                  <a:srgbClr val="000000"/>
                </a:solidFill>
                <a:latin typeface="Consolas"/>
              </a:rPr>
              <a:t>;</a:t>
            </a:r>
          </a:p>
          <a:p>
            <a:r>
              <a:rPr lang="tr-TR" sz="1200" dirty="0" smtClean="0">
                <a:solidFill>
                  <a:srgbClr val="000000"/>
                </a:solidFill>
                <a:latin typeface="Consolas"/>
              </a:rPr>
              <a:t>    </a:t>
            </a:r>
          </a:p>
          <a:p>
            <a:r>
              <a:rPr lang="tr-TR" sz="1200" dirty="0" smtClean="0">
                <a:solidFill>
                  <a:srgbClr val="000000"/>
                </a:solidFill>
                <a:latin typeface="Consolas"/>
              </a:rPr>
              <a:t>    }</a:t>
            </a:r>
            <a:endParaRPr lang="tr-TR" sz="1200" dirty="0" smtClean="0">
              <a:latin typeface="Consolas"/>
            </a:endParaRPr>
          </a:p>
          <a:p>
            <a:r>
              <a:rPr lang="tr-TR" sz="1200" dirty="0" smtClean="0">
                <a:solidFill>
                  <a:srgbClr val="000000"/>
                </a:solidFill>
                <a:latin typeface="Consolas"/>
              </a:rPr>
              <a:t>}</a:t>
            </a:r>
            <a:endParaRPr lang="tr-TR" sz="1200" dirty="0"/>
          </a:p>
        </p:txBody>
      </p:sp>
      <p:cxnSp>
        <p:nvCxnSpPr>
          <p:cNvPr id="6" name="5 Eğri Bağlayıcı"/>
          <p:cNvCxnSpPr/>
          <p:nvPr/>
        </p:nvCxnSpPr>
        <p:spPr>
          <a:xfrm rot="5400000" flipH="1" flipV="1">
            <a:off x="2964645" y="2321711"/>
            <a:ext cx="2571768" cy="92869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Ders Sınıfı </a:t>
            </a:r>
            <a:r>
              <a:rPr lang="tr-TR" sz="4000" b="1" dirty="0" smtClean="0">
                <a:solidFill>
                  <a:schemeClr val="tx2">
                    <a:lumMod val="60000"/>
                    <a:lumOff val="40000"/>
                  </a:schemeClr>
                </a:solidFill>
              </a:rPr>
              <a:t>Kodumuzun bir görüntüsü</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71406" y="1219200"/>
            <a:ext cx="4714908" cy="4937760"/>
          </a:xfrm>
        </p:spPr>
        <p:style>
          <a:lnRef idx="1">
            <a:schemeClr val="accent2"/>
          </a:lnRef>
          <a:fillRef idx="2">
            <a:schemeClr val="accent2"/>
          </a:fillRef>
          <a:effectRef idx="1">
            <a:schemeClr val="accent2"/>
          </a:effectRef>
          <a:fontRef idx="minor">
            <a:schemeClr val="dk1"/>
          </a:fontRef>
        </p:style>
        <p:txBody>
          <a:bodyPr>
            <a:normAutofit fontScale="40000" lnSpcReduction="20000"/>
          </a:bodyPr>
          <a:lstStyle/>
          <a:p>
            <a:pPr algn="just">
              <a:buFontTx/>
              <a:buChar char="-"/>
            </a:pPr>
            <a:r>
              <a:rPr lang="tr-TR" sz="4300" b="1" dirty="0" smtClean="0">
                <a:solidFill>
                  <a:schemeClr val="tx1"/>
                </a:solidFill>
              </a:rPr>
              <a:t>Örnek </a:t>
            </a:r>
            <a:r>
              <a:rPr lang="tr-TR" sz="4300" b="1" dirty="0" smtClean="0"/>
              <a:t>bir </a:t>
            </a:r>
            <a:r>
              <a:rPr lang="tr-TR" sz="4300" b="1" smtClean="0">
                <a:solidFill>
                  <a:schemeClr val="tx1"/>
                </a:solidFill>
              </a:rPr>
              <a:t>Ders Sınıfı</a:t>
            </a:r>
            <a:r>
              <a:rPr lang="tr-TR" sz="4300" b="1" dirty="0" smtClean="0">
                <a:solidFill>
                  <a:schemeClr val="tx1"/>
                </a:solidFill>
              </a:rPr>
              <a:t>:</a:t>
            </a:r>
          </a:p>
          <a:p>
            <a:pPr algn="just">
              <a:buFontTx/>
              <a:buChar char="-"/>
            </a:pPr>
            <a:endParaRPr lang="tr-TR" sz="2800" b="1" dirty="0" smtClean="0">
              <a:solidFill>
                <a:schemeClr val="tx1"/>
              </a:solidFill>
            </a:endParaRPr>
          </a:p>
          <a:p>
            <a:pPr algn="l">
              <a:buNone/>
            </a:pPr>
            <a:r>
              <a:rPr lang="tr-TR" sz="2800" b="1" dirty="0" err="1" smtClean="0">
                <a:solidFill>
                  <a:srgbClr val="7F0055"/>
                </a:solidFill>
                <a:latin typeface="Consolas"/>
              </a:rPr>
              <a:t>public</a:t>
            </a:r>
            <a:r>
              <a:rPr lang="tr-TR" sz="2800" b="1" dirty="0" smtClean="0">
                <a:solidFill>
                  <a:srgbClr val="000000"/>
                </a:solidFill>
                <a:latin typeface="Consolas"/>
              </a:rPr>
              <a:t> </a:t>
            </a:r>
            <a:r>
              <a:rPr lang="tr-TR" sz="2800" b="1" dirty="0" err="1" smtClean="0">
                <a:solidFill>
                  <a:srgbClr val="7F0055"/>
                </a:solidFill>
                <a:latin typeface="Consolas"/>
              </a:rPr>
              <a:t>class</a:t>
            </a:r>
            <a:r>
              <a:rPr lang="tr-TR" sz="2800" b="1" dirty="0" smtClean="0">
                <a:solidFill>
                  <a:srgbClr val="000000"/>
                </a:solidFill>
                <a:latin typeface="Consolas"/>
              </a:rPr>
              <a:t> Ders {</a:t>
            </a:r>
          </a:p>
          <a:p>
            <a:pPr algn="l"/>
            <a:endParaRPr lang="tr-TR" sz="2800" dirty="0" smtClean="0">
              <a:latin typeface="Consolas"/>
            </a:endParaRPr>
          </a:p>
          <a:p>
            <a:pPr algn="l">
              <a:buNone/>
            </a:pPr>
            <a:r>
              <a:rPr lang="tr-TR" sz="2800" b="1" dirty="0" smtClean="0">
                <a:solidFill>
                  <a:srgbClr val="7F0055"/>
                </a:solidFill>
                <a:latin typeface="Consolas"/>
              </a:rPr>
              <a:t> </a:t>
            </a:r>
            <a:r>
              <a:rPr lang="tr-TR" sz="2800" b="1" dirty="0" err="1" smtClean="0">
                <a:solidFill>
                  <a:srgbClr val="7F0055"/>
                </a:solidFill>
                <a:latin typeface="Consolas"/>
              </a:rPr>
              <a:t>public</a:t>
            </a:r>
            <a:r>
              <a:rPr lang="tr-TR" sz="2800" b="1" dirty="0" smtClean="0">
                <a:solidFill>
                  <a:srgbClr val="000000"/>
                </a:solidFill>
                <a:latin typeface="Consolas"/>
              </a:rPr>
              <a:t> </a:t>
            </a:r>
            <a:r>
              <a:rPr lang="tr-TR" sz="2800" b="1" dirty="0" err="1" smtClean="0">
                <a:solidFill>
                  <a:srgbClr val="000000"/>
                </a:solidFill>
                <a:latin typeface="Consolas"/>
              </a:rPr>
              <a:t>String</a:t>
            </a:r>
            <a:r>
              <a:rPr lang="tr-TR" sz="2800" b="1" dirty="0" smtClean="0">
                <a:solidFill>
                  <a:srgbClr val="000000"/>
                </a:solidFill>
                <a:latin typeface="Consolas"/>
              </a:rPr>
              <a:t> </a:t>
            </a:r>
            <a:r>
              <a:rPr lang="tr-TR" sz="2800" b="1" dirty="0" err="1" smtClean="0">
                <a:solidFill>
                  <a:srgbClr val="0000C0"/>
                </a:solidFill>
                <a:latin typeface="Consolas"/>
              </a:rPr>
              <a:t>dersAdi</a:t>
            </a:r>
            <a:r>
              <a:rPr lang="tr-TR" sz="2800" b="1" dirty="0" smtClean="0">
                <a:solidFill>
                  <a:srgbClr val="000000"/>
                </a:solidFill>
                <a:latin typeface="Consolas"/>
              </a:rPr>
              <a:t>;</a:t>
            </a:r>
          </a:p>
          <a:p>
            <a:pPr algn="l">
              <a:buNone/>
            </a:pPr>
            <a:r>
              <a:rPr lang="tr-TR" sz="2800" b="1" dirty="0" smtClean="0">
                <a:solidFill>
                  <a:srgbClr val="7F0055"/>
                </a:solidFill>
                <a:latin typeface="Consolas"/>
              </a:rPr>
              <a:t> </a:t>
            </a:r>
            <a:r>
              <a:rPr lang="tr-TR" sz="2800" b="1" dirty="0" err="1" smtClean="0">
                <a:solidFill>
                  <a:srgbClr val="7F0055"/>
                </a:solidFill>
                <a:latin typeface="Consolas"/>
              </a:rPr>
              <a:t>public</a:t>
            </a:r>
            <a:r>
              <a:rPr lang="tr-TR" sz="2800" b="1" dirty="0" smtClean="0">
                <a:solidFill>
                  <a:srgbClr val="000000"/>
                </a:solidFill>
                <a:latin typeface="Consolas"/>
              </a:rPr>
              <a:t> </a:t>
            </a:r>
            <a:r>
              <a:rPr lang="tr-TR" sz="2800" b="1" dirty="0" err="1" smtClean="0">
                <a:solidFill>
                  <a:srgbClr val="000000"/>
                </a:solidFill>
                <a:latin typeface="Consolas"/>
              </a:rPr>
              <a:t>String</a:t>
            </a:r>
            <a:r>
              <a:rPr lang="tr-TR" sz="2800" b="1" dirty="0" smtClean="0">
                <a:solidFill>
                  <a:srgbClr val="000000"/>
                </a:solidFill>
                <a:latin typeface="Consolas"/>
              </a:rPr>
              <a:t> </a:t>
            </a:r>
            <a:r>
              <a:rPr lang="tr-TR" sz="2800" b="1" dirty="0" err="1" smtClean="0">
                <a:solidFill>
                  <a:srgbClr val="0000C0"/>
                </a:solidFill>
                <a:latin typeface="Consolas"/>
              </a:rPr>
              <a:t>dersKodu</a:t>
            </a:r>
            <a:r>
              <a:rPr lang="tr-TR" sz="2800" b="1" dirty="0" smtClean="0">
                <a:solidFill>
                  <a:srgbClr val="000000"/>
                </a:solidFill>
                <a:latin typeface="Consolas"/>
              </a:rPr>
              <a:t>;</a:t>
            </a:r>
          </a:p>
          <a:p>
            <a:pPr algn="l">
              <a:buNone/>
            </a:pPr>
            <a:r>
              <a:rPr lang="tr-TR" sz="2800" b="1" dirty="0" smtClean="0">
                <a:solidFill>
                  <a:srgbClr val="7F0055"/>
                </a:solidFill>
                <a:latin typeface="Consolas"/>
              </a:rPr>
              <a:t> </a:t>
            </a:r>
            <a:r>
              <a:rPr lang="tr-TR" sz="2800" b="1" dirty="0" err="1" smtClean="0">
                <a:solidFill>
                  <a:srgbClr val="7F0055"/>
                </a:solidFill>
                <a:latin typeface="Consolas"/>
              </a:rPr>
              <a:t>public</a:t>
            </a:r>
            <a:r>
              <a:rPr lang="tr-TR" sz="2800" b="1" dirty="0" smtClean="0">
                <a:solidFill>
                  <a:srgbClr val="000000"/>
                </a:solidFill>
                <a:latin typeface="Consolas"/>
              </a:rPr>
              <a:t> </a:t>
            </a:r>
            <a:r>
              <a:rPr lang="tr-TR" sz="2800" b="1" dirty="0" err="1" smtClean="0">
                <a:solidFill>
                  <a:srgbClr val="7F0055"/>
                </a:solidFill>
                <a:latin typeface="Consolas"/>
              </a:rPr>
              <a:t>int</a:t>
            </a:r>
            <a:r>
              <a:rPr lang="tr-TR" sz="2800" b="1" dirty="0" smtClean="0">
                <a:solidFill>
                  <a:srgbClr val="000000"/>
                </a:solidFill>
                <a:latin typeface="Consolas"/>
              </a:rPr>
              <a:t> </a:t>
            </a:r>
            <a:r>
              <a:rPr lang="tr-TR" sz="2800" b="1" dirty="0" smtClean="0">
                <a:solidFill>
                  <a:srgbClr val="0000C0"/>
                </a:solidFill>
                <a:latin typeface="Consolas"/>
              </a:rPr>
              <a:t>kredi</a:t>
            </a:r>
            <a:r>
              <a:rPr lang="tr-TR" sz="2800" b="1" dirty="0" smtClean="0">
                <a:solidFill>
                  <a:srgbClr val="000000"/>
                </a:solidFill>
                <a:latin typeface="Consolas"/>
              </a:rPr>
              <a:t>;</a:t>
            </a:r>
          </a:p>
          <a:p>
            <a:pPr algn="l">
              <a:buNone/>
            </a:pPr>
            <a:r>
              <a:rPr lang="tr-TR" sz="2800" b="1" dirty="0" smtClean="0">
                <a:solidFill>
                  <a:srgbClr val="7F0055"/>
                </a:solidFill>
                <a:latin typeface="Consolas"/>
              </a:rPr>
              <a:t> </a:t>
            </a:r>
            <a:r>
              <a:rPr lang="tr-TR" sz="2800" b="1" dirty="0" err="1" smtClean="0">
                <a:solidFill>
                  <a:srgbClr val="7F0055"/>
                </a:solidFill>
                <a:latin typeface="Consolas"/>
              </a:rPr>
              <a:t>private</a:t>
            </a:r>
            <a:r>
              <a:rPr lang="tr-TR" sz="2800" b="1" dirty="0" smtClean="0">
                <a:solidFill>
                  <a:srgbClr val="000000"/>
                </a:solidFill>
                <a:latin typeface="Consolas"/>
              </a:rPr>
              <a:t> </a:t>
            </a:r>
            <a:r>
              <a:rPr lang="tr-TR" sz="2800" b="1" err="1" smtClean="0">
                <a:solidFill>
                  <a:srgbClr val="000000"/>
                </a:solidFill>
                <a:latin typeface="Consolas"/>
              </a:rPr>
              <a:t>String</a:t>
            </a:r>
            <a:r>
              <a:rPr lang="tr-TR" sz="2800" b="1" smtClean="0">
                <a:solidFill>
                  <a:srgbClr val="000000"/>
                </a:solidFill>
                <a:latin typeface="Consolas"/>
              </a:rPr>
              <a:t> </a:t>
            </a:r>
            <a:r>
              <a:rPr lang="tr-TR" sz="2800" b="1" smtClean="0">
                <a:solidFill>
                  <a:srgbClr val="0000C0"/>
                </a:solidFill>
                <a:latin typeface="Consolas"/>
              </a:rPr>
              <a:t>harfNotu</a:t>
            </a:r>
            <a:r>
              <a:rPr lang="tr-TR" sz="2800" b="1" dirty="0" smtClean="0">
                <a:solidFill>
                  <a:srgbClr val="000000"/>
                </a:solidFill>
                <a:latin typeface="Consolas"/>
              </a:rPr>
              <a:t>;</a:t>
            </a:r>
          </a:p>
          <a:p>
            <a:pPr>
              <a:buNone/>
            </a:pPr>
            <a:r>
              <a:rPr lang="tr-TR" sz="2800" b="1" dirty="0" smtClean="0">
                <a:solidFill>
                  <a:srgbClr val="7F0055"/>
                </a:solidFill>
                <a:latin typeface="Consolas"/>
              </a:rPr>
              <a:t> </a:t>
            </a:r>
            <a:r>
              <a:rPr lang="tr-TR" sz="2800" b="1" dirty="0" err="1" smtClean="0">
                <a:solidFill>
                  <a:srgbClr val="7F0055"/>
                </a:solidFill>
                <a:latin typeface="Consolas"/>
              </a:rPr>
              <a:t>public</a:t>
            </a:r>
            <a:r>
              <a:rPr lang="tr-TR" sz="2800" b="1" dirty="0" smtClean="0">
                <a:solidFill>
                  <a:srgbClr val="7F0055"/>
                </a:solidFill>
                <a:latin typeface="Consolas"/>
              </a:rPr>
              <a:t> </a:t>
            </a:r>
            <a:r>
              <a:rPr lang="tr-TR" sz="2800" b="1" dirty="0" err="1" smtClean="0">
                <a:solidFill>
                  <a:srgbClr val="000000"/>
                </a:solidFill>
                <a:latin typeface="Consolas"/>
              </a:rPr>
              <a:t>String</a:t>
            </a:r>
            <a:r>
              <a:rPr lang="tr-TR" sz="2800" b="1" dirty="0" smtClean="0">
                <a:solidFill>
                  <a:srgbClr val="000000"/>
                </a:solidFill>
                <a:latin typeface="Consolas"/>
              </a:rPr>
              <a:t> </a:t>
            </a:r>
            <a:r>
              <a:rPr lang="tr-TR" sz="2800" b="1" dirty="0" err="1" smtClean="0">
                <a:solidFill>
                  <a:srgbClr val="0000C0"/>
                </a:solidFill>
                <a:latin typeface="Consolas"/>
              </a:rPr>
              <a:t>alindigiDonem</a:t>
            </a:r>
            <a:r>
              <a:rPr lang="tr-TR" sz="2800" b="1" dirty="0" smtClean="0">
                <a:solidFill>
                  <a:srgbClr val="000000"/>
                </a:solidFill>
                <a:latin typeface="Consolas"/>
              </a:rPr>
              <a:t>;</a:t>
            </a:r>
          </a:p>
          <a:p>
            <a:pPr>
              <a:buNone/>
            </a:pPr>
            <a:r>
              <a:rPr lang="tr-TR" sz="2800" b="1" dirty="0" smtClean="0">
                <a:solidFill>
                  <a:srgbClr val="7F0055"/>
                </a:solidFill>
                <a:latin typeface="Consolas"/>
              </a:rPr>
              <a:t> </a:t>
            </a:r>
            <a:r>
              <a:rPr lang="tr-TR" sz="2800" b="1" dirty="0" err="1" smtClean="0">
                <a:solidFill>
                  <a:srgbClr val="7F0055"/>
                </a:solidFill>
                <a:latin typeface="Consolas"/>
              </a:rPr>
              <a:t>private</a:t>
            </a:r>
            <a:r>
              <a:rPr lang="tr-TR" sz="2800" b="1" dirty="0" smtClean="0">
                <a:solidFill>
                  <a:srgbClr val="7F0055"/>
                </a:solidFill>
                <a:latin typeface="Consolas"/>
              </a:rPr>
              <a:t> </a:t>
            </a:r>
            <a:r>
              <a:rPr lang="tr-TR" sz="2800" b="1" dirty="0" err="1" smtClean="0">
                <a:solidFill>
                  <a:srgbClr val="7F0055"/>
                </a:solidFill>
                <a:latin typeface="Consolas"/>
              </a:rPr>
              <a:t>double</a:t>
            </a:r>
            <a:r>
              <a:rPr lang="tr-TR" sz="2800" b="1" dirty="0" smtClean="0">
                <a:solidFill>
                  <a:srgbClr val="000000"/>
                </a:solidFill>
                <a:latin typeface="Consolas"/>
              </a:rPr>
              <a:t> </a:t>
            </a:r>
            <a:r>
              <a:rPr lang="tr-TR" sz="2800" b="1" dirty="0" err="1" smtClean="0">
                <a:solidFill>
                  <a:srgbClr val="0000C0"/>
                </a:solidFill>
                <a:latin typeface="Consolas"/>
              </a:rPr>
              <a:t>agirlikliNot</a:t>
            </a:r>
            <a:r>
              <a:rPr lang="tr-TR" sz="2800" b="1" dirty="0" smtClean="0">
                <a:solidFill>
                  <a:srgbClr val="000000"/>
                </a:solidFill>
                <a:latin typeface="Consolas"/>
              </a:rPr>
              <a:t>;</a:t>
            </a:r>
          </a:p>
          <a:p>
            <a:pPr>
              <a:buNone/>
            </a:pPr>
            <a:endParaRPr lang="tr-TR" sz="2800" dirty="0" smtClean="0">
              <a:latin typeface="Consolas"/>
            </a:endParaRPr>
          </a:p>
          <a:p>
            <a:pPr algn="l">
              <a:buNone/>
            </a:pPr>
            <a:r>
              <a:rPr lang="tr-TR" sz="2800" b="1" dirty="0" smtClean="0">
                <a:solidFill>
                  <a:srgbClr val="7F0055"/>
                </a:solidFill>
                <a:latin typeface="Consolas"/>
              </a:rPr>
              <a:t> </a:t>
            </a:r>
            <a:r>
              <a:rPr lang="tr-TR" sz="2800" b="1" dirty="0" err="1" smtClean="0">
                <a:solidFill>
                  <a:srgbClr val="7F0055"/>
                </a:solidFill>
                <a:latin typeface="Consolas"/>
              </a:rPr>
              <a:t>public</a:t>
            </a:r>
            <a:r>
              <a:rPr lang="tr-TR" sz="2800" b="1" dirty="0" smtClean="0">
                <a:solidFill>
                  <a:srgbClr val="000000"/>
                </a:solidFill>
                <a:latin typeface="Consolas"/>
              </a:rPr>
              <a:t> Ders(</a:t>
            </a:r>
            <a:r>
              <a:rPr lang="tr-TR" sz="2800" b="1" dirty="0" err="1" smtClean="0">
                <a:solidFill>
                  <a:srgbClr val="000000"/>
                </a:solidFill>
                <a:latin typeface="Consolas"/>
              </a:rPr>
              <a:t>String</a:t>
            </a:r>
            <a:r>
              <a:rPr lang="tr-TR" sz="2800" b="1" dirty="0" smtClean="0">
                <a:solidFill>
                  <a:srgbClr val="000000"/>
                </a:solidFill>
                <a:latin typeface="Consolas"/>
              </a:rPr>
              <a:t> </a:t>
            </a:r>
            <a:r>
              <a:rPr lang="tr-TR" sz="2800" b="1" dirty="0" err="1" smtClean="0">
                <a:solidFill>
                  <a:srgbClr val="6A3E3E"/>
                </a:solidFill>
                <a:latin typeface="Consolas"/>
              </a:rPr>
              <a:t>dersAdi</a:t>
            </a:r>
            <a:r>
              <a:rPr lang="tr-TR" sz="2800" b="1" dirty="0" smtClean="0">
                <a:solidFill>
                  <a:srgbClr val="000000"/>
                </a:solidFill>
                <a:latin typeface="Consolas"/>
              </a:rPr>
              <a:t>, </a:t>
            </a:r>
            <a:r>
              <a:rPr lang="tr-TR" sz="2800" b="1" dirty="0" err="1" smtClean="0">
                <a:solidFill>
                  <a:srgbClr val="000000"/>
                </a:solidFill>
                <a:latin typeface="Consolas"/>
              </a:rPr>
              <a:t>String</a:t>
            </a:r>
            <a:r>
              <a:rPr lang="tr-TR" sz="2800" b="1" dirty="0" smtClean="0">
                <a:solidFill>
                  <a:srgbClr val="000000"/>
                </a:solidFill>
                <a:latin typeface="Consolas"/>
              </a:rPr>
              <a:t> </a:t>
            </a:r>
            <a:r>
              <a:rPr lang="tr-TR" sz="2800" b="1" dirty="0" err="1" smtClean="0">
                <a:solidFill>
                  <a:srgbClr val="6A3E3E"/>
                </a:solidFill>
                <a:latin typeface="Consolas"/>
              </a:rPr>
              <a:t>dersKodu</a:t>
            </a:r>
            <a:r>
              <a:rPr lang="tr-TR" sz="2800" b="1" dirty="0" smtClean="0">
                <a:solidFill>
                  <a:srgbClr val="000000"/>
                </a:solidFill>
                <a:latin typeface="Consolas"/>
              </a:rPr>
              <a:t>, </a:t>
            </a:r>
            <a:br>
              <a:rPr lang="tr-TR" sz="2800" b="1" dirty="0" smtClean="0">
                <a:solidFill>
                  <a:srgbClr val="000000"/>
                </a:solidFill>
                <a:latin typeface="Consolas"/>
              </a:rPr>
            </a:br>
            <a:r>
              <a:rPr lang="tr-TR" sz="2800" b="1" dirty="0" err="1" smtClean="0">
                <a:solidFill>
                  <a:srgbClr val="7F0055"/>
                </a:solidFill>
                <a:latin typeface="Consolas"/>
              </a:rPr>
              <a:t>int</a:t>
            </a:r>
            <a:r>
              <a:rPr lang="tr-TR" sz="2800" b="1" dirty="0" smtClean="0">
                <a:solidFill>
                  <a:srgbClr val="000000"/>
                </a:solidFill>
                <a:latin typeface="Consolas"/>
              </a:rPr>
              <a:t> </a:t>
            </a:r>
            <a:r>
              <a:rPr lang="tr-TR" sz="2800" b="1" dirty="0" smtClean="0">
                <a:solidFill>
                  <a:srgbClr val="6A3E3E"/>
                </a:solidFill>
                <a:latin typeface="Consolas"/>
              </a:rPr>
              <a:t>kredi</a:t>
            </a:r>
            <a:r>
              <a:rPr lang="tr-TR" sz="2800" b="1" dirty="0" smtClean="0">
                <a:solidFill>
                  <a:srgbClr val="000000"/>
                </a:solidFill>
                <a:latin typeface="Consolas"/>
              </a:rPr>
              <a:t>){</a:t>
            </a:r>
          </a:p>
          <a:p>
            <a:pPr algn="l">
              <a:buNone/>
            </a:pPr>
            <a:r>
              <a:rPr lang="tr-TR" sz="2800" b="1" dirty="0" smtClean="0">
                <a:solidFill>
                  <a:srgbClr val="7F0055"/>
                </a:solidFill>
                <a:latin typeface="Consolas"/>
              </a:rPr>
              <a:t>        </a:t>
            </a:r>
            <a:r>
              <a:rPr lang="tr-TR" sz="2800" b="1" dirty="0" err="1" smtClean="0">
                <a:solidFill>
                  <a:srgbClr val="7F0055"/>
                </a:solidFill>
                <a:latin typeface="Consolas"/>
              </a:rPr>
              <a:t>this</a:t>
            </a:r>
            <a:r>
              <a:rPr lang="tr-TR" sz="2800" b="1" dirty="0" smtClean="0">
                <a:solidFill>
                  <a:srgbClr val="000000"/>
                </a:solidFill>
                <a:latin typeface="Consolas"/>
              </a:rPr>
              <a:t>.</a:t>
            </a:r>
            <a:r>
              <a:rPr lang="tr-TR" sz="2800" b="1" dirty="0" err="1" smtClean="0">
                <a:solidFill>
                  <a:srgbClr val="0000C0"/>
                </a:solidFill>
                <a:latin typeface="Consolas"/>
              </a:rPr>
              <a:t>dersAdi</a:t>
            </a:r>
            <a:r>
              <a:rPr lang="tr-TR" sz="2800" b="1" dirty="0" smtClean="0">
                <a:solidFill>
                  <a:srgbClr val="000000"/>
                </a:solidFill>
                <a:latin typeface="Consolas"/>
              </a:rPr>
              <a:t> = </a:t>
            </a:r>
            <a:r>
              <a:rPr lang="tr-TR" sz="2800" b="1" dirty="0" err="1" smtClean="0">
                <a:solidFill>
                  <a:srgbClr val="6A3E3E"/>
                </a:solidFill>
                <a:latin typeface="Consolas"/>
              </a:rPr>
              <a:t>dersAdi</a:t>
            </a:r>
            <a:r>
              <a:rPr lang="tr-TR" sz="2800" b="1" dirty="0" smtClean="0">
                <a:solidFill>
                  <a:srgbClr val="000000"/>
                </a:solidFill>
                <a:latin typeface="Consolas"/>
              </a:rPr>
              <a:t>;</a:t>
            </a:r>
          </a:p>
          <a:p>
            <a:pPr algn="l">
              <a:buNone/>
            </a:pPr>
            <a:r>
              <a:rPr lang="tr-TR" sz="2800" b="1" dirty="0" smtClean="0">
                <a:solidFill>
                  <a:srgbClr val="7F0055"/>
                </a:solidFill>
                <a:latin typeface="Consolas"/>
              </a:rPr>
              <a:t>        </a:t>
            </a:r>
            <a:r>
              <a:rPr lang="tr-TR" sz="2800" b="1" dirty="0" err="1" smtClean="0">
                <a:solidFill>
                  <a:srgbClr val="7F0055"/>
                </a:solidFill>
                <a:latin typeface="Consolas"/>
              </a:rPr>
              <a:t>this</a:t>
            </a:r>
            <a:r>
              <a:rPr lang="tr-TR" sz="2800" b="1" dirty="0" smtClean="0">
                <a:solidFill>
                  <a:srgbClr val="000000"/>
                </a:solidFill>
                <a:latin typeface="Consolas"/>
              </a:rPr>
              <a:t>.</a:t>
            </a:r>
            <a:r>
              <a:rPr lang="tr-TR" sz="2800" b="1" dirty="0" err="1" smtClean="0">
                <a:solidFill>
                  <a:srgbClr val="0000C0"/>
                </a:solidFill>
                <a:latin typeface="Consolas"/>
              </a:rPr>
              <a:t>dersKodu</a:t>
            </a:r>
            <a:r>
              <a:rPr lang="tr-TR" sz="2800" b="1" dirty="0" smtClean="0">
                <a:solidFill>
                  <a:srgbClr val="000000"/>
                </a:solidFill>
                <a:latin typeface="Consolas"/>
              </a:rPr>
              <a:t> = </a:t>
            </a:r>
            <a:r>
              <a:rPr lang="tr-TR" sz="2800" b="1" dirty="0" err="1" smtClean="0">
                <a:solidFill>
                  <a:srgbClr val="6A3E3E"/>
                </a:solidFill>
                <a:latin typeface="Consolas"/>
              </a:rPr>
              <a:t>dersKodu</a:t>
            </a:r>
            <a:r>
              <a:rPr lang="tr-TR" sz="2800" b="1" dirty="0" smtClean="0">
                <a:solidFill>
                  <a:srgbClr val="000000"/>
                </a:solidFill>
                <a:latin typeface="Consolas"/>
              </a:rPr>
              <a:t>;</a:t>
            </a:r>
          </a:p>
          <a:p>
            <a:pPr algn="l">
              <a:buNone/>
            </a:pPr>
            <a:r>
              <a:rPr lang="tr-TR" sz="2800" b="1" dirty="0" smtClean="0">
                <a:solidFill>
                  <a:srgbClr val="7F0055"/>
                </a:solidFill>
                <a:latin typeface="Consolas"/>
              </a:rPr>
              <a:t>        </a:t>
            </a:r>
            <a:r>
              <a:rPr lang="tr-TR" sz="2800" b="1" dirty="0" err="1" smtClean="0">
                <a:solidFill>
                  <a:srgbClr val="7F0055"/>
                </a:solidFill>
                <a:latin typeface="Consolas"/>
              </a:rPr>
              <a:t>this</a:t>
            </a:r>
            <a:r>
              <a:rPr lang="tr-TR" sz="2800" b="1" dirty="0" smtClean="0">
                <a:solidFill>
                  <a:srgbClr val="000000"/>
                </a:solidFill>
                <a:latin typeface="Consolas"/>
              </a:rPr>
              <a:t>.</a:t>
            </a:r>
            <a:r>
              <a:rPr lang="tr-TR" sz="2800" b="1" dirty="0" smtClean="0">
                <a:solidFill>
                  <a:srgbClr val="0000C0"/>
                </a:solidFill>
                <a:latin typeface="Consolas"/>
              </a:rPr>
              <a:t>kredi</a:t>
            </a:r>
            <a:r>
              <a:rPr lang="tr-TR" sz="2800" b="1" dirty="0" smtClean="0">
                <a:solidFill>
                  <a:srgbClr val="000000"/>
                </a:solidFill>
                <a:latin typeface="Consolas"/>
              </a:rPr>
              <a:t> = </a:t>
            </a:r>
            <a:r>
              <a:rPr lang="tr-TR" sz="2800" b="1" dirty="0" smtClean="0">
                <a:solidFill>
                  <a:srgbClr val="6A3E3E"/>
                </a:solidFill>
                <a:latin typeface="Consolas"/>
              </a:rPr>
              <a:t>kredi</a:t>
            </a:r>
            <a:r>
              <a:rPr lang="tr-TR" sz="2800" b="1" dirty="0" smtClean="0">
                <a:solidFill>
                  <a:srgbClr val="000000"/>
                </a:solidFill>
                <a:latin typeface="Consolas"/>
              </a:rPr>
              <a:t>;</a:t>
            </a:r>
          </a:p>
          <a:p>
            <a:pPr algn="l">
              <a:buNone/>
            </a:pPr>
            <a:r>
              <a:rPr lang="tr-TR" sz="2800" b="1" dirty="0" smtClean="0">
                <a:solidFill>
                  <a:srgbClr val="000000"/>
                </a:solidFill>
                <a:latin typeface="Consolas"/>
              </a:rPr>
              <a:t>    </a:t>
            </a:r>
            <a:r>
              <a:rPr lang="tr-TR" sz="2800" dirty="0" smtClean="0">
                <a:solidFill>
                  <a:srgbClr val="000000"/>
                </a:solidFill>
                <a:latin typeface="Consolas"/>
              </a:rPr>
              <a:t>}</a:t>
            </a:r>
          </a:p>
          <a:p>
            <a:pPr algn="l">
              <a:buNone/>
            </a:pPr>
            <a:endParaRPr lang="tr-TR" sz="2800" dirty="0" smtClean="0">
              <a:latin typeface="Consolas"/>
            </a:endParaRPr>
          </a:p>
          <a:p>
            <a:pPr algn="l">
              <a:buNone/>
            </a:pPr>
            <a:r>
              <a:rPr lang="tr-TR" sz="2800" b="1" dirty="0" smtClean="0">
                <a:solidFill>
                  <a:srgbClr val="7F0055"/>
                </a:solidFill>
                <a:latin typeface="Consolas"/>
              </a:rPr>
              <a:t> </a:t>
            </a:r>
            <a:r>
              <a:rPr lang="tr-TR" sz="2800" b="1" dirty="0" err="1" smtClean="0">
                <a:solidFill>
                  <a:srgbClr val="7F0055"/>
                </a:solidFill>
                <a:latin typeface="Consolas"/>
              </a:rPr>
              <a:t>public</a:t>
            </a:r>
            <a:r>
              <a:rPr lang="tr-TR" sz="2800" b="1" dirty="0" smtClean="0">
                <a:solidFill>
                  <a:srgbClr val="000000"/>
                </a:solidFill>
                <a:latin typeface="Consolas"/>
              </a:rPr>
              <a:t> </a:t>
            </a:r>
            <a:r>
              <a:rPr lang="tr-TR" sz="2800" b="1" err="1" smtClean="0">
                <a:solidFill>
                  <a:srgbClr val="000000"/>
                </a:solidFill>
                <a:latin typeface="Consolas"/>
              </a:rPr>
              <a:t>String</a:t>
            </a:r>
            <a:r>
              <a:rPr lang="tr-TR" sz="2800" b="1" smtClean="0">
                <a:solidFill>
                  <a:srgbClr val="000000"/>
                </a:solidFill>
                <a:latin typeface="Consolas"/>
              </a:rPr>
              <a:t> getHarfNotu</a:t>
            </a:r>
            <a:r>
              <a:rPr lang="tr-TR" sz="2800" b="1" dirty="0" smtClean="0">
                <a:solidFill>
                  <a:srgbClr val="000000"/>
                </a:solidFill>
                <a:latin typeface="Consolas"/>
              </a:rPr>
              <a:t>() {</a:t>
            </a:r>
          </a:p>
          <a:p>
            <a:pPr algn="l">
              <a:buNone/>
            </a:pPr>
            <a:r>
              <a:rPr lang="tr-TR" sz="2800" b="1" dirty="0" smtClean="0">
                <a:solidFill>
                  <a:srgbClr val="7F0055"/>
                </a:solidFill>
                <a:latin typeface="Consolas"/>
              </a:rPr>
              <a:t>        </a:t>
            </a:r>
            <a:r>
              <a:rPr lang="tr-TR" sz="2800" b="1" err="1" smtClean="0">
                <a:solidFill>
                  <a:srgbClr val="7F0055"/>
                </a:solidFill>
                <a:latin typeface="Consolas"/>
              </a:rPr>
              <a:t>return</a:t>
            </a:r>
            <a:r>
              <a:rPr lang="tr-TR" sz="2800" b="1" smtClean="0">
                <a:solidFill>
                  <a:srgbClr val="000000"/>
                </a:solidFill>
                <a:latin typeface="Consolas"/>
              </a:rPr>
              <a:t> </a:t>
            </a:r>
            <a:r>
              <a:rPr lang="tr-TR" sz="2800" b="1" smtClean="0">
                <a:solidFill>
                  <a:srgbClr val="0000C0"/>
                </a:solidFill>
                <a:latin typeface="Consolas"/>
              </a:rPr>
              <a:t>harfNotu</a:t>
            </a:r>
            <a:r>
              <a:rPr lang="tr-TR" sz="2800" b="1" dirty="0" smtClean="0">
                <a:solidFill>
                  <a:srgbClr val="000000"/>
                </a:solidFill>
                <a:latin typeface="Consolas"/>
              </a:rPr>
              <a:t>;</a:t>
            </a:r>
          </a:p>
          <a:p>
            <a:pPr algn="l">
              <a:buNone/>
            </a:pPr>
            <a:r>
              <a:rPr lang="tr-TR" sz="2800" dirty="0" smtClean="0">
                <a:solidFill>
                  <a:srgbClr val="000000"/>
                </a:solidFill>
                <a:latin typeface="Consolas"/>
              </a:rPr>
              <a:t>    }</a:t>
            </a:r>
          </a:p>
          <a:p>
            <a:pPr algn="l"/>
            <a:endParaRPr lang="tr-TR" sz="2800" dirty="0" smtClean="0">
              <a:latin typeface="Consolas"/>
            </a:endParaRPr>
          </a:p>
          <a:p>
            <a:pPr algn="just"/>
            <a:endParaRPr lang="tr-TR" sz="2400" dirty="0" smtClean="0">
              <a:solidFill>
                <a:schemeClr val="tx1"/>
              </a:solidFill>
            </a:endParaRPr>
          </a:p>
          <a:p>
            <a:pPr algn="just">
              <a:buFontTx/>
              <a:buChar char="-"/>
            </a:pPr>
            <a:endParaRPr lang="tr-TR" sz="2400" dirty="0" smtClean="0">
              <a:solidFill>
                <a:schemeClr val="tx1"/>
              </a:solidFill>
            </a:endParaRPr>
          </a:p>
        </p:txBody>
      </p:sp>
      <p:sp>
        <p:nvSpPr>
          <p:cNvPr id="4" name="3 Dikdörtgen"/>
          <p:cNvSpPr/>
          <p:nvPr/>
        </p:nvSpPr>
        <p:spPr>
          <a:xfrm>
            <a:off x="4357686" y="1357298"/>
            <a:ext cx="4752000" cy="526297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tr-TR" sz="1400" b="1" dirty="0" smtClean="0">
                <a:solidFill>
                  <a:srgbClr val="7F0055"/>
                </a:solidFill>
                <a:latin typeface="Consolas"/>
              </a:rPr>
              <a:t> </a:t>
            </a:r>
            <a:r>
              <a:rPr lang="tr-TR" sz="1400" b="1" dirty="0" err="1" smtClean="0">
                <a:solidFill>
                  <a:srgbClr val="7F0055"/>
                </a:solidFill>
                <a:latin typeface="Consolas"/>
              </a:rPr>
              <a:t>public</a:t>
            </a:r>
            <a:r>
              <a:rPr lang="tr-TR" sz="1400" b="1" dirty="0" smtClean="0">
                <a:solidFill>
                  <a:srgbClr val="000000"/>
                </a:solidFill>
                <a:latin typeface="Consolas"/>
              </a:rPr>
              <a:t> </a:t>
            </a:r>
            <a:r>
              <a:rPr lang="tr-TR" sz="1400" b="1" err="1" smtClean="0">
                <a:solidFill>
                  <a:srgbClr val="7F0055"/>
                </a:solidFill>
                <a:latin typeface="Consolas"/>
              </a:rPr>
              <a:t>void</a:t>
            </a:r>
            <a:r>
              <a:rPr lang="tr-TR" sz="1400" b="1" smtClean="0">
                <a:solidFill>
                  <a:srgbClr val="000000"/>
                </a:solidFill>
                <a:latin typeface="Consolas"/>
              </a:rPr>
              <a:t> setHarfNotu(String </a:t>
            </a:r>
            <a:r>
              <a:rPr lang="tr-TR" sz="1400" b="1" smtClean="0">
                <a:solidFill>
                  <a:srgbClr val="6A3E3E"/>
                </a:solidFill>
                <a:latin typeface="Consolas"/>
              </a:rPr>
              <a:t>harfNotu</a:t>
            </a:r>
            <a:r>
              <a:rPr lang="tr-TR" sz="1400" b="1" dirty="0" smtClean="0">
                <a:solidFill>
                  <a:srgbClr val="000000"/>
                </a:solidFill>
                <a:latin typeface="Consolas"/>
              </a:rPr>
              <a:t>) {</a:t>
            </a:r>
          </a:p>
          <a:p>
            <a:r>
              <a:rPr lang="tr-TR" sz="1400" b="1" smtClean="0">
                <a:solidFill>
                  <a:srgbClr val="7F0055"/>
                </a:solidFill>
                <a:latin typeface="Consolas"/>
              </a:rPr>
              <a:t>    this</a:t>
            </a:r>
            <a:r>
              <a:rPr lang="tr-TR" sz="1400" b="1" smtClean="0">
                <a:solidFill>
                  <a:srgbClr val="000000"/>
                </a:solidFill>
                <a:latin typeface="Consolas"/>
              </a:rPr>
              <a:t>.</a:t>
            </a:r>
            <a:r>
              <a:rPr lang="tr-TR" sz="1400" b="1" smtClean="0">
                <a:solidFill>
                  <a:srgbClr val="0000C0"/>
                </a:solidFill>
                <a:latin typeface="Consolas"/>
              </a:rPr>
              <a:t>harfNotu</a:t>
            </a:r>
            <a:r>
              <a:rPr lang="tr-TR" sz="1400" b="1" smtClean="0">
                <a:solidFill>
                  <a:srgbClr val="000000"/>
                </a:solidFill>
                <a:latin typeface="Consolas"/>
              </a:rPr>
              <a:t> = </a:t>
            </a:r>
            <a:r>
              <a:rPr lang="tr-TR" sz="1400" b="1" smtClean="0">
                <a:solidFill>
                  <a:srgbClr val="6A3E3E"/>
                </a:solidFill>
                <a:latin typeface="Consolas"/>
              </a:rPr>
              <a:t>harfNotu</a:t>
            </a:r>
            <a:r>
              <a:rPr lang="tr-TR" sz="1400" b="1" dirty="0" smtClean="0">
                <a:solidFill>
                  <a:srgbClr val="000000"/>
                </a:solidFill>
                <a:latin typeface="Consolas"/>
              </a:rPr>
              <a:t>;</a:t>
            </a:r>
          </a:p>
          <a:p>
            <a:r>
              <a:rPr lang="tr-TR" sz="1400" b="1" dirty="0" smtClean="0">
                <a:solidFill>
                  <a:srgbClr val="7F0055"/>
                </a:solidFill>
                <a:latin typeface="Consolas"/>
              </a:rPr>
              <a:t>    </a:t>
            </a:r>
            <a:r>
              <a:rPr lang="tr-TR" sz="1400" b="1" dirty="0" err="1" smtClean="0">
                <a:solidFill>
                  <a:srgbClr val="7F0055"/>
                </a:solidFill>
                <a:latin typeface="Consolas"/>
              </a:rPr>
              <a:t>this</a:t>
            </a:r>
            <a:r>
              <a:rPr lang="tr-TR" sz="1400" b="1" dirty="0" smtClean="0">
                <a:solidFill>
                  <a:srgbClr val="000000"/>
                </a:solidFill>
                <a:latin typeface="Consolas"/>
              </a:rPr>
              <a:t>.</a:t>
            </a:r>
            <a:r>
              <a:rPr lang="tr-TR" sz="1400" b="1" dirty="0" err="1" smtClean="0">
                <a:solidFill>
                  <a:srgbClr val="0000C0"/>
                </a:solidFill>
                <a:latin typeface="Consolas"/>
              </a:rPr>
              <a:t>agirlikliNot</a:t>
            </a:r>
            <a:r>
              <a:rPr lang="tr-TR" sz="1400" b="1" dirty="0" smtClean="0">
                <a:solidFill>
                  <a:srgbClr val="000000"/>
                </a:solidFill>
                <a:latin typeface="Consolas"/>
              </a:rPr>
              <a:t> = </a:t>
            </a:r>
            <a:r>
              <a:rPr lang="tr-TR" sz="1400" b="1" dirty="0" err="1" smtClean="0">
                <a:solidFill>
                  <a:srgbClr val="000000"/>
                </a:solidFill>
                <a:latin typeface="Consolas"/>
              </a:rPr>
              <a:t>agirlikliNotHesapla</a:t>
            </a:r>
            <a:r>
              <a:rPr lang="tr-TR" sz="1400" b="1" dirty="0" smtClean="0">
                <a:solidFill>
                  <a:srgbClr val="000000"/>
                </a:solidFill>
                <a:latin typeface="Consolas"/>
              </a:rPr>
              <a:t>();	}</a:t>
            </a:r>
            <a:endParaRPr lang="tr-TR" sz="1400" dirty="0" smtClean="0">
              <a:solidFill>
                <a:srgbClr val="000000"/>
              </a:solidFill>
              <a:latin typeface="Consolas"/>
            </a:endParaRPr>
          </a:p>
          <a:p>
            <a:endParaRPr lang="tr-TR" sz="1400" dirty="0" smtClean="0">
              <a:latin typeface="Consolas"/>
            </a:endParaRPr>
          </a:p>
          <a:p>
            <a:r>
              <a:rPr lang="tr-TR" sz="1400" b="1" dirty="0" smtClean="0">
                <a:solidFill>
                  <a:srgbClr val="7F0055"/>
                </a:solidFill>
                <a:latin typeface="Consolas"/>
              </a:rPr>
              <a:t> </a:t>
            </a:r>
            <a:r>
              <a:rPr lang="tr-TR" sz="1400" b="1" dirty="0" err="1" smtClean="0">
                <a:solidFill>
                  <a:srgbClr val="7F0055"/>
                </a:solidFill>
                <a:latin typeface="Consolas"/>
              </a:rPr>
              <a:t>public</a:t>
            </a:r>
            <a:r>
              <a:rPr lang="tr-TR" sz="1400" b="1" dirty="0" smtClean="0">
                <a:solidFill>
                  <a:srgbClr val="000000"/>
                </a:solidFill>
                <a:latin typeface="Consolas"/>
              </a:rPr>
              <a:t> </a:t>
            </a:r>
            <a:r>
              <a:rPr lang="tr-TR" sz="1400" b="1" dirty="0" err="1" smtClean="0">
                <a:solidFill>
                  <a:srgbClr val="7F0055"/>
                </a:solidFill>
                <a:latin typeface="Consolas"/>
              </a:rPr>
              <a:t>double</a:t>
            </a:r>
            <a:r>
              <a:rPr lang="tr-TR" sz="1400" b="1" dirty="0" smtClean="0">
                <a:solidFill>
                  <a:srgbClr val="000000"/>
                </a:solidFill>
                <a:latin typeface="Consolas"/>
              </a:rPr>
              <a:t> </a:t>
            </a:r>
            <a:r>
              <a:rPr lang="tr-TR" sz="1400" b="1" dirty="0" err="1" smtClean="0">
                <a:solidFill>
                  <a:srgbClr val="000000"/>
                </a:solidFill>
                <a:latin typeface="Consolas"/>
              </a:rPr>
              <a:t>agirlikliNotHesapla</a:t>
            </a:r>
            <a:r>
              <a:rPr lang="tr-TR" sz="1400" b="1" dirty="0" smtClean="0">
                <a:solidFill>
                  <a:srgbClr val="000000"/>
                </a:solidFill>
                <a:latin typeface="Consolas"/>
              </a:rPr>
              <a:t>(){</a:t>
            </a:r>
          </a:p>
          <a:p>
            <a:r>
              <a:rPr lang="tr-TR" sz="1400" b="1" smtClean="0">
                <a:solidFill>
                  <a:srgbClr val="7F0055"/>
                </a:solidFill>
                <a:latin typeface="Consolas"/>
              </a:rPr>
              <a:t>        if</a:t>
            </a:r>
            <a:r>
              <a:rPr lang="tr-TR" sz="1400" b="1" smtClean="0">
                <a:solidFill>
                  <a:srgbClr val="000000"/>
                </a:solidFill>
                <a:latin typeface="Consolas"/>
              </a:rPr>
              <a:t>(</a:t>
            </a:r>
            <a:r>
              <a:rPr lang="tr-TR" sz="1400" b="1" smtClean="0">
                <a:solidFill>
                  <a:srgbClr val="7F0055"/>
                </a:solidFill>
                <a:latin typeface="Consolas"/>
              </a:rPr>
              <a:t>this</a:t>
            </a:r>
            <a:r>
              <a:rPr lang="tr-TR" sz="1400" b="1" smtClean="0">
                <a:solidFill>
                  <a:srgbClr val="000000"/>
                </a:solidFill>
                <a:latin typeface="Consolas"/>
              </a:rPr>
              <a:t>.</a:t>
            </a:r>
            <a:r>
              <a:rPr lang="tr-TR" sz="1400" b="1" smtClean="0">
                <a:solidFill>
                  <a:srgbClr val="0000C0"/>
                </a:solidFill>
                <a:latin typeface="Consolas"/>
              </a:rPr>
              <a:t>harfNotu</a:t>
            </a:r>
            <a:r>
              <a:rPr lang="tr-TR" sz="1400" b="1" smtClean="0">
                <a:solidFill>
                  <a:srgbClr val="000000"/>
                </a:solidFill>
                <a:latin typeface="Consolas"/>
              </a:rPr>
              <a:t>.equals</a:t>
            </a:r>
            <a:r>
              <a:rPr lang="tr-TR" sz="1400" b="1" dirty="0" smtClean="0">
                <a:solidFill>
                  <a:srgbClr val="000000"/>
                </a:solidFill>
                <a:latin typeface="Consolas"/>
              </a:rPr>
              <a:t>(</a:t>
            </a:r>
            <a:r>
              <a:rPr lang="tr-TR" sz="1400" b="1" dirty="0" smtClean="0">
                <a:solidFill>
                  <a:srgbClr val="2A00FF"/>
                </a:solidFill>
                <a:latin typeface="Consolas"/>
              </a:rPr>
              <a:t>"AA"</a:t>
            </a:r>
            <a:r>
              <a:rPr lang="tr-TR" sz="1400" b="1" dirty="0" smtClean="0">
                <a:solidFill>
                  <a:srgbClr val="000000"/>
                </a:solidFill>
                <a:latin typeface="Consolas"/>
              </a:rPr>
              <a:t>)) 	</a:t>
            </a:r>
            <a:r>
              <a:rPr lang="tr-TR" sz="1400" b="1" dirty="0" err="1" smtClean="0">
                <a:solidFill>
                  <a:srgbClr val="7F0055"/>
                </a:solidFill>
                <a:latin typeface="Consolas"/>
              </a:rPr>
              <a:t>return</a:t>
            </a:r>
            <a:r>
              <a:rPr lang="tr-TR" sz="1400" b="1" dirty="0" smtClean="0">
                <a:solidFill>
                  <a:srgbClr val="000000"/>
                </a:solidFill>
                <a:latin typeface="Consolas"/>
              </a:rPr>
              <a:t> 4*</a:t>
            </a:r>
            <a:r>
              <a:rPr lang="tr-TR" sz="1400" b="1" dirty="0" smtClean="0">
                <a:solidFill>
                  <a:srgbClr val="0000C0"/>
                </a:solidFill>
                <a:latin typeface="Consolas"/>
              </a:rPr>
              <a:t>kredi</a:t>
            </a:r>
            <a:r>
              <a:rPr lang="tr-TR" sz="1400" b="1" dirty="0" smtClean="0">
                <a:solidFill>
                  <a:srgbClr val="000000"/>
                </a:solidFill>
                <a:latin typeface="Consolas"/>
              </a:rPr>
              <a:t>;</a:t>
            </a:r>
          </a:p>
          <a:p>
            <a:r>
              <a:rPr lang="tr-TR" sz="1400" b="1" smtClean="0">
                <a:solidFill>
                  <a:srgbClr val="7F0055"/>
                </a:solidFill>
                <a:latin typeface="Consolas"/>
              </a:rPr>
              <a:t>        if</a:t>
            </a:r>
            <a:r>
              <a:rPr lang="tr-TR" sz="1400" b="1" smtClean="0">
                <a:solidFill>
                  <a:srgbClr val="000000"/>
                </a:solidFill>
                <a:latin typeface="Consolas"/>
              </a:rPr>
              <a:t>(</a:t>
            </a:r>
            <a:r>
              <a:rPr lang="tr-TR" sz="1400" b="1" smtClean="0">
                <a:solidFill>
                  <a:srgbClr val="7F0055"/>
                </a:solidFill>
                <a:latin typeface="Consolas"/>
              </a:rPr>
              <a:t>this</a:t>
            </a:r>
            <a:r>
              <a:rPr lang="tr-TR" sz="1400" b="1" smtClean="0">
                <a:solidFill>
                  <a:srgbClr val="000000"/>
                </a:solidFill>
                <a:latin typeface="Consolas"/>
              </a:rPr>
              <a:t>.</a:t>
            </a:r>
            <a:r>
              <a:rPr lang="tr-TR" sz="1400" b="1" smtClean="0">
                <a:solidFill>
                  <a:srgbClr val="0000C0"/>
                </a:solidFill>
                <a:latin typeface="Consolas"/>
              </a:rPr>
              <a:t>harfNotu</a:t>
            </a:r>
            <a:r>
              <a:rPr lang="tr-TR" sz="1400" b="1" smtClean="0">
                <a:solidFill>
                  <a:srgbClr val="000000"/>
                </a:solidFill>
                <a:latin typeface="Consolas"/>
              </a:rPr>
              <a:t>.equals</a:t>
            </a:r>
            <a:r>
              <a:rPr lang="tr-TR" sz="1400" b="1" dirty="0" smtClean="0">
                <a:solidFill>
                  <a:srgbClr val="000000"/>
                </a:solidFill>
                <a:latin typeface="Consolas"/>
              </a:rPr>
              <a:t>(</a:t>
            </a:r>
            <a:r>
              <a:rPr lang="tr-TR" sz="1400" b="1" dirty="0" smtClean="0">
                <a:solidFill>
                  <a:srgbClr val="2A00FF"/>
                </a:solidFill>
                <a:latin typeface="Consolas"/>
              </a:rPr>
              <a:t>"BA"</a:t>
            </a:r>
            <a:r>
              <a:rPr lang="tr-TR" sz="1400" b="1" dirty="0" smtClean="0">
                <a:solidFill>
                  <a:srgbClr val="000000"/>
                </a:solidFill>
                <a:latin typeface="Consolas"/>
              </a:rPr>
              <a:t>)) 	</a:t>
            </a:r>
            <a:r>
              <a:rPr lang="tr-TR" sz="1400" b="1" dirty="0" err="1" smtClean="0">
                <a:solidFill>
                  <a:srgbClr val="7F0055"/>
                </a:solidFill>
                <a:latin typeface="Consolas"/>
              </a:rPr>
              <a:t>return</a:t>
            </a:r>
            <a:r>
              <a:rPr lang="tr-TR" sz="1400" b="1" dirty="0" smtClean="0">
                <a:solidFill>
                  <a:srgbClr val="000000"/>
                </a:solidFill>
                <a:latin typeface="Consolas"/>
              </a:rPr>
              <a:t> 3.5*</a:t>
            </a:r>
            <a:r>
              <a:rPr lang="tr-TR" sz="1400" b="1" dirty="0" smtClean="0">
                <a:solidFill>
                  <a:srgbClr val="0000C0"/>
                </a:solidFill>
                <a:latin typeface="Consolas"/>
              </a:rPr>
              <a:t>kredi</a:t>
            </a:r>
            <a:r>
              <a:rPr lang="tr-TR" sz="1400" b="1" dirty="0" smtClean="0">
                <a:solidFill>
                  <a:srgbClr val="000000"/>
                </a:solidFill>
                <a:latin typeface="Consolas"/>
              </a:rPr>
              <a:t>;</a:t>
            </a:r>
          </a:p>
          <a:p>
            <a:r>
              <a:rPr lang="tr-TR" sz="1400" b="1" smtClean="0">
                <a:solidFill>
                  <a:srgbClr val="7F0055"/>
                </a:solidFill>
                <a:latin typeface="Consolas"/>
              </a:rPr>
              <a:t>        if</a:t>
            </a:r>
            <a:r>
              <a:rPr lang="tr-TR" sz="1400" b="1" smtClean="0">
                <a:solidFill>
                  <a:srgbClr val="000000"/>
                </a:solidFill>
                <a:latin typeface="Consolas"/>
              </a:rPr>
              <a:t>(</a:t>
            </a:r>
            <a:r>
              <a:rPr lang="tr-TR" sz="1400" b="1" smtClean="0">
                <a:solidFill>
                  <a:srgbClr val="7F0055"/>
                </a:solidFill>
                <a:latin typeface="Consolas"/>
              </a:rPr>
              <a:t>this</a:t>
            </a:r>
            <a:r>
              <a:rPr lang="tr-TR" sz="1400" b="1" smtClean="0">
                <a:solidFill>
                  <a:srgbClr val="000000"/>
                </a:solidFill>
                <a:latin typeface="Consolas"/>
              </a:rPr>
              <a:t>.</a:t>
            </a:r>
            <a:r>
              <a:rPr lang="tr-TR" sz="1400" b="1" smtClean="0">
                <a:solidFill>
                  <a:srgbClr val="0000C0"/>
                </a:solidFill>
                <a:latin typeface="Consolas"/>
              </a:rPr>
              <a:t>harfNotu</a:t>
            </a:r>
            <a:r>
              <a:rPr lang="tr-TR" sz="1400" b="1" smtClean="0">
                <a:solidFill>
                  <a:srgbClr val="000000"/>
                </a:solidFill>
                <a:latin typeface="Consolas"/>
              </a:rPr>
              <a:t>.equals</a:t>
            </a:r>
            <a:r>
              <a:rPr lang="tr-TR" sz="1400" b="1" dirty="0" smtClean="0">
                <a:solidFill>
                  <a:srgbClr val="000000"/>
                </a:solidFill>
                <a:latin typeface="Consolas"/>
              </a:rPr>
              <a:t>(</a:t>
            </a:r>
            <a:r>
              <a:rPr lang="tr-TR" sz="1400" b="1" dirty="0" smtClean="0">
                <a:solidFill>
                  <a:srgbClr val="2A00FF"/>
                </a:solidFill>
                <a:latin typeface="Consolas"/>
              </a:rPr>
              <a:t>"BB"</a:t>
            </a:r>
            <a:r>
              <a:rPr lang="tr-TR" sz="1400" b="1" dirty="0" smtClean="0">
                <a:solidFill>
                  <a:srgbClr val="000000"/>
                </a:solidFill>
                <a:latin typeface="Consolas"/>
              </a:rPr>
              <a:t>)) 	</a:t>
            </a:r>
            <a:r>
              <a:rPr lang="tr-TR" sz="1400" b="1" dirty="0" err="1" smtClean="0">
                <a:solidFill>
                  <a:srgbClr val="7F0055"/>
                </a:solidFill>
                <a:latin typeface="Consolas"/>
              </a:rPr>
              <a:t>return</a:t>
            </a:r>
            <a:r>
              <a:rPr lang="tr-TR" sz="1400" b="1" dirty="0" smtClean="0">
                <a:solidFill>
                  <a:srgbClr val="000000"/>
                </a:solidFill>
                <a:latin typeface="Consolas"/>
              </a:rPr>
              <a:t> 3*</a:t>
            </a:r>
            <a:r>
              <a:rPr lang="tr-TR" sz="1400" b="1" dirty="0" smtClean="0">
                <a:solidFill>
                  <a:srgbClr val="0000C0"/>
                </a:solidFill>
                <a:latin typeface="Consolas"/>
              </a:rPr>
              <a:t>kredi</a:t>
            </a:r>
            <a:r>
              <a:rPr lang="tr-TR" sz="1400" b="1" dirty="0" smtClean="0">
                <a:solidFill>
                  <a:srgbClr val="000000"/>
                </a:solidFill>
                <a:latin typeface="Consolas"/>
              </a:rPr>
              <a:t>;</a:t>
            </a:r>
          </a:p>
          <a:p>
            <a:r>
              <a:rPr lang="tr-TR" sz="1400" b="1" smtClean="0">
                <a:solidFill>
                  <a:srgbClr val="7F0055"/>
                </a:solidFill>
                <a:latin typeface="Consolas"/>
              </a:rPr>
              <a:t>        if</a:t>
            </a:r>
            <a:r>
              <a:rPr lang="tr-TR" sz="1400" b="1" smtClean="0">
                <a:solidFill>
                  <a:srgbClr val="000000"/>
                </a:solidFill>
                <a:latin typeface="Consolas"/>
              </a:rPr>
              <a:t>(</a:t>
            </a:r>
            <a:r>
              <a:rPr lang="tr-TR" sz="1400" b="1" smtClean="0">
                <a:solidFill>
                  <a:srgbClr val="7F0055"/>
                </a:solidFill>
                <a:latin typeface="Consolas"/>
              </a:rPr>
              <a:t>this</a:t>
            </a:r>
            <a:r>
              <a:rPr lang="tr-TR" sz="1400" b="1" smtClean="0">
                <a:solidFill>
                  <a:srgbClr val="000000"/>
                </a:solidFill>
                <a:latin typeface="Consolas"/>
              </a:rPr>
              <a:t>.</a:t>
            </a:r>
            <a:r>
              <a:rPr lang="tr-TR" sz="1400" b="1" smtClean="0">
                <a:solidFill>
                  <a:srgbClr val="0000C0"/>
                </a:solidFill>
                <a:latin typeface="Consolas"/>
              </a:rPr>
              <a:t>harfNotu</a:t>
            </a:r>
            <a:r>
              <a:rPr lang="tr-TR" sz="1400" b="1" smtClean="0">
                <a:solidFill>
                  <a:srgbClr val="000000"/>
                </a:solidFill>
                <a:latin typeface="Consolas"/>
              </a:rPr>
              <a:t>.equals</a:t>
            </a:r>
            <a:r>
              <a:rPr lang="tr-TR" sz="1400" b="1" dirty="0" smtClean="0">
                <a:solidFill>
                  <a:srgbClr val="000000"/>
                </a:solidFill>
                <a:latin typeface="Consolas"/>
              </a:rPr>
              <a:t>(</a:t>
            </a:r>
            <a:r>
              <a:rPr lang="tr-TR" sz="1400" b="1" dirty="0" smtClean="0">
                <a:solidFill>
                  <a:srgbClr val="2A00FF"/>
                </a:solidFill>
                <a:latin typeface="Consolas"/>
              </a:rPr>
              <a:t>"CB"</a:t>
            </a:r>
            <a:r>
              <a:rPr lang="tr-TR" sz="1400" b="1" dirty="0" smtClean="0">
                <a:solidFill>
                  <a:srgbClr val="000000"/>
                </a:solidFill>
                <a:latin typeface="Consolas"/>
              </a:rPr>
              <a:t>)) 	</a:t>
            </a:r>
            <a:r>
              <a:rPr lang="tr-TR" sz="1400" b="1" dirty="0" err="1" smtClean="0">
                <a:solidFill>
                  <a:srgbClr val="7F0055"/>
                </a:solidFill>
                <a:latin typeface="Consolas"/>
              </a:rPr>
              <a:t>return</a:t>
            </a:r>
            <a:r>
              <a:rPr lang="tr-TR" sz="1400" b="1" dirty="0" smtClean="0">
                <a:solidFill>
                  <a:srgbClr val="000000"/>
                </a:solidFill>
                <a:latin typeface="Consolas"/>
              </a:rPr>
              <a:t> 2.5*</a:t>
            </a:r>
            <a:r>
              <a:rPr lang="tr-TR" sz="1400" b="1" dirty="0" smtClean="0">
                <a:solidFill>
                  <a:srgbClr val="0000C0"/>
                </a:solidFill>
                <a:latin typeface="Consolas"/>
              </a:rPr>
              <a:t>kredi</a:t>
            </a:r>
            <a:r>
              <a:rPr lang="tr-TR" sz="1400" b="1" dirty="0" smtClean="0">
                <a:solidFill>
                  <a:srgbClr val="000000"/>
                </a:solidFill>
                <a:latin typeface="Consolas"/>
              </a:rPr>
              <a:t>;</a:t>
            </a:r>
          </a:p>
          <a:p>
            <a:r>
              <a:rPr lang="tr-TR" sz="1400" b="1" smtClean="0">
                <a:solidFill>
                  <a:srgbClr val="7F0055"/>
                </a:solidFill>
                <a:latin typeface="Consolas"/>
              </a:rPr>
              <a:t>        if</a:t>
            </a:r>
            <a:r>
              <a:rPr lang="tr-TR" sz="1400" b="1" smtClean="0">
                <a:solidFill>
                  <a:srgbClr val="000000"/>
                </a:solidFill>
                <a:latin typeface="Consolas"/>
              </a:rPr>
              <a:t>(</a:t>
            </a:r>
            <a:r>
              <a:rPr lang="tr-TR" sz="1400" b="1" smtClean="0">
                <a:solidFill>
                  <a:srgbClr val="7F0055"/>
                </a:solidFill>
                <a:latin typeface="Consolas"/>
              </a:rPr>
              <a:t>this</a:t>
            </a:r>
            <a:r>
              <a:rPr lang="tr-TR" sz="1400" b="1" smtClean="0">
                <a:solidFill>
                  <a:srgbClr val="000000"/>
                </a:solidFill>
                <a:latin typeface="Consolas"/>
              </a:rPr>
              <a:t>.</a:t>
            </a:r>
            <a:r>
              <a:rPr lang="tr-TR" sz="1400" b="1" smtClean="0">
                <a:solidFill>
                  <a:srgbClr val="0000C0"/>
                </a:solidFill>
                <a:latin typeface="Consolas"/>
              </a:rPr>
              <a:t>harfNotu</a:t>
            </a:r>
            <a:r>
              <a:rPr lang="tr-TR" sz="1400" b="1" smtClean="0">
                <a:solidFill>
                  <a:srgbClr val="000000"/>
                </a:solidFill>
                <a:latin typeface="Consolas"/>
              </a:rPr>
              <a:t>.equals</a:t>
            </a:r>
            <a:r>
              <a:rPr lang="tr-TR" sz="1400" b="1" dirty="0" smtClean="0">
                <a:solidFill>
                  <a:srgbClr val="000000"/>
                </a:solidFill>
                <a:latin typeface="Consolas"/>
              </a:rPr>
              <a:t>(</a:t>
            </a:r>
            <a:r>
              <a:rPr lang="tr-TR" sz="1400" b="1" dirty="0" smtClean="0">
                <a:solidFill>
                  <a:srgbClr val="2A00FF"/>
                </a:solidFill>
                <a:latin typeface="Consolas"/>
              </a:rPr>
              <a:t>"CC"</a:t>
            </a:r>
            <a:r>
              <a:rPr lang="tr-TR" sz="1400" b="1" dirty="0" smtClean="0">
                <a:solidFill>
                  <a:srgbClr val="000000"/>
                </a:solidFill>
                <a:latin typeface="Consolas"/>
              </a:rPr>
              <a:t>)) 	</a:t>
            </a:r>
            <a:r>
              <a:rPr lang="tr-TR" sz="1400" b="1" dirty="0" err="1" smtClean="0">
                <a:solidFill>
                  <a:srgbClr val="7F0055"/>
                </a:solidFill>
                <a:latin typeface="Consolas"/>
              </a:rPr>
              <a:t>return</a:t>
            </a:r>
            <a:r>
              <a:rPr lang="tr-TR" sz="1400" b="1" dirty="0" smtClean="0">
                <a:solidFill>
                  <a:srgbClr val="000000"/>
                </a:solidFill>
                <a:latin typeface="Consolas"/>
              </a:rPr>
              <a:t> 2*</a:t>
            </a:r>
            <a:r>
              <a:rPr lang="tr-TR" sz="1400" b="1" dirty="0" smtClean="0">
                <a:solidFill>
                  <a:srgbClr val="0000C0"/>
                </a:solidFill>
                <a:latin typeface="Consolas"/>
              </a:rPr>
              <a:t>kredi</a:t>
            </a:r>
            <a:r>
              <a:rPr lang="tr-TR" sz="1400" b="1" dirty="0" smtClean="0">
                <a:solidFill>
                  <a:srgbClr val="000000"/>
                </a:solidFill>
                <a:latin typeface="Consolas"/>
              </a:rPr>
              <a:t>;</a:t>
            </a:r>
          </a:p>
          <a:p>
            <a:r>
              <a:rPr lang="tr-TR" sz="1400" b="1" smtClean="0">
                <a:solidFill>
                  <a:srgbClr val="7F0055"/>
                </a:solidFill>
                <a:latin typeface="Consolas"/>
              </a:rPr>
              <a:t>        if</a:t>
            </a:r>
            <a:r>
              <a:rPr lang="tr-TR" sz="1400" b="1" smtClean="0">
                <a:solidFill>
                  <a:srgbClr val="000000"/>
                </a:solidFill>
                <a:latin typeface="Consolas"/>
              </a:rPr>
              <a:t>(</a:t>
            </a:r>
            <a:r>
              <a:rPr lang="tr-TR" sz="1400" b="1" smtClean="0">
                <a:solidFill>
                  <a:srgbClr val="7F0055"/>
                </a:solidFill>
                <a:latin typeface="Consolas"/>
              </a:rPr>
              <a:t>this</a:t>
            </a:r>
            <a:r>
              <a:rPr lang="tr-TR" sz="1400" b="1" smtClean="0">
                <a:solidFill>
                  <a:srgbClr val="000000"/>
                </a:solidFill>
                <a:latin typeface="Consolas"/>
              </a:rPr>
              <a:t>.</a:t>
            </a:r>
            <a:r>
              <a:rPr lang="tr-TR" sz="1400" b="1" smtClean="0">
                <a:solidFill>
                  <a:srgbClr val="0000C0"/>
                </a:solidFill>
                <a:latin typeface="Consolas"/>
              </a:rPr>
              <a:t>harfNotu</a:t>
            </a:r>
            <a:r>
              <a:rPr lang="tr-TR" sz="1400" b="1" smtClean="0">
                <a:solidFill>
                  <a:srgbClr val="000000"/>
                </a:solidFill>
                <a:latin typeface="Consolas"/>
              </a:rPr>
              <a:t>.equals</a:t>
            </a:r>
            <a:r>
              <a:rPr lang="tr-TR" sz="1400" b="1" dirty="0" smtClean="0">
                <a:solidFill>
                  <a:srgbClr val="000000"/>
                </a:solidFill>
                <a:latin typeface="Consolas"/>
              </a:rPr>
              <a:t>(</a:t>
            </a:r>
            <a:r>
              <a:rPr lang="tr-TR" sz="1400" b="1" dirty="0" smtClean="0">
                <a:solidFill>
                  <a:srgbClr val="2A00FF"/>
                </a:solidFill>
                <a:latin typeface="Consolas"/>
              </a:rPr>
              <a:t>"DC"</a:t>
            </a:r>
            <a:r>
              <a:rPr lang="tr-TR" sz="1400" b="1" dirty="0" smtClean="0">
                <a:solidFill>
                  <a:srgbClr val="000000"/>
                </a:solidFill>
                <a:latin typeface="Consolas"/>
              </a:rPr>
              <a:t>)) 	</a:t>
            </a:r>
            <a:r>
              <a:rPr lang="tr-TR" sz="1400" b="1" dirty="0" err="1" smtClean="0">
                <a:solidFill>
                  <a:srgbClr val="7F0055"/>
                </a:solidFill>
                <a:latin typeface="Consolas"/>
              </a:rPr>
              <a:t>return</a:t>
            </a:r>
            <a:r>
              <a:rPr lang="tr-TR" sz="1400" b="1" dirty="0" smtClean="0">
                <a:solidFill>
                  <a:srgbClr val="000000"/>
                </a:solidFill>
                <a:latin typeface="Consolas"/>
              </a:rPr>
              <a:t> 1.5*</a:t>
            </a:r>
            <a:r>
              <a:rPr lang="tr-TR" sz="1400" b="1" dirty="0" smtClean="0">
                <a:solidFill>
                  <a:srgbClr val="0000C0"/>
                </a:solidFill>
                <a:latin typeface="Consolas"/>
              </a:rPr>
              <a:t>kredi</a:t>
            </a:r>
            <a:r>
              <a:rPr lang="tr-TR" sz="1400" b="1" dirty="0" smtClean="0">
                <a:solidFill>
                  <a:srgbClr val="000000"/>
                </a:solidFill>
                <a:latin typeface="Consolas"/>
              </a:rPr>
              <a:t>;</a:t>
            </a:r>
          </a:p>
          <a:p>
            <a:r>
              <a:rPr lang="tr-TR" sz="1400" b="1" smtClean="0">
                <a:solidFill>
                  <a:srgbClr val="7F0055"/>
                </a:solidFill>
                <a:latin typeface="Consolas"/>
              </a:rPr>
              <a:t>        if</a:t>
            </a:r>
            <a:r>
              <a:rPr lang="tr-TR" sz="1400" b="1" smtClean="0">
                <a:solidFill>
                  <a:srgbClr val="000000"/>
                </a:solidFill>
                <a:latin typeface="Consolas"/>
              </a:rPr>
              <a:t>(</a:t>
            </a:r>
            <a:r>
              <a:rPr lang="tr-TR" sz="1400" b="1" smtClean="0">
                <a:solidFill>
                  <a:srgbClr val="7F0055"/>
                </a:solidFill>
                <a:latin typeface="Consolas"/>
              </a:rPr>
              <a:t>this</a:t>
            </a:r>
            <a:r>
              <a:rPr lang="tr-TR" sz="1400" b="1" smtClean="0">
                <a:solidFill>
                  <a:srgbClr val="000000"/>
                </a:solidFill>
                <a:latin typeface="Consolas"/>
              </a:rPr>
              <a:t>.</a:t>
            </a:r>
            <a:r>
              <a:rPr lang="tr-TR" sz="1400" b="1" smtClean="0">
                <a:solidFill>
                  <a:srgbClr val="0000C0"/>
                </a:solidFill>
                <a:latin typeface="Consolas"/>
              </a:rPr>
              <a:t>harfNotu</a:t>
            </a:r>
            <a:r>
              <a:rPr lang="tr-TR" sz="1400" b="1" smtClean="0">
                <a:solidFill>
                  <a:srgbClr val="000000"/>
                </a:solidFill>
                <a:latin typeface="Consolas"/>
              </a:rPr>
              <a:t>.equals</a:t>
            </a:r>
            <a:r>
              <a:rPr lang="tr-TR" sz="1400" b="1" dirty="0" smtClean="0">
                <a:solidFill>
                  <a:srgbClr val="000000"/>
                </a:solidFill>
                <a:latin typeface="Consolas"/>
              </a:rPr>
              <a:t>(</a:t>
            </a:r>
            <a:r>
              <a:rPr lang="tr-TR" sz="1400" b="1" dirty="0" smtClean="0">
                <a:solidFill>
                  <a:srgbClr val="2A00FF"/>
                </a:solidFill>
                <a:latin typeface="Consolas"/>
              </a:rPr>
              <a:t>"DD"</a:t>
            </a:r>
            <a:r>
              <a:rPr lang="tr-TR" sz="1400" b="1" dirty="0" smtClean="0">
                <a:solidFill>
                  <a:srgbClr val="000000"/>
                </a:solidFill>
                <a:latin typeface="Consolas"/>
              </a:rPr>
              <a:t>)) 	</a:t>
            </a:r>
            <a:r>
              <a:rPr lang="tr-TR" sz="1400" b="1" dirty="0" err="1" smtClean="0">
                <a:solidFill>
                  <a:srgbClr val="7F0055"/>
                </a:solidFill>
                <a:latin typeface="Consolas"/>
              </a:rPr>
              <a:t>return</a:t>
            </a:r>
            <a:r>
              <a:rPr lang="tr-TR" sz="1400" b="1" dirty="0" smtClean="0">
                <a:solidFill>
                  <a:srgbClr val="000000"/>
                </a:solidFill>
                <a:latin typeface="Consolas"/>
              </a:rPr>
              <a:t> </a:t>
            </a:r>
            <a:r>
              <a:rPr lang="tr-TR" sz="1400" b="1" dirty="0" smtClean="0">
                <a:solidFill>
                  <a:srgbClr val="0000C0"/>
                </a:solidFill>
                <a:latin typeface="Consolas"/>
              </a:rPr>
              <a:t>kredi</a:t>
            </a:r>
            <a:r>
              <a:rPr lang="tr-TR" sz="1400" b="1" dirty="0" smtClean="0">
                <a:solidFill>
                  <a:srgbClr val="000000"/>
                </a:solidFill>
                <a:latin typeface="Consolas"/>
              </a:rPr>
              <a:t>;</a:t>
            </a:r>
          </a:p>
          <a:p>
            <a:endParaRPr lang="tr-TR" sz="1400" dirty="0" smtClean="0">
              <a:latin typeface="Consolas"/>
            </a:endParaRPr>
          </a:p>
          <a:p>
            <a:r>
              <a:rPr lang="tr-TR" sz="1400" b="1" dirty="0" smtClean="0">
                <a:solidFill>
                  <a:srgbClr val="7F0055"/>
                </a:solidFill>
                <a:latin typeface="Consolas"/>
              </a:rPr>
              <a:t>        </a:t>
            </a:r>
            <a:r>
              <a:rPr lang="tr-TR" sz="1400" b="1" dirty="0" err="1" smtClean="0">
                <a:solidFill>
                  <a:srgbClr val="7F0055"/>
                </a:solidFill>
                <a:latin typeface="Consolas"/>
              </a:rPr>
              <a:t>return</a:t>
            </a:r>
            <a:r>
              <a:rPr lang="tr-TR" sz="1400" b="1" dirty="0" smtClean="0">
                <a:solidFill>
                  <a:srgbClr val="000000"/>
                </a:solidFill>
                <a:latin typeface="Consolas"/>
              </a:rPr>
              <a:t> 0;</a:t>
            </a:r>
          </a:p>
          <a:p>
            <a:r>
              <a:rPr lang="tr-TR" sz="1400" dirty="0" smtClean="0">
                <a:solidFill>
                  <a:srgbClr val="000000"/>
                </a:solidFill>
                <a:latin typeface="Consolas"/>
              </a:rPr>
              <a:t>    }</a:t>
            </a:r>
          </a:p>
          <a:p>
            <a:r>
              <a:rPr lang="tr-TR" sz="1400" dirty="0" smtClean="0">
                <a:solidFill>
                  <a:srgbClr val="000000"/>
                </a:solidFill>
                <a:latin typeface="Consolas"/>
              </a:rPr>
              <a:t>}</a:t>
            </a:r>
            <a:endParaRPr lang="tr-TR" sz="1400" dirty="0"/>
          </a:p>
        </p:txBody>
      </p:sp>
      <p:cxnSp>
        <p:nvCxnSpPr>
          <p:cNvPr id="6" name="5 Eğri Bağlayıcı"/>
          <p:cNvCxnSpPr/>
          <p:nvPr/>
        </p:nvCxnSpPr>
        <p:spPr>
          <a:xfrm rot="5400000" flipH="1" flipV="1">
            <a:off x="2071670" y="2857496"/>
            <a:ext cx="3643338" cy="135732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Örnek Problem (Ders sınıfı metotları)</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Tx/>
              <a:buChar char="-"/>
            </a:pPr>
            <a:r>
              <a:rPr lang="tr-TR" sz="1800" b="1" dirty="0" smtClean="0">
                <a:solidFill>
                  <a:schemeClr val="tx1"/>
                </a:solidFill>
              </a:rPr>
              <a:t> </a:t>
            </a:r>
            <a:r>
              <a:rPr lang="tr-TR" sz="1800" dirty="0" smtClean="0">
                <a:solidFill>
                  <a:schemeClr val="tx1"/>
                </a:solidFill>
              </a:rPr>
              <a:t>Bir önceki kodda </a:t>
            </a:r>
            <a:r>
              <a:rPr lang="tr-TR" sz="1800" b="1" i="1" dirty="0" err="1" smtClean="0">
                <a:solidFill>
                  <a:schemeClr val="tx1"/>
                </a:solidFill>
              </a:rPr>
              <a:t>agirlikliNotHesapla</a:t>
            </a:r>
            <a:r>
              <a:rPr lang="tr-TR" sz="1800" b="1" i="1" dirty="0" smtClean="0">
                <a:solidFill>
                  <a:schemeClr val="tx1"/>
                </a:solidFill>
              </a:rPr>
              <a:t>() </a:t>
            </a:r>
            <a:r>
              <a:rPr lang="tr-TR" sz="1800" dirty="0" smtClean="0">
                <a:solidFill>
                  <a:schemeClr val="tx1"/>
                </a:solidFill>
              </a:rPr>
              <a:t>metodunun nasıl yazıldığı görülmektedir. Metot </a:t>
            </a:r>
            <a:r>
              <a:rPr lang="tr-TR" sz="1800" b="1" i="1" dirty="0" err="1" smtClean="0">
                <a:solidFill>
                  <a:schemeClr val="tx1"/>
                </a:solidFill>
              </a:rPr>
              <a:t>public</a:t>
            </a:r>
            <a:r>
              <a:rPr lang="tr-TR" sz="1800" dirty="0" smtClean="0">
                <a:solidFill>
                  <a:schemeClr val="tx1"/>
                </a:solidFill>
              </a:rPr>
              <a:t> tanımlanmıştır ve geriye bir </a:t>
            </a:r>
            <a:r>
              <a:rPr lang="tr-TR" sz="1800" b="1" i="1" dirty="0" err="1" smtClean="0">
                <a:solidFill>
                  <a:schemeClr val="tx1"/>
                </a:solidFill>
              </a:rPr>
              <a:t>double</a:t>
            </a:r>
            <a:r>
              <a:rPr lang="tr-TR" sz="1800" dirty="0" smtClean="0">
                <a:solidFill>
                  <a:schemeClr val="tx1"/>
                </a:solidFill>
              </a:rPr>
              <a:t> değer döndürmektedir. Ders sınıfının </a:t>
            </a:r>
            <a:r>
              <a:rPr lang="tr-TR" sz="1800" dirty="0" err="1" smtClean="0">
                <a:solidFill>
                  <a:schemeClr val="tx1"/>
                </a:solidFill>
              </a:rPr>
              <a:t>yazdir</a:t>
            </a:r>
            <a:r>
              <a:rPr lang="tr-TR" sz="1800" dirty="0" smtClean="0">
                <a:solidFill>
                  <a:schemeClr val="tx1"/>
                </a:solidFill>
              </a:rPr>
              <a:t>() adlı metodu da şöyle tanımlanabilir:</a:t>
            </a:r>
          </a:p>
          <a:p>
            <a:pPr algn="l">
              <a:buNone/>
            </a:pPr>
            <a:r>
              <a:rPr lang="tr-TR" sz="1400" b="1" dirty="0" smtClean="0">
                <a:solidFill>
                  <a:srgbClr val="7F0055"/>
                </a:solidFill>
                <a:latin typeface="Consolas"/>
              </a:rPr>
              <a:t>// </a:t>
            </a:r>
            <a:r>
              <a:rPr lang="tr-TR" sz="1400" b="1" dirty="0" err="1" smtClean="0">
                <a:solidFill>
                  <a:srgbClr val="7F0055"/>
                </a:solidFill>
                <a:latin typeface="Consolas"/>
              </a:rPr>
              <a:t>dersAdi</a:t>
            </a:r>
            <a:r>
              <a:rPr lang="tr-TR" sz="1400" b="1" dirty="0" smtClean="0">
                <a:solidFill>
                  <a:srgbClr val="7F0055"/>
                </a:solidFill>
                <a:latin typeface="Consolas"/>
              </a:rPr>
              <a:t> gibi değişkenler </a:t>
            </a:r>
            <a:r>
              <a:rPr lang="tr-TR" sz="1400" b="1" dirty="0" err="1" smtClean="0">
                <a:solidFill>
                  <a:srgbClr val="7F0055"/>
                </a:solidFill>
                <a:latin typeface="Consolas"/>
              </a:rPr>
              <a:t>metotun</a:t>
            </a:r>
            <a:r>
              <a:rPr lang="tr-TR" sz="1400" b="1" dirty="0" smtClean="0">
                <a:solidFill>
                  <a:srgbClr val="7F0055"/>
                </a:solidFill>
                <a:latin typeface="Consolas"/>
              </a:rPr>
              <a:t> dışında (sınıfın içinde) tanımlıdır. //</a:t>
            </a:r>
          </a:p>
          <a:p>
            <a:pPr algn="l">
              <a:buNone/>
            </a:pPr>
            <a:r>
              <a:rPr lang="tr-TR" sz="1400" b="1" dirty="0" err="1" smtClean="0">
                <a:solidFill>
                  <a:srgbClr val="7F0055"/>
                </a:solidFill>
                <a:latin typeface="Consolas"/>
              </a:rPr>
              <a:t>public</a:t>
            </a:r>
            <a:r>
              <a:rPr lang="tr-TR" sz="1400" b="1" dirty="0" smtClean="0">
                <a:solidFill>
                  <a:srgbClr val="000000"/>
                </a:solidFill>
                <a:latin typeface="Consolas"/>
              </a:rPr>
              <a:t> </a:t>
            </a:r>
            <a:r>
              <a:rPr lang="tr-TR" sz="1400" b="1" dirty="0" err="1" smtClean="0">
                <a:solidFill>
                  <a:srgbClr val="7F0055"/>
                </a:solidFill>
                <a:latin typeface="Consolas"/>
              </a:rPr>
              <a:t>void</a:t>
            </a:r>
            <a:r>
              <a:rPr lang="tr-TR" sz="1400" b="1" dirty="0" smtClean="0">
                <a:solidFill>
                  <a:srgbClr val="000000"/>
                </a:solidFill>
                <a:latin typeface="Consolas"/>
              </a:rPr>
              <a:t> </a:t>
            </a:r>
            <a:r>
              <a:rPr lang="tr-TR" sz="1400" b="1" dirty="0" err="1" smtClean="0">
                <a:solidFill>
                  <a:srgbClr val="000000"/>
                </a:solidFill>
                <a:latin typeface="Consolas"/>
              </a:rPr>
              <a:t>yazdir</a:t>
            </a:r>
            <a:r>
              <a:rPr lang="tr-TR" sz="1400" b="1" dirty="0" smtClean="0">
                <a:solidFill>
                  <a:srgbClr val="000000"/>
                </a:solidFill>
                <a:latin typeface="Consolas"/>
              </a:rPr>
              <a:t>(){</a:t>
            </a:r>
          </a:p>
          <a:p>
            <a:pPr algn="l">
              <a:buNone/>
            </a:pPr>
            <a:endParaRPr lang="tr-TR" sz="1400" dirty="0" smtClean="0">
              <a:latin typeface="Consolas"/>
            </a:endParaRPr>
          </a:p>
          <a:p>
            <a:pPr algn="l">
              <a:buNone/>
            </a:pPr>
            <a:r>
              <a:rPr lang="tr-TR" sz="1400" dirty="0" smtClean="0">
                <a:solidFill>
                  <a:srgbClr val="000000"/>
                </a:solidFill>
                <a:latin typeface="Consolas"/>
              </a:rPr>
              <a:t>    </a:t>
            </a:r>
            <a:r>
              <a:rPr lang="tr-TR" sz="1400" dirty="0" err="1" smtClean="0">
                <a:solidFill>
                  <a:srgbClr val="000000"/>
                </a:solidFill>
                <a:latin typeface="Consolas"/>
              </a:rPr>
              <a:t>System</a:t>
            </a:r>
            <a:r>
              <a:rPr lang="tr-TR" sz="1400" dirty="0" smtClean="0">
                <a:solidFill>
                  <a:srgbClr val="000000"/>
                </a:solidFill>
                <a:latin typeface="Consolas"/>
              </a:rPr>
              <a:t>.</a:t>
            </a:r>
            <a:r>
              <a:rPr lang="tr-TR" sz="1400" b="1" i="1" dirty="0" err="1" smtClean="0">
                <a:solidFill>
                  <a:srgbClr val="0000C0"/>
                </a:solidFill>
                <a:latin typeface="Consolas"/>
              </a:rPr>
              <a:t>out</a:t>
            </a:r>
            <a:r>
              <a:rPr lang="tr-TR" sz="1400" b="1" i="1" dirty="0" smtClean="0">
                <a:solidFill>
                  <a:srgbClr val="000000"/>
                </a:solidFill>
                <a:latin typeface="Consolas"/>
              </a:rPr>
              <a:t>.</a:t>
            </a:r>
            <a:r>
              <a:rPr lang="tr-TR" sz="1400" b="1" i="1" dirty="0" err="1" smtClean="0">
                <a:solidFill>
                  <a:srgbClr val="000000"/>
                </a:solidFill>
                <a:latin typeface="Consolas"/>
              </a:rPr>
              <a:t>println</a:t>
            </a:r>
            <a:r>
              <a:rPr lang="tr-TR" sz="1400" b="1" i="1" dirty="0" smtClean="0">
                <a:solidFill>
                  <a:srgbClr val="000000"/>
                </a:solidFill>
                <a:latin typeface="Consolas"/>
              </a:rPr>
              <a:t>(</a:t>
            </a:r>
            <a:r>
              <a:rPr lang="tr-TR" sz="1400" b="1" i="1" dirty="0" smtClean="0">
                <a:solidFill>
                  <a:srgbClr val="2A00FF"/>
                </a:solidFill>
                <a:latin typeface="Consolas"/>
              </a:rPr>
              <a:t>"Dersin Adi: "</a:t>
            </a:r>
            <a:r>
              <a:rPr lang="tr-TR" sz="1400" b="1" i="1" dirty="0" smtClean="0">
                <a:solidFill>
                  <a:srgbClr val="000000"/>
                </a:solidFill>
                <a:latin typeface="Consolas"/>
              </a:rPr>
              <a:t> + </a:t>
            </a:r>
            <a:r>
              <a:rPr lang="tr-TR" sz="1400" b="1" i="1" dirty="0" err="1" smtClean="0">
                <a:solidFill>
                  <a:srgbClr val="0000C0"/>
                </a:solidFill>
                <a:latin typeface="Consolas"/>
              </a:rPr>
              <a:t>dersAdi</a:t>
            </a:r>
            <a:r>
              <a:rPr lang="tr-TR" sz="1400" b="1" i="1" dirty="0" smtClean="0">
                <a:solidFill>
                  <a:srgbClr val="000000"/>
                </a:solidFill>
                <a:latin typeface="Consolas"/>
              </a:rPr>
              <a:t>);</a:t>
            </a:r>
          </a:p>
          <a:p>
            <a:pPr algn="l">
              <a:buNone/>
            </a:pPr>
            <a:r>
              <a:rPr lang="tr-TR" sz="1400" dirty="0" smtClean="0">
                <a:solidFill>
                  <a:srgbClr val="000000"/>
                </a:solidFill>
                <a:latin typeface="Consolas"/>
              </a:rPr>
              <a:t>    </a:t>
            </a:r>
            <a:r>
              <a:rPr lang="tr-TR" sz="1400" dirty="0" err="1" smtClean="0">
                <a:solidFill>
                  <a:srgbClr val="000000"/>
                </a:solidFill>
                <a:latin typeface="Consolas"/>
              </a:rPr>
              <a:t>System</a:t>
            </a:r>
            <a:r>
              <a:rPr lang="tr-TR" sz="1400" dirty="0" smtClean="0">
                <a:solidFill>
                  <a:srgbClr val="000000"/>
                </a:solidFill>
                <a:latin typeface="Consolas"/>
              </a:rPr>
              <a:t>.</a:t>
            </a:r>
            <a:r>
              <a:rPr lang="tr-TR" sz="1400" b="1" i="1" dirty="0" err="1" smtClean="0">
                <a:solidFill>
                  <a:srgbClr val="0000C0"/>
                </a:solidFill>
                <a:latin typeface="Consolas"/>
              </a:rPr>
              <a:t>out</a:t>
            </a:r>
            <a:r>
              <a:rPr lang="tr-TR" sz="1400" b="1" i="1" dirty="0" smtClean="0">
                <a:solidFill>
                  <a:srgbClr val="000000"/>
                </a:solidFill>
                <a:latin typeface="Consolas"/>
              </a:rPr>
              <a:t>.</a:t>
            </a:r>
            <a:r>
              <a:rPr lang="tr-TR" sz="1400" b="1" i="1" dirty="0" err="1" smtClean="0">
                <a:solidFill>
                  <a:srgbClr val="000000"/>
                </a:solidFill>
                <a:latin typeface="Consolas"/>
              </a:rPr>
              <a:t>println</a:t>
            </a:r>
            <a:r>
              <a:rPr lang="tr-TR" sz="1400" b="1" i="1" dirty="0" smtClean="0">
                <a:solidFill>
                  <a:srgbClr val="000000"/>
                </a:solidFill>
                <a:latin typeface="Consolas"/>
              </a:rPr>
              <a:t>(</a:t>
            </a:r>
            <a:r>
              <a:rPr lang="tr-TR" sz="1400" b="1" i="1" dirty="0" smtClean="0">
                <a:solidFill>
                  <a:srgbClr val="2A00FF"/>
                </a:solidFill>
                <a:latin typeface="Consolas"/>
              </a:rPr>
              <a:t>"Dersin Kodu: "</a:t>
            </a:r>
            <a:r>
              <a:rPr lang="tr-TR" sz="1400" b="1" i="1" dirty="0" smtClean="0">
                <a:solidFill>
                  <a:srgbClr val="000000"/>
                </a:solidFill>
                <a:latin typeface="Consolas"/>
              </a:rPr>
              <a:t> + </a:t>
            </a:r>
            <a:r>
              <a:rPr lang="tr-TR" sz="1400" b="1" i="1" dirty="0" err="1" smtClean="0">
                <a:solidFill>
                  <a:srgbClr val="0000C0"/>
                </a:solidFill>
                <a:latin typeface="Consolas"/>
              </a:rPr>
              <a:t>dersKodu</a:t>
            </a:r>
            <a:r>
              <a:rPr lang="tr-TR" sz="1400" b="1" i="1" dirty="0" smtClean="0">
                <a:solidFill>
                  <a:srgbClr val="000000"/>
                </a:solidFill>
                <a:latin typeface="Consolas"/>
              </a:rPr>
              <a:t>);</a:t>
            </a:r>
          </a:p>
          <a:p>
            <a:pPr algn="l">
              <a:buNone/>
            </a:pPr>
            <a:r>
              <a:rPr lang="tr-TR" sz="1400" dirty="0" smtClean="0">
                <a:solidFill>
                  <a:srgbClr val="000000"/>
                </a:solidFill>
                <a:latin typeface="Consolas"/>
              </a:rPr>
              <a:t>    </a:t>
            </a:r>
            <a:r>
              <a:rPr lang="tr-TR" sz="1400" dirty="0" err="1" smtClean="0">
                <a:solidFill>
                  <a:srgbClr val="000000"/>
                </a:solidFill>
                <a:latin typeface="Consolas"/>
              </a:rPr>
              <a:t>System</a:t>
            </a:r>
            <a:r>
              <a:rPr lang="tr-TR" sz="1400" dirty="0" smtClean="0">
                <a:solidFill>
                  <a:srgbClr val="000000"/>
                </a:solidFill>
                <a:latin typeface="Consolas"/>
              </a:rPr>
              <a:t>.</a:t>
            </a:r>
            <a:r>
              <a:rPr lang="tr-TR" sz="1400" b="1" i="1" dirty="0" err="1" smtClean="0">
                <a:solidFill>
                  <a:srgbClr val="0000C0"/>
                </a:solidFill>
                <a:latin typeface="Consolas"/>
              </a:rPr>
              <a:t>out</a:t>
            </a:r>
            <a:r>
              <a:rPr lang="tr-TR" sz="1400" b="1" i="1" dirty="0" smtClean="0">
                <a:solidFill>
                  <a:srgbClr val="000000"/>
                </a:solidFill>
                <a:latin typeface="Consolas"/>
              </a:rPr>
              <a:t>.</a:t>
            </a:r>
            <a:r>
              <a:rPr lang="tr-TR" sz="1400" b="1" i="1" dirty="0" err="1" smtClean="0">
                <a:solidFill>
                  <a:srgbClr val="000000"/>
                </a:solidFill>
                <a:latin typeface="Consolas"/>
              </a:rPr>
              <a:t>println</a:t>
            </a:r>
            <a:r>
              <a:rPr lang="tr-TR" sz="1400" b="1" i="1" dirty="0" smtClean="0">
                <a:solidFill>
                  <a:srgbClr val="000000"/>
                </a:solidFill>
                <a:latin typeface="Consolas"/>
              </a:rPr>
              <a:t>(</a:t>
            </a:r>
            <a:r>
              <a:rPr lang="tr-TR" sz="1400" b="1" i="1" dirty="0" smtClean="0">
                <a:solidFill>
                  <a:srgbClr val="2A00FF"/>
                </a:solidFill>
                <a:latin typeface="Consolas"/>
              </a:rPr>
              <a:t>"Dersin Kredisi: "</a:t>
            </a:r>
            <a:r>
              <a:rPr lang="tr-TR" sz="1400" b="1" i="1" dirty="0" smtClean="0">
                <a:solidFill>
                  <a:srgbClr val="000000"/>
                </a:solidFill>
                <a:latin typeface="Consolas"/>
              </a:rPr>
              <a:t> + </a:t>
            </a:r>
            <a:r>
              <a:rPr lang="tr-TR" sz="1400" b="1" i="1" dirty="0" smtClean="0">
                <a:solidFill>
                  <a:srgbClr val="0000C0"/>
                </a:solidFill>
                <a:latin typeface="Consolas"/>
              </a:rPr>
              <a:t>kredi</a:t>
            </a:r>
            <a:r>
              <a:rPr lang="tr-TR" sz="1400" b="1" i="1" dirty="0" smtClean="0">
                <a:solidFill>
                  <a:srgbClr val="000000"/>
                </a:solidFill>
                <a:latin typeface="Consolas"/>
              </a:rPr>
              <a:t>);</a:t>
            </a:r>
          </a:p>
          <a:p>
            <a:pPr algn="l">
              <a:buNone/>
            </a:pPr>
            <a:r>
              <a:rPr lang="tr-TR" sz="1400" dirty="0" smtClean="0">
                <a:solidFill>
                  <a:srgbClr val="000000"/>
                </a:solidFill>
                <a:latin typeface="Consolas"/>
              </a:rPr>
              <a:t>    </a:t>
            </a:r>
            <a:r>
              <a:rPr lang="tr-TR" sz="1400" dirty="0" err="1" smtClean="0">
                <a:solidFill>
                  <a:srgbClr val="000000"/>
                </a:solidFill>
                <a:latin typeface="Consolas"/>
              </a:rPr>
              <a:t>System</a:t>
            </a:r>
            <a:r>
              <a:rPr lang="tr-TR" sz="1400" dirty="0" smtClean="0">
                <a:solidFill>
                  <a:srgbClr val="000000"/>
                </a:solidFill>
                <a:latin typeface="Consolas"/>
              </a:rPr>
              <a:t>.</a:t>
            </a:r>
            <a:r>
              <a:rPr lang="tr-TR" sz="1400" b="1" i="1" dirty="0" err="1" smtClean="0">
                <a:solidFill>
                  <a:srgbClr val="0000C0"/>
                </a:solidFill>
                <a:latin typeface="Consolas"/>
              </a:rPr>
              <a:t>out</a:t>
            </a:r>
            <a:r>
              <a:rPr lang="tr-TR" sz="1400" b="1" i="1" dirty="0" smtClean="0">
                <a:solidFill>
                  <a:srgbClr val="000000"/>
                </a:solidFill>
                <a:latin typeface="Consolas"/>
              </a:rPr>
              <a:t>.</a:t>
            </a:r>
            <a:r>
              <a:rPr lang="tr-TR" sz="1400" b="1" i="1" dirty="0" err="1" smtClean="0">
                <a:solidFill>
                  <a:srgbClr val="000000"/>
                </a:solidFill>
                <a:latin typeface="Consolas"/>
              </a:rPr>
              <a:t>println</a:t>
            </a:r>
            <a:r>
              <a:rPr lang="tr-TR" sz="1400" b="1" i="1" dirty="0" smtClean="0">
                <a:solidFill>
                  <a:srgbClr val="000000"/>
                </a:solidFill>
                <a:latin typeface="Consolas"/>
              </a:rPr>
              <a:t>(</a:t>
            </a:r>
            <a:r>
              <a:rPr lang="tr-TR" sz="1400" b="1" i="1" dirty="0" smtClean="0">
                <a:solidFill>
                  <a:srgbClr val="2A00FF"/>
                </a:solidFill>
                <a:latin typeface="Consolas"/>
              </a:rPr>
              <a:t>"Dersin </a:t>
            </a:r>
            <a:r>
              <a:rPr lang="tr-TR" sz="1400" b="1" i="1" dirty="0" err="1" smtClean="0">
                <a:solidFill>
                  <a:srgbClr val="2A00FF"/>
                </a:solidFill>
                <a:latin typeface="Consolas"/>
              </a:rPr>
              <a:t>Alindigi</a:t>
            </a:r>
            <a:r>
              <a:rPr lang="tr-TR" sz="1400" b="1" i="1" dirty="0" smtClean="0">
                <a:solidFill>
                  <a:srgbClr val="2A00FF"/>
                </a:solidFill>
                <a:latin typeface="Consolas"/>
              </a:rPr>
              <a:t> Donem: "</a:t>
            </a:r>
            <a:r>
              <a:rPr lang="tr-TR" sz="1400" b="1" i="1" dirty="0" smtClean="0">
                <a:solidFill>
                  <a:srgbClr val="000000"/>
                </a:solidFill>
                <a:latin typeface="Consolas"/>
              </a:rPr>
              <a:t> + </a:t>
            </a:r>
            <a:r>
              <a:rPr lang="tr-TR" sz="1400" b="1" i="1" dirty="0" err="1" smtClean="0">
                <a:solidFill>
                  <a:srgbClr val="0000C0"/>
                </a:solidFill>
                <a:highlight>
                  <a:srgbClr val="D4D4D4"/>
                </a:highlight>
                <a:latin typeface="Consolas"/>
              </a:rPr>
              <a:t>alindigiDonem</a:t>
            </a:r>
            <a:r>
              <a:rPr lang="tr-TR" sz="1400" b="1" i="1" dirty="0" smtClean="0">
                <a:solidFill>
                  <a:srgbClr val="000000"/>
                </a:solidFill>
                <a:highlight>
                  <a:srgbClr val="D4D4D4"/>
                </a:highlight>
                <a:latin typeface="Consolas"/>
              </a:rPr>
              <a:t>);</a:t>
            </a:r>
          </a:p>
          <a:p>
            <a:pPr algn="l">
              <a:buNone/>
            </a:pPr>
            <a:r>
              <a:rPr lang="tr-TR" sz="1400" dirty="0" smtClean="0">
                <a:solidFill>
                  <a:srgbClr val="000000"/>
                </a:solidFill>
                <a:latin typeface="Consolas"/>
              </a:rPr>
              <a:t>    </a:t>
            </a:r>
            <a:r>
              <a:rPr lang="tr-TR" sz="1400" dirty="0" err="1" smtClean="0">
                <a:solidFill>
                  <a:srgbClr val="000000"/>
                </a:solidFill>
                <a:latin typeface="Consolas"/>
              </a:rPr>
              <a:t>System</a:t>
            </a:r>
            <a:r>
              <a:rPr lang="tr-TR" sz="1400" dirty="0" smtClean="0">
                <a:solidFill>
                  <a:srgbClr val="000000"/>
                </a:solidFill>
                <a:latin typeface="Consolas"/>
              </a:rPr>
              <a:t>.</a:t>
            </a:r>
            <a:r>
              <a:rPr lang="tr-TR" sz="1400" b="1" i="1" dirty="0" err="1" smtClean="0">
                <a:solidFill>
                  <a:srgbClr val="0000C0"/>
                </a:solidFill>
                <a:latin typeface="Consolas"/>
              </a:rPr>
              <a:t>out</a:t>
            </a:r>
            <a:r>
              <a:rPr lang="tr-TR" sz="1400" b="1" i="1" dirty="0" smtClean="0">
                <a:solidFill>
                  <a:srgbClr val="000000"/>
                </a:solidFill>
                <a:latin typeface="Consolas"/>
              </a:rPr>
              <a:t>.</a:t>
            </a:r>
            <a:r>
              <a:rPr lang="tr-TR" sz="1400" b="1" i="1" dirty="0" err="1" smtClean="0">
                <a:solidFill>
                  <a:srgbClr val="000000"/>
                </a:solidFill>
                <a:latin typeface="Consolas"/>
              </a:rPr>
              <a:t>println</a:t>
            </a:r>
            <a:r>
              <a:rPr lang="tr-TR" sz="1400" b="1" i="1" dirty="0" smtClean="0">
                <a:solidFill>
                  <a:srgbClr val="000000"/>
                </a:solidFill>
                <a:latin typeface="Consolas"/>
              </a:rPr>
              <a:t>(</a:t>
            </a:r>
            <a:r>
              <a:rPr lang="tr-TR" sz="1400" b="1" i="1" dirty="0" smtClean="0">
                <a:solidFill>
                  <a:srgbClr val="2A00FF"/>
                </a:solidFill>
                <a:latin typeface="Consolas"/>
              </a:rPr>
              <a:t>"Dersin Harf Notu: "</a:t>
            </a:r>
            <a:r>
              <a:rPr lang="tr-TR" sz="1400" b="1" i="1" dirty="0" smtClean="0">
                <a:solidFill>
                  <a:srgbClr val="000000"/>
                </a:solidFill>
                <a:latin typeface="Consolas"/>
              </a:rPr>
              <a:t> + </a:t>
            </a:r>
            <a:r>
              <a:rPr lang="tr-TR" sz="1400" b="1" i="1" dirty="0" err="1" smtClean="0">
                <a:solidFill>
                  <a:srgbClr val="0000C0"/>
                </a:solidFill>
                <a:latin typeface="Consolas"/>
              </a:rPr>
              <a:t>harfNotu</a:t>
            </a:r>
            <a:r>
              <a:rPr lang="tr-TR" sz="1400" b="1" i="1" dirty="0" smtClean="0">
                <a:solidFill>
                  <a:srgbClr val="000000"/>
                </a:solidFill>
                <a:latin typeface="Consolas"/>
              </a:rPr>
              <a:t>);</a:t>
            </a:r>
          </a:p>
          <a:p>
            <a:pPr algn="l">
              <a:buNone/>
            </a:pPr>
            <a:endParaRPr lang="tr-TR" sz="1400" dirty="0" smtClean="0">
              <a:latin typeface="Consolas"/>
            </a:endParaRPr>
          </a:p>
          <a:p>
            <a:pPr algn="l">
              <a:buNone/>
            </a:pPr>
            <a:r>
              <a:rPr lang="tr-TR" sz="1400" dirty="0" smtClean="0">
                <a:solidFill>
                  <a:srgbClr val="000000"/>
                </a:solidFill>
                <a:latin typeface="Consolas"/>
              </a:rPr>
              <a:t>}</a:t>
            </a:r>
          </a:p>
          <a:p>
            <a:pPr algn="l"/>
            <a:endParaRPr lang="tr-TR" sz="1800" dirty="0" smtClean="0">
              <a:solidFill>
                <a:srgbClr val="000000"/>
              </a:solidFill>
            </a:endParaRPr>
          </a:p>
          <a:p>
            <a:pPr algn="l">
              <a:buFont typeface="Wingdings" pitchFamily="2" charset="2"/>
              <a:buChar char="Ø"/>
            </a:pPr>
            <a:r>
              <a:rPr lang="tr-TR" sz="1800" dirty="0" smtClean="0">
                <a:solidFill>
                  <a:schemeClr val="tx1"/>
                </a:solidFill>
              </a:rPr>
              <a:t> Yukarıdaki metodun dönen tür değerinin </a:t>
            </a:r>
            <a:r>
              <a:rPr lang="tr-TR" sz="1800" b="1" i="1" dirty="0" err="1" smtClean="0">
                <a:solidFill>
                  <a:schemeClr val="tx1"/>
                </a:solidFill>
              </a:rPr>
              <a:t>void</a:t>
            </a:r>
            <a:r>
              <a:rPr lang="tr-TR" sz="1800" dirty="0" smtClean="0">
                <a:solidFill>
                  <a:schemeClr val="tx1"/>
                </a:solidFill>
              </a:rPr>
              <a:t> olduğunu görüyoruz. Çünkü yazdır metodu yalnızca ekrana ders bilgilerini yazdıran ve geriye değer döndürmeyen bir metottur.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heckerboard(across)">
                                      <p:cBhvr>
                                        <p:cTn id="7" dur="500"/>
                                        <p:tgtEl>
                                          <p:spTgt spid="3">
                                            <p:txEl>
                                              <p:pRg st="4" end="4"/>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heckerboard(across)">
                                      <p:cBhvr>
                                        <p:cTn id="10" dur="500"/>
                                        <p:tgtEl>
                                          <p:spTgt spid="3">
                                            <p:txEl>
                                              <p:pRg st="5" end="5"/>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heckerboard(across)">
                                      <p:cBhvr>
                                        <p:cTn id="13" dur="500"/>
                                        <p:tgtEl>
                                          <p:spTgt spid="3">
                                            <p:txEl>
                                              <p:pRg st="6" end="6"/>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checkerboard(across)">
                                      <p:cBhvr>
                                        <p:cTn id="16" dur="500"/>
                                        <p:tgtEl>
                                          <p:spTgt spid="3">
                                            <p:txEl>
                                              <p:pRg st="7" end="7"/>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checkerboard(across)">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Ders sınıfını </a:t>
            </a:r>
            <a:r>
              <a:rPr lang="tr-TR" dirty="0" smtClean="0"/>
              <a:t>oluşturduk…</a:t>
            </a:r>
            <a:endParaRPr lang="tr-TR" dirty="0"/>
          </a:p>
        </p:txBody>
      </p:sp>
      <p:sp>
        <p:nvSpPr>
          <p:cNvPr id="3" name="2 İçerik Yer Tutucusu"/>
          <p:cNvSpPr>
            <a:spLocks noGrp="1"/>
          </p:cNvSpPr>
          <p:nvPr>
            <p:ph sz="quarter" idx="1"/>
          </p:nvPr>
        </p:nvSpPr>
        <p:spPr>
          <a:xfrm>
            <a:off x="457200" y="1219200"/>
            <a:ext cx="5114932" cy="4937760"/>
          </a:xfrm>
        </p:spPr>
        <p:txBody>
          <a:bodyPr/>
          <a:lstStyle/>
          <a:p>
            <a:r>
              <a:rPr lang="tr-TR" dirty="0" smtClean="0"/>
              <a:t>Tasarımını yaptık.</a:t>
            </a:r>
          </a:p>
          <a:p>
            <a:r>
              <a:rPr lang="tr-TR" dirty="0" err="1" smtClean="0"/>
              <a:t>UML’sini</a:t>
            </a:r>
            <a:r>
              <a:rPr lang="tr-TR" dirty="0" smtClean="0"/>
              <a:t> çizdik.</a:t>
            </a:r>
          </a:p>
          <a:p>
            <a:r>
              <a:rPr lang="tr-TR" dirty="0" smtClean="0"/>
              <a:t>Kodladık…</a:t>
            </a:r>
          </a:p>
          <a:p>
            <a:r>
              <a:rPr lang="tr-TR" dirty="0" smtClean="0"/>
              <a:t>İyice </a:t>
            </a:r>
            <a:r>
              <a:rPr lang="tr-TR" b="1" dirty="0" smtClean="0"/>
              <a:t>test etmeyi </a:t>
            </a:r>
            <a:r>
              <a:rPr lang="tr-TR" dirty="0" smtClean="0"/>
              <a:t>ve “</a:t>
            </a:r>
            <a:r>
              <a:rPr lang="tr-TR" dirty="0" err="1" smtClean="0"/>
              <a:t>bug”ları</a:t>
            </a:r>
            <a:r>
              <a:rPr lang="tr-TR" dirty="0" smtClean="0"/>
              <a:t> ayıklamayı unutmayalım.</a:t>
            </a:r>
            <a:endParaRPr lang="tr-TR" dirty="0"/>
          </a:p>
        </p:txBody>
      </p:sp>
      <p:sp>
        <p:nvSpPr>
          <p:cNvPr id="5" name="4 Yuvarlatılmış Dikdörtgen"/>
          <p:cNvSpPr/>
          <p:nvPr/>
        </p:nvSpPr>
        <p:spPr>
          <a:xfrm>
            <a:off x="5786446" y="1500174"/>
            <a:ext cx="2286016" cy="7143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Kod bitince müdür</a:t>
            </a:r>
          </a:p>
          <a:p>
            <a:pPr algn="ctr"/>
            <a:r>
              <a:rPr lang="tr-TR" dirty="0" smtClean="0"/>
              <a:t>(temsili)</a:t>
            </a:r>
            <a:endParaRPr lang="tr-TR" dirty="0"/>
          </a:p>
        </p:txBody>
      </p:sp>
      <p:pic>
        <p:nvPicPr>
          <p:cNvPr id="4" name="3 Resim" descr="similing.jpg"/>
          <p:cNvPicPr>
            <a:picLocks noChangeAspect="1"/>
          </p:cNvPicPr>
          <p:nvPr/>
        </p:nvPicPr>
        <p:blipFill>
          <a:blip r:embed="rId2"/>
          <a:srcRect b="27083"/>
          <a:stretch>
            <a:fillRect/>
          </a:stretch>
        </p:blipFill>
        <p:spPr>
          <a:xfrm>
            <a:off x="6000760" y="2214578"/>
            <a:ext cx="1867702" cy="2571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7" name="6 Düz Ok Bağlayıcısı"/>
          <p:cNvCxnSpPr/>
          <p:nvPr/>
        </p:nvCxnSpPr>
        <p:spPr>
          <a:xfrm rot="5400000">
            <a:off x="1142976" y="3357562"/>
            <a:ext cx="107157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714348" y="4071942"/>
            <a:ext cx="3357586" cy="2031325"/>
          </a:xfrm>
          <a:prstGeom prst="rect">
            <a:avLst/>
          </a:prstGeom>
          <a:noFill/>
        </p:spPr>
        <p:txBody>
          <a:bodyPr wrap="square" rtlCol="0">
            <a:spAutoFit/>
          </a:bodyPr>
          <a:lstStyle/>
          <a:p>
            <a:r>
              <a:rPr lang="tr-TR" dirty="0" smtClean="0"/>
              <a:t>Test o kadar önemlidir ki test mühendisliği gibi bir </a:t>
            </a:r>
            <a:r>
              <a:rPr lang="tr-TR" b="1" dirty="0" smtClean="0"/>
              <a:t>iş</a:t>
            </a:r>
            <a:r>
              <a:rPr lang="tr-TR" dirty="0" smtClean="0"/>
              <a:t> bile vardır. Kalite standartlarının sağlanırlığından emin olmaktır görevleri. Siz de kendi kodunuzun istenen standartlara uygun olup olmadığını iyice test ediniz.</a:t>
            </a:r>
            <a:endParaRPr lang="tr-TR" dirty="0"/>
          </a:p>
        </p:txBody>
      </p:sp>
      <p:pic>
        <p:nvPicPr>
          <p:cNvPr id="9" name="8 Resim" descr="bug-code-9205906.jpg"/>
          <p:cNvPicPr>
            <a:picLocks noChangeAspect="1"/>
          </p:cNvPicPr>
          <p:nvPr/>
        </p:nvPicPr>
        <p:blipFill>
          <a:blip r:embed="rId3"/>
          <a:stretch>
            <a:fillRect/>
          </a:stretch>
        </p:blipFill>
        <p:spPr>
          <a:xfrm>
            <a:off x="4143372" y="3857628"/>
            <a:ext cx="1499722" cy="2242109"/>
          </a:xfrm>
          <a:prstGeom prst="rect">
            <a:avLst/>
          </a:prstGeom>
        </p:spPr>
      </p:pic>
      <p:sp>
        <p:nvSpPr>
          <p:cNvPr id="10" name="9 Yuvarlatılmış Dikdörtgen"/>
          <p:cNvSpPr/>
          <p:nvPr/>
        </p:nvSpPr>
        <p:spPr>
          <a:xfrm>
            <a:off x="4143372" y="5929330"/>
            <a:ext cx="1500198" cy="4286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dirty="0" err="1" smtClean="0"/>
              <a:t>bug</a:t>
            </a:r>
            <a:r>
              <a:rPr lang="tr-TR" sz="1600" dirty="0" smtClean="0"/>
              <a:t> sen şu işe</a:t>
            </a:r>
            <a:endParaRPr lang="tr-T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heckerboard(across)">
                                      <p:cBhvr>
                                        <p:cTn id="30" dur="500"/>
                                        <p:tgtEl>
                                          <p:spTgt spid="10"/>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heckerboard(across)">
                                      <p:cBhvr>
                                        <p:cTn id="33" dur="500"/>
                                        <p:tgtEl>
                                          <p:spTgt spid="8"/>
                                        </p:tgtEl>
                                      </p:cBhvr>
                                    </p:animEffect>
                                  </p:childTnLst>
                                </p:cTn>
                              </p:par>
                              <p:par>
                                <p:cTn id="34" presetID="5" presetClass="entr" presetSubtype="1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heckerboard(across)">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checkerboard(across)">
                                      <p:cBhvr>
                                        <p:cTn id="41" dur="500"/>
                                        <p:tgtEl>
                                          <p:spTgt spid="4"/>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checkerboard(across)">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8" grpId="0"/>
      <p:bldP spid="10" grpId="0" animBg="1"/>
    </p:bld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714348" y="5867400"/>
            <a:ext cx="8229600" cy="990600"/>
          </a:xfrm>
        </p:spPr>
        <p:txBody>
          <a:bodyPr/>
          <a:lstStyle/>
          <a:p>
            <a:r>
              <a:rPr lang="tr-TR" dirty="0" smtClean="0"/>
              <a:t>Öğrenci Sınıfı taslak kodu</a:t>
            </a:r>
            <a:endParaRPr lang="tr-TR" dirty="0"/>
          </a:p>
        </p:txBody>
      </p:sp>
      <p:sp>
        <p:nvSpPr>
          <p:cNvPr id="3" name="2 İçerik Yer Tutucusu"/>
          <p:cNvSpPr>
            <a:spLocks noGrp="1"/>
          </p:cNvSpPr>
          <p:nvPr>
            <p:ph sz="quarter" idx="1"/>
          </p:nvPr>
        </p:nvSpPr>
        <p:spPr>
          <a:xfrm>
            <a:off x="357158" y="0"/>
            <a:ext cx="4114800" cy="5072074"/>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buNone/>
            </a:pPr>
            <a:r>
              <a:rPr lang="tr-TR" sz="1700" dirty="0" err="1" smtClean="0"/>
              <a:t>public</a:t>
            </a:r>
            <a:r>
              <a:rPr lang="tr-TR" sz="1700" dirty="0" smtClean="0"/>
              <a:t> </a:t>
            </a:r>
            <a:r>
              <a:rPr lang="tr-TR" sz="1700" dirty="0" err="1" smtClean="0"/>
              <a:t>class</a:t>
            </a:r>
            <a:r>
              <a:rPr lang="tr-TR" sz="1700" dirty="0" smtClean="0"/>
              <a:t> </a:t>
            </a:r>
            <a:r>
              <a:rPr lang="tr-TR" sz="1700" dirty="0" err="1" smtClean="0"/>
              <a:t>Ogrenci</a:t>
            </a:r>
            <a:r>
              <a:rPr lang="tr-TR" sz="1700" dirty="0" smtClean="0"/>
              <a:t> {</a:t>
            </a:r>
          </a:p>
          <a:p>
            <a:pPr>
              <a:buNone/>
            </a:pPr>
            <a:r>
              <a:rPr lang="tr-TR" sz="1700" dirty="0" smtClean="0"/>
              <a:t>    </a:t>
            </a:r>
            <a:r>
              <a:rPr lang="tr-TR" sz="1700" dirty="0" err="1" smtClean="0"/>
              <a:t>public</a:t>
            </a:r>
            <a:r>
              <a:rPr lang="tr-TR" sz="1700" dirty="0" smtClean="0"/>
              <a:t> </a:t>
            </a:r>
            <a:r>
              <a:rPr lang="tr-TR" sz="1700" dirty="0" err="1" smtClean="0"/>
              <a:t>static</a:t>
            </a:r>
            <a:r>
              <a:rPr lang="tr-TR" sz="1700" dirty="0" smtClean="0"/>
              <a:t> </a:t>
            </a:r>
            <a:r>
              <a:rPr lang="tr-TR" sz="1700" dirty="0" err="1" smtClean="0"/>
              <a:t>int</a:t>
            </a:r>
            <a:r>
              <a:rPr lang="tr-TR" sz="1700" dirty="0" smtClean="0"/>
              <a:t> </a:t>
            </a:r>
            <a:r>
              <a:rPr lang="tr-TR" sz="1700" dirty="0" err="1" smtClean="0"/>
              <a:t>ogrenciSayisi</a:t>
            </a:r>
            <a:r>
              <a:rPr lang="tr-TR" sz="1700" dirty="0" smtClean="0"/>
              <a:t>=0;</a:t>
            </a:r>
          </a:p>
          <a:p>
            <a:pPr>
              <a:buNone/>
            </a:pPr>
            <a:r>
              <a:rPr lang="tr-TR" sz="1700" dirty="0" smtClean="0"/>
              <a:t>    </a:t>
            </a:r>
          </a:p>
          <a:p>
            <a:pPr>
              <a:buNone/>
            </a:pPr>
            <a:r>
              <a:rPr lang="tr-TR" sz="1700" dirty="0" smtClean="0"/>
              <a:t>    </a:t>
            </a:r>
            <a:r>
              <a:rPr lang="tr-TR" sz="1700" dirty="0" err="1" smtClean="0"/>
              <a:t>public</a:t>
            </a:r>
            <a:r>
              <a:rPr lang="tr-TR" sz="1700" dirty="0" smtClean="0"/>
              <a:t> </a:t>
            </a:r>
            <a:r>
              <a:rPr lang="tr-TR" sz="1700" dirty="0" err="1" smtClean="0"/>
              <a:t>String</a:t>
            </a:r>
            <a:r>
              <a:rPr lang="tr-TR" sz="1700" dirty="0" smtClean="0"/>
              <a:t> ad;</a:t>
            </a:r>
          </a:p>
          <a:p>
            <a:pPr>
              <a:buNone/>
            </a:pPr>
            <a:r>
              <a:rPr lang="tr-TR" sz="1700" dirty="0" smtClean="0"/>
              <a:t>    </a:t>
            </a:r>
            <a:r>
              <a:rPr lang="tr-TR" sz="1700" dirty="0" err="1" smtClean="0"/>
              <a:t>public</a:t>
            </a:r>
            <a:r>
              <a:rPr lang="tr-TR" sz="1700" dirty="0" smtClean="0"/>
              <a:t> </a:t>
            </a:r>
            <a:r>
              <a:rPr lang="tr-TR" sz="1700" dirty="0" err="1" smtClean="0"/>
              <a:t>String</a:t>
            </a:r>
            <a:r>
              <a:rPr lang="tr-TR" sz="1700" dirty="0" smtClean="0"/>
              <a:t> </a:t>
            </a:r>
            <a:r>
              <a:rPr lang="tr-TR" sz="1700" dirty="0" err="1" smtClean="0"/>
              <a:t>soyad</a:t>
            </a:r>
            <a:r>
              <a:rPr lang="tr-TR" sz="1700" dirty="0" smtClean="0"/>
              <a:t>;</a:t>
            </a:r>
          </a:p>
          <a:p>
            <a:pPr>
              <a:buNone/>
            </a:pPr>
            <a:r>
              <a:rPr lang="tr-TR" sz="1700" dirty="0" smtClean="0"/>
              <a:t>    </a:t>
            </a:r>
            <a:r>
              <a:rPr lang="tr-TR" sz="1700" dirty="0" err="1" smtClean="0"/>
              <a:t>public</a:t>
            </a:r>
            <a:r>
              <a:rPr lang="tr-TR" sz="1700" dirty="0" smtClean="0"/>
              <a:t> </a:t>
            </a:r>
            <a:r>
              <a:rPr lang="tr-TR" sz="1700" dirty="0" err="1" smtClean="0"/>
              <a:t>double</a:t>
            </a:r>
            <a:r>
              <a:rPr lang="tr-TR" sz="1700" dirty="0" smtClean="0"/>
              <a:t> ortalama;</a:t>
            </a:r>
          </a:p>
          <a:p>
            <a:pPr>
              <a:buNone/>
            </a:pPr>
            <a:r>
              <a:rPr lang="tr-TR" sz="1700" dirty="0" smtClean="0"/>
              <a:t>    </a:t>
            </a:r>
            <a:r>
              <a:rPr lang="tr-TR" sz="1700" dirty="0" err="1" smtClean="0"/>
              <a:t>public</a:t>
            </a:r>
            <a:r>
              <a:rPr lang="tr-TR" sz="1700" dirty="0" smtClean="0"/>
              <a:t> Ders[] dersler;</a:t>
            </a:r>
          </a:p>
          <a:p>
            <a:pPr>
              <a:buNone/>
            </a:pPr>
            <a:r>
              <a:rPr lang="tr-TR" sz="1700" dirty="0" smtClean="0"/>
              <a:t>    </a:t>
            </a:r>
            <a:r>
              <a:rPr lang="tr-TR" sz="1700" dirty="0" err="1" smtClean="0"/>
              <a:t>public</a:t>
            </a:r>
            <a:r>
              <a:rPr lang="tr-TR" sz="1700" dirty="0" smtClean="0"/>
              <a:t> </a:t>
            </a:r>
            <a:r>
              <a:rPr lang="tr-TR" sz="1700" dirty="0" err="1" smtClean="0"/>
              <a:t>int</a:t>
            </a:r>
            <a:r>
              <a:rPr lang="tr-TR" sz="1700" dirty="0" smtClean="0"/>
              <a:t> </a:t>
            </a:r>
            <a:r>
              <a:rPr lang="tr-TR" sz="1700" dirty="0" err="1" smtClean="0"/>
              <a:t>dersSayisi</a:t>
            </a:r>
            <a:r>
              <a:rPr lang="tr-TR" sz="1700" dirty="0" smtClean="0"/>
              <a:t>;</a:t>
            </a:r>
          </a:p>
          <a:p>
            <a:pPr>
              <a:buNone/>
            </a:pPr>
            <a:r>
              <a:rPr lang="tr-TR" sz="1700" dirty="0" smtClean="0"/>
              <a:t>    </a:t>
            </a:r>
          </a:p>
          <a:p>
            <a:pPr>
              <a:buNone/>
            </a:pPr>
            <a:r>
              <a:rPr lang="tr-TR" sz="1700" dirty="0" smtClean="0">
                <a:solidFill>
                  <a:srgbClr val="FF0000"/>
                </a:solidFill>
              </a:rPr>
              <a:t>    </a:t>
            </a:r>
            <a:r>
              <a:rPr lang="tr-TR" sz="1700" dirty="0" err="1" smtClean="0">
                <a:solidFill>
                  <a:srgbClr val="FF0000"/>
                </a:solidFill>
              </a:rPr>
              <a:t>public</a:t>
            </a:r>
            <a:r>
              <a:rPr lang="tr-TR" sz="1700" dirty="0" smtClean="0">
                <a:solidFill>
                  <a:srgbClr val="FF0000"/>
                </a:solidFill>
              </a:rPr>
              <a:t> </a:t>
            </a:r>
            <a:r>
              <a:rPr lang="tr-TR" sz="1700" dirty="0" err="1" smtClean="0">
                <a:solidFill>
                  <a:srgbClr val="FF0000"/>
                </a:solidFill>
              </a:rPr>
              <a:t>Ogrenci</a:t>
            </a:r>
            <a:r>
              <a:rPr lang="tr-TR" sz="1700" dirty="0" smtClean="0">
                <a:solidFill>
                  <a:srgbClr val="FF0000"/>
                </a:solidFill>
              </a:rPr>
              <a:t>(){</a:t>
            </a:r>
          </a:p>
          <a:p>
            <a:pPr>
              <a:buNone/>
            </a:pPr>
            <a:r>
              <a:rPr lang="tr-TR" sz="1700" dirty="0" smtClean="0">
                <a:solidFill>
                  <a:srgbClr val="FF0000"/>
                </a:solidFill>
              </a:rPr>
              <a:t>        </a:t>
            </a:r>
            <a:r>
              <a:rPr lang="tr-TR" sz="1700" dirty="0" err="1" smtClean="0">
                <a:solidFill>
                  <a:srgbClr val="FF0000"/>
                </a:solidFill>
              </a:rPr>
              <a:t>this</a:t>
            </a:r>
            <a:r>
              <a:rPr lang="tr-TR" sz="1700" dirty="0" smtClean="0">
                <a:solidFill>
                  <a:srgbClr val="FF0000"/>
                </a:solidFill>
              </a:rPr>
              <a:t>.</a:t>
            </a:r>
            <a:r>
              <a:rPr lang="tr-TR" sz="1700" dirty="0" err="1" smtClean="0">
                <a:solidFill>
                  <a:srgbClr val="FF0000"/>
                </a:solidFill>
              </a:rPr>
              <a:t>dersSayisi</a:t>
            </a:r>
            <a:r>
              <a:rPr lang="tr-TR" sz="1700" dirty="0" smtClean="0">
                <a:solidFill>
                  <a:srgbClr val="FF0000"/>
                </a:solidFill>
              </a:rPr>
              <a:t> = 0;</a:t>
            </a:r>
          </a:p>
          <a:p>
            <a:pPr>
              <a:buNone/>
            </a:pPr>
            <a:r>
              <a:rPr lang="tr-TR" sz="1700" dirty="0" smtClean="0">
                <a:solidFill>
                  <a:srgbClr val="FF0000"/>
                </a:solidFill>
              </a:rPr>
              <a:t>        </a:t>
            </a:r>
            <a:r>
              <a:rPr lang="tr-TR" sz="1700" dirty="0" err="1" smtClean="0">
                <a:solidFill>
                  <a:srgbClr val="FF0000"/>
                </a:solidFill>
              </a:rPr>
              <a:t>this</a:t>
            </a:r>
            <a:r>
              <a:rPr lang="tr-TR" sz="1700" dirty="0" smtClean="0">
                <a:solidFill>
                  <a:srgbClr val="FF0000"/>
                </a:solidFill>
              </a:rPr>
              <a:t>.dersler = </a:t>
            </a:r>
            <a:r>
              <a:rPr lang="tr-TR" sz="1700" dirty="0" err="1" smtClean="0">
                <a:solidFill>
                  <a:srgbClr val="FF0000"/>
                </a:solidFill>
              </a:rPr>
              <a:t>new</a:t>
            </a:r>
            <a:r>
              <a:rPr lang="tr-TR" sz="1700" dirty="0" smtClean="0">
                <a:solidFill>
                  <a:srgbClr val="FF0000"/>
                </a:solidFill>
              </a:rPr>
              <a:t> Ders[100];</a:t>
            </a:r>
          </a:p>
          <a:p>
            <a:pPr>
              <a:buNone/>
            </a:pPr>
            <a:r>
              <a:rPr lang="tr-TR" sz="1700" dirty="0" smtClean="0">
                <a:solidFill>
                  <a:srgbClr val="FF0000"/>
                </a:solidFill>
              </a:rPr>
              <a:t>        </a:t>
            </a:r>
          </a:p>
          <a:p>
            <a:pPr>
              <a:buNone/>
            </a:pPr>
            <a:r>
              <a:rPr lang="tr-TR" sz="1700" dirty="0" smtClean="0">
                <a:solidFill>
                  <a:srgbClr val="FF0000"/>
                </a:solidFill>
              </a:rPr>
              <a:t>    }</a:t>
            </a:r>
          </a:p>
          <a:p>
            <a:pPr>
              <a:buNone/>
            </a:pPr>
            <a:r>
              <a:rPr lang="tr-TR" sz="1700" dirty="0" smtClean="0">
                <a:solidFill>
                  <a:srgbClr val="C00000"/>
                </a:solidFill>
              </a:rPr>
              <a:t>    </a:t>
            </a:r>
            <a:r>
              <a:rPr lang="tr-TR" sz="1700" dirty="0" err="1" smtClean="0">
                <a:solidFill>
                  <a:srgbClr val="C00000"/>
                </a:solidFill>
              </a:rPr>
              <a:t>public</a:t>
            </a:r>
            <a:r>
              <a:rPr lang="tr-TR" sz="1700" dirty="0" smtClean="0">
                <a:solidFill>
                  <a:srgbClr val="C00000"/>
                </a:solidFill>
              </a:rPr>
              <a:t> </a:t>
            </a:r>
            <a:r>
              <a:rPr lang="tr-TR" sz="1700" dirty="0" err="1" smtClean="0">
                <a:solidFill>
                  <a:srgbClr val="C00000"/>
                </a:solidFill>
              </a:rPr>
              <a:t>Ogrenci</a:t>
            </a:r>
            <a:r>
              <a:rPr lang="tr-TR" sz="1700" dirty="0" smtClean="0">
                <a:solidFill>
                  <a:srgbClr val="C00000"/>
                </a:solidFill>
              </a:rPr>
              <a:t>(</a:t>
            </a:r>
            <a:r>
              <a:rPr lang="tr-TR" sz="1700" dirty="0" err="1" smtClean="0">
                <a:solidFill>
                  <a:srgbClr val="C00000"/>
                </a:solidFill>
              </a:rPr>
              <a:t>String</a:t>
            </a:r>
            <a:r>
              <a:rPr lang="tr-TR" sz="1700" dirty="0" smtClean="0">
                <a:solidFill>
                  <a:srgbClr val="C00000"/>
                </a:solidFill>
              </a:rPr>
              <a:t> ad,</a:t>
            </a:r>
            <a:r>
              <a:rPr lang="tr-TR" sz="1700" dirty="0" err="1" smtClean="0">
                <a:solidFill>
                  <a:srgbClr val="C00000"/>
                </a:solidFill>
              </a:rPr>
              <a:t>String</a:t>
            </a:r>
            <a:r>
              <a:rPr lang="tr-TR" sz="1700" dirty="0" smtClean="0">
                <a:solidFill>
                  <a:srgbClr val="C00000"/>
                </a:solidFill>
              </a:rPr>
              <a:t> </a:t>
            </a:r>
            <a:r>
              <a:rPr lang="tr-TR" sz="1700" dirty="0" err="1" smtClean="0">
                <a:solidFill>
                  <a:srgbClr val="C00000"/>
                </a:solidFill>
              </a:rPr>
              <a:t>soyad</a:t>
            </a:r>
            <a:r>
              <a:rPr lang="tr-TR" sz="1700" dirty="0" smtClean="0">
                <a:solidFill>
                  <a:srgbClr val="C00000"/>
                </a:solidFill>
              </a:rPr>
              <a:t>){</a:t>
            </a:r>
          </a:p>
          <a:p>
            <a:pPr>
              <a:buNone/>
            </a:pPr>
            <a:r>
              <a:rPr lang="tr-TR" sz="1700" dirty="0" smtClean="0">
                <a:solidFill>
                  <a:srgbClr val="C00000"/>
                </a:solidFill>
              </a:rPr>
              <a:t>	  </a:t>
            </a:r>
            <a:r>
              <a:rPr lang="tr-TR" sz="1700" dirty="0" err="1" smtClean="0">
                <a:solidFill>
                  <a:srgbClr val="C00000"/>
                </a:solidFill>
              </a:rPr>
              <a:t>this</a:t>
            </a:r>
            <a:r>
              <a:rPr lang="tr-TR" sz="1700" dirty="0" smtClean="0">
                <a:solidFill>
                  <a:srgbClr val="C00000"/>
                </a:solidFill>
              </a:rPr>
              <a:t>. ad = ad;</a:t>
            </a:r>
          </a:p>
          <a:p>
            <a:pPr>
              <a:buNone/>
            </a:pPr>
            <a:r>
              <a:rPr lang="tr-TR" sz="1700" dirty="0" smtClean="0">
                <a:solidFill>
                  <a:srgbClr val="C00000"/>
                </a:solidFill>
              </a:rPr>
              <a:t>        </a:t>
            </a:r>
            <a:r>
              <a:rPr lang="tr-TR" sz="1700" dirty="0" err="1" smtClean="0">
                <a:solidFill>
                  <a:srgbClr val="C00000"/>
                </a:solidFill>
              </a:rPr>
              <a:t>this</a:t>
            </a:r>
            <a:r>
              <a:rPr lang="tr-TR" sz="1700" dirty="0" smtClean="0">
                <a:solidFill>
                  <a:srgbClr val="C00000"/>
                </a:solidFill>
              </a:rPr>
              <a:t>.</a:t>
            </a:r>
            <a:r>
              <a:rPr lang="tr-TR" sz="1700" dirty="0" err="1" smtClean="0">
                <a:solidFill>
                  <a:srgbClr val="C00000"/>
                </a:solidFill>
              </a:rPr>
              <a:t>soyad</a:t>
            </a:r>
            <a:r>
              <a:rPr lang="tr-TR" sz="1700" dirty="0" smtClean="0">
                <a:solidFill>
                  <a:srgbClr val="C00000"/>
                </a:solidFill>
              </a:rPr>
              <a:t>=</a:t>
            </a:r>
            <a:r>
              <a:rPr lang="tr-TR" sz="1700" dirty="0" err="1" smtClean="0">
                <a:solidFill>
                  <a:srgbClr val="C00000"/>
                </a:solidFill>
              </a:rPr>
              <a:t>soyad</a:t>
            </a:r>
            <a:r>
              <a:rPr lang="tr-TR" sz="1700" dirty="0" smtClean="0">
                <a:solidFill>
                  <a:srgbClr val="C00000"/>
                </a:solidFill>
              </a:rPr>
              <a:t>;     </a:t>
            </a:r>
          </a:p>
          <a:p>
            <a:pPr>
              <a:buNone/>
            </a:pPr>
            <a:r>
              <a:rPr lang="tr-TR" sz="1700" dirty="0" smtClean="0">
                <a:solidFill>
                  <a:srgbClr val="C00000"/>
                </a:solidFill>
              </a:rPr>
              <a:t>        </a:t>
            </a:r>
            <a:r>
              <a:rPr lang="tr-TR" sz="1700" dirty="0" err="1" smtClean="0">
                <a:solidFill>
                  <a:srgbClr val="C00000"/>
                </a:solidFill>
              </a:rPr>
              <a:t>this</a:t>
            </a:r>
            <a:r>
              <a:rPr lang="tr-TR" sz="1700" dirty="0" smtClean="0">
                <a:solidFill>
                  <a:srgbClr val="C00000"/>
                </a:solidFill>
              </a:rPr>
              <a:t>.</a:t>
            </a:r>
            <a:r>
              <a:rPr lang="tr-TR" sz="1700" dirty="0" err="1" smtClean="0">
                <a:solidFill>
                  <a:srgbClr val="C00000"/>
                </a:solidFill>
              </a:rPr>
              <a:t>dersSayisi</a:t>
            </a:r>
            <a:r>
              <a:rPr lang="tr-TR" sz="1700" dirty="0" smtClean="0">
                <a:solidFill>
                  <a:srgbClr val="C00000"/>
                </a:solidFill>
              </a:rPr>
              <a:t> = 0;</a:t>
            </a:r>
          </a:p>
          <a:p>
            <a:pPr>
              <a:buNone/>
            </a:pPr>
            <a:r>
              <a:rPr lang="tr-TR" sz="1700" dirty="0" smtClean="0">
                <a:solidFill>
                  <a:srgbClr val="C00000"/>
                </a:solidFill>
              </a:rPr>
              <a:t>        </a:t>
            </a:r>
            <a:r>
              <a:rPr lang="tr-TR" sz="1700" dirty="0" err="1" smtClean="0">
                <a:solidFill>
                  <a:srgbClr val="C00000"/>
                </a:solidFill>
              </a:rPr>
              <a:t>this</a:t>
            </a:r>
            <a:r>
              <a:rPr lang="tr-TR" sz="1700" dirty="0" smtClean="0">
                <a:solidFill>
                  <a:srgbClr val="C00000"/>
                </a:solidFill>
              </a:rPr>
              <a:t>.dersler = </a:t>
            </a:r>
            <a:r>
              <a:rPr lang="tr-TR" sz="1700" dirty="0" err="1" smtClean="0">
                <a:solidFill>
                  <a:srgbClr val="C00000"/>
                </a:solidFill>
              </a:rPr>
              <a:t>new</a:t>
            </a:r>
            <a:r>
              <a:rPr lang="tr-TR" sz="1700" dirty="0" smtClean="0">
                <a:solidFill>
                  <a:srgbClr val="C00000"/>
                </a:solidFill>
              </a:rPr>
              <a:t> Ders[100];</a:t>
            </a:r>
          </a:p>
          <a:p>
            <a:pPr>
              <a:buNone/>
            </a:pPr>
            <a:r>
              <a:rPr lang="tr-TR" sz="1700" dirty="0" smtClean="0">
                <a:solidFill>
                  <a:srgbClr val="C00000"/>
                </a:solidFill>
              </a:rPr>
              <a:t>}</a:t>
            </a:r>
            <a:r>
              <a:rPr lang="tr-TR" dirty="0" smtClean="0">
                <a:solidFill>
                  <a:srgbClr val="C00000"/>
                </a:solidFill>
              </a:rPr>
              <a:t>   </a:t>
            </a:r>
            <a:r>
              <a:rPr lang="tr-TR" dirty="0" smtClean="0"/>
              <a:t>…</a:t>
            </a:r>
          </a:p>
          <a:p>
            <a:pPr>
              <a:buNone/>
            </a:pPr>
            <a:endParaRPr lang="tr-TR" dirty="0"/>
          </a:p>
        </p:txBody>
      </p:sp>
      <p:sp>
        <p:nvSpPr>
          <p:cNvPr id="4" name="3 Dikdörtgen"/>
          <p:cNvSpPr/>
          <p:nvPr/>
        </p:nvSpPr>
        <p:spPr>
          <a:xfrm>
            <a:off x="4143372" y="335420"/>
            <a:ext cx="4500578" cy="566308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buNone/>
            </a:pPr>
            <a:r>
              <a:rPr lang="tr-TR" sz="1400" smtClean="0">
                <a:solidFill>
                  <a:srgbClr val="0070C0"/>
                </a:solidFill>
              </a:rPr>
              <a:t> … public </a:t>
            </a:r>
            <a:r>
              <a:rPr lang="tr-TR" sz="1400" dirty="0" err="1" smtClean="0">
                <a:solidFill>
                  <a:srgbClr val="0070C0"/>
                </a:solidFill>
              </a:rPr>
              <a:t>DersKaydet</a:t>
            </a:r>
            <a:r>
              <a:rPr lang="tr-TR" sz="1400" dirty="0" smtClean="0">
                <a:solidFill>
                  <a:srgbClr val="0070C0"/>
                </a:solidFill>
              </a:rPr>
              <a:t>( …)</a:t>
            </a:r>
          </a:p>
          <a:p>
            <a:pPr>
              <a:buNone/>
            </a:pPr>
            <a:r>
              <a:rPr lang="tr-TR" sz="1400" dirty="0" smtClean="0">
                <a:solidFill>
                  <a:srgbClr val="0070C0"/>
                </a:solidFill>
              </a:rPr>
              <a:t>{</a:t>
            </a:r>
          </a:p>
          <a:p>
            <a:pPr>
              <a:buNone/>
            </a:pPr>
            <a:r>
              <a:rPr lang="tr-TR" sz="1400" smtClean="0">
                <a:solidFill>
                  <a:srgbClr val="0070C0"/>
                </a:solidFill>
              </a:rPr>
              <a:t>dersler[dersSayisi++] = new Ders ( … );</a:t>
            </a:r>
            <a:endParaRPr lang="tr-TR" sz="1400" dirty="0" smtClean="0">
              <a:solidFill>
                <a:srgbClr val="0070C0"/>
              </a:solidFill>
            </a:endParaRPr>
          </a:p>
          <a:p>
            <a:pPr>
              <a:buNone/>
            </a:pPr>
            <a:r>
              <a:rPr lang="tr-TR" sz="1400" smtClean="0">
                <a:solidFill>
                  <a:srgbClr val="0070C0"/>
                </a:solidFill>
              </a:rPr>
              <a:t>}</a:t>
            </a:r>
            <a:endParaRPr lang="tr-TR" sz="1400" dirty="0" smtClean="0">
              <a:solidFill>
                <a:srgbClr val="0070C0"/>
              </a:solidFill>
            </a:endParaRPr>
          </a:p>
          <a:p>
            <a:pPr>
              <a:buNone/>
            </a:pPr>
            <a:endParaRPr lang="tr-TR" sz="1400" dirty="0" smtClean="0"/>
          </a:p>
          <a:p>
            <a:pPr>
              <a:buNone/>
            </a:pPr>
            <a:r>
              <a:rPr lang="tr-TR" sz="1400" dirty="0" smtClean="0">
                <a:solidFill>
                  <a:srgbClr val="002060"/>
                </a:solidFill>
              </a:rPr>
              <a:t> </a:t>
            </a:r>
            <a:r>
              <a:rPr lang="tr-TR" sz="1400" dirty="0" err="1" smtClean="0">
                <a:solidFill>
                  <a:srgbClr val="002060"/>
                </a:solidFill>
              </a:rPr>
              <a:t>private</a:t>
            </a:r>
            <a:r>
              <a:rPr lang="tr-TR" sz="1400" dirty="0" smtClean="0">
                <a:solidFill>
                  <a:srgbClr val="002060"/>
                </a:solidFill>
              </a:rPr>
              <a:t> </a:t>
            </a:r>
            <a:r>
              <a:rPr lang="tr-TR" sz="1400" dirty="0" err="1" smtClean="0">
                <a:solidFill>
                  <a:srgbClr val="002060"/>
                </a:solidFill>
              </a:rPr>
              <a:t>void</a:t>
            </a:r>
            <a:r>
              <a:rPr lang="tr-TR" sz="1400" dirty="0" smtClean="0">
                <a:solidFill>
                  <a:srgbClr val="002060"/>
                </a:solidFill>
              </a:rPr>
              <a:t> </a:t>
            </a:r>
            <a:r>
              <a:rPr lang="tr-TR" sz="1400" dirty="0" err="1" smtClean="0">
                <a:solidFill>
                  <a:srgbClr val="002060"/>
                </a:solidFill>
              </a:rPr>
              <a:t>ortalamaHesapla</a:t>
            </a:r>
            <a:r>
              <a:rPr lang="tr-TR" sz="1400" dirty="0" smtClean="0">
                <a:solidFill>
                  <a:srgbClr val="002060"/>
                </a:solidFill>
              </a:rPr>
              <a:t>(){</a:t>
            </a:r>
          </a:p>
          <a:p>
            <a:pPr>
              <a:buNone/>
            </a:pPr>
            <a:r>
              <a:rPr lang="tr-TR" sz="1400" dirty="0" smtClean="0">
                <a:solidFill>
                  <a:srgbClr val="002060"/>
                </a:solidFill>
              </a:rPr>
              <a:t>        </a:t>
            </a:r>
            <a:r>
              <a:rPr lang="tr-TR" sz="1400" dirty="0" err="1" smtClean="0">
                <a:solidFill>
                  <a:srgbClr val="002060"/>
                </a:solidFill>
              </a:rPr>
              <a:t>double</a:t>
            </a:r>
            <a:r>
              <a:rPr lang="tr-TR" sz="1400" dirty="0" smtClean="0">
                <a:solidFill>
                  <a:srgbClr val="002060"/>
                </a:solidFill>
              </a:rPr>
              <a:t> </a:t>
            </a:r>
            <a:r>
              <a:rPr lang="tr-TR" sz="1400" dirty="0" err="1" smtClean="0">
                <a:solidFill>
                  <a:srgbClr val="002060"/>
                </a:solidFill>
              </a:rPr>
              <a:t>toplamNot</a:t>
            </a:r>
            <a:r>
              <a:rPr lang="tr-TR" sz="1400" dirty="0" smtClean="0">
                <a:solidFill>
                  <a:srgbClr val="002060"/>
                </a:solidFill>
              </a:rPr>
              <a:t>=0, </a:t>
            </a:r>
            <a:r>
              <a:rPr lang="tr-TR" sz="1400" dirty="0" err="1" smtClean="0">
                <a:solidFill>
                  <a:srgbClr val="002060"/>
                </a:solidFill>
              </a:rPr>
              <a:t>toplamKredi</a:t>
            </a:r>
            <a:r>
              <a:rPr lang="tr-TR" sz="1400" dirty="0" smtClean="0">
                <a:solidFill>
                  <a:srgbClr val="002060"/>
                </a:solidFill>
              </a:rPr>
              <a:t>=0;</a:t>
            </a:r>
          </a:p>
          <a:p>
            <a:pPr>
              <a:buNone/>
            </a:pPr>
            <a:r>
              <a:rPr lang="tr-TR" sz="1400" dirty="0" smtClean="0">
                <a:solidFill>
                  <a:srgbClr val="002060"/>
                </a:solidFill>
              </a:rPr>
              <a:t>        </a:t>
            </a:r>
            <a:r>
              <a:rPr lang="tr-TR" sz="1400" dirty="0" err="1" smtClean="0">
                <a:solidFill>
                  <a:srgbClr val="002060"/>
                </a:solidFill>
              </a:rPr>
              <a:t>for</a:t>
            </a:r>
            <a:r>
              <a:rPr lang="tr-TR" sz="1400" dirty="0" smtClean="0">
                <a:solidFill>
                  <a:srgbClr val="002060"/>
                </a:solidFill>
              </a:rPr>
              <a:t>(</a:t>
            </a:r>
            <a:r>
              <a:rPr lang="tr-TR" sz="1400" dirty="0" err="1" smtClean="0">
                <a:solidFill>
                  <a:srgbClr val="002060"/>
                </a:solidFill>
              </a:rPr>
              <a:t>int</a:t>
            </a:r>
            <a:r>
              <a:rPr lang="tr-TR" sz="1400" dirty="0" smtClean="0">
                <a:solidFill>
                  <a:srgbClr val="002060"/>
                </a:solidFill>
              </a:rPr>
              <a:t> i=0; i&lt;</a:t>
            </a:r>
            <a:r>
              <a:rPr lang="tr-TR" sz="1400" dirty="0" err="1" smtClean="0">
                <a:solidFill>
                  <a:srgbClr val="002060"/>
                </a:solidFill>
              </a:rPr>
              <a:t>dersSayisi</a:t>
            </a:r>
            <a:r>
              <a:rPr lang="tr-TR" sz="1400" dirty="0" smtClean="0">
                <a:solidFill>
                  <a:srgbClr val="002060"/>
                </a:solidFill>
              </a:rPr>
              <a:t>;i++)</a:t>
            </a:r>
          </a:p>
          <a:p>
            <a:pPr>
              <a:buNone/>
            </a:pPr>
            <a:r>
              <a:rPr lang="tr-TR" sz="1400" smtClean="0">
                <a:solidFill>
                  <a:srgbClr val="002060"/>
                </a:solidFill>
              </a:rPr>
              <a:t>        {   </a:t>
            </a:r>
            <a:r>
              <a:rPr lang="tr-TR" sz="1400" dirty="0" err="1" smtClean="0">
                <a:solidFill>
                  <a:srgbClr val="002060"/>
                </a:solidFill>
              </a:rPr>
              <a:t>toplamNot</a:t>
            </a:r>
            <a:r>
              <a:rPr lang="tr-TR" sz="1400" dirty="0" smtClean="0">
                <a:solidFill>
                  <a:srgbClr val="002060"/>
                </a:solidFill>
              </a:rPr>
              <a:t>+=</a:t>
            </a:r>
            <a:r>
              <a:rPr lang="tr-TR" sz="1400" dirty="0" err="1" smtClean="0">
                <a:solidFill>
                  <a:srgbClr val="002060"/>
                </a:solidFill>
              </a:rPr>
              <a:t>this</a:t>
            </a:r>
            <a:r>
              <a:rPr lang="tr-TR" sz="1400" dirty="0" smtClean="0">
                <a:solidFill>
                  <a:srgbClr val="002060"/>
                </a:solidFill>
              </a:rPr>
              <a:t>.dersler[i].</a:t>
            </a:r>
            <a:r>
              <a:rPr lang="tr-TR" sz="1400" dirty="0" err="1" smtClean="0">
                <a:solidFill>
                  <a:srgbClr val="002060"/>
                </a:solidFill>
              </a:rPr>
              <a:t>agirlikliNot</a:t>
            </a:r>
            <a:r>
              <a:rPr lang="tr-TR" sz="1400" dirty="0" smtClean="0">
                <a:solidFill>
                  <a:srgbClr val="002060"/>
                </a:solidFill>
              </a:rPr>
              <a:t>;</a:t>
            </a:r>
          </a:p>
          <a:p>
            <a:pPr>
              <a:buNone/>
            </a:pPr>
            <a:r>
              <a:rPr lang="tr-TR" sz="1400" dirty="0" smtClean="0">
                <a:solidFill>
                  <a:srgbClr val="002060"/>
                </a:solidFill>
              </a:rPr>
              <a:t>            </a:t>
            </a:r>
            <a:r>
              <a:rPr lang="tr-TR" sz="1400" dirty="0" err="1" smtClean="0">
                <a:solidFill>
                  <a:srgbClr val="002060"/>
                </a:solidFill>
              </a:rPr>
              <a:t>toplamKredi</a:t>
            </a:r>
            <a:r>
              <a:rPr lang="tr-TR" sz="1400" dirty="0" smtClean="0">
                <a:solidFill>
                  <a:srgbClr val="002060"/>
                </a:solidFill>
              </a:rPr>
              <a:t>+=</a:t>
            </a:r>
            <a:r>
              <a:rPr lang="tr-TR" sz="1400" dirty="0" err="1" smtClean="0">
                <a:solidFill>
                  <a:srgbClr val="002060"/>
                </a:solidFill>
              </a:rPr>
              <a:t>this</a:t>
            </a:r>
            <a:r>
              <a:rPr lang="tr-TR" sz="1400" dirty="0" smtClean="0">
                <a:solidFill>
                  <a:srgbClr val="002060"/>
                </a:solidFill>
              </a:rPr>
              <a:t>.dersler[i].</a:t>
            </a:r>
            <a:r>
              <a:rPr lang="tr-TR" sz="1400" smtClean="0">
                <a:solidFill>
                  <a:srgbClr val="002060"/>
                </a:solidFill>
              </a:rPr>
              <a:t>kredi;        </a:t>
            </a:r>
            <a:r>
              <a:rPr lang="tr-TR" sz="1400" dirty="0" smtClean="0">
                <a:solidFill>
                  <a:srgbClr val="002060"/>
                </a:solidFill>
              </a:rPr>
              <a:t>}</a:t>
            </a:r>
          </a:p>
          <a:p>
            <a:pPr>
              <a:buNone/>
            </a:pPr>
            <a:r>
              <a:rPr lang="tr-TR" sz="1400" dirty="0" smtClean="0">
                <a:solidFill>
                  <a:srgbClr val="002060"/>
                </a:solidFill>
              </a:rPr>
              <a:t>        ortalama = </a:t>
            </a:r>
            <a:r>
              <a:rPr lang="tr-TR" sz="1400" err="1" smtClean="0">
                <a:solidFill>
                  <a:srgbClr val="002060"/>
                </a:solidFill>
              </a:rPr>
              <a:t>toplamNot</a:t>
            </a:r>
            <a:r>
              <a:rPr lang="tr-TR" sz="1400" smtClean="0">
                <a:solidFill>
                  <a:srgbClr val="002060"/>
                </a:solidFill>
              </a:rPr>
              <a:t>/</a:t>
            </a:r>
            <a:r>
              <a:rPr lang="tr-TR" sz="1400" err="1" smtClean="0">
                <a:solidFill>
                  <a:srgbClr val="002060"/>
                </a:solidFill>
              </a:rPr>
              <a:t>toplamKredi</a:t>
            </a:r>
            <a:r>
              <a:rPr lang="tr-TR" sz="1400" smtClean="0">
                <a:solidFill>
                  <a:srgbClr val="002060"/>
                </a:solidFill>
              </a:rPr>
              <a:t>;                       </a:t>
            </a:r>
            <a:r>
              <a:rPr lang="tr-TR" sz="1400" dirty="0" smtClean="0"/>
              <a:t>}</a:t>
            </a:r>
          </a:p>
          <a:p>
            <a:pPr>
              <a:buNone/>
            </a:pPr>
            <a:r>
              <a:rPr lang="tr-TR" sz="1400" dirty="0" smtClean="0"/>
              <a:t>    </a:t>
            </a:r>
          </a:p>
          <a:p>
            <a:pPr>
              <a:buNone/>
            </a:pPr>
            <a:r>
              <a:rPr lang="tr-TR" sz="1400" dirty="0" smtClean="0">
                <a:solidFill>
                  <a:schemeClr val="accent5">
                    <a:lumMod val="50000"/>
                  </a:schemeClr>
                </a:solidFill>
              </a:rPr>
              <a:t>    </a:t>
            </a:r>
            <a:r>
              <a:rPr lang="tr-TR" sz="1400" dirty="0" err="1" smtClean="0">
                <a:solidFill>
                  <a:schemeClr val="accent5">
                    <a:lumMod val="50000"/>
                  </a:schemeClr>
                </a:solidFill>
              </a:rPr>
              <a:t>public</a:t>
            </a:r>
            <a:r>
              <a:rPr lang="tr-TR" sz="1400" dirty="0" smtClean="0">
                <a:solidFill>
                  <a:schemeClr val="accent5">
                    <a:lumMod val="50000"/>
                  </a:schemeClr>
                </a:solidFill>
              </a:rPr>
              <a:t> </a:t>
            </a:r>
            <a:r>
              <a:rPr lang="tr-TR" sz="1400" dirty="0" err="1" smtClean="0">
                <a:solidFill>
                  <a:schemeClr val="accent5">
                    <a:lumMod val="50000"/>
                  </a:schemeClr>
                </a:solidFill>
              </a:rPr>
              <a:t>void</a:t>
            </a:r>
            <a:r>
              <a:rPr lang="tr-TR" sz="1400" dirty="0" smtClean="0">
                <a:solidFill>
                  <a:schemeClr val="accent5">
                    <a:lumMod val="50000"/>
                  </a:schemeClr>
                </a:solidFill>
              </a:rPr>
              <a:t> </a:t>
            </a:r>
            <a:r>
              <a:rPr lang="tr-TR" sz="1400" dirty="0" err="1" smtClean="0">
                <a:solidFill>
                  <a:schemeClr val="accent5">
                    <a:lumMod val="50000"/>
                  </a:schemeClr>
                </a:solidFill>
              </a:rPr>
              <a:t>dersYazdir</a:t>
            </a:r>
            <a:r>
              <a:rPr lang="tr-TR" sz="1400" dirty="0" smtClean="0">
                <a:solidFill>
                  <a:schemeClr val="accent5">
                    <a:lumMod val="50000"/>
                  </a:schemeClr>
                </a:solidFill>
              </a:rPr>
              <a:t>()</a:t>
            </a:r>
          </a:p>
          <a:p>
            <a:pPr>
              <a:buNone/>
            </a:pPr>
            <a:r>
              <a:rPr lang="tr-TR" sz="1400" smtClean="0">
                <a:solidFill>
                  <a:schemeClr val="accent5">
                    <a:lumMod val="50000"/>
                  </a:schemeClr>
                </a:solidFill>
              </a:rPr>
              <a:t>    {  </a:t>
            </a:r>
            <a:r>
              <a:rPr lang="tr-TR" sz="1400" dirty="0" err="1" smtClean="0">
                <a:solidFill>
                  <a:schemeClr val="accent5">
                    <a:lumMod val="50000"/>
                  </a:schemeClr>
                </a:solidFill>
              </a:rPr>
              <a:t>for</a:t>
            </a:r>
            <a:r>
              <a:rPr lang="tr-TR" sz="1400" dirty="0" smtClean="0">
                <a:solidFill>
                  <a:schemeClr val="accent5">
                    <a:lumMod val="50000"/>
                  </a:schemeClr>
                </a:solidFill>
              </a:rPr>
              <a:t>(</a:t>
            </a:r>
            <a:r>
              <a:rPr lang="tr-TR" sz="1400" dirty="0" err="1" smtClean="0">
                <a:solidFill>
                  <a:schemeClr val="accent5">
                    <a:lumMod val="50000"/>
                  </a:schemeClr>
                </a:solidFill>
              </a:rPr>
              <a:t>int</a:t>
            </a:r>
            <a:r>
              <a:rPr lang="tr-TR" sz="1400" dirty="0" smtClean="0">
                <a:solidFill>
                  <a:schemeClr val="accent5">
                    <a:lumMod val="50000"/>
                  </a:schemeClr>
                </a:solidFill>
              </a:rPr>
              <a:t> i=0; i&lt;</a:t>
            </a:r>
            <a:r>
              <a:rPr lang="tr-TR" sz="1400" dirty="0" err="1" smtClean="0">
                <a:solidFill>
                  <a:schemeClr val="accent5">
                    <a:lumMod val="50000"/>
                  </a:schemeClr>
                </a:solidFill>
              </a:rPr>
              <a:t>dersSayisi</a:t>
            </a:r>
            <a:r>
              <a:rPr lang="tr-TR" sz="1400" dirty="0" smtClean="0">
                <a:solidFill>
                  <a:schemeClr val="accent5">
                    <a:lumMod val="50000"/>
                  </a:schemeClr>
                </a:solidFill>
              </a:rPr>
              <a:t>;i++)</a:t>
            </a:r>
          </a:p>
          <a:p>
            <a:pPr>
              <a:buNone/>
            </a:pPr>
            <a:r>
              <a:rPr lang="tr-TR" sz="1400" smtClean="0">
                <a:solidFill>
                  <a:schemeClr val="accent5">
                    <a:lumMod val="50000"/>
                  </a:schemeClr>
                </a:solidFill>
              </a:rPr>
              <a:t>        {  </a:t>
            </a:r>
            <a:r>
              <a:rPr lang="tr-TR" sz="1400" dirty="0" err="1" smtClean="0">
                <a:solidFill>
                  <a:schemeClr val="accent5">
                    <a:lumMod val="50000"/>
                  </a:schemeClr>
                </a:solidFill>
              </a:rPr>
              <a:t>System</a:t>
            </a:r>
            <a:r>
              <a:rPr lang="tr-TR" sz="1400" dirty="0" smtClean="0">
                <a:solidFill>
                  <a:schemeClr val="accent5">
                    <a:lumMod val="50000"/>
                  </a:schemeClr>
                </a:solidFill>
              </a:rPr>
              <a:t>.</a:t>
            </a:r>
            <a:r>
              <a:rPr lang="tr-TR" sz="1400" dirty="0" err="1" smtClean="0">
                <a:solidFill>
                  <a:schemeClr val="accent5">
                    <a:lumMod val="50000"/>
                  </a:schemeClr>
                </a:solidFill>
              </a:rPr>
              <a:t>out</a:t>
            </a:r>
            <a:r>
              <a:rPr lang="tr-TR" sz="1400" dirty="0" smtClean="0">
                <a:solidFill>
                  <a:schemeClr val="accent5">
                    <a:lumMod val="50000"/>
                  </a:schemeClr>
                </a:solidFill>
              </a:rPr>
              <a:t>.</a:t>
            </a:r>
            <a:r>
              <a:rPr lang="tr-TR" sz="1400" dirty="0" err="1" smtClean="0">
                <a:solidFill>
                  <a:schemeClr val="accent5">
                    <a:lumMod val="50000"/>
                  </a:schemeClr>
                </a:solidFill>
              </a:rPr>
              <a:t>println</a:t>
            </a:r>
            <a:r>
              <a:rPr lang="tr-TR" sz="1400" dirty="0" smtClean="0">
                <a:solidFill>
                  <a:schemeClr val="accent5">
                    <a:lumMod val="50000"/>
                  </a:schemeClr>
                </a:solidFill>
              </a:rPr>
              <a:t>("OGRENCININ ALDIGI DERS "+(i+1)+":");</a:t>
            </a:r>
          </a:p>
          <a:p>
            <a:pPr>
              <a:buNone/>
            </a:pPr>
            <a:r>
              <a:rPr lang="tr-TR" sz="1400" dirty="0" smtClean="0">
                <a:solidFill>
                  <a:schemeClr val="accent5">
                    <a:lumMod val="50000"/>
                  </a:schemeClr>
                </a:solidFill>
              </a:rPr>
              <a:t>            dersler[i].</a:t>
            </a:r>
            <a:r>
              <a:rPr lang="tr-TR" sz="1400" dirty="0" err="1" smtClean="0">
                <a:solidFill>
                  <a:schemeClr val="accent5">
                    <a:lumMod val="50000"/>
                  </a:schemeClr>
                </a:solidFill>
              </a:rPr>
              <a:t>yazdir</a:t>
            </a:r>
            <a:r>
              <a:rPr lang="tr-TR" sz="1400" smtClean="0">
                <a:solidFill>
                  <a:schemeClr val="accent5">
                    <a:lumMod val="50000"/>
                  </a:schemeClr>
                </a:solidFill>
              </a:rPr>
              <a:t>();              </a:t>
            </a:r>
            <a:r>
              <a:rPr lang="tr-TR" sz="1400" dirty="0" smtClean="0">
                <a:solidFill>
                  <a:schemeClr val="accent5">
                    <a:lumMod val="50000"/>
                  </a:schemeClr>
                </a:solidFill>
              </a:rPr>
              <a:t>}</a:t>
            </a:r>
          </a:p>
          <a:p>
            <a:pPr>
              <a:buNone/>
            </a:pPr>
            <a:r>
              <a:rPr lang="tr-TR" sz="1400" dirty="0" smtClean="0">
                <a:solidFill>
                  <a:schemeClr val="accent5">
                    <a:lumMod val="50000"/>
                  </a:schemeClr>
                </a:solidFill>
              </a:rPr>
              <a:t>    }</a:t>
            </a:r>
          </a:p>
          <a:p>
            <a:pPr>
              <a:buNone/>
            </a:pPr>
            <a:r>
              <a:rPr lang="tr-TR" sz="1400" dirty="0" smtClean="0"/>
              <a:t>    </a:t>
            </a:r>
          </a:p>
          <a:p>
            <a:pPr>
              <a:buNone/>
            </a:pPr>
            <a:r>
              <a:rPr lang="tr-TR" sz="1400" dirty="0" smtClean="0">
                <a:solidFill>
                  <a:schemeClr val="accent6">
                    <a:lumMod val="75000"/>
                  </a:schemeClr>
                </a:solidFill>
              </a:rPr>
              <a:t>    </a:t>
            </a:r>
            <a:r>
              <a:rPr lang="tr-TR" sz="1400" dirty="0" err="1" smtClean="0">
                <a:solidFill>
                  <a:schemeClr val="accent6">
                    <a:lumMod val="75000"/>
                  </a:schemeClr>
                </a:solidFill>
              </a:rPr>
              <a:t>public</a:t>
            </a:r>
            <a:r>
              <a:rPr lang="tr-TR" sz="1400" dirty="0" smtClean="0">
                <a:solidFill>
                  <a:schemeClr val="accent6">
                    <a:lumMod val="75000"/>
                  </a:schemeClr>
                </a:solidFill>
              </a:rPr>
              <a:t> </a:t>
            </a:r>
            <a:r>
              <a:rPr lang="tr-TR" sz="1400" dirty="0" err="1" smtClean="0">
                <a:solidFill>
                  <a:schemeClr val="accent6">
                    <a:lumMod val="75000"/>
                  </a:schemeClr>
                </a:solidFill>
              </a:rPr>
              <a:t>void</a:t>
            </a:r>
            <a:r>
              <a:rPr lang="tr-TR" sz="1400" dirty="0" smtClean="0">
                <a:solidFill>
                  <a:schemeClr val="accent6">
                    <a:lumMod val="75000"/>
                  </a:schemeClr>
                </a:solidFill>
              </a:rPr>
              <a:t> </a:t>
            </a:r>
            <a:r>
              <a:rPr lang="tr-TR" sz="1400" err="1" smtClean="0">
                <a:solidFill>
                  <a:schemeClr val="accent6">
                    <a:lumMod val="75000"/>
                  </a:schemeClr>
                </a:solidFill>
              </a:rPr>
              <a:t>yazdir</a:t>
            </a:r>
            <a:r>
              <a:rPr lang="tr-TR" sz="1400" smtClean="0">
                <a:solidFill>
                  <a:schemeClr val="accent6">
                    <a:lumMod val="75000"/>
                  </a:schemeClr>
                </a:solidFill>
              </a:rPr>
              <a:t>()    </a:t>
            </a:r>
            <a:r>
              <a:rPr lang="tr-TR" sz="1400" dirty="0" smtClean="0">
                <a:solidFill>
                  <a:schemeClr val="accent6">
                    <a:lumMod val="75000"/>
                  </a:schemeClr>
                </a:solidFill>
              </a:rPr>
              <a:t>{</a:t>
            </a:r>
          </a:p>
          <a:p>
            <a:pPr>
              <a:buNone/>
            </a:pPr>
            <a:r>
              <a:rPr lang="tr-TR" sz="1400" dirty="0" smtClean="0">
                <a:solidFill>
                  <a:schemeClr val="accent6">
                    <a:lumMod val="75000"/>
                  </a:schemeClr>
                </a:solidFill>
              </a:rPr>
              <a:t>        </a:t>
            </a:r>
            <a:r>
              <a:rPr lang="tr-TR" sz="1400" dirty="0" err="1" smtClean="0">
                <a:solidFill>
                  <a:schemeClr val="accent6">
                    <a:lumMod val="75000"/>
                  </a:schemeClr>
                </a:solidFill>
              </a:rPr>
              <a:t>System</a:t>
            </a:r>
            <a:r>
              <a:rPr lang="tr-TR" sz="1400" dirty="0" smtClean="0">
                <a:solidFill>
                  <a:schemeClr val="accent6">
                    <a:lumMod val="75000"/>
                  </a:schemeClr>
                </a:solidFill>
              </a:rPr>
              <a:t>.</a:t>
            </a:r>
            <a:r>
              <a:rPr lang="tr-TR" sz="1400" dirty="0" err="1" smtClean="0">
                <a:solidFill>
                  <a:schemeClr val="accent6">
                    <a:lumMod val="75000"/>
                  </a:schemeClr>
                </a:solidFill>
              </a:rPr>
              <a:t>out</a:t>
            </a:r>
            <a:r>
              <a:rPr lang="tr-TR" sz="1400" dirty="0" smtClean="0">
                <a:solidFill>
                  <a:schemeClr val="accent6">
                    <a:lumMod val="75000"/>
                  </a:schemeClr>
                </a:solidFill>
              </a:rPr>
              <a:t>.</a:t>
            </a:r>
            <a:r>
              <a:rPr lang="tr-TR" sz="1400" dirty="0" err="1" smtClean="0">
                <a:solidFill>
                  <a:schemeClr val="accent6">
                    <a:lumMod val="75000"/>
                  </a:schemeClr>
                </a:solidFill>
              </a:rPr>
              <a:t>println</a:t>
            </a:r>
            <a:r>
              <a:rPr lang="tr-TR" sz="1400" dirty="0" smtClean="0">
                <a:solidFill>
                  <a:schemeClr val="accent6">
                    <a:lumMod val="75000"/>
                  </a:schemeClr>
                </a:solidFill>
              </a:rPr>
              <a:t>("OGRENCI BILGILERI:");</a:t>
            </a:r>
          </a:p>
          <a:p>
            <a:pPr>
              <a:buNone/>
            </a:pPr>
            <a:r>
              <a:rPr lang="tr-TR" sz="1400" dirty="0" smtClean="0">
                <a:solidFill>
                  <a:schemeClr val="accent6">
                    <a:lumMod val="75000"/>
                  </a:schemeClr>
                </a:solidFill>
              </a:rPr>
              <a:t>        </a:t>
            </a:r>
            <a:r>
              <a:rPr lang="tr-TR" sz="1400" dirty="0" err="1" smtClean="0">
                <a:solidFill>
                  <a:schemeClr val="accent6">
                    <a:lumMod val="75000"/>
                  </a:schemeClr>
                </a:solidFill>
              </a:rPr>
              <a:t>System</a:t>
            </a:r>
            <a:r>
              <a:rPr lang="tr-TR" sz="1400" dirty="0" smtClean="0">
                <a:solidFill>
                  <a:schemeClr val="accent6">
                    <a:lumMod val="75000"/>
                  </a:schemeClr>
                </a:solidFill>
              </a:rPr>
              <a:t>.</a:t>
            </a:r>
            <a:r>
              <a:rPr lang="tr-TR" sz="1400" dirty="0" err="1" smtClean="0">
                <a:solidFill>
                  <a:schemeClr val="accent6">
                    <a:lumMod val="75000"/>
                  </a:schemeClr>
                </a:solidFill>
              </a:rPr>
              <a:t>out</a:t>
            </a:r>
            <a:r>
              <a:rPr lang="tr-TR" sz="1400" dirty="0" smtClean="0">
                <a:solidFill>
                  <a:schemeClr val="accent6">
                    <a:lumMod val="75000"/>
                  </a:schemeClr>
                </a:solidFill>
              </a:rPr>
              <a:t>.</a:t>
            </a:r>
            <a:r>
              <a:rPr lang="tr-TR" sz="1400" dirty="0" err="1" smtClean="0">
                <a:solidFill>
                  <a:schemeClr val="accent6">
                    <a:lumMod val="75000"/>
                  </a:schemeClr>
                </a:solidFill>
              </a:rPr>
              <a:t>println</a:t>
            </a:r>
            <a:r>
              <a:rPr lang="tr-TR" sz="1400" dirty="0" smtClean="0">
                <a:solidFill>
                  <a:schemeClr val="accent6">
                    <a:lumMod val="75000"/>
                  </a:schemeClr>
                </a:solidFill>
              </a:rPr>
              <a:t>("</a:t>
            </a:r>
            <a:r>
              <a:rPr lang="tr-TR" sz="1400" dirty="0" err="1" smtClean="0">
                <a:solidFill>
                  <a:schemeClr val="accent6">
                    <a:lumMod val="75000"/>
                  </a:schemeClr>
                </a:solidFill>
              </a:rPr>
              <a:t>Ogrencinin</a:t>
            </a:r>
            <a:r>
              <a:rPr lang="tr-TR" sz="1400" dirty="0" smtClean="0">
                <a:solidFill>
                  <a:schemeClr val="accent6">
                    <a:lumMod val="75000"/>
                  </a:schemeClr>
                </a:solidFill>
              </a:rPr>
              <a:t> adi:"+</a:t>
            </a:r>
            <a:r>
              <a:rPr lang="tr-TR" sz="1400" dirty="0" err="1" smtClean="0">
                <a:solidFill>
                  <a:schemeClr val="accent6">
                    <a:lumMod val="75000"/>
                  </a:schemeClr>
                </a:solidFill>
              </a:rPr>
              <a:t>this</a:t>
            </a:r>
            <a:r>
              <a:rPr lang="tr-TR" sz="1400" dirty="0" smtClean="0">
                <a:solidFill>
                  <a:schemeClr val="accent6">
                    <a:lumMod val="75000"/>
                  </a:schemeClr>
                </a:solidFill>
              </a:rPr>
              <a:t>.ad);</a:t>
            </a:r>
          </a:p>
          <a:p>
            <a:pPr>
              <a:buNone/>
            </a:pPr>
            <a:r>
              <a:rPr lang="tr-TR" sz="1400" dirty="0" smtClean="0">
                <a:solidFill>
                  <a:schemeClr val="accent6">
                    <a:lumMod val="75000"/>
                  </a:schemeClr>
                </a:solidFill>
              </a:rPr>
              <a:t>        </a:t>
            </a:r>
            <a:r>
              <a:rPr lang="tr-TR" sz="1400" dirty="0" err="1" smtClean="0">
                <a:solidFill>
                  <a:schemeClr val="accent6">
                    <a:lumMod val="75000"/>
                  </a:schemeClr>
                </a:solidFill>
              </a:rPr>
              <a:t>System</a:t>
            </a:r>
            <a:r>
              <a:rPr lang="tr-TR" sz="1400" dirty="0" smtClean="0">
                <a:solidFill>
                  <a:schemeClr val="accent6">
                    <a:lumMod val="75000"/>
                  </a:schemeClr>
                </a:solidFill>
              </a:rPr>
              <a:t>.</a:t>
            </a:r>
            <a:r>
              <a:rPr lang="tr-TR" sz="1400" dirty="0" err="1" smtClean="0">
                <a:solidFill>
                  <a:schemeClr val="accent6">
                    <a:lumMod val="75000"/>
                  </a:schemeClr>
                </a:solidFill>
              </a:rPr>
              <a:t>out</a:t>
            </a:r>
            <a:r>
              <a:rPr lang="tr-TR" sz="1400" dirty="0" smtClean="0">
                <a:solidFill>
                  <a:schemeClr val="accent6">
                    <a:lumMod val="75000"/>
                  </a:schemeClr>
                </a:solidFill>
              </a:rPr>
              <a:t>.</a:t>
            </a:r>
            <a:r>
              <a:rPr lang="tr-TR" sz="1400" dirty="0" err="1" smtClean="0">
                <a:solidFill>
                  <a:schemeClr val="accent6">
                    <a:lumMod val="75000"/>
                  </a:schemeClr>
                </a:solidFill>
              </a:rPr>
              <a:t>println</a:t>
            </a:r>
            <a:r>
              <a:rPr lang="tr-TR" sz="1400" dirty="0" smtClean="0">
                <a:solidFill>
                  <a:schemeClr val="accent6">
                    <a:lumMod val="75000"/>
                  </a:schemeClr>
                </a:solidFill>
              </a:rPr>
              <a:t>("</a:t>
            </a:r>
            <a:r>
              <a:rPr lang="tr-TR" sz="1400" dirty="0" err="1" smtClean="0">
                <a:solidFill>
                  <a:schemeClr val="accent6">
                    <a:lumMod val="75000"/>
                  </a:schemeClr>
                </a:solidFill>
              </a:rPr>
              <a:t>Ogrencinin</a:t>
            </a:r>
            <a:r>
              <a:rPr lang="tr-TR" sz="1400" dirty="0" smtClean="0">
                <a:solidFill>
                  <a:schemeClr val="accent6">
                    <a:lumMod val="75000"/>
                  </a:schemeClr>
                </a:solidFill>
              </a:rPr>
              <a:t> </a:t>
            </a:r>
            <a:r>
              <a:rPr lang="tr-TR" sz="1400" dirty="0" err="1" smtClean="0">
                <a:solidFill>
                  <a:schemeClr val="accent6">
                    <a:lumMod val="75000"/>
                  </a:schemeClr>
                </a:solidFill>
              </a:rPr>
              <a:t>soyadi</a:t>
            </a:r>
            <a:r>
              <a:rPr lang="tr-TR" sz="1400" dirty="0" smtClean="0">
                <a:solidFill>
                  <a:schemeClr val="accent6">
                    <a:lumMod val="75000"/>
                  </a:schemeClr>
                </a:solidFill>
              </a:rPr>
              <a:t>:"+</a:t>
            </a:r>
            <a:r>
              <a:rPr lang="tr-TR" sz="1400" dirty="0" err="1" smtClean="0">
                <a:solidFill>
                  <a:schemeClr val="accent6">
                    <a:lumMod val="75000"/>
                  </a:schemeClr>
                </a:solidFill>
              </a:rPr>
              <a:t>this</a:t>
            </a:r>
            <a:r>
              <a:rPr lang="tr-TR" sz="1400" dirty="0" smtClean="0">
                <a:solidFill>
                  <a:schemeClr val="accent6">
                    <a:lumMod val="75000"/>
                  </a:schemeClr>
                </a:solidFill>
              </a:rPr>
              <a:t>.</a:t>
            </a:r>
            <a:r>
              <a:rPr lang="tr-TR" sz="1400" dirty="0" err="1" smtClean="0">
                <a:solidFill>
                  <a:schemeClr val="accent6">
                    <a:lumMod val="75000"/>
                  </a:schemeClr>
                </a:solidFill>
              </a:rPr>
              <a:t>soyad</a:t>
            </a:r>
            <a:r>
              <a:rPr lang="tr-TR" sz="1400" dirty="0" smtClean="0">
                <a:solidFill>
                  <a:schemeClr val="accent6">
                    <a:lumMod val="75000"/>
                  </a:schemeClr>
                </a:solidFill>
              </a:rPr>
              <a:t>);</a:t>
            </a:r>
          </a:p>
          <a:p>
            <a:pPr>
              <a:buNone/>
            </a:pPr>
            <a:r>
              <a:rPr lang="tr-TR" sz="1400" dirty="0" smtClean="0">
                <a:solidFill>
                  <a:schemeClr val="accent6">
                    <a:lumMod val="75000"/>
                  </a:schemeClr>
                </a:solidFill>
              </a:rPr>
              <a:t>        </a:t>
            </a:r>
            <a:r>
              <a:rPr lang="tr-TR" sz="1400" err="1" smtClean="0">
                <a:solidFill>
                  <a:schemeClr val="accent6">
                    <a:lumMod val="75000"/>
                  </a:schemeClr>
                </a:solidFill>
              </a:rPr>
              <a:t>System</a:t>
            </a:r>
            <a:r>
              <a:rPr lang="tr-TR" sz="1400" smtClean="0">
                <a:solidFill>
                  <a:schemeClr val="accent6">
                    <a:lumMod val="75000"/>
                  </a:schemeClr>
                </a:solidFill>
              </a:rPr>
              <a:t>.</a:t>
            </a:r>
            <a:r>
              <a:rPr lang="tr-TR" sz="1400" err="1" smtClean="0">
                <a:solidFill>
                  <a:schemeClr val="accent6">
                    <a:lumMod val="75000"/>
                  </a:schemeClr>
                </a:solidFill>
              </a:rPr>
              <a:t>out</a:t>
            </a:r>
            <a:r>
              <a:rPr lang="tr-TR" sz="1400" smtClean="0">
                <a:solidFill>
                  <a:schemeClr val="accent6">
                    <a:lumMod val="75000"/>
                  </a:schemeClr>
                </a:solidFill>
              </a:rPr>
              <a:t>.</a:t>
            </a:r>
            <a:r>
              <a:rPr lang="tr-TR" sz="1400" err="1" smtClean="0">
                <a:solidFill>
                  <a:schemeClr val="accent6">
                    <a:lumMod val="75000"/>
                  </a:schemeClr>
                </a:solidFill>
              </a:rPr>
              <a:t>println</a:t>
            </a:r>
            <a:r>
              <a:rPr lang="tr-TR" sz="1400" smtClean="0">
                <a:solidFill>
                  <a:schemeClr val="accent6">
                    <a:lumMod val="75000"/>
                  </a:schemeClr>
                </a:solidFill>
              </a:rPr>
              <a:t>(“Ortalamasi</a:t>
            </a:r>
            <a:r>
              <a:rPr lang="tr-TR" sz="1400" dirty="0" smtClean="0">
                <a:solidFill>
                  <a:schemeClr val="accent6">
                    <a:lumMod val="75000"/>
                  </a:schemeClr>
                </a:solidFill>
              </a:rPr>
              <a:t>:"+</a:t>
            </a:r>
            <a:r>
              <a:rPr lang="tr-TR" sz="1400" err="1" smtClean="0">
                <a:solidFill>
                  <a:schemeClr val="accent6">
                    <a:lumMod val="75000"/>
                  </a:schemeClr>
                </a:solidFill>
              </a:rPr>
              <a:t>this</a:t>
            </a:r>
            <a:r>
              <a:rPr lang="tr-TR" sz="1400" smtClean="0">
                <a:solidFill>
                  <a:schemeClr val="accent6">
                    <a:lumMod val="75000"/>
                  </a:schemeClr>
                </a:solidFill>
              </a:rPr>
              <a:t>.ortalama);    </a:t>
            </a:r>
          </a:p>
          <a:p>
            <a:pPr>
              <a:buNone/>
            </a:pPr>
            <a:r>
              <a:rPr lang="tr-TR" sz="1400" smtClean="0">
                <a:solidFill>
                  <a:schemeClr val="accent6">
                    <a:lumMod val="75000"/>
                  </a:schemeClr>
                </a:solidFill>
              </a:rPr>
              <a:t>      }</a:t>
            </a:r>
            <a:endParaRPr lang="tr-TR" sz="1400" dirty="0" smtClean="0">
              <a:solidFill>
                <a:schemeClr val="accent6">
                  <a:lumMod val="75000"/>
                </a:schemeClr>
              </a:solidFill>
            </a:endParaRPr>
          </a:p>
          <a:p>
            <a:pPr>
              <a:buNone/>
            </a:pPr>
            <a:r>
              <a:rPr lang="tr-TR" sz="1200" dirty="0" smtClean="0"/>
              <a:t>}</a:t>
            </a:r>
            <a:endParaRPr lang="tr-TR" sz="1200" dirty="0"/>
          </a:p>
        </p:txBody>
      </p:sp>
      <p:sp>
        <p:nvSpPr>
          <p:cNvPr id="5" name="4 Metin kutusu"/>
          <p:cNvSpPr txBox="1"/>
          <p:nvPr/>
        </p:nvSpPr>
        <p:spPr>
          <a:xfrm>
            <a:off x="285720" y="5143512"/>
            <a:ext cx="3643338" cy="1077218"/>
          </a:xfrm>
          <a:prstGeom prst="rect">
            <a:avLst/>
          </a:prstGeom>
          <a:noFill/>
        </p:spPr>
        <p:txBody>
          <a:bodyPr wrap="square" rtlCol="0">
            <a:spAutoFit/>
          </a:bodyPr>
          <a:lstStyle/>
          <a:p>
            <a:pPr algn="just"/>
            <a:r>
              <a:rPr lang="tr-TR" sz="1600" dirty="0" smtClean="0"/>
              <a:t>Öğrenci sınıfı değişik şekillerde tasarlanıp kodlanabilir. </a:t>
            </a:r>
            <a:r>
              <a:rPr lang="tr-TR" sz="1600" dirty="0" err="1" smtClean="0"/>
              <a:t>Burdaki</a:t>
            </a:r>
            <a:r>
              <a:rPr lang="tr-TR" sz="1600" dirty="0" smtClean="0"/>
              <a:t> (taslak) kodlamada her öğrenciye maksimum yüz tane ders nesnesi içeren dizi yerleştirilmiştir.</a:t>
            </a:r>
            <a:endParaRPr lang="tr-TR" sz="1600" dirty="0"/>
          </a:p>
        </p:txBody>
      </p:sp>
    </p:spTree>
  </p:cSld>
  <p:clrMapOvr>
    <a:masterClrMapping/>
  </p:clrMapOvr>
  <p:timing>
    <p:tnLst>
      <p:par>
        <p:cTn id="1" dur="indefinite" restart="never" nodeType="tmRoot"/>
      </p:par>
    </p:tn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normAutofit/>
          </a:bodyPr>
          <a:lstStyle/>
          <a:p>
            <a:r>
              <a:rPr lang="tr-TR" sz="4400" b="1" dirty="0" err="1" smtClean="0">
                <a:solidFill>
                  <a:srgbClr val="002060"/>
                </a:solidFill>
              </a:rPr>
              <a:t>JOptionPane</a:t>
            </a:r>
            <a:r>
              <a:rPr lang="tr-TR" sz="4400" b="1" dirty="0" smtClean="0">
                <a:solidFill>
                  <a:srgbClr val="002060"/>
                </a:solidFill>
              </a:rPr>
              <a:t> kullanımı</a:t>
            </a:r>
            <a:endParaRPr lang="tr-TR" sz="4400" b="1" dirty="0"/>
          </a:p>
        </p:txBody>
      </p:sp>
      <p:pic>
        <p:nvPicPr>
          <p:cNvPr id="4" name="Picture 2"/>
          <p:cNvPicPr>
            <a:picLocks noChangeAspect="1" noChangeArrowheads="1"/>
          </p:cNvPicPr>
          <p:nvPr/>
        </p:nvPicPr>
        <p:blipFill>
          <a:blip r:embed="rId2"/>
          <a:srcRect/>
          <a:stretch>
            <a:fillRect/>
          </a:stretch>
        </p:blipFill>
        <p:spPr bwMode="auto">
          <a:xfrm>
            <a:off x="285720" y="2428868"/>
            <a:ext cx="2514600" cy="1114425"/>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a:stretch>
            <a:fillRect/>
          </a:stretch>
        </p:blipFill>
        <p:spPr bwMode="auto">
          <a:xfrm>
            <a:off x="6000760" y="2571744"/>
            <a:ext cx="2514600" cy="1114425"/>
          </a:xfrm>
          <a:prstGeom prst="rect">
            <a:avLst/>
          </a:prstGeom>
          <a:noFill/>
          <a:ln w="9525">
            <a:noFill/>
            <a:miter lim="800000"/>
            <a:headEnd/>
            <a:tailEnd/>
          </a:ln>
          <a:effectLst/>
        </p:spPr>
      </p:pic>
      <p:pic>
        <p:nvPicPr>
          <p:cNvPr id="6" name="Picture 4"/>
          <p:cNvPicPr>
            <a:picLocks noChangeAspect="1" noChangeArrowheads="1"/>
          </p:cNvPicPr>
          <p:nvPr/>
        </p:nvPicPr>
        <p:blipFill>
          <a:blip r:embed="rId4"/>
          <a:srcRect/>
          <a:stretch>
            <a:fillRect/>
          </a:stretch>
        </p:blipFill>
        <p:spPr bwMode="auto">
          <a:xfrm>
            <a:off x="3071802" y="2786058"/>
            <a:ext cx="2790825" cy="1171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457200" y="1219200"/>
            <a:ext cx="8229600" cy="4352940"/>
          </a:xfrm>
        </p:spPr>
        <p:txBody>
          <a:bodyPr>
            <a:normAutofit fontScale="92500"/>
          </a:bodyPr>
          <a:lstStyle/>
          <a:p>
            <a:r>
              <a:rPr lang="tr-TR" dirty="0" err="1" smtClean="0"/>
              <a:t>import</a:t>
            </a:r>
            <a:r>
              <a:rPr lang="tr-TR" dirty="0" smtClean="0"/>
              <a:t> </a:t>
            </a:r>
            <a:r>
              <a:rPr lang="tr-TR" dirty="0" err="1" smtClean="0"/>
              <a:t>javax</a:t>
            </a:r>
            <a:r>
              <a:rPr lang="tr-TR" dirty="0" smtClean="0"/>
              <a:t>.</a:t>
            </a:r>
            <a:r>
              <a:rPr lang="tr-TR" dirty="0" err="1" smtClean="0"/>
              <a:t>swing</a:t>
            </a:r>
            <a:r>
              <a:rPr lang="tr-TR" dirty="0" smtClean="0"/>
              <a:t>.</a:t>
            </a:r>
            <a:r>
              <a:rPr lang="tr-TR" dirty="0" err="1" smtClean="0">
                <a:solidFill>
                  <a:srgbClr val="002060"/>
                </a:solidFill>
              </a:rPr>
              <a:t>JOptionPane</a:t>
            </a:r>
            <a:r>
              <a:rPr lang="tr-TR" dirty="0" smtClean="0"/>
              <a:t>;</a:t>
            </a:r>
          </a:p>
          <a:p>
            <a:pPr lvl="1"/>
            <a:r>
              <a:rPr lang="tr-TR" dirty="0" smtClean="0"/>
              <a:t>eklemesi yaparak konsolu kullanmak yerine, açılan pencerelerde aşağıdaki gibi ifadelerle iletişim kurabilirsiniz kullanıcıyla.</a:t>
            </a:r>
          </a:p>
          <a:p>
            <a:pPr lvl="1"/>
            <a:endParaRPr lang="tr-TR" dirty="0" smtClean="0"/>
          </a:p>
          <a:p>
            <a:pPr lvl="1"/>
            <a:endParaRPr lang="tr-TR" dirty="0" smtClean="0"/>
          </a:p>
          <a:p>
            <a:pPr lvl="1"/>
            <a:endParaRPr lang="tr-TR" dirty="0" smtClean="0"/>
          </a:p>
          <a:p>
            <a:pPr lvl="1"/>
            <a:endParaRPr lang="tr-TR" dirty="0" smtClean="0"/>
          </a:p>
          <a:p>
            <a:pPr lvl="1"/>
            <a:endParaRPr lang="tr-TR" dirty="0" smtClean="0"/>
          </a:p>
          <a:p>
            <a:pPr lvl="1"/>
            <a:r>
              <a:rPr lang="tr-TR" dirty="0" err="1" smtClean="0"/>
              <a:t>JOptionPane</a:t>
            </a:r>
            <a:r>
              <a:rPr lang="tr-TR" dirty="0" smtClean="0"/>
              <a:t>.</a:t>
            </a:r>
            <a:r>
              <a:rPr lang="tr-TR" dirty="0" err="1" smtClean="0"/>
              <a:t>showMessageDialog</a:t>
            </a:r>
            <a:r>
              <a:rPr lang="tr-TR" dirty="0" smtClean="0"/>
              <a:t>(</a:t>
            </a:r>
            <a:r>
              <a:rPr lang="tr-TR" dirty="0" err="1" smtClean="0"/>
              <a:t>null</a:t>
            </a:r>
            <a:r>
              <a:rPr lang="tr-TR" dirty="0" smtClean="0"/>
              <a:t>, "Aksam </a:t>
            </a:r>
            <a:r>
              <a:rPr lang="tr-TR" dirty="0" err="1" smtClean="0"/>
              <a:t>mac</a:t>
            </a:r>
            <a:r>
              <a:rPr lang="tr-TR" dirty="0" smtClean="0"/>
              <a:t> var!");</a:t>
            </a:r>
          </a:p>
          <a:p>
            <a:pPr lvl="1"/>
            <a:r>
              <a:rPr lang="tr-TR" dirty="0" err="1" smtClean="0"/>
              <a:t>String</a:t>
            </a:r>
            <a:r>
              <a:rPr lang="tr-TR" dirty="0" smtClean="0"/>
              <a:t> cevap = </a:t>
            </a:r>
            <a:r>
              <a:rPr lang="tr-TR" dirty="0" err="1" smtClean="0"/>
              <a:t>JOptionPane</a:t>
            </a:r>
            <a:r>
              <a:rPr lang="tr-TR" dirty="0" smtClean="0"/>
              <a:t>.</a:t>
            </a:r>
            <a:r>
              <a:rPr lang="tr-TR" dirty="0" err="1" smtClean="0"/>
              <a:t>showInputDialog</a:t>
            </a:r>
            <a:r>
              <a:rPr lang="tr-TR" dirty="0" smtClean="0"/>
              <a:t>("Kim yener?");</a:t>
            </a:r>
          </a:p>
          <a:p>
            <a:pPr lvl="1"/>
            <a:r>
              <a:rPr lang="tr-TR" dirty="0" err="1" smtClean="0"/>
              <a:t>int</a:t>
            </a:r>
            <a:r>
              <a:rPr lang="tr-TR" dirty="0" smtClean="0"/>
              <a:t> karar = </a:t>
            </a:r>
            <a:r>
              <a:rPr lang="tr-TR" dirty="0" err="1" smtClean="0"/>
              <a:t>JOptionPane</a:t>
            </a:r>
            <a:r>
              <a:rPr lang="tr-TR" dirty="0" smtClean="0"/>
              <a:t>.</a:t>
            </a:r>
            <a:r>
              <a:rPr lang="tr-TR" dirty="0" err="1" smtClean="0"/>
              <a:t>showConfirmDialog</a:t>
            </a:r>
            <a:r>
              <a:rPr lang="tr-TR" dirty="0" smtClean="0"/>
              <a:t>(</a:t>
            </a:r>
            <a:r>
              <a:rPr lang="tr-TR" dirty="0" err="1" smtClean="0"/>
              <a:t>null</a:t>
            </a:r>
            <a:r>
              <a:rPr lang="tr-TR" dirty="0" smtClean="0"/>
              <a:t>, "Emin misin?");</a:t>
            </a:r>
          </a:p>
          <a:p>
            <a:pPr lvl="1">
              <a:buNone/>
            </a:pPr>
            <a:endParaRPr lang="tr-TR" dirty="0" smtClean="0"/>
          </a:p>
          <a:p>
            <a:pPr lvl="1">
              <a:buNone/>
            </a:pPr>
            <a:endParaRPr lang="tr-TR" dirty="0"/>
          </a:p>
        </p:txBody>
      </p:sp>
      <p:pic>
        <p:nvPicPr>
          <p:cNvPr id="1026" name="Picture 2"/>
          <p:cNvPicPr>
            <a:picLocks noChangeAspect="1" noChangeArrowheads="1"/>
          </p:cNvPicPr>
          <p:nvPr/>
        </p:nvPicPr>
        <p:blipFill>
          <a:blip r:embed="rId2"/>
          <a:srcRect/>
          <a:stretch>
            <a:fillRect/>
          </a:stretch>
        </p:blipFill>
        <p:spPr bwMode="auto">
          <a:xfrm>
            <a:off x="285720" y="2428868"/>
            <a:ext cx="2514600" cy="11144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6000760" y="2571744"/>
            <a:ext cx="2514600" cy="1114425"/>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3071802" y="2786058"/>
            <a:ext cx="2790825" cy="1171575"/>
          </a:xfrm>
          <a:prstGeom prst="rect">
            <a:avLst/>
          </a:prstGeom>
          <a:noFill/>
          <a:ln w="9525">
            <a:noFill/>
            <a:miter lim="800000"/>
            <a:headEnd/>
            <a:tailEnd/>
          </a:ln>
          <a:effectLst/>
        </p:spPr>
      </p:pic>
      <p:cxnSp>
        <p:nvCxnSpPr>
          <p:cNvPr id="8" name="7 Düz Ok Bağlayıcısı"/>
          <p:cNvCxnSpPr/>
          <p:nvPr/>
        </p:nvCxnSpPr>
        <p:spPr>
          <a:xfrm>
            <a:off x="2857488" y="5429264"/>
            <a:ext cx="714380" cy="386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Metin kutusu"/>
          <p:cNvSpPr txBox="1"/>
          <p:nvPr/>
        </p:nvSpPr>
        <p:spPr>
          <a:xfrm>
            <a:off x="2928926" y="5845750"/>
            <a:ext cx="5361917" cy="369332"/>
          </a:xfrm>
          <a:prstGeom prst="rect">
            <a:avLst/>
          </a:prstGeom>
          <a:noFill/>
        </p:spPr>
        <p:txBody>
          <a:bodyPr wrap="none" rtlCol="0">
            <a:spAutoFit/>
          </a:bodyPr>
          <a:lstStyle/>
          <a:p>
            <a:r>
              <a:rPr lang="tr-TR" dirty="0" smtClean="0"/>
              <a:t>“</a:t>
            </a:r>
            <a:r>
              <a:rPr lang="tr-TR" dirty="0" err="1" smtClean="0"/>
              <a:t>Yes</a:t>
            </a:r>
            <a:r>
              <a:rPr lang="tr-TR" dirty="0" smtClean="0"/>
              <a:t>” ise 0, “No” ise 1, “</a:t>
            </a:r>
            <a:r>
              <a:rPr lang="tr-TR" dirty="0" err="1" smtClean="0"/>
              <a:t>Cancel</a:t>
            </a:r>
            <a:r>
              <a:rPr lang="tr-TR" dirty="0" smtClean="0"/>
              <a:t>” ise 2 (</a:t>
            </a:r>
            <a:r>
              <a:rPr lang="tr-TR" dirty="0" err="1" smtClean="0"/>
              <a:t>int</a:t>
            </a:r>
            <a:r>
              <a:rPr lang="tr-TR" dirty="0" smtClean="0"/>
              <a:t>) değeri döner.</a:t>
            </a:r>
            <a:endParaRPr lang="tr-TR" dirty="0"/>
          </a:p>
        </p:txBody>
      </p:sp>
      <p:cxnSp>
        <p:nvCxnSpPr>
          <p:cNvPr id="12" name="11 Düz Ok Bağlayıcısı"/>
          <p:cNvCxnSpPr/>
          <p:nvPr/>
        </p:nvCxnSpPr>
        <p:spPr>
          <a:xfrm flipV="1">
            <a:off x="7358082" y="4357694"/>
            <a:ext cx="500066"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13 Metin kutusu"/>
          <p:cNvSpPr txBox="1"/>
          <p:nvPr/>
        </p:nvSpPr>
        <p:spPr>
          <a:xfrm>
            <a:off x="7599089" y="4000504"/>
            <a:ext cx="1259191" cy="369332"/>
          </a:xfrm>
          <a:prstGeom prst="rect">
            <a:avLst/>
          </a:prstGeom>
          <a:noFill/>
        </p:spPr>
        <p:txBody>
          <a:bodyPr wrap="none" rtlCol="0">
            <a:spAutoFit/>
          </a:bodyPr>
          <a:lstStyle/>
          <a:p>
            <a:r>
              <a:rPr lang="tr-TR" dirty="0" smtClean="0"/>
              <a:t>dizgi döner.</a:t>
            </a:r>
            <a:endParaRPr lang="tr-TR" dirty="0"/>
          </a:p>
        </p:txBody>
      </p:sp>
      <p:cxnSp>
        <p:nvCxnSpPr>
          <p:cNvPr id="15" name="14 Düz Ok Bağlayıcısı"/>
          <p:cNvCxnSpPr/>
          <p:nvPr/>
        </p:nvCxnSpPr>
        <p:spPr>
          <a:xfrm>
            <a:off x="5000628" y="5357826"/>
            <a:ext cx="500066" cy="21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16 Metin kutusu"/>
          <p:cNvSpPr txBox="1"/>
          <p:nvPr/>
        </p:nvSpPr>
        <p:spPr>
          <a:xfrm>
            <a:off x="4714876" y="5500702"/>
            <a:ext cx="3718903" cy="369332"/>
          </a:xfrm>
          <a:prstGeom prst="rect">
            <a:avLst/>
          </a:prstGeom>
          <a:noFill/>
        </p:spPr>
        <p:txBody>
          <a:bodyPr wrap="none" rtlCol="0">
            <a:spAutoFit/>
          </a:bodyPr>
          <a:lstStyle/>
          <a:p>
            <a:r>
              <a:rPr lang="tr-TR" dirty="0" smtClean="0"/>
              <a:t>standart pencere tipi anlamında-&gt;</a:t>
            </a:r>
            <a:r>
              <a:rPr lang="tr-TR" dirty="0" err="1" smtClean="0"/>
              <a:t>null</a:t>
            </a:r>
            <a:endParaRPr lang="tr-TR" dirty="0"/>
          </a:p>
        </p:txBody>
      </p:sp>
      <p:sp>
        <p:nvSpPr>
          <p:cNvPr id="18" name="17 Dikdörtgen"/>
          <p:cNvSpPr/>
          <p:nvPr/>
        </p:nvSpPr>
        <p:spPr>
          <a:xfrm>
            <a:off x="1428728" y="6211669"/>
            <a:ext cx="7715272" cy="646331"/>
          </a:xfrm>
          <a:prstGeom prst="rect">
            <a:avLst/>
          </a:prstGeom>
        </p:spPr>
        <p:txBody>
          <a:bodyPr wrap="square">
            <a:spAutoFit/>
          </a:bodyPr>
          <a:lstStyle/>
          <a:p>
            <a:r>
              <a:rPr lang="tr-TR" dirty="0" smtClean="0"/>
              <a:t>Detaylar için: http://docs.oracle.com/javase/tutorial/uiswing/components/dialog.html</a:t>
            </a:r>
            <a:endParaRPr lang="tr-TR" dirty="0"/>
          </a:p>
        </p:txBody>
      </p:sp>
      <p:sp>
        <p:nvSpPr>
          <p:cNvPr id="19" name="1 Başlık"/>
          <p:cNvSpPr>
            <a:spLocks noGrp="1"/>
          </p:cNvSpPr>
          <p:nvPr>
            <p:ph type="title"/>
          </p:nvPr>
        </p:nvSpPr>
        <p:spPr>
          <a:xfrm>
            <a:off x="214282" y="214290"/>
            <a:ext cx="8229600" cy="990600"/>
          </a:xfrm>
        </p:spPr>
        <p:txBody>
          <a:bodyPr/>
          <a:lstStyle/>
          <a:p>
            <a:r>
              <a:rPr lang="tr-TR" dirty="0" err="1" smtClean="0">
                <a:solidFill>
                  <a:srgbClr val="002060"/>
                </a:solidFill>
              </a:rPr>
              <a:t>JOptionPane</a:t>
            </a:r>
            <a:r>
              <a:rPr lang="tr-TR" dirty="0" smtClean="0">
                <a:solidFill>
                  <a:srgbClr val="002060"/>
                </a:solidFill>
              </a:rPr>
              <a:t> kullanımı</a:t>
            </a:r>
            <a:endParaRPr lang="tr-TR" dirty="0"/>
          </a:p>
        </p:txBody>
      </p:sp>
    </p:spTree>
  </p:cSld>
  <p:clrMapOvr>
    <a:masterClrMapping/>
  </p:clrMapOvr>
  <p:timing>
    <p:tnLst>
      <p:par>
        <p:cTn id="1" dur="indefinite" restart="never" nodeType="tmRoot"/>
      </p:par>
    </p:tn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71472" y="5214950"/>
            <a:ext cx="8229600" cy="990600"/>
          </a:xfrm>
        </p:spPr>
        <p:txBody>
          <a:bodyPr/>
          <a:lstStyle/>
          <a:p>
            <a:r>
              <a:rPr lang="tr-TR" dirty="0" err="1" smtClean="0">
                <a:solidFill>
                  <a:srgbClr val="002060"/>
                </a:solidFill>
              </a:rPr>
              <a:t>JOptionPane</a:t>
            </a:r>
            <a:r>
              <a:rPr lang="tr-TR" dirty="0" smtClean="0">
                <a:solidFill>
                  <a:srgbClr val="002060"/>
                </a:solidFill>
              </a:rPr>
              <a:t> kullanımı</a:t>
            </a:r>
            <a:endParaRPr lang="tr-TR" dirty="0"/>
          </a:p>
        </p:txBody>
      </p:sp>
      <p:sp>
        <p:nvSpPr>
          <p:cNvPr id="3" name="2 İçerik Yer Tutucusu"/>
          <p:cNvSpPr>
            <a:spLocks noGrp="1"/>
          </p:cNvSpPr>
          <p:nvPr>
            <p:ph sz="quarter" idx="1"/>
          </p:nvPr>
        </p:nvSpPr>
        <p:spPr>
          <a:xfrm>
            <a:off x="457200" y="71414"/>
            <a:ext cx="8229600" cy="3786190"/>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buNone/>
            </a:pPr>
            <a:r>
              <a:rPr lang="tr-TR" dirty="0" err="1" smtClean="0">
                <a:solidFill>
                  <a:srgbClr val="FF0000"/>
                </a:solidFill>
              </a:rPr>
              <a:t>import</a:t>
            </a:r>
            <a:r>
              <a:rPr lang="tr-TR" dirty="0" smtClean="0">
                <a:solidFill>
                  <a:srgbClr val="FF0000"/>
                </a:solidFill>
              </a:rPr>
              <a:t> </a:t>
            </a:r>
            <a:r>
              <a:rPr lang="tr-TR" dirty="0" err="1" smtClean="0">
                <a:solidFill>
                  <a:srgbClr val="FF0000"/>
                </a:solidFill>
              </a:rPr>
              <a:t>javax</a:t>
            </a:r>
            <a:r>
              <a:rPr lang="tr-TR" dirty="0" smtClean="0">
                <a:solidFill>
                  <a:srgbClr val="FF0000"/>
                </a:solidFill>
              </a:rPr>
              <a:t>.</a:t>
            </a:r>
            <a:r>
              <a:rPr lang="tr-TR" dirty="0" err="1" smtClean="0">
                <a:solidFill>
                  <a:srgbClr val="FF0000"/>
                </a:solidFill>
              </a:rPr>
              <a:t>swing</a:t>
            </a:r>
            <a:r>
              <a:rPr lang="tr-TR" dirty="0" smtClean="0">
                <a:solidFill>
                  <a:srgbClr val="FF0000"/>
                </a:solidFill>
              </a:rPr>
              <a:t>.</a:t>
            </a:r>
            <a:r>
              <a:rPr lang="tr-TR" dirty="0" err="1" smtClean="0">
                <a:solidFill>
                  <a:srgbClr val="FF0000"/>
                </a:solidFill>
              </a:rPr>
              <a:t>JOptionPane</a:t>
            </a:r>
            <a:r>
              <a:rPr lang="tr-TR" dirty="0" smtClean="0">
                <a:solidFill>
                  <a:srgbClr val="FF0000"/>
                </a:solidFill>
              </a:rPr>
              <a:t>;</a:t>
            </a:r>
          </a:p>
          <a:p>
            <a:pPr>
              <a:buNone/>
            </a:pPr>
            <a:r>
              <a:rPr lang="tr-TR" dirty="0" smtClean="0"/>
              <a:t>//Bu komut </a:t>
            </a:r>
            <a:r>
              <a:rPr lang="tr-TR" dirty="0" err="1" smtClean="0"/>
              <a:t>main</a:t>
            </a:r>
            <a:r>
              <a:rPr lang="tr-TR" dirty="0" smtClean="0"/>
              <a:t> </a:t>
            </a:r>
            <a:r>
              <a:rPr lang="tr-TR" dirty="0" err="1" smtClean="0"/>
              <a:t>icinde</a:t>
            </a:r>
            <a:r>
              <a:rPr lang="tr-TR" dirty="0" smtClean="0"/>
              <a:t> kısaltma  yapmaya yarıyor.</a:t>
            </a:r>
          </a:p>
          <a:p>
            <a:pPr>
              <a:buNone/>
            </a:pPr>
            <a:r>
              <a:rPr lang="tr-TR" dirty="0" smtClean="0"/>
              <a:t>// </a:t>
            </a:r>
            <a:r>
              <a:rPr lang="tr-TR" dirty="0" err="1" smtClean="0"/>
              <a:t>javax</a:t>
            </a:r>
            <a:r>
              <a:rPr lang="tr-TR" dirty="0" smtClean="0"/>
              <a:t>.</a:t>
            </a:r>
            <a:r>
              <a:rPr lang="tr-TR" dirty="0" err="1" smtClean="0"/>
              <a:t>swing</a:t>
            </a:r>
            <a:r>
              <a:rPr lang="tr-TR" dirty="0" smtClean="0"/>
              <a:t>.</a:t>
            </a:r>
            <a:r>
              <a:rPr lang="tr-TR" dirty="0" err="1" smtClean="0"/>
              <a:t>JOptionPane</a:t>
            </a:r>
            <a:r>
              <a:rPr lang="tr-TR" dirty="0" smtClean="0"/>
              <a:t>.</a:t>
            </a:r>
            <a:r>
              <a:rPr lang="tr-TR" dirty="0" err="1" smtClean="0"/>
              <a:t>showMessageDialog</a:t>
            </a:r>
            <a:r>
              <a:rPr lang="tr-TR" dirty="0" smtClean="0"/>
              <a:t> ... </a:t>
            </a:r>
            <a:r>
              <a:rPr lang="tr-TR" dirty="0" err="1" smtClean="0"/>
              <a:t>yazmamis</a:t>
            </a:r>
            <a:r>
              <a:rPr lang="tr-TR" dirty="0" smtClean="0"/>
              <a:t> oluyoruz.</a:t>
            </a:r>
          </a:p>
          <a:p>
            <a:pPr>
              <a:buNone/>
            </a:pPr>
            <a:endParaRPr lang="tr-TR" dirty="0" smtClean="0"/>
          </a:p>
          <a:p>
            <a:pPr>
              <a:buNone/>
            </a:pPr>
            <a:r>
              <a:rPr lang="tr-TR" dirty="0" smtClean="0"/>
              <a:t>// </a:t>
            </a:r>
            <a:r>
              <a:rPr lang="tr-TR" dirty="0" err="1" smtClean="0"/>
              <a:t>Ornegin</a:t>
            </a:r>
            <a:r>
              <a:rPr lang="tr-TR" dirty="0" smtClean="0"/>
              <a:t> </a:t>
            </a:r>
            <a:r>
              <a:rPr lang="tr-TR" dirty="0" err="1" smtClean="0"/>
              <a:t>Scanner'ı</a:t>
            </a:r>
            <a:r>
              <a:rPr lang="tr-TR" dirty="0" smtClean="0"/>
              <a:t> eklemeden kullanmak isteseydik, </a:t>
            </a:r>
            <a:r>
              <a:rPr lang="tr-TR" dirty="0" err="1" smtClean="0"/>
              <a:t>main</a:t>
            </a:r>
            <a:r>
              <a:rPr lang="tr-TR" dirty="0" smtClean="0"/>
              <a:t> </a:t>
            </a:r>
            <a:r>
              <a:rPr lang="tr-TR" dirty="0" err="1" smtClean="0"/>
              <a:t>icinde</a:t>
            </a:r>
            <a:endParaRPr lang="tr-TR" dirty="0" smtClean="0"/>
          </a:p>
          <a:p>
            <a:pPr>
              <a:buNone/>
            </a:pPr>
            <a:r>
              <a:rPr lang="tr-TR" dirty="0" smtClean="0"/>
              <a:t>// </a:t>
            </a:r>
            <a:r>
              <a:rPr lang="tr-TR" dirty="0" err="1" smtClean="0"/>
              <a:t>java</a:t>
            </a:r>
            <a:r>
              <a:rPr lang="tr-TR" dirty="0" smtClean="0"/>
              <a:t>.</a:t>
            </a:r>
            <a:r>
              <a:rPr lang="tr-TR" dirty="0" err="1" smtClean="0"/>
              <a:t>util</a:t>
            </a:r>
            <a:r>
              <a:rPr lang="tr-TR" dirty="0" smtClean="0"/>
              <a:t>.</a:t>
            </a:r>
            <a:r>
              <a:rPr lang="tr-TR" dirty="0" err="1" smtClean="0"/>
              <a:t>Scanner</a:t>
            </a:r>
            <a:r>
              <a:rPr lang="tr-TR" dirty="0" smtClean="0"/>
              <a:t> x = </a:t>
            </a:r>
            <a:r>
              <a:rPr lang="tr-TR" dirty="0" err="1" smtClean="0"/>
              <a:t>new</a:t>
            </a:r>
            <a:r>
              <a:rPr lang="tr-TR" dirty="0" smtClean="0"/>
              <a:t> </a:t>
            </a:r>
            <a:r>
              <a:rPr lang="tr-TR" dirty="0" err="1" smtClean="0"/>
              <a:t>java</a:t>
            </a:r>
            <a:r>
              <a:rPr lang="tr-TR" dirty="0" smtClean="0"/>
              <a:t>.</a:t>
            </a:r>
            <a:r>
              <a:rPr lang="tr-TR" dirty="0" err="1" smtClean="0"/>
              <a:t>util</a:t>
            </a:r>
            <a:r>
              <a:rPr lang="tr-TR" dirty="0" smtClean="0"/>
              <a:t>.</a:t>
            </a:r>
            <a:r>
              <a:rPr lang="tr-TR" dirty="0" err="1" smtClean="0"/>
              <a:t>Scanner</a:t>
            </a:r>
            <a:r>
              <a:rPr lang="tr-TR" dirty="0" smtClean="0"/>
              <a:t>(</a:t>
            </a:r>
            <a:r>
              <a:rPr lang="tr-TR" dirty="0" err="1" smtClean="0"/>
              <a:t>System</a:t>
            </a:r>
            <a:r>
              <a:rPr lang="tr-TR" dirty="0" smtClean="0"/>
              <a:t>.in);</a:t>
            </a:r>
          </a:p>
          <a:p>
            <a:pPr>
              <a:buNone/>
            </a:pPr>
            <a:r>
              <a:rPr lang="tr-TR" dirty="0" smtClean="0"/>
              <a:t>// dememiz de mümkün.</a:t>
            </a:r>
          </a:p>
          <a:p>
            <a:pPr>
              <a:buNone/>
            </a:pPr>
            <a:r>
              <a:rPr lang="tr-TR" dirty="0" smtClean="0"/>
              <a:t>// </a:t>
            </a:r>
            <a:r>
              <a:rPr lang="tr-TR" dirty="0" err="1" smtClean="0"/>
              <a:t>import</a:t>
            </a:r>
            <a:r>
              <a:rPr lang="tr-TR" dirty="0" smtClean="0"/>
              <a:t> </a:t>
            </a:r>
            <a:r>
              <a:rPr lang="tr-TR" dirty="0" err="1" smtClean="0"/>
              <a:t>java</a:t>
            </a:r>
            <a:r>
              <a:rPr lang="tr-TR" dirty="0" smtClean="0"/>
              <a:t>.</a:t>
            </a:r>
            <a:r>
              <a:rPr lang="tr-TR" dirty="0" err="1" smtClean="0"/>
              <a:t>util</a:t>
            </a:r>
            <a:r>
              <a:rPr lang="tr-TR" dirty="0" smtClean="0"/>
              <a:t>.</a:t>
            </a:r>
            <a:r>
              <a:rPr lang="tr-TR" dirty="0" err="1" smtClean="0"/>
              <a:t>Scanner</a:t>
            </a:r>
            <a:r>
              <a:rPr lang="tr-TR" dirty="0" smtClean="0"/>
              <a:t>; </a:t>
            </a:r>
            <a:r>
              <a:rPr lang="tr-TR" dirty="0" err="1" smtClean="0"/>
              <a:t>yazdigimizda</a:t>
            </a:r>
            <a:r>
              <a:rPr lang="tr-TR" dirty="0" smtClean="0"/>
              <a:t> </a:t>
            </a:r>
            <a:r>
              <a:rPr lang="tr-TR" dirty="0" err="1" smtClean="0"/>
              <a:t>Scanner'ı</a:t>
            </a:r>
            <a:r>
              <a:rPr lang="tr-TR" dirty="0" smtClean="0"/>
              <a:t> sade </a:t>
            </a:r>
            <a:r>
              <a:rPr lang="tr-TR" dirty="0" err="1" smtClean="0"/>
              <a:t>sekilde</a:t>
            </a:r>
            <a:r>
              <a:rPr lang="tr-TR" dirty="0" smtClean="0"/>
              <a:t> </a:t>
            </a:r>
            <a:r>
              <a:rPr lang="tr-TR" dirty="0" err="1" smtClean="0"/>
              <a:t>kullanabilmis</a:t>
            </a:r>
            <a:r>
              <a:rPr lang="tr-TR" dirty="0" smtClean="0"/>
              <a:t> oluyoruz.</a:t>
            </a:r>
          </a:p>
          <a:p>
            <a:pPr>
              <a:buNone/>
            </a:pPr>
            <a:endParaRPr lang="tr-TR" dirty="0" smtClean="0"/>
          </a:p>
          <a:p>
            <a:pPr>
              <a:buNone/>
            </a:pPr>
            <a:r>
              <a:rPr lang="tr-TR" dirty="0" smtClean="0"/>
              <a:t>…</a:t>
            </a:r>
          </a:p>
          <a:p>
            <a:endParaRPr lang="tr-TR" dirty="0" smtClean="0"/>
          </a:p>
        </p:txBody>
      </p:sp>
      <p:sp>
        <p:nvSpPr>
          <p:cNvPr id="5" name="1 Başlık"/>
          <p:cNvSpPr txBox="1">
            <a:spLocks/>
          </p:cNvSpPr>
          <p:nvPr/>
        </p:nvSpPr>
        <p:spPr>
          <a:xfrm>
            <a:off x="428596" y="4071942"/>
            <a:ext cx="8229600" cy="990600"/>
          </a:xfrm>
          <a:prstGeom prst="rect">
            <a:avLst/>
          </a:prstGeom>
        </p:spPr>
        <p:txBody>
          <a:bodyPr vert="horz" anchor="b" anchorCtr="0">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3200" b="0" i="1" u="none" strike="noStrike" kern="1200" cap="none" spc="0" normalizeH="0" baseline="0" noProof="0" dirty="0" err="1" smtClean="0">
                <a:ln>
                  <a:noFill/>
                </a:ln>
                <a:solidFill>
                  <a:schemeClr val="tx2"/>
                </a:solidFill>
                <a:effectLst/>
                <a:uLnTx/>
                <a:uFillTx/>
                <a:latin typeface="+mj-lt"/>
                <a:ea typeface="+mj-ea"/>
                <a:cs typeface="+mj-cs"/>
              </a:rPr>
              <a:t>import</a:t>
            </a:r>
            <a:r>
              <a:rPr kumimoji="0" lang="tr-TR" sz="3200" b="0" i="1" u="none" strike="noStrike" kern="1200" cap="none" spc="0" normalizeH="0" noProof="0" dirty="0" smtClean="0">
                <a:ln>
                  <a:noFill/>
                </a:ln>
                <a:solidFill>
                  <a:schemeClr val="tx2"/>
                </a:solidFill>
                <a:effectLst/>
                <a:uLnTx/>
                <a:uFillTx/>
                <a:latin typeface="+mj-lt"/>
                <a:ea typeface="+mj-ea"/>
                <a:cs typeface="+mj-cs"/>
              </a:rPr>
              <a:t> kütüphane mi ekler yoksa kısaltma imkanı mı sağlar?</a:t>
            </a:r>
            <a:endParaRPr kumimoji="0" lang="tr-TR" sz="3200" b="0" i="1"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Yuvarlatılmış Dikdörtgen"/>
          <p:cNvSpPr/>
          <p:nvPr/>
        </p:nvSpPr>
        <p:spPr>
          <a:xfrm>
            <a:off x="785786" y="1714488"/>
            <a:ext cx="3500462" cy="1143008"/>
          </a:xfrm>
          <a:prstGeom prst="round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Başlık"/>
          <p:cNvSpPr>
            <a:spLocks noGrp="1"/>
          </p:cNvSpPr>
          <p:nvPr>
            <p:ph type="title"/>
          </p:nvPr>
        </p:nvSpPr>
        <p:spPr/>
        <p:txBody>
          <a:bodyPr/>
          <a:lstStyle/>
          <a:p>
            <a:r>
              <a:rPr lang="tr-TR" dirty="0" smtClean="0"/>
              <a:t>Uygulama</a:t>
            </a:r>
            <a:endParaRPr lang="tr-TR" dirty="0"/>
          </a:p>
        </p:txBody>
      </p:sp>
      <p:sp>
        <p:nvSpPr>
          <p:cNvPr id="4" name="3 Slayt Numarası Yer Tutucusu"/>
          <p:cNvSpPr>
            <a:spLocks noGrp="1"/>
          </p:cNvSpPr>
          <p:nvPr>
            <p:ph type="sldNum" sz="quarter" idx="12"/>
          </p:nvPr>
        </p:nvSpPr>
        <p:spPr/>
        <p:txBody>
          <a:bodyPr/>
          <a:lstStyle/>
          <a:p>
            <a:pPr>
              <a:defRPr/>
            </a:pPr>
            <a:fld id="{A531F177-1317-6E46-AB3C-21097E5DBC74}" type="slidenum">
              <a:rPr lang="en-US" smtClean="0"/>
              <a:pPr>
                <a:defRPr/>
              </a:pPr>
              <a:t>58</a:t>
            </a:fld>
            <a:endParaRPr lang="en-US" sz="1400"/>
          </a:p>
        </p:txBody>
      </p:sp>
      <p:sp>
        <p:nvSpPr>
          <p:cNvPr id="10" name="9 İçerik Yer Tutucusu"/>
          <p:cNvSpPr>
            <a:spLocks noGrp="1"/>
          </p:cNvSpPr>
          <p:nvPr>
            <p:ph sz="quarter" idx="1"/>
          </p:nvPr>
        </p:nvSpPr>
        <p:spPr/>
        <p:txBody>
          <a:bodyPr/>
          <a:lstStyle/>
          <a:p>
            <a:r>
              <a:rPr lang="tr-TR" dirty="0" smtClean="0"/>
              <a:t>Ekrana</a:t>
            </a:r>
          </a:p>
          <a:p>
            <a:pPr lvl="2">
              <a:buNone/>
            </a:pPr>
            <a:r>
              <a:rPr lang="tr-TR" sz="3200" dirty="0" smtClean="0"/>
              <a:t>Bil141’i </a:t>
            </a:r>
            <a:r>
              <a:rPr lang="tr-TR" sz="3200" dirty="0" err="1" smtClean="0"/>
              <a:t>coook</a:t>
            </a:r>
            <a:r>
              <a:rPr lang="tr-TR" sz="3200" dirty="0" smtClean="0"/>
              <a:t> </a:t>
            </a:r>
          </a:p>
          <a:p>
            <a:pPr lvl="2">
              <a:buNone/>
            </a:pPr>
            <a:r>
              <a:rPr lang="tr-TR" sz="3200" dirty="0" smtClean="0"/>
              <a:t>seviyorum</a:t>
            </a:r>
          </a:p>
          <a:p>
            <a:pPr lvl="1"/>
            <a:endParaRPr lang="tr-TR" sz="2600" dirty="0" smtClean="0">
              <a:solidFill>
                <a:schemeClr val="tx1"/>
              </a:solidFill>
            </a:endParaRPr>
          </a:p>
          <a:p>
            <a:pPr lvl="1"/>
            <a:r>
              <a:rPr lang="tr-TR" sz="2600" dirty="0" err="1" smtClean="0">
                <a:solidFill>
                  <a:schemeClr val="tx1"/>
                </a:solidFill>
              </a:rPr>
              <a:t>yazdiran</a:t>
            </a:r>
            <a:r>
              <a:rPr lang="tr-TR" sz="2600" dirty="0" smtClean="0">
                <a:solidFill>
                  <a:schemeClr val="tx1"/>
                </a:solidFill>
              </a:rPr>
              <a:t> bir kod </a:t>
            </a:r>
            <a:r>
              <a:rPr lang="tr-TR" sz="2600" dirty="0" err="1" smtClean="0">
                <a:solidFill>
                  <a:schemeClr val="tx1"/>
                </a:solidFill>
              </a:rPr>
              <a:t>yazin</a:t>
            </a:r>
            <a:r>
              <a:rPr lang="tr-TR" sz="2600" dirty="0" smtClean="0">
                <a:solidFill>
                  <a:schemeClr val="tx1"/>
                </a:solidFill>
              </a:rPr>
              <a:t>.</a:t>
            </a:r>
          </a:p>
        </p:txBody>
      </p:sp>
      <p:pic>
        <p:nvPicPr>
          <p:cNvPr id="5" name="Picture 2" descr="C:\Documents and Settings\OguzH\Local Settings\Temporary Internet Files\Content.IE5\WO8I3UPU\question-marks[1].jpg"/>
          <p:cNvPicPr>
            <a:picLocks noChangeAspect="1" noChangeArrowheads="1"/>
          </p:cNvPicPr>
          <p:nvPr/>
        </p:nvPicPr>
        <p:blipFill>
          <a:blip r:embed="rId2"/>
          <a:srcRect/>
          <a:stretch>
            <a:fillRect/>
          </a:stretch>
        </p:blipFill>
        <p:spPr bwMode="auto">
          <a:xfrm>
            <a:off x="5786446" y="2214554"/>
            <a:ext cx="2357434" cy="1770695"/>
          </a:xfrm>
          <a:prstGeom prst="rect">
            <a:avLst/>
          </a:prstGeom>
          <a:noFill/>
        </p:spPr>
      </p:pic>
    </p:spTree>
  </p:cSld>
  <p:clrMapOvr>
    <a:masterClrMapping/>
  </p:clrMapOvr>
  <p:timing>
    <p:tnLst>
      <p:par>
        <p:cTn id="1" dur="indefinite" restart="never" nodeType="tmRoot"/>
      </p:par>
    </p:tn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285720" y="142852"/>
            <a:ext cx="8229600" cy="5786478"/>
          </a:xfrm>
        </p:spPr>
        <p:txBody>
          <a:bodyPr>
            <a:normAutofit fontScale="55000" lnSpcReduction="20000"/>
          </a:bodyPr>
          <a:lstStyle/>
          <a:p>
            <a:pPr>
              <a:buNone/>
            </a:pPr>
            <a:r>
              <a:rPr lang="tr-TR" dirty="0" smtClean="0"/>
              <a:t>…</a:t>
            </a:r>
          </a:p>
          <a:p>
            <a:pPr>
              <a:buNone/>
            </a:pPr>
            <a:r>
              <a:rPr lang="tr-TR" dirty="0" err="1" smtClean="0"/>
              <a:t>public</a:t>
            </a:r>
            <a:r>
              <a:rPr lang="tr-TR" dirty="0" smtClean="0"/>
              <a:t> </a:t>
            </a:r>
            <a:r>
              <a:rPr lang="tr-TR" dirty="0" err="1" smtClean="0"/>
              <a:t>class</a:t>
            </a:r>
            <a:r>
              <a:rPr lang="tr-TR" dirty="0" smtClean="0"/>
              <a:t> JavaApplication56 {</a:t>
            </a:r>
          </a:p>
          <a:p>
            <a:pPr>
              <a:buNone/>
            </a:pPr>
            <a:r>
              <a:rPr lang="tr-TR" dirty="0" smtClean="0"/>
              <a:t>    </a:t>
            </a:r>
            <a:r>
              <a:rPr lang="tr-TR" dirty="0" err="1" smtClean="0"/>
              <a:t>public</a:t>
            </a:r>
            <a:r>
              <a:rPr lang="tr-TR" dirty="0" smtClean="0"/>
              <a:t> </a:t>
            </a:r>
            <a:r>
              <a:rPr lang="tr-TR" dirty="0" err="1" smtClean="0"/>
              <a:t>static</a:t>
            </a:r>
            <a:r>
              <a:rPr lang="tr-TR" dirty="0" smtClean="0"/>
              <a:t> </a:t>
            </a:r>
            <a:r>
              <a:rPr lang="tr-TR" dirty="0" err="1" smtClean="0"/>
              <a:t>void</a:t>
            </a:r>
            <a:r>
              <a:rPr lang="tr-TR" dirty="0" smtClean="0"/>
              <a:t> </a:t>
            </a:r>
            <a:r>
              <a:rPr lang="tr-TR" dirty="0" err="1" smtClean="0"/>
              <a:t>main</a:t>
            </a:r>
            <a:r>
              <a:rPr lang="tr-TR" dirty="0" smtClean="0"/>
              <a:t>(</a:t>
            </a:r>
            <a:r>
              <a:rPr lang="tr-TR" dirty="0" err="1" smtClean="0"/>
              <a:t>String</a:t>
            </a:r>
            <a:r>
              <a:rPr lang="tr-TR" dirty="0" smtClean="0"/>
              <a:t>[] </a:t>
            </a:r>
            <a:r>
              <a:rPr lang="tr-TR" dirty="0" err="1" smtClean="0"/>
              <a:t>args</a:t>
            </a:r>
            <a:r>
              <a:rPr lang="tr-TR" dirty="0" smtClean="0"/>
              <a:t>) {</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a:t>
            </a:r>
            <a:r>
              <a:rPr lang="tr-TR" dirty="0" err="1" smtClean="0"/>
              <a:t>Baslamak</a:t>
            </a:r>
            <a:r>
              <a:rPr lang="tr-TR" dirty="0" smtClean="0"/>
              <a:t> </a:t>
            </a:r>
            <a:r>
              <a:rPr lang="tr-TR" dirty="0" err="1" smtClean="0"/>
              <a:t>icin</a:t>
            </a:r>
            <a:r>
              <a:rPr lang="tr-TR" dirty="0" smtClean="0"/>
              <a:t> </a:t>
            </a:r>
            <a:r>
              <a:rPr lang="tr-TR" dirty="0" err="1" smtClean="0"/>
              <a:t>entera</a:t>
            </a:r>
            <a:r>
              <a:rPr lang="tr-TR" dirty="0" smtClean="0"/>
              <a:t> </a:t>
            </a:r>
            <a:r>
              <a:rPr lang="tr-TR" dirty="0" err="1" smtClean="0"/>
              <a:t>basin</a:t>
            </a:r>
            <a:r>
              <a:rPr lang="tr-TR" dirty="0" smtClean="0"/>
              <a:t>");</a:t>
            </a:r>
          </a:p>
          <a:p>
            <a:pPr>
              <a:buNone/>
            </a:pPr>
            <a:r>
              <a:rPr lang="tr-TR" dirty="0" smtClean="0"/>
              <a:t>        </a:t>
            </a:r>
            <a:r>
              <a:rPr lang="tr-TR" dirty="0" err="1" smtClean="0"/>
              <a:t>java</a:t>
            </a:r>
            <a:r>
              <a:rPr lang="tr-TR" dirty="0" smtClean="0"/>
              <a:t>.</a:t>
            </a:r>
            <a:r>
              <a:rPr lang="tr-TR" dirty="0" err="1" smtClean="0"/>
              <a:t>util</a:t>
            </a:r>
            <a:r>
              <a:rPr lang="tr-TR" dirty="0" smtClean="0"/>
              <a:t>.</a:t>
            </a:r>
            <a:r>
              <a:rPr lang="tr-TR" dirty="0" err="1" smtClean="0"/>
              <a:t>Scanner</a:t>
            </a:r>
            <a:r>
              <a:rPr lang="tr-TR" dirty="0" smtClean="0"/>
              <a:t> x = </a:t>
            </a:r>
            <a:r>
              <a:rPr lang="tr-TR" dirty="0" err="1" smtClean="0"/>
              <a:t>new</a:t>
            </a:r>
            <a:r>
              <a:rPr lang="tr-TR" dirty="0" smtClean="0"/>
              <a:t> </a:t>
            </a:r>
            <a:r>
              <a:rPr lang="tr-TR" dirty="0" err="1" smtClean="0"/>
              <a:t>java</a:t>
            </a:r>
            <a:r>
              <a:rPr lang="tr-TR" dirty="0" smtClean="0"/>
              <a:t>.</a:t>
            </a:r>
            <a:r>
              <a:rPr lang="tr-TR" dirty="0" err="1" smtClean="0"/>
              <a:t>util</a:t>
            </a:r>
            <a:r>
              <a:rPr lang="tr-TR" dirty="0" smtClean="0"/>
              <a:t>.</a:t>
            </a:r>
            <a:r>
              <a:rPr lang="tr-TR" dirty="0" err="1" smtClean="0"/>
              <a:t>Scanner</a:t>
            </a:r>
            <a:r>
              <a:rPr lang="tr-TR" dirty="0" smtClean="0"/>
              <a:t>(</a:t>
            </a:r>
            <a:r>
              <a:rPr lang="tr-TR" dirty="0" err="1" smtClean="0"/>
              <a:t>System</a:t>
            </a:r>
            <a:r>
              <a:rPr lang="tr-TR" dirty="0" smtClean="0"/>
              <a:t>.in);</a:t>
            </a:r>
          </a:p>
          <a:p>
            <a:pPr>
              <a:buNone/>
            </a:pPr>
            <a:r>
              <a:rPr lang="tr-TR" dirty="0" smtClean="0"/>
              <a:t>        x.</a:t>
            </a:r>
            <a:r>
              <a:rPr lang="tr-TR" dirty="0" err="1" smtClean="0"/>
              <a:t>nextLine</a:t>
            </a:r>
            <a:r>
              <a:rPr lang="tr-TR" dirty="0" smtClean="0"/>
              <a:t>();</a:t>
            </a:r>
          </a:p>
          <a:p>
            <a:pPr>
              <a:buNone/>
            </a:pPr>
            <a:r>
              <a:rPr lang="tr-TR" dirty="0" smtClean="0"/>
              <a:t>        </a:t>
            </a:r>
            <a:r>
              <a:rPr lang="tr-TR" dirty="0" err="1" smtClean="0"/>
              <a:t>JOptionPane</a:t>
            </a:r>
            <a:r>
              <a:rPr lang="tr-TR" dirty="0" smtClean="0"/>
              <a:t>.</a:t>
            </a:r>
            <a:r>
              <a:rPr lang="tr-TR" dirty="0" err="1" smtClean="0"/>
              <a:t>showMessageDialog</a:t>
            </a:r>
            <a:r>
              <a:rPr lang="tr-TR" dirty="0" smtClean="0"/>
              <a:t>(</a:t>
            </a:r>
            <a:r>
              <a:rPr lang="tr-TR" dirty="0" err="1" smtClean="0"/>
              <a:t>null</a:t>
            </a:r>
            <a:r>
              <a:rPr lang="tr-TR" dirty="0" smtClean="0"/>
              <a:t>, "Aksam </a:t>
            </a:r>
            <a:r>
              <a:rPr lang="tr-TR" dirty="0" err="1" smtClean="0"/>
              <a:t>mac</a:t>
            </a:r>
            <a:r>
              <a:rPr lang="tr-TR" dirty="0" smtClean="0"/>
              <a:t> var!");</a:t>
            </a:r>
          </a:p>
          <a:p>
            <a:pPr>
              <a:buNone/>
            </a:pPr>
            <a:r>
              <a:rPr lang="tr-TR" dirty="0" smtClean="0"/>
              <a:t>        </a:t>
            </a:r>
            <a:r>
              <a:rPr lang="tr-TR" dirty="0" err="1" smtClean="0"/>
              <a:t>String</a:t>
            </a:r>
            <a:r>
              <a:rPr lang="tr-TR" dirty="0" smtClean="0"/>
              <a:t> cevap = </a:t>
            </a:r>
            <a:r>
              <a:rPr lang="tr-TR" dirty="0" err="1" smtClean="0"/>
              <a:t>JOptionPane</a:t>
            </a:r>
            <a:r>
              <a:rPr lang="tr-TR" dirty="0" smtClean="0"/>
              <a:t>.</a:t>
            </a:r>
            <a:r>
              <a:rPr lang="tr-TR" dirty="0" err="1" smtClean="0"/>
              <a:t>showInputDialog</a:t>
            </a:r>
            <a:r>
              <a:rPr lang="tr-TR" dirty="0" smtClean="0"/>
              <a:t>("Kim yener?");</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("Bence de "+cevap+" yenecek gibi.");</a:t>
            </a:r>
          </a:p>
          <a:p>
            <a:pPr>
              <a:buNone/>
            </a:pPr>
            <a:r>
              <a:rPr lang="tr-TR" dirty="0" smtClean="0"/>
              <a:t>        </a:t>
            </a:r>
            <a:r>
              <a:rPr lang="tr-TR" dirty="0" err="1" smtClean="0"/>
              <a:t>int</a:t>
            </a:r>
            <a:r>
              <a:rPr lang="tr-TR" dirty="0" smtClean="0"/>
              <a:t> karar = </a:t>
            </a:r>
            <a:r>
              <a:rPr lang="tr-TR" dirty="0" err="1" smtClean="0"/>
              <a:t>JOptionPane</a:t>
            </a:r>
            <a:r>
              <a:rPr lang="tr-TR" dirty="0" smtClean="0"/>
              <a:t>.</a:t>
            </a:r>
            <a:r>
              <a:rPr lang="tr-TR" dirty="0" err="1" smtClean="0"/>
              <a:t>showConfirmDialog</a:t>
            </a:r>
            <a:r>
              <a:rPr lang="tr-TR" dirty="0" smtClean="0"/>
              <a:t>(</a:t>
            </a:r>
            <a:r>
              <a:rPr lang="tr-TR" dirty="0" err="1" smtClean="0"/>
              <a:t>null</a:t>
            </a:r>
            <a:r>
              <a:rPr lang="tr-TR" dirty="0" smtClean="0"/>
              <a:t>, "Emin misin?");</a:t>
            </a:r>
          </a:p>
          <a:p>
            <a:pPr>
              <a:buNone/>
            </a:pPr>
            <a:r>
              <a:rPr lang="tr-TR" dirty="0" smtClean="0"/>
              <a:t>        </a:t>
            </a:r>
            <a:r>
              <a:rPr lang="tr-TR" dirty="0" err="1" smtClean="0"/>
              <a:t>switch</a:t>
            </a:r>
            <a:r>
              <a:rPr lang="tr-TR" dirty="0" smtClean="0"/>
              <a:t> (karar) {</a:t>
            </a:r>
          </a:p>
          <a:p>
            <a:pPr>
              <a:buNone/>
            </a:pPr>
            <a:r>
              <a:rPr lang="tr-TR" dirty="0" smtClean="0"/>
              <a:t>            </a:t>
            </a:r>
            <a:r>
              <a:rPr lang="tr-TR" dirty="0" err="1" smtClean="0"/>
              <a:t>case</a:t>
            </a:r>
            <a:r>
              <a:rPr lang="tr-TR" dirty="0" smtClean="0"/>
              <a:t> 0:</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("Ben de eminim.");</a:t>
            </a:r>
          </a:p>
          <a:p>
            <a:pPr>
              <a:buNone/>
            </a:pPr>
            <a:r>
              <a:rPr lang="tr-TR" dirty="0" smtClean="0"/>
              <a:t>                break;</a:t>
            </a:r>
          </a:p>
          <a:p>
            <a:pPr>
              <a:buNone/>
            </a:pPr>
            <a:r>
              <a:rPr lang="tr-TR" dirty="0" smtClean="0"/>
              <a:t>            </a:t>
            </a:r>
            <a:r>
              <a:rPr lang="tr-TR" dirty="0" err="1" smtClean="0"/>
              <a:t>case</a:t>
            </a:r>
            <a:r>
              <a:rPr lang="tr-TR" dirty="0" smtClean="0"/>
              <a:t> 1:</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("Ben de emin </a:t>
            </a:r>
            <a:r>
              <a:rPr lang="tr-TR" dirty="0" err="1" smtClean="0"/>
              <a:t>degilim</a:t>
            </a:r>
            <a:r>
              <a:rPr lang="tr-TR" dirty="0" smtClean="0"/>
              <a:t>.");</a:t>
            </a:r>
          </a:p>
          <a:p>
            <a:pPr>
              <a:buNone/>
            </a:pPr>
            <a:r>
              <a:rPr lang="tr-TR" dirty="0" smtClean="0"/>
              <a:t>                break;</a:t>
            </a:r>
          </a:p>
          <a:p>
            <a:pPr>
              <a:buNone/>
            </a:pPr>
            <a:r>
              <a:rPr lang="tr-TR" dirty="0" smtClean="0"/>
              <a:t>            </a:t>
            </a:r>
            <a:r>
              <a:rPr lang="tr-TR" dirty="0" err="1" smtClean="0"/>
              <a:t>default</a:t>
            </a:r>
            <a:r>
              <a:rPr lang="tr-TR" dirty="0" smtClean="0"/>
              <a:t>:</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("Niye iptale </a:t>
            </a:r>
            <a:r>
              <a:rPr lang="tr-TR" dirty="0" err="1" smtClean="0"/>
              <a:t>bastin</a:t>
            </a:r>
            <a:r>
              <a:rPr lang="tr-TR" dirty="0" smtClean="0"/>
              <a:t>?");</a:t>
            </a:r>
          </a:p>
          <a:p>
            <a:pPr>
              <a:buNone/>
            </a:pPr>
            <a:r>
              <a:rPr lang="tr-TR" dirty="0" smtClean="0"/>
              <a:t>                break;</a:t>
            </a:r>
          </a:p>
          <a:p>
            <a:pPr>
              <a:buNone/>
            </a:pPr>
            <a:r>
              <a:rPr lang="tr-TR" dirty="0" smtClean="0"/>
              <a:t>        }</a:t>
            </a:r>
          </a:p>
          <a:p>
            <a:pPr>
              <a:buNone/>
            </a:pPr>
            <a:r>
              <a:rPr lang="tr-TR" dirty="0" smtClean="0"/>
              <a:t>    }</a:t>
            </a:r>
          </a:p>
          <a:p>
            <a:pPr>
              <a:buNone/>
            </a:pPr>
            <a:r>
              <a:rPr lang="tr-TR" dirty="0" smtClean="0"/>
              <a:t>}</a:t>
            </a:r>
          </a:p>
          <a:p>
            <a:endParaRPr lang="tr-TR" dirty="0"/>
          </a:p>
        </p:txBody>
      </p:sp>
      <p:sp>
        <p:nvSpPr>
          <p:cNvPr id="4" name="1 Başlık"/>
          <p:cNvSpPr txBox="1">
            <a:spLocks/>
          </p:cNvSpPr>
          <p:nvPr/>
        </p:nvSpPr>
        <p:spPr>
          <a:xfrm>
            <a:off x="914400" y="5357826"/>
            <a:ext cx="8229600" cy="990600"/>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3200" b="0" i="0" u="none" strike="noStrike" kern="1200" cap="none" spc="0" normalizeH="0" baseline="0" noProof="0" dirty="0" err="1" smtClean="0">
                <a:ln>
                  <a:noFill/>
                </a:ln>
                <a:solidFill>
                  <a:srgbClr val="002060"/>
                </a:solidFill>
                <a:effectLst/>
                <a:uLnTx/>
                <a:uFillTx/>
                <a:latin typeface="+mj-lt"/>
                <a:ea typeface="+mj-ea"/>
                <a:cs typeface="+mj-cs"/>
              </a:rPr>
              <a:t>JOptionPane</a:t>
            </a:r>
            <a:r>
              <a:rPr kumimoji="0" lang="tr-TR" sz="3200" b="0" i="0" u="none" strike="noStrike" kern="1200" cap="none" spc="0" normalizeH="0" baseline="0" noProof="0" dirty="0" smtClean="0">
                <a:ln>
                  <a:noFill/>
                </a:ln>
                <a:solidFill>
                  <a:srgbClr val="002060"/>
                </a:solidFill>
                <a:effectLst/>
                <a:uLnTx/>
                <a:uFillTx/>
                <a:latin typeface="+mj-lt"/>
                <a:ea typeface="+mj-ea"/>
                <a:cs typeface="+mj-cs"/>
              </a:rPr>
              <a:t> kullanımı</a:t>
            </a:r>
            <a:endParaRPr kumimoji="0" lang="tr-TR" sz="32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800" b="1" dirty="0" smtClean="0"/>
              <a:t>Konu tekrarı</a:t>
            </a:r>
            <a:endParaRPr lang="tr-TR" sz="4800" b="1" dirty="0"/>
          </a:p>
        </p:txBody>
      </p:sp>
      <p:sp>
        <p:nvSpPr>
          <p:cNvPr id="3" name="2 İçerik Yer Tutucusu"/>
          <p:cNvSpPr>
            <a:spLocks noGrp="1"/>
          </p:cNvSpPr>
          <p:nvPr>
            <p:ph sz="quarter" idx="1"/>
          </p:nvPr>
        </p:nvSpPr>
        <p:spPr/>
        <p:txBody>
          <a:bodyPr/>
          <a:lstStyle/>
          <a:p>
            <a:r>
              <a:rPr lang="tr-TR" sz="2800" dirty="0" err="1" smtClean="0"/>
              <a:t>Static</a:t>
            </a:r>
            <a:r>
              <a:rPr lang="tr-TR" sz="2800" dirty="0" smtClean="0"/>
              <a:t> kullanımına örnek</a:t>
            </a:r>
          </a:p>
          <a:p>
            <a:r>
              <a:rPr lang="tr-TR" sz="2800" dirty="0" smtClean="0"/>
              <a:t>Komut Ekranı</a:t>
            </a:r>
          </a:p>
          <a:p>
            <a:endParaRPr lang="tr-TR" dirty="0"/>
          </a:p>
        </p:txBody>
      </p:sp>
    </p:spTree>
  </p:cSld>
  <p:clrMapOvr>
    <a:masterClrMapping/>
  </p:clrMapOvr>
  <p:timing>
    <p:tnLst>
      <p:par>
        <p:cTn id="1" dur="indefinite" restart="never" nodeType="tmRoot"/>
      </p:par>
    </p:tnLst>
  </p:timing>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a:xfrm>
            <a:off x="500034" y="214290"/>
            <a:ext cx="8229600" cy="5929354"/>
          </a:xfrm>
        </p:spPr>
        <p:style>
          <a:lnRef idx="2">
            <a:schemeClr val="accent2"/>
          </a:lnRef>
          <a:fillRef idx="1">
            <a:schemeClr val="lt1"/>
          </a:fillRef>
          <a:effectRef idx="0">
            <a:schemeClr val="accent2"/>
          </a:effectRef>
          <a:fontRef idx="minor">
            <a:schemeClr val="dk1"/>
          </a:fontRef>
        </p:style>
        <p:txBody>
          <a:bodyPr>
            <a:normAutofit fontScale="70000" lnSpcReduction="20000"/>
          </a:bodyPr>
          <a:lstStyle/>
          <a:p>
            <a:pPr algn="l">
              <a:buNone/>
            </a:pPr>
            <a:r>
              <a:rPr lang="tr-TR" sz="2000" b="1" dirty="0" err="1" smtClean="0">
                <a:solidFill>
                  <a:srgbClr val="7F0055"/>
                </a:solidFill>
                <a:latin typeface="Consolas"/>
              </a:rPr>
              <a:t>public</a:t>
            </a:r>
            <a:r>
              <a:rPr lang="tr-TR" sz="2000" b="1" dirty="0" smtClean="0">
                <a:solidFill>
                  <a:srgbClr val="000000"/>
                </a:solidFill>
                <a:latin typeface="Consolas"/>
              </a:rPr>
              <a:t> </a:t>
            </a:r>
            <a:r>
              <a:rPr lang="tr-TR" sz="2000" b="1" dirty="0" err="1" smtClean="0">
                <a:solidFill>
                  <a:srgbClr val="7F0055"/>
                </a:solidFill>
                <a:latin typeface="Consolas"/>
              </a:rPr>
              <a:t>class</a:t>
            </a:r>
            <a:r>
              <a:rPr lang="tr-TR" sz="2000" b="1" dirty="0" smtClean="0">
                <a:solidFill>
                  <a:srgbClr val="000000"/>
                </a:solidFill>
                <a:latin typeface="Consolas"/>
              </a:rPr>
              <a:t> </a:t>
            </a:r>
            <a:r>
              <a:rPr lang="tr-TR" sz="2000" b="1" dirty="0" err="1" smtClean="0">
                <a:solidFill>
                  <a:srgbClr val="000000"/>
                </a:solidFill>
                <a:latin typeface="Consolas"/>
              </a:rPr>
              <a:t>Ogrenci</a:t>
            </a:r>
            <a:r>
              <a:rPr lang="tr-TR" sz="2000" b="1" dirty="0" smtClean="0">
                <a:solidFill>
                  <a:srgbClr val="000000"/>
                </a:solidFill>
                <a:latin typeface="Consolas"/>
              </a:rPr>
              <a:t> {</a:t>
            </a:r>
          </a:p>
          <a:p>
            <a:pPr algn="l">
              <a:buNone/>
            </a:pPr>
            <a:endParaRPr lang="tr-TR" sz="2000" dirty="0" smtClean="0">
              <a:latin typeface="Consolas"/>
            </a:endParaRPr>
          </a:p>
          <a:p>
            <a:pPr algn="l">
              <a:buNone/>
            </a:pPr>
            <a:r>
              <a:rPr lang="tr-TR" sz="2000" b="1" dirty="0" smtClean="0">
                <a:solidFill>
                  <a:srgbClr val="7F0055"/>
                </a:solidFill>
                <a:latin typeface="Consolas"/>
              </a:rPr>
              <a:t>    </a:t>
            </a:r>
            <a:r>
              <a:rPr lang="tr-TR" sz="2000" b="1" dirty="0" err="1" smtClean="0">
                <a:solidFill>
                  <a:srgbClr val="7F0055"/>
                </a:solidFill>
                <a:latin typeface="Consolas"/>
              </a:rPr>
              <a:t>public</a:t>
            </a:r>
            <a:r>
              <a:rPr lang="tr-TR" sz="2000" b="1" dirty="0" smtClean="0">
                <a:solidFill>
                  <a:srgbClr val="000000"/>
                </a:solidFill>
                <a:latin typeface="Consolas"/>
              </a:rPr>
              <a:t> </a:t>
            </a:r>
            <a:r>
              <a:rPr lang="tr-TR" sz="2000" b="1" dirty="0" err="1" smtClean="0">
                <a:solidFill>
                  <a:srgbClr val="000000"/>
                </a:solidFill>
                <a:latin typeface="Consolas"/>
              </a:rPr>
              <a:t>String</a:t>
            </a:r>
            <a:r>
              <a:rPr lang="tr-TR" sz="2000" b="1" dirty="0" smtClean="0">
                <a:solidFill>
                  <a:srgbClr val="000000"/>
                </a:solidFill>
                <a:latin typeface="Consolas"/>
              </a:rPr>
              <a:t> </a:t>
            </a:r>
            <a:r>
              <a:rPr lang="tr-TR" sz="2000" b="1" dirty="0" smtClean="0">
                <a:solidFill>
                  <a:srgbClr val="0000C0"/>
                </a:solidFill>
                <a:latin typeface="Consolas"/>
              </a:rPr>
              <a:t>ad</a:t>
            </a:r>
            <a:r>
              <a:rPr lang="tr-TR" sz="2000" b="1" dirty="0" smtClean="0">
                <a:solidFill>
                  <a:srgbClr val="000000"/>
                </a:solidFill>
                <a:latin typeface="Consolas"/>
              </a:rPr>
              <a:t>;</a:t>
            </a:r>
          </a:p>
          <a:p>
            <a:pPr algn="l">
              <a:buNone/>
            </a:pPr>
            <a:r>
              <a:rPr lang="tr-TR" sz="2000" b="1" dirty="0" smtClean="0">
                <a:solidFill>
                  <a:srgbClr val="7F0055"/>
                </a:solidFill>
                <a:latin typeface="Consolas"/>
              </a:rPr>
              <a:t>    </a:t>
            </a:r>
            <a:r>
              <a:rPr lang="tr-TR" sz="2000" b="1" dirty="0" err="1" smtClean="0">
                <a:solidFill>
                  <a:srgbClr val="7F0055"/>
                </a:solidFill>
                <a:latin typeface="Consolas"/>
              </a:rPr>
              <a:t>public</a:t>
            </a:r>
            <a:r>
              <a:rPr lang="tr-TR" sz="2000" b="1" dirty="0" smtClean="0">
                <a:solidFill>
                  <a:srgbClr val="000000"/>
                </a:solidFill>
                <a:latin typeface="Consolas"/>
              </a:rPr>
              <a:t> </a:t>
            </a:r>
            <a:r>
              <a:rPr lang="tr-TR" sz="2000" b="1" dirty="0" err="1" smtClean="0">
                <a:solidFill>
                  <a:srgbClr val="000000"/>
                </a:solidFill>
                <a:latin typeface="Consolas"/>
              </a:rPr>
              <a:t>String</a:t>
            </a:r>
            <a:r>
              <a:rPr lang="tr-TR" sz="2000" b="1" dirty="0" smtClean="0">
                <a:solidFill>
                  <a:srgbClr val="000000"/>
                </a:solidFill>
                <a:latin typeface="Consolas"/>
              </a:rPr>
              <a:t> </a:t>
            </a:r>
            <a:r>
              <a:rPr lang="tr-TR" sz="2000" b="1" dirty="0" err="1" smtClean="0">
                <a:solidFill>
                  <a:srgbClr val="0000C0"/>
                </a:solidFill>
                <a:latin typeface="Consolas"/>
              </a:rPr>
              <a:t>soyad</a:t>
            </a:r>
            <a:r>
              <a:rPr lang="tr-TR" sz="2000" b="1" dirty="0" smtClean="0">
                <a:solidFill>
                  <a:srgbClr val="000000"/>
                </a:solidFill>
                <a:latin typeface="Consolas"/>
              </a:rPr>
              <a:t>;</a:t>
            </a:r>
          </a:p>
          <a:p>
            <a:pPr algn="l">
              <a:buNone/>
            </a:pPr>
            <a:r>
              <a:rPr lang="tr-TR" sz="2000" b="1" dirty="0" smtClean="0">
                <a:solidFill>
                  <a:srgbClr val="7F0055"/>
                </a:solidFill>
                <a:latin typeface="Consolas"/>
              </a:rPr>
              <a:t>    </a:t>
            </a:r>
            <a:r>
              <a:rPr lang="tr-TR" sz="2000" b="1" dirty="0" err="1" smtClean="0">
                <a:solidFill>
                  <a:srgbClr val="7F0055"/>
                </a:solidFill>
                <a:latin typeface="Consolas"/>
              </a:rPr>
              <a:t>private</a:t>
            </a:r>
            <a:r>
              <a:rPr lang="tr-TR" sz="2000" b="1" dirty="0" smtClean="0">
                <a:solidFill>
                  <a:srgbClr val="000000"/>
                </a:solidFill>
                <a:latin typeface="Consolas"/>
              </a:rPr>
              <a:t> </a:t>
            </a:r>
            <a:r>
              <a:rPr lang="tr-TR" sz="2000" b="1" dirty="0" err="1" smtClean="0">
                <a:solidFill>
                  <a:srgbClr val="7F0055"/>
                </a:solidFill>
                <a:latin typeface="Consolas"/>
              </a:rPr>
              <a:t>double</a:t>
            </a:r>
            <a:r>
              <a:rPr lang="tr-TR" sz="2000" b="1" dirty="0" smtClean="0">
                <a:solidFill>
                  <a:srgbClr val="000000"/>
                </a:solidFill>
                <a:latin typeface="Consolas"/>
              </a:rPr>
              <a:t> </a:t>
            </a:r>
            <a:r>
              <a:rPr lang="tr-TR" sz="2000" b="1" dirty="0" smtClean="0">
                <a:solidFill>
                  <a:srgbClr val="0000C0"/>
                </a:solidFill>
                <a:latin typeface="Consolas"/>
              </a:rPr>
              <a:t>ortalama</a:t>
            </a:r>
            <a:r>
              <a:rPr lang="tr-TR" sz="2000" b="1" dirty="0" smtClean="0">
                <a:solidFill>
                  <a:srgbClr val="000000"/>
                </a:solidFill>
                <a:latin typeface="Consolas"/>
              </a:rPr>
              <a:t>;</a:t>
            </a:r>
          </a:p>
          <a:p>
            <a:pPr>
              <a:buNone/>
            </a:pPr>
            <a:r>
              <a:rPr lang="tr-TR" sz="2000" b="1" dirty="0" smtClean="0">
                <a:solidFill>
                  <a:srgbClr val="000000"/>
                </a:solidFill>
                <a:latin typeface="Consolas"/>
              </a:rPr>
              <a:t>	 </a:t>
            </a:r>
            <a:r>
              <a:rPr lang="tr-TR" sz="2100" b="1" dirty="0" err="1" smtClean="0">
                <a:solidFill>
                  <a:srgbClr val="7F0055"/>
                </a:solidFill>
                <a:latin typeface="Consolas"/>
              </a:rPr>
              <a:t>public</a:t>
            </a:r>
            <a:r>
              <a:rPr lang="tr-TR" sz="2100" b="1" dirty="0" smtClean="0">
                <a:solidFill>
                  <a:srgbClr val="7F0055"/>
                </a:solidFill>
                <a:latin typeface="Consolas"/>
              </a:rPr>
              <a:t> Ders[] </a:t>
            </a:r>
            <a:r>
              <a:rPr lang="tr-TR" sz="2100" b="1" dirty="0" smtClean="0">
                <a:solidFill>
                  <a:srgbClr val="0000C0"/>
                </a:solidFill>
                <a:latin typeface="Consolas"/>
              </a:rPr>
              <a:t>dersler</a:t>
            </a:r>
            <a:r>
              <a:rPr lang="tr-TR" sz="2000" b="1" dirty="0" smtClean="0">
                <a:solidFill>
                  <a:srgbClr val="000000"/>
                </a:solidFill>
                <a:latin typeface="Consolas"/>
              </a:rPr>
              <a:t>;</a:t>
            </a:r>
          </a:p>
          <a:p>
            <a:pPr>
              <a:buNone/>
            </a:pPr>
            <a:r>
              <a:rPr lang="tr-TR" sz="2000" b="1" dirty="0" smtClean="0">
                <a:solidFill>
                  <a:srgbClr val="000000"/>
                </a:solidFill>
                <a:latin typeface="Consolas"/>
              </a:rPr>
              <a:t> 	 </a:t>
            </a:r>
            <a:r>
              <a:rPr lang="tr-TR" sz="2000" b="1" dirty="0" err="1" smtClean="0">
                <a:solidFill>
                  <a:srgbClr val="000000"/>
                </a:solidFill>
                <a:latin typeface="Consolas"/>
              </a:rPr>
              <a:t>public</a:t>
            </a:r>
            <a:r>
              <a:rPr lang="tr-TR" sz="2000" b="1" dirty="0" smtClean="0">
                <a:solidFill>
                  <a:srgbClr val="000000"/>
                </a:solidFill>
                <a:latin typeface="Consolas"/>
              </a:rPr>
              <a:t> </a:t>
            </a:r>
            <a:r>
              <a:rPr lang="tr-TR" sz="2100" b="1" dirty="0" err="1" smtClean="0">
                <a:solidFill>
                  <a:srgbClr val="7F0055"/>
                </a:solidFill>
                <a:latin typeface="Consolas"/>
              </a:rPr>
              <a:t>int</a:t>
            </a:r>
            <a:r>
              <a:rPr lang="tr-TR" sz="2000" b="1" dirty="0" smtClean="0">
                <a:solidFill>
                  <a:srgbClr val="000000"/>
                </a:solidFill>
                <a:latin typeface="Consolas"/>
              </a:rPr>
              <a:t> </a:t>
            </a:r>
            <a:r>
              <a:rPr lang="tr-TR" sz="2100" b="1" dirty="0" err="1" smtClean="0">
                <a:solidFill>
                  <a:srgbClr val="0000C0"/>
                </a:solidFill>
                <a:latin typeface="Consolas"/>
              </a:rPr>
              <a:t>dersSayisi</a:t>
            </a:r>
            <a:r>
              <a:rPr lang="tr-TR" sz="2000" b="1" dirty="0" smtClean="0">
                <a:solidFill>
                  <a:srgbClr val="000000"/>
                </a:solidFill>
                <a:latin typeface="Consolas"/>
              </a:rPr>
              <a:t>;</a:t>
            </a:r>
          </a:p>
          <a:p>
            <a:pPr algn="l">
              <a:buNone/>
            </a:pPr>
            <a:r>
              <a:rPr lang="tr-TR" sz="2000" b="1" dirty="0" smtClean="0">
                <a:solidFill>
                  <a:srgbClr val="7F0055"/>
                </a:solidFill>
                <a:latin typeface="Consolas"/>
              </a:rPr>
              <a:t>    </a:t>
            </a:r>
            <a:r>
              <a:rPr lang="tr-TR" sz="2000" b="1" dirty="0" err="1" smtClean="0">
                <a:solidFill>
                  <a:srgbClr val="7F0055"/>
                </a:solidFill>
                <a:latin typeface="Consolas"/>
              </a:rPr>
              <a:t>public</a:t>
            </a:r>
            <a:r>
              <a:rPr lang="tr-TR" sz="2000" b="1" dirty="0" smtClean="0">
                <a:solidFill>
                  <a:srgbClr val="000000"/>
                </a:solidFill>
                <a:latin typeface="Consolas"/>
              </a:rPr>
              <a:t> </a:t>
            </a:r>
            <a:r>
              <a:rPr lang="tr-TR" sz="2000" b="1" dirty="0" err="1" smtClean="0">
                <a:solidFill>
                  <a:srgbClr val="7F0055"/>
                </a:solidFill>
                <a:latin typeface="Consolas"/>
              </a:rPr>
              <a:t>static</a:t>
            </a:r>
            <a:r>
              <a:rPr lang="tr-TR" sz="2000" b="1" dirty="0" smtClean="0">
                <a:solidFill>
                  <a:srgbClr val="000000"/>
                </a:solidFill>
                <a:latin typeface="Consolas"/>
              </a:rPr>
              <a:t> </a:t>
            </a:r>
            <a:r>
              <a:rPr lang="tr-TR" sz="2000" b="1" dirty="0" err="1" smtClean="0">
                <a:solidFill>
                  <a:srgbClr val="7F0055"/>
                </a:solidFill>
                <a:latin typeface="Consolas"/>
              </a:rPr>
              <a:t>int</a:t>
            </a:r>
            <a:r>
              <a:rPr lang="tr-TR" sz="2000" b="1" dirty="0" smtClean="0">
                <a:solidFill>
                  <a:srgbClr val="000000"/>
                </a:solidFill>
                <a:latin typeface="Consolas"/>
              </a:rPr>
              <a:t> </a:t>
            </a:r>
            <a:r>
              <a:rPr lang="tr-TR" sz="2000" b="1" i="1" dirty="0" err="1" smtClean="0">
                <a:solidFill>
                  <a:srgbClr val="0000C0"/>
                </a:solidFill>
                <a:latin typeface="Consolas"/>
              </a:rPr>
              <a:t>ogrenciSayisi</a:t>
            </a:r>
            <a:r>
              <a:rPr lang="tr-TR" sz="2000" b="1" i="1" dirty="0" smtClean="0">
                <a:solidFill>
                  <a:srgbClr val="0000C0"/>
                </a:solidFill>
                <a:latin typeface="Consolas"/>
              </a:rPr>
              <a:t>=0</a:t>
            </a:r>
            <a:r>
              <a:rPr lang="tr-TR" sz="2000" b="1" i="1" dirty="0" smtClean="0">
                <a:solidFill>
                  <a:srgbClr val="000000"/>
                </a:solidFill>
                <a:latin typeface="Consolas"/>
              </a:rPr>
              <a:t>;</a:t>
            </a:r>
          </a:p>
          <a:p>
            <a:pPr algn="l">
              <a:buNone/>
            </a:pPr>
            <a:endParaRPr lang="tr-TR" sz="2000" dirty="0" smtClean="0">
              <a:latin typeface="Consolas"/>
            </a:endParaRPr>
          </a:p>
          <a:p>
            <a:pPr algn="l">
              <a:buNone/>
            </a:pPr>
            <a:r>
              <a:rPr lang="tr-TR" sz="2000" b="1" dirty="0" smtClean="0">
                <a:solidFill>
                  <a:srgbClr val="7F0055"/>
                </a:solidFill>
                <a:latin typeface="Consolas"/>
              </a:rPr>
              <a:t>    </a:t>
            </a:r>
            <a:r>
              <a:rPr lang="tr-TR" sz="2000" b="1" dirty="0" err="1" smtClean="0">
                <a:solidFill>
                  <a:srgbClr val="7F0055"/>
                </a:solidFill>
                <a:latin typeface="Consolas"/>
              </a:rPr>
              <a:t>public</a:t>
            </a:r>
            <a:r>
              <a:rPr lang="tr-TR" sz="2000" b="1" dirty="0" smtClean="0">
                <a:solidFill>
                  <a:srgbClr val="000000"/>
                </a:solidFill>
                <a:latin typeface="Consolas"/>
              </a:rPr>
              <a:t> </a:t>
            </a:r>
            <a:r>
              <a:rPr lang="tr-TR" sz="2000" b="1" dirty="0" err="1" smtClean="0">
                <a:solidFill>
                  <a:srgbClr val="000000"/>
                </a:solidFill>
                <a:latin typeface="Consolas"/>
              </a:rPr>
              <a:t>Ogrenci</a:t>
            </a:r>
            <a:r>
              <a:rPr lang="tr-TR" sz="2000" b="1" dirty="0" smtClean="0">
                <a:solidFill>
                  <a:srgbClr val="000000"/>
                </a:solidFill>
                <a:latin typeface="Consolas"/>
              </a:rPr>
              <a:t>(</a:t>
            </a:r>
            <a:r>
              <a:rPr lang="tr-TR" sz="2000" b="1" dirty="0" err="1" smtClean="0">
                <a:solidFill>
                  <a:srgbClr val="000000"/>
                </a:solidFill>
                <a:latin typeface="Consolas"/>
              </a:rPr>
              <a:t>String</a:t>
            </a:r>
            <a:r>
              <a:rPr lang="tr-TR" sz="2000" b="1" dirty="0" smtClean="0">
                <a:solidFill>
                  <a:srgbClr val="000000"/>
                </a:solidFill>
                <a:latin typeface="Consolas"/>
              </a:rPr>
              <a:t> </a:t>
            </a:r>
            <a:r>
              <a:rPr lang="tr-TR" sz="2000" b="1" dirty="0" smtClean="0">
                <a:solidFill>
                  <a:srgbClr val="6A3E3E"/>
                </a:solidFill>
                <a:latin typeface="Consolas"/>
              </a:rPr>
              <a:t>ad</a:t>
            </a:r>
            <a:r>
              <a:rPr lang="tr-TR" sz="2000" b="1" dirty="0" smtClean="0">
                <a:solidFill>
                  <a:srgbClr val="000000"/>
                </a:solidFill>
                <a:latin typeface="Consolas"/>
              </a:rPr>
              <a:t>, </a:t>
            </a:r>
            <a:r>
              <a:rPr lang="tr-TR" sz="2000" b="1" dirty="0" err="1" smtClean="0">
                <a:solidFill>
                  <a:srgbClr val="000000"/>
                </a:solidFill>
                <a:latin typeface="Consolas"/>
              </a:rPr>
              <a:t>String</a:t>
            </a:r>
            <a:r>
              <a:rPr lang="tr-TR" sz="2000" b="1" dirty="0" smtClean="0">
                <a:solidFill>
                  <a:srgbClr val="000000"/>
                </a:solidFill>
                <a:latin typeface="Consolas"/>
              </a:rPr>
              <a:t> </a:t>
            </a:r>
            <a:r>
              <a:rPr lang="tr-TR" sz="2000" b="1" dirty="0" err="1" smtClean="0">
                <a:solidFill>
                  <a:srgbClr val="6A3E3E"/>
                </a:solidFill>
                <a:latin typeface="Consolas"/>
              </a:rPr>
              <a:t>soyad</a:t>
            </a:r>
            <a:r>
              <a:rPr lang="tr-TR" sz="2000" b="1" dirty="0" smtClean="0">
                <a:solidFill>
                  <a:srgbClr val="000000"/>
                </a:solidFill>
                <a:latin typeface="Consolas"/>
              </a:rPr>
              <a:t>){</a:t>
            </a:r>
          </a:p>
          <a:p>
            <a:pPr algn="l">
              <a:buNone/>
            </a:pPr>
            <a:r>
              <a:rPr lang="tr-TR" sz="2000" b="1" dirty="0" smtClean="0">
                <a:solidFill>
                  <a:srgbClr val="7F0055"/>
                </a:solidFill>
                <a:latin typeface="Consolas"/>
              </a:rPr>
              <a:t>        </a:t>
            </a:r>
            <a:r>
              <a:rPr lang="tr-TR" sz="2000" b="1" dirty="0" err="1" smtClean="0">
                <a:solidFill>
                  <a:srgbClr val="7F0055"/>
                </a:solidFill>
                <a:latin typeface="Consolas"/>
              </a:rPr>
              <a:t>this</a:t>
            </a:r>
            <a:r>
              <a:rPr lang="tr-TR" sz="2000" b="1" dirty="0" smtClean="0">
                <a:solidFill>
                  <a:srgbClr val="000000"/>
                </a:solidFill>
                <a:latin typeface="Consolas"/>
              </a:rPr>
              <a:t>.</a:t>
            </a:r>
            <a:r>
              <a:rPr lang="tr-TR" sz="2000" b="1" dirty="0" smtClean="0">
                <a:solidFill>
                  <a:srgbClr val="0000C0"/>
                </a:solidFill>
                <a:latin typeface="Consolas"/>
              </a:rPr>
              <a:t>ad</a:t>
            </a:r>
            <a:r>
              <a:rPr lang="tr-TR" sz="2000" b="1" dirty="0" smtClean="0">
                <a:solidFill>
                  <a:srgbClr val="000000"/>
                </a:solidFill>
                <a:latin typeface="Consolas"/>
              </a:rPr>
              <a:t> = </a:t>
            </a:r>
            <a:r>
              <a:rPr lang="tr-TR" sz="2000" b="1" dirty="0" smtClean="0">
                <a:solidFill>
                  <a:srgbClr val="6A3E3E"/>
                </a:solidFill>
                <a:latin typeface="Consolas"/>
              </a:rPr>
              <a:t>ad</a:t>
            </a:r>
            <a:r>
              <a:rPr lang="tr-TR" sz="2000" b="1" dirty="0" smtClean="0">
                <a:solidFill>
                  <a:srgbClr val="000000"/>
                </a:solidFill>
                <a:latin typeface="Consolas"/>
              </a:rPr>
              <a:t>;</a:t>
            </a:r>
          </a:p>
          <a:p>
            <a:pPr algn="l">
              <a:buNone/>
            </a:pPr>
            <a:r>
              <a:rPr lang="tr-TR" sz="2000" b="1" dirty="0" smtClean="0">
                <a:solidFill>
                  <a:srgbClr val="7F0055"/>
                </a:solidFill>
                <a:latin typeface="Consolas"/>
              </a:rPr>
              <a:t>        </a:t>
            </a:r>
            <a:r>
              <a:rPr lang="tr-TR" sz="2000" b="1" dirty="0" err="1" smtClean="0">
                <a:solidFill>
                  <a:srgbClr val="7F0055"/>
                </a:solidFill>
                <a:latin typeface="Consolas"/>
              </a:rPr>
              <a:t>this</a:t>
            </a:r>
            <a:r>
              <a:rPr lang="tr-TR" sz="2000" b="1" dirty="0" smtClean="0">
                <a:solidFill>
                  <a:srgbClr val="000000"/>
                </a:solidFill>
                <a:latin typeface="Consolas"/>
              </a:rPr>
              <a:t>.</a:t>
            </a:r>
            <a:r>
              <a:rPr lang="tr-TR" sz="2000" b="1" dirty="0" err="1" smtClean="0">
                <a:solidFill>
                  <a:srgbClr val="0000C0"/>
                </a:solidFill>
                <a:latin typeface="Consolas"/>
              </a:rPr>
              <a:t>soyad</a:t>
            </a:r>
            <a:r>
              <a:rPr lang="tr-TR" sz="2000" b="1" dirty="0" smtClean="0">
                <a:solidFill>
                  <a:srgbClr val="000000"/>
                </a:solidFill>
                <a:latin typeface="Consolas"/>
              </a:rPr>
              <a:t> = </a:t>
            </a:r>
            <a:r>
              <a:rPr lang="tr-TR" sz="2000" b="1" dirty="0" err="1" smtClean="0">
                <a:solidFill>
                  <a:srgbClr val="6A3E3E"/>
                </a:solidFill>
                <a:latin typeface="Consolas"/>
              </a:rPr>
              <a:t>soyad</a:t>
            </a:r>
            <a:r>
              <a:rPr lang="tr-TR" sz="2000" b="1" dirty="0" smtClean="0">
                <a:solidFill>
                  <a:srgbClr val="000000"/>
                </a:solidFill>
                <a:latin typeface="Consolas"/>
              </a:rPr>
              <a:t>;</a:t>
            </a:r>
          </a:p>
          <a:p>
            <a:pPr>
              <a:buNone/>
            </a:pPr>
            <a:r>
              <a:rPr lang="tr-TR" sz="2000" b="1" dirty="0" smtClean="0">
                <a:solidFill>
                  <a:srgbClr val="7F0055"/>
                </a:solidFill>
                <a:latin typeface="Consolas"/>
              </a:rPr>
              <a:t>	    </a:t>
            </a:r>
            <a:r>
              <a:rPr lang="tr-TR" sz="2000" b="1" dirty="0" err="1" smtClean="0">
                <a:solidFill>
                  <a:srgbClr val="7F0055"/>
                </a:solidFill>
                <a:latin typeface="Consolas"/>
              </a:rPr>
              <a:t>this</a:t>
            </a:r>
            <a:r>
              <a:rPr lang="tr-TR" sz="2000" b="1" dirty="0" smtClean="0">
                <a:solidFill>
                  <a:srgbClr val="000000"/>
                </a:solidFill>
                <a:latin typeface="Consolas"/>
              </a:rPr>
              <a:t>.</a:t>
            </a:r>
            <a:r>
              <a:rPr lang="tr-TR" sz="2000" b="1" dirty="0" err="1" smtClean="0">
                <a:solidFill>
                  <a:srgbClr val="0000C0"/>
                </a:solidFill>
                <a:latin typeface="Consolas"/>
              </a:rPr>
              <a:t>dersSayisi</a:t>
            </a:r>
            <a:r>
              <a:rPr lang="tr-TR" sz="2000" b="1" dirty="0" smtClean="0">
                <a:solidFill>
                  <a:srgbClr val="000000"/>
                </a:solidFill>
                <a:latin typeface="Consolas"/>
              </a:rPr>
              <a:t> = </a:t>
            </a:r>
            <a:r>
              <a:rPr lang="tr-TR" sz="2000" b="1" dirty="0" smtClean="0">
                <a:solidFill>
                  <a:srgbClr val="6A3E3E"/>
                </a:solidFill>
                <a:latin typeface="Consolas"/>
              </a:rPr>
              <a:t>0</a:t>
            </a:r>
            <a:r>
              <a:rPr lang="tr-TR" sz="2000" b="1" dirty="0" smtClean="0">
                <a:solidFill>
                  <a:srgbClr val="000000"/>
                </a:solidFill>
                <a:latin typeface="Consolas"/>
              </a:rPr>
              <a:t>;</a:t>
            </a:r>
          </a:p>
          <a:p>
            <a:pPr>
              <a:buNone/>
            </a:pPr>
            <a:r>
              <a:rPr lang="tr-TR" sz="2000" b="1" dirty="0" smtClean="0">
                <a:solidFill>
                  <a:srgbClr val="000000"/>
                </a:solidFill>
                <a:latin typeface="Consolas"/>
              </a:rPr>
              <a:t>	</a:t>
            </a:r>
            <a:r>
              <a:rPr lang="tr-TR" sz="2000" b="1" dirty="0" smtClean="0">
                <a:solidFill>
                  <a:srgbClr val="7F0055"/>
                </a:solidFill>
                <a:latin typeface="Consolas"/>
              </a:rPr>
              <a:t>    </a:t>
            </a:r>
            <a:r>
              <a:rPr lang="tr-TR" sz="2000" b="1" dirty="0" err="1" smtClean="0">
                <a:solidFill>
                  <a:srgbClr val="7F0055"/>
                </a:solidFill>
                <a:latin typeface="Consolas"/>
              </a:rPr>
              <a:t>this</a:t>
            </a:r>
            <a:r>
              <a:rPr lang="tr-TR" sz="2000" b="1" dirty="0" smtClean="0">
                <a:solidFill>
                  <a:srgbClr val="7F0055"/>
                </a:solidFill>
                <a:latin typeface="Consolas"/>
              </a:rPr>
              <a:t>.</a:t>
            </a:r>
            <a:r>
              <a:rPr lang="tr-TR" sz="2000" b="1" dirty="0" smtClean="0">
                <a:solidFill>
                  <a:srgbClr val="0000C0"/>
                </a:solidFill>
                <a:latin typeface="Consolas"/>
              </a:rPr>
              <a:t>dersler</a:t>
            </a:r>
            <a:r>
              <a:rPr lang="tr-TR" sz="2000" b="1" dirty="0" smtClean="0">
                <a:solidFill>
                  <a:srgbClr val="7F0055"/>
                </a:solidFill>
                <a:latin typeface="Consolas"/>
              </a:rPr>
              <a:t> </a:t>
            </a:r>
            <a:r>
              <a:rPr lang="tr-TR" sz="2000" b="1" dirty="0" smtClean="0">
                <a:solidFill>
                  <a:srgbClr val="000000"/>
                </a:solidFill>
                <a:latin typeface="Consolas"/>
              </a:rPr>
              <a:t>= </a:t>
            </a:r>
            <a:r>
              <a:rPr lang="tr-TR" sz="2000" b="1" dirty="0" err="1" smtClean="0">
                <a:solidFill>
                  <a:srgbClr val="000000"/>
                </a:solidFill>
                <a:latin typeface="Consolas"/>
              </a:rPr>
              <a:t>new</a:t>
            </a:r>
            <a:r>
              <a:rPr lang="tr-TR" sz="2000" b="1" dirty="0" smtClean="0">
                <a:solidFill>
                  <a:srgbClr val="000000"/>
                </a:solidFill>
                <a:latin typeface="Consolas"/>
              </a:rPr>
              <a:t> Ders[100];</a:t>
            </a:r>
          </a:p>
          <a:p>
            <a:pPr algn="l">
              <a:buNone/>
            </a:pPr>
            <a:r>
              <a:rPr lang="tr-TR" sz="2000" i="1" dirty="0" smtClean="0">
                <a:solidFill>
                  <a:srgbClr val="0000C0"/>
                </a:solidFill>
                <a:latin typeface="Consolas"/>
              </a:rPr>
              <a:t>        </a:t>
            </a:r>
            <a:r>
              <a:rPr lang="tr-TR" sz="2000" i="1" dirty="0" err="1" smtClean="0">
                <a:solidFill>
                  <a:srgbClr val="0000C0"/>
                </a:solidFill>
                <a:latin typeface="Consolas"/>
              </a:rPr>
              <a:t>ogrenciSayisi</a:t>
            </a:r>
            <a:r>
              <a:rPr lang="tr-TR" sz="2000" i="1" dirty="0" smtClean="0">
                <a:solidFill>
                  <a:srgbClr val="000000"/>
                </a:solidFill>
                <a:latin typeface="Consolas"/>
              </a:rPr>
              <a:t>++;</a:t>
            </a:r>
          </a:p>
          <a:p>
            <a:pPr algn="l">
              <a:buNone/>
            </a:pPr>
            <a:r>
              <a:rPr lang="tr-TR" sz="2000" dirty="0" smtClean="0">
                <a:solidFill>
                  <a:srgbClr val="000000"/>
                </a:solidFill>
                <a:latin typeface="Consolas"/>
              </a:rPr>
              <a:t>    }</a:t>
            </a:r>
          </a:p>
          <a:p>
            <a:pPr algn="l">
              <a:buNone/>
            </a:pPr>
            <a:endParaRPr lang="tr-TR" sz="2000" dirty="0" smtClean="0">
              <a:solidFill>
                <a:srgbClr val="000000"/>
              </a:solidFill>
              <a:latin typeface="Consolas"/>
            </a:endParaRPr>
          </a:p>
          <a:p>
            <a:pPr>
              <a:buNone/>
            </a:pPr>
            <a:r>
              <a:rPr lang="tr-TR" sz="2000" b="1" dirty="0" smtClean="0">
                <a:solidFill>
                  <a:srgbClr val="7F0055"/>
                </a:solidFill>
                <a:latin typeface="Consolas"/>
              </a:rPr>
              <a:t>    </a:t>
            </a:r>
            <a:r>
              <a:rPr lang="tr-TR" sz="2000" b="1" dirty="0" err="1" smtClean="0">
                <a:solidFill>
                  <a:srgbClr val="7F0055"/>
                </a:solidFill>
                <a:latin typeface="Consolas"/>
              </a:rPr>
              <a:t>public</a:t>
            </a:r>
            <a:r>
              <a:rPr lang="tr-TR" sz="2000" b="1" dirty="0" smtClean="0">
                <a:solidFill>
                  <a:srgbClr val="7F0055"/>
                </a:solidFill>
                <a:latin typeface="Consolas"/>
              </a:rPr>
              <a:t> </a:t>
            </a:r>
            <a:r>
              <a:rPr lang="tr-TR" sz="2000" b="1" dirty="0" err="1" smtClean="0">
                <a:solidFill>
                  <a:srgbClr val="7F0055"/>
                </a:solidFill>
                <a:latin typeface="Consolas"/>
              </a:rPr>
              <a:t>void</a:t>
            </a:r>
            <a:r>
              <a:rPr lang="tr-TR" sz="2000" dirty="0" smtClean="0">
                <a:solidFill>
                  <a:srgbClr val="000000"/>
                </a:solidFill>
                <a:latin typeface="Consolas"/>
              </a:rPr>
              <a:t> </a:t>
            </a:r>
            <a:r>
              <a:rPr lang="tr-TR" sz="2000" b="1" dirty="0" smtClean="0">
                <a:solidFill>
                  <a:srgbClr val="000000"/>
                </a:solidFill>
                <a:latin typeface="Consolas"/>
              </a:rPr>
              <a:t>method1()</a:t>
            </a:r>
            <a:r>
              <a:rPr lang="tr-TR" sz="2000" dirty="0" smtClean="0">
                <a:solidFill>
                  <a:srgbClr val="000000"/>
                </a:solidFill>
                <a:latin typeface="Consolas"/>
              </a:rPr>
              <a:t>{ ...  	}</a:t>
            </a:r>
          </a:p>
          <a:p>
            <a:pPr>
              <a:buNone/>
            </a:pPr>
            <a:endParaRPr lang="tr-TR" sz="2000" dirty="0" smtClean="0">
              <a:solidFill>
                <a:srgbClr val="000000"/>
              </a:solidFill>
              <a:latin typeface="Consolas"/>
            </a:endParaRPr>
          </a:p>
          <a:p>
            <a:pPr>
              <a:buNone/>
            </a:pPr>
            <a:r>
              <a:rPr lang="tr-TR" sz="2000" dirty="0" smtClean="0">
                <a:solidFill>
                  <a:srgbClr val="000000"/>
                </a:solidFill>
                <a:latin typeface="Consolas"/>
              </a:rPr>
              <a:t>    </a:t>
            </a:r>
            <a:r>
              <a:rPr lang="tr-TR" sz="2000" b="1" dirty="0" err="1" smtClean="0">
                <a:solidFill>
                  <a:srgbClr val="7F0055"/>
                </a:solidFill>
                <a:latin typeface="Consolas"/>
              </a:rPr>
              <a:t>public</a:t>
            </a:r>
            <a:r>
              <a:rPr lang="tr-TR" sz="2000" b="1" dirty="0" smtClean="0">
                <a:solidFill>
                  <a:srgbClr val="7F0055"/>
                </a:solidFill>
                <a:latin typeface="Consolas"/>
              </a:rPr>
              <a:t> </a:t>
            </a:r>
            <a:r>
              <a:rPr lang="tr-TR" sz="2000" b="1" dirty="0" err="1" smtClean="0">
                <a:solidFill>
                  <a:srgbClr val="7F0055"/>
                </a:solidFill>
                <a:latin typeface="Consolas"/>
              </a:rPr>
              <a:t>static</a:t>
            </a:r>
            <a:r>
              <a:rPr lang="tr-TR" sz="2000" b="1" dirty="0" smtClean="0">
                <a:solidFill>
                  <a:srgbClr val="7F0055"/>
                </a:solidFill>
                <a:latin typeface="Consolas"/>
              </a:rPr>
              <a:t> </a:t>
            </a:r>
            <a:r>
              <a:rPr lang="tr-TR" sz="2000" b="1" dirty="0" err="1" smtClean="0">
                <a:solidFill>
                  <a:srgbClr val="7F0055"/>
                </a:solidFill>
                <a:latin typeface="Consolas"/>
              </a:rPr>
              <a:t>void</a:t>
            </a:r>
            <a:r>
              <a:rPr lang="tr-TR" sz="2000" dirty="0" smtClean="0">
                <a:solidFill>
                  <a:srgbClr val="000000"/>
                </a:solidFill>
                <a:latin typeface="Consolas"/>
              </a:rPr>
              <a:t> </a:t>
            </a:r>
            <a:r>
              <a:rPr lang="tr-TR" sz="2000" b="1" dirty="0" smtClean="0">
                <a:solidFill>
                  <a:srgbClr val="000000"/>
                </a:solidFill>
                <a:latin typeface="Consolas"/>
              </a:rPr>
              <a:t>method2()</a:t>
            </a:r>
            <a:r>
              <a:rPr lang="tr-TR" sz="2000" dirty="0" smtClean="0">
                <a:solidFill>
                  <a:srgbClr val="000000"/>
                </a:solidFill>
                <a:latin typeface="Consolas"/>
              </a:rPr>
              <a:t>{...   	}</a:t>
            </a:r>
            <a:endParaRPr lang="tr-TR" sz="2000" dirty="0" smtClean="0">
              <a:latin typeface="Consolas"/>
            </a:endParaRPr>
          </a:p>
          <a:p>
            <a:pPr>
              <a:buNone/>
            </a:pPr>
            <a:r>
              <a:rPr lang="tr-TR" sz="2000" dirty="0" smtClean="0">
                <a:solidFill>
                  <a:srgbClr val="000000"/>
                </a:solidFill>
                <a:latin typeface="Consolas"/>
              </a:rPr>
              <a:t>    </a:t>
            </a:r>
          </a:p>
          <a:p>
            <a:pPr>
              <a:buNone/>
            </a:pPr>
            <a:r>
              <a:rPr lang="tr-TR" sz="2000" dirty="0" smtClean="0">
                <a:solidFill>
                  <a:srgbClr val="000000"/>
                </a:solidFill>
                <a:latin typeface="Consolas"/>
              </a:rPr>
              <a:t>}</a:t>
            </a:r>
          </a:p>
          <a:p>
            <a:pPr algn="l">
              <a:buNone/>
            </a:pPr>
            <a:r>
              <a:rPr lang="tr-TR" sz="2000" dirty="0" smtClean="0">
                <a:solidFill>
                  <a:srgbClr val="000000"/>
                </a:solidFill>
                <a:latin typeface="Consolas"/>
              </a:rPr>
              <a:t>}</a:t>
            </a:r>
            <a:endParaRPr lang="tr-TR" dirty="0" smtClean="0">
              <a:solidFill>
                <a:srgbClr val="000000"/>
              </a:solidFill>
              <a:latin typeface="Consolas"/>
            </a:endParaRPr>
          </a:p>
          <a:p>
            <a:pPr algn="just">
              <a:buFontTx/>
              <a:buChar char="-"/>
            </a:pPr>
            <a:endParaRPr lang="tr-TR" sz="2400" dirty="0" smtClean="0">
              <a:solidFill>
                <a:schemeClr val="tx1"/>
              </a:solidFill>
            </a:endParaRPr>
          </a:p>
          <a:p>
            <a:pPr algn="just"/>
            <a:endParaRPr lang="tr-TR" sz="2400" dirty="0" smtClean="0">
              <a:solidFill>
                <a:schemeClr val="tx1"/>
              </a:solidFill>
            </a:endParaRPr>
          </a:p>
          <a:p>
            <a:pPr algn="just">
              <a:buFontTx/>
              <a:buChar char="-"/>
            </a:pPr>
            <a:endParaRPr lang="tr-TR" sz="1600" dirty="0" smtClean="0">
              <a:solidFill>
                <a:schemeClr val="tx1"/>
              </a:solidFill>
            </a:endParaRPr>
          </a:p>
          <a:p>
            <a:pPr algn="just">
              <a:buFontTx/>
              <a:buChar char="-"/>
            </a:pPr>
            <a:endParaRPr lang="tr-TR" sz="1600" dirty="0" smtClean="0">
              <a:solidFill>
                <a:schemeClr val="tx1"/>
              </a:solidFill>
            </a:endParaRPr>
          </a:p>
        </p:txBody>
      </p:sp>
      <p:sp>
        <p:nvSpPr>
          <p:cNvPr id="4" name="3 Dikdörtgen"/>
          <p:cNvSpPr/>
          <p:nvPr/>
        </p:nvSpPr>
        <p:spPr>
          <a:xfrm>
            <a:off x="4429156" y="103038"/>
            <a:ext cx="4572000" cy="175432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a:buFont typeface="Wingdings" pitchFamily="2" charset="2"/>
              <a:buChar char="Ø"/>
            </a:pPr>
            <a:r>
              <a:rPr lang="tr-TR" dirty="0" smtClean="0">
                <a:solidFill>
                  <a:srgbClr val="000000"/>
                </a:solidFill>
              </a:rPr>
              <a:t> Bu sınıfta </a:t>
            </a:r>
            <a:r>
              <a:rPr lang="tr-TR" dirty="0" err="1" smtClean="0">
                <a:solidFill>
                  <a:srgbClr val="000000"/>
                </a:solidFill>
              </a:rPr>
              <a:t>ogrenciSayisi</a:t>
            </a:r>
            <a:r>
              <a:rPr lang="tr-TR" dirty="0" smtClean="0">
                <a:solidFill>
                  <a:srgbClr val="000000"/>
                </a:solidFill>
              </a:rPr>
              <a:t> adlı değişken </a:t>
            </a:r>
            <a:r>
              <a:rPr lang="tr-TR" dirty="0" err="1" smtClean="0">
                <a:solidFill>
                  <a:srgbClr val="000000"/>
                </a:solidFill>
              </a:rPr>
              <a:t>static</a:t>
            </a:r>
            <a:r>
              <a:rPr lang="tr-TR" dirty="0" smtClean="0">
                <a:solidFill>
                  <a:srgbClr val="000000"/>
                </a:solidFill>
              </a:rPr>
              <a:t> tanımlanmıştır, diğer değişkenler ise </a:t>
            </a:r>
            <a:r>
              <a:rPr lang="tr-TR" dirty="0" err="1" smtClean="0">
                <a:solidFill>
                  <a:srgbClr val="000000"/>
                </a:solidFill>
              </a:rPr>
              <a:t>public</a:t>
            </a:r>
            <a:r>
              <a:rPr lang="tr-TR" dirty="0" smtClean="0">
                <a:solidFill>
                  <a:srgbClr val="000000"/>
                </a:solidFill>
              </a:rPr>
              <a:t> tanımlanmıştır. Metotlardan ise method2 </a:t>
            </a:r>
            <a:r>
              <a:rPr lang="tr-TR" dirty="0" err="1" smtClean="0">
                <a:solidFill>
                  <a:srgbClr val="000000"/>
                </a:solidFill>
              </a:rPr>
              <a:t>static</a:t>
            </a:r>
            <a:r>
              <a:rPr lang="tr-TR" dirty="0" smtClean="0">
                <a:solidFill>
                  <a:srgbClr val="000000"/>
                </a:solidFill>
              </a:rPr>
              <a:t> tanımlanmıştır. </a:t>
            </a:r>
          </a:p>
          <a:p>
            <a:pPr algn="just">
              <a:buFont typeface="Wingdings" pitchFamily="2" charset="2"/>
              <a:buChar char="Ø"/>
            </a:pPr>
            <a:r>
              <a:rPr lang="tr-TR" smtClean="0">
                <a:solidFill>
                  <a:srgbClr val="000000"/>
                </a:solidFill>
              </a:rPr>
              <a:t>Bir sonraki slaytta, bu sınıftan main metodu içerisinde birkaç tane nesne oluşturuyoruz.</a:t>
            </a:r>
            <a:endParaRPr lang="tr-TR" dirty="0" smtClean="0"/>
          </a:p>
        </p:txBody>
      </p:sp>
      <p:sp>
        <p:nvSpPr>
          <p:cNvPr id="5" name="Başlık 1"/>
          <p:cNvSpPr txBox="1">
            <a:spLocks/>
          </p:cNvSpPr>
          <p:nvPr/>
        </p:nvSpPr>
        <p:spPr>
          <a:xfrm>
            <a:off x="714348" y="5867400"/>
            <a:ext cx="8229600" cy="990600"/>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4000" b="1" i="0" u="none" strike="noStrike" kern="1200" cap="none" spc="0" normalizeH="0" baseline="0" noProof="0" dirty="0" err="1" smtClean="0">
                <a:ln>
                  <a:noFill/>
                </a:ln>
                <a:solidFill>
                  <a:schemeClr val="tx2">
                    <a:lumMod val="60000"/>
                    <a:lumOff val="40000"/>
                  </a:schemeClr>
                </a:solidFill>
                <a:effectLst/>
                <a:uLnTx/>
                <a:uFillTx/>
                <a:latin typeface="+mj-lt"/>
                <a:ea typeface="+mj-ea"/>
                <a:cs typeface="+mj-cs"/>
              </a:rPr>
              <a:t>Static</a:t>
            </a:r>
            <a:r>
              <a:rPr kumimoji="0" lang="tr-TR" sz="40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t> kullanımına örnek</a:t>
            </a:r>
            <a:endParaRPr kumimoji="0" lang="tr-TR" sz="4000" b="1" i="0"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karbonat-erol--182537.png"/>
          <p:cNvPicPr>
            <a:picLocks noChangeAspect="1"/>
          </p:cNvPicPr>
          <p:nvPr/>
        </p:nvPicPr>
        <p:blipFill>
          <a:blip r:embed="rId2" cstate="print"/>
          <a:srcRect t="9674"/>
          <a:stretch>
            <a:fillRect/>
          </a:stretch>
        </p:blipFill>
        <p:spPr>
          <a:xfrm rot="917521">
            <a:off x="7627829" y="3910775"/>
            <a:ext cx="1167687" cy="16605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Başlık 1"/>
          <p:cNvSpPr>
            <a:spLocks noGrp="1"/>
          </p:cNvSpPr>
          <p:nvPr>
            <p:ph type="title"/>
          </p:nvPr>
        </p:nvSpPr>
        <p:spPr>
          <a:xfrm>
            <a:off x="428596" y="5357826"/>
            <a:ext cx="7000924" cy="990600"/>
          </a:xfrm>
        </p:spPr>
        <p:txBody>
          <a:bodyPr>
            <a:normAutofit fontScale="90000"/>
          </a:bodyPr>
          <a:lstStyle/>
          <a:p>
            <a:r>
              <a:rPr lang="tr-TR" sz="4000" b="1" dirty="0" smtClean="0">
                <a:solidFill>
                  <a:schemeClr val="tx2">
                    <a:lumMod val="60000"/>
                    <a:lumOff val="40000"/>
                  </a:schemeClr>
                </a:solidFill>
              </a:rPr>
              <a:t>Uygulama: Kodun çıktısı ne olur?</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34314"/>
            <a:ext cx="8229600" cy="3366124"/>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algn="l">
              <a:buNone/>
            </a:pPr>
            <a:r>
              <a:rPr lang="tr-TR" sz="2400" b="1" dirty="0" err="1" smtClean="0">
                <a:solidFill>
                  <a:srgbClr val="7F0055"/>
                </a:solidFill>
                <a:latin typeface="Consolas"/>
              </a:rPr>
              <a:t>public</a:t>
            </a:r>
            <a:r>
              <a:rPr lang="tr-TR" sz="2400" b="1" dirty="0" smtClean="0">
                <a:solidFill>
                  <a:srgbClr val="000000"/>
                </a:solidFill>
                <a:latin typeface="Consolas"/>
              </a:rPr>
              <a:t> </a:t>
            </a:r>
            <a:r>
              <a:rPr lang="tr-TR" sz="2400" b="1" dirty="0" err="1" smtClean="0">
                <a:solidFill>
                  <a:srgbClr val="7F0055"/>
                </a:solidFill>
                <a:latin typeface="Consolas"/>
              </a:rPr>
              <a:t>class</a:t>
            </a:r>
            <a:r>
              <a:rPr lang="tr-TR" sz="2400" b="1" dirty="0" smtClean="0">
                <a:solidFill>
                  <a:srgbClr val="000000"/>
                </a:solidFill>
                <a:latin typeface="Consolas"/>
              </a:rPr>
              <a:t> </a:t>
            </a:r>
            <a:r>
              <a:rPr lang="tr-TR" sz="2400" b="1" dirty="0" err="1" smtClean="0">
                <a:solidFill>
                  <a:srgbClr val="000000"/>
                </a:solidFill>
                <a:latin typeface="Consolas"/>
              </a:rPr>
              <a:t>OgrenciTest</a:t>
            </a:r>
            <a:r>
              <a:rPr lang="tr-TR" sz="2400" b="1" dirty="0" smtClean="0">
                <a:solidFill>
                  <a:srgbClr val="000000"/>
                </a:solidFill>
                <a:latin typeface="Consolas"/>
              </a:rPr>
              <a:t> {</a:t>
            </a:r>
          </a:p>
          <a:p>
            <a:pPr algn="l">
              <a:buNone/>
            </a:pPr>
            <a:endParaRPr lang="tr-TR" sz="2400" dirty="0" smtClean="0">
              <a:latin typeface="Consolas"/>
            </a:endParaRPr>
          </a:p>
          <a:p>
            <a:pPr algn="l">
              <a:buNone/>
            </a:pPr>
            <a:r>
              <a:rPr lang="tr-TR" sz="2400" b="1" dirty="0" smtClean="0">
                <a:solidFill>
                  <a:srgbClr val="7F0055"/>
                </a:solidFill>
                <a:latin typeface="Consolas"/>
              </a:rPr>
              <a:t>    </a:t>
            </a:r>
            <a:r>
              <a:rPr lang="en-US" sz="2400" b="1" dirty="0" smtClean="0">
                <a:solidFill>
                  <a:srgbClr val="7F0055"/>
                </a:solidFill>
                <a:latin typeface="Consolas"/>
              </a:rPr>
              <a:t>public</a:t>
            </a:r>
            <a:r>
              <a:rPr lang="en-US" sz="2400" b="1" dirty="0" smtClean="0">
                <a:solidFill>
                  <a:srgbClr val="000000"/>
                </a:solidFill>
                <a:latin typeface="Consolas"/>
              </a:rPr>
              <a:t> </a:t>
            </a:r>
            <a:r>
              <a:rPr lang="en-US" sz="2400" b="1" dirty="0" smtClean="0">
                <a:solidFill>
                  <a:srgbClr val="7F0055"/>
                </a:solidFill>
                <a:latin typeface="Consolas"/>
              </a:rPr>
              <a:t>static</a:t>
            </a:r>
            <a:r>
              <a:rPr lang="en-US" sz="2400" b="1" dirty="0" smtClean="0">
                <a:solidFill>
                  <a:srgbClr val="000000"/>
                </a:solidFill>
                <a:latin typeface="Consolas"/>
              </a:rPr>
              <a:t> </a:t>
            </a:r>
            <a:r>
              <a:rPr lang="en-US" sz="2400" b="1" dirty="0" smtClean="0">
                <a:solidFill>
                  <a:srgbClr val="7F0055"/>
                </a:solidFill>
                <a:latin typeface="Consolas"/>
              </a:rPr>
              <a:t>void</a:t>
            </a:r>
            <a:r>
              <a:rPr lang="en-US" sz="2400" b="1" dirty="0" smtClean="0">
                <a:solidFill>
                  <a:srgbClr val="000000"/>
                </a:solidFill>
                <a:latin typeface="Consolas"/>
              </a:rPr>
              <a:t> main(String[] </a:t>
            </a:r>
            <a:r>
              <a:rPr lang="en-US" sz="2400" b="1" dirty="0" err="1" smtClean="0">
                <a:solidFill>
                  <a:srgbClr val="6A3E3E"/>
                </a:solidFill>
                <a:latin typeface="Consolas"/>
              </a:rPr>
              <a:t>args</a:t>
            </a:r>
            <a:r>
              <a:rPr lang="en-US" sz="2400" b="1" dirty="0" smtClean="0">
                <a:solidFill>
                  <a:srgbClr val="000000"/>
                </a:solidFill>
                <a:latin typeface="Consolas"/>
              </a:rPr>
              <a:t>) {</a:t>
            </a:r>
          </a:p>
          <a:p>
            <a:pPr algn="l">
              <a:buNone/>
            </a:pPr>
            <a:endParaRPr lang="tr-TR" sz="2400" dirty="0" smtClean="0">
              <a:latin typeface="Consolas"/>
            </a:endParaRPr>
          </a:p>
          <a:p>
            <a:pPr algn="l">
              <a:buNone/>
            </a:pPr>
            <a:r>
              <a:rPr lang="tr-TR" sz="2400" dirty="0" smtClean="0">
                <a:solidFill>
                  <a:srgbClr val="000000"/>
                </a:solidFill>
                <a:latin typeface="Consolas"/>
              </a:rPr>
              <a:t>        </a:t>
            </a:r>
            <a:r>
              <a:rPr lang="tr-TR" sz="2400" dirty="0" err="1" smtClean="0">
                <a:solidFill>
                  <a:srgbClr val="000000"/>
                </a:solidFill>
                <a:latin typeface="Consolas"/>
              </a:rPr>
              <a:t>Ogrenci</a:t>
            </a:r>
            <a:r>
              <a:rPr lang="tr-TR" sz="2400" dirty="0" smtClean="0">
                <a:solidFill>
                  <a:srgbClr val="000000"/>
                </a:solidFill>
                <a:latin typeface="Consolas"/>
              </a:rPr>
              <a:t> </a:t>
            </a:r>
            <a:r>
              <a:rPr lang="tr-TR" sz="2400" dirty="0" smtClean="0">
                <a:solidFill>
                  <a:srgbClr val="6A3E3E"/>
                </a:solidFill>
                <a:latin typeface="Consolas"/>
              </a:rPr>
              <a:t>ogr1</a:t>
            </a:r>
            <a:r>
              <a:rPr lang="tr-TR" sz="2400" dirty="0" smtClean="0">
                <a:solidFill>
                  <a:srgbClr val="000000"/>
                </a:solidFill>
                <a:latin typeface="Consolas"/>
              </a:rPr>
              <a:t> = </a:t>
            </a:r>
            <a:r>
              <a:rPr lang="tr-TR" sz="2400" b="1" dirty="0" err="1" smtClean="0">
                <a:solidFill>
                  <a:srgbClr val="7F0055"/>
                </a:solidFill>
                <a:latin typeface="Consolas"/>
              </a:rPr>
              <a:t>new</a:t>
            </a:r>
            <a:r>
              <a:rPr lang="tr-TR" sz="2400" b="1" dirty="0" smtClean="0">
                <a:solidFill>
                  <a:srgbClr val="000000"/>
                </a:solidFill>
                <a:latin typeface="Consolas"/>
              </a:rPr>
              <a:t> </a:t>
            </a:r>
            <a:r>
              <a:rPr lang="tr-TR" sz="2400" b="1" dirty="0" err="1" smtClean="0">
                <a:solidFill>
                  <a:srgbClr val="000000"/>
                </a:solidFill>
                <a:latin typeface="Consolas"/>
              </a:rPr>
              <a:t>Ogrenci</a:t>
            </a:r>
            <a:r>
              <a:rPr lang="tr-TR" sz="2400" b="1" dirty="0" smtClean="0">
                <a:solidFill>
                  <a:srgbClr val="000000"/>
                </a:solidFill>
                <a:latin typeface="Consolas"/>
              </a:rPr>
              <a:t>(</a:t>
            </a:r>
            <a:r>
              <a:rPr lang="tr-TR" sz="2400" b="1" dirty="0" smtClean="0">
                <a:solidFill>
                  <a:srgbClr val="2A00FF"/>
                </a:solidFill>
                <a:latin typeface="Consolas"/>
              </a:rPr>
              <a:t>"</a:t>
            </a:r>
            <a:r>
              <a:rPr lang="tr-TR" sz="2400" b="1" dirty="0" err="1" smtClean="0">
                <a:solidFill>
                  <a:srgbClr val="2A00FF"/>
                </a:solidFill>
                <a:latin typeface="Consolas"/>
              </a:rPr>
              <a:t>Gardirop</a:t>
            </a:r>
            <a:r>
              <a:rPr lang="tr-TR" sz="2400" b="1" dirty="0" smtClean="0">
                <a:solidFill>
                  <a:srgbClr val="2A00FF"/>
                </a:solidFill>
                <a:latin typeface="Consolas"/>
              </a:rPr>
              <a:t>"</a:t>
            </a:r>
            <a:r>
              <a:rPr lang="tr-TR" sz="2400" b="1" dirty="0" smtClean="0">
                <a:solidFill>
                  <a:srgbClr val="000000"/>
                </a:solidFill>
                <a:latin typeface="Consolas"/>
              </a:rPr>
              <a:t>, </a:t>
            </a:r>
            <a:r>
              <a:rPr lang="tr-TR" sz="2400" b="1" dirty="0" smtClean="0">
                <a:solidFill>
                  <a:srgbClr val="2A00FF"/>
                </a:solidFill>
                <a:latin typeface="Consolas"/>
              </a:rPr>
              <a:t>"Fuat"</a:t>
            </a:r>
            <a:r>
              <a:rPr lang="tr-TR" sz="2400" b="1" dirty="0" smtClean="0">
                <a:solidFill>
                  <a:srgbClr val="000000"/>
                </a:solidFill>
                <a:latin typeface="Consolas"/>
              </a:rPr>
              <a:t>);</a:t>
            </a:r>
          </a:p>
          <a:p>
            <a:pPr algn="l">
              <a:buNone/>
            </a:pPr>
            <a:r>
              <a:rPr lang="tr-TR" sz="2400" dirty="0" smtClean="0">
                <a:solidFill>
                  <a:srgbClr val="000000"/>
                </a:solidFill>
                <a:latin typeface="Consolas"/>
              </a:rPr>
              <a:t>        </a:t>
            </a:r>
            <a:r>
              <a:rPr lang="tr-TR" sz="2400" dirty="0" err="1" smtClean="0">
                <a:solidFill>
                  <a:srgbClr val="000000"/>
                </a:solidFill>
                <a:latin typeface="Consolas"/>
              </a:rPr>
              <a:t>System</a:t>
            </a:r>
            <a:r>
              <a:rPr lang="tr-TR" sz="2400" dirty="0" smtClean="0">
                <a:solidFill>
                  <a:srgbClr val="000000"/>
                </a:solidFill>
                <a:latin typeface="Consolas"/>
              </a:rPr>
              <a:t>.</a:t>
            </a:r>
            <a:r>
              <a:rPr lang="tr-TR" sz="2400" b="1" i="1" dirty="0" err="1" smtClean="0">
                <a:solidFill>
                  <a:srgbClr val="0000C0"/>
                </a:solidFill>
                <a:latin typeface="Consolas"/>
              </a:rPr>
              <a:t>out</a:t>
            </a:r>
            <a:r>
              <a:rPr lang="tr-TR" sz="2400" b="1" i="1" dirty="0" smtClean="0">
                <a:solidFill>
                  <a:srgbClr val="000000"/>
                </a:solidFill>
                <a:latin typeface="Consolas"/>
              </a:rPr>
              <a:t>.</a:t>
            </a:r>
            <a:r>
              <a:rPr lang="tr-TR" sz="2400" b="1" i="1" dirty="0" err="1" smtClean="0">
                <a:solidFill>
                  <a:srgbClr val="000000"/>
                </a:solidFill>
                <a:latin typeface="Consolas"/>
              </a:rPr>
              <a:t>println</a:t>
            </a:r>
            <a:r>
              <a:rPr lang="tr-TR" sz="2400" b="1" i="1" dirty="0" smtClean="0">
                <a:solidFill>
                  <a:srgbClr val="000000"/>
                </a:solidFill>
                <a:latin typeface="Consolas"/>
              </a:rPr>
              <a:t>(</a:t>
            </a:r>
            <a:r>
              <a:rPr lang="tr-TR" sz="2400" b="1" i="1" dirty="0" err="1" smtClean="0">
                <a:solidFill>
                  <a:srgbClr val="000000"/>
                </a:solidFill>
                <a:latin typeface="Consolas"/>
              </a:rPr>
              <a:t>Ogrenci</a:t>
            </a:r>
            <a:r>
              <a:rPr lang="tr-TR" sz="2400" b="1" i="1" dirty="0" smtClean="0">
                <a:solidFill>
                  <a:srgbClr val="000000"/>
                </a:solidFill>
                <a:latin typeface="Consolas"/>
              </a:rPr>
              <a:t>.</a:t>
            </a:r>
            <a:r>
              <a:rPr lang="tr-TR" sz="2400" b="1" i="1" dirty="0" err="1" smtClean="0">
                <a:solidFill>
                  <a:srgbClr val="0000C0"/>
                </a:solidFill>
                <a:latin typeface="Consolas"/>
              </a:rPr>
              <a:t>ogrenciSayisi</a:t>
            </a:r>
            <a:r>
              <a:rPr lang="tr-TR" sz="2400" b="1" i="1" dirty="0" smtClean="0">
                <a:solidFill>
                  <a:srgbClr val="000000"/>
                </a:solidFill>
                <a:latin typeface="Consolas"/>
              </a:rPr>
              <a:t>);</a:t>
            </a:r>
          </a:p>
          <a:p>
            <a:pPr algn="l">
              <a:buNone/>
            </a:pPr>
            <a:r>
              <a:rPr lang="tr-TR" sz="2400" dirty="0" smtClean="0">
                <a:solidFill>
                  <a:srgbClr val="000000"/>
                </a:solidFill>
                <a:latin typeface="Consolas"/>
              </a:rPr>
              <a:t>        </a:t>
            </a:r>
            <a:r>
              <a:rPr lang="pl-PL" sz="2400" dirty="0" smtClean="0">
                <a:solidFill>
                  <a:srgbClr val="000000"/>
                </a:solidFill>
                <a:latin typeface="Consolas"/>
              </a:rPr>
              <a:t>Ogrenci </a:t>
            </a:r>
            <a:r>
              <a:rPr lang="pl-PL" sz="2400" dirty="0" smtClean="0">
                <a:solidFill>
                  <a:srgbClr val="6A3E3E"/>
                </a:solidFill>
                <a:latin typeface="Consolas"/>
              </a:rPr>
              <a:t>ogr2</a:t>
            </a:r>
            <a:r>
              <a:rPr lang="pl-PL" sz="2400" dirty="0" smtClean="0">
                <a:solidFill>
                  <a:srgbClr val="000000"/>
                </a:solidFill>
                <a:latin typeface="Consolas"/>
              </a:rPr>
              <a:t> = </a:t>
            </a:r>
            <a:r>
              <a:rPr lang="pl-PL" sz="2400" b="1" dirty="0" smtClean="0">
                <a:solidFill>
                  <a:srgbClr val="7F0055"/>
                </a:solidFill>
                <a:latin typeface="Consolas"/>
              </a:rPr>
              <a:t>new</a:t>
            </a:r>
            <a:r>
              <a:rPr lang="pl-PL" sz="2400" b="1" dirty="0" smtClean="0">
                <a:solidFill>
                  <a:srgbClr val="000000"/>
                </a:solidFill>
                <a:latin typeface="Consolas"/>
              </a:rPr>
              <a:t> Ogrenci(</a:t>
            </a:r>
            <a:r>
              <a:rPr lang="pl-PL" sz="2400" b="1" dirty="0" smtClean="0">
                <a:solidFill>
                  <a:srgbClr val="2A00FF"/>
                </a:solidFill>
                <a:latin typeface="Consolas"/>
              </a:rPr>
              <a:t>"Bombac</a:t>
            </a:r>
            <a:r>
              <a:rPr lang="tr-TR" sz="2400" b="1" dirty="0" smtClean="0">
                <a:solidFill>
                  <a:srgbClr val="2A00FF"/>
                </a:solidFill>
                <a:latin typeface="Consolas"/>
              </a:rPr>
              <a:t>i</a:t>
            </a:r>
            <a:r>
              <a:rPr lang="pl-PL" sz="2400" b="1" dirty="0" smtClean="0">
                <a:solidFill>
                  <a:srgbClr val="2A00FF"/>
                </a:solidFill>
                <a:latin typeface="Consolas"/>
              </a:rPr>
              <a:t>"</a:t>
            </a:r>
            <a:r>
              <a:rPr lang="pl-PL" sz="2400" b="1" dirty="0" smtClean="0">
                <a:solidFill>
                  <a:srgbClr val="000000"/>
                </a:solidFill>
                <a:latin typeface="Consolas"/>
              </a:rPr>
              <a:t>, </a:t>
            </a:r>
            <a:r>
              <a:rPr lang="pl-PL" sz="2400" b="1" dirty="0" smtClean="0">
                <a:solidFill>
                  <a:srgbClr val="2A00FF"/>
                </a:solidFill>
                <a:latin typeface="Consolas"/>
              </a:rPr>
              <a:t>"M</a:t>
            </a:r>
            <a:r>
              <a:rPr lang="tr-TR" sz="2400" b="1" dirty="0" smtClean="0">
                <a:solidFill>
                  <a:srgbClr val="2A00FF"/>
                </a:solidFill>
                <a:latin typeface="Consolas"/>
              </a:rPr>
              <a:t>u</a:t>
            </a:r>
            <a:r>
              <a:rPr lang="pl-PL" sz="2400" b="1" dirty="0" smtClean="0">
                <a:solidFill>
                  <a:srgbClr val="2A00FF"/>
                </a:solidFill>
                <a:latin typeface="Consolas"/>
              </a:rPr>
              <a:t>layim"</a:t>
            </a:r>
            <a:r>
              <a:rPr lang="pl-PL" sz="2400" b="1" dirty="0" smtClean="0">
                <a:solidFill>
                  <a:srgbClr val="000000"/>
                </a:solidFill>
                <a:latin typeface="Consolas"/>
              </a:rPr>
              <a:t>);</a:t>
            </a:r>
          </a:p>
          <a:p>
            <a:pPr algn="l">
              <a:buNone/>
            </a:pPr>
            <a:r>
              <a:rPr lang="tr-TR" sz="2400" dirty="0" smtClean="0">
                <a:solidFill>
                  <a:srgbClr val="000000"/>
                </a:solidFill>
                <a:latin typeface="Consolas"/>
              </a:rPr>
              <a:t>        </a:t>
            </a:r>
            <a:r>
              <a:rPr lang="tr-TR" sz="2400" dirty="0" err="1" smtClean="0">
                <a:solidFill>
                  <a:srgbClr val="000000"/>
                </a:solidFill>
                <a:latin typeface="Consolas"/>
              </a:rPr>
              <a:t>System</a:t>
            </a:r>
            <a:r>
              <a:rPr lang="tr-TR" sz="2400" dirty="0" smtClean="0">
                <a:solidFill>
                  <a:srgbClr val="000000"/>
                </a:solidFill>
                <a:latin typeface="Consolas"/>
              </a:rPr>
              <a:t>.</a:t>
            </a:r>
            <a:r>
              <a:rPr lang="tr-TR" sz="2400" b="1" i="1" dirty="0" err="1" smtClean="0">
                <a:solidFill>
                  <a:srgbClr val="0000C0"/>
                </a:solidFill>
                <a:latin typeface="Consolas"/>
              </a:rPr>
              <a:t>out</a:t>
            </a:r>
            <a:r>
              <a:rPr lang="tr-TR" sz="2400" b="1" i="1" dirty="0" smtClean="0">
                <a:solidFill>
                  <a:srgbClr val="000000"/>
                </a:solidFill>
                <a:latin typeface="Consolas"/>
              </a:rPr>
              <a:t>.</a:t>
            </a:r>
            <a:r>
              <a:rPr lang="tr-TR" sz="2400" b="1" i="1" dirty="0" err="1" smtClean="0">
                <a:solidFill>
                  <a:srgbClr val="000000"/>
                </a:solidFill>
                <a:latin typeface="Consolas"/>
              </a:rPr>
              <a:t>println</a:t>
            </a:r>
            <a:r>
              <a:rPr lang="tr-TR" sz="2400" b="1" i="1" dirty="0" smtClean="0">
                <a:solidFill>
                  <a:srgbClr val="000000"/>
                </a:solidFill>
                <a:latin typeface="Consolas"/>
              </a:rPr>
              <a:t>(</a:t>
            </a:r>
            <a:r>
              <a:rPr lang="tr-TR" sz="2400" b="1" i="1" dirty="0" err="1" smtClean="0">
                <a:solidFill>
                  <a:srgbClr val="000000"/>
                </a:solidFill>
                <a:latin typeface="Consolas"/>
              </a:rPr>
              <a:t>Ogrenci</a:t>
            </a:r>
            <a:r>
              <a:rPr lang="tr-TR" sz="2400" b="1" i="1" dirty="0" smtClean="0">
                <a:solidFill>
                  <a:srgbClr val="000000"/>
                </a:solidFill>
                <a:latin typeface="Consolas"/>
              </a:rPr>
              <a:t>.</a:t>
            </a:r>
            <a:r>
              <a:rPr lang="tr-TR" sz="2400" b="1" i="1" dirty="0" err="1" smtClean="0">
                <a:solidFill>
                  <a:srgbClr val="0000C0"/>
                </a:solidFill>
                <a:latin typeface="Consolas"/>
              </a:rPr>
              <a:t>ogrenciSayisi</a:t>
            </a:r>
            <a:r>
              <a:rPr lang="tr-TR" sz="2400" b="1" i="1" dirty="0" smtClean="0">
                <a:solidFill>
                  <a:srgbClr val="000000"/>
                </a:solidFill>
                <a:latin typeface="Consolas"/>
              </a:rPr>
              <a:t>);</a:t>
            </a:r>
          </a:p>
          <a:p>
            <a:pPr algn="l">
              <a:buNone/>
            </a:pPr>
            <a:r>
              <a:rPr lang="tr-TR" sz="2400" dirty="0" smtClean="0">
                <a:solidFill>
                  <a:srgbClr val="000000"/>
                </a:solidFill>
                <a:latin typeface="Consolas"/>
              </a:rPr>
              <a:t>        </a:t>
            </a:r>
            <a:r>
              <a:rPr lang="pl-PL" sz="2400" dirty="0" smtClean="0">
                <a:solidFill>
                  <a:srgbClr val="000000"/>
                </a:solidFill>
                <a:latin typeface="Consolas"/>
              </a:rPr>
              <a:t>Ogrenci </a:t>
            </a:r>
            <a:r>
              <a:rPr lang="pl-PL" sz="2400" dirty="0" smtClean="0">
                <a:solidFill>
                  <a:srgbClr val="6A3E3E"/>
                </a:solidFill>
                <a:latin typeface="Consolas"/>
              </a:rPr>
              <a:t>ogr3</a:t>
            </a:r>
            <a:r>
              <a:rPr lang="pl-PL" sz="2400" dirty="0" smtClean="0">
                <a:solidFill>
                  <a:srgbClr val="000000"/>
                </a:solidFill>
                <a:latin typeface="Consolas"/>
              </a:rPr>
              <a:t> = </a:t>
            </a:r>
            <a:r>
              <a:rPr lang="pl-PL" sz="2400" b="1" dirty="0" smtClean="0">
                <a:solidFill>
                  <a:srgbClr val="7F0055"/>
                </a:solidFill>
                <a:latin typeface="Consolas"/>
              </a:rPr>
              <a:t>new</a:t>
            </a:r>
            <a:r>
              <a:rPr lang="pl-PL" sz="2400" b="1" dirty="0" smtClean="0">
                <a:solidFill>
                  <a:srgbClr val="000000"/>
                </a:solidFill>
                <a:latin typeface="Consolas"/>
              </a:rPr>
              <a:t> Ogrenci(</a:t>
            </a:r>
            <a:r>
              <a:rPr lang="pl-PL" sz="2400" b="1" dirty="0" smtClean="0">
                <a:solidFill>
                  <a:srgbClr val="2A00FF"/>
                </a:solidFill>
                <a:latin typeface="Consolas"/>
              </a:rPr>
              <a:t>"Karbonat"</a:t>
            </a:r>
            <a:r>
              <a:rPr lang="pl-PL" sz="2400" b="1" dirty="0" smtClean="0">
                <a:solidFill>
                  <a:srgbClr val="000000"/>
                </a:solidFill>
                <a:latin typeface="Consolas"/>
              </a:rPr>
              <a:t>, </a:t>
            </a:r>
            <a:r>
              <a:rPr lang="pl-PL" sz="2400" b="1" dirty="0" smtClean="0">
                <a:solidFill>
                  <a:srgbClr val="2A00FF"/>
                </a:solidFill>
                <a:latin typeface="Consolas"/>
              </a:rPr>
              <a:t>"Erol"</a:t>
            </a:r>
            <a:r>
              <a:rPr lang="pl-PL" sz="2400" b="1" dirty="0" smtClean="0">
                <a:solidFill>
                  <a:srgbClr val="000000"/>
                </a:solidFill>
                <a:latin typeface="Consolas"/>
              </a:rPr>
              <a:t>);</a:t>
            </a:r>
          </a:p>
          <a:p>
            <a:pPr algn="l">
              <a:buNone/>
            </a:pPr>
            <a:r>
              <a:rPr lang="tr-TR" sz="2400" dirty="0" smtClean="0">
                <a:solidFill>
                  <a:srgbClr val="000000"/>
                </a:solidFill>
                <a:latin typeface="Consolas"/>
              </a:rPr>
              <a:t>        </a:t>
            </a:r>
            <a:r>
              <a:rPr lang="tr-TR" sz="2400" dirty="0" err="1" smtClean="0">
                <a:solidFill>
                  <a:srgbClr val="000000"/>
                </a:solidFill>
                <a:latin typeface="Consolas"/>
              </a:rPr>
              <a:t>System</a:t>
            </a:r>
            <a:r>
              <a:rPr lang="tr-TR" sz="2400" dirty="0" smtClean="0">
                <a:solidFill>
                  <a:srgbClr val="000000"/>
                </a:solidFill>
                <a:latin typeface="Consolas"/>
              </a:rPr>
              <a:t>.</a:t>
            </a:r>
            <a:r>
              <a:rPr lang="tr-TR" sz="2400" b="1" i="1" dirty="0" err="1" smtClean="0">
                <a:solidFill>
                  <a:srgbClr val="0000C0"/>
                </a:solidFill>
                <a:latin typeface="Consolas"/>
              </a:rPr>
              <a:t>out</a:t>
            </a:r>
            <a:r>
              <a:rPr lang="tr-TR" sz="2400" b="1" i="1" dirty="0" smtClean="0">
                <a:solidFill>
                  <a:srgbClr val="000000"/>
                </a:solidFill>
                <a:latin typeface="Consolas"/>
              </a:rPr>
              <a:t>.</a:t>
            </a:r>
            <a:r>
              <a:rPr lang="tr-TR" sz="2400" b="1" i="1" dirty="0" err="1" smtClean="0">
                <a:solidFill>
                  <a:srgbClr val="000000"/>
                </a:solidFill>
                <a:latin typeface="Consolas"/>
              </a:rPr>
              <a:t>println</a:t>
            </a:r>
            <a:r>
              <a:rPr lang="tr-TR" sz="2400" b="1" i="1" dirty="0" smtClean="0">
                <a:solidFill>
                  <a:srgbClr val="000000"/>
                </a:solidFill>
                <a:latin typeface="Consolas"/>
              </a:rPr>
              <a:t>(</a:t>
            </a:r>
            <a:r>
              <a:rPr lang="tr-TR" sz="2400" b="1" i="1" dirty="0" err="1" smtClean="0">
                <a:solidFill>
                  <a:srgbClr val="000000"/>
                </a:solidFill>
                <a:latin typeface="Consolas"/>
              </a:rPr>
              <a:t>Ogrenci</a:t>
            </a:r>
            <a:r>
              <a:rPr lang="tr-TR" sz="2400" b="1" i="1" dirty="0" smtClean="0">
                <a:solidFill>
                  <a:srgbClr val="000000"/>
                </a:solidFill>
                <a:latin typeface="Consolas"/>
              </a:rPr>
              <a:t>.</a:t>
            </a:r>
            <a:r>
              <a:rPr lang="tr-TR" sz="2400" b="1" i="1" dirty="0" err="1" smtClean="0">
                <a:solidFill>
                  <a:srgbClr val="0000C0"/>
                </a:solidFill>
                <a:latin typeface="Consolas"/>
              </a:rPr>
              <a:t>ogrenciSayisi</a:t>
            </a:r>
            <a:r>
              <a:rPr lang="tr-TR" sz="2400" b="1" i="1" dirty="0" smtClean="0">
                <a:solidFill>
                  <a:srgbClr val="000000"/>
                </a:solidFill>
                <a:latin typeface="Consolas"/>
              </a:rPr>
              <a:t>);</a:t>
            </a:r>
          </a:p>
          <a:p>
            <a:pPr algn="l">
              <a:buNone/>
            </a:pPr>
            <a:r>
              <a:rPr lang="tr-TR" sz="2400" dirty="0" smtClean="0">
                <a:solidFill>
                  <a:srgbClr val="000000"/>
                </a:solidFill>
                <a:latin typeface="Consolas"/>
              </a:rPr>
              <a:t>}</a:t>
            </a:r>
          </a:p>
          <a:p>
            <a:pPr algn="l"/>
            <a:endParaRPr lang="tr-TR" sz="2400" dirty="0" smtClean="0">
              <a:solidFill>
                <a:srgbClr val="000000"/>
              </a:solidFill>
              <a:latin typeface="Consolas"/>
            </a:endParaRPr>
          </a:p>
          <a:p>
            <a:pPr algn="just">
              <a:buFontTx/>
              <a:buChar char="-"/>
            </a:pPr>
            <a:endParaRPr lang="tr-TR" sz="2400" dirty="0" smtClean="0">
              <a:solidFill>
                <a:schemeClr val="tx1"/>
              </a:solidFill>
            </a:endParaRPr>
          </a:p>
          <a:p>
            <a:pPr lvl="6" algn="just"/>
            <a:endParaRPr lang="tr-TR" sz="1200" dirty="0" smtClean="0">
              <a:solidFill>
                <a:schemeClr val="tx1"/>
              </a:solidFill>
            </a:endParaRPr>
          </a:p>
          <a:p>
            <a:pPr algn="just">
              <a:buFontTx/>
              <a:buChar char="-"/>
            </a:pPr>
            <a:endParaRPr lang="tr-TR" sz="1600" dirty="0" smtClean="0">
              <a:solidFill>
                <a:schemeClr val="tx1"/>
              </a:solidFill>
            </a:endParaRPr>
          </a:p>
          <a:p>
            <a:pPr algn="just">
              <a:buFontTx/>
              <a:buChar char="-"/>
            </a:pPr>
            <a:endParaRPr lang="tr-TR" sz="1600" dirty="0" smtClean="0">
              <a:solidFill>
                <a:schemeClr val="tx1"/>
              </a:solidFill>
            </a:endParaRPr>
          </a:p>
        </p:txBody>
      </p:sp>
      <p:pic>
        <p:nvPicPr>
          <p:cNvPr id="4" name="3 Resim" descr="soru.jpg"/>
          <p:cNvPicPr>
            <a:picLocks noChangeAspect="1"/>
          </p:cNvPicPr>
          <p:nvPr/>
        </p:nvPicPr>
        <p:blipFill>
          <a:blip r:embed="rId3">
            <a:clrChange>
              <a:clrFrom>
                <a:srgbClr val="FEFEFE"/>
              </a:clrFrom>
              <a:clrTo>
                <a:srgbClr val="FEFEFE">
                  <a:alpha val="0"/>
                </a:srgbClr>
              </a:clrTo>
            </a:clrChange>
          </a:blip>
          <a:stretch>
            <a:fillRect/>
          </a:stretch>
        </p:blipFill>
        <p:spPr>
          <a:xfrm>
            <a:off x="6715140" y="5357826"/>
            <a:ext cx="1767840" cy="1328928"/>
          </a:xfrm>
          <a:prstGeom prst="rect">
            <a:avLst/>
          </a:prstGeom>
        </p:spPr>
      </p:pic>
      <p:sp>
        <p:nvSpPr>
          <p:cNvPr id="5" name="4 Dikdörtgen"/>
          <p:cNvSpPr/>
          <p:nvPr/>
        </p:nvSpPr>
        <p:spPr>
          <a:xfrm>
            <a:off x="1428728" y="3643315"/>
            <a:ext cx="5929322" cy="2031325"/>
          </a:xfrm>
          <a:prstGeom prst="rect">
            <a:avLst/>
          </a:prstGeom>
        </p:spPr>
        <p:txBody>
          <a:bodyPr wrap="square">
            <a:spAutoFit/>
          </a:bodyPr>
          <a:lstStyle/>
          <a:p>
            <a:pPr algn="just">
              <a:buFont typeface="Wingdings" pitchFamily="2" charset="2"/>
              <a:buChar char="Ø"/>
            </a:pPr>
            <a:r>
              <a:rPr lang="tr-TR" dirty="0" smtClean="0">
                <a:solidFill>
                  <a:srgbClr val="000000"/>
                </a:solidFill>
              </a:rPr>
              <a:t> </a:t>
            </a:r>
            <a:r>
              <a:rPr lang="tr-TR" dirty="0" err="1" smtClean="0">
                <a:solidFill>
                  <a:srgbClr val="000000"/>
                </a:solidFill>
              </a:rPr>
              <a:t>Ogrenci</a:t>
            </a:r>
            <a:r>
              <a:rPr lang="tr-TR" dirty="0" smtClean="0">
                <a:solidFill>
                  <a:srgbClr val="000000"/>
                </a:solidFill>
              </a:rPr>
              <a:t> sınıfında </a:t>
            </a:r>
            <a:r>
              <a:rPr lang="tr-TR" dirty="0" err="1" smtClean="0">
                <a:solidFill>
                  <a:srgbClr val="000000"/>
                </a:solidFill>
              </a:rPr>
              <a:t>ogrenciSayisi</a:t>
            </a:r>
            <a:r>
              <a:rPr lang="tr-TR" dirty="0" smtClean="0">
                <a:solidFill>
                  <a:srgbClr val="000000"/>
                </a:solidFill>
              </a:rPr>
              <a:t> değişkeni </a:t>
            </a:r>
            <a:r>
              <a:rPr lang="tr-TR" dirty="0" err="1" smtClean="0">
                <a:solidFill>
                  <a:srgbClr val="000000"/>
                </a:solidFill>
              </a:rPr>
              <a:t>static</a:t>
            </a:r>
            <a:r>
              <a:rPr lang="tr-TR" dirty="0" smtClean="0">
                <a:solidFill>
                  <a:srgbClr val="000000"/>
                </a:solidFill>
              </a:rPr>
              <a:t> tanımlanmıştı. </a:t>
            </a:r>
            <a:r>
              <a:rPr lang="tr-TR" dirty="0" err="1" smtClean="0">
                <a:solidFill>
                  <a:srgbClr val="000000"/>
                </a:solidFill>
              </a:rPr>
              <a:t>Static</a:t>
            </a:r>
            <a:r>
              <a:rPr lang="tr-TR" dirty="0" smtClean="0">
                <a:solidFill>
                  <a:srgbClr val="000000"/>
                </a:solidFill>
              </a:rPr>
              <a:t> tanımlanan değişkenler nesnelere özel değil, sınıfa ait değişkenlerdir. Bu yüzden de nesneler üzerinden değil, direk olarak sınıf üzerinden çağrılırlar. Kurucu metotta </a:t>
            </a:r>
            <a:r>
              <a:rPr lang="tr-TR" dirty="0" err="1" smtClean="0">
                <a:solidFill>
                  <a:srgbClr val="000000"/>
                </a:solidFill>
              </a:rPr>
              <a:t>ogrenciSayisi</a:t>
            </a:r>
            <a:r>
              <a:rPr lang="tr-TR" dirty="0" smtClean="0">
                <a:solidFill>
                  <a:srgbClr val="000000"/>
                </a:solidFill>
              </a:rPr>
              <a:t> değeri her seferinde 1 artırılıyordu. Bu nedenle yukarıdaki kod çalıştırıldığında ekrana önce 1, sonra 2, en sonda da 3 yazacaktır. </a:t>
            </a:r>
            <a:endParaRPr lang="tr-TR" dirty="0" smtClean="0"/>
          </a:p>
        </p:txBody>
      </p:sp>
      <p:pic>
        <p:nvPicPr>
          <p:cNvPr id="6" name="5 Resim" descr="og03yYww.jpeg"/>
          <p:cNvPicPr>
            <a:picLocks noChangeAspect="1"/>
          </p:cNvPicPr>
          <p:nvPr/>
        </p:nvPicPr>
        <p:blipFill>
          <a:blip r:embed="rId4" cstate="print"/>
          <a:stretch>
            <a:fillRect/>
          </a:stretch>
        </p:blipFill>
        <p:spPr>
          <a:xfrm>
            <a:off x="214282" y="4071942"/>
            <a:ext cx="1214446" cy="1214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a:xfrm>
            <a:off x="428596" y="214290"/>
            <a:ext cx="8229600" cy="5857916"/>
          </a:xfrm>
        </p:spPr>
        <p:style>
          <a:lnRef idx="2">
            <a:schemeClr val="accent2"/>
          </a:lnRef>
          <a:fillRef idx="1">
            <a:schemeClr val="lt1"/>
          </a:fillRef>
          <a:effectRef idx="0">
            <a:schemeClr val="accent2"/>
          </a:effectRef>
          <a:fontRef idx="minor">
            <a:schemeClr val="dk1"/>
          </a:fontRef>
        </p:style>
        <p:txBody>
          <a:bodyPr>
            <a:noAutofit/>
          </a:bodyPr>
          <a:lstStyle/>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l"/>
            <a:endParaRPr lang="tr-TR" sz="1600" dirty="0" smtClean="0">
              <a:solidFill>
                <a:schemeClr val="tx1"/>
              </a:solidFill>
            </a:endParaRPr>
          </a:p>
          <a:p>
            <a:pPr algn="just">
              <a:buFont typeface="Wingdings" pitchFamily="2" charset="2"/>
              <a:buChar char="Ø"/>
            </a:pPr>
            <a:endParaRPr lang="tr-TR" sz="1400" dirty="0" smtClean="0">
              <a:solidFill>
                <a:schemeClr val="tx1"/>
              </a:solidFill>
            </a:endParaRPr>
          </a:p>
          <a:p>
            <a:pPr algn="just">
              <a:buFont typeface="Wingdings" pitchFamily="2" charset="2"/>
              <a:buChar char="Ø"/>
            </a:pPr>
            <a:endParaRPr lang="tr-TR" sz="1800" dirty="0" smtClean="0">
              <a:solidFill>
                <a:schemeClr val="tx1"/>
              </a:solidFill>
            </a:endParaRPr>
          </a:p>
        </p:txBody>
      </p:sp>
      <p:graphicFrame>
        <p:nvGraphicFramePr>
          <p:cNvPr id="4" name="Table 3"/>
          <p:cNvGraphicFramePr>
            <a:graphicFrameLocks noGrp="1"/>
          </p:cNvGraphicFramePr>
          <p:nvPr/>
        </p:nvGraphicFramePr>
        <p:xfrm>
          <a:off x="214282" y="214290"/>
          <a:ext cx="4500594" cy="5830928"/>
        </p:xfrm>
        <a:graphic>
          <a:graphicData uri="http://schemas.openxmlformats.org/drawingml/2006/table">
            <a:tbl>
              <a:tblPr firstRow="1" bandRow="1">
                <a:tableStyleId>{5C22544A-7EE6-4342-B048-85BDC9FD1C3A}</a:tableStyleId>
              </a:tblPr>
              <a:tblGrid>
                <a:gridCol w="1687735"/>
                <a:gridCol w="2812859"/>
              </a:tblGrid>
              <a:tr h="435968">
                <a:tc>
                  <a:txBody>
                    <a:bodyPr/>
                    <a:lstStyle/>
                    <a:p>
                      <a:pPr algn="ctr"/>
                      <a:r>
                        <a:rPr lang="tr-TR" sz="1600" dirty="0" err="1" smtClean="0">
                          <a:solidFill>
                            <a:schemeClr val="tx1"/>
                          </a:solidFill>
                        </a:rPr>
                        <a:t>Static</a:t>
                      </a:r>
                      <a:r>
                        <a:rPr lang="tr-TR" sz="1600" dirty="0" smtClean="0">
                          <a:solidFill>
                            <a:schemeClr val="tx1"/>
                          </a:solidFill>
                        </a:rPr>
                        <a:t> Alan</a:t>
                      </a:r>
                      <a:endParaRPr lang="tr-TR"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600" smtClean="0">
                          <a:solidFill>
                            <a:schemeClr val="tx1"/>
                          </a:solidFill>
                        </a:rPr>
                        <a:t>Nesne Alanı</a:t>
                      </a:r>
                      <a:endParaRPr lang="tr-TR"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83503">
                <a:tc rowSpan="3">
                  <a:txBody>
                    <a:bodyPr/>
                    <a:lstStyle/>
                    <a:p>
                      <a:pPr algn="ctr"/>
                      <a:r>
                        <a:rPr lang="tr-TR" sz="1600" b="1" dirty="0" smtClean="0">
                          <a:solidFill>
                            <a:schemeClr val="tx1"/>
                          </a:solidFill>
                        </a:rPr>
                        <a:t>Sınıf:</a:t>
                      </a:r>
                      <a:r>
                        <a:rPr lang="tr-TR" sz="1600" b="1" baseline="0" dirty="0" smtClean="0">
                          <a:solidFill>
                            <a:schemeClr val="tx1"/>
                          </a:solidFill>
                        </a:rPr>
                        <a:t> </a:t>
                      </a:r>
                      <a:r>
                        <a:rPr lang="tr-TR" sz="1600" baseline="0" dirty="0" err="1" smtClean="0">
                          <a:solidFill>
                            <a:schemeClr val="tx1"/>
                          </a:solidFill>
                        </a:rPr>
                        <a:t>Ogrenci</a:t>
                      </a:r>
                      <a:endParaRPr lang="tr-TR" sz="1600" baseline="0" dirty="0" smtClean="0">
                        <a:solidFill>
                          <a:schemeClr val="tx1"/>
                        </a:solidFill>
                      </a:endParaRPr>
                    </a:p>
                    <a:p>
                      <a:pPr algn="ctr"/>
                      <a:r>
                        <a:rPr lang="tr-TR" sz="1600" baseline="0" dirty="0" err="1" smtClean="0">
                          <a:solidFill>
                            <a:schemeClr val="tx1"/>
                          </a:solidFill>
                        </a:rPr>
                        <a:t>ogrenciSayisi</a:t>
                      </a:r>
                      <a:endParaRPr lang="tr-TR" sz="1600" baseline="0" dirty="0" smtClean="0">
                        <a:solidFill>
                          <a:schemeClr val="tx1"/>
                        </a:solidFill>
                      </a:endParaRPr>
                    </a:p>
                    <a:p>
                      <a:pPr algn="ctr"/>
                      <a:r>
                        <a:rPr lang="tr-TR" sz="1600" baseline="0" dirty="0" smtClean="0">
                          <a:solidFill>
                            <a:schemeClr val="tx1"/>
                          </a:solidFill>
                        </a:rPr>
                        <a:t>method2()</a:t>
                      </a:r>
                      <a:endParaRPr lang="tr-TR"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600" b="1" dirty="0" smtClean="0">
                          <a:solidFill>
                            <a:schemeClr val="tx1"/>
                          </a:solidFill>
                        </a:rPr>
                        <a:t>Nesne: </a:t>
                      </a:r>
                      <a:r>
                        <a:rPr lang="tr-TR" sz="1600" dirty="0" smtClean="0">
                          <a:solidFill>
                            <a:schemeClr val="tx1"/>
                          </a:solidFill>
                        </a:rPr>
                        <a:t>ogr1</a:t>
                      </a:r>
                    </a:p>
                    <a:p>
                      <a:pPr algn="ctr"/>
                      <a:r>
                        <a:rPr lang="tr-TR" sz="1600" b="1" dirty="0" smtClean="0">
                          <a:solidFill>
                            <a:schemeClr val="tx1"/>
                          </a:solidFill>
                        </a:rPr>
                        <a:t>Sınıf: </a:t>
                      </a:r>
                      <a:r>
                        <a:rPr lang="tr-TR" sz="1600" dirty="0" err="1" smtClean="0">
                          <a:solidFill>
                            <a:schemeClr val="tx1"/>
                          </a:solidFill>
                        </a:rPr>
                        <a:t>Ogrenci</a:t>
                      </a:r>
                      <a:endParaRPr lang="tr-TR" sz="1600" dirty="0" smtClean="0">
                        <a:solidFill>
                          <a:schemeClr val="tx1"/>
                        </a:solidFill>
                      </a:endParaRPr>
                    </a:p>
                    <a:p>
                      <a:pPr algn="ctr"/>
                      <a:r>
                        <a:rPr lang="tr-TR" sz="1600" dirty="0" smtClean="0">
                          <a:solidFill>
                            <a:schemeClr val="tx1"/>
                          </a:solidFill>
                        </a:rPr>
                        <a:t>ad</a:t>
                      </a:r>
                    </a:p>
                    <a:p>
                      <a:pPr algn="ctr"/>
                      <a:r>
                        <a:rPr lang="tr-TR" sz="1600" dirty="0" err="1" smtClean="0">
                          <a:solidFill>
                            <a:schemeClr val="tx1"/>
                          </a:solidFill>
                        </a:rPr>
                        <a:t>soyad</a:t>
                      </a:r>
                      <a:endParaRPr lang="tr-TR" sz="1600" dirty="0" smtClean="0">
                        <a:solidFill>
                          <a:schemeClr val="tx1"/>
                        </a:solidFill>
                      </a:endParaRPr>
                    </a:p>
                    <a:p>
                      <a:pPr algn="ctr"/>
                      <a:r>
                        <a:rPr lang="tr-TR" sz="1600" dirty="0" smtClean="0">
                          <a:solidFill>
                            <a:schemeClr val="tx1"/>
                          </a:solidFill>
                        </a:rPr>
                        <a:t>ortalama</a:t>
                      </a:r>
                    </a:p>
                    <a:p>
                      <a:pPr marL="0" marR="0" indent="0" algn="ctr" defTabSz="914400" rtl="0" eaLnBrk="1" fontAlgn="auto" latinLnBrk="0" hangingPunct="1">
                        <a:lnSpc>
                          <a:spcPct val="100000"/>
                        </a:lnSpc>
                        <a:spcBef>
                          <a:spcPts val="0"/>
                        </a:spcBef>
                        <a:spcAft>
                          <a:spcPts val="0"/>
                        </a:spcAft>
                        <a:buClrTx/>
                        <a:buSzTx/>
                        <a:buFontTx/>
                        <a:buNone/>
                        <a:tabLst/>
                        <a:defRPr/>
                      </a:pPr>
                      <a:r>
                        <a:rPr lang="tr-TR" sz="1600" dirty="0" smtClean="0">
                          <a:solidFill>
                            <a:schemeClr val="tx1"/>
                          </a:solidFill>
                        </a:rPr>
                        <a:t>dersler</a:t>
                      </a:r>
                    </a:p>
                    <a:p>
                      <a:pPr algn="ctr"/>
                      <a:r>
                        <a:rPr lang="tr-TR" sz="1600" dirty="0" smtClean="0">
                          <a:solidFill>
                            <a:schemeClr val="tx1"/>
                          </a:solidFill>
                        </a:rPr>
                        <a:t>method1()</a:t>
                      </a:r>
                      <a:endParaRPr lang="tr-TR"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83503">
                <a:tc vMerge="1">
                  <a:txBody>
                    <a:bodyPr/>
                    <a:lstStyle/>
                    <a:p>
                      <a:pPr algn="ctr"/>
                      <a:endParaRPr lang="tr-TR">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600" b="1" dirty="0" smtClean="0">
                          <a:solidFill>
                            <a:schemeClr val="tx1"/>
                          </a:solidFill>
                        </a:rPr>
                        <a:t>Nesne: </a:t>
                      </a:r>
                      <a:r>
                        <a:rPr lang="tr-TR" sz="1600" dirty="0" smtClean="0">
                          <a:solidFill>
                            <a:schemeClr val="tx1"/>
                          </a:solidFill>
                        </a:rPr>
                        <a:t>ogr2</a:t>
                      </a:r>
                    </a:p>
                    <a:p>
                      <a:pPr algn="ctr"/>
                      <a:r>
                        <a:rPr lang="tr-TR" sz="1600" b="1" dirty="0" smtClean="0">
                          <a:solidFill>
                            <a:schemeClr val="tx1"/>
                          </a:solidFill>
                        </a:rPr>
                        <a:t>Sınıf: </a:t>
                      </a:r>
                      <a:r>
                        <a:rPr lang="tr-TR" sz="1600" dirty="0" err="1" smtClean="0">
                          <a:solidFill>
                            <a:schemeClr val="tx1"/>
                          </a:solidFill>
                        </a:rPr>
                        <a:t>Ogrenci</a:t>
                      </a:r>
                      <a:endParaRPr lang="tr-TR" sz="1600" dirty="0" smtClean="0">
                        <a:solidFill>
                          <a:schemeClr val="tx1"/>
                        </a:solidFill>
                      </a:endParaRPr>
                    </a:p>
                    <a:p>
                      <a:pPr algn="ctr"/>
                      <a:r>
                        <a:rPr lang="tr-TR" sz="1600" dirty="0" smtClean="0">
                          <a:solidFill>
                            <a:schemeClr val="tx1"/>
                          </a:solidFill>
                        </a:rPr>
                        <a:t>ad</a:t>
                      </a:r>
                    </a:p>
                    <a:p>
                      <a:pPr algn="ctr"/>
                      <a:r>
                        <a:rPr lang="tr-TR" sz="1600" dirty="0" err="1" smtClean="0">
                          <a:solidFill>
                            <a:schemeClr val="tx1"/>
                          </a:solidFill>
                        </a:rPr>
                        <a:t>soyad</a:t>
                      </a:r>
                      <a:endParaRPr lang="tr-TR" sz="1600" dirty="0" smtClean="0">
                        <a:solidFill>
                          <a:schemeClr val="tx1"/>
                        </a:solidFill>
                      </a:endParaRPr>
                    </a:p>
                    <a:p>
                      <a:pPr algn="ctr"/>
                      <a:r>
                        <a:rPr lang="tr-TR" sz="1600" dirty="0" smtClean="0">
                          <a:solidFill>
                            <a:schemeClr val="tx1"/>
                          </a:solidFill>
                        </a:rPr>
                        <a:t>ortalama</a:t>
                      </a:r>
                    </a:p>
                    <a:p>
                      <a:pPr marL="0" marR="0" indent="0" algn="ctr" defTabSz="914400" rtl="0" eaLnBrk="1" fontAlgn="auto" latinLnBrk="0" hangingPunct="1">
                        <a:lnSpc>
                          <a:spcPct val="100000"/>
                        </a:lnSpc>
                        <a:spcBef>
                          <a:spcPts val="0"/>
                        </a:spcBef>
                        <a:spcAft>
                          <a:spcPts val="0"/>
                        </a:spcAft>
                        <a:buClrTx/>
                        <a:buSzTx/>
                        <a:buFontTx/>
                        <a:buNone/>
                        <a:tabLst/>
                        <a:defRPr/>
                      </a:pPr>
                      <a:r>
                        <a:rPr lang="tr-TR" sz="1600" dirty="0" smtClean="0">
                          <a:solidFill>
                            <a:schemeClr val="tx1"/>
                          </a:solidFill>
                        </a:rPr>
                        <a:t>dersler</a:t>
                      </a:r>
                    </a:p>
                    <a:p>
                      <a:pPr algn="ctr"/>
                      <a:r>
                        <a:rPr lang="tr-TR" sz="1600" dirty="0" smtClean="0">
                          <a:solidFill>
                            <a:schemeClr val="tx1"/>
                          </a:solidFill>
                        </a:rPr>
                        <a:t>method1()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83503">
                <a:tc vMerge="1">
                  <a:txBody>
                    <a:bodyPr/>
                    <a:lstStyle/>
                    <a:p>
                      <a:pPr algn="ctr"/>
                      <a:endParaRPr lang="tr-TR">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tr-TR" sz="1600" b="1" dirty="0" smtClean="0">
                          <a:solidFill>
                            <a:schemeClr val="tx1"/>
                          </a:solidFill>
                        </a:rPr>
                        <a:t>Nesne: </a:t>
                      </a:r>
                      <a:r>
                        <a:rPr lang="tr-TR" sz="1600" dirty="0" smtClean="0">
                          <a:solidFill>
                            <a:schemeClr val="tx1"/>
                          </a:solidFill>
                        </a:rPr>
                        <a:t>ogr3</a:t>
                      </a:r>
                    </a:p>
                    <a:p>
                      <a:pPr algn="ctr"/>
                      <a:r>
                        <a:rPr lang="tr-TR" sz="1600" b="1" dirty="0" smtClean="0">
                          <a:solidFill>
                            <a:schemeClr val="tx1"/>
                          </a:solidFill>
                        </a:rPr>
                        <a:t>Sınıf: </a:t>
                      </a:r>
                      <a:r>
                        <a:rPr lang="tr-TR" sz="1600" dirty="0" err="1" smtClean="0">
                          <a:solidFill>
                            <a:schemeClr val="tx1"/>
                          </a:solidFill>
                        </a:rPr>
                        <a:t>Ogrenci</a:t>
                      </a:r>
                      <a:endParaRPr lang="tr-TR" sz="1600" dirty="0" smtClean="0">
                        <a:solidFill>
                          <a:schemeClr val="tx1"/>
                        </a:solidFill>
                      </a:endParaRPr>
                    </a:p>
                    <a:p>
                      <a:pPr algn="ctr"/>
                      <a:r>
                        <a:rPr lang="tr-TR" sz="1600" dirty="0" smtClean="0">
                          <a:solidFill>
                            <a:schemeClr val="tx1"/>
                          </a:solidFill>
                        </a:rPr>
                        <a:t>ad</a:t>
                      </a:r>
                    </a:p>
                    <a:p>
                      <a:pPr algn="ctr"/>
                      <a:r>
                        <a:rPr lang="tr-TR" sz="1600" dirty="0" err="1" smtClean="0">
                          <a:solidFill>
                            <a:schemeClr val="tx1"/>
                          </a:solidFill>
                        </a:rPr>
                        <a:t>soyad</a:t>
                      </a:r>
                      <a:endParaRPr lang="tr-TR" sz="1600" dirty="0" smtClean="0">
                        <a:solidFill>
                          <a:schemeClr val="tx1"/>
                        </a:solidFill>
                      </a:endParaRPr>
                    </a:p>
                    <a:p>
                      <a:pPr algn="ctr"/>
                      <a:r>
                        <a:rPr lang="tr-TR" sz="1600" dirty="0" smtClean="0">
                          <a:solidFill>
                            <a:schemeClr val="tx1"/>
                          </a:solidFill>
                        </a:rPr>
                        <a:t>ortalama</a:t>
                      </a:r>
                    </a:p>
                    <a:p>
                      <a:pPr marL="0" marR="0" indent="0" algn="ctr" defTabSz="914400" rtl="0" eaLnBrk="1" fontAlgn="auto" latinLnBrk="0" hangingPunct="1">
                        <a:lnSpc>
                          <a:spcPct val="100000"/>
                        </a:lnSpc>
                        <a:spcBef>
                          <a:spcPts val="0"/>
                        </a:spcBef>
                        <a:spcAft>
                          <a:spcPts val="0"/>
                        </a:spcAft>
                        <a:buClrTx/>
                        <a:buSzTx/>
                        <a:buFontTx/>
                        <a:buNone/>
                        <a:tabLst/>
                        <a:defRPr/>
                      </a:pPr>
                      <a:r>
                        <a:rPr lang="tr-TR" sz="1600" dirty="0" smtClean="0">
                          <a:solidFill>
                            <a:schemeClr val="tx1"/>
                          </a:solidFill>
                        </a:rPr>
                        <a:t>dersler</a:t>
                      </a:r>
                    </a:p>
                    <a:p>
                      <a:pPr algn="ctr"/>
                      <a:r>
                        <a:rPr lang="tr-TR" sz="1600" dirty="0" smtClean="0">
                          <a:solidFill>
                            <a:schemeClr val="tx1"/>
                          </a:solidFill>
                        </a:rPr>
                        <a:t>method1()</a:t>
                      </a:r>
                      <a:endParaRPr lang="tr-TR"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 name="Başlık 1"/>
          <p:cNvSpPr txBox="1">
            <a:spLocks/>
          </p:cNvSpPr>
          <p:nvPr/>
        </p:nvSpPr>
        <p:spPr>
          <a:xfrm>
            <a:off x="714348" y="5867400"/>
            <a:ext cx="8229600" cy="990600"/>
          </a:xfrm>
          <a:prstGeom prst="rect">
            <a:avLst/>
          </a:prstGeom>
        </p:spPr>
        <p:txBody>
          <a:bodyPr vert="horz"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4000" b="1" i="0" u="none" strike="noStrike" kern="1200" cap="none" spc="0" normalizeH="0" baseline="0" noProof="0" dirty="0" err="1" smtClean="0">
                <a:ln>
                  <a:noFill/>
                </a:ln>
                <a:solidFill>
                  <a:schemeClr val="tx2">
                    <a:lumMod val="60000"/>
                    <a:lumOff val="40000"/>
                  </a:schemeClr>
                </a:solidFill>
                <a:effectLst/>
                <a:uLnTx/>
                <a:uFillTx/>
                <a:latin typeface="+mj-lt"/>
                <a:ea typeface="+mj-ea"/>
                <a:cs typeface="+mj-cs"/>
              </a:rPr>
              <a:t>Static</a:t>
            </a:r>
            <a:r>
              <a:rPr kumimoji="0" lang="tr-TR" sz="40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t> kullanımına örnek</a:t>
            </a:r>
            <a:endParaRPr kumimoji="0" lang="tr-TR" sz="4000" b="1" i="0"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sp>
        <p:nvSpPr>
          <p:cNvPr id="6" name="5 Dikdörtgen"/>
          <p:cNvSpPr/>
          <p:nvPr/>
        </p:nvSpPr>
        <p:spPr>
          <a:xfrm>
            <a:off x="5286380" y="1000108"/>
            <a:ext cx="3071834" cy="39703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buFont typeface="Wingdings" pitchFamily="2" charset="2"/>
              <a:buChar char="Ø"/>
            </a:pPr>
            <a:r>
              <a:rPr lang="tr-TR" dirty="0" smtClean="0"/>
              <a:t> Sınıfa ait </a:t>
            </a:r>
            <a:r>
              <a:rPr lang="tr-TR" dirty="0" err="1" smtClean="0"/>
              <a:t>static</a:t>
            </a:r>
            <a:r>
              <a:rPr lang="tr-TR" dirty="0" smtClean="0"/>
              <a:t> değişkenler için bellekte sadece tek bir yer ayrılır. Ancak, nesnelere ait değişkenler için oluşturulan her bir nesnede ayrı ayrı alan ayrılması gerekir. Çünkü bu değişkenler nesnelere özeldir. Ancak, sınıf değişkenleri (</a:t>
            </a:r>
            <a:r>
              <a:rPr lang="tr-TR" dirty="0" err="1" smtClean="0"/>
              <a:t>static</a:t>
            </a:r>
            <a:r>
              <a:rPr lang="tr-TR" dirty="0" smtClean="0"/>
              <a:t> tanımlanan değişkenler) sınıftan oluşturulan tüm nesneler için ortaktır. Bu yüzden de sınıf değişkenlerine nesneler üzerinden değil, sınıf üzerinden ulaşılır.</a:t>
            </a:r>
          </a:p>
        </p:txBody>
      </p:sp>
    </p:spTree>
  </p:cSld>
  <p:clrMapOvr>
    <a:masterClrMapping/>
  </p:clrMapOvr>
  <p:timing>
    <p:tnLst>
      <p:par>
        <p:cTn id="1" dur="indefinite" restart="never" nodeType="tmRoot"/>
      </p:par>
    </p:tn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Komut Ekranı (tekrarı)</a:t>
            </a:r>
            <a:endParaRPr lang="tr-TR" dirty="0"/>
          </a:p>
        </p:txBody>
      </p:sp>
      <p:pic>
        <p:nvPicPr>
          <p:cNvPr id="1026" name="Picture 2"/>
          <p:cNvPicPr>
            <a:picLocks noGrp="1" noChangeAspect="1" noChangeArrowheads="1"/>
          </p:cNvPicPr>
          <p:nvPr>
            <p:ph sz="quarter" idx="1"/>
          </p:nvPr>
        </p:nvPicPr>
        <p:blipFill>
          <a:blip r:embed="rId2"/>
          <a:srcRect/>
          <a:stretch>
            <a:fillRect/>
          </a:stretch>
        </p:blipFill>
        <p:spPr bwMode="auto">
          <a:xfrm>
            <a:off x="762476" y="1554429"/>
            <a:ext cx="7619048" cy="42666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214546" y="5357826"/>
            <a:ext cx="8229600" cy="990600"/>
          </a:xfrm>
        </p:spPr>
        <p:txBody>
          <a:bodyPr/>
          <a:lstStyle/>
          <a:p>
            <a:r>
              <a:rPr lang="tr-TR" dirty="0" smtClean="0"/>
              <a:t>Çıktıyı yazınız…</a:t>
            </a:r>
            <a:endParaRPr lang="tr-TR" dirty="0"/>
          </a:p>
        </p:txBody>
      </p:sp>
      <p:sp>
        <p:nvSpPr>
          <p:cNvPr id="3" name="2 İçerik Yer Tutucusu"/>
          <p:cNvSpPr>
            <a:spLocks noGrp="1"/>
          </p:cNvSpPr>
          <p:nvPr>
            <p:ph sz="quarter" idx="1"/>
          </p:nvPr>
        </p:nvSpPr>
        <p:spPr>
          <a:xfrm>
            <a:off x="571472" y="2643182"/>
            <a:ext cx="8229600" cy="1651612"/>
          </a:xfrm>
        </p:spPr>
        <p:txBody>
          <a:bodyPr/>
          <a:lstStyle/>
          <a:p>
            <a:r>
              <a:rPr lang="tr-TR" dirty="0" err="1" smtClean="0"/>
              <a:t>javac</a:t>
            </a:r>
            <a:r>
              <a:rPr lang="tr-TR" dirty="0" smtClean="0"/>
              <a:t> Soru.</a:t>
            </a:r>
            <a:r>
              <a:rPr lang="tr-TR" dirty="0" err="1" smtClean="0"/>
              <a:t>java</a:t>
            </a:r>
            <a:endParaRPr lang="tr-TR" dirty="0" smtClean="0"/>
          </a:p>
          <a:p>
            <a:r>
              <a:rPr lang="tr-TR" dirty="0" err="1" smtClean="0"/>
              <a:t>java</a:t>
            </a:r>
            <a:r>
              <a:rPr lang="tr-TR" dirty="0" smtClean="0"/>
              <a:t> Soru Ey Edip Adana'da pide ye</a:t>
            </a:r>
            <a:endParaRPr lang="tr-TR" dirty="0"/>
          </a:p>
        </p:txBody>
      </p:sp>
      <p:pic>
        <p:nvPicPr>
          <p:cNvPr id="4" name="3 Resim" descr="soru.jpg"/>
          <p:cNvPicPr>
            <a:picLocks noChangeAspect="1"/>
          </p:cNvPicPr>
          <p:nvPr/>
        </p:nvPicPr>
        <p:blipFill>
          <a:blip r:embed="rId2">
            <a:clrChange>
              <a:clrFrom>
                <a:srgbClr val="FEFEFE"/>
              </a:clrFrom>
              <a:clrTo>
                <a:srgbClr val="FEFEFE">
                  <a:alpha val="0"/>
                </a:srgbClr>
              </a:clrTo>
            </a:clrChange>
          </a:blip>
          <a:stretch>
            <a:fillRect/>
          </a:stretch>
        </p:blipFill>
        <p:spPr>
          <a:xfrm>
            <a:off x="500034" y="4929198"/>
            <a:ext cx="1767840" cy="1328928"/>
          </a:xfrm>
          <a:prstGeom prst="rect">
            <a:avLst/>
          </a:prstGeom>
        </p:spPr>
      </p:pic>
      <p:sp>
        <p:nvSpPr>
          <p:cNvPr id="5" name="4 Yuvarlatılmış Dikdörtgen"/>
          <p:cNvSpPr/>
          <p:nvPr/>
        </p:nvSpPr>
        <p:spPr>
          <a:xfrm>
            <a:off x="642910" y="0"/>
            <a:ext cx="5286412" cy="25717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dirty="0" smtClean="0"/>
              <a:t>public static void main(String[] </a:t>
            </a:r>
            <a:r>
              <a:rPr lang="en-US" sz="2400" dirty="0" err="1" smtClean="0"/>
              <a:t>args</a:t>
            </a:r>
            <a:r>
              <a:rPr lang="en-US" sz="2400" dirty="0" smtClean="0"/>
              <a:t>){</a:t>
            </a:r>
            <a:endParaRPr lang="tr-TR" sz="2400" dirty="0" smtClean="0"/>
          </a:p>
          <a:p>
            <a:r>
              <a:rPr lang="tr-TR" sz="2400" dirty="0" err="1" smtClean="0"/>
              <a:t>System</a:t>
            </a:r>
            <a:r>
              <a:rPr lang="tr-TR" sz="2400" dirty="0" smtClean="0"/>
              <a:t>.</a:t>
            </a:r>
            <a:r>
              <a:rPr lang="tr-TR" sz="2400" dirty="0" err="1" smtClean="0"/>
              <a:t>out</a:t>
            </a:r>
            <a:r>
              <a:rPr lang="tr-TR" sz="2400" dirty="0" smtClean="0"/>
              <a:t>.</a:t>
            </a:r>
            <a:r>
              <a:rPr lang="tr-TR" sz="2400" dirty="0" err="1" smtClean="0"/>
              <a:t>println</a:t>
            </a:r>
            <a:r>
              <a:rPr lang="tr-TR" sz="2400" dirty="0" smtClean="0"/>
              <a:t>("Merhaba");</a:t>
            </a:r>
          </a:p>
          <a:p>
            <a:r>
              <a:rPr lang="tr-TR" sz="2400" dirty="0" err="1" smtClean="0"/>
              <a:t>for</a:t>
            </a:r>
            <a:r>
              <a:rPr lang="tr-TR" sz="2400" dirty="0" smtClean="0"/>
              <a:t>(</a:t>
            </a:r>
            <a:r>
              <a:rPr lang="tr-TR" sz="2400" dirty="0" err="1" smtClean="0"/>
              <a:t>int</a:t>
            </a:r>
            <a:r>
              <a:rPr lang="tr-TR" sz="2400" dirty="0" smtClean="0"/>
              <a:t> i=</a:t>
            </a:r>
            <a:r>
              <a:rPr lang="tr-TR" sz="2400" dirty="0" err="1" smtClean="0"/>
              <a:t>args</a:t>
            </a:r>
            <a:r>
              <a:rPr lang="tr-TR" sz="2400" dirty="0" smtClean="0"/>
              <a:t>.</a:t>
            </a:r>
            <a:r>
              <a:rPr lang="tr-TR" sz="2400" dirty="0" err="1" smtClean="0"/>
              <a:t>length</a:t>
            </a:r>
            <a:r>
              <a:rPr lang="tr-TR" sz="2400" dirty="0" smtClean="0"/>
              <a:t>-1; i&gt;=1; i--)</a:t>
            </a:r>
          </a:p>
          <a:p>
            <a:r>
              <a:rPr lang="tr-TR" sz="2400" dirty="0" smtClean="0"/>
              <a:t>	</a:t>
            </a:r>
            <a:r>
              <a:rPr lang="tr-TR" sz="2400" dirty="0" err="1" smtClean="0"/>
              <a:t>System</a:t>
            </a:r>
            <a:r>
              <a:rPr lang="tr-TR" sz="2400" dirty="0" smtClean="0"/>
              <a:t>.</a:t>
            </a:r>
            <a:r>
              <a:rPr lang="tr-TR" sz="2400" dirty="0" err="1" smtClean="0"/>
              <a:t>out</a:t>
            </a:r>
            <a:r>
              <a:rPr lang="tr-TR" sz="2400" dirty="0" smtClean="0"/>
              <a:t>.</a:t>
            </a:r>
            <a:r>
              <a:rPr lang="tr-TR" sz="2400" dirty="0" err="1" smtClean="0"/>
              <a:t>println</a:t>
            </a:r>
            <a:r>
              <a:rPr lang="tr-TR" sz="2400" dirty="0" smtClean="0"/>
              <a:t>(</a:t>
            </a:r>
            <a:r>
              <a:rPr lang="tr-TR" sz="2400" dirty="0" err="1" smtClean="0"/>
              <a:t>args</a:t>
            </a:r>
            <a:r>
              <a:rPr lang="tr-TR" sz="2400" dirty="0" smtClean="0"/>
              <a:t>[i]);</a:t>
            </a:r>
          </a:p>
          <a:p>
            <a:r>
              <a:rPr lang="tr-TR" dirty="0" smtClean="0"/>
              <a:t>}</a:t>
            </a:r>
            <a:endParaRPr lang="tr-TR" dirty="0"/>
          </a:p>
        </p:txBody>
      </p:sp>
      <p:sp>
        <p:nvSpPr>
          <p:cNvPr id="6" name="5 Metin kutusu"/>
          <p:cNvSpPr txBox="1"/>
          <p:nvPr/>
        </p:nvSpPr>
        <p:spPr>
          <a:xfrm>
            <a:off x="6215074" y="2214554"/>
            <a:ext cx="1928826" cy="923330"/>
          </a:xfrm>
          <a:prstGeom prst="rect">
            <a:avLst/>
          </a:prstGeom>
          <a:noFill/>
        </p:spPr>
        <p:txBody>
          <a:bodyPr wrap="square" rtlCol="0">
            <a:spAutoFit/>
          </a:bodyPr>
          <a:lstStyle/>
          <a:p>
            <a:pPr algn="ctr"/>
            <a:r>
              <a:rPr lang="tr-TR" i="1" dirty="0" smtClean="0"/>
              <a:t>Çıktı kutusu çizmenize gerek yoktur.</a:t>
            </a:r>
            <a:endParaRPr lang="tr-TR" i="1" dirty="0"/>
          </a:p>
        </p:txBody>
      </p:sp>
      <p:sp>
        <p:nvSpPr>
          <p:cNvPr id="7" name="6 Dikdörtgen"/>
          <p:cNvSpPr/>
          <p:nvPr/>
        </p:nvSpPr>
        <p:spPr>
          <a:xfrm>
            <a:off x="6215074" y="3286124"/>
            <a:ext cx="1428760"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dirty="0" smtClean="0"/>
              <a:t>Merhaba</a:t>
            </a:r>
          </a:p>
          <a:p>
            <a:r>
              <a:rPr lang="tr-TR" dirty="0" smtClean="0"/>
              <a:t>ye</a:t>
            </a:r>
          </a:p>
          <a:p>
            <a:r>
              <a:rPr lang="tr-TR" dirty="0" smtClean="0"/>
              <a:t>pide</a:t>
            </a:r>
          </a:p>
          <a:p>
            <a:r>
              <a:rPr lang="tr-TR" dirty="0" smtClean="0"/>
              <a:t>Adana’da</a:t>
            </a:r>
          </a:p>
          <a:p>
            <a:r>
              <a:rPr lang="tr-TR" dirty="0" smtClean="0"/>
              <a:t>Edip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Finale Yönelik Alıştırmalar</a:t>
            </a:r>
            <a:endParaRPr lang="tr-TR" dirty="0"/>
          </a:p>
        </p:txBody>
      </p:sp>
      <p:sp>
        <p:nvSpPr>
          <p:cNvPr id="3" name="2 İçerik Yer Tutucusu"/>
          <p:cNvSpPr>
            <a:spLocks noGrp="1"/>
          </p:cNvSpPr>
          <p:nvPr>
            <p:ph sz="quarter" idx="1"/>
          </p:nvPr>
        </p:nvSpPr>
        <p:spPr/>
        <p:txBody>
          <a:bodyPr/>
          <a:lstStyle/>
          <a:p>
            <a:r>
              <a:rPr lang="tr-TR" dirty="0" err="1" smtClean="0"/>
              <a:t>Piazza’daki</a:t>
            </a:r>
            <a:r>
              <a:rPr lang="tr-TR" dirty="0" smtClean="0"/>
              <a:t> alıştırmaları çözünüz. Bol bol kod yazınız.</a:t>
            </a:r>
            <a:endParaRPr lang="tr-TR" dirty="0"/>
          </a:p>
        </p:txBody>
      </p:sp>
      <p:pic>
        <p:nvPicPr>
          <p:cNvPr id="4" name="3 Resim" descr="funnycomputer14.jpg"/>
          <p:cNvPicPr>
            <a:picLocks noChangeAspect="1"/>
          </p:cNvPicPr>
          <p:nvPr/>
        </p:nvPicPr>
        <p:blipFill>
          <a:blip r:embed="rId2"/>
          <a:stretch>
            <a:fillRect/>
          </a:stretch>
        </p:blipFill>
        <p:spPr>
          <a:xfrm>
            <a:off x="3500430" y="2071678"/>
            <a:ext cx="2042756" cy="20478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Finale </a:t>
            </a:r>
            <a:r>
              <a:rPr lang="tr-TR" dirty="0" smtClean="0"/>
              <a:t>Yönelik Alıştırma: ALIŞVERİŞ SEPETİ</a:t>
            </a:r>
            <a:endParaRPr lang="tr-TR" dirty="0"/>
          </a:p>
        </p:txBody>
      </p:sp>
      <p:pic>
        <p:nvPicPr>
          <p:cNvPr id="1026" name="Picture 2"/>
          <p:cNvPicPr>
            <a:picLocks noChangeAspect="1" noChangeArrowheads="1"/>
          </p:cNvPicPr>
          <p:nvPr/>
        </p:nvPicPr>
        <p:blipFill>
          <a:blip r:embed="rId2"/>
          <a:srcRect/>
          <a:stretch>
            <a:fillRect/>
          </a:stretch>
        </p:blipFill>
        <p:spPr bwMode="auto">
          <a:xfrm>
            <a:off x="571472" y="1285860"/>
            <a:ext cx="6145960" cy="3214710"/>
          </a:xfrm>
          <a:prstGeom prst="rect">
            <a:avLst/>
          </a:prstGeom>
          <a:noFill/>
          <a:ln w="57150">
            <a:solidFill>
              <a:srgbClr val="FFFF00"/>
            </a:solid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2285984" y="3357562"/>
            <a:ext cx="6481776" cy="2957185"/>
          </a:xfrm>
          <a:prstGeom prst="rect">
            <a:avLst/>
          </a:prstGeom>
          <a:noFill/>
          <a:ln w="57150">
            <a:solidFill>
              <a:srgbClr val="FFFF00"/>
            </a:solidFill>
            <a:miter lim="800000"/>
            <a:headEnd/>
            <a:tailEnd/>
          </a:ln>
          <a:effectLst/>
        </p:spPr>
      </p:pic>
      <p:pic>
        <p:nvPicPr>
          <p:cNvPr id="7" name="6 Resim" descr="shopping_kid copy.png"/>
          <p:cNvPicPr>
            <a:picLocks noChangeAspect="1"/>
          </p:cNvPicPr>
          <p:nvPr/>
        </p:nvPicPr>
        <p:blipFill>
          <a:blip r:embed="rId4" cstate="print"/>
          <a:stretch>
            <a:fillRect/>
          </a:stretch>
        </p:blipFill>
        <p:spPr>
          <a:xfrm>
            <a:off x="4492418" y="1428737"/>
            <a:ext cx="3493911" cy="2500330"/>
          </a:xfrm>
          <a:prstGeom prst="rect">
            <a:avLst/>
          </a:prstGeom>
        </p:spPr>
      </p:pic>
    </p:spTree>
  </p:cSld>
  <p:clrMapOvr>
    <a:masterClrMapping/>
  </p:clrMapOvr>
  <p:timing>
    <p:tnLst>
      <p:par>
        <p:cTn id="1" dur="indefinite" restart="never" nodeType="tmRoot"/>
      </p:par>
    </p:tn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Finale </a:t>
            </a:r>
            <a:r>
              <a:rPr lang="tr-TR" dirty="0" smtClean="0"/>
              <a:t>Yönelik Alıştırma: ALIŞVERİŞ SEPETİ</a:t>
            </a:r>
            <a:endParaRPr lang="tr-TR" dirty="0"/>
          </a:p>
        </p:txBody>
      </p:sp>
      <p:pic>
        <p:nvPicPr>
          <p:cNvPr id="7" name="6 Resim" descr="shopping_kid copy.png"/>
          <p:cNvPicPr>
            <a:picLocks noChangeAspect="1"/>
          </p:cNvPicPr>
          <p:nvPr/>
        </p:nvPicPr>
        <p:blipFill>
          <a:blip r:embed="rId2" cstate="print"/>
          <a:stretch>
            <a:fillRect/>
          </a:stretch>
        </p:blipFill>
        <p:spPr>
          <a:xfrm>
            <a:off x="5214942" y="3857628"/>
            <a:ext cx="3493911" cy="2500330"/>
          </a:xfrm>
          <a:prstGeom prst="rect">
            <a:avLst/>
          </a:prstGeom>
        </p:spPr>
      </p:pic>
      <p:sp>
        <p:nvSpPr>
          <p:cNvPr id="6" name="5 Metin kutusu"/>
          <p:cNvSpPr txBox="1"/>
          <p:nvPr/>
        </p:nvSpPr>
        <p:spPr>
          <a:xfrm>
            <a:off x="571472" y="1428736"/>
            <a:ext cx="8286808" cy="1754326"/>
          </a:xfrm>
          <a:prstGeom prst="rect">
            <a:avLst/>
          </a:prstGeom>
          <a:noFill/>
        </p:spPr>
        <p:txBody>
          <a:bodyPr wrap="square" rtlCol="0">
            <a:spAutoFit/>
          </a:bodyPr>
          <a:lstStyle/>
          <a:p>
            <a:r>
              <a:rPr lang="tr-TR" dirty="0" err="1" smtClean="0"/>
              <a:t>Piazza’da</a:t>
            </a:r>
            <a:r>
              <a:rPr lang="tr-TR" dirty="0" smtClean="0"/>
              <a:t> bir örneği verilen (.</a:t>
            </a:r>
            <a:r>
              <a:rPr lang="tr-TR" dirty="0" err="1" smtClean="0"/>
              <a:t>exe</a:t>
            </a:r>
            <a:r>
              <a:rPr lang="tr-TR" dirty="0" smtClean="0"/>
              <a:t> dosyası) çıktıya benzer çıktı üreten bir kod yazınız.</a:t>
            </a:r>
          </a:p>
          <a:p>
            <a:endParaRPr lang="tr-TR" dirty="0" smtClean="0"/>
          </a:p>
          <a:p>
            <a:r>
              <a:rPr lang="tr-TR" dirty="0" smtClean="0"/>
              <a:t>Bu alıştırma sizi final sınavına hazırlama açısından faydalı olabilir.</a:t>
            </a:r>
          </a:p>
          <a:p>
            <a:endParaRPr lang="tr-TR" dirty="0" smtClean="0"/>
          </a:p>
          <a:p>
            <a:r>
              <a:rPr lang="tr-TR" dirty="0" smtClean="0"/>
              <a:t>Not: ekrandaki tüm metni temizleme kodu Java dilinde çok basit değildir. Bu nedenle, kodunuzu “ekran temizleme” konusunda .</a:t>
            </a:r>
            <a:r>
              <a:rPr lang="tr-TR" dirty="0" err="1" smtClean="0"/>
              <a:t>exe</a:t>
            </a:r>
            <a:r>
              <a:rPr lang="tr-TR" dirty="0" smtClean="0"/>
              <a:t> dosyasına benzetmeye çalışmayınız.</a:t>
            </a:r>
            <a:endParaRPr lang="tr-T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a:noFill/>
        </p:spPr>
        <p:txBody>
          <a:bodyPr/>
          <a:lstStyle/>
          <a:p>
            <a:fld id="{BF4C2662-3BDB-0B4F-8E8F-D00BABC0DC84}" type="slidenum">
              <a:rPr lang="en-US" sz="1200" smtClean="0"/>
              <a:pPr/>
              <a:t>59</a:t>
            </a:fld>
            <a:endParaRPr lang="en-US" sz="1200" smtClean="0"/>
          </a:p>
        </p:txBody>
      </p:sp>
      <p:sp>
        <p:nvSpPr>
          <p:cNvPr id="26627" name="Rectangle 2"/>
          <p:cNvSpPr>
            <a:spLocks noGrp="1" noChangeArrowheads="1"/>
          </p:cNvSpPr>
          <p:nvPr>
            <p:ph type="title"/>
          </p:nvPr>
        </p:nvSpPr>
        <p:spPr/>
        <p:txBody>
          <a:bodyPr/>
          <a:lstStyle/>
          <a:p>
            <a:r>
              <a:rPr kumimoji="0" lang="tr-TR" sz="1800" dirty="0" smtClean="0"/>
              <a:t>Java Dilinin Sözcük Haznesinden Bazıları</a:t>
            </a:r>
            <a:endParaRPr kumimoji="0" lang="en-US" sz="1800" dirty="0"/>
          </a:p>
        </p:txBody>
      </p:sp>
      <p:sp>
        <p:nvSpPr>
          <p:cNvPr id="26628" name="Rectangle 3"/>
          <p:cNvSpPr>
            <a:spLocks noChangeArrowheads="1"/>
          </p:cNvSpPr>
          <p:nvPr/>
        </p:nvSpPr>
        <p:spPr bwMode="auto">
          <a:xfrm>
            <a:off x="5781675" y="2955925"/>
            <a:ext cx="2286000" cy="304800"/>
          </a:xfrm>
          <a:prstGeom prst="rect">
            <a:avLst/>
          </a:prstGeom>
          <a:solidFill>
            <a:schemeClr val="hlink"/>
          </a:solidFill>
          <a:ln w="9525">
            <a:solidFill>
              <a:schemeClr val="bg1"/>
            </a:solidFill>
            <a:miter lim="800000"/>
            <a:headEnd/>
            <a:tailEnd/>
          </a:ln>
        </p:spPr>
        <p:txBody>
          <a:bodyPr lIns="182880" rIns="182880" anchor="ctr">
            <a:prstTxWarp prst="textNoShape">
              <a:avLst/>
            </a:prstTxWarp>
          </a:bodyPr>
          <a:lstStyle/>
          <a:p>
            <a:pPr algn="ctr"/>
            <a:r>
              <a:rPr kumimoji="1" lang="en-US" sz="1200">
                <a:solidFill>
                  <a:schemeClr val="bg1"/>
                </a:solidFill>
              </a:rPr>
              <a:t>Primitive Numeric Types</a:t>
            </a:r>
          </a:p>
        </p:txBody>
      </p:sp>
      <p:sp>
        <p:nvSpPr>
          <p:cNvPr id="26629" name="Rectangle 4"/>
          <p:cNvSpPr>
            <a:spLocks noChangeArrowheads="1"/>
          </p:cNvSpPr>
          <p:nvPr/>
        </p:nvSpPr>
        <p:spPr bwMode="auto">
          <a:xfrm>
            <a:off x="7242175" y="4467225"/>
            <a:ext cx="825500" cy="28257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endParaRPr kumimoji="1" lang="en-US" sz="1200">
              <a:latin typeface="Courier New" charset="0"/>
            </a:endParaRPr>
          </a:p>
        </p:txBody>
      </p:sp>
      <p:sp>
        <p:nvSpPr>
          <p:cNvPr id="26630" name="Rectangle 5"/>
          <p:cNvSpPr>
            <a:spLocks noChangeArrowheads="1"/>
          </p:cNvSpPr>
          <p:nvPr/>
        </p:nvSpPr>
        <p:spPr bwMode="auto">
          <a:xfrm>
            <a:off x="6513513" y="4467225"/>
            <a:ext cx="728662" cy="28257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endParaRPr kumimoji="1" lang="en-US" sz="1200">
              <a:latin typeface="Courier New" charset="0"/>
            </a:endParaRPr>
          </a:p>
        </p:txBody>
      </p:sp>
      <p:sp>
        <p:nvSpPr>
          <p:cNvPr id="26631" name="Rectangle 6"/>
          <p:cNvSpPr>
            <a:spLocks noChangeArrowheads="1"/>
          </p:cNvSpPr>
          <p:nvPr/>
        </p:nvSpPr>
        <p:spPr bwMode="auto">
          <a:xfrm>
            <a:off x="5781675" y="4467225"/>
            <a:ext cx="731838" cy="28257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32" name="Rectangle 7"/>
          <p:cNvSpPr>
            <a:spLocks noChangeArrowheads="1"/>
          </p:cNvSpPr>
          <p:nvPr/>
        </p:nvSpPr>
        <p:spPr bwMode="auto">
          <a:xfrm>
            <a:off x="7242175" y="4165600"/>
            <a:ext cx="825500" cy="30162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33" name="Rectangle 8"/>
          <p:cNvSpPr>
            <a:spLocks noChangeArrowheads="1"/>
          </p:cNvSpPr>
          <p:nvPr/>
        </p:nvSpPr>
        <p:spPr bwMode="auto">
          <a:xfrm>
            <a:off x="6513513" y="4165600"/>
            <a:ext cx="728662" cy="30162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&gt;=</a:t>
            </a:r>
          </a:p>
        </p:txBody>
      </p:sp>
      <p:sp>
        <p:nvSpPr>
          <p:cNvPr id="26634" name="Rectangle 9"/>
          <p:cNvSpPr>
            <a:spLocks noChangeArrowheads="1"/>
          </p:cNvSpPr>
          <p:nvPr/>
        </p:nvSpPr>
        <p:spPr bwMode="auto">
          <a:xfrm>
            <a:off x="5781675" y="4165600"/>
            <a:ext cx="731838" cy="30162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&lt;=</a:t>
            </a:r>
          </a:p>
        </p:txBody>
      </p:sp>
      <p:sp>
        <p:nvSpPr>
          <p:cNvPr id="26635" name="Rectangle 10"/>
          <p:cNvSpPr>
            <a:spLocks noChangeArrowheads="1"/>
          </p:cNvSpPr>
          <p:nvPr/>
        </p:nvSpPr>
        <p:spPr bwMode="auto">
          <a:xfrm>
            <a:off x="7242175" y="3863975"/>
            <a:ext cx="825500" cy="30162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&lt;</a:t>
            </a:r>
          </a:p>
        </p:txBody>
      </p:sp>
      <p:sp>
        <p:nvSpPr>
          <p:cNvPr id="26636" name="Rectangle 11"/>
          <p:cNvSpPr>
            <a:spLocks noChangeArrowheads="1"/>
          </p:cNvSpPr>
          <p:nvPr/>
        </p:nvSpPr>
        <p:spPr bwMode="auto">
          <a:xfrm>
            <a:off x="6513513" y="3863975"/>
            <a:ext cx="728662" cy="30162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&gt;</a:t>
            </a:r>
          </a:p>
        </p:txBody>
      </p:sp>
      <p:sp>
        <p:nvSpPr>
          <p:cNvPr id="26637" name="Rectangle 12"/>
          <p:cNvSpPr>
            <a:spLocks noChangeArrowheads="1"/>
          </p:cNvSpPr>
          <p:nvPr/>
        </p:nvSpPr>
        <p:spPr bwMode="auto">
          <a:xfrm>
            <a:off x="5781675" y="3863975"/>
            <a:ext cx="731838" cy="30162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38" name="Rectangle 13"/>
          <p:cNvSpPr>
            <a:spLocks noChangeArrowheads="1"/>
          </p:cNvSpPr>
          <p:nvPr/>
        </p:nvSpPr>
        <p:spPr bwMode="auto">
          <a:xfrm>
            <a:off x="5781675" y="3562350"/>
            <a:ext cx="731838" cy="30162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a:latin typeface="Courier New" charset="0"/>
              </a:rPr>
              <a:t>/</a:t>
            </a:r>
          </a:p>
        </p:txBody>
      </p:sp>
      <p:sp>
        <p:nvSpPr>
          <p:cNvPr id="26639" name="Rectangle 14"/>
          <p:cNvSpPr>
            <a:spLocks noChangeArrowheads="1"/>
          </p:cNvSpPr>
          <p:nvPr/>
        </p:nvSpPr>
        <p:spPr bwMode="auto">
          <a:xfrm>
            <a:off x="5781675" y="3262313"/>
            <a:ext cx="731838" cy="30162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dirty="0">
                <a:latin typeface="Courier New" charset="0"/>
              </a:rPr>
              <a:t>+</a:t>
            </a:r>
          </a:p>
        </p:txBody>
      </p:sp>
      <p:sp>
        <p:nvSpPr>
          <p:cNvPr id="26640" name="Rectangle 15"/>
          <p:cNvSpPr>
            <a:spLocks noChangeArrowheads="1"/>
          </p:cNvSpPr>
          <p:nvPr/>
        </p:nvSpPr>
        <p:spPr bwMode="auto">
          <a:xfrm>
            <a:off x="6513513" y="3562350"/>
            <a:ext cx="728662" cy="30162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a:latin typeface="Courier New" charset="0"/>
              </a:rPr>
              <a:t>%</a:t>
            </a:r>
          </a:p>
        </p:txBody>
      </p:sp>
      <p:sp>
        <p:nvSpPr>
          <p:cNvPr id="26641" name="Rectangle 16"/>
          <p:cNvSpPr>
            <a:spLocks noChangeArrowheads="1"/>
          </p:cNvSpPr>
          <p:nvPr/>
        </p:nvSpPr>
        <p:spPr bwMode="auto">
          <a:xfrm>
            <a:off x="6513513" y="3260725"/>
            <a:ext cx="728662" cy="30162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42" name="Rectangle 17"/>
          <p:cNvSpPr>
            <a:spLocks noChangeArrowheads="1"/>
          </p:cNvSpPr>
          <p:nvPr/>
        </p:nvSpPr>
        <p:spPr bwMode="auto">
          <a:xfrm>
            <a:off x="7242175" y="3562350"/>
            <a:ext cx="825500" cy="30162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43" name="Rectangle 18"/>
          <p:cNvSpPr>
            <a:spLocks noChangeArrowheads="1"/>
          </p:cNvSpPr>
          <p:nvPr/>
        </p:nvSpPr>
        <p:spPr bwMode="auto">
          <a:xfrm>
            <a:off x="7242175" y="3260725"/>
            <a:ext cx="825500" cy="301625"/>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44" name="Rectangle 20"/>
          <p:cNvSpPr>
            <a:spLocks noChangeArrowheads="1"/>
          </p:cNvSpPr>
          <p:nvPr/>
        </p:nvSpPr>
        <p:spPr bwMode="auto">
          <a:xfrm>
            <a:off x="3124200" y="2717800"/>
            <a:ext cx="2286000"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Integer.parseInt()</a:t>
            </a:r>
          </a:p>
        </p:txBody>
      </p:sp>
      <p:sp>
        <p:nvSpPr>
          <p:cNvPr id="26645" name="Rectangle 21"/>
          <p:cNvSpPr>
            <a:spLocks noChangeArrowheads="1"/>
          </p:cNvSpPr>
          <p:nvPr/>
        </p:nvSpPr>
        <p:spPr bwMode="auto">
          <a:xfrm>
            <a:off x="3124200" y="2990850"/>
            <a:ext cx="2286000"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Double.parseDouble()</a:t>
            </a:r>
          </a:p>
        </p:txBody>
      </p:sp>
      <p:sp>
        <p:nvSpPr>
          <p:cNvPr id="26646" name="Rectangle 22"/>
          <p:cNvSpPr>
            <a:spLocks noChangeArrowheads="1"/>
          </p:cNvSpPr>
          <p:nvPr/>
        </p:nvSpPr>
        <p:spPr bwMode="auto">
          <a:xfrm>
            <a:off x="3124200" y="2413000"/>
            <a:ext cx="2286000" cy="304800"/>
          </a:xfrm>
          <a:prstGeom prst="rect">
            <a:avLst/>
          </a:prstGeom>
          <a:solidFill>
            <a:schemeClr val="hlink"/>
          </a:solidFill>
          <a:ln w="9525">
            <a:solidFill>
              <a:schemeClr val="bg1"/>
            </a:solidFill>
            <a:miter lim="800000"/>
            <a:headEnd/>
            <a:tailEnd/>
          </a:ln>
        </p:spPr>
        <p:txBody>
          <a:bodyPr lIns="182880" rIns="182880" anchor="ctr">
            <a:prstTxWarp prst="textNoShape">
              <a:avLst/>
            </a:prstTxWarp>
          </a:bodyPr>
          <a:lstStyle/>
          <a:p>
            <a:pPr algn="ctr"/>
            <a:r>
              <a:rPr kumimoji="1" lang="en-US" sz="1200">
                <a:solidFill>
                  <a:schemeClr val="bg1"/>
                </a:solidFill>
              </a:rPr>
              <a:t>Parsing</a:t>
            </a:r>
          </a:p>
        </p:txBody>
      </p:sp>
      <p:sp>
        <p:nvSpPr>
          <p:cNvPr id="26647" name="Line 24"/>
          <p:cNvSpPr>
            <a:spLocks noChangeShapeType="1"/>
          </p:cNvSpPr>
          <p:nvPr/>
        </p:nvSpPr>
        <p:spPr bwMode="auto">
          <a:xfrm>
            <a:off x="3124200" y="2413000"/>
            <a:ext cx="0" cy="1123950"/>
          </a:xfrm>
          <a:prstGeom prst="line">
            <a:avLst/>
          </a:prstGeom>
          <a:noFill/>
          <a:ln w="9525" cap="sq">
            <a:solidFill>
              <a:schemeClr val="bg1"/>
            </a:solidFill>
            <a:round/>
            <a:headEnd/>
            <a:tailEnd/>
          </a:ln>
        </p:spPr>
        <p:txBody>
          <a:bodyPr lIns="92075" tIns="46038" rIns="92075" bIns="46038">
            <a:prstTxWarp prst="textNoShape">
              <a:avLst/>
            </a:prstTxWarp>
          </a:bodyPr>
          <a:lstStyle/>
          <a:p>
            <a:endParaRPr lang="en-US" sz="1200"/>
          </a:p>
        </p:txBody>
      </p:sp>
      <p:sp>
        <p:nvSpPr>
          <p:cNvPr id="26648" name="Rectangle 26"/>
          <p:cNvSpPr>
            <a:spLocks noChangeArrowheads="1"/>
          </p:cNvSpPr>
          <p:nvPr/>
        </p:nvSpPr>
        <p:spPr bwMode="auto">
          <a:xfrm>
            <a:off x="7192963" y="2114550"/>
            <a:ext cx="1417637"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Math.max()</a:t>
            </a:r>
          </a:p>
        </p:txBody>
      </p:sp>
      <p:sp>
        <p:nvSpPr>
          <p:cNvPr id="26649" name="Rectangle 27"/>
          <p:cNvSpPr>
            <a:spLocks noChangeArrowheads="1"/>
          </p:cNvSpPr>
          <p:nvPr/>
        </p:nvSpPr>
        <p:spPr bwMode="auto">
          <a:xfrm>
            <a:off x="5772150" y="2114550"/>
            <a:ext cx="14208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Math.min()</a:t>
            </a:r>
          </a:p>
        </p:txBody>
      </p:sp>
      <p:sp>
        <p:nvSpPr>
          <p:cNvPr id="26650" name="Rectangle 28"/>
          <p:cNvSpPr>
            <a:spLocks noChangeArrowheads="1"/>
          </p:cNvSpPr>
          <p:nvPr/>
        </p:nvSpPr>
        <p:spPr bwMode="auto">
          <a:xfrm>
            <a:off x="7192963" y="1841500"/>
            <a:ext cx="1417637"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Math.pow()</a:t>
            </a:r>
          </a:p>
        </p:txBody>
      </p:sp>
      <p:sp>
        <p:nvSpPr>
          <p:cNvPr id="26651" name="Rectangle 29"/>
          <p:cNvSpPr>
            <a:spLocks noChangeArrowheads="1"/>
          </p:cNvSpPr>
          <p:nvPr/>
        </p:nvSpPr>
        <p:spPr bwMode="auto">
          <a:xfrm>
            <a:off x="5772150" y="1841500"/>
            <a:ext cx="14208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Math.sqrt()</a:t>
            </a:r>
          </a:p>
        </p:txBody>
      </p:sp>
      <p:sp>
        <p:nvSpPr>
          <p:cNvPr id="26652" name="Rectangle 30"/>
          <p:cNvSpPr>
            <a:spLocks noChangeArrowheads="1"/>
          </p:cNvSpPr>
          <p:nvPr/>
        </p:nvSpPr>
        <p:spPr bwMode="auto">
          <a:xfrm>
            <a:off x="7192963" y="2387600"/>
            <a:ext cx="1417637"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Math.PI</a:t>
            </a:r>
          </a:p>
        </p:txBody>
      </p:sp>
      <p:sp>
        <p:nvSpPr>
          <p:cNvPr id="26653" name="Rectangle 31"/>
          <p:cNvSpPr>
            <a:spLocks noChangeArrowheads="1"/>
          </p:cNvSpPr>
          <p:nvPr/>
        </p:nvSpPr>
        <p:spPr bwMode="auto">
          <a:xfrm>
            <a:off x="5772150" y="2387600"/>
            <a:ext cx="14208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Math.abs()</a:t>
            </a:r>
          </a:p>
        </p:txBody>
      </p:sp>
      <p:sp>
        <p:nvSpPr>
          <p:cNvPr id="26654" name="Rectangle 32"/>
          <p:cNvSpPr>
            <a:spLocks noChangeArrowheads="1"/>
          </p:cNvSpPr>
          <p:nvPr/>
        </p:nvSpPr>
        <p:spPr bwMode="auto">
          <a:xfrm>
            <a:off x="5772150" y="1568450"/>
            <a:ext cx="14208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Math.log()</a:t>
            </a:r>
          </a:p>
        </p:txBody>
      </p:sp>
      <p:sp>
        <p:nvSpPr>
          <p:cNvPr id="26655" name="Rectangle 33"/>
          <p:cNvSpPr>
            <a:spLocks noChangeArrowheads="1"/>
          </p:cNvSpPr>
          <p:nvPr/>
        </p:nvSpPr>
        <p:spPr bwMode="auto">
          <a:xfrm>
            <a:off x="5772150" y="1295400"/>
            <a:ext cx="14208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dirty="0" err="1">
                <a:latin typeface="Courier New" charset="0"/>
              </a:rPr>
              <a:t>Math.sin</a:t>
            </a:r>
            <a:r>
              <a:rPr kumimoji="1" lang="en-US" sz="1200" b="1" dirty="0">
                <a:latin typeface="Courier New" charset="0"/>
              </a:rPr>
              <a:t>()</a:t>
            </a:r>
          </a:p>
        </p:txBody>
      </p:sp>
      <p:sp>
        <p:nvSpPr>
          <p:cNvPr id="26656" name="Rectangle 34"/>
          <p:cNvSpPr>
            <a:spLocks noChangeArrowheads="1"/>
          </p:cNvSpPr>
          <p:nvPr/>
        </p:nvSpPr>
        <p:spPr bwMode="auto">
          <a:xfrm>
            <a:off x="5772150" y="990600"/>
            <a:ext cx="2838450" cy="304800"/>
          </a:xfrm>
          <a:prstGeom prst="rect">
            <a:avLst/>
          </a:prstGeom>
          <a:solidFill>
            <a:schemeClr val="hlink"/>
          </a:solidFill>
          <a:ln w="9525">
            <a:solidFill>
              <a:schemeClr val="bg1"/>
            </a:solidFill>
            <a:miter lim="800000"/>
            <a:headEnd/>
            <a:tailEnd/>
          </a:ln>
        </p:spPr>
        <p:txBody>
          <a:bodyPr anchor="ctr">
            <a:prstTxWarp prst="textNoShape">
              <a:avLst/>
            </a:prstTxWarp>
          </a:bodyPr>
          <a:lstStyle/>
          <a:p>
            <a:pPr algn="ctr"/>
            <a:r>
              <a:rPr kumimoji="1" lang="en-US" sz="1200">
                <a:solidFill>
                  <a:schemeClr val="bg1"/>
                </a:solidFill>
              </a:rPr>
              <a:t>Math Library</a:t>
            </a:r>
          </a:p>
        </p:txBody>
      </p:sp>
      <p:sp>
        <p:nvSpPr>
          <p:cNvPr id="26657" name="Rectangle 35"/>
          <p:cNvSpPr>
            <a:spLocks noChangeArrowheads="1"/>
          </p:cNvSpPr>
          <p:nvPr/>
        </p:nvSpPr>
        <p:spPr bwMode="auto">
          <a:xfrm>
            <a:off x="7192963" y="1568450"/>
            <a:ext cx="1417637"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Math.exp()</a:t>
            </a:r>
          </a:p>
        </p:txBody>
      </p:sp>
      <p:sp>
        <p:nvSpPr>
          <p:cNvPr id="26658" name="Rectangle 36"/>
          <p:cNvSpPr>
            <a:spLocks noChangeArrowheads="1"/>
          </p:cNvSpPr>
          <p:nvPr/>
        </p:nvSpPr>
        <p:spPr bwMode="auto">
          <a:xfrm>
            <a:off x="7192963" y="1295400"/>
            <a:ext cx="1417637"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Math.cos()</a:t>
            </a:r>
          </a:p>
        </p:txBody>
      </p:sp>
      <p:sp>
        <p:nvSpPr>
          <p:cNvPr id="26659" name="Line 37"/>
          <p:cNvSpPr>
            <a:spLocks noChangeShapeType="1"/>
          </p:cNvSpPr>
          <p:nvPr/>
        </p:nvSpPr>
        <p:spPr bwMode="auto">
          <a:xfrm>
            <a:off x="7192963" y="1295400"/>
            <a:ext cx="0" cy="1365250"/>
          </a:xfrm>
          <a:prstGeom prst="line">
            <a:avLst/>
          </a:prstGeom>
          <a:noFill/>
          <a:ln w="9525">
            <a:solidFill>
              <a:schemeClr val="bg1"/>
            </a:solidFill>
            <a:round/>
            <a:headEnd/>
            <a:tailEnd/>
          </a:ln>
        </p:spPr>
        <p:txBody>
          <a:bodyPr lIns="92075" tIns="46038" rIns="92075" bIns="46038">
            <a:prstTxWarp prst="textNoShape">
              <a:avLst/>
            </a:prstTxWarp>
          </a:bodyPr>
          <a:lstStyle/>
          <a:p>
            <a:endParaRPr lang="en-US" sz="1200"/>
          </a:p>
        </p:txBody>
      </p:sp>
      <p:sp>
        <p:nvSpPr>
          <p:cNvPr id="26660" name="Rectangle 38"/>
          <p:cNvSpPr>
            <a:spLocks noChangeArrowheads="1"/>
          </p:cNvSpPr>
          <p:nvPr/>
        </p:nvSpPr>
        <p:spPr bwMode="auto">
          <a:xfrm>
            <a:off x="3124200" y="1295400"/>
            <a:ext cx="2286000"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r>
              <a:rPr kumimoji="1" lang="en-US" sz="1200" b="1">
                <a:latin typeface="Courier New" charset="0"/>
              </a:rPr>
              <a:t>System.out.println()</a:t>
            </a:r>
          </a:p>
        </p:txBody>
      </p:sp>
      <p:sp>
        <p:nvSpPr>
          <p:cNvPr id="26661" name="Rectangle 39"/>
          <p:cNvSpPr>
            <a:spLocks noChangeArrowheads="1"/>
          </p:cNvSpPr>
          <p:nvPr/>
        </p:nvSpPr>
        <p:spPr bwMode="auto">
          <a:xfrm>
            <a:off x="3124200" y="1568450"/>
            <a:ext cx="2286000"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r>
              <a:rPr kumimoji="1" lang="en-US" sz="1200" b="1">
                <a:latin typeface="Courier New" charset="0"/>
              </a:rPr>
              <a:t>System.out.print()</a:t>
            </a:r>
          </a:p>
        </p:txBody>
      </p:sp>
      <p:sp>
        <p:nvSpPr>
          <p:cNvPr id="26662" name="Rectangle 40"/>
          <p:cNvSpPr>
            <a:spLocks noChangeArrowheads="1"/>
          </p:cNvSpPr>
          <p:nvPr/>
        </p:nvSpPr>
        <p:spPr bwMode="auto">
          <a:xfrm>
            <a:off x="3124200" y="1841500"/>
            <a:ext cx="2286000"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r>
              <a:rPr kumimoji="1" lang="en-US" sz="1200" b="1">
                <a:latin typeface="Courier New" charset="0"/>
              </a:rPr>
              <a:t>System.out.printf()</a:t>
            </a:r>
          </a:p>
        </p:txBody>
      </p:sp>
      <p:sp>
        <p:nvSpPr>
          <p:cNvPr id="26663" name="Rectangle 41"/>
          <p:cNvSpPr>
            <a:spLocks noChangeArrowheads="1"/>
          </p:cNvSpPr>
          <p:nvPr/>
        </p:nvSpPr>
        <p:spPr bwMode="auto">
          <a:xfrm>
            <a:off x="3124200" y="990600"/>
            <a:ext cx="2286000" cy="304800"/>
          </a:xfrm>
          <a:prstGeom prst="rect">
            <a:avLst/>
          </a:prstGeom>
          <a:solidFill>
            <a:schemeClr val="hlink"/>
          </a:solidFill>
          <a:ln w="9525">
            <a:solidFill>
              <a:schemeClr val="bg1"/>
            </a:solidFill>
            <a:miter lim="800000"/>
            <a:headEnd/>
            <a:tailEnd/>
          </a:ln>
        </p:spPr>
        <p:txBody>
          <a:bodyPr lIns="182880" rIns="182880" anchor="ctr">
            <a:prstTxWarp prst="textNoShape">
              <a:avLst/>
            </a:prstTxWarp>
          </a:bodyPr>
          <a:lstStyle/>
          <a:p>
            <a:pPr algn="ctr"/>
            <a:r>
              <a:rPr kumimoji="1" lang="en-US" sz="1200">
                <a:solidFill>
                  <a:schemeClr val="bg1"/>
                </a:solidFill>
              </a:rPr>
              <a:t>System</a:t>
            </a:r>
          </a:p>
        </p:txBody>
      </p:sp>
      <p:sp>
        <p:nvSpPr>
          <p:cNvPr id="26664" name="Line 42"/>
          <p:cNvSpPr>
            <a:spLocks noChangeShapeType="1"/>
          </p:cNvSpPr>
          <p:nvPr/>
        </p:nvSpPr>
        <p:spPr bwMode="auto">
          <a:xfrm>
            <a:off x="3124200" y="990600"/>
            <a:ext cx="0" cy="1123950"/>
          </a:xfrm>
          <a:prstGeom prst="line">
            <a:avLst/>
          </a:prstGeom>
          <a:noFill/>
          <a:ln w="9525" cap="sq">
            <a:solidFill>
              <a:schemeClr val="bg1"/>
            </a:solidFill>
            <a:round/>
            <a:headEnd/>
            <a:tailEnd/>
          </a:ln>
        </p:spPr>
        <p:txBody>
          <a:bodyPr lIns="92075" tIns="46038" rIns="92075" bIns="46038">
            <a:prstTxWarp prst="textNoShape">
              <a:avLst/>
            </a:prstTxWarp>
          </a:bodyPr>
          <a:lstStyle/>
          <a:p>
            <a:endParaRPr lang="en-US" sz="1200"/>
          </a:p>
        </p:txBody>
      </p:sp>
      <p:sp>
        <p:nvSpPr>
          <p:cNvPr id="26665" name="Rectangle 44"/>
          <p:cNvSpPr>
            <a:spLocks noChangeArrowheads="1"/>
          </p:cNvSpPr>
          <p:nvPr/>
        </p:nvSpPr>
        <p:spPr bwMode="auto">
          <a:xfrm>
            <a:off x="568325" y="2990850"/>
            <a:ext cx="839788"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for</a:t>
            </a:r>
          </a:p>
        </p:txBody>
      </p:sp>
      <p:sp>
        <p:nvSpPr>
          <p:cNvPr id="26666" name="Rectangle 45"/>
          <p:cNvSpPr>
            <a:spLocks noChangeArrowheads="1"/>
          </p:cNvSpPr>
          <p:nvPr/>
        </p:nvSpPr>
        <p:spPr bwMode="auto">
          <a:xfrm>
            <a:off x="568325" y="2717800"/>
            <a:ext cx="839788"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dirty="0">
                <a:latin typeface="Courier New" charset="0"/>
              </a:rPr>
              <a:t>if</a:t>
            </a:r>
          </a:p>
        </p:txBody>
      </p:sp>
      <p:sp>
        <p:nvSpPr>
          <p:cNvPr id="26667" name="Rectangle 46"/>
          <p:cNvSpPr>
            <a:spLocks noChangeArrowheads="1"/>
          </p:cNvSpPr>
          <p:nvPr/>
        </p:nvSpPr>
        <p:spPr bwMode="auto">
          <a:xfrm>
            <a:off x="568325" y="2413000"/>
            <a:ext cx="1676400" cy="304800"/>
          </a:xfrm>
          <a:prstGeom prst="rect">
            <a:avLst/>
          </a:prstGeom>
          <a:solidFill>
            <a:schemeClr val="hlink"/>
          </a:solidFill>
          <a:ln w="9525">
            <a:solidFill>
              <a:schemeClr val="bg1"/>
            </a:solidFill>
            <a:miter lim="800000"/>
            <a:headEnd/>
            <a:tailEnd/>
          </a:ln>
        </p:spPr>
        <p:txBody>
          <a:bodyPr anchor="ctr">
            <a:prstTxWarp prst="textNoShape">
              <a:avLst/>
            </a:prstTxWarp>
          </a:bodyPr>
          <a:lstStyle/>
          <a:p>
            <a:pPr algn="ctr"/>
            <a:r>
              <a:rPr kumimoji="1" lang="en-US" sz="1200">
                <a:solidFill>
                  <a:schemeClr val="bg1"/>
                </a:solidFill>
              </a:rPr>
              <a:t>Flow Control</a:t>
            </a:r>
          </a:p>
        </p:txBody>
      </p:sp>
      <p:sp>
        <p:nvSpPr>
          <p:cNvPr id="26668" name="Rectangle 47"/>
          <p:cNvSpPr>
            <a:spLocks noChangeArrowheads="1"/>
          </p:cNvSpPr>
          <p:nvPr/>
        </p:nvSpPr>
        <p:spPr bwMode="auto">
          <a:xfrm>
            <a:off x="1408113" y="2990850"/>
            <a:ext cx="836612"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while</a:t>
            </a:r>
          </a:p>
        </p:txBody>
      </p:sp>
      <p:sp>
        <p:nvSpPr>
          <p:cNvPr id="26669" name="Rectangle 48"/>
          <p:cNvSpPr>
            <a:spLocks noChangeArrowheads="1"/>
          </p:cNvSpPr>
          <p:nvPr/>
        </p:nvSpPr>
        <p:spPr bwMode="auto">
          <a:xfrm>
            <a:off x="1408113" y="2717800"/>
            <a:ext cx="836612"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else</a:t>
            </a:r>
          </a:p>
        </p:txBody>
      </p:sp>
      <p:sp>
        <p:nvSpPr>
          <p:cNvPr id="26670" name="Line 50"/>
          <p:cNvSpPr>
            <a:spLocks noChangeShapeType="1"/>
          </p:cNvSpPr>
          <p:nvPr/>
        </p:nvSpPr>
        <p:spPr bwMode="auto">
          <a:xfrm>
            <a:off x="3108325" y="2413000"/>
            <a:ext cx="0" cy="1123950"/>
          </a:xfrm>
          <a:prstGeom prst="line">
            <a:avLst/>
          </a:prstGeom>
          <a:noFill/>
          <a:ln w="9525" cap="sq">
            <a:solidFill>
              <a:schemeClr val="bg1"/>
            </a:solidFill>
            <a:round/>
            <a:headEnd/>
            <a:tailEnd/>
          </a:ln>
        </p:spPr>
        <p:txBody>
          <a:bodyPr lIns="92075" tIns="46038" rIns="92075" bIns="46038">
            <a:prstTxWarp prst="textNoShape">
              <a:avLst/>
            </a:prstTxWarp>
          </a:bodyPr>
          <a:lstStyle/>
          <a:p>
            <a:endParaRPr lang="en-US" sz="1200"/>
          </a:p>
        </p:txBody>
      </p:sp>
      <p:sp>
        <p:nvSpPr>
          <p:cNvPr id="26671" name="Rectangle 51"/>
          <p:cNvSpPr>
            <a:spLocks noChangeArrowheads="1"/>
          </p:cNvSpPr>
          <p:nvPr/>
        </p:nvSpPr>
        <p:spPr bwMode="auto">
          <a:xfrm>
            <a:off x="1482725" y="4451350"/>
            <a:ext cx="9128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endParaRPr kumimoji="1" lang="en-US" sz="1200">
              <a:latin typeface="Courier New" charset="0"/>
            </a:endParaRPr>
          </a:p>
        </p:txBody>
      </p:sp>
      <p:sp>
        <p:nvSpPr>
          <p:cNvPr id="26672" name="Rectangle 52"/>
          <p:cNvSpPr>
            <a:spLocks noChangeArrowheads="1"/>
          </p:cNvSpPr>
          <p:nvPr/>
        </p:nvSpPr>
        <p:spPr bwMode="auto">
          <a:xfrm>
            <a:off x="566738" y="4451350"/>
            <a:ext cx="915987"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73" name="Rectangle 53"/>
          <p:cNvSpPr>
            <a:spLocks noChangeArrowheads="1"/>
          </p:cNvSpPr>
          <p:nvPr/>
        </p:nvSpPr>
        <p:spPr bwMode="auto">
          <a:xfrm>
            <a:off x="566738" y="4178300"/>
            <a:ext cx="915987"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74" name="Rectangle 54"/>
          <p:cNvSpPr>
            <a:spLocks noChangeArrowheads="1"/>
          </p:cNvSpPr>
          <p:nvPr/>
        </p:nvSpPr>
        <p:spPr bwMode="auto">
          <a:xfrm>
            <a:off x="566738" y="3905250"/>
            <a:ext cx="915987"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true</a:t>
            </a:r>
          </a:p>
        </p:txBody>
      </p:sp>
      <p:sp>
        <p:nvSpPr>
          <p:cNvPr id="26675" name="Rectangle 55"/>
          <p:cNvSpPr>
            <a:spLocks noChangeArrowheads="1"/>
          </p:cNvSpPr>
          <p:nvPr/>
        </p:nvSpPr>
        <p:spPr bwMode="auto">
          <a:xfrm>
            <a:off x="566738" y="3600450"/>
            <a:ext cx="1828800" cy="304800"/>
          </a:xfrm>
          <a:prstGeom prst="rect">
            <a:avLst/>
          </a:prstGeom>
          <a:solidFill>
            <a:schemeClr val="hlink"/>
          </a:solidFill>
          <a:ln w="9525">
            <a:solidFill>
              <a:schemeClr val="bg1"/>
            </a:solidFill>
            <a:miter lim="800000"/>
            <a:headEnd/>
            <a:tailEnd/>
          </a:ln>
        </p:spPr>
        <p:txBody>
          <a:bodyPr anchor="ctr">
            <a:prstTxWarp prst="textNoShape">
              <a:avLst/>
            </a:prstTxWarp>
          </a:bodyPr>
          <a:lstStyle/>
          <a:p>
            <a:pPr algn="ctr"/>
            <a:r>
              <a:rPr kumimoji="1" lang="en-US" sz="1200">
                <a:solidFill>
                  <a:schemeClr val="bg1"/>
                </a:solidFill>
              </a:rPr>
              <a:t>Boolean</a:t>
            </a:r>
          </a:p>
        </p:txBody>
      </p:sp>
      <p:sp>
        <p:nvSpPr>
          <p:cNvPr id="26676" name="Rectangle 56"/>
          <p:cNvSpPr>
            <a:spLocks noChangeArrowheads="1"/>
          </p:cNvSpPr>
          <p:nvPr/>
        </p:nvSpPr>
        <p:spPr bwMode="auto">
          <a:xfrm>
            <a:off x="1482725" y="4178300"/>
            <a:ext cx="9128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&amp;&amp;</a:t>
            </a:r>
          </a:p>
        </p:txBody>
      </p:sp>
      <p:sp>
        <p:nvSpPr>
          <p:cNvPr id="26677" name="Rectangle 57"/>
          <p:cNvSpPr>
            <a:spLocks noChangeArrowheads="1"/>
          </p:cNvSpPr>
          <p:nvPr/>
        </p:nvSpPr>
        <p:spPr bwMode="auto">
          <a:xfrm>
            <a:off x="1482725" y="3905250"/>
            <a:ext cx="9128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dirty="0">
                <a:latin typeface="Courier New" charset="0"/>
              </a:rPr>
              <a:t>false</a:t>
            </a:r>
          </a:p>
        </p:txBody>
      </p:sp>
      <p:sp>
        <p:nvSpPr>
          <p:cNvPr id="26678" name="Rectangle 58"/>
          <p:cNvSpPr>
            <a:spLocks noChangeArrowheads="1"/>
          </p:cNvSpPr>
          <p:nvPr/>
        </p:nvSpPr>
        <p:spPr bwMode="auto">
          <a:xfrm>
            <a:off x="3506788" y="4451350"/>
            <a:ext cx="684212"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79" name="Rectangle 59"/>
          <p:cNvSpPr>
            <a:spLocks noChangeArrowheads="1"/>
          </p:cNvSpPr>
          <p:nvPr/>
        </p:nvSpPr>
        <p:spPr bwMode="auto">
          <a:xfrm>
            <a:off x="2819400" y="4451350"/>
            <a:ext cx="687388"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80" name="Rectangle 60"/>
          <p:cNvSpPr>
            <a:spLocks noChangeArrowheads="1"/>
          </p:cNvSpPr>
          <p:nvPr/>
        </p:nvSpPr>
        <p:spPr bwMode="auto">
          <a:xfrm>
            <a:off x="2819400" y="4178300"/>
            <a:ext cx="687388"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81" name="Rectangle 61"/>
          <p:cNvSpPr>
            <a:spLocks noChangeArrowheads="1"/>
          </p:cNvSpPr>
          <p:nvPr/>
        </p:nvSpPr>
        <p:spPr bwMode="auto">
          <a:xfrm>
            <a:off x="2819400" y="3905250"/>
            <a:ext cx="687388"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82" name="Rectangle 62"/>
          <p:cNvSpPr>
            <a:spLocks noChangeArrowheads="1"/>
          </p:cNvSpPr>
          <p:nvPr/>
        </p:nvSpPr>
        <p:spPr bwMode="auto">
          <a:xfrm>
            <a:off x="2819400" y="3600450"/>
            <a:ext cx="1371600" cy="304800"/>
          </a:xfrm>
          <a:prstGeom prst="rect">
            <a:avLst/>
          </a:prstGeom>
          <a:solidFill>
            <a:schemeClr val="hlink"/>
          </a:solidFill>
          <a:ln w="9525">
            <a:solidFill>
              <a:schemeClr val="bg1"/>
            </a:solidFill>
            <a:miter lim="800000"/>
            <a:headEnd/>
            <a:tailEnd/>
          </a:ln>
        </p:spPr>
        <p:txBody>
          <a:bodyPr anchor="ctr">
            <a:prstTxWarp prst="textNoShape">
              <a:avLst/>
            </a:prstTxWarp>
          </a:bodyPr>
          <a:lstStyle/>
          <a:p>
            <a:pPr algn="ctr"/>
            <a:r>
              <a:rPr kumimoji="1" lang="en-US" sz="1200">
                <a:solidFill>
                  <a:schemeClr val="bg1"/>
                </a:solidFill>
              </a:rPr>
              <a:t>Punctuation</a:t>
            </a:r>
          </a:p>
        </p:txBody>
      </p:sp>
      <p:sp>
        <p:nvSpPr>
          <p:cNvPr id="26683" name="Rectangle 63"/>
          <p:cNvSpPr>
            <a:spLocks noChangeArrowheads="1"/>
          </p:cNvSpPr>
          <p:nvPr/>
        </p:nvSpPr>
        <p:spPr bwMode="auto">
          <a:xfrm>
            <a:off x="3506788" y="4178300"/>
            <a:ext cx="684212"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84" name="Rectangle 64"/>
          <p:cNvSpPr>
            <a:spLocks noChangeArrowheads="1"/>
          </p:cNvSpPr>
          <p:nvPr/>
        </p:nvSpPr>
        <p:spPr bwMode="auto">
          <a:xfrm>
            <a:off x="3506788" y="3905250"/>
            <a:ext cx="684212"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685" name="Rectangle 65"/>
          <p:cNvSpPr>
            <a:spLocks noChangeArrowheads="1"/>
          </p:cNvSpPr>
          <p:nvPr/>
        </p:nvSpPr>
        <p:spPr bwMode="auto">
          <a:xfrm>
            <a:off x="3841750" y="5486400"/>
            <a:ext cx="1295400"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a[i]</a:t>
            </a:r>
          </a:p>
        </p:txBody>
      </p:sp>
      <p:sp>
        <p:nvSpPr>
          <p:cNvPr id="26686" name="Rectangle 66"/>
          <p:cNvSpPr>
            <a:spLocks noChangeArrowheads="1"/>
          </p:cNvSpPr>
          <p:nvPr/>
        </p:nvSpPr>
        <p:spPr bwMode="auto">
          <a:xfrm>
            <a:off x="3841750" y="5759450"/>
            <a:ext cx="1295400"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new</a:t>
            </a:r>
          </a:p>
        </p:txBody>
      </p:sp>
      <p:sp>
        <p:nvSpPr>
          <p:cNvPr id="26687" name="Rectangle 67"/>
          <p:cNvSpPr>
            <a:spLocks noChangeArrowheads="1"/>
          </p:cNvSpPr>
          <p:nvPr/>
        </p:nvSpPr>
        <p:spPr bwMode="auto">
          <a:xfrm>
            <a:off x="3841750" y="6032500"/>
            <a:ext cx="1295400"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a.length</a:t>
            </a:r>
          </a:p>
        </p:txBody>
      </p:sp>
      <p:sp>
        <p:nvSpPr>
          <p:cNvPr id="26688" name="Rectangle 68"/>
          <p:cNvSpPr>
            <a:spLocks noChangeArrowheads="1"/>
          </p:cNvSpPr>
          <p:nvPr/>
        </p:nvSpPr>
        <p:spPr bwMode="auto">
          <a:xfrm>
            <a:off x="3841750" y="5181600"/>
            <a:ext cx="1295400" cy="304800"/>
          </a:xfrm>
          <a:prstGeom prst="rect">
            <a:avLst/>
          </a:prstGeom>
          <a:solidFill>
            <a:schemeClr val="hlink"/>
          </a:solidFill>
          <a:ln w="9525">
            <a:solidFill>
              <a:schemeClr val="bg1"/>
            </a:solidFill>
            <a:miter lim="800000"/>
            <a:headEnd/>
            <a:tailEnd/>
          </a:ln>
        </p:spPr>
        <p:txBody>
          <a:bodyPr lIns="182880" rIns="182880" anchor="ctr">
            <a:prstTxWarp prst="textNoShape">
              <a:avLst/>
            </a:prstTxWarp>
          </a:bodyPr>
          <a:lstStyle/>
          <a:p>
            <a:pPr algn="ctr"/>
            <a:r>
              <a:rPr kumimoji="1" lang="en-US" sz="1200">
                <a:solidFill>
                  <a:schemeClr val="bg1"/>
                </a:solidFill>
              </a:rPr>
              <a:t>Arrays</a:t>
            </a:r>
          </a:p>
        </p:txBody>
      </p:sp>
      <p:sp>
        <p:nvSpPr>
          <p:cNvPr id="26689" name="Line 69"/>
          <p:cNvSpPr>
            <a:spLocks noChangeShapeType="1"/>
          </p:cNvSpPr>
          <p:nvPr/>
        </p:nvSpPr>
        <p:spPr bwMode="auto">
          <a:xfrm>
            <a:off x="3841750" y="5486400"/>
            <a:ext cx="1295400" cy="0"/>
          </a:xfrm>
          <a:prstGeom prst="line">
            <a:avLst/>
          </a:prstGeom>
          <a:noFill/>
          <a:ln w="9525">
            <a:solidFill>
              <a:schemeClr val="bg1"/>
            </a:solidFill>
            <a:round/>
            <a:headEnd/>
            <a:tailEnd/>
          </a:ln>
        </p:spPr>
        <p:txBody>
          <a:bodyPr lIns="92075" tIns="46038" rIns="92075" bIns="46038">
            <a:prstTxWarp prst="textNoShape">
              <a:avLst/>
            </a:prstTxWarp>
          </a:bodyPr>
          <a:lstStyle/>
          <a:p>
            <a:endParaRPr lang="en-US" sz="1200"/>
          </a:p>
        </p:txBody>
      </p:sp>
      <p:sp>
        <p:nvSpPr>
          <p:cNvPr id="26690" name="Line 70"/>
          <p:cNvSpPr>
            <a:spLocks noChangeShapeType="1"/>
          </p:cNvSpPr>
          <p:nvPr/>
        </p:nvSpPr>
        <p:spPr bwMode="auto">
          <a:xfrm>
            <a:off x="3841750" y="6305550"/>
            <a:ext cx="1295400" cy="0"/>
          </a:xfrm>
          <a:prstGeom prst="line">
            <a:avLst/>
          </a:prstGeom>
          <a:noFill/>
          <a:ln w="9525" cap="sq">
            <a:solidFill>
              <a:schemeClr val="bg1"/>
            </a:solidFill>
            <a:round/>
            <a:headEnd/>
            <a:tailEnd/>
          </a:ln>
        </p:spPr>
        <p:txBody>
          <a:bodyPr lIns="92075" tIns="46038" rIns="92075" bIns="46038">
            <a:prstTxWarp prst="textNoShape">
              <a:avLst/>
            </a:prstTxWarp>
          </a:bodyPr>
          <a:lstStyle/>
          <a:p>
            <a:endParaRPr lang="en-US" sz="1200"/>
          </a:p>
        </p:txBody>
      </p:sp>
      <p:sp>
        <p:nvSpPr>
          <p:cNvPr id="26691" name="Line 72"/>
          <p:cNvSpPr>
            <a:spLocks noChangeShapeType="1"/>
          </p:cNvSpPr>
          <p:nvPr/>
        </p:nvSpPr>
        <p:spPr bwMode="auto">
          <a:xfrm>
            <a:off x="3841750" y="6032500"/>
            <a:ext cx="1295400" cy="0"/>
          </a:xfrm>
          <a:prstGeom prst="line">
            <a:avLst/>
          </a:prstGeom>
          <a:noFill/>
          <a:ln w="9525">
            <a:solidFill>
              <a:schemeClr val="bg1"/>
            </a:solidFill>
            <a:round/>
            <a:headEnd/>
            <a:tailEnd/>
          </a:ln>
        </p:spPr>
        <p:txBody>
          <a:bodyPr lIns="92075" tIns="46038" rIns="92075" bIns="46038">
            <a:prstTxWarp prst="textNoShape">
              <a:avLst/>
            </a:prstTxWarp>
          </a:bodyPr>
          <a:lstStyle/>
          <a:p>
            <a:endParaRPr lang="en-US" sz="1200"/>
          </a:p>
        </p:txBody>
      </p:sp>
      <p:sp>
        <p:nvSpPr>
          <p:cNvPr id="26692" name="Line 73"/>
          <p:cNvSpPr>
            <a:spLocks noChangeShapeType="1"/>
          </p:cNvSpPr>
          <p:nvPr/>
        </p:nvSpPr>
        <p:spPr bwMode="auto">
          <a:xfrm>
            <a:off x="3841750" y="5759450"/>
            <a:ext cx="1295400" cy="0"/>
          </a:xfrm>
          <a:prstGeom prst="line">
            <a:avLst/>
          </a:prstGeom>
          <a:noFill/>
          <a:ln w="9525">
            <a:solidFill>
              <a:schemeClr val="bg1"/>
            </a:solidFill>
            <a:round/>
            <a:headEnd/>
            <a:tailEnd/>
          </a:ln>
        </p:spPr>
        <p:txBody>
          <a:bodyPr lIns="92075" tIns="46038" rIns="92075" bIns="46038">
            <a:prstTxWarp prst="textNoShape">
              <a:avLst/>
            </a:prstTxWarp>
          </a:bodyPr>
          <a:lstStyle/>
          <a:p>
            <a:endParaRPr lang="en-US" sz="1200"/>
          </a:p>
        </p:txBody>
      </p:sp>
      <p:sp>
        <p:nvSpPr>
          <p:cNvPr id="26693" name="Rectangle 75"/>
          <p:cNvSpPr>
            <a:spLocks noChangeArrowheads="1"/>
          </p:cNvSpPr>
          <p:nvPr/>
        </p:nvSpPr>
        <p:spPr bwMode="auto">
          <a:xfrm>
            <a:off x="2090738" y="6032500"/>
            <a:ext cx="1522412"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matches()</a:t>
            </a:r>
          </a:p>
        </p:txBody>
      </p:sp>
      <p:sp>
        <p:nvSpPr>
          <p:cNvPr id="26694" name="Rectangle 76"/>
          <p:cNvSpPr>
            <a:spLocks noChangeArrowheads="1"/>
          </p:cNvSpPr>
          <p:nvPr/>
        </p:nvSpPr>
        <p:spPr bwMode="auto">
          <a:xfrm>
            <a:off x="565150" y="6032500"/>
            <a:ext cx="1525588"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charAt()</a:t>
            </a:r>
          </a:p>
        </p:txBody>
      </p:sp>
      <p:sp>
        <p:nvSpPr>
          <p:cNvPr id="26695" name="Rectangle 77"/>
          <p:cNvSpPr>
            <a:spLocks noChangeArrowheads="1"/>
          </p:cNvSpPr>
          <p:nvPr/>
        </p:nvSpPr>
        <p:spPr bwMode="auto">
          <a:xfrm>
            <a:off x="565150" y="5759450"/>
            <a:ext cx="1525588"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length()</a:t>
            </a:r>
          </a:p>
        </p:txBody>
      </p:sp>
      <p:sp>
        <p:nvSpPr>
          <p:cNvPr id="26696" name="Rectangle 78"/>
          <p:cNvSpPr>
            <a:spLocks noChangeArrowheads="1"/>
          </p:cNvSpPr>
          <p:nvPr/>
        </p:nvSpPr>
        <p:spPr bwMode="auto">
          <a:xfrm>
            <a:off x="565150" y="5486400"/>
            <a:ext cx="1525588"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dirty="0">
                <a:latin typeface="Courier New" charset="0"/>
              </a:rPr>
              <a:t>+</a:t>
            </a:r>
          </a:p>
        </p:txBody>
      </p:sp>
      <p:sp>
        <p:nvSpPr>
          <p:cNvPr id="26697" name="Rectangle 79"/>
          <p:cNvSpPr>
            <a:spLocks noChangeArrowheads="1"/>
          </p:cNvSpPr>
          <p:nvPr/>
        </p:nvSpPr>
        <p:spPr bwMode="auto">
          <a:xfrm>
            <a:off x="565150" y="5181600"/>
            <a:ext cx="3048000" cy="304800"/>
          </a:xfrm>
          <a:prstGeom prst="rect">
            <a:avLst/>
          </a:prstGeom>
          <a:solidFill>
            <a:schemeClr val="hlink"/>
          </a:solidFill>
          <a:ln w="9525">
            <a:solidFill>
              <a:schemeClr val="bg1"/>
            </a:solidFill>
            <a:miter lim="800000"/>
            <a:headEnd/>
            <a:tailEnd/>
          </a:ln>
        </p:spPr>
        <p:txBody>
          <a:bodyPr anchor="ctr">
            <a:prstTxWarp prst="textNoShape">
              <a:avLst/>
            </a:prstTxWarp>
          </a:bodyPr>
          <a:lstStyle/>
          <a:p>
            <a:pPr algn="ctr"/>
            <a:r>
              <a:rPr kumimoji="1" lang="en-US" sz="1200">
                <a:solidFill>
                  <a:schemeClr val="bg1"/>
                </a:solidFill>
              </a:rPr>
              <a:t>String</a:t>
            </a:r>
          </a:p>
        </p:txBody>
      </p:sp>
      <p:sp>
        <p:nvSpPr>
          <p:cNvPr id="26698" name="Rectangle 80"/>
          <p:cNvSpPr>
            <a:spLocks noChangeArrowheads="1"/>
          </p:cNvSpPr>
          <p:nvPr/>
        </p:nvSpPr>
        <p:spPr bwMode="auto">
          <a:xfrm>
            <a:off x="2090738" y="5759450"/>
            <a:ext cx="1522412"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compareTo()</a:t>
            </a:r>
          </a:p>
        </p:txBody>
      </p:sp>
      <p:sp>
        <p:nvSpPr>
          <p:cNvPr id="26699" name="Rectangle 81"/>
          <p:cNvSpPr>
            <a:spLocks noChangeArrowheads="1"/>
          </p:cNvSpPr>
          <p:nvPr/>
        </p:nvSpPr>
        <p:spPr bwMode="auto">
          <a:xfrm>
            <a:off x="2090738" y="5486400"/>
            <a:ext cx="1522412"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700" name="Line 82"/>
          <p:cNvSpPr>
            <a:spLocks noChangeShapeType="1"/>
          </p:cNvSpPr>
          <p:nvPr/>
        </p:nvSpPr>
        <p:spPr bwMode="auto">
          <a:xfrm>
            <a:off x="565150" y="5759450"/>
            <a:ext cx="3048000" cy="0"/>
          </a:xfrm>
          <a:prstGeom prst="line">
            <a:avLst/>
          </a:prstGeom>
          <a:noFill/>
          <a:ln w="9525">
            <a:solidFill>
              <a:schemeClr val="bg1"/>
            </a:solidFill>
            <a:round/>
            <a:headEnd/>
            <a:tailEnd/>
          </a:ln>
        </p:spPr>
        <p:txBody>
          <a:bodyPr lIns="92075" tIns="46038" rIns="92075" bIns="46038">
            <a:prstTxWarp prst="textNoShape">
              <a:avLst/>
            </a:prstTxWarp>
          </a:bodyPr>
          <a:lstStyle/>
          <a:p>
            <a:endParaRPr lang="en-US" sz="1200"/>
          </a:p>
        </p:txBody>
      </p:sp>
      <p:sp>
        <p:nvSpPr>
          <p:cNvPr id="26701" name="Line 83"/>
          <p:cNvSpPr>
            <a:spLocks noChangeShapeType="1"/>
          </p:cNvSpPr>
          <p:nvPr/>
        </p:nvSpPr>
        <p:spPr bwMode="auto">
          <a:xfrm>
            <a:off x="565150" y="6032500"/>
            <a:ext cx="3048000" cy="0"/>
          </a:xfrm>
          <a:prstGeom prst="line">
            <a:avLst/>
          </a:prstGeom>
          <a:noFill/>
          <a:ln w="9525">
            <a:solidFill>
              <a:schemeClr val="bg1"/>
            </a:solidFill>
            <a:round/>
            <a:headEnd/>
            <a:tailEnd/>
          </a:ln>
        </p:spPr>
        <p:txBody>
          <a:bodyPr lIns="92075" tIns="46038" rIns="92075" bIns="46038">
            <a:prstTxWarp prst="textNoShape">
              <a:avLst/>
            </a:prstTxWarp>
          </a:bodyPr>
          <a:lstStyle/>
          <a:p>
            <a:endParaRPr lang="en-US" sz="1200"/>
          </a:p>
        </p:txBody>
      </p:sp>
      <p:sp>
        <p:nvSpPr>
          <p:cNvPr id="26702" name="Line 85"/>
          <p:cNvSpPr>
            <a:spLocks noChangeShapeType="1"/>
          </p:cNvSpPr>
          <p:nvPr/>
        </p:nvSpPr>
        <p:spPr bwMode="auto">
          <a:xfrm>
            <a:off x="565150" y="5486400"/>
            <a:ext cx="3048000" cy="0"/>
          </a:xfrm>
          <a:prstGeom prst="line">
            <a:avLst/>
          </a:prstGeom>
          <a:noFill/>
          <a:ln w="9525">
            <a:solidFill>
              <a:schemeClr val="bg1"/>
            </a:solidFill>
            <a:round/>
            <a:headEnd/>
            <a:tailEnd/>
          </a:ln>
        </p:spPr>
        <p:txBody>
          <a:bodyPr lIns="92075" tIns="46038" rIns="92075" bIns="46038">
            <a:prstTxWarp prst="textNoShape">
              <a:avLst/>
            </a:prstTxWarp>
          </a:bodyPr>
          <a:lstStyle/>
          <a:p>
            <a:endParaRPr lang="en-US" sz="1200"/>
          </a:p>
        </p:txBody>
      </p:sp>
      <p:sp>
        <p:nvSpPr>
          <p:cNvPr id="26703" name="Line 86"/>
          <p:cNvSpPr>
            <a:spLocks noChangeShapeType="1"/>
          </p:cNvSpPr>
          <p:nvPr/>
        </p:nvSpPr>
        <p:spPr bwMode="auto">
          <a:xfrm>
            <a:off x="565150" y="6305550"/>
            <a:ext cx="3048000" cy="0"/>
          </a:xfrm>
          <a:prstGeom prst="line">
            <a:avLst/>
          </a:prstGeom>
          <a:noFill/>
          <a:ln w="9525" cap="sq">
            <a:solidFill>
              <a:schemeClr val="bg1"/>
            </a:solidFill>
            <a:round/>
            <a:headEnd/>
            <a:tailEnd/>
          </a:ln>
        </p:spPr>
        <p:txBody>
          <a:bodyPr lIns="92075" tIns="46038" rIns="92075" bIns="46038">
            <a:prstTxWarp prst="textNoShape">
              <a:avLst/>
            </a:prstTxWarp>
          </a:bodyPr>
          <a:lstStyle/>
          <a:p>
            <a:endParaRPr lang="en-US" sz="1200"/>
          </a:p>
        </p:txBody>
      </p:sp>
      <p:sp>
        <p:nvSpPr>
          <p:cNvPr id="26704" name="Rectangle 87"/>
          <p:cNvSpPr>
            <a:spLocks noChangeArrowheads="1"/>
          </p:cNvSpPr>
          <p:nvPr/>
        </p:nvSpPr>
        <p:spPr bwMode="auto">
          <a:xfrm>
            <a:off x="1530350" y="1841500"/>
            <a:ext cx="963613" cy="273050"/>
          </a:xfrm>
          <a:prstGeom prst="rect">
            <a:avLst/>
          </a:prstGeom>
          <a:solidFill>
            <a:schemeClr val="tx2"/>
          </a:solidFill>
          <a:ln w="9525">
            <a:solidFill>
              <a:schemeClr val="bg1"/>
            </a:solidFill>
            <a:miter lim="800000"/>
            <a:headEnd/>
            <a:tailEnd/>
          </a:ln>
        </p:spPr>
        <p:txBody>
          <a:bodyPr wrap="none" lIns="182880" rIns="182880" anchor="ctr">
            <a:prstTxWarp prst="textNoShape">
              <a:avLst/>
            </a:prstTxWarp>
          </a:bodyPr>
          <a:lstStyle/>
          <a:p>
            <a:pPr algn="ctr"/>
            <a:r>
              <a:rPr kumimoji="1" lang="en-US" sz="1200" b="1">
                <a:latin typeface="Courier New" charset="0"/>
              </a:rPr>
              <a:t>boolean</a:t>
            </a:r>
          </a:p>
        </p:txBody>
      </p:sp>
      <p:sp>
        <p:nvSpPr>
          <p:cNvPr id="26705" name="Rectangle 88"/>
          <p:cNvSpPr>
            <a:spLocks noChangeArrowheads="1"/>
          </p:cNvSpPr>
          <p:nvPr/>
        </p:nvSpPr>
        <p:spPr bwMode="auto">
          <a:xfrm>
            <a:off x="561975" y="1841500"/>
            <a:ext cx="968375"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char</a:t>
            </a:r>
          </a:p>
        </p:txBody>
      </p:sp>
      <p:sp>
        <p:nvSpPr>
          <p:cNvPr id="26706" name="Rectangle 89"/>
          <p:cNvSpPr>
            <a:spLocks noChangeArrowheads="1"/>
          </p:cNvSpPr>
          <p:nvPr/>
        </p:nvSpPr>
        <p:spPr bwMode="auto">
          <a:xfrm>
            <a:off x="561975" y="1568450"/>
            <a:ext cx="968375"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long</a:t>
            </a:r>
          </a:p>
        </p:txBody>
      </p:sp>
      <p:sp>
        <p:nvSpPr>
          <p:cNvPr id="26707" name="Rectangle 90"/>
          <p:cNvSpPr>
            <a:spLocks noChangeArrowheads="1"/>
          </p:cNvSpPr>
          <p:nvPr/>
        </p:nvSpPr>
        <p:spPr bwMode="auto">
          <a:xfrm>
            <a:off x="561975" y="1295400"/>
            <a:ext cx="968375"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dirty="0">
                <a:latin typeface="Courier New" charset="0"/>
              </a:rPr>
              <a:t>int</a:t>
            </a:r>
          </a:p>
        </p:txBody>
      </p:sp>
      <p:sp>
        <p:nvSpPr>
          <p:cNvPr id="26708" name="Rectangle 91"/>
          <p:cNvSpPr>
            <a:spLocks noChangeArrowheads="1"/>
          </p:cNvSpPr>
          <p:nvPr/>
        </p:nvSpPr>
        <p:spPr bwMode="auto">
          <a:xfrm>
            <a:off x="561975" y="990600"/>
            <a:ext cx="1931988" cy="304800"/>
          </a:xfrm>
          <a:prstGeom prst="rect">
            <a:avLst/>
          </a:prstGeom>
          <a:solidFill>
            <a:schemeClr val="hlink"/>
          </a:solidFill>
          <a:ln w="9525">
            <a:solidFill>
              <a:schemeClr val="bg1"/>
            </a:solidFill>
            <a:miter lim="800000"/>
            <a:headEnd/>
            <a:tailEnd/>
          </a:ln>
        </p:spPr>
        <p:txBody>
          <a:bodyPr anchor="ctr">
            <a:prstTxWarp prst="textNoShape">
              <a:avLst/>
            </a:prstTxWarp>
          </a:bodyPr>
          <a:lstStyle/>
          <a:p>
            <a:pPr algn="ctr"/>
            <a:r>
              <a:rPr kumimoji="1" lang="en-US" sz="1200">
                <a:solidFill>
                  <a:schemeClr val="bg1"/>
                </a:solidFill>
              </a:rPr>
              <a:t>Built-In Types</a:t>
            </a:r>
          </a:p>
        </p:txBody>
      </p:sp>
      <p:sp>
        <p:nvSpPr>
          <p:cNvPr id="26709" name="Rectangle 92"/>
          <p:cNvSpPr>
            <a:spLocks noChangeArrowheads="1"/>
          </p:cNvSpPr>
          <p:nvPr/>
        </p:nvSpPr>
        <p:spPr bwMode="auto">
          <a:xfrm>
            <a:off x="1530350" y="1568450"/>
            <a:ext cx="9636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String</a:t>
            </a:r>
          </a:p>
        </p:txBody>
      </p:sp>
      <p:sp>
        <p:nvSpPr>
          <p:cNvPr id="26710" name="Rectangle 93"/>
          <p:cNvSpPr>
            <a:spLocks noChangeArrowheads="1"/>
          </p:cNvSpPr>
          <p:nvPr/>
        </p:nvSpPr>
        <p:spPr bwMode="auto">
          <a:xfrm>
            <a:off x="1530350" y="1295400"/>
            <a:ext cx="9636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double</a:t>
            </a:r>
          </a:p>
        </p:txBody>
      </p:sp>
      <p:sp>
        <p:nvSpPr>
          <p:cNvPr id="26711" name="Line 95"/>
          <p:cNvSpPr>
            <a:spLocks noChangeShapeType="1"/>
          </p:cNvSpPr>
          <p:nvPr/>
        </p:nvSpPr>
        <p:spPr bwMode="auto">
          <a:xfrm>
            <a:off x="1530350" y="1295400"/>
            <a:ext cx="0" cy="819150"/>
          </a:xfrm>
          <a:prstGeom prst="line">
            <a:avLst/>
          </a:prstGeom>
          <a:noFill/>
          <a:ln w="9525">
            <a:solidFill>
              <a:schemeClr val="bg1"/>
            </a:solidFill>
            <a:round/>
            <a:headEnd/>
            <a:tailEnd/>
          </a:ln>
        </p:spPr>
        <p:txBody>
          <a:bodyPr lIns="92075" tIns="46038" rIns="92075" bIns="46038">
            <a:prstTxWarp prst="textNoShape">
              <a:avLst/>
            </a:prstTxWarp>
          </a:bodyPr>
          <a:lstStyle/>
          <a:p>
            <a:endParaRPr lang="en-US" sz="1200"/>
          </a:p>
        </p:txBody>
      </p:sp>
      <p:sp>
        <p:nvSpPr>
          <p:cNvPr id="26712" name="Rectangle 96"/>
          <p:cNvSpPr>
            <a:spLocks noChangeArrowheads="1"/>
          </p:cNvSpPr>
          <p:nvPr/>
        </p:nvSpPr>
        <p:spPr bwMode="auto">
          <a:xfrm>
            <a:off x="7108825" y="6032500"/>
            <a:ext cx="13319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dirty="0" smtClean="0">
                <a:latin typeface="Courier New" charset="0"/>
              </a:rPr>
              <a:t>toString()</a:t>
            </a:r>
            <a:endParaRPr kumimoji="1" lang="en-US" sz="1200" b="1" dirty="0">
              <a:latin typeface="Courier New" charset="0"/>
            </a:endParaRPr>
          </a:p>
        </p:txBody>
      </p:sp>
      <p:sp>
        <p:nvSpPr>
          <p:cNvPr id="26713" name="Rectangle 97"/>
          <p:cNvSpPr>
            <a:spLocks noChangeArrowheads="1"/>
          </p:cNvSpPr>
          <p:nvPr/>
        </p:nvSpPr>
        <p:spPr bwMode="auto">
          <a:xfrm>
            <a:off x="5773738" y="6032500"/>
            <a:ext cx="1335087"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dirty="0" smtClean="0">
                <a:latin typeface="Courier New" charset="0"/>
              </a:rPr>
              <a:t>final</a:t>
            </a:r>
            <a:endParaRPr kumimoji="1" lang="en-US" sz="1200" b="1" dirty="0">
              <a:latin typeface="Courier New" charset="0"/>
            </a:endParaRPr>
          </a:p>
        </p:txBody>
      </p:sp>
      <p:sp>
        <p:nvSpPr>
          <p:cNvPr id="26714" name="Rectangle 98"/>
          <p:cNvSpPr>
            <a:spLocks noChangeArrowheads="1"/>
          </p:cNvSpPr>
          <p:nvPr/>
        </p:nvSpPr>
        <p:spPr bwMode="auto">
          <a:xfrm>
            <a:off x="7108825" y="6305550"/>
            <a:ext cx="13319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main()</a:t>
            </a:r>
          </a:p>
        </p:txBody>
      </p:sp>
      <p:sp>
        <p:nvSpPr>
          <p:cNvPr id="26715" name="Rectangle 99"/>
          <p:cNvSpPr>
            <a:spLocks noChangeArrowheads="1"/>
          </p:cNvSpPr>
          <p:nvPr/>
        </p:nvSpPr>
        <p:spPr bwMode="auto">
          <a:xfrm>
            <a:off x="5773738" y="6305550"/>
            <a:ext cx="1335087"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new</a:t>
            </a:r>
          </a:p>
        </p:txBody>
      </p:sp>
      <p:sp>
        <p:nvSpPr>
          <p:cNvPr id="26716" name="Rectangle 100"/>
          <p:cNvSpPr>
            <a:spLocks noChangeArrowheads="1"/>
          </p:cNvSpPr>
          <p:nvPr/>
        </p:nvSpPr>
        <p:spPr bwMode="auto">
          <a:xfrm>
            <a:off x="5773738" y="5759450"/>
            <a:ext cx="1335087"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public</a:t>
            </a:r>
          </a:p>
        </p:txBody>
      </p:sp>
      <p:sp>
        <p:nvSpPr>
          <p:cNvPr id="26717" name="Rectangle 101"/>
          <p:cNvSpPr>
            <a:spLocks noChangeArrowheads="1"/>
          </p:cNvSpPr>
          <p:nvPr/>
        </p:nvSpPr>
        <p:spPr bwMode="auto">
          <a:xfrm>
            <a:off x="5773738" y="5486400"/>
            <a:ext cx="1335087"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dirty="0">
                <a:latin typeface="Courier New" charset="0"/>
              </a:rPr>
              <a:t>class</a:t>
            </a:r>
          </a:p>
        </p:txBody>
      </p:sp>
      <p:sp>
        <p:nvSpPr>
          <p:cNvPr id="26718" name="Rectangle 102"/>
          <p:cNvSpPr>
            <a:spLocks noChangeArrowheads="1"/>
          </p:cNvSpPr>
          <p:nvPr/>
        </p:nvSpPr>
        <p:spPr bwMode="auto">
          <a:xfrm>
            <a:off x="5773738" y="5181600"/>
            <a:ext cx="2667000" cy="304800"/>
          </a:xfrm>
          <a:prstGeom prst="rect">
            <a:avLst/>
          </a:prstGeom>
          <a:solidFill>
            <a:schemeClr val="hlink"/>
          </a:solidFill>
          <a:ln w="9525">
            <a:solidFill>
              <a:schemeClr val="bg1"/>
            </a:solidFill>
            <a:miter lim="800000"/>
            <a:headEnd/>
            <a:tailEnd/>
          </a:ln>
        </p:spPr>
        <p:txBody>
          <a:bodyPr anchor="ctr">
            <a:prstTxWarp prst="textNoShape">
              <a:avLst/>
            </a:prstTxWarp>
          </a:bodyPr>
          <a:lstStyle/>
          <a:p>
            <a:pPr algn="ctr"/>
            <a:r>
              <a:rPr kumimoji="1" lang="en-US" sz="1200">
                <a:solidFill>
                  <a:schemeClr val="bg1"/>
                </a:solidFill>
              </a:rPr>
              <a:t>Objects</a:t>
            </a:r>
          </a:p>
        </p:txBody>
      </p:sp>
      <p:sp>
        <p:nvSpPr>
          <p:cNvPr id="26719" name="Rectangle 103"/>
          <p:cNvSpPr>
            <a:spLocks noChangeArrowheads="1"/>
          </p:cNvSpPr>
          <p:nvPr/>
        </p:nvSpPr>
        <p:spPr bwMode="auto">
          <a:xfrm>
            <a:off x="7108825" y="5759450"/>
            <a:ext cx="13319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private</a:t>
            </a:r>
          </a:p>
        </p:txBody>
      </p:sp>
      <p:sp>
        <p:nvSpPr>
          <p:cNvPr id="26720" name="Rectangle 104"/>
          <p:cNvSpPr>
            <a:spLocks noChangeArrowheads="1"/>
          </p:cNvSpPr>
          <p:nvPr/>
        </p:nvSpPr>
        <p:spPr bwMode="auto">
          <a:xfrm>
            <a:off x="7108825" y="5486400"/>
            <a:ext cx="1331913"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static</a:t>
            </a:r>
          </a:p>
        </p:txBody>
      </p:sp>
      <p:sp>
        <p:nvSpPr>
          <p:cNvPr id="26721" name="Line 105"/>
          <p:cNvSpPr>
            <a:spLocks noChangeShapeType="1"/>
          </p:cNvSpPr>
          <p:nvPr/>
        </p:nvSpPr>
        <p:spPr bwMode="auto">
          <a:xfrm>
            <a:off x="5773738" y="5486400"/>
            <a:ext cx="2667000" cy="0"/>
          </a:xfrm>
          <a:prstGeom prst="line">
            <a:avLst/>
          </a:prstGeom>
          <a:noFill/>
          <a:ln w="9525">
            <a:solidFill>
              <a:schemeClr val="bg1"/>
            </a:solidFill>
            <a:round/>
            <a:headEnd/>
            <a:tailEnd/>
          </a:ln>
        </p:spPr>
        <p:txBody>
          <a:bodyPr lIns="92075" tIns="46038" rIns="92075" bIns="46038">
            <a:prstTxWarp prst="textNoShape">
              <a:avLst/>
            </a:prstTxWarp>
          </a:bodyPr>
          <a:lstStyle/>
          <a:p>
            <a:endParaRPr lang="en-US" sz="1200"/>
          </a:p>
        </p:txBody>
      </p:sp>
      <p:sp>
        <p:nvSpPr>
          <p:cNvPr id="26722" name="Line 106"/>
          <p:cNvSpPr>
            <a:spLocks noChangeShapeType="1"/>
          </p:cNvSpPr>
          <p:nvPr/>
        </p:nvSpPr>
        <p:spPr bwMode="auto">
          <a:xfrm>
            <a:off x="5773738" y="5759450"/>
            <a:ext cx="2667000" cy="0"/>
          </a:xfrm>
          <a:prstGeom prst="line">
            <a:avLst/>
          </a:prstGeom>
          <a:noFill/>
          <a:ln w="9525">
            <a:solidFill>
              <a:schemeClr val="bg1"/>
            </a:solidFill>
            <a:round/>
            <a:headEnd/>
            <a:tailEnd/>
          </a:ln>
        </p:spPr>
        <p:txBody>
          <a:bodyPr lIns="92075" tIns="46038" rIns="92075" bIns="46038">
            <a:prstTxWarp prst="textNoShape">
              <a:avLst/>
            </a:prstTxWarp>
          </a:bodyPr>
          <a:lstStyle/>
          <a:p>
            <a:endParaRPr lang="en-US" sz="1200"/>
          </a:p>
        </p:txBody>
      </p:sp>
      <p:sp>
        <p:nvSpPr>
          <p:cNvPr id="26723" name="Line 107"/>
          <p:cNvSpPr>
            <a:spLocks noChangeShapeType="1"/>
          </p:cNvSpPr>
          <p:nvPr/>
        </p:nvSpPr>
        <p:spPr bwMode="auto">
          <a:xfrm>
            <a:off x="5773738" y="6032500"/>
            <a:ext cx="2667000" cy="0"/>
          </a:xfrm>
          <a:prstGeom prst="line">
            <a:avLst/>
          </a:prstGeom>
          <a:noFill/>
          <a:ln w="9525">
            <a:solidFill>
              <a:schemeClr val="bg1"/>
            </a:solidFill>
            <a:round/>
            <a:headEnd/>
            <a:tailEnd/>
          </a:ln>
        </p:spPr>
        <p:txBody>
          <a:bodyPr lIns="92075" tIns="46038" rIns="92075" bIns="46038">
            <a:prstTxWarp prst="textNoShape">
              <a:avLst/>
            </a:prstTxWarp>
          </a:bodyPr>
          <a:lstStyle/>
          <a:p>
            <a:endParaRPr lang="en-US" sz="1200"/>
          </a:p>
        </p:txBody>
      </p:sp>
      <p:sp>
        <p:nvSpPr>
          <p:cNvPr id="26724" name="Line 109"/>
          <p:cNvSpPr>
            <a:spLocks noChangeShapeType="1"/>
          </p:cNvSpPr>
          <p:nvPr/>
        </p:nvSpPr>
        <p:spPr bwMode="auto">
          <a:xfrm>
            <a:off x="7108825" y="5486400"/>
            <a:ext cx="0" cy="1092200"/>
          </a:xfrm>
          <a:prstGeom prst="line">
            <a:avLst/>
          </a:prstGeom>
          <a:noFill/>
          <a:ln w="9525">
            <a:solidFill>
              <a:schemeClr val="bg1"/>
            </a:solidFill>
            <a:round/>
            <a:headEnd/>
            <a:tailEnd/>
          </a:ln>
        </p:spPr>
        <p:txBody>
          <a:bodyPr lIns="92075" tIns="46038" rIns="92075" bIns="46038">
            <a:prstTxWarp prst="textNoShape">
              <a:avLst/>
            </a:prstTxWarp>
          </a:bodyPr>
          <a:lstStyle/>
          <a:p>
            <a:endParaRPr lang="en-US" sz="1200"/>
          </a:p>
        </p:txBody>
      </p:sp>
      <p:sp>
        <p:nvSpPr>
          <p:cNvPr id="26725" name="Line 110"/>
          <p:cNvSpPr>
            <a:spLocks noChangeShapeType="1"/>
          </p:cNvSpPr>
          <p:nvPr/>
        </p:nvSpPr>
        <p:spPr bwMode="auto">
          <a:xfrm>
            <a:off x="5773738" y="6305550"/>
            <a:ext cx="2667000" cy="0"/>
          </a:xfrm>
          <a:prstGeom prst="line">
            <a:avLst/>
          </a:prstGeom>
          <a:noFill/>
          <a:ln w="9525">
            <a:solidFill>
              <a:schemeClr val="bg1"/>
            </a:solidFill>
            <a:round/>
            <a:headEnd/>
            <a:tailEnd/>
          </a:ln>
        </p:spPr>
        <p:txBody>
          <a:bodyPr lIns="92075" tIns="46038" rIns="92075" bIns="46038">
            <a:prstTxWarp prst="textNoShape">
              <a:avLst/>
            </a:prstTxWarp>
          </a:bodyPr>
          <a:lstStyle/>
          <a:p>
            <a:endParaRPr lang="en-US" sz="1200"/>
          </a:p>
        </p:txBody>
      </p:sp>
      <p:sp>
        <p:nvSpPr>
          <p:cNvPr id="26726" name="Line 111"/>
          <p:cNvSpPr>
            <a:spLocks noChangeShapeType="1"/>
          </p:cNvSpPr>
          <p:nvPr/>
        </p:nvSpPr>
        <p:spPr bwMode="auto">
          <a:xfrm>
            <a:off x="5773738" y="6578600"/>
            <a:ext cx="2667000" cy="0"/>
          </a:xfrm>
          <a:prstGeom prst="line">
            <a:avLst/>
          </a:prstGeom>
          <a:noFill/>
          <a:ln w="9525" cap="sq">
            <a:solidFill>
              <a:schemeClr val="bg1"/>
            </a:solidFill>
            <a:round/>
            <a:headEnd/>
            <a:tailEnd/>
          </a:ln>
        </p:spPr>
        <p:txBody>
          <a:bodyPr lIns="92075" tIns="46038" rIns="92075" bIns="46038">
            <a:prstTxWarp prst="textNoShape">
              <a:avLst/>
            </a:prstTxWarp>
          </a:bodyPr>
          <a:lstStyle/>
          <a:p>
            <a:endParaRPr lang="en-US" sz="1200"/>
          </a:p>
        </p:txBody>
      </p:sp>
      <p:sp>
        <p:nvSpPr>
          <p:cNvPr id="26727" name="Rectangle 115"/>
          <p:cNvSpPr>
            <a:spLocks noChangeArrowheads="1"/>
          </p:cNvSpPr>
          <p:nvPr/>
        </p:nvSpPr>
        <p:spPr bwMode="auto">
          <a:xfrm>
            <a:off x="4402138" y="3902075"/>
            <a:ext cx="1117600" cy="273050"/>
          </a:xfrm>
          <a:prstGeom prst="rect">
            <a:avLst/>
          </a:prstGeom>
          <a:solidFill>
            <a:schemeClr val="tx2"/>
          </a:solidFill>
          <a:ln w="9525">
            <a:solidFill>
              <a:schemeClr val="bg1"/>
            </a:solidFill>
            <a:miter lim="800000"/>
            <a:headEnd/>
            <a:tailEnd/>
          </a:ln>
        </p:spPr>
        <p:txBody>
          <a:bodyPr lIns="182880" rIns="182880" anchor="ctr">
            <a:prstTxWarp prst="textNoShape">
              <a:avLst/>
            </a:prstTxWarp>
          </a:bodyPr>
          <a:lstStyle/>
          <a:p>
            <a:pPr algn="ctr"/>
            <a:r>
              <a:rPr kumimoji="1" lang="en-US" sz="1200" b="1">
                <a:latin typeface="Courier New" charset="0"/>
              </a:rPr>
              <a:t>=</a:t>
            </a:r>
          </a:p>
        </p:txBody>
      </p:sp>
      <p:sp>
        <p:nvSpPr>
          <p:cNvPr id="26728" name="Rectangle 116"/>
          <p:cNvSpPr>
            <a:spLocks noChangeArrowheads="1"/>
          </p:cNvSpPr>
          <p:nvPr/>
        </p:nvSpPr>
        <p:spPr bwMode="auto">
          <a:xfrm>
            <a:off x="4402138" y="3597275"/>
            <a:ext cx="1117600" cy="304800"/>
          </a:xfrm>
          <a:prstGeom prst="rect">
            <a:avLst/>
          </a:prstGeom>
          <a:solidFill>
            <a:schemeClr val="hlink"/>
          </a:solidFill>
          <a:ln w="9525">
            <a:solidFill>
              <a:schemeClr val="bg1"/>
            </a:solidFill>
            <a:miter lim="800000"/>
            <a:headEnd/>
            <a:tailEnd/>
          </a:ln>
        </p:spPr>
        <p:txBody>
          <a:bodyPr anchor="ctr">
            <a:prstTxWarp prst="textNoShape">
              <a:avLst/>
            </a:prstTxWarp>
          </a:bodyPr>
          <a:lstStyle/>
          <a:p>
            <a:pPr algn="ctr"/>
            <a:r>
              <a:rPr kumimoji="1" lang="en-US" sz="1200">
                <a:solidFill>
                  <a:schemeClr val="bg1"/>
                </a:solidFill>
              </a:rPr>
              <a:t>Assignment</a:t>
            </a:r>
          </a:p>
        </p:txBody>
      </p:sp>
    </p:spTree>
  </p:cSld>
  <p:clrMapOvr>
    <a:masterClrMapping/>
  </p:clrMapOvr>
  <p:timing>
    <p:tnLst>
      <p:par>
        <p:cTn id="1" dur="indefinite" restart="never" nodeType="tmRoot"/>
      </p:par>
    </p:tn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Kod nasıl tasarlanabilir? (İpucu)</a:t>
            </a:r>
            <a:endParaRPr lang="tr-TR" dirty="0"/>
          </a:p>
        </p:txBody>
      </p:sp>
      <p:sp>
        <p:nvSpPr>
          <p:cNvPr id="3" name="2 İçerik Yer Tutucusu"/>
          <p:cNvSpPr>
            <a:spLocks noGrp="1"/>
          </p:cNvSpPr>
          <p:nvPr>
            <p:ph sz="quarter" idx="1"/>
          </p:nvPr>
        </p:nvSpPr>
        <p:spPr>
          <a:xfrm>
            <a:off x="457200" y="3772874"/>
            <a:ext cx="8229600" cy="2585084"/>
          </a:xfrm>
        </p:spPr>
        <p:txBody>
          <a:bodyPr>
            <a:normAutofit/>
          </a:bodyPr>
          <a:lstStyle/>
          <a:p>
            <a:r>
              <a:rPr lang="tr-TR" dirty="0" smtClean="0"/>
              <a:t>Kod yazmaya güzel, detaylı UML diyagramları ile başlamak faydalı olabilir (Yukarıdaki UML diyagramları tam değildir –Bu </a:t>
            </a:r>
            <a:r>
              <a:rPr lang="tr-TR" dirty="0" err="1" smtClean="0"/>
              <a:t>UMLleri</a:t>
            </a:r>
            <a:r>
              <a:rPr lang="tr-TR" dirty="0" smtClean="0"/>
              <a:t> takip etmek zorunda değilsiniz.) </a:t>
            </a:r>
            <a:endParaRPr lang="tr-TR" dirty="0" smtClean="0">
              <a:sym typeface="Wingdings" pitchFamily="2" charset="2"/>
            </a:endParaRPr>
          </a:p>
          <a:p>
            <a:r>
              <a:rPr lang="tr-TR" dirty="0" smtClean="0">
                <a:sym typeface="Wingdings" pitchFamily="2" charset="2"/>
              </a:rPr>
              <a:t>Soru sormaya gelirken kodunuzu kısa sürede anlayabilmem için UML diyagramlarınızı da getiriniz.</a:t>
            </a:r>
          </a:p>
          <a:p>
            <a:endParaRPr lang="tr-TR" dirty="0" smtClean="0"/>
          </a:p>
        </p:txBody>
      </p:sp>
      <p:graphicFrame>
        <p:nvGraphicFramePr>
          <p:cNvPr id="5" name="4 Tablo"/>
          <p:cNvGraphicFramePr>
            <a:graphicFrameLocks noGrp="1"/>
          </p:cNvGraphicFramePr>
          <p:nvPr/>
        </p:nvGraphicFramePr>
        <p:xfrm>
          <a:off x="142844" y="1357298"/>
          <a:ext cx="2214578" cy="2270869"/>
        </p:xfrm>
        <a:graphic>
          <a:graphicData uri="http://schemas.openxmlformats.org/drawingml/2006/table">
            <a:tbl>
              <a:tblPr firstRow="1" bandRow="1">
                <a:tableStyleId>{5C22544A-7EE6-4342-B048-85BDC9FD1C3A}</a:tableStyleId>
              </a:tblPr>
              <a:tblGrid>
                <a:gridCol w="2214578"/>
              </a:tblGrid>
              <a:tr h="428628">
                <a:tc>
                  <a:txBody>
                    <a:bodyPr/>
                    <a:lstStyle/>
                    <a:p>
                      <a:r>
                        <a:rPr lang="tr-TR" dirty="0" smtClean="0"/>
                        <a:t>MARKETTEKIURUN</a:t>
                      </a:r>
                      <a:endParaRPr lang="tr-TR" dirty="0"/>
                    </a:p>
                  </a:txBody>
                  <a:tcPr/>
                </a:tc>
              </a:tr>
              <a:tr h="653521">
                <a:tc>
                  <a:txBody>
                    <a:bodyPr/>
                    <a:lstStyle/>
                    <a:p>
                      <a:r>
                        <a:rPr lang="tr-TR" dirty="0" smtClean="0"/>
                        <a:t>+kod</a:t>
                      </a:r>
                      <a:r>
                        <a:rPr lang="tr-TR" baseline="0" dirty="0" smtClean="0"/>
                        <a:t>: </a:t>
                      </a:r>
                      <a:r>
                        <a:rPr lang="tr-TR" baseline="0" dirty="0" err="1" smtClean="0"/>
                        <a:t>int</a:t>
                      </a:r>
                      <a:endParaRPr lang="tr-TR" dirty="0" smtClean="0"/>
                    </a:p>
                    <a:p>
                      <a:r>
                        <a:rPr lang="tr-TR" dirty="0" smtClean="0"/>
                        <a:t>+isim:</a:t>
                      </a:r>
                      <a:r>
                        <a:rPr lang="tr-TR" baseline="0" dirty="0" smtClean="0"/>
                        <a:t> </a:t>
                      </a:r>
                      <a:r>
                        <a:rPr lang="tr-TR" baseline="0" dirty="0" err="1" smtClean="0"/>
                        <a:t>String</a:t>
                      </a:r>
                      <a:endParaRPr lang="tr-TR" baseline="0" dirty="0" smtClean="0"/>
                    </a:p>
                    <a:p>
                      <a:r>
                        <a:rPr lang="tr-TR" baseline="0" dirty="0" smtClean="0"/>
                        <a:t>+</a:t>
                      </a:r>
                      <a:r>
                        <a:rPr lang="tr-TR" baseline="0" dirty="0" err="1" smtClean="0"/>
                        <a:t>birimfiyat</a:t>
                      </a:r>
                      <a:r>
                        <a:rPr lang="tr-TR" baseline="0" dirty="0" smtClean="0"/>
                        <a:t>: </a:t>
                      </a:r>
                      <a:r>
                        <a:rPr lang="tr-TR" baseline="0" dirty="0" err="1" smtClean="0"/>
                        <a:t>int</a:t>
                      </a:r>
                      <a:endParaRPr lang="tr-TR" baseline="0" dirty="0" smtClean="0"/>
                    </a:p>
                    <a:p>
                      <a:r>
                        <a:rPr lang="tr-TR" baseline="0" dirty="0" smtClean="0"/>
                        <a:t>…</a:t>
                      </a:r>
                      <a:endParaRPr lang="tr-TR" dirty="0"/>
                    </a:p>
                  </a:txBody>
                  <a:tcPr/>
                </a:tc>
              </a:tr>
              <a:tr h="653521">
                <a:tc>
                  <a:txBody>
                    <a:bodyPr/>
                    <a:lstStyle/>
                    <a:p>
                      <a:r>
                        <a:rPr lang="tr-TR" dirty="0" smtClean="0"/>
                        <a:t>…</a:t>
                      </a:r>
                      <a:endParaRPr lang="tr-TR" dirty="0"/>
                    </a:p>
                  </a:txBody>
                  <a:tcPr/>
                </a:tc>
              </a:tr>
            </a:tbl>
          </a:graphicData>
        </a:graphic>
      </p:graphicFrame>
      <p:graphicFrame>
        <p:nvGraphicFramePr>
          <p:cNvPr id="6" name="5 Tablo"/>
          <p:cNvGraphicFramePr>
            <a:graphicFrameLocks noGrp="1"/>
          </p:cNvGraphicFramePr>
          <p:nvPr/>
        </p:nvGraphicFramePr>
        <p:xfrm>
          <a:off x="2571736" y="1357298"/>
          <a:ext cx="1976430" cy="2270869"/>
        </p:xfrm>
        <a:graphic>
          <a:graphicData uri="http://schemas.openxmlformats.org/drawingml/2006/table">
            <a:tbl>
              <a:tblPr firstRow="1" bandRow="1">
                <a:tableStyleId>{5C22544A-7EE6-4342-B048-85BDC9FD1C3A}</a:tableStyleId>
              </a:tblPr>
              <a:tblGrid>
                <a:gridCol w="1976430"/>
              </a:tblGrid>
              <a:tr h="428628">
                <a:tc>
                  <a:txBody>
                    <a:bodyPr/>
                    <a:lstStyle/>
                    <a:p>
                      <a:r>
                        <a:rPr lang="tr-TR" dirty="0" smtClean="0"/>
                        <a:t>SEPETTEKIURUN</a:t>
                      </a:r>
                      <a:endParaRPr lang="tr-TR" dirty="0"/>
                    </a:p>
                  </a:txBody>
                  <a:tcPr/>
                </a:tc>
              </a:tr>
              <a:tr h="857256">
                <a:tc>
                  <a:txBody>
                    <a:bodyPr/>
                    <a:lstStyle/>
                    <a:p>
                      <a:r>
                        <a:rPr lang="tr-TR" dirty="0" smtClean="0"/>
                        <a:t>+kod: </a:t>
                      </a:r>
                      <a:r>
                        <a:rPr lang="tr-TR" dirty="0" err="1" smtClean="0"/>
                        <a:t>int</a:t>
                      </a:r>
                      <a:endParaRPr lang="tr-TR" dirty="0" smtClean="0"/>
                    </a:p>
                    <a:p>
                      <a:r>
                        <a:rPr lang="tr-TR" dirty="0" smtClean="0"/>
                        <a:t>-adet: </a:t>
                      </a:r>
                      <a:r>
                        <a:rPr lang="tr-TR" dirty="0" err="1" smtClean="0"/>
                        <a:t>int</a:t>
                      </a:r>
                      <a:endParaRPr lang="tr-TR" dirty="0" smtClean="0"/>
                    </a:p>
                    <a:p>
                      <a:r>
                        <a:rPr lang="tr-TR" dirty="0" smtClean="0"/>
                        <a:t>+</a:t>
                      </a:r>
                      <a:r>
                        <a:rPr lang="tr-TR" dirty="0" err="1" smtClean="0"/>
                        <a:t>toplamfiyat</a:t>
                      </a:r>
                      <a:r>
                        <a:rPr lang="tr-TR" dirty="0" smtClean="0"/>
                        <a:t>:</a:t>
                      </a:r>
                      <a:r>
                        <a:rPr lang="tr-TR" baseline="0" dirty="0" smtClean="0"/>
                        <a:t> </a:t>
                      </a:r>
                      <a:r>
                        <a:rPr lang="tr-TR" baseline="0" dirty="0" err="1" smtClean="0"/>
                        <a:t>int</a:t>
                      </a:r>
                      <a:endParaRPr lang="tr-TR" baseline="0" dirty="0" smtClean="0"/>
                    </a:p>
                    <a:p>
                      <a:r>
                        <a:rPr lang="tr-TR" baseline="0" dirty="0" smtClean="0"/>
                        <a:t>…</a:t>
                      </a:r>
                      <a:endParaRPr lang="tr-TR" dirty="0"/>
                    </a:p>
                  </a:txBody>
                  <a:tcPr/>
                </a:tc>
              </a:tr>
              <a:tr h="653521">
                <a:tc>
                  <a:txBody>
                    <a:bodyPr/>
                    <a:lstStyle/>
                    <a:p>
                      <a:r>
                        <a:rPr lang="tr-TR" dirty="0" smtClean="0"/>
                        <a:t>…</a:t>
                      </a:r>
                      <a:endParaRPr lang="tr-TR" dirty="0"/>
                    </a:p>
                  </a:txBody>
                  <a:tcPr/>
                </a:tc>
              </a:tr>
            </a:tbl>
          </a:graphicData>
        </a:graphic>
      </p:graphicFrame>
      <p:graphicFrame>
        <p:nvGraphicFramePr>
          <p:cNvPr id="7" name="6 Tablo"/>
          <p:cNvGraphicFramePr>
            <a:graphicFrameLocks noGrp="1"/>
          </p:cNvGraphicFramePr>
          <p:nvPr/>
        </p:nvGraphicFramePr>
        <p:xfrm>
          <a:off x="4786314" y="1357298"/>
          <a:ext cx="1976430" cy="2270869"/>
        </p:xfrm>
        <a:graphic>
          <a:graphicData uri="http://schemas.openxmlformats.org/drawingml/2006/table">
            <a:tbl>
              <a:tblPr firstRow="1" bandRow="1">
                <a:tableStyleId>{5C22544A-7EE6-4342-B048-85BDC9FD1C3A}</a:tableStyleId>
              </a:tblPr>
              <a:tblGrid>
                <a:gridCol w="1976430"/>
              </a:tblGrid>
              <a:tr h="428628">
                <a:tc>
                  <a:txBody>
                    <a:bodyPr/>
                    <a:lstStyle/>
                    <a:p>
                      <a:r>
                        <a:rPr lang="tr-TR" dirty="0" smtClean="0"/>
                        <a:t>MARKET</a:t>
                      </a:r>
                      <a:endParaRPr lang="tr-TR" dirty="0"/>
                    </a:p>
                  </a:txBody>
                  <a:tcPr/>
                </a:tc>
              </a:tr>
              <a:tr h="928694">
                <a:tc>
                  <a:txBody>
                    <a:bodyPr/>
                    <a:lstStyle/>
                    <a:p>
                      <a:r>
                        <a:rPr lang="tr-TR" dirty="0" smtClean="0"/>
                        <a:t>+</a:t>
                      </a:r>
                      <a:r>
                        <a:rPr lang="tr-TR" dirty="0" err="1" smtClean="0"/>
                        <a:t>UrunAdedi</a:t>
                      </a:r>
                      <a:r>
                        <a:rPr lang="tr-TR" dirty="0" smtClean="0"/>
                        <a:t>: </a:t>
                      </a:r>
                      <a:r>
                        <a:rPr lang="tr-TR" dirty="0" err="1" smtClean="0"/>
                        <a:t>int</a:t>
                      </a:r>
                      <a:endParaRPr lang="tr-TR" dirty="0" smtClean="0"/>
                    </a:p>
                    <a:p>
                      <a:r>
                        <a:rPr lang="tr-TR" dirty="0" smtClean="0"/>
                        <a:t>…</a:t>
                      </a:r>
                    </a:p>
                    <a:p>
                      <a:endParaRPr lang="tr-TR" dirty="0" smtClean="0"/>
                    </a:p>
                    <a:p>
                      <a:endParaRPr lang="tr-TR" dirty="0"/>
                    </a:p>
                  </a:txBody>
                  <a:tcPr/>
                </a:tc>
              </a:tr>
              <a:tr h="653521">
                <a:tc>
                  <a:txBody>
                    <a:bodyPr/>
                    <a:lstStyle/>
                    <a:p>
                      <a:r>
                        <a:rPr lang="tr-TR" dirty="0" smtClean="0"/>
                        <a:t>+</a:t>
                      </a:r>
                      <a:r>
                        <a:rPr lang="tr-TR" dirty="0" err="1" smtClean="0"/>
                        <a:t>urunEkle</a:t>
                      </a:r>
                      <a:r>
                        <a:rPr lang="tr-TR" dirty="0" smtClean="0"/>
                        <a:t>(… ):</a:t>
                      </a:r>
                      <a:r>
                        <a:rPr lang="tr-TR" dirty="0" err="1" smtClean="0"/>
                        <a:t>void</a:t>
                      </a:r>
                      <a:endParaRPr lang="tr-TR" dirty="0"/>
                    </a:p>
                  </a:txBody>
                  <a:tcPr/>
                </a:tc>
              </a:tr>
            </a:tbl>
          </a:graphicData>
        </a:graphic>
      </p:graphicFrame>
      <p:graphicFrame>
        <p:nvGraphicFramePr>
          <p:cNvPr id="8" name="7 Tablo"/>
          <p:cNvGraphicFramePr>
            <a:graphicFrameLocks noGrp="1"/>
          </p:cNvGraphicFramePr>
          <p:nvPr/>
        </p:nvGraphicFramePr>
        <p:xfrm>
          <a:off x="6929454" y="1346719"/>
          <a:ext cx="1976430" cy="2270869"/>
        </p:xfrm>
        <a:graphic>
          <a:graphicData uri="http://schemas.openxmlformats.org/drawingml/2006/table">
            <a:tbl>
              <a:tblPr firstRow="1" bandRow="1">
                <a:tableStyleId>{5C22544A-7EE6-4342-B048-85BDC9FD1C3A}</a:tableStyleId>
              </a:tblPr>
              <a:tblGrid>
                <a:gridCol w="1976430"/>
              </a:tblGrid>
              <a:tr h="428628">
                <a:tc>
                  <a:txBody>
                    <a:bodyPr/>
                    <a:lstStyle/>
                    <a:p>
                      <a:r>
                        <a:rPr lang="tr-TR" dirty="0" smtClean="0"/>
                        <a:t>SEPET</a:t>
                      </a:r>
                      <a:endParaRPr lang="tr-TR" dirty="0"/>
                    </a:p>
                  </a:txBody>
                  <a:tcPr/>
                </a:tc>
              </a:tr>
              <a:tr h="92869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a:t>
                      </a:r>
                      <a:r>
                        <a:rPr lang="tr-TR" dirty="0" err="1" smtClean="0"/>
                        <a:t>UrunAdedi</a:t>
                      </a:r>
                      <a:r>
                        <a:rPr lang="tr-TR" dirty="0" smtClean="0"/>
                        <a:t>: </a:t>
                      </a:r>
                      <a:r>
                        <a:rPr lang="tr-TR" dirty="0" err="1" smtClean="0"/>
                        <a:t>int</a:t>
                      </a:r>
                      <a:endParaRPr lang="tr-TR" dirty="0" smtClean="0"/>
                    </a:p>
                    <a:p>
                      <a:r>
                        <a:rPr lang="tr-TR" dirty="0" smtClean="0"/>
                        <a:t>…</a:t>
                      </a:r>
                    </a:p>
                    <a:p>
                      <a:endParaRPr lang="tr-TR" dirty="0" smtClean="0"/>
                    </a:p>
                    <a:p>
                      <a:endParaRPr lang="tr-TR" dirty="0"/>
                    </a:p>
                  </a:txBody>
                  <a:tcPr/>
                </a:tc>
              </a:tr>
              <a:tr h="653521">
                <a:tc>
                  <a:txBody>
                    <a:bodyPr/>
                    <a:lstStyle/>
                    <a:p>
                      <a:r>
                        <a:rPr lang="tr-TR" dirty="0" smtClean="0"/>
                        <a:t>+</a:t>
                      </a:r>
                      <a:r>
                        <a:rPr lang="tr-TR" dirty="0" err="1" smtClean="0"/>
                        <a:t>urunEkle</a:t>
                      </a:r>
                      <a:r>
                        <a:rPr lang="tr-TR" dirty="0" smtClean="0"/>
                        <a:t>(…):</a:t>
                      </a:r>
                      <a:r>
                        <a:rPr lang="tr-TR" dirty="0" err="1" smtClean="0"/>
                        <a:t>void</a:t>
                      </a:r>
                      <a:r>
                        <a:rPr lang="tr-TR" dirty="0" smtClean="0"/>
                        <a:t/>
                      </a:r>
                      <a:br>
                        <a:rPr lang="tr-TR" dirty="0" smtClean="0"/>
                      </a:br>
                      <a:r>
                        <a:rPr lang="tr-TR" dirty="0" smtClean="0"/>
                        <a:t>+</a:t>
                      </a:r>
                      <a:r>
                        <a:rPr lang="tr-TR" dirty="0" err="1" smtClean="0"/>
                        <a:t>yazdir</a:t>
                      </a:r>
                      <a:r>
                        <a:rPr lang="tr-TR" dirty="0" smtClean="0"/>
                        <a:t>(): </a:t>
                      </a:r>
                      <a:r>
                        <a:rPr lang="tr-TR" dirty="0" err="1" smtClean="0"/>
                        <a:t>void</a:t>
                      </a:r>
                      <a:endParaRPr lang="tr-TR" dirty="0"/>
                    </a:p>
                  </a:txBody>
                  <a:tcPr/>
                </a:tc>
              </a:tr>
            </a:tbl>
          </a:graphicData>
        </a:graphic>
      </p:graphicFrame>
    </p:spTree>
  </p:cSld>
  <p:clrMapOvr>
    <a:masterClrMapping/>
  </p:clrMapOvr>
  <p:timing>
    <p:tnLst>
      <p:par>
        <p:cTn id="1" dur="indefinite" restart="never" nodeType="tmRoot"/>
      </p:par>
    </p:tnLst>
  </p:timing>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800" b="1" dirty="0" smtClean="0"/>
              <a:t>Konu </a:t>
            </a:r>
            <a:r>
              <a:rPr lang="tr-TR" sz="4800" b="1" dirty="0" smtClean="0"/>
              <a:t>tekrarı SONU</a:t>
            </a:r>
            <a:endParaRPr lang="tr-TR" sz="4800" b="1" dirty="0"/>
          </a:p>
        </p:txBody>
      </p:sp>
      <p:sp>
        <p:nvSpPr>
          <p:cNvPr id="3" name="2 İçerik Yer Tutucusu"/>
          <p:cNvSpPr>
            <a:spLocks noGrp="1"/>
          </p:cNvSpPr>
          <p:nvPr>
            <p:ph sz="quarter" idx="1"/>
          </p:nvPr>
        </p:nvSpPr>
        <p:spPr/>
        <p:txBody>
          <a:bodyPr/>
          <a:lstStyle/>
          <a:p>
            <a:r>
              <a:rPr lang="tr-TR" sz="2800" dirty="0" err="1" smtClean="0"/>
              <a:t>Static</a:t>
            </a:r>
            <a:r>
              <a:rPr lang="tr-TR" sz="2800" dirty="0" smtClean="0"/>
              <a:t> kullanımına örnek</a:t>
            </a:r>
          </a:p>
          <a:p>
            <a:r>
              <a:rPr lang="tr-TR" sz="2800" dirty="0" smtClean="0"/>
              <a:t>Komut Ekranı</a:t>
            </a:r>
          </a:p>
          <a:p>
            <a:endParaRPr lang="tr-TR" dirty="0"/>
          </a:p>
        </p:txBody>
      </p:sp>
    </p:spTree>
  </p:cSld>
  <p:clrMapOvr>
    <a:masterClrMapping/>
  </p:clrMapOvr>
  <p:timing>
    <p:tnLst>
      <p:par>
        <p:cTn id="1" dur="indefinite" restart="never" nodeType="tmRoot"/>
      </p:par>
    </p:tn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Bundan sonraki konuların kısa bir özeti</a:t>
            </a:r>
            <a:endParaRPr lang="tr-TR" dirty="0"/>
          </a:p>
        </p:txBody>
      </p:sp>
      <p:sp>
        <p:nvSpPr>
          <p:cNvPr id="3" name="2 İçerik Yer Tutucusu"/>
          <p:cNvSpPr>
            <a:spLocks noGrp="1"/>
          </p:cNvSpPr>
          <p:nvPr>
            <p:ph sz="quarter" idx="1"/>
          </p:nvPr>
        </p:nvSpPr>
        <p:spPr/>
        <p:txBody>
          <a:bodyPr/>
          <a:lstStyle/>
          <a:p>
            <a:endParaRPr lang="tr-T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152400"/>
            <a:ext cx="9144000" cy="919146"/>
          </a:xfrm>
        </p:spPr>
        <p:txBody>
          <a:bodyPr>
            <a:normAutofit fontScale="90000"/>
          </a:bodyPr>
          <a:lstStyle/>
          <a:p>
            <a:r>
              <a:rPr lang="tr-TR" sz="3600" b="1" dirty="0" smtClean="0"/>
              <a:t>Kalıtım, İstisnalar ve Dosya Okuma/Yazma konuları</a:t>
            </a:r>
            <a:endParaRPr lang="tr-TR" sz="3600" b="1" dirty="0"/>
          </a:p>
        </p:txBody>
      </p:sp>
      <p:sp>
        <p:nvSpPr>
          <p:cNvPr id="3" name="2 İçerik Yer Tutucusu"/>
          <p:cNvSpPr>
            <a:spLocks noGrp="1"/>
          </p:cNvSpPr>
          <p:nvPr>
            <p:ph idx="1"/>
          </p:nvPr>
        </p:nvSpPr>
        <p:spPr>
          <a:xfrm>
            <a:off x="609600" y="1285860"/>
            <a:ext cx="7848600" cy="5038740"/>
          </a:xfrm>
        </p:spPr>
        <p:txBody>
          <a:bodyPr>
            <a:normAutofit lnSpcReduction="10000"/>
          </a:bodyPr>
          <a:lstStyle/>
          <a:p>
            <a:r>
              <a:rPr lang="tr-TR" dirty="0" smtClean="0"/>
              <a:t>Kalıtım, İstisnalar ve Dosya Okuma/Yazma konularında genel anlatım yapılacak ve sınavda bu seviyede sorumlu olacaksınız.</a:t>
            </a:r>
          </a:p>
          <a:p>
            <a:endParaRPr lang="tr-TR" dirty="0" smtClean="0"/>
          </a:p>
          <a:p>
            <a:r>
              <a:rPr lang="tr-TR" dirty="0" err="1" smtClean="0"/>
              <a:t>Piazza’da</a:t>
            </a:r>
            <a:r>
              <a:rPr lang="tr-TR" dirty="0" smtClean="0"/>
              <a:t> bu konuda detaylı bir sunu da var. Ancak oradaki slaytlardaki bilgilere sadece göz atmanız sınav için yeterli olmalı. Sınavda bu konulardan detaylı sorular gelmeyecek.</a:t>
            </a:r>
          </a:p>
          <a:p>
            <a:endParaRPr lang="tr-TR" dirty="0" smtClean="0"/>
          </a:p>
          <a:p>
            <a:r>
              <a:rPr lang="tr-TR" dirty="0" smtClean="0"/>
              <a:t>Ödev5 ‘</a:t>
            </a:r>
            <a:r>
              <a:rPr lang="tr-TR" dirty="0" err="1" smtClean="0"/>
              <a:t>te</a:t>
            </a:r>
            <a:r>
              <a:rPr lang="tr-TR" dirty="0" smtClean="0"/>
              <a:t> bu konuları araştırıp kodunuzda birer kez kullanmanız isteniyor. Pekiştirme amaçlı güzel bir imkan…</a:t>
            </a:r>
            <a:endParaRPr lang="tr-TR" dirty="0"/>
          </a:p>
        </p:txBody>
      </p:sp>
      <p:sp>
        <p:nvSpPr>
          <p:cNvPr id="4" name="3 Slayt Numarası Yer Tutucusu"/>
          <p:cNvSpPr>
            <a:spLocks noGrp="1"/>
          </p:cNvSpPr>
          <p:nvPr>
            <p:ph type="sldNum" sz="quarter" idx="10"/>
          </p:nvPr>
        </p:nvSpPr>
        <p:spPr/>
        <p:txBody>
          <a:bodyPr/>
          <a:lstStyle/>
          <a:p>
            <a:pPr>
              <a:defRPr/>
            </a:pPr>
            <a:fld id="{A63D527E-A9AB-CC44-88DC-70AEB46546E6}" type="slidenum">
              <a:rPr lang="en-US" smtClean="0"/>
              <a:pPr>
                <a:defRPr/>
              </a:pPr>
              <a:t>593</a:t>
            </a:fld>
            <a:endParaRPr lang="en-US" sz="1400"/>
          </a:p>
        </p:txBody>
      </p:sp>
    </p:spTree>
  </p:cSld>
  <p:clrMapOvr>
    <a:masterClrMapping/>
  </p:clrMapOvr>
  <p:timing>
    <p:tnLst>
      <p:par>
        <p:cTn id="1" dur="indefinite" restart="never" nodeType="tmRoot"/>
      </p:par>
    </p:tn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Çok genel betimlemeler</a:t>
            </a:r>
            <a:endParaRPr lang="tr-TR" dirty="0"/>
          </a:p>
        </p:txBody>
      </p:sp>
      <p:sp>
        <p:nvSpPr>
          <p:cNvPr id="3" name="2 İçerik Yer Tutucusu"/>
          <p:cNvSpPr>
            <a:spLocks noGrp="1"/>
          </p:cNvSpPr>
          <p:nvPr>
            <p:ph idx="1"/>
          </p:nvPr>
        </p:nvSpPr>
        <p:spPr/>
        <p:txBody>
          <a:bodyPr>
            <a:normAutofit/>
          </a:bodyPr>
          <a:lstStyle/>
          <a:p>
            <a:r>
              <a:rPr lang="tr-TR" dirty="0" smtClean="0"/>
              <a:t>Kalıtım: Bir sınıftan yola çıkarak başka sınıflar üretmekte…</a:t>
            </a:r>
          </a:p>
          <a:p>
            <a:r>
              <a:rPr lang="tr-TR" dirty="0" smtClean="0"/>
              <a:t>İstisnalar: Kodun çalışması esnasında oluşan istisnai (geçersiz girdi gibi) durumlarda kodun uygun tepkiyi gösterip akmaya devam etmesinde… </a:t>
            </a:r>
          </a:p>
          <a:p>
            <a:r>
              <a:rPr lang="tr-TR" dirty="0" smtClean="0"/>
              <a:t>Dosya İşlemleri: Kodun dosyadan (örn. bir metin belgesinden) veri okumasını ve/veya işlenmiş verileri bir dosyada saklayabilmesinde… </a:t>
            </a:r>
          </a:p>
          <a:p>
            <a:pPr>
              <a:buNone/>
            </a:pPr>
            <a:r>
              <a:rPr lang="tr-TR" dirty="0" smtClean="0"/>
              <a:t>kullanılmaktadır.</a:t>
            </a:r>
            <a:endParaRPr lang="tr-T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lgn="ctr"/>
            <a:r>
              <a:rPr lang="tr-TR" sz="4000" b="1" dirty="0" smtClean="0">
                <a:solidFill>
                  <a:srgbClr val="1F497D">
                    <a:lumMod val="60000"/>
                    <a:lumOff val="40000"/>
                  </a:srgbClr>
                </a:solidFill>
              </a:rPr>
              <a:t>Kalıtım</a:t>
            </a:r>
            <a:endParaRPr lang="tr-TR" sz="3600" i="1" dirty="0"/>
          </a:p>
        </p:txBody>
      </p:sp>
      <p:pic>
        <p:nvPicPr>
          <p:cNvPr id="5" name="4 İçerik Yer Tutucusu" descr="Resim5-1-1024x481.png"/>
          <p:cNvPicPr>
            <a:picLocks noGrp="1" noChangeAspect="1"/>
          </p:cNvPicPr>
          <p:nvPr>
            <p:ph sz="quarter" idx="1"/>
          </p:nvPr>
        </p:nvPicPr>
        <p:blipFill>
          <a:blip r:embed="rId2"/>
          <a:stretch>
            <a:fillRect/>
          </a:stretch>
        </p:blipFill>
        <p:spPr>
          <a:xfrm>
            <a:off x="457200" y="1754931"/>
            <a:ext cx="8229600" cy="3865662"/>
          </a:xfrm>
        </p:spPr>
      </p:pic>
    </p:spTree>
  </p:cSld>
  <p:clrMapOvr>
    <a:masterClrMapping/>
  </p:clrMapOvr>
  <p:timing>
    <p:tnLst>
      <p:par>
        <p:cTn id="1" dur="indefinite" restart="never" nodeType="tmRoot"/>
      </p:par>
    </p:tn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dirty="0" smtClean="0">
                <a:solidFill>
                  <a:schemeClr val="tx2">
                    <a:lumMod val="60000"/>
                    <a:lumOff val="40000"/>
                  </a:schemeClr>
                </a:solidFill>
              </a:rPr>
              <a:t>Kalıtım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412776"/>
            <a:ext cx="7344816" cy="5184576"/>
          </a:xfrm>
        </p:spPr>
        <p:txBody>
          <a:bodyPr>
            <a:normAutofit fontScale="77500" lnSpcReduction="20000"/>
          </a:bodyPr>
          <a:lstStyle/>
          <a:p>
            <a:pPr algn="just">
              <a:buFont typeface="Wingdings" pitchFamily="2" charset="2"/>
              <a:buChar char="§"/>
            </a:pPr>
            <a:r>
              <a:rPr lang="tr-TR" sz="2400" dirty="0" smtClean="0">
                <a:solidFill>
                  <a:schemeClr val="tx1"/>
                </a:solidFill>
              </a:rPr>
              <a:t> Eğer bir sınıf, başka bir sınıfı üst sınıf olarak kullanmak isterse, yani o sınıfın tüm özelliklerini kendisine geçirmek isterse sınıf tanımında </a:t>
            </a:r>
            <a:r>
              <a:rPr lang="tr-TR" sz="2400" b="1" i="1" dirty="0" err="1" smtClean="0">
                <a:solidFill>
                  <a:schemeClr val="tx1"/>
                </a:solidFill>
              </a:rPr>
              <a:t>extends</a:t>
            </a:r>
            <a:r>
              <a:rPr lang="tr-TR" sz="2400" dirty="0" smtClean="0">
                <a:solidFill>
                  <a:schemeClr val="tx1"/>
                </a:solidFill>
              </a:rPr>
              <a:t> komutunu kullanmalıdır. Örneğin;</a:t>
            </a:r>
          </a:p>
          <a:p>
            <a:pPr algn="just"/>
            <a:endParaRPr lang="tr-TR" sz="2400" dirty="0">
              <a:solidFill>
                <a:schemeClr val="tx1"/>
              </a:solidFill>
            </a:endParaRPr>
          </a:p>
          <a:p>
            <a:pPr algn="just"/>
            <a:r>
              <a:rPr lang="tr-TR" sz="2400" dirty="0" err="1" smtClean="0">
                <a:solidFill>
                  <a:schemeClr val="tx1"/>
                </a:solidFill>
              </a:rPr>
              <a:t>public</a:t>
            </a:r>
            <a:r>
              <a:rPr lang="tr-TR" sz="2400" dirty="0" smtClean="0">
                <a:solidFill>
                  <a:schemeClr val="tx1"/>
                </a:solidFill>
              </a:rPr>
              <a:t> </a:t>
            </a:r>
            <a:r>
              <a:rPr lang="tr-TR" sz="2400" dirty="0" err="1" smtClean="0">
                <a:solidFill>
                  <a:schemeClr val="tx1"/>
                </a:solidFill>
              </a:rPr>
              <a:t>class</a:t>
            </a:r>
            <a:r>
              <a:rPr lang="tr-TR" sz="2400" dirty="0" smtClean="0">
                <a:solidFill>
                  <a:schemeClr val="tx1"/>
                </a:solidFill>
              </a:rPr>
              <a:t> A </a:t>
            </a:r>
            <a:r>
              <a:rPr lang="tr-TR" sz="2400" b="1" i="1" dirty="0" err="1" smtClean="0">
                <a:solidFill>
                  <a:schemeClr val="tx1"/>
                </a:solidFill>
              </a:rPr>
              <a:t>extends</a:t>
            </a:r>
            <a:r>
              <a:rPr lang="tr-TR" sz="2400" dirty="0" smtClean="0">
                <a:solidFill>
                  <a:schemeClr val="tx1"/>
                </a:solidFill>
              </a:rPr>
              <a:t> B{</a:t>
            </a:r>
          </a:p>
          <a:p>
            <a:pPr algn="just"/>
            <a:r>
              <a:rPr lang="tr-TR" sz="2400" dirty="0" smtClean="0">
                <a:solidFill>
                  <a:schemeClr val="tx1"/>
                </a:solidFill>
              </a:rPr>
              <a:t>…</a:t>
            </a:r>
          </a:p>
          <a:p>
            <a:pPr algn="just"/>
            <a:r>
              <a:rPr lang="tr-TR" sz="2400" dirty="0" smtClean="0">
                <a:solidFill>
                  <a:schemeClr val="tx1"/>
                </a:solidFill>
              </a:rPr>
              <a:t>}</a:t>
            </a:r>
          </a:p>
          <a:p>
            <a:pPr algn="just"/>
            <a:endParaRPr lang="tr-TR" sz="2400" dirty="0">
              <a:solidFill>
                <a:schemeClr val="tx1"/>
              </a:solidFill>
            </a:endParaRPr>
          </a:p>
          <a:p>
            <a:pPr algn="just"/>
            <a:r>
              <a:rPr lang="tr-TR" sz="2400" dirty="0" smtClean="0">
                <a:solidFill>
                  <a:schemeClr val="tx1"/>
                </a:solidFill>
              </a:rPr>
              <a:t>Bu kullanımda A sınıfı B sınıfını üst sınıf olarak kabul etmiştir ve B sınıfındaki özellikler A sınıfına geçmiştir.</a:t>
            </a:r>
          </a:p>
          <a:p>
            <a:pPr algn="just"/>
            <a:endParaRPr lang="tr-TR" sz="2400" dirty="0" smtClean="0">
              <a:solidFill>
                <a:schemeClr val="tx1"/>
              </a:solidFill>
            </a:endParaRPr>
          </a:p>
          <a:p>
            <a:pPr algn="just">
              <a:buFont typeface="Wingdings" pitchFamily="2" charset="2"/>
              <a:buChar char="§"/>
            </a:pPr>
            <a:r>
              <a:rPr lang="tr-TR" sz="2400" dirty="0" smtClean="0">
                <a:solidFill>
                  <a:schemeClr val="tx1"/>
                </a:solidFill>
              </a:rPr>
              <a:t> Bir sınıf başka bir sınıfı üst sınıf olarak kabul ettiğinde üst sınıfa ait olan kurucu metodu kesinlikle çağırmalı ve kullanmalıdır. Aksi halde bir derleme hatası oluşur.</a:t>
            </a:r>
          </a:p>
          <a:p>
            <a:pPr algn="just"/>
            <a:r>
              <a:rPr lang="tr-TR" sz="2400" dirty="0" smtClean="0">
                <a:solidFill>
                  <a:schemeClr val="tx1"/>
                </a:solidFill>
              </a:rPr>
              <a:t> </a:t>
            </a:r>
          </a:p>
          <a:p>
            <a:pPr algn="just">
              <a:buFont typeface="Wingdings" pitchFamily="2" charset="2"/>
              <a:buChar char="§"/>
            </a:pPr>
            <a:r>
              <a:rPr lang="tr-TR" sz="2400" dirty="0" smtClean="0">
                <a:solidFill>
                  <a:schemeClr val="tx1"/>
                </a:solidFill>
              </a:rPr>
              <a:t> Bir üst sınıfa ait olan kurucu metot ise alt sınıfın kurucu metodunda çağırılır. Bunun için ise üst sınıfa ait kurucu metodun adı yerine </a:t>
            </a:r>
            <a:r>
              <a:rPr lang="tr-TR" sz="2400" b="1" dirty="0" err="1" smtClean="0">
                <a:solidFill>
                  <a:schemeClr val="tx1"/>
                </a:solidFill>
              </a:rPr>
              <a:t>super</a:t>
            </a:r>
            <a:r>
              <a:rPr lang="tr-TR" sz="2400" dirty="0" smtClean="0">
                <a:solidFill>
                  <a:schemeClr val="tx1"/>
                </a:solidFill>
              </a:rPr>
              <a:t> komutu kullanılır. </a:t>
            </a:r>
            <a:r>
              <a:rPr lang="tr-TR" sz="2400" b="1" dirty="0" err="1" smtClean="0">
                <a:solidFill>
                  <a:schemeClr val="tx1"/>
                </a:solidFill>
              </a:rPr>
              <a:t>super</a:t>
            </a:r>
            <a:r>
              <a:rPr lang="tr-TR" sz="2400" dirty="0" smtClean="0">
                <a:solidFill>
                  <a:schemeClr val="tx1"/>
                </a:solidFill>
              </a:rPr>
              <a:t> komutu üst sınıfın kurucu metodu yerine geçer.</a:t>
            </a:r>
          </a:p>
          <a:p>
            <a:pPr algn="just">
              <a:buFont typeface="Wingdings" pitchFamily="2" charset="2"/>
              <a:buChar char="§"/>
            </a:pPr>
            <a:endParaRPr lang="tr-TR" sz="2400" dirty="0" smtClean="0">
              <a:solidFill>
                <a:schemeClr val="tx1"/>
              </a:solidFill>
            </a:endParaRPr>
          </a:p>
        </p:txBody>
      </p:sp>
      <p:sp>
        <p:nvSpPr>
          <p:cNvPr id="4" name="3 Yuvarlatılmış Dikdörtgen"/>
          <p:cNvSpPr/>
          <p:nvPr/>
        </p:nvSpPr>
        <p:spPr>
          <a:xfrm>
            <a:off x="4500562" y="2357430"/>
            <a:ext cx="4000528"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Fikir vermek amaçlı paylaşılmıştır. Sınavda “Kalıtım”dan genel fikir olarak sorumlusunuz.</a:t>
            </a:r>
            <a:endParaRPr lang="tr-TR" dirty="0"/>
          </a:p>
        </p:txBody>
      </p:sp>
    </p:spTree>
    <p:extLst>
      <p:ext uri="{BB962C8B-B14F-4D97-AF65-F5344CB8AC3E}">
        <p14:creationId xmlns:p14="http://schemas.microsoft.com/office/powerpoint/2010/main" xmlns="" val="1900377049"/>
      </p:ext>
    </p:extLst>
  </p:cSld>
  <p:clrMapOvr>
    <a:masterClrMapping/>
  </p:clrMapOvr>
  <p:timing>
    <p:tnLst>
      <p:par>
        <p:cTn id="1" dur="indefinite" restart="never" nodeType="tmRoot"/>
      </p:par>
    </p:tn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4000" b="1" dirty="0" smtClean="0">
                <a:solidFill>
                  <a:srgbClr val="464653">
                    <a:lumMod val="60000"/>
                    <a:lumOff val="40000"/>
                  </a:srgbClr>
                </a:solidFill>
              </a:rPr>
              <a:t>İstisnalar</a:t>
            </a:r>
            <a:endParaRPr lang="tr-TR" dirty="0"/>
          </a:p>
        </p:txBody>
      </p:sp>
      <p:pic>
        <p:nvPicPr>
          <p:cNvPr id="4" name="3 İçerik Yer Tutucusu" descr="exceptionslohika-120709091145-phpapp01-thumbnail-4.jpg"/>
          <p:cNvPicPr>
            <a:picLocks noGrp="1" noChangeAspect="1"/>
          </p:cNvPicPr>
          <p:nvPr>
            <p:ph sz="quarter" idx="1"/>
          </p:nvPr>
        </p:nvPicPr>
        <p:blipFill>
          <a:blip r:embed="rId2"/>
          <a:srcRect l="17444" t="18714" r="30466" b="8939"/>
          <a:stretch>
            <a:fillRect/>
          </a:stretch>
        </p:blipFill>
        <p:spPr>
          <a:xfrm>
            <a:off x="2714612" y="1500174"/>
            <a:ext cx="3429024" cy="3571900"/>
          </a:xfrm>
        </p:spPr>
      </p:pic>
      <p:sp>
        <p:nvSpPr>
          <p:cNvPr id="5" name="4 Dikdörtgen"/>
          <p:cNvSpPr/>
          <p:nvPr/>
        </p:nvSpPr>
        <p:spPr>
          <a:xfrm>
            <a:off x="857224" y="5715016"/>
            <a:ext cx="7143800" cy="646331"/>
          </a:xfrm>
          <a:prstGeom prst="rect">
            <a:avLst/>
          </a:prstGeom>
        </p:spPr>
        <p:txBody>
          <a:bodyPr wrap="square">
            <a:spAutoFit/>
          </a:bodyPr>
          <a:lstStyle/>
          <a:p>
            <a:r>
              <a:rPr lang="tr-TR" dirty="0" smtClean="0"/>
              <a:t>Ek kaynak:</a:t>
            </a:r>
          </a:p>
          <a:p>
            <a:r>
              <a:rPr lang="tr-TR" dirty="0" smtClean="0"/>
              <a:t>https://www.slideshare.net/ssuser8e9f37/exceptions-in-java-13584393</a:t>
            </a:r>
            <a:endParaRPr lang="tr-TR" dirty="0"/>
          </a:p>
        </p:txBody>
      </p:sp>
    </p:spTree>
  </p:cSld>
  <p:clrMapOvr>
    <a:masterClrMapping/>
  </p:clrMapOvr>
  <p:timing>
    <p:tnLst>
      <p:par>
        <p:cTn id="1" dur="indefinite" restart="never" nodeType="tmRoot"/>
      </p:par>
    </p:tn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t</a:t>
            </a:r>
            <a:r>
              <a:rPr lang="tr-TR" sz="4000" b="1" smtClean="0">
                <a:solidFill>
                  <a:schemeClr val="tx2">
                    <a:lumMod val="60000"/>
                    <a:lumOff val="40000"/>
                  </a:schemeClr>
                </a:solidFill>
              </a:rPr>
              <a:t>ry-catch Bloğu</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62500" lnSpcReduction="20000"/>
          </a:bodyPr>
          <a:lstStyle/>
          <a:p>
            <a:pPr algn="l"/>
            <a:r>
              <a:rPr lang="tr-TR" sz="2400" dirty="0" err="1">
                <a:solidFill>
                  <a:srgbClr val="000000"/>
                </a:solidFill>
                <a:latin typeface="Consolas"/>
              </a:rPr>
              <a:t>Scanner</a:t>
            </a:r>
            <a:r>
              <a:rPr lang="tr-TR" sz="2400" dirty="0">
                <a:solidFill>
                  <a:srgbClr val="000000"/>
                </a:solidFill>
                <a:latin typeface="Consolas"/>
              </a:rPr>
              <a:t> </a:t>
            </a:r>
            <a:r>
              <a:rPr lang="tr-TR" sz="2400" dirty="0">
                <a:solidFill>
                  <a:srgbClr val="6A3E3E"/>
                </a:solidFill>
                <a:latin typeface="Consolas"/>
              </a:rPr>
              <a:t>k</a:t>
            </a:r>
            <a:r>
              <a:rPr lang="tr-TR" sz="2400" dirty="0">
                <a:solidFill>
                  <a:srgbClr val="000000"/>
                </a:solidFill>
                <a:latin typeface="Consolas"/>
              </a:rPr>
              <a:t> = </a:t>
            </a:r>
            <a:r>
              <a:rPr lang="tr-TR" sz="2400" b="1" dirty="0" err="1">
                <a:solidFill>
                  <a:srgbClr val="7F0055"/>
                </a:solidFill>
                <a:latin typeface="Consolas"/>
              </a:rPr>
              <a:t>new</a:t>
            </a:r>
            <a:r>
              <a:rPr lang="tr-TR" sz="2400" b="1" dirty="0">
                <a:solidFill>
                  <a:srgbClr val="000000"/>
                </a:solidFill>
                <a:latin typeface="Consolas"/>
              </a:rPr>
              <a:t> </a:t>
            </a:r>
            <a:r>
              <a:rPr lang="tr-TR" sz="2400" b="1" dirty="0" err="1">
                <a:solidFill>
                  <a:srgbClr val="000000"/>
                </a:solidFill>
                <a:latin typeface="Consolas"/>
              </a:rPr>
              <a:t>Scanner</a:t>
            </a:r>
            <a:r>
              <a:rPr lang="tr-TR" sz="2400" b="1" dirty="0">
                <a:solidFill>
                  <a:srgbClr val="000000"/>
                </a:solidFill>
                <a:latin typeface="Consolas"/>
              </a:rPr>
              <a:t>(</a:t>
            </a:r>
            <a:r>
              <a:rPr lang="tr-TR" sz="2400" b="1" dirty="0" err="1">
                <a:solidFill>
                  <a:srgbClr val="000000"/>
                </a:solidFill>
                <a:latin typeface="Consolas"/>
              </a:rPr>
              <a:t>System</a:t>
            </a:r>
            <a:r>
              <a:rPr lang="tr-TR" sz="2400" b="1" dirty="0">
                <a:solidFill>
                  <a:srgbClr val="000000"/>
                </a:solidFill>
                <a:latin typeface="Consolas"/>
              </a:rPr>
              <a:t>.</a:t>
            </a:r>
            <a:r>
              <a:rPr lang="tr-TR" sz="2400" b="1" i="1" dirty="0">
                <a:solidFill>
                  <a:srgbClr val="0000C0"/>
                </a:solidFill>
                <a:latin typeface="Consolas"/>
              </a:rPr>
              <a:t>in</a:t>
            </a:r>
            <a:r>
              <a:rPr lang="tr-TR" sz="2400" b="1" i="1" dirty="0">
                <a:solidFill>
                  <a:srgbClr val="000000"/>
                </a:solidFill>
                <a:latin typeface="Consolas"/>
              </a:rPr>
              <a:t>);</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a:solidFill>
                  <a:srgbClr val="6A3E3E"/>
                </a:solidFill>
                <a:latin typeface="Consolas"/>
              </a:rPr>
              <a:t>x</a:t>
            </a:r>
            <a:r>
              <a:rPr lang="tr-TR" sz="2400" b="1" dirty="0">
                <a:solidFill>
                  <a:srgbClr val="000000"/>
                </a:solidFill>
                <a:latin typeface="Consolas"/>
              </a:rPr>
              <a:t>, </a:t>
            </a:r>
            <a:r>
              <a:rPr lang="tr-TR" sz="2400" b="1" dirty="0">
                <a:solidFill>
                  <a:srgbClr val="6A3E3E"/>
                </a:solidFill>
                <a:latin typeface="Consolas"/>
              </a:rPr>
              <a:t>y</a:t>
            </a:r>
            <a:r>
              <a:rPr lang="tr-TR" sz="2400" b="1" dirty="0">
                <a:solidFill>
                  <a:srgbClr val="000000"/>
                </a:solidFill>
                <a:latin typeface="Consolas"/>
              </a:rPr>
              <a:t>;</a:t>
            </a:r>
          </a:p>
          <a:p>
            <a:pPr algn="l"/>
            <a:r>
              <a:rPr lang="tr-TR" sz="2400" b="1" dirty="0" err="1">
                <a:solidFill>
                  <a:srgbClr val="7F0055"/>
                </a:solidFill>
                <a:latin typeface="Consolas"/>
              </a:rPr>
              <a:t>try</a:t>
            </a:r>
            <a:r>
              <a:rPr lang="tr-TR" sz="2400" b="1" dirty="0">
                <a:solidFill>
                  <a:srgbClr val="000000"/>
                </a:solidFill>
                <a:latin typeface="Consolas"/>
              </a:rPr>
              <a:t>{</a:t>
            </a:r>
          </a:p>
          <a:p>
            <a:pPr algn="l"/>
            <a:r>
              <a:rPr lang="tr-TR" sz="2400" dirty="0" smtClean="0">
                <a:solidFill>
                  <a:srgbClr val="6A3E3E"/>
                </a:solidFill>
                <a:latin typeface="Consolas"/>
              </a:rPr>
              <a:t>	x</a:t>
            </a:r>
            <a:r>
              <a:rPr lang="tr-TR" sz="2400" dirty="0" smtClean="0">
                <a:solidFill>
                  <a:srgbClr val="000000"/>
                </a:solidFill>
                <a:latin typeface="Consolas"/>
              </a:rPr>
              <a:t> </a:t>
            </a:r>
            <a:r>
              <a:rPr lang="tr-TR" sz="2400" dirty="0">
                <a:solidFill>
                  <a:srgbClr val="000000"/>
                </a:solidFill>
                <a:latin typeface="Consolas"/>
              </a:rPr>
              <a:t>= </a:t>
            </a:r>
            <a:r>
              <a:rPr lang="tr-TR" sz="2400" dirty="0" smtClean="0">
                <a:solidFill>
                  <a:srgbClr val="6A3E3E"/>
                </a:solidFill>
                <a:latin typeface="Consolas"/>
              </a:rPr>
              <a:t>k</a:t>
            </a:r>
            <a:r>
              <a:rPr lang="tr-TR" sz="2400" dirty="0" smtClean="0">
                <a:solidFill>
                  <a:srgbClr val="000000"/>
                </a:solidFill>
                <a:latin typeface="Consolas"/>
              </a:rPr>
              <a:t>.</a:t>
            </a:r>
            <a:r>
              <a:rPr lang="tr-TR" sz="2400" dirty="0" err="1" smtClean="0">
                <a:solidFill>
                  <a:srgbClr val="000000"/>
                </a:solidFill>
                <a:latin typeface="Consolas"/>
              </a:rPr>
              <a:t>nextDouble</a:t>
            </a:r>
            <a:r>
              <a:rPr lang="tr-TR" sz="2400" dirty="0" smtClean="0">
                <a:solidFill>
                  <a:srgbClr val="000000"/>
                </a:solidFill>
                <a:latin typeface="Consolas"/>
              </a:rPr>
              <a:t>();</a:t>
            </a:r>
            <a:endParaRPr lang="tr-TR" sz="2400" dirty="0">
              <a:solidFill>
                <a:srgbClr val="000000"/>
              </a:solidFill>
              <a:latin typeface="Consolas"/>
            </a:endParaRPr>
          </a:p>
          <a:p>
            <a:pPr algn="l"/>
            <a:r>
              <a:rPr lang="tr-TR" sz="2400" dirty="0" smtClean="0">
                <a:solidFill>
                  <a:srgbClr val="6A3E3E"/>
                </a:solidFill>
                <a:latin typeface="Consolas"/>
              </a:rPr>
              <a:t>	y</a:t>
            </a:r>
            <a:r>
              <a:rPr lang="tr-TR" sz="2400" dirty="0" smtClean="0">
                <a:solidFill>
                  <a:srgbClr val="000000"/>
                </a:solidFill>
                <a:latin typeface="Consolas"/>
              </a:rPr>
              <a:t> </a:t>
            </a:r>
            <a:r>
              <a:rPr lang="tr-TR" sz="2400" dirty="0">
                <a:solidFill>
                  <a:srgbClr val="000000"/>
                </a:solidFill>
                <a:latin typeface="Consolas"/>
              </a:rPr>
              <a:t>= </a:t>
            </a:r>
            <a:r>
              <a:rPr lang="tr-TR" sz="2400" dirty="0" smtClean="0">
                <a:solidFill>
                  <a:srgbClr val="6A3E3E"/>
                </a:solidFill>
                <a:latin typeface="Consolas"/>
              </a:rPr>
              <a:t>k</a:t>
            </a:r>
            <a:r>
              <a:rPr lang="tr-TR" sz="2400" dirty="0" smtClean="0">
                <a:solidFill>
                  <a:srgbClr val="000000"/>
                </a:solidFill>
                <a:latin typeface="Consolas"/>
              </a:rPr>
              <a:t>.</a:t>
            </a:r>
            <a:r>
              <a:rPr lang="tr-TR" sz="2400" dirty="0" err="1" smtClean="0">
                <a:solidFill>
                  <a:srgbClr val="000000"/>
                </a:solidFill>
                <a:latin typeface="Consolas"/>
              </a:rPr>
              <a:t>nextDouble</a:t>
            </a:r>
            <a:r>
              <a:rPr lang="tr-TR" sz="2400" dirty="0" smtClean="0">
                <a:solidFill>
                  <a:srgbClr val="000000"/>
                </a:solidFill>
                <a:latin typeface="Consolas"/>
              </a:rPr>
              <a:t>();</a:t>
            </a:r>
            <a:endParaRPr lang="tr-TR" sz="2400" dirty="0">
              <a:solidFill>
                <a:srgbClr val="000000"/>
              </a:solidFill>
              <a:latin typeface="Consolas"/>
            </a:endParaRPr>
          </a:p>
          <a:p>
            <a:pPr algn="l"/>
            <a:r>
              <a:rPr lang="tr-TR" sz="2400" dirty="0" smtClean="0">
                <a:solidFill>
                  <a:srgbClr val="000000"/>
                </a:solidFill>
                <a:latin typeface="Consolas"/>
              </a:rPr>
              <a:t>	</a:t>
            </a:r>
            <a:r>
              <a:rPr lang="tr-TR" sz="2400" dirty="0" err="1" smtClean="0">
                <a:solidFill>
                  <a:srgbClr val="000000"/>
                </a:solidFill>
                <a:latin typeface="Consolas"/>
              </a:rPr>
              <a:t>System</a:t>
            </a:r>
            <a:r>
              <a:rPr lang="tr-TR" sz="2400" dirty="0" smtClean="0">
                <a:solidFill>
                  <a:srgbClr val="000000"/>
                </a:solidFill>
                <a:latin typeface="Consolas"/>
              </a:rPr>
              <a:t>.</a:t>
            </a:r>
            <a:r>
              <a:rPr lang="tr-TR" sz="2400" b="1" i="1" dirty="0" err="1" smtClean="0">
                <a:solidFill>
                  <a:srgbClr val="0000C0"/>
                </a:solidFill>
                <a:latin typeface="Consolas"/>
              </a:rPr>
              <a:t>out</a:t>
            </a:r>
            <a:r>
              <a:rPr lang="tr-TR" sz="2400" b="1" i="1" dirty="0" smtClean="0">
                <a:solidFill>
                  <a:srgbClr val="000000"/>
                </a:solidFill>
                <a:latin typeface="Consolas"/>
              </a:rPr>
              <a:t>.</a:t>
            </a:r>
            <a:r>
              <a:rPr lang="tr-TR" sz="2400" b="1" i="1" dirty="0" err="1" smtClean="0">
                <a:solidFill>
                  <a:srgbClr val="000000"/>
                </a:solidFill>
                <a:latin typeface="Consolas"/>
              </a:rPr>
              <a:t>println</a:t>
            </a:r>
            <a:r>
              <a:rPr lang="tr-TR" sz="2400" b="1" i="1" dirty="0" smtClean="0">
                <a:solidFill>
                  <a:srgbClr val="000000"/>
                </a:solidFill>
                <a:latin typeface="Consolas"/>
              </a:rPr>
              <a:t>(</a:t>
            </a:r>
            <a:r>
              <a:rPr lang="tr-TR" sz="2400" b="1" i="1" dirty="0" smtClean="0">
                <a:solidFill>
                  <a:srgbClr val="6A3E3E"/>
                </a:solidFill>
                <a:latin typeface="Consolas"/>
              </a:rPr>
              <a:t>x</a:t>
            </a:r>
            <a:r>
              <a:rPr lang="tr-TR" sz="2400" b="1" i="1" dirty="0" smtClean="0">
                <a:solidFill>
                  <a:srgbClr val="000000"/>
                </a:solidFill>
                <a:latin typeface="Consolas"/>
              </a:rPr>
              <a:t>/</a:t>
            </a:r>
            <a:r>
              <a:rPr lang="tr-TR" sz="2400" b="1" i="1" dirty="0" smtClean="0">
                <a:solidFill>
                  <a:srgbClr val="6A3E3E"/>
                </a:solidFill>
                <a:latin typeface="Consolas"/>
              </a:rPr>
              <a:t>y</a:t>
            </a:r>
            <a:r>
              <a:rPr lang="tr-TR" sz="2400" b="1" i="1" dirty="0">
                <a:solidFill>
                  <a:srgbClr val="000000"/>
                </a:solidFill>
                <a:latin typeface="Consolas"/>
              </a:rPr>
              <a:t>);</a:t>
            </a:r>
          </a:p>
          <a:p>
            <a:pPr algn="l"/>
            <a:r>
              <a:rPr lang="tr-TR" sz="2400" dirty="0">
                <a:solidFill>
                  <a:srgbClr val="000000"/>
                </a:solidFill>
                <a:latin typeface="Consolas"/>
              </a:rPr>
              <a:t>}</a:t>
            </a:r>
            <a:r>
              <a:rPr lang="tr-TR" sz="2400" b="1" dirty="0" err="1">
                <a:solidFill>
                  <a:srgbClr val="7F0055"/>
                </a:solidFill>
                <a:latin typeface="Consolas"/>
              </a:rPr>
              <a:t>catch</a:t>
            </a:r>
            <a:r>
              <a:rPr lang="tr-TR" sz="2400" b="1" dirty="0">
                <a:solidFill>
                  <a:srgbClr val="000000"/>
                </a:solidFill>
                <a:latin typeface="Consolas"/>
              </a:rPr>
              <a:t>(</a:t>
            </a:r>
            <a:r>
              <a:rPr lang="tr-TR" sz="2400" b="1" dirty="0" err="1">
                <a:solidFill>
                  <a:srgbClr val="000000"/>
                </a:solidFill>
                <a:latin typeface="Consolas"/>
              </a:rPr>
              <a:t>Exception</a:t>
            </a:r>
            <a:r>
              <a:rPr lang="tr-TR" sz="2400" b="1" dirty="0">
                <a:solidFill>
                  <a:srgbClr val="000000"/>
                </a:solidFill>
                <a:latin typeface="Consolas"/>
              </a:rPr>
              <a:t> </a:t>
            </a:r>
            <a:r>
              <a:rPr lang="tr-TR" sz="2400" b="1" dirty="0">
                <a:solidFill>
                  <a:srgbClr val="6A3E3E"/>
                </a:solidFill>
                <a:latin typeface="Consolas"/>
              </a:rPr>
              <a:t>e</a:t>
            </a:r>
            <a:r>
              <a:rPr lang="tr-TR" sz="2400" b="1" dirty="0">
                <a:solidFill>
                  <a:srgbClr val="000000"/>
                </a:solidFill>
                <a:latin typeface="Consolas"/>
              </a:rPr>
              <a:t>){</a:t>
            </a:r>
          </a:p>
          <a:p>
            <a:pPr algn="l"/>
            <a:r>
              <a:rPr lang="tr-TR" sz="2400" dirty="0" smtClean="0">
                <a:solidFill>
                  <a:srgbClr val="000000"/>
                </a:solidFill>
                <a:latin typeface="Consolas"/>
              </a:rPr>
              <a:t>	</a:t>
            </a:r>
            <a:r>
              <a:rPr lang="tr-TR" sz="2400" dirty="0" err="1" smtClean="0">
                <a:solidFill>
                  <a:srgbClr val="000000"/>
                </a:solidFill>
                <a:latin typeface="Consolas"/>
              </a:rPr>
              <a:t>System</a:t>
            </a:r>
            <a:r>
              <a:rPr lang="tr-TR" sz="2400" dirty="0" smtClean="0">
                <a:solidFill>
                  <a:srgbClr val="000000"/>
                </a:solidFill>
                <a:latin typeface="Consolas"/>
              </a:rPr>
              <a:t>.</a:t>
            </a:r>
            <a:r>
              <a:rPr lang="tr-TR" sz="2400" b="1" i="1" dirty="0" err="1" smtClean="0">
                <a:solidFill>
                  <a:srgbClr val="0000C0"/>
                </a:solidFill>
                <a:latin typeface="Consolas"/>
              </a:rPr>
              <a:t>out</a:t>
            </a:r>
            <a:r>
              <a:rPr lang="tr-TR" sz="2400" b="1" i="1" dirty="0" smtClean="0">
                <a:solidFill>
                  <a:srgbClr val="000000"/>
                </a:solidFill>
                <a:latin typeface="Consolas"/>
              </a:rPr>
              <a:t>.</a:t>
            </a:r>
            <a:r>
              <a:rPr lang="tr-TR" sz="2400" b="1" i="1" dirty="0" err="1" smtClean="0">
                <a:solidFill>
                  <a:srgbClr val="000000"/>
                </a:solidFill>
                <a:latin typeface="Consolas"/>
              </a:rPr>
              <a:t>println</a:t>
            </a:r>
            <a:r>
              <a:rPr lang="tr-TR" sz="2400" b="1" i="1" dirty="0" smtClean="0">
                <a:solidFill>
                  <a:srgbClr val="000000"/>
                </a:solidFill>
                <a:latin typeface="Consolas"/>
              </a:rPr>
              <a:t>(</a:t>
            </a:r>
            <a:r>
              <a:rPr lang="tr-TR" sz="2400" b="1" i="1" dirty="0" smtClean="0">
                <a:solidFill>
                  <a:srgbClr val="2A00FF"/>
                </a:solidFill>
                <a:latin typeface="Consolas"/>
              </a:rPr>
              <a:t>"Sıfıra bölme hatası!.."</a:t>
            </a:r>
            <a:r>
              <a:rPr lang="tr-TR" sz="2400" b="1" i="1" dirty="0" smtClean="0">
                <a:solidFill>
                  <a:srgbClr val="000000"/>
                </a:solidFill>
                <a:latin typeface="Consolas"/>
              </a:rPr>
              <a:t>);</a:t>
            </a:r>
            <a:endParaRPr lang="tr-TR" sz="2400" b="1" i="1" dirty="0">
              <a:solidFill>
                <a:srgbClr val="000000"/>
              </a:solidFill>
              <a:latin typeface="Consolas"/>
            </a:endParaRPr>
          </a:p>
          <a:p>
            <a:pPr algn="l"/>
            <a:r>
              <a:rPr lang="tr-TR" sz="2400" dirty="0" smtClean="0">
                <a:solidFill>
                  <a:srgbClr val="000000"/>
                </a:solidFill>
                <a:latin typeface="Consolas"/>
              </a:rPr>
              <a:t>}</a:t>
            </a:r>
          </a:p>
          <a:p>
            <a:pPr algn="l"/>
            <a:endParaRPr lang="tr-TR" sz="2400" u="sng" dirty="0">
              <a:solidFill>
                <a:srgbClr val="000000"/>
              </a:solidFill>
              <a:latin typeface="Consolas"/>
            </a:endParaRPr>
          </a:p>
          <a:p>
            <a:pPr marL="342900" indent="-342900" algn="just">
              <a:buFont typeface="Wingdings" panose="05000000000000000000" pitchFamily="2" charset="2"/>
              <a:buChar char="Ø"/>
            </a:pPr>
            <a:r>
              <a:rPr lang="tr-TR" sz="2400" dirty="0" smtClean="0">
                <a:solidFill>
                  <a:schemeClr val="tx1"/>
                </a:solidFill>
              </a:rPr>
              <a:t>Yukarıdaki örnekte kullanıcıdan alınan iki tane sayının birbirine bölümü ekrana yazdırılacaktır. Ancak, ikinci sayısının 0 olması durumunda sıfıra bölme hatası oluşabileceğinden dolayı programcı bu kodu </a:t>
            </a:r>
            <a:r>
              <a:rPr lang="tr-TR" sz="2400" dirty="0" err="1" smtClean="0">
                <a:solidFill>
                  <a:schemeClr val="tx1"/>
                </a:solidFill>
              </a:rPr>
              <a:t>try</a:t>
            </a:r>
            <a:r>
              <a:rPr lang="tr-TR" sz="2400" dirty="0" smtClean="0">
                <a:solidFill>
                  <a:schemeClr val="tx1"/>
                </a:solidFill>
              </a:rPr>
              <a:t> bloğu içerisinde yazmış ve bölme esnasında bir istisna fırlatılması durumunda bu istisnayı </a:t>
            </a:r>
            <a:r>
              <a:rPr lang="tr-TR" sz="2400" dirty="0" err="1" smtClean="0">
                <a:solidFill>
                  <a:schemeClr val="tx1"/>
                </a:solidFill>
              </a:rPr>
              <a:t>catch</a:t>
            </a:r>
            <a:r>
              <a:rPr lang="tr-TR" sz="2400" dirty="0" smtClean="0">
                <a:solidFill>
                  <a:schemeClr val="tx1"/>
                </a:solidFill>
              </a:rPr>
              <a:t> bloğunda yakalayarak ekrana istisna ile ilgili bir hata mesajı yazdırmıştır. Programcı bu örnekte </a:t>
            </a:r>
            <a:r>
              <a:rPr lang="tr-TR" sz="2400" dirty="0" err="1" smtClean="0">
                <a:solidFill>
                  <a:schemeClr val="tx1"/>
                </a:solidFill>
              </a:rPr>
              <a:t>catch</a:t>
            </a:r>
            <a:r>
              <a:rPr lang="tr-TR" sz="2400" dirty="0" smtClean="0">
                <a:solidFill>
                  <a:schemeClr val="tx1"/>
                </a:solidFill>
              </a:rPr>
              <a:t> bloğunda parametre olarak </a:t>
            </a:r>
            <a:r>
              <a:rPr lang="tr-TR" sz="2400" dirty="0" err="1" smtClean="0">
                <a:solidFill>
                  <a:schemeClr val="tx1"/>
                </a:solidFill>
              </a:rPr>
              <a:t>Exception</a:t>
            </a:r>
            <a:r>
              <a:rPr lang="tr-TR" sz="2400" dirty="0" smtClean="0">
                <a:solidFill>
                  <a:schemeClr val="tx1"/>
                </a:solidFill>
              </a:rPr>
              <a:t> sınıfını kullanmıştır. </a:t>
            </a:r>
            <a:r>
              <a:rPr lang="tr-TR" sz="2400" dirty="0" err="1" smtClean="0">
                <a:solidFill>
                  <a:schemeClr val="tx1"/>
                </a:solidFill>
              </a:rPr>
              <a:t>Exception</a:t>
            </a:r>
            <a:r>
              <a:rPr lang="tr-TR" sz="2400" dirty="0" smtClean="0">
                <a:solidFill>
                  <a:schemeClr val="tx1"/>
                </a:solidFill>
              </a:rPr>
              <a:t> sınıfı hemen hemen tüm </a:t>
            </a:r>
            <a:r>
              <a:rPr lang="tr-TR" sz="2400" dirty="0" err="1" smtClean="0">
                <a:solidFill>
                  <a:schemeClr val="tx1"/>
                </a:solidFill>
              </a:rPr>
              <a:t>Exception</a:t>
            </a:r>
            <a:r>
              <a:rPr lang="tr-TR" sz="2400" dirty="0" smtClean="0">
                <a:solidFill>
                  <a:schemeClr val="tx1"/>
                </a:solidFill>
              </a:rPr>
              <a:t> sınıflarının üst sınıfı olduğundan herhangi bir istisnayı yakalayabilir. Ancak bazı durumlarda olası bir istisnayı daha özel bir şekilde ifade etmek gerekebilir veya bir kod içerisinde birbirinden farklı birden fazla istisna oluşabilir. Böyle durumlarda istisnaları özel olarak belirtmek gerekebilir.</a:t>
            </a:r>
          </a:p>
        </p:txBody>
      </p:sp>
      <p:sp>
        <p:nvSpPr>
          <p:cNvPr id="4" name="3 Yuvarlatılmış Dikdörtgen"/>
          <p:cNvSpPr/>
          <p:nvPr/>
        </p:nvSpPr>
        <p:spPr>
          <a:xfrm>
            <a:off x="4429124" y="2071678"/>
            <a:ext cx="4000528"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Fikir vermek amaçlı paylaşılmıştır. Sınavda “</a:t>
            </a:r>
            <a:r>
              <a:rPr lang="tr-TR" dirty="0" err="1" smtClean="0"/>
              <a:t>İstisnalar”dan</a:t>
            </a:r>
            <a:r>
              <a:rPr lang="tr-TR" dirty="0" smtClean="0"/>
              <a:t> genel fikir olarak sorumlusunuz.</a:t>
            </a:r>
            <a:endParaRPr lang="tr-TR" dirty="0"/>
          </a:p>
        </p:txBody>
      </p:sp>
    </p:spTree>
    <p:extLst>
      <p:ext uri="{BB962C8B-B14F-4D97-AF65-F5344CB8AC3E}">
        <p14:creationId xmlns:p14="http://schemas.microsoft.com/office/powerpoint/2010/main" xmlns="" val="2919215191"/>
      </p:ext>
    </p:extLst>
  </p:cSld>
  <p:clrMapOvr>
    <a:masterClrMapping/>
  </p:clrMapOvr>
  <p:timing>
    <p:tnLst>
      <p:par>
        <p:cTn id="1" dur="indefinite" restart="never" nodeType="tmRoot"/>
      </p:par>
    </p:tn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4000" b="1" dirty="0" smtClean="0">
                <a:solidFill>
                  <a:srgbClr val="1F497D">
                    <a:lumMod val="60000"/>
                    <a:lumOff val="40000"/>
                  </a:srgbClr>
                </a:solidFill>
              </a:rPr>
              <a:t>Dosya İşlemleri</a:t>
            </a:r>
            <a:endParaRPr lang="tr-TR" dirty="0"/>
          </a:p>
        </p:txBody>
      </p:sp>
      <p:pic>
        <p:nvPicPr>
          <p:cNvPr id="4" name="3 İçerik Yer Tutucusu" descr="1_030.png"/>
          <p:cNvPicPr>
            <a:picLocks noGrp="1" noChangeAspect="1"/>
          </p:cNvPicPr>
          <p:nvPr>
            <p:ph sz="quarter" idx="1"/>
          </p:nvPr>
        </p:nvPicPr>
        <p:blipFill>
          <a:blip r:embed="rId2"/>
          <a:stretch>
            <a:fillRect/>
          </a:stretch>
        </p:blipFill>
        <p:spPr>
          <a:xfrm>
            <a:off x="3352800" y="2468562"/>
            <a:ext cx="2438400" cy="243840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tr-TR" dirty="0" smtClean="0"/>
              <a:t>Giriş / Çıkış</a:t>
            </a:r>
          </a:p>
        </p:txBody>
      </p:sp>
      <p:sp>
        <p:nvSpPr>
          <p:cNvPr id="8195" name="Rectangle 3"/>
          <p:cNvSpPr>
            <a:spLocks noGrp="1" noChangeArrowheads="1"/>
          </p:cNvSpPr>
          <p:nvPr>
            <p:ph sz="quarter" idx="1"/>
          </p:nvPr>
        </p:nvSpPr>
        <p:spPr/>
        <p:txBody>
          <a:bodyPr/>
          <a:lstStyle/>
          <a:p>
            <a:pPr eaLnBrk="1" hangingPunct="1"/>
            <a:r>
              <a:rPr lang="tr-TR" dirty="0" smtClean="0"/>
              <a:t>Aynı benzer durum fabrikalarda da vardır. İşletmede üretimin olabilmesi için hammadde(giriş değer) ve makinelere ihtiyaç vardır. </a:t>
            </a:r>
          </a:p>
          <a:p>
            <a:pPr eaLnBrk="1" hangingPunct="1"/>
            <a:r>
              <a:rPr lang="tr-TR" dirty="0" smtClean="0"/>
              <a:t>Bilgisayarda olduğu gibi işletmede de işin merkezinde insan vardır. Her iki türde de yapılacak işler makineye / bilgisayara </a:t>
            </a:r>
            <a:r>
              <a:rPr lang="tr-TR" dirty="0" smtClean="0">
                <a:solidFill>
                  <a:srgbClr val="990033"/>
                </a:solidFill>
              </a:rPr>
              <a:t>insan</a:t>
            </a:r>
            <a:r>
              <a:rPr lang="tr-TR" dirty="0" smtClean="0"/>
              <a:t> tarafından bildirilir. </a:t>
            </a:r>
          </a:p>
        </p:txBody>
      </p:sp>
      <p:grpSp>
        <p:nvGrpSpPr>
          <p:cNvPr id="8196" name="Group 4"/>
          <p:cNvGrpSpPr>
            <a:grpSpLocks/>
          </p:cNvGrpSpPr>
          <p:nvPr/>
        </p:nvGrpSpPr>
        <p:grpSpPr bwMode="auto">
          <a:xfrm>
            <a:off x="2000232" y="4071942"/>
            <a:ext cx="4886328" cy="1643074"/>
            <a:chOff x="2137" y="2173"/>
            <a:chExt cx="7020" cy="1980"/>
          </a:xfrm>
        </p:grpSpPr>
        <p:sp>
          <p:nvSpPr>
            <p:cNvPr id="8197" name="Rectangle 5"/>
            <p:cNvSpPr>
              <a:spLocks noChangeArrowheads="1"/>
            </p:cNvSpPr>
            <p:nvPr/>
          </p:nvSpPr>
          <p:spPr bwMode="auto">
            <a:xfrm>
              <a:off x="2137" y="2173"/>
              <a:ext cx="1440" cy="72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r>
                <a:rPr lang="tr-TR" sz="1600" dirty="0" smtClean="0">
                  <a:latin typeface="Times New Roman" pitchFamily="18" charset="0"/>
                </a:rPr>
                <a:t>Ham</a:t>
              </a:r>
              <a:br>
                <a:rPr lang="tr-TR" sz="1600" dirty="0" smtClean="0">
                  <a:latin typeface="Times New Roman" pitchFamily="18" charset="0"/>
                </a:rPr>
              </a:br>
              <a:r>
                <a:rPr lang="tr-TR" sz="1600" dirty="0" smtClean="0">
                  <a:latin typeface="Times New Roman" pitchFamily="18" charset="0"/>
                </a:rPr>
                <a:t>madde</a:t>
              </a:r>
              <a:endParaRPr lang="tr-TR" sz="1600" dirty="0">
                <a:latin typeface="Times New Roman" pitchFamily="18" charset="0"/>
              </a:endParaRPr>
            </a:p>
          </p:txBody>
        </p:sp>
        <p:sp>
          <p:nvSpPr>
            <p:cNvPr id="8198" name="Rectangle 6"/>
            <p:cNvSpPr>
              <a:spLocks noChangeArrowheads="1"/>
            </p:cNvSpPr>
            <p:nvPr/>
          </p:nvSpPr>
          <p:spPr bwMode="auto">
            <a:xfrm>
              <a:off x="4837" y="2173"/>
              <a:ext cx="1440" cy="72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r>
                <a:rPr lang="tr-TR" sz="1600">
                  <a:latin typeface="Times New Roman" pitchFamily="18" charset="0"/>
                </a:rPr>
                <a:t>Makine</a:t>
              </a:r>
              <a:endParaRPr lang="tr-TR" sz="2400">
                <a:latin typeface="Verdana" pitchFamily="34" charset="0"/>
              </a:endParaRPr>
            </a:p>
          </p:txBody>
        </p:sp>
        <p:sp>
          <p:nvSpPr>
            <p:cNvPr id="8199" name="Rectangle 7"/>
            <p:cNvSpPr>
              <a:spLocks noChangeArrowheads="1"/>
            </p:cNvSpPr>
            <p:nvPr/>
          </p:nvSpPr>
          <p:spPr bwMode="auto">
            <a:xfrm>
              <a:off x="7717" y="2173"/>
              <a:ext cx="1440" cy="72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r>
                <a:rPr lang="tr-TR" sz="1600">
                  <a:latin typeface="Times New Roman" pitchFamily="18" charset="0"/>
                </a:rPr>
                <a:t>Ürün</a:t>
              </a:r>
              <a:endParaRPr lang="tr-TR" sz="2400">
                <a:latin typeface="Verdana" pitchFamily="34" charset="0"/>
              </a:endParaRPr>
            </a:p>
          </p:txBody>
        </p:sp>
        <p:sp>
          <p:nvSpPr>
            <p:cNvPr id="8200" name="Rectangle 8"/>
            <p:cNvSpPr>
              <a:spLocks noChangeArrowheads="1"/>
            </p:cNvSpPr>
            <p:nvPr/>
          </p:nvSpPr>
          <p:spPr bwMode="auto">
            <a:xfrm>
              <a:off x="2137" y="3433"/>
              <a:ext cx="1440" cy="72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r>
                <a:rPr lang="tr-TR" sz="1600">
                  <a:latin typeface="Times New Roman" pitchFamily="18" charset="0"/>
                </a:rPr>
                <a:t>Veri</a:t>
              </a:r>
              <a:endParaRPr lang="tr-TR" sz="2400">
                <a:latin typeface="Verdana" pitchFamily="34" charset="0"/>
              </a:endParaRPr>
            </a:p>
          </p:txBody>
        </p:sp>
        <p:sp>
          <p:nvSpPr>
            <p:cNvPr id="8201" name="Rectangle 9"/>
            <p:cNvSpPr>
              <a:spLocks noChangeArrowheads="1"/>
            </p:cNvSpPr>
            <p:nvPr/>
          </p:nvSpPr>
          <p:spPr bwMode="auto">
            <a:xfrm>
              <a:off x="4837" y="3433"/>
              <a:ext cx="1440" cy="72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r>
                <a:rPr lang="tr-TR" sz="1600">
                  <a:latin typeface="Times New Roman" pitchFamily="18" charset="0"/>
                </a:rPr>
                <a:t>Program</a:t>
              </a:r>
              <a:endParaRPr lang="tr-TR" sz="2400">
                <a:latin typeface="Verdana" pitchFamily="34" charset="0"/>
              </a:endParaRPr>
            </a:p>
          </p:txBody>
        </p:sp>
        <p:sp>
          <p:nvSpPr>
            <p:cNvPr id="8202" name="Rectangle 10"/>
            <p:cNvSpPr>
              <a:spLocks noChangeArrowheads="1"/>
            </p:cNvSpPr>
            <p:nvPr/>
          </p:nvSpPr>
          <p:spPr bwMode="auto">
            <a:xfrm>
              <a:off x="7717" y="3433"/>
              <a:ext cx="1440" cy="72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r>
                <a:rPr lang="tr-TR" sz="1600">
                  <a:latin typeface="Times New Roman" pitchFamily="18" charset="0"/>
                </a:rPr>
                <a:t>Sonuç</a:t>
              </a:r>
              <a:endParaRPr lang="tr-TR" sz="2400">
                <a:latin typeface="Verdana" pitchFamily="34" charset="0"/>
              </a:endParaRPr>
            </a:p>
          </p:txBody>
        </p:sp>
        <p:sp>
          <p:nvSpPr>
            <p:cNvPr id="8203" name="AutoShape 11"/>
            <p:cNvSpPr>
              <a:spLocks noChangeArrowheads="1"/>
            </p:cNvSpPr>
            <p:nvPr/>
          </p:nvSpPr>
          <p:spPr bwMode="auto">
            <a:xfrm>
              <a:off x="3937" y="2353"/>
              <a:ext cx="540" cy="540"/>
            </a:xfrm>
            <a:prstGeom prst="rightArrow">
              <a:avLst>
                <a:gd name="adj1" fmla="val 50000"/>
                <a:gd name="adj2" fmla="val 2500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US" sz="2400"/>
            </a:p>
          </p:txBody>
        </p:sp>
        <p:sp>
          <p:nvSpPr>
            <p:cNvPr id="8204" name="AutoShape 12"/>
            <p:cNvSpPr>
              <a:spLocks noChangeArrowheads="1"/>
            </p:cNvSpPr>
            <p:nvPr/>
          </p:nvSpPr>
          <p:spPr bwMode="auto">
            <a:xfrm>
              <a:off x="3937" y="3433"/>
              <a:ext cx="540" cy="540"/>
            </a:xfrm>
            <a:prstGeom prst="rightArrow">
              <a:avLst>
                <a:gd name="adj1" fmla="val 50000"/>
                <a:gd name="adj2" fmla="val 2500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US" sz="2400"/>
            </a:p>
          </p:txBody>
        </p:sp>
        <p:sp>
          <p:nvSpPr>
            <p:cNvPr id="8205" name="AutoShape 13"/>
            <p:cNvSpPr>
              <a:spLocks noChangeArrowheads="1"/>
            </p:cNvSpPr>
            <p:nvPr/>
          </p:nvSpPr>
          <p:spPr bwMode="auto">
            <a:xfrm>
              <a:off x="6637" y="3433"/>
              <a:ext cx="540" cy="540"/>
            </a:xfrm>
            <a:prstGeom prst="rightArrow">
              <a:avLst>
                <a:gd name="adj1" fmla="val 50000"/>
                <a:gd name="adj2" fmla="val 2500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US" sz="2400"/>
            </a:p>
          </p:txBody>
        </p:sp>
        <p:sp>
          <p:nvSpPr>
            <p:cNvPr id="8206" name="AutoShape 14"/>
            <p:cNvSpPr>
              <a:spLocks noChangeArrowheads="1"/>
            </p:cNvSpPr>
            <p:nvPr/>
          </p:nvSpPr>
          <p:spPr bwMode="auto">
            <a:xfrm>
              <a:off x="6637" y="2333"/>
              <a:ext cx="540" cy="540"/>
            </a:xfrm>
            <a:prstGeom prst="rightArrow">
              <a:avLst>
                <a:gd name="adj1" fmla="val 50000"/>
                <a:gd name="adj2" fmla="val 2500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US" sz="2400"/>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Bilgisayarlarda Veriler ve Veri Türleri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800" b="1" dirty="0" smtClean="0">
                <a:solidFill>
                  <a:schemeClr val="tx1"/>
                </a:solidFill>
              </a:rPr>
              <a:t>Temel </a:t>
            </a:r>
            <a:r>
              <a:rPr lang="tr-TR" sz="2800" b="1" dirty="0" smtClean="0"/>
              <a:t>V</a:t>
            </a:r>
            <a:r>
              <a:rPr lang="tr-TR" sz="2800" b="1" dirty="0" smtClean="0">
                <a:solidFill>
                  <a:schemeClr val="tx1"/>
                </a:solidFill>
              </a:rPr>
              <a:t>eri Türleri</a:t>
            </a:r>
          </a:p>
          <a:p>
            <a:pPr algn="l">
              <a:spcBef>
                <a:spcPts val="0"/>
              </a:spcBef>
              <a:buFont typeface="Wingdings" pitchFamily="2" charset="2"/>
              <a:buChar char="§"/>
            </a:pPr>
            <a:r>
              <a:rPr lang="tr-TR" sz="2400" b="1" dirty="0" smtClean="0">
                <a:solidFill>
                  <a:schemeClr val="tx1"/>
                </a:solidFill>
              </a:rPr>
              <a:t> Tamsayı veri türleri</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byte</a:t>
            </a:r>
            <a:r>
              <a:rPr lang="tr-TR" sz="2400" dirty="0" smtClean="0">
                <a:solidFill>
                  <a:schemeClr val="tx1"/>
                </a:solidFill>
              </a:rPr>
              <a:t> (1 </a:t>
            </a:r>
            <a:r>
              <a:rPr lang="tr-TR" sz="2400" dirty="0" err="1" smtClean="0">
                <a:solidFill>
                  <a:schemeClr val="tx1"/>
                </a:solidFill>
              </a:rPr>
              <a:t>byte</a:t>
            </a:r>
            <a:r>
              <a:rPr lang="tr-TR" sz="2400" dirty="0" smtClean="0">
                <a:solidFill>
                  <a:schemeClr val="tx1"/>
                </a:solidFill>
              </a:rPr>
              <a:t>)  (-2</a:t>
            </a:r>
            <a:r>
              <a:rPr lang="tr-TR" sz="2400" baseline="30000" dirty="0" smtClean="0">
                <a:solidFill>
                  <a:schemeClr val="tx1"/>
                </a:solidFill>
              </a:rPr>
              <a:t>7</a:t>
            </a:r>
            <a:r>
              <a:rPr lang="tr-TR" sz="2400" dirty="0" smtClean="0">
                <a:solidFill>
                  <a:schemeClr val="tx1"/>
                </a:solidFill>
              </a:rPr>
              <a:t> ile +(2</a:t>
            </a:r>
            <a:r>
              <a:rPr lang="tr-TR" sz="2400" baseline="30000" dirty="0" smtClean="0">
                <a:solidFill>
                  <a:schemeClr val="tx1"/>
                </a:solidFill>
              </a:rPr>
              <a:t>7</a:t>
            </a:r>
            <a:r>
              <a:rPr lang="tr-TR" sz="2400" dirty="0" smtClean="0">
                <a:solidFill>
                  <a:schemeClr val="tx1"/>
                </a:solidFill>
              </a:rPr>
              <a:t> – 1) arasında)</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short</a:t>
            </a:r>
            <a:r>
              <a:rPr lang="tr-TR" sz="2400" dirty="0" smtClean="0">
                <a:solidFill>
                  <a:schemeClr val="tx1"/>
                </a:solidFill>
              </a:rPr>
              <a:t> (2 </a:t>
            </a:r>
            <a:r>
              <a:rPr lang="tr-TR" sz="2400" dirty="0" err="1" smtClean="0">
                <a:solidFill>
                  <a:schemeClr val="tx1"/>
                </a:solidFill>
              </a:rPr>
              <a:t>byte</a:t>
            </a:r>
            <a:r>
              <a:rPr lang="tr-TR" sz="2400" dirty="0" smtClean="0">
                <a:solidFill>
                  <a:schemeClr val="tx1"/>
                </a:solidFill>
              </a:rPr>
              <a:t>)  (-2</a:t>
            </a:r>
            <a:r>
              <a:rPr lang="tr-TR" sz="2400" baseline="30000" dirty="0" smtClean="0">
                <a:solidFill>
                  <a:schemeClr val="tx1"/>
                </a:solidFill>
              </a:rPr>
              <a:t>15</a:t>
            </a:r>
            <a:r>
              <a:rPr lang="tr-TR" sz="2400" dirty="0" smtClean="0">
                <a:solidFill>
                  <a:schemeClr val="tx1"/>
                </a:solidFill>
              </a:rPr>
              <a:t> ile +(2</a:t>
            </a:r>
            <a:r>
              <a:rPr lang="tr-TR" sz="2400" baseline="30000" dirty="0" smtClean="0">
                <a:solidFill>
                  <a:schemeClr val="tx1"/>
                </a:solidFill>
              </a:rPr>
              <a:t>15</a:t>
            </a:r>
            <a:r>
              <a:rPr lang="tr-TR" sz="2400" dirty="0" smtClean="0">
                <a:solidFill>
                  <a:schemeClr val="tx1"/>
                </a:solidFill>
              </a:rPr>
              <a:t> – 1) arasında)</a:t>
            </a:r>
          </a:p>
          <a:p>
            <a:pPr algn="l">
              <a:spcBef>
                <a:spcPts val="0"/>
              </a:spcBef>
              <a:buFont typeface="Wingdings" pitchFamily="2" charset="2"/>
              <a:buChar char="q"/>
            </a:pPr>
            <a:r>
              <a:rPr lang="tr-TR" sz="2400" b="1" dirty="0" smtClean="0">
                <a:solidFill>
                  <a:srgbClr val="FF0000"/>
                </a:solidFill>
              </a:rPr>
              <a:t> </a:t>
            </a:r>
            <a:r>
              <a:rPr lang="tr-TR" sz="2400" b="1" dirty="0" err="1" smtClean="0">
                <a:solidFill>
                  <a:srgbClr val="FF0000"/>
                </a:solidFill>
              </a:rPr>
              <a:t>int</a:t>
            </a:r>
            <a:r>
              <a:rPr lang="tr-TR" sz="2400" b="1" dirty="0" smtClean="0">
                <a:solidFill>
                  <a:srgbClr val="FF0000"/>
                </a:solidFill>
              </a:rPr>
              <a:t> (4 </a:t>
            </a:r>
            <a:r>
              <a:rPr lang="tr-TR" sz="2400" b="1" dirty="0" err="1" smtClean="0">
                <a:solidFill>
                  <a:srgbClr val="FF0000"/>
                </a:solidFill>
              </a:rPr>
              <a:t>byte</a:t>
            </a:r>
            <a:r>
              <a:rPr lang="tr-TR" sz="2400" b="1" dirty="0" smtClean="0">
                <a:solidFill>
                  <a:srgbClr val="FF0000"/>
                </a:solidFill>
              </a:rPr>
              <a:t>)  (-2</a:t>
            </a:r>
            <a:r>
              <a:rPr lang="tr-TR" sz="2400" b="1" baseline="30000" dirty="0" smtClean="0">
                <a:solidFill>
                  <a:srgbClr val="FF0000"/>
                </a:solidFill>
              </a:rPr>
              <a:t>31</a:t>
            </a:r>
            <a:r>
              <a:rPr lang="tr-TR" sz="2400" b="1" dirty="0" smtClean="0">
                <a:solidFill>
                  <a:srgbClr val="FF0000"/>
                </a:solidFill>
              </a:rPr>
              <a:t> ile +(2</a:t>
            </a:r>
            <a:r>
              <a:rPr lang="tr-TR" sz="2400" b="1" baseline="30000" dirty="0" smtClean="0">
                <a:solidFill>
                  <a:srgbClr val="FF0000"/>
                </a:solidFill>
              </a:rPr>
              <a:t>31</a:t>
            </a:r>
            <a:r>
              <a:rPr lang="tr-TR" sz="2400" b="1" dirty="0" smtClean="0">
                <a:solidFill>
                  <a:srgbClr val="FF0000"/>
                </a:solidFill>
              </a:rPr>
              <a:t> – 1) arasında)</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long</a:t>
            </a:r>
            <a:r>
              <a:rPr lang="tr-TR" sz="2400" dirty="0" smtClean="0">
                <a:solidFill>
                  <a:schemeClr val="tx1"/>
                </a:solidFill>
              </a:rPr>
              <a:t> (8 </a:t>
            </a:r>
            <a:r>
              <a:rPr lang="tr-TR" sz="2400" dirty="0" err="1" smtClean="0">
                <a:solidFill>
                  <a:schemeClr val="tx1"/>
                </a:solidFill>
              </a:rPr>
              <a:t>byte</a:t>
            </a:r>
            <a:r>
              <a:rPr lang="tr-TR" sz="2400" dirty="0" smtClean="0">
                <a:solidFill>
                  <a:schemeClr val="tx1"/>
                </a:solidFill>
              </a:rPr>
              <a:t>)  (-2</a:t>
            </a:r>
            <a:r>
              <a:rPr lang="tr-TR" sz="2400" baseline="30000" dirty="0" smtClean="0">
                <a:solidFill>
                  <a:schemeClr val="tx1"/>
                </a:solidFill>
              </a:rPr>
              <a:t>63</a:t>
            </a:r>
            <a:r>
              <a:rPr lang="tr-TR" sz="2400" dirty="0" smtClean="0">
                <a:solidFill>
                  <a:schemeClr val="tx1"/>
                </a:solidFill>
              </a:rPr>
              <a:t> ile +(2</a:t>
            </a:r>
            <a:r>
              <a:rPr lang="tr-TR" sz="2400" baseline="30000" dirty="0" smtClean="0">
                <a:solidFill>
                  <a:schemeClr val="tx1"/>
                </a:solidFill>
              </a:rPr>
              <a:t>63</a:t>
            </a:r>
            <a:r>
              <a:rPr lang="tr-TR" sz="2400" dirty="0" smtClean="0">
                <a:solidFill>
                  <a:schemeClr val="tx1"/>
                </a:solidFill>
              </a:rPr>
              <a:t> – 1) arasında)</a:t>
            </a:r>
          </a:p>
          <a:p>
            <a:pPr algn="l">
              <a:spcBef>
                <a:spcPts val="0"/>
              </a:spcBef>
              <a:buFont typeface="Wingdings" pitchFamily="2" charset="2"/>
              <a:buChar char="§"/>
            </a:pPr>
            <a:r>
              <a:rPr lang="tr-TR" sz="2400" b="1" dirty="0" smtClean="0">
                <a:solidFill>
                  <a:schemeClr val="tx1"/>
                </a:solidFill>
              </a:rPr>
              <a:t> Ondalıklı sayı veri türleri</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float</a:t>
            </a:r>
            <a:r>
              <a:rPr lang="tr-TR" sz="2400" dirty="0" smtClean="0">
                <a:solidFill>
                  <a:schemeClr val="tx1"/>
                </a:solidFill>
              </a:rPr>
              <a:t> (4 </a:t>
            </a:r>
            <a:r>
              <a:rPr lang="tr-TR" sz="2400" dirty="0" err="1" smtClean="0">
                <a:solidFill>
                  <a:schemeClr val="tx1"/>
                </a:solidFill>
              </a:rPr>
              <a:t>byte</a:t>
            </a:r>
            <a:r>
              <a:rPr lang="tr-TR" sz="2400" dirty="0" smtClean="0">
                <a:solidFill>
                  <a:schemeClr val="tx1"/>
                </a:solidFill>
              </a:rPr>
              <a:t>)  </a:t>
            </a:r>
          </a:p>
          <a:p>
            <a:pPr>
              <a:spcBef>
                <a:spcPts val="0"/>
              </a:spcBef>
              <a:buFont typeface="Wingdings" pitchFamily="2" charset="2"/>
              <a:buChar char="q"/>
            </a:pPr>
            <a:r>
              <a:rPr lang="tr-TR" sz="2400" b="1" dirty="0" smtClean="0">
                <a:solidFill>
                  <a:srgbClr val="FF0000"/>
                </a:solidFill>
              </a:rPr>
              <a:t> </a:t>
            </a:r>
            <a:r>
              <a:rPr lang="tr-TR" sz="2400" b="1" dirty="0" err="1" smtClean="0">
                <a:solidFill>
                  <a:srgbClr val="FF0000"/>
                </a:solidFill>
              </a:rPr>
              <a:t>double</a:t>
            </a:r>
            <a:r>
              <a:rPr lang="tr-TR" sz="2400" b="1" dirty="0" smtClean="0">
                <a:solidFill>
                  <a:srgbClr val="FF0000"/>
                </a:solidFill>
              </a:rPr>
              <a:t> (8 </a:t>
            </a:r>
            <a:r>
              <a:rPr lang="tr-TR" sz="2400" b="1" dirty="0" err="1" smtClean="0">
                <a:solidFill>
                  <a:srgbClr val="FF0000"/>
                </a:solidFill>
              </a:rPr>
              <a:t>byte</a:t>
            </a:r>
            <a:r>
              <a:rPr lang="tr-TR" sz="2400" b="1" dirty="0" smtClean="0">
                <a:solidFill>
                  <a:srgbClr val="FF0000"/>
                </a:solidFill>
              </a:rPr>
              <a:t>)</a:t>
            </a:r>
          </a:p>
          <a:p>
            <a:pPr algn="l">
              <a:spcBef>
                <a:spcPts val="0"/>
              </a:spcBef>
              <a:buFont typeface="Wingdings" pitchFamily="2" charset="2"/>
              <a:buChar char="§"/>
            </a:pPr>
            <a:r>
              <a:rPr lang="tr-TR" sz="2400" b="1" dirty="0" smtClean="0">
                <a:solidFill>
                  <a:schemeClr val="tx1"/>
                </a:solidFill>
              </a:rPr>
              <a:t> Karakter veri türü</a:t>
            </a:r>
          </a:p>
          <a:p>
            <a:pPr algn="l">
              <a:spcBef>
                <a:spcPts val="0"/>
              </a:spcBef>
              <a:buFont typeface="Wingdings" pitchFamily="2" charset="2"/>
              <a:buChar char="q"/>
            </a:pPr>
            <a:r>
              <a:rPr lang="tr-TR" sz="2400" b="1" dirty="0" smtClean="0">
                <a:solidFill>
                  <a:srgbClr val="FF0000"/>
                </a:solidFill>
              </a:rPr>
              <a:t> </a:t>
            </a:r>
            <a:r>
              <a:rPr lang="tr-TR" sz="2400" b="1" dirty="0" err="1" smtClean="0">
                <a:solidFill>
                  <a:srgbClr val="FF0000"/>
                </a:solidFill>
              </a:rPr>
              <a:t>char</a:t>
            </a:r>
            <a:r>
              <a:rPr lang="tr-TR" sz="2400" b="1" dirty="0" smtClean="0">
                <a:solidFill>
                  <a:srgbClr val="FF0000"/>
                </a:solidFill>
              </a:rPr>
              <a:t> (2 </a:t>
            </a:r>
            <a:r>
              <a:rPr lang="tr-TR" sz="2400" b="1" dirty="0" err="1" smtClean="0">
                <a:solidFill>
                  <a:srgbClr val="FF0000"/>
                </a:solidFill>
              </a:rPr>
              <a:t>byte</a:t>
            </a:r>
            <a:r>
              <a:rPr lang="tr-TR" sz="2400" b="1" dirty="0" smtClean="0">
                <a:solidFill>
                  <a:srgbClr val="FF0000"/>
                </a:solidFill>
              </a:rPr>
              <a:t>)  </a:t>
            </a:r>
            <a:r>
              <a:rPr lang="tr-TR" sz="2400" dirty="0" smtClean="0">
                <a:solidFill>
                  <a:schemeClr val="tx1"/>
                </a:solidFill>
              </a:rPr>
              <a:t>(65536 farklı karakter ifade edilebilir)</a:t>
            </a:r>
          </a:p>
          <a:p>
            <a:pPr algn="l">
              <a:spcBef>
                <a:spcPts val="0"/>
              </a:spcBef>
              <a:buFont typeface="Wingdings" pitchFamily="2" charset="2"/>
              <a:buChar char="§"/>
            </a:pPr>
            <a:r>
              <a:rPr lang="tr-TR" sz="2400" dirty="0" smtClean="0">
                <a:solidFill>
                  <a:schemeClr val="tx1"/>
                </a:solidFill>
              </a:rPr>
              <a:t> </a:t>
            </a:r>
            <a:r>
              <a:rPr lang="tr-TR" sz="2400" b="1" dirty="0" smtClean="0">
                <a:solidFill>
                  <a:schemeClr val="tx1"/>
                </a:solidFill>
              </a:rPr>
              <a:t>Mantıksal veri türü</a:t>
            </a:r>
          </a:p>
          <a:p>
            <a:pPr algn="l">
              <a:spcBef>
                <a:spcPts val="0"/>
              </a:spcBef>
              <a:buFont typeface="Wingdings" pitchFamily="2" charset="2"/>
              <a:buChar char="q"/>
            </a:pPr>
            <a:r>
              <a:rPr lang="tr-TR" sz="2400" b="1" dirty="0" smtClean="0">
                <a:solidFill>
                  <a:srgbClr val="FF0000"/>
                </a:solidFill>
              </a:rPr>
              <a:t> </a:t>
            </a:r>
            <a:r>
              <a:rPr lang="tr-TR" sz="2400" b="1" dirty="0" err="1" smtClean="0">
                <a:solidFill>
                  <a:srgbClr val="FF0000"/>
                </a:solidFill>
              </a:rPr>
              <a:t>boolean</a:t>
            </a:r>
            <a:r>
              <a:rPr lang="tr-TR" sz="2400" b="1" dirty="0" smtClean="0">
                <a:solidFill>
                  <a:srgbClr val="FF0000"/>
                </a:solidFill>
              </a:rPr>
              <a:t> (1-bit)  </a:t>
            </a:r>
            <a:r>
              <a:rPr lang="tr-TR" sz="2400" dirty="0" smtClean="0">
                <a:solidFill>
                  <a:schemeClr val="tx1"/>
                </a:solidFill>
              </a:rPr>
              <a:t>(yalnızca </a:t>
            </a:r>
            <a:r>
              <a:rPr lang="tr-TR" sz="2400" dirty="0" err="1" smtClean="0">
                <a:solidFill>
                  <a:schemeClr val="tx1"/>
                </a:solidFill>
              </a:rPr>
              <a:t>true</a:t>
            </a:r>
            <a:r>
              <a:rPr lang="tr-TR" sz="2400" dirty="0" smtClean="0">
                <a:solidFill>
                  <a:schemeClr val="tx1"/>
                </a:solidFill>
              </a:rPr>
              <a:t> ve </a:t>
            </a:r>
            <a:r>
              <a:rPr lang="tr-TR" sz="2400" dirty="0" err="1" smtClean="0">
                <a:solidFill>
                  <a:schemeClr val="tx1"/>
                </a:solidFill>
              </a:rPr>
              <a:t>false</a:t>
            </a:r>
            <a:r>
              <a:rPr lang="tr-TR" sz="2400" dirty="0" smtClean="0">
                <a:solidFill>
                  <a:schemeClr val="tx1"/>
                </a:solidFill>
              </a:rPr>
              <a:t> değerlerini tutar)</a:t>
            </a: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PrintWriter Sınıfı</a:t>
            </a:r>
            <a:endParaRPr lang="tr-TR" sz="4000" b="1">
              <a:solidFill>
                <a:schemeClr val="tx2">
                  <a:lumMod val="60000"/>
                  <a:lumOff val="40000"/>
                </a:schemeClr>
              </a:solidFill>
            </a:endParaRPr>
          </a:p>
        </p:txBody>
      </p:sp>
      <p:sp>
        <p:nvSpPr>
          <p:cNvPr id="3" name="Alt Başlık 2"/>
          <p:cNvSpPr>
            <a:spLocks noGrp="1"/>
          </p:cNvSpPr>
          <p:nvPr>
            <p:ph idx="1"/>
          </p:nvPr>
        </p:nvSpPr>
        <p:spPr>
          <a:xfrm>
            <a:off x="428596" y="1142984"/>
            <a:ext cx="8229600" cy="4525963"/>
          </a:xfrm>
        </p:spPr>
        <p:txBody>
          <a:bodyPr>
            <a:normAutofit fontScale="32500" lnSpcReduction="20000"/>
          </a:bodyPr>
          <a:lstStyle/>
          <a:p>
            <a:pPr>
              <a:buNone/>
            </a:pPr>
            <a:r>
              <a:rPr lang="tr-TR" sz="1800" dirty="0" smtClean="0">
                <a:solidFill>
                  <a:srgbClr val="000000"/>
                </a:solidFill>
                <a:latin typeface="Consolas"/>
              </a:rPr>
              <a:t>// en başta</a:t>
            </a:r>
          </a:p>
          <a:p>
            <a:pPr>
              <a:buNone/>
            </a:pPr>
            <a:r>
              <a:rPr lang="tr-TR" sz="1800" dirty="0" err="1" smtClean="0">
                <a:solidFill>
                  <a:srgbClr val="000000"/>
                </a:solidFill>
                <a:latin typeface="Consolas"/>
              </a:rPr>
              <a:t>import</a:t>
            </a:r>
            <a:r>
              <a:rPr lang="tr-TR" sz="1800" dirty="0" smtClean="0">
                <a:solidFill>
                  <a:srgbClr val="000000"/>
                </a:solidFill>
                <a:latin typeface="Consolas"/>
              </a:rPr>
              <a:t> </a:t>
            </a:r>
            <a:r>
              <a:rPr lang="tr-TR" sz="1800" dirty="0" err="1" smtClean="0">
                <a:solidFill>
                  <a:srgbClr val="000000"/>
                </a:solidFill>
                <a:latin typeface="Consolas"/>
              </a:rPr>
              <a:t>java</a:t>
            </a:r>
            <a:r>
              <a:rPr lang="tr-TR" sz="1800" dirty="0" smtClean="0">
                <a:solidFill>
                  <a:srgbClr val="000000"/>
                </a:solidFill>
                <a:latin typeface="Consolas"/>
              </a:rPr>
              <a:t>.</a:t>
            </a:r>
            <a:r>
              <a:rPr lang="tr-TR" sz="1800" dirty="0" err="1" smtClean="0">
                <a:solidFill>
                  <a:srgbClr val="000000"/>
                </a:solidFill>
                <a:latin typeface="Consolas"/>
              </a:rPr>
              <a:t>io</a:t>
            </a:r>
            <a:r>
              <a:rPr lang="tr-TR" sz="1800" dirty="0" smtClean="0">
                <a:solidFill>
                  <a:srgbClr val="000000"/>
                </a:solidFill>
                <a:latin typeface="Consolas"/>
              </a:rPr>
              <a:t>.*;</a:t>
            </a:r>
          </a:p>
          <a:p>
            <a:pPr algn="l">
              <a:buNone/>
            </a:pPr>
            <a:r>
              <a:rPr lang="tr-TR" sz="1800" dirty="0" smtClean="0">
                <a:solidFill>
                  <a:srgbClr val="000000"/>
                </a:solidFill>
                <a:latin typeface="Consolas"/>
              </a:rPr>
              <a:t>//</a:t>
            </a:r>
            <a:r>
              <a:rPr lang="tr-TR" sz="1800" dirty="0" err="1" smtClean="0">
                <a:solidFill>
                  <a:srgbClr val="000000"/>
                </a:solidFill>
                <a:latin typeface="Consolas"/>
              </a:rPr>
              <a:t>main</a:t>
            </a:r>
            <a:r>
              <a:rPr lang="tr-TR" sz="1800" dirty="0" smtClean="0">
                <a:solidFill>
                  <a:srgbClr val="000000"/>
                </a:solidFill>
                <a:latin typeface="Consolas"/>
              </a:rPr>
              <a:t> içi</a:t>
            </a:r>
          </a:p>
          <a:p>
            <a:pPr algn="l">
              <a:buNone/>
            </a:pPr>
            <a:r>
              <a:rPr lang="tr-TR" sz="1800" dirty="0" smtClean="0">
                <a:solidFill>
                  <a:srgbClr val="000000"/>
                </a:solidFill>
                <a:latin typeface="Consolas"/>
              </a:rPr>
              <a:t>File </a:t>
            </a:r>
            <a:r>
              <a:rPr lang="tr-TR" sz="1800" dirty="0">
                <a:solidFill>
                  <a:srgbClr val="6A3E3E"/>
                </a:solidFill>
                <a:latin typeface="Consolas"/>
              </a:rPr>
              <a:t>f</a:t>
            </a:r>
            <a:r>
              <a:rPr lang="tr-TR" sz="1800" dirty="0">
                <a:solidFill>
                  <a:srgbClr val="000000"/>
                </a:solidFill>
                <a:latin typeface="Consolas"/>
              </a:rPr>
              <a:t> = </a:t>
            </a:r>
            <a:r>
              <a:rPr lang="tr-TR" sz="1800" b="1" dirty="0" err="1">
                <a:solidFill>
                  <a:srgbClr val="7F0055"/>
                </a:solidFill>
                <a:latin typeface="Consolas"/>
              </a:rPr>
              <a:t>null</a:t>
            </a:r>
            <a:r>
              <a:rPr lang="tr-TR" sz="1800" b="1" dirty="0">
                <a:solidFill>
                  <a:srgbClr val="000000"/>
                </a:solidFill>
                <a:latin typeface="Consolas"/>
              </a:rPr>
              <a:t>;</a:t>
            </a:r>
          </a:p>
          <a:p>
            <a:pPr algn="l">
              <a:buNone/>
            </a:pPr>
            <a:r>
              <a:rPr lang="tr-TR" sz="1800" dirty="0" err="1">
                <a:solidFill>
                  <a:srgbClr val="000000"/>
                </a:solidFill>
                <a:latin typeface="Consolas"/>
              </a:rPr>
              <a:t>FileOutputStream</a:t>
            </a:r>
            <a:r>
              <a:rPr lang="tr-TR" sz="1800" dirty="0">
                <a:solidFill>
                  <a:srgbClr val="000000"/>
                </a:solidFill>
                <a:latin typeface="Consolas"/>
              </a:rPr>
              <a:t> </a:t>
            </a:r>
            <a:r>
              <a:rPr lang="tr-TR" sz="1800" dirty="0" err="1">
                <a:solidFill>
                  <a:srgbClr val="6A3E3E"/>
                </a:solidFill>
                <a:latin typeface="Consolas"/>
              </a:rPr>
              <a:t>fs</a:t>
            </a:r>
            <a:r>
              <a:rPr lang="tr-TR" sz="1800" dirty="0">
                <a:solidFill>
                  <a:srgbClr val="000000"/>
                </a:solidFill>
                <a:latin typeface="Consolas"/>
              </a:rPr>
              <a:t> = </a:t>
            </a:r>
            <a:r>
              <a:rPr lang="tr-TR" sz="1800" b="1" dirty="0" err="1">
                <a:solidFill>
                  <a:srgbClr val="7F0055"/>
                </a:solidFill>
                <a:latin typeface="Consolas"/>
              </a:rPr>
              <a:t>null</a:t>
            </a:r>
            <a:r>
              <a:rPr lang="tr-TR" sz="1800" b="1" dirty="0">
                <a:solidFill>
                  <a:srgbClr val="000000"/>
                </a:solidFill>
                <a:latin typeface="Consolas"/>
              </a:rPr>
              <a:t>;</a:t>
            </a:r>
          </a:p>
          <a:p>
            <a:pPr algn="l">
              <a:buNone/>
            </a:pPr>
            <a:r>
              <a:rPr lang="tr-TR" sz="1800" dirty="0" err="1">
                <a:solidFill>
                  <a:srgbClr val="000000"/>
                </a:solidFill>
                <a:latin typeface="Consolas"/>
              </a:rPr>
              <a:t>PrintWriter</a:t>
            </a:r>
            <a:r>
              <a:rPr lang="tr-TR" sz="1800" dirty="0">
                <a:solidFill>
                  <a:srgbClr val="000000"/>
                </a:solidFill>
                <a:latin typeface="Consolas"/>
              </a:rPr>
              <a:t> </a:t>
            </a:r>
            <a:r>
              <a:rPr lang="tr-TR" sz="1800" dirty="0" err="1">
                <a:solidFill>
                  <a:srgbClr val="6A3E3E"/>
                </a:solidFill>
                <a:latin typeface="Consolas"/>
              </a:rPr>
              <a:t>pw</a:t>
            </a:r>
            <a:r>
              <a:rPr lang="tr-TR" sz="1800" dirty="0">
                <a:solidFill>
                  <a:srgbClr val="000000"/>
                </a:solidFill>
                <a:latin typeface="Consolas"/>
              </a:rPr>
              <a:t> = </a:t>
            </a:r>
            <a:r>
              <a:rPr lang="tr-TR" sz="1800" b="1" dirty="0" err="1">
                <a:solidFill>
                  <a:srgbClr val="7F0055"/>
                </a:solidFill>
                <a:latin typeface="Consolas"/>
              </a:rPr>
              <a:t>null</a:t>
            </a:r>
            <a:r>
              <a:rPr lang="tr-TR" sz="1800" b="1" dirty="0">
                <a:solidFill>
                  <a:srgbClr val="000000"/>
                </a:solidFill>
                <a:latin typeface="Consolas"/>
              </a:rPr>
              <a:t>;</a:t>
            </a:r>
          </a:p>
          <a:p>
            <a:pPr algn="l">
              <a:buNone/>
            </a:pPr>
            <a:r>
              <a:rPr lang="tr-TR" sz="1800" b="1" dirty="0" err="1">
                <a:solidFill>
                  <a:srgbClr val="7F0055"/>
                </a:solidFill>
                <a:latin typeface="Consolas"/>
              </a:rPr>
              <a:t>try</a:t>
            </a:r>
            <a:r>
              <a:rPr lang="tr-TR" sz="1800" b="1" dirty="0">
                <a:solidFill>
                  <a:srgbClr val="000000"/>
                </a:solidFill>
                <a:latin typeface="Consolas"/>
              </a:rPr>
              <a:t>{</a:t>
            </a:r>
          </a:p>
          <a:p>
            <a:pPr algn="l">
              <a:buNone/>
            </a:pPr>
            <a:r>
              <a:rPr lang="tr-TR" sz="1800" dirty="0" smtClean="0">
                <a:solidFill>
                  <a:srgbClr val="6A3E3E"/>
                </a:solidFill>
                <a:latin typeface="Consolas"/>
              </a:rPr>
              <a:t>    f</a:t>
            </a:r>
            <a:r>
              <a:rPr lang="tr-TR" sz="1800" dirty="0" smtClean="0">
                <a:solidFill>
                  <a:srgbClr val="000000"/>
                </a:solidFill>
                <a:latin typeface="Consolas"/>
              </a:rPr>
              <a:t> </a:t>
            </a:r>
            <a:r>
              <a:rPr lang="tr-TR" sz="1800" dirty="0">
                <a:solidFill>
                  <a:srgbClr val="000000"/>
                </a:solidFill>
                <a:latin typeface="Consolas"/>
              </a:rPr>
              <a:t>= </a:t>
            </a:r>
            <a:r>
              <a:rPr lang="tr-TR" sz="1800" b="1" dirty="0" err="1">
                <a:solidFill>
                  <a:srgbClr val="7F0055"/>
                </a:solidFill>
                <a:latin typeface="Consolas"/>
              </a:rPr>
              <a:t>new</a:t>
            </a:r>
            <a:r>
              <a:rPr lang="tr-TR" sz="1800" b="1" dirty="0">
                <a:solidFill>
                  <a:srgbClr val="000000"/>
                </a:solidFill>
                <a:latin typeface="Consolas"/>
              </a:rPr>
              <a:t> File(</a:t>
            </a:r>
            <a:r>
              <a:rPr lang="tr-TR" sz="1800" b="1" dirty="0">
                <a:solidFill>
                  <a:srgbClr val="2A00FF"/>
                </a:solidFill>
                <a:latin typeface="Consolas"/>
              </a:rPr>
              <a:t>"</a:t>
            </a:r>
            <a:r>
              <a:rPr lang="tr-TR" sz="1800" b="1" dirty="0" err="1">
                <a:solidFill>
                  <a:srgbClr val="2A00FF"/>
                </a:solidFill>
                <a:latin typeface="Consolas"/>
              </a:rPr>
              <a:t>asalsayilar</a:t>
            </a:r>
            <a:r>
              <a:rPr lang="tr-TR" sz="1800" b="1" dirty="0">
                <a:solidFill>
                  <a:srgbClr val="2A00FF"/>
                </a:solidFill>
                <a:latin typeface="Consolas"/>
              </a:rPr>
              <a:t>.</a:t>
            </a:r>
            <a:r>
              <a:rPr lang="tr-TR" sz="1800" b="1" dirty="0" err="1">
                <a:solidFill>
                  <a:srgbClr val="2A00FF"/>
                </a:solidFill>
                <a:latin typeface="Consolas"/>
              </a:rPr>
              <a:t>txt</a:t>
            </a:r>
            <a:r>
              <a:rPr lang="tr-TR" sz="1800" b="1" dirty="0">
                <a:solidFill>
                  <a:srgbClr val="2A00FF"/>
                </a:solidFill>
                <a:latin typeface="Consolas"/>
              </a:rPr>
              <a:t>"</a:t>
            </a:r>
            <a:r>
              <a:rPr lang="tr-TR" sz="1800" b="1" dirty="0">
                <a:solidFill>
                  <a:srgbClr val="000000"/>
                </a:solidFill>
                <a:latin typeface="Consolas"/>
              </a:rPr>
              <a:t>);</a:t>
            </a:r>
          </a:p>
          <a:p>
            <a:pPr algn="l">
              <a:buNone/>
            </a:pPr>
            <a:r>
              <a:rPr lang="tr-TR" sz="1800" dirty="0" smtClean="0">
                <a:solidFill>
                  <a:srgbClr val="6A3E3E"/>
                </a:solidFill>
                <a:latin typeface="Consolas"/>
              </a:rPr>
              <a:t>    </a:t>
            </a:r>
            <a:r>
              <a:rPr lang="tr-TR" sz="1800" dirty="0" err="1" smtClean="0">
                <a:solidFill>
                  <a:srgbClr val="6A3E3E"/>
                </a:solidFill>
                <a:latin typeface="Consolas"/>
              </a:rPr>
              <a:t>fs</a:t>
            </a:r>
            <a:r>
              <a:rPr lang="tr-TR" sz="1800" dirty="0" smtClean="0">
                <a:solidFill>
                  <a:srgbClr val="000000"/>
                </a:solidFill>
                <a:latin typeface="Consolas"/>
              </a:rPr>
              <a:t> </a:t>
            </a:r>
            <a:r>
              <a:rPr lang="tr-TR" sz="1800" dirty="0">
                <a:solidFill>
                  <a:srgbClr val="000000"/>
                </a:solidFill>
                <a:latin typeface="Consolas"/>
              </a:rPr>
              <a:t>= </a:t>
            </a:r>
            <a:r>
              <a:rPr lang="tr-TR" sz="1800" b="1" dirty="0" err="1">
                <a:solidFill>
                  <a:srgbClr val="7F0055"/>
                </a:solidFill>
                <a:latin typeface="Consolas"/>
              </a:rPr>
              <a:t>new</a:t>
            </a:r>
            <a:r>
              <a:rPr lang="tr-TR" sz="1800" b="1" dirty="0">
                <a:solidFill>
                  <a:srgbClr val="000000"/>
                </a:solidFill>
                <a:latin typeface="Consolas"/>
              </a:rPr>
              <a:t> </a:t>
            </a:r>
            <a:r>
              <a:rPr lang="tr-TR" sz="1800" b="1" dirty="0" err="1">
                <a:solidFill>
                  <a:srgbClr val="000000"/>
                </a:solidFill>
                <a:latin typeface="Consolas"/>
              </a:rPr>
              <a:t>FileOutputStream</a:t>
            </a:r>
            <a:r>
              <a:rPr lang="tr-TR" sz="1800" b="1" dirty="0">
                <a:solidFill>
                  <a:srgbClr val="000000"/>
                </a:solidFill>
                <a:latin typeface="Consolas"/>
              </a:rPr>
              <a:t>(</a:t>
            </a:r>
            <a:r>
              <a:rPr lang="tr-TR" sz="1800" b="1" dirty="0">
                <a:solidFill>
                  <a:srgbClr val="6A3E3E"/>
                </a:solidFill>
                <a:latin typeface="Consolas"/>
              </a:rPr>
              <a:t>f</a:t>
            </a:r>
            <a:r>
              <a:rPr lang="tr-TR" sz="1800" b="1" dirty="0">
                <a:solidFill>
                  <a:srgbClr val="000000"/>
                </a:solidFill>
                <a:latin typeface="Consolas"/>
              </a:rPr>
              <a:t>);</a:t>
            </a:r>
          </a:p>
          <a:p>
            <a:pPr algn="l">
              <a:buNone/>
            </a:pPr>
            <a:r>
              <a:rPr lang="tr-TR" sz="1800" dirty="0" smtClean="0">
                <a:solidFill>
                  <a:srgbClr val="6A3E3E"/>
                </a:solidFill>
                <a:latin typeface="Consolas"/>
              </a:rPr>
              <a:t>    </a:t>
            </a:r>
            <a:r>
              <a:rPr lang="tr-TR" sz="1800" dirty="0" err="1" smtClean="0">
                <a:solidFill>
                  <a:srgbClr val="6A3E3E"/>
                </a:solidFill>
                <a:latin typeface="Consolas"/>
              </a:rPr>
              <a:t>pw</a:t>
            </a:r>
            <a:r>
              <a:rPr lang="tr-TR" sz="1800" dirty="0" smtClean="0">
                <a:solidFill>
                  <a:srgbClr val="000000"/>
                </a:solidFill>
                <a:latin typeface="Consolas"/>
              </a:rPr>
              <a:t> </a:t>
            </a:r>
            <a:r>
              <a:rPr lang="tr-TR" sz="1800" dirty="0">
                <a:solidFill>
                  <a:srgbClr val="000000"/>
                </a:solidFill>
                <a:latin typeface="Consolas"/>
              </a:rPr>
              <a:t>= </a:t>
            </a:r>
            <a:r>
              <a:rPr lang="tr-TR" sz="1800" b="1" dirty="0" err="1">
                <a:solidFill>
                  <a:srgbClr val="7F0055"/>
                </a:solidFill>
                <a:latin typeface="Consolas"/>
              </a:rPr>
              <a:t>new</a:t>
            </a:r>
            <a:r>
              <a:rPr lang="tr-TR" sz="1800" b="1" dirty="0">
                <a:solidFill>
                  <a:srgbClr val="000000"/>
                </a:solidFill>
                <a:latin typeface="Consolas"/>
              </a:rPr>
              <a:t> </a:t>
            </a:r>
            <a:r>
              <a:rPr lang="tr-TR" sz="1800" b="1" dirty="0" err="1">
                <a:solidFill>
                  <a:srgbClr val="000000"/>
                </a:solidFill>
                <a:latin typeface="Consolas"/>
              </a:rPr>
              <a:t>PrintWriter</a:t>
            </a:r>
            <a:r>
              <a:rPr lang="tr-TR" sz="1800" b="1" dirty="0">
                <a:solidFill>
                  <a:srgbClr val="000000"/>
                </a:solidFill>
                <a:latin typeface="Consolas"/>
              </a:rPr>
              <a:t>(</a:t>
            </a:r>
            <a:r>
              <a:rPr lang="tr-TR" sz="1800" b="1" dirty="0" err="1">
                <a:solidFill>
                  <a:srgbClr val="6A3E3E"/>
                </a:solidFill>
                <a:latin typeface="Consolas"/>
              </a:rPr>
              <a:t>fs</a:t>
            </a:r>
            <a:r>
              <a:rPr lang="tr-TR" sz="1800" b="1" dirty="0">
                <a:solidFill>
                  <a:srgbClr val="000000"/>
                </a:solidFill>
                <a:latin typeface="Consolas"/>
              </a:rPr>
              <a:t>);</a:t>
            </a:r>
          </a:p>
          <a:p>
            <a:pPr algn="l">
              <a:buNone/>
            </a:pPr>
            <a:r>
              <a:rPr lang="tr-TR" sz="1800" b="1" dirty="0" smtClean="0">
                <a:solidFill>
                  <a:srgbClr val="7F0055"/>
                </a:solidFill>
                <a:latin typeface="Consolas"/>
              </a:rPr>
              <a:t>    </a:t>
            </a:r>
            <a:r>
              <a:rPr lang="tr-TR" sz="1800" b="1" dirty="0" err="1" smtClean="0">
                <a:solidFill>
                  <a:srgbClr val="7F0055"/>
                </a:solidFill>
                <a:latin typeface="Consolas"/>
              </a:rPr>
              <a:t>boolean</a:t>
            </a:r>
            <a:r>
              <a:rPr lang="tr-TR" sz="1800" b="1" dirty="0" smtClean="0">
                <a:solidFill>
                  <a:srgbClr val="000000"/>
                </a:solidFill>
                <a:latin typeface="Consolas"/>
              </a:rPr>
              <a:t> </a:t>
            </a:r>
            <a:r>
              <a:rPr lang="tr-TR" sz="1800" b="1" dirty="0">
                <a:solidFill>
                  <a:srgbClr val="6A3E3E"/>
                </a:solidFill>
                <a:latin typeface="Consolas"/>
              </a:rPr>
              <a:t>asal</a:t>
            </a:r>
            <a:r>
              <a:rPr lang="tr-TR" sz="1800" b="1" dirty="0">
                <a:solidFill>
                  <a:srgbClr val="000000"/>
                </a:solidFill>
                <a:latin typeface="Consolas"/>
              </a:rPr>
              <a:t>;</a:t>
            </a:r>
          </a:p>
          <a:p>
            <a:pPr algn="l">
              <a:buNone/>
            </a:pPr>
            <a:r>
              <a:rPr lang="tr-TR" sz="1800" b="1" dirty="0" smtClean="0">
                <a:solidFill>
                  <a:srgbClr val="7F0055"/>
                </a:solidFill>
                <a:latin typeface="Consolas"/>
              </a:rPr>
              <a:t>    </a:t>
            </a:r>
            <a:r>
              <a:rPr lang="tr-TR" sz="1800" b="1" dirty="0" err="1" smtClean="0">
                <a:solidFill>
                  <a:srgbClr val="7F0055"/>
                </a:solidFill>
                <a:latin typeface="Consolas"/>
              </a:rPr>
              <a:t>for</a:t>
            </a:r>
            <a:r>
              <a:rPr lang="tr-TR" sz="1800" b="1" dirty="0" smtClean="0">
                <a:solidFill>
                  <a:srgbClr val="000000"/>
                </a:solidFill>
                <a:latin typeface="Consolas"/>
              </a:rPr>
              <a:t>(</a:t>
            </a:r>
            <a:r>
              <a:rPr lang="tr-TR" sz="1800" b="1" dirty="0" err="1" smtClean="0">
                <a:solidFill>
                  <a:srgbClr val="7F0055"/>
                </a:solidFill>
                <a:latin typeface="Consolas"/>
              </a:rPr>
              <a:t>int</a:t>
            </a:r>
            <a:r>
              <a:rPr lang="tr-TR" sz="1800" b="1" dirty="0" smtClean="0">
                <a:solidFill>
                  <a:srgbClr val="000000"/>
                </a:solidFill>
                <a:latin typeface="Consolas"/>
              </a:rPr>
              <a:t> </a:t>
            </a:r>
            <a:r>
              <a:rPr lang="tr-TR" sz="1800" b="1" dirty="0">
                <a:solidFill>
                  <a:srgbClr val="6A3E3E"/>
                </a:solidFill>
                <a:latin typeface="Consolas"/>
              </a:rPr>
              <a:t>i</a:t>
            </a:r>
            <a:r>
              <a:rPr lang="tr-TR" sz="1800" b="1" dirty="0">
                <a:solidFill>
                  <a:srgbClr val="000000"/>
                </a:solidFill>
                <a:latin typeface="Consolas"/>
              </a:rPr>
              <a:t>=2; </a:t>
            </a:r>
            <a:r>
              <a:rPr lang="tr-TR" sz="1800" b="1" dirty="0">
                <a:solidFill>
                  <a:srgbClr val="6A3E3E"/>
                </a:solidFill>
                <a:latin typeface="Consolas"/>
              </a:rPr>
              <a:t>i</a:t>
            </a:r>
            <a:r>
              <a:rPr lang="tr-TR" sz="1800" b="1" dirty="0">
                <a:solidFill>
                  <a:srgbClr val="000000"/>
                </a:solidFill>
                <a:latin typeface="Consolas"/>
              </a:rPr>
              <a:t>&lt;1000000; </a:t>
            </a:r>
            <a:r>
              <a:rPr lang="tr-TR" sz="1800" b="1" dirty="0">
                <a:solidFill>
                  <a:srgbClr val="6A3E3E"/>
                </a:solidFill>
                <a:latin typeface="Consolas"/>
              </a:rPr>
              <a:t>i</a:t>
            </a:r>
            <a:r>
              <a:rPr lang="tr-TR" sz="1800" b="1" dirty="0">
                <a:solidFill>
                  <a:srgbClr val="000000"/>
                </a:solidFill>
                <a:latin typeface="Consolas"/>
              </a:rPr>
              <a:t>++){</a:t>
            </a:r>
          </a:p>
          <a:p>
            <a:pPr algn="l">
              <a:buNone/>
            </a:pPr>
            <a:r>
              <a:rPr lang="tr-TR" sz="1800" dirty="0" smtClean="0">
                <a:solidFill>
                  <a:srgbClr val="6A3E3E"/>
                </a:solidFill>
                <a:latin typeface="Consolas"/>
              </a:rPr>
              <a:t>        asal</a:t>
            </a:r>
            <a:r>
              <a:rPr lang="tr-TR" sz="1800" dirty="0" smtClean="0">
                <a:solidFill>
                  <a:srgbClr val="000000"/>
                </a:solidFill>
                <a:latin typeface="Consolas"/>
              </a:rPr>
              <a:t> </a:t>
            </a:r>
            <a:r>
              <a:rPr lang="tr-TR" sz="1800" dirty="0">
                <a:solidFill>
                  <a:srgbClr val="000000"/>
                </a:solidFill>
                <a:latin typeface="Consolas"/>
              </a:rPr>
              <a:t>= </a:t>
            </a:r>
            <a:r>
              <a:rPr lang="tr-TR" sz="1800" b="1" dirty="0" err="1">
                <a:solidFill>
                  <a:srgbClr val="7F0055"/>
                </a:solidFill>
                <a:latin typeface="Consolas"/>
              </a:rPr>
              <a:t>true</a:t>
            </a:r>
            <a:r>
              <a:rPr lang="tr-TR" sz="1800" b="1" dirty="0">
                <a:solidFill>
                  <a:srgbClr val="000000"/>
                </a:solidFill>
                <a:latin typeface="Consolas"/>
              </a:rPr>
              <a:t>;</a:t>
            </a:r>
          </a:p>
          <a:p>
            <a:pPr algn="l">
              <a:buNone/>
            </a:pPr>
            <a:r>
              <a:rPr lang="tr-TR" sz="1800" b="1" dirty="0" smtClean="0">
                <a:solidFill>
                  <a:srgbClr val="7F0055"/>
                </a:solidFill>
                <a:latin typeface="Consolas"/>
              </a:rPr>
              <a:t>        </a:t>
            </a:r>
            <a:r>
              <a:rPr lang="nb-NO" sz="1800" b="1" dirty="0" smtClean="0">
                <a:solidFill>
                  <a:srgbClr val="7F0055"/>
                </a:solidFill>
                <a:latin typeface="Consolas"/>
              </a:rPr>
              <a:t>for</a:t>
            </a:r>
            <a:r>
              <a:rPr lang="nb-NO" sz="1800" b="1" dirty="0" smtClean="0">
                <a:solidFill>
                  <a:srgbClr val="000000"/>
                </a:solidFill>
                <a:latin typeface="Consolas"/>
              </a:rPr>
              <a:t>(</a:t>
            </a:r>
            <a:r>
              <a:rPr lang="nb-NO" sz="1800" b="1" dirty="0" smtClean="0">
                <a:solidFill>
                  <a:srgbClr val="7F0055"/>
                </a:solidFill>
                <a:latin typeface="Consolas"/>
              </a:rPr>
              <a:t>int</a:t>
            </a:r>
            <a:r>
              <a:rPr lang="nb-NO" sz="1800" b="1" dirty="0" smtClean="0">
                <a:solidFill>
                  <a:srgbClr val="000000"/>
                </a:solidFill>
                <a:latin typeface="Consolas"/>
              </a:rPr>
              <a:t> </a:t>
            </a:r>
            <a:r>
              <a:rPr lang="nb-NO" sz="1800" b="1" dirty="0">
                <a:solidFill>
                  <a:srgbClr val="6A3E3E"/>
                </a:solidFill>
                <a:latin typeface="Consolas"/>
              </a:rPr>
              <a:t>j</a:t>
            </a:r>
            <a:r>
              <a:rPr lang="nb-NO" sz="1800" b="1" dirty="0">
                <a:solidFill>
                  <a:srgbClr val="000000"/>
                </a:solidFill>
                <a:latin typeface="Consolas"/>
              </a:rPr>
              <a:t>=2; </a:t>
            </a:r>
            <a:r>
              <a:rPr lang="nb-NO" sz="1800" b="1" dirty="0">
                <a:solidFill>
                  <a:srgbClr val="6A3E3E"/>
                </a:solidFill>
                <a:latin typeface="Consolas"/>
              </a:rPr>
              <a:t>j</a:t>
            </a:r>
            <a:r>
              <a:rPr lang="nb-NO" sz="1800" b="1" dirty="0">
                <a:solidFill>
                  <a:srgbClr val="000000"/>
                </a:solidFill>
                <a:latin typeface="Consolas"/>
              </a:rPr>
              <a:t>&lt;=Math.</a:t>
            </a:r>
            <a:r>
              <a:rPr lang="nb-NO" sz="1800" b="1" i="1" dirty="0">
                <a:solidFill>
                  <a:srgbClr val="000000"/>
                </a:solidFill>
                <a:latin typeface="Consolas"/>
              </a:rPr>
              <a:t>sqrt(</a:t>
            </a:r>
            <a:r>
              <a:rPr lang="nb-NO" sz="1800" b="1" i="1" dirty="0">
                <a:solidFill>
                  <a:srgbClr val="6A3E3E"/>
                </a:solidFill>
                <a:latin typeface="Consolas"/>
              </a:rPr>
              <a:t>i</a:t>
            </a:r>
            <a:r>
              <a:rPr lang="nb-NO" sz="1800" b="1" i="1" dirty="0">
                <a:solidFill>
                  <a:srgbClr val="000000"/>
                </a:solidFill>
                <a:latin typeface="Consolas"/>
              </a:rPr>
              <a:t>); </a:t>
            </a:r>
            <a:r>
              <a:rPr lang="nb-NO" sz="1800" b="1" i="1" dirty="0">
                <a:solidFill>
                  <a:srgbClr val="6A3E3E"/>
                </a:solidFill>
                <a:latin typeface="Consolas"/>
              </a:rPr>
              <a:t>j</a:t>
            </a:r>
            <a:r>
              <a:rPr lang="nb-NO" sz="1800" b="1" i="1" dirty="0">
                <a:solidFill>
                  <a:srgbClr val="000000"/>
                </a:solidFill>
                <a:latin typeface="Consolas"/>
              </a:rPr>
              <a:t>++){</a:t>
            </a:r>
          </a:p>
          <a:p>
            <a:pPr algn="l">
              <a:buNone/>
            </a:pPr>
            <a:r>
              <a:rPr lang="tr-TR" sz="1800" b="1" dirty="0" smtClean="0">
                <a:solidFill>
                  <a:srgbClr val="7F0055"/>
                </a:solidFill>
                <a:latin typeface="Consolas"/>
              </a:rPr>
              <a:t>            </a:t>
            </a:r>
            <a:r>
              <a:rPr lang="tr-TR" sz="1800" b="1" dirty="0" err="1" smtClean="0">
                <a:solidFill>
                  <a:srgbClr val="7F0055"/>
                </a:solidFill>
                <a:latin typeface="Consolas"/>
              </a:rPr>
              <a:t>if</a:t>
            </a:r>
            <a:r>
              <a:rPr lang="tr-TR" sz="1800" b="1" dirty="0" smtClean="0">
                <a:solidFill>
                  <a:srgbClr val="000000"/>
                </a:solidFill>
                <a:latin typeface="Consolas"/>
              </a:rPr>
              <a:t>(</a:t>
            </a:r>
            <a:r>
              <a:rPr lang="tr-TR" sz="1800" b="1" dirty="0" smtClean="0">
                <a:solidFill>
                  <a:srgbClr val="6A3E3E"/>
                </a:solidFill>
                <a:latin typeface="Consolas"/>
              </a:rPr>
              <a:t>i</a:t>
            </a:r>
            <a:r>
              <a:rPr lang="tr-TR" sz="1800" b="1" dirty="0" smtClean="0">
                <a:solidFill>
                  <a:srgbClr val="000000"/>
                </a:solidFill>
                <a:latin typeface="Consolas"/>
              </a:rPr>
              <a:t> </a:t>
            </a:r>
            <a:r>
              <a:rPr lang="tr-TR" sz="1800" b="1" dirty="0">
                <a:solidFill>
                  <a:srgbClr val="000000"/>
                </a:solidFill>
                <a:latin typeface="Consolas"/>
              </a:rPr>
              <a:t>% </a:t>
            </a:r>
            <a:r>
              <a:rPr lang="tr-TR" sz="1800" b="1" dirty="0">
                <a:solidFill>
                  <a:srgbClr val="6A3E3E"/>
                </a:solidFill>
                <a:latin typeface="Consolas"/>
              </a:rPr>
              <a:t>j</a:t>
            </a:r>
            <a:r>
              <a:rPr lang="tr-TR" sz="1800" b="1" dirty="0">
                <a:solidFill>
                  <a:srgbClr val="000000"/>
                </a:solidFill>
                <a:latin typeface="Consolas"/>
              </a:rPr>
              <a:t> == 0){</a:t>
            </a:r>
          </a:p>
          <a:p>
            <a:pPr algn="l">
              <a:buNone/>
            </a:pPr>
            <a:r>
              <a:rPr lang="tr-TR" sz="1800" dirty="0" smtClean="0">
                <a:solidFill>
                  <a:srgbClr val="6A3E3E"/>
                </a:solidFill>
                <a:latin typeface="Consolas"/>
              </a:rPr>
              <a:t>                asal</a:t>
            </a:r>
            <a:r>
              <a:rPr lang="tr-TR" sz="1800" dirty="0" smtClean="0">
                <a:solidFill>
                  <a:srgbClr val="000000"/>
                </a:solidFill>
                <a:latin typeface="Consolas"/>
              </a:rPr>
              <a:t> </a:t>
            </a:r>
            <a:r>
              <a:rPr lang="tr-TR" sz="1800" dirty="0">
                <a:solidFill>
                  <a:srgbClr val="000000"/>
                </a:solidFill>
                <a:latin typeface="Consolas"/>
              </a:rPr>
              <a:t>= </a:t>
            </a:r>
            <a:r>
              <a:rPr lang="tr-TR" sz="1800" b="1" dirty="0" err="1">
                <a:solidFill>
                  <a:srgbClr val="7F0055"/>
                </a:solidFill>
                <a:latin typeface="Consolas"/>
              </a:rPr>
              <a:t>false</a:t>
            </a:r>
            <a:r>
              <a:rPr lang="tr-TR" sz="1800" b="1" dirty="0">
                <a:solidFill>
                  <a:srgbClr val="000000"/>
                </a:solidFill>
                <a:latin typeface="Consolas"/>
              </a:rPr>
              <a:t>;</a:t>
            </a:r>
          </a:p>
          <a:p>
            <a:pPr algn="l">
              <a:buNone/>
            </a:pPr>
            <a:r>
              <a:rPr lang="tr-TR" sz="1800" b="1" dirty="0" smtClean="0">
                <a:solidFill>
                  <a:srgbClr val="7F0055"/>
                </a:solidFill>
                <a:latin typeface="Consolas"/>
              </a:rPr>
              <a:t>                break</a:t>
            </a:r>
            <a:r>
              <a:rPr lang="tr-TR" sz="1800" b="1" dirty="0">
                <a:solidFill>
                  <a:srgbClr val="000000"/>
                </a:solidFill>
                <a:latin typeface="Consolas"/>
              </a:rPr>
              <a:t>;</a:t>
            </a:r>
          </a:p>
          <a:p>
            <a:pPr algn="l">
              <a:buNone/>
            </a:pPr>
            <a:r>
              <a:rPr lang="tr-TR" sz="1800" dirty="0" smtClean="0">
                <a:solidFill>
                  <a:srgbClr val="000000"/>
                </a:solidFill>
                <a:latin typeface="Consolas"/>
              </a:rPr>
              <a:t>            }</a:t>
            </a:r>
            <a:endParaRPr lang="tr-TR" sz="1800" dirty="0">
              <a:solidFill>
                <a:srgbClr val="000000"/>
              </a:solidFill>
              <a:latin typeface="Consolas"/>
            </a:endParaRPr>
          </a:p>
          <a:p>
            <a:pPr algn="l">
              <a:buNone/>
            </a:pPr>
            <a:r>
              <a:rPr lang="tr-TR" sz="1800" dirty="0" smtClean="0">
                <a:solidFill>
                  <a:srgbClr val="000000"/>
                </a:solidFill>
                <a:latin typeface="Consolas"/>
              </a:rPr>
              <a:t>        }</a:t>
            </a:r>
            <a:endParaRPr lang="tr-TR" sz="1800" dirty="0">
              <a:solidFill>
                <a:srgbClr val="000000"/>
              </a:solidFill>
              <a:latin typeface="Consolas"/>
            </a:endParaRPr>
          </a:p>
          <a:p>
            <a:pPr algn="l">
              <a:buNone/>
            </a:pPr>
            <a:r>
              <a:rPr lang="tr-TR" sz="1800" b="1" dirty="0" smtClean="0">
                <a:solidFill>
                  <a:srgbClr val="7F0055"/>
                </a:solidFill>
                <a:latin typeface="Consolas"/>
              </a:rPr>
              <a:t>        </a:t>
            </a:r>
            <a:r>
              <a:rPr lang="tr-TR" sz="1800" b="1" dirty="0" err="1" smtClean="0">
                <a:solidFill>
                  <a:srgbClr val="7F0055"/>
                </a:solidFill>
                <a:latin typeface="Consolas"/>
              </a:rPr>
              <a:t>if</a:t>
            </a:r>
            <a:r>
              <a:rPr lang="tr-TR" sz="1800" b="1" dirty="0" smtClean="0">
                <a:solidFill>
                  <a:srgbClr val="000000"/>
                </a:solidFill>
                <a:latin typeface="Consolas"/>
              </a:rPr>
              <a:t>(</a:t>
            </a:r>
            <a:r>
              <a:rPr lang="tr-TR" sz="1800" b="1" dirty="0" smtClean="0">
                <a:solidFill>
                  <a:srgbClr val="6A3E3E"/>
                </a:solidFill>
                <a:latin typeface="Consolas"/>
              </a:rPr>
              <a:t>asal</a:t>
            </a:r>
            <a:r>
              <a:rPr lang="tr-TR" sz="1800" b="1" dirty="0">
                <a:solidFill>
                  <a:srgbClr val="000000"/>
                </a:solidFill>
                <a:latin typeface="Consolas"/>
              </a:rPr>
              <a:t>){</a:t>
            </a:r>
          </a:p>
          <a:p>
            <a:pPr algn="l">
              <a:buNone/>
            </a:pPr>
            <a:r>
              <a:rPr lang="tr-TR" sz="1800" dirty="0" smtClean="0">
                <a:solidFill>
                  <a:srgbClr val="6A3E3E"/>
                </a:solidFill>
                <a:latin typeface="Consolas"/>
              </a:rPr>
              <a:t>            </a:t>
            </a:r>
            <a:r>
              <a:rPr lang="tr-TR" sz="1800" dirty="0" err="1" smtClean="0">
                <a:solidFill>
                  <a:srgbClr val="6A3E3E"/>
                </a:solidFill>
                <a:latin typeface="Consolas"/>
              </a:rPr>
              <a:t>pw</a:t>
            </a:r>
            <a:r>
              <a:rPr lang="tr-TR" sz="1800" dirty="0" smtClean="0">
                <a:solidFill>
                  <a:srgbClr val="000000"/>
                </a:solidFill>
                <a:latin typeface="Consolas"/>
              </a:rPr>
              <a:t>.</a:t>
            </a:r>
            <a:r>
              <a:rPr lang="tr-TR" sz="1800" dirty="0" err="1" smtClean="0">
                <a:solidFill>
                  <a:srgbClr val="000000"/>
                </a:solidFill>
                <a:latin typeface="Consolas"/>
              </a:rPr>
              <a:t>println</a:t>
            </a:r>
            <a:r>
              <a:rPr lang="tr-TR" sz="1800" dirty="0" smtClean="0">
                <a:solidFill>
                  <a:srgbClr val="000000"/>
                </a:solidFill>
                <a:latin typeface="Consolas"/>
              </a:rPr>
              <a:t>(</a:t>
            </a:r>
            <a:r>
              <a:rPr lang="tr-TR" sz="1800" dirty="0" smtClean="0">
                <a:solidFill>
                  <a:srgbClr val="6A3E3E"/>
                </a:solidFill>
                <a:latin typeface="Consolas"/>
              </a:rPr>
              <a:t>i</a:t>
            </a:r>
            <a:r>
              <a:rPr lang="tr-TR" sz="1800" dirty="0">
                <a:solidFill>
                  <a:srgbClr val="000000"/>
                </a:solidFill>
                <a:latin typeface="Consolas"/>
              </a:rPr>
              <a:t>);</a:t>
            </a:r>
          </a:p>
          <a:p>
            <a:pPr algn="l">
              <a:buNone/>
            </a:pPr>
            <a:r>
              <a:rPr lang="tr-TR" sz="1800" dirty="0" smtClean="0">
                <a:solidFill>
                  <a:srgbClr val="000000"/>
                </a:solidFill>
                <a:latin typeface="Consolas"/>
              </a:rPr>
              <a:t>        }</a:t>
            </a:r>
            <a:endParaRPr lang="tr-TR" sz="1800" dirty="0">
              <a:solidFill>
                <a:srgbClr val="000000"/>
              </a:solidFill>
              <a:latin typeface="Consolas"/>
            </a:endParaRPr>
          </a:p>
          <a:p>
            <a:pPr algn="l">
              <a:buNone/>
            </a:pPr>
            <a:r>
              <a:rPr lang="tr-TR" sz="1800" dirty="0" smtClean="0">
                <a:solidFill>
                  <a:srgbClr val="000000"/>
                </a:solidFill>
                <a:latin typeface="Consolas"/>
              </a:rPr>
              <a:t>    }</a:t>
            </a:r>
            <a:endParaRPr lang="tr-TR" sz="1800" dirty="0">
              <a:solidFill>
                <a:srgbClr val="000000"/>
              </a:solidFill>
              <a:latin typeface="Consolas"/>
            </a:endParaRPr>
          </a:p>
          <a:p>
            <a:pPr algn="l">
              <a:buNone/>
            </a:pPr>
            <a:r>
              <a:rPr lang="tr-TR" sz="1800" dirty="0">
                <a:solidFill>
                  <a:srgbClr val="000000"/>
                </a:solidFill>
                <a:latin typeface="Consolas"/>
              </a:rPr>
              <a:t>}</a:t>
            </a:r>
            <a:r>
              <a:rPr lang="tr-TR" sz="1800" b="1" dirty="0" err="1">
                <a:solidFill>
                  <a:srgbClr val="7F0055"/>
                </a:solidFill>
                <a:latin typeface="Consolas"/>
              </a:rPr>
              <a:t>catch</a:t>
            </a:r>
            <a:r>
              <a:rPr lang="tr-TR" sz="1800" b="1" dirty="0">
                <a:solidFill>
                  <a:srgbClr val="000000"/>
                </a:solidFill>
                <a:latin typeface="Consolas"/>
              </a:rPr>
              <a:t>(</a:t>
            </a:r>
            <a:r>
              <a:rPr lang="tr-TR" sz="1800" b="1" dirty="0" err="1">
                <a:solidFill>
                  <a:srgbClr val="000000"/>
                </a:solidFill>
                <a:latin typeface="Consolas"/>
              </a:rPr>
              <a:t>FileNotFoundException</a:t>
            </a:r>
            <a:r>
              <a:rPr lang="tr-TR" sz="1800" b="1" dirty="0">
                <a:solidFill>
                  <a:srgbClr val="000000"/>
                </a:solidFill>
                <a:latin typeface="Consolas"/>
              </a:rPr>
              <a:t> </a:t>
            </a:r>
            <a:r>
              <a:rPr lang="tr-TR" sz="1800" b="1" dirty="0">
                <a:solidFill>
                  <a:srgbClr val="6A3E3E"/>
                </a:solidFill>
                <a:latin typeface="Consolas"/>
              </a:rPr>
              <a:t>e</a:t>
            </a:r>
            <a:r>
              <a:rPr lang="tr-TR" sz="1800" b="1" dirty="0">
                <a:solidFill>
                  <a:srgbClr val="000000"/>
                </a:solidFill>
                <a:latin typeface="Consolas"/>
              </a:rPr>
              <a:t>){</a:t>
            </a:r>
          </a:p>
          <a:p>
            <a:pPr algn="l">
              <a:buNone/>
            </a:pPr>
            <a:r>
              <a:rPr lang="tr-TR" sz="1800" dirty="0" smtClean="0">
                <a:solidFill>
                  <a:srgbClr val="000000"/>
                </a:solidFill>
                <a:latin typeface="Consolas"/>
              </a:rPr>
              <a:t>    </a:t>
            </a:r>
            <a:r>
              <a:rPr lang="tr-TR" sz="1800" dirty="0" err="1" smtClean="0">
                <a:solidFill>
                  <a:srgbClr val="000000"/>
                </a:solidFill>
                <a:latin typeface="Consolas"/>
              </a:rPr>
              <a:t>System</a:t>
            </a:r>
            <a:r>
              <a:rPr lang="tr-TR" sz="1800" dirty="0" smtClean="0">
                <a:solidFill>
                  <a:srgbClr val="000000"/>
                </a:solidFill>
                <a:latin typeface="Consolas"/>
              </a:rPr>
              <a:t>.</a:t>
            </a:r>
            <a:r>
              <a:rPr lang="tr-TR" sz="1800" b="1" i="1" dirty="0" err="1" smtClean="0">
                <a:solidFill>
                  <a:srgbClr val="0000C0"/>
                </a:solidFill>
                <a:latin typeface="Consolas"/>
              </a:rPr>
              <a:t>out</a:t>
            </a:r>
            <a:r>
              <a:rPr lang="tr-TR" sz="1800" b="1" i="1" dirty="0" smtClean="0">
                <a:solidFill>
                  <a:srgbClr val="000000"/>
                </a:solidFill>
                <a:latin typeface="Consolas"/>
              </a:rPr>
              <a:t>.</a:t>
            </a:r>
            <a:r>
              <a:rPr lang="tr-TR" sz="1800" b="1" i="1" dirty="0" err="1" smtClean="0">
                <a:solidFill>
                  <a:srgbClr val="000000"/>
                </a:solidFill>
                <a:latin typeface="Consolas"/>
              </a:rPr>
              <a:t>println</a:t>
            </a:r>
            <a:r>
              <a:rPr lang="tr-TR" sz="1800" b="1" i="1" dirty="0">
                <a:solidFill>
                  <a:srgbClr val="000000"/>
                </a:solidFill>
                <a:latin typeface="Consolas"/>
              </a:rPr>
              <a:t>(</a:t>
            </a:r>
            <a:r>
              <a:rPr lang="tr-TR" sz="1800" b="1" i="1" dirty="0">
                <a:solidFill>
                  <a:srgbClr val="2A00FF"/>
                </a:solidFill>
                <a:latin typeface="Consolas"/>
              </a:rPr>
              <a:t>"Dosya oluşturulamadı!.."</a:t>
            </a:r>
            <a:r>
              <a:rPr lang="tr-TR" sz="1800" b="1" i="1" dirty="0">
                <a:solidFill>
                  <a:srgbClr val="000000"/>
                </a:solidFill>
                <a:latin typeface="Consolas"/>
              </a:rPr>
              <a:t>);</a:t>
            </a:r>
          </a:p>
          <a:p>
            <a:pPr algn="l">
              <a:buNone/>
            </a:pPr>
            <a:r>
              <a:rPr lang="tr-TR" sz="1800" dirty="0">
                <a:solidFill>
                  <a:srgbClr val="000000"/>
                </a:solidFill>
                <a:latin typeface="Consolas"/>
              </a:rPr>
              <a:t>}</a:t>
            </a:r>
            <a:r>
              <a:rPr lang="tr-TR" sz="1800" b="1" dirty="0" err="1">
                <a:solidFill>
                  <a:srgbClr val="7F0055"/>
                </a:solidFill>
                <a:latin typeface="Consolas"/>
              </a:rPr>
              <a:t>finally</a:t>
            </a:r>
            <a:r>
              <a:rPr lang="tr-TR" sz="1800" b="1" dirty="0">
                <a:solidFill>
                  <a:srgbClr val="000000"/>
                </a:solidFill>
                <a:latin typeface="Consolas"/>
              </a:rPr>
              <a:t>{</a:t>
            </a:r>
          </a:p>
          <a:p>
            <a:pPr algn="l">
              <a:buNone/>
            </a:pPr>
            <a:r>
              <a:rPr lang="tr-TR" sz="1800" dirty="0" smtClean="0">
                <a:solidFill>
                  <a:srgbClr val="6A3E3E"/>
                </a:solidFill>
                <a:latin typeface="Consolas"/>
              </a:rPr>
              <a:t>    </a:t>
            </a:r>
            <a:r>
              <a:rPr lang="tr-TR" sz="1800" dirty="0" err="1" smtClean="0">
                <a:solidFill>
                  <a:srgbClr val="6A3E3E"/>
                </a:solidFill>
                <a:latin typeface="Consolas"/>
              </a:rPr>
              <a:t>pw</a:t>
            </a:r>
            <a:r>
              <a:rPr lang="tr-TR" sz="1800" dirty="0" smtClean="0">
                <a:solidFill>
                  <a:srgbClr val="000000"/>
                </a:solidFill>
                <a:latin typeface="Consolas"/>
              </a:rPr>
              <a:t>.</a:t>
            </a:r>
            <a:r>
              <a:rPr lang="tr-TR" sz="1800" dirty="0" err="1" smtClean="0">
                <a:solidFill>
                  <a:srgbClr val="000000"/>
                </a:solidFill>
                <a:latin typeface="Consolas"/>
              </a:rPr>
              <a:t>close</a:t>
            </a:r>
            <a:r>
              <a:rPr lang="tr-TR" sz="1800" dirty="0">
                <a:solidFill>
                  <a:srgbClr val="000000"/>
                </a:solidFill>
                <a:latin typeface="Consolas"/>
              </a:rPr>
              <a:t>();</a:t>
            </a:r>
          </a:p>
          <a:p>
            <a:pPr algn="l">
              <a:buNone/>
            </a:pPr>
            <a:r>
              <a:rPr lang="tr-TR" sz="1800" dirty="0" smtClean="0">
                <a:solidFill>
                  <a:srgbClr val="000000"/>
                </a:solidFill>
                <a:latin typeface="Consolas"/>
              </a:rPr>
              <a:t>    </a:t>
            </a:r>
            <a:r>
              <a:rPr lang="tr-TR" sz="1800" dirty="0" err="1" smtClean="0">
                <a:solidFill>
                  <a:srgbClr val="000000"/>
                </a:solidFill>
                <a:latin typeface="Consolas"/>
              </a:rPr>
              <a:t>System</a:t>
            </a:r>
            <a:r>
              <a:rPr lang="tr-TR" sz="1800" dirty="0" smtClean="0">
                <a:solidFill>
                  <a:srgbClr val="000000"/>
                </a:solidFill>
                <a:latin typeface="Consolas"/>
              </a:rPr>
              <a:t>.</a:t>
            </a:r>
            <a:r>
              <a:rPr lang="tr-TR" sz="1800" b="1" i="1" dirty="0" err="1" smtClean="0">
                <a:solidFill>
                  <a:srgbClr val="0000C0"/>
                </a:solidFill>
                <a:latin typeface="Consolas"/>
              </a:rPr>
              <a:t>out</a:t>
            </a:r>
            <a:r>
              <a:rPr lang="tr-TR" sz="1800" b="1" i="1" dirty="0" smtClean="0">
                <a:solidFill>
                  <a:srgbClr val="000000"/>
                </a:solidFill>
                <a:latin typeface="Consolas"/>
              </a:rPr>
              <a:t>.</a:t>
            </a:r>
            <a:r>
              <a:rPr lang="tr-TR" sz="1800" b="1" i="1" dirty="0" err="1" smtClean="0">
                <a:solidFill>
                  <a:srgbClr val="000000"/>
                </a:solidFill>
                <a:latin typeface="Consolas"/>
              </a:rPr>
              <a:t>println</a:t>
            </a:r>
            <a:r>
              <a:rPr lang="tr-TR" sz="1800" b="1" i="1" dirty="0">
                <a:solidFill>
                  <a:srgbClr val="000000"/>
                </a:solidFill>
                <a:latin typeface="Consolas"/>
              </a:rPr>
              <a:t>(</a:t>
            </a:r>
            <a:r>
              <a:rPr lang="tr-TR" sz="1800" b="1" i="1" dirty="0">
                <a:solidFill>
                  <a:srgbClr val="2A00FF"/>
                </a:solidFill>
                <a:latin typeface="Consolas"/>
              </a:rPr>
              <a:t>"Kaynaklar kapatıldı..."</a:t>
            </a:r>
            <a:r>
              <a:rPr lang="tr-TR" sz="1800" b="1" i="1" dirty="0">
                <a:solidFill>
                  <a:srgbClr val="000000"/>
                </a:solidFill>
                <a:latin typeface="Consolas"/>
              </a:rPr>
              <a:t>);</a:t>
            </a:r>
          </a:p>
          <a:p>
            <a:pPr algn="l">
              <a:buNone/>
            </a:pPr>
            <a:r>
              <a:rPr lang="tr-TR" sz="1800" dirty="0" smtClean="0">
                <a:solidFill>
                  <a:srgbClr val="000000"/>
                </a:solidFill>
                <a:latin typeface="Consolas"/>
              </a:rPr>
              <a:t>}</a:t>
            </a:r>
          </a:p>
          <a:p>
            <a:pPr algn="l"/>
            <a:endParaRPr lang="tr-TR" sz="1800" dirty="0">
              <a:solidFill>
                <a:srgbClr val="000000"/>
              </a:solidFill>
              <a:latin typeface="Consolas"/>
            </a:endParaRPr>
          </a:p>
        </p:txBody>
      </p:sp>
      <p:sp>
        <p:nvSpPr>
          <p:cNvPr id="4" name="3 Dikdörtgen"/>
          <p:cNvSpPr/>
          <p:nvPr/>
        </p:nvSpPr>
        <p:spPr>
          <a:xfrm>
            <a:off x="4214810" y="1285860"/>
            <a:ext cx="4572000" cy="1938992"/>
          </a:xfrm>
          <a:prstGeom prst="rect">
            <a:avLst/>
          </a:prstGeom>
        </p:spPr>
        <p:txBody>
          <a:bodyPr>
            <a:spAutoFit/>
          </a:bodyPr>
          <a:lstStyle/>
          <a:p>
            <a:pPr marL="285750" indent="-285750">
              <a:buFont typeface="Wingdings" panose="05000000000000000000" pitchFamily="2" charset="2"/>
              <a:buChar char="Ø"/>
            </a:pPr>
            <a:r>
              <a:rPr lang="tr-TR" sz="1200" dirty="0" smtClean="0"/>
              <a:t>Yukarıdaki kod parçası bir </a:t>
            </a:r>
            <a:r>
              <a:rPr lang="tr-TR" sz="1200" dirty="0" err="1" smtClean="0"/>
              <a:t>PrintWriter</a:t>
            </a:r>
            <a:r>
              <a:rPr lang="tr-TR" sz="1200" dirty="0" smtClean="0"/>
              <a:t> nesnesi oluşturarak 1.000.000'a kadar olan sayılardan asal olanları bulup bir dosyaya alt alta yazdırmaktadır. Dosya işlemlerinde </a:t>
            </a:r>
            <a:r>
              <a:rPr lang="tr-TR" sz="1200" dirty="0" err="1" smtClean="0"/>
              <a:t>FileNotFound</a:t>
            </a:r>
            <a:r>
              <a:rPr lang="tr-TR" sz="1200" dirty="0" smtClean="0"/>
              <a:t> gibi </a:t>
            </a:r>
            <a:r>
              <a:rPr lang="tr-TR" sz="1200" dirty="0" err="1" smtClean="0"/>
              <a:t>checked</a:t>
            </a:r>
            <a:r>
              <a:rPr lang="tr-TR" sz="1200" dirty="0" smtClean="0"/>
              <a:t> istisnalar olabileceğini ve bunların </a:t>
            </a:r>
            <a:r>
              <a:rPr lang="tr-TR" sz="1200" dirty="0" err="1" smtClean="0"/>
              <a:t>handle</a:t>
            </a:r>
            <a:r>
              <a:rPr lang="tr-TR" sz="1200" dirty="0" smtClean="0"/>
              <a:t> edilmesi gerektiğini söylemiştik. Bu yüzden işlemler bir </a:t>
            </a:r>
            <a:r>
              <a:rPr lang="tr-TR" sz="1200" dirty="0" err="1" smtClean="0"/>
              <a:t>try</a:t>
            </a:r>
            <a:r>
              <a:rPr lang="tr-TR" sz="1200" dirty="0" smtClean="0"/>
              <a:t>-</a:t>
            </a:r>
            <a:r>
              <a:rPr lang="tr-TR" sz="1200" dirty="0" err="1" smtClean="0"/>
              <a:t>catch</a:t>
            </a:r>
            <a:r>
              <a:rPr lang="tr-TR" sz="1200" dirty="0" smtClean="0"/>
              <a:t> bloğu içerisinde yapılmıştır. Ancak, </a:t>
            </a:r>
            <a:r>
              <a:rPr lang="tr-TR" sz="1200" dirty="0" err="1" smtClean="0"/>
              <a:t>try</a:t>
            </a:r>
            <a:r>
              <a:rPr lang="tr-TR" sz="1200" dirty="0" smtClean="0"/>
              <a:t> içerisinde </a:t>
            </a:r>
            <a:r>
              <a:rPr lang="tr-TR" sz="1200" dirty="0" err="1" smtClean="0"/>
              <a:t>FileNotFoundException</a:t>
            </a:r>
            <a:r>
              <a:rPr lang="tr-TR" sz="1200" dirty="0" smtClean="0"/>
              <a:t> istisnasını verecek olan kod parçası </a:t>
            </a:r>
            <a:r>
              <a:rPr lang="tr-TR" sz="1200" dirty="0" err="1" smtClean="0"/>
              <a:t>FileOutputStream</a:t>
            </a:r>
            <a:r>
              <a:rPr lang="tr-TR" sz="1200" dirty="0" smtClean="0"/>
              <a:t> nesnesinin oluşturulduğu kısımdır. Yalnızca bu kod parçası </a:t>
            </a:r>
            <a:r>
              <a:rPr lang="tr-TR" sz="1200" dirty="0" err="1" smtClean="0"/>
              <a:t>try</a:t>
            </a:r>
            <a:r>
              <a:rPr lang="tr-TR" sz="1200" dirty="0" smtClean="0"/>
              <a:t> içerisinde denenip diğer kod parçaları istenildiği takdirde </a:t>
            </a:r>
            <a:r>
              <a:rPr lang="tr-TR" sz="1200" dirty="0" err="1" smtClean="0"/>
              <a:t>try</a:t>
            </a:r>
            <a:r>
              <a:rPr lang="tr-TR" sz="1200" dirty="0" smtClean="0"/>
              <a:t>-</a:t>
            </a:r>
            <a:r>
              <a:rPr lang="tr-TR" sz="1200" dirty="0" err="1" smtClean="0"/>
              <a:t>catch</a:t>
            </a:r>
            <a:r>
              <a:rPr lang="tr-TR" sz="1200" dirty="0" smtClean="0"/>
              <a:t> bloğu dışında da yazılabilir.</a:t>
            </a:r>
          </a:p>
        </p:txBody>
      </p:sp>
      <p:sp>
        <p:nvSpPr>
          <p:cNvPr id="5" name="4 Sağ Ok"/>
          <p:cNvSpPr/>
          <p:nvPr/>
        </p:nvSpPr>
        <p:spPr>
          <a:xfrm>
            <a:off x="3929058" y="3500438"/>
            <a:ext cx="1428760" cy="714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Metin kutusu"/>
          <p:cNvSpPr txBox="1"/>
          <p:nvPr/>
        </p:nvSpPr>
        <p:spPr>
          <a:xfrm>
            <a:off x="5000628" y="5643578"/>
            <a:ext cx="3571900" cy="923330"/>
          </a:xfrm>
          <a:prstGeom prst="rect">
            <a:avLst/>
          </a:prstGeom>
          <a:noFill/>
        </p:spPr>
        <p:txBody>
          <a:bodyPr wrap="square" rtlCol="0">
            <a:spAutoFit/>
          </a:bodyPr>
          <a:lstStyle/>
          <a:p>
            <a:pPr algn="ctr"/>
            <a:r>
              <a:rPr lang="tr-TR" i="1" dirty="0" smtClean="0">
                <a:solidFill>
                  <a:srgbClr val="FF0000"/>
                </a:solidFill>
              </a:rPr>
              <a:t>Kodu çalıştırdığınızda dosya ile aynı konuma bir metin belgesi oluşturulduğunu görürsünüz.</a:t>
            </a:r>
            <a:endParaRPr lang="tr-TR" i="1" dirty="0">
              <a:solidFill>
                <a:srgbClr val="FF0000"/>
              </a:solidFill>
            </a:endParaRPr>
          </a:p>
        </p:txBody>
      </p:sp>
      <p:pic>
        <p:nvPicPr>
          <p:cNvPr id="1026" name="Picture 2"/>
          <p:cNvPicPr>
            <a:picLocks noChangeAspect="1" noChangeArrowheads="1"/>
          </p:cNvPicPr>
          <p:nvPr/>
        </p:nvPicPr>
        <p:blipFill>
          <a:blip r:embed="rId2"/>
          <a:srcRect/>
          <a:stretch>
            <a:fillRect/>
          </a:stretch>
        </p:blipFill>
        <p:spPr bwMode="auto">
          <a:xfrm>
            <a:off x="5357818" y="3357562"/>
            <a:ext cx="3000396" cy="22567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7 Yuvarlatılmış Dikdörtgen"/>
          <p:cNvSpPr/>
          <p:nvPr/>
        </p:nvSpPr>
        <p:spPr>
          <a:xfrm>
            <a:off x="428596" y="5715016"/>
            <a:ext cx="4000528"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Fikir vermek amaçlı paylaşılmıştır. Sınavda “Dosya İşlemleri”nden genel fikir olarak sorumlusunuz.</a:t>
            </a:r>
            <a:endParaRPr lang="tr-TR" dirty="0"/>
          </a:p>
        </p:txBody>
      </p:sp>
    </p:spTree>
    <p:extLst>
      <p:ext uri="{BB962C8B-B14F-4D97-AF65-F5344CB8AC3E}">
        <p14:creationId xmlns="" xmlns:p14="http://schemas.microsoft.com/office/powerpoint/2010/main" val="1374936338"/>
      </p:ext>
    </p:extLst>
  </p:cSld>
  <p:clrMapOvr>
    <a:masterClrMapping/>
  </p:clrMapOvr>
  <p:timing>
    <p:tnLst>
      <p:par>
        <p:cTn id="1" dur="indefinite" restart="never" nodeType="tmRoot"/>
      </p:par>
    </p:tnLst>
  </p:timing>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Uygulama</a:t>
            </a:r>
            <a:endParaRPr lang="tr-TR" dirty="0"/>
          </a:p>
        </p:txBody>
      </p:sp>
      <p:sp>
        <p:nvSpPr>
          <p:cNvPr id="3" name="2 İçerik Yer Tutucusu"/>
          <p:cNvSpPr>
            <a:spLocks noGrp="1"/>
          </p:cNvSpPr>
          <p:nvPr>
            <p:ph sz="quarter" idx="1"/>
          </p:nvPr>
        </p:nvSpPr>
        <p:spPr/>
        <p:txBody>
          <a:bodyPr/>
          <a:lstStyle/>
          <a:p>
            <a:r>
              <a:rPr lang="tr-TR" dirty="0" smtClean="0"/>
              <a:t>“Kalıtım”, “İstisna” ve “Dosya İşlemleri” kavramlarını birer cümleyle açıklayınız.</a:t>
            </a:r>
          </a:p>
          <a:p>
            <a:pPr>
              <a:buNone/>
            </a:pPr>
            <a:endParaRPr lang="tr-TR" dirty="0"/>
          </a:p>
        </p:txBody>
      </p:sp>
      <p:pic>
        <p:nvPicPr>
          <p:cNvPr id="4" name="3 Resim" descr="soru.jpg"/>
          <p:cNvPicPr>
            <a:picLocks noChangeAspect="1"/>
          </p:cNvPicPr>
          <p:nvPr/>
        </p:nvPicPr>
        <p:blipFill>
          <a:blip r:embed="rId2">
            <a:clrChange>
              <a:clrFrom>
                <a:srgbClr val="FEFEFE"/>
              </a:clrFrom>
              <a:clrTo>
                <a:srgbClr val="FEFEFE">
                  <a:alpha val="0"/>
                </a:srgbClr>
              </a:clrTo>
            </a:clrChange>
          </a:blip>
          <a:stretch>
            <a:fillRect/>
          </a:stretch>
        </p:blipFill>
        <p:spPr>
          <a:xfrm>
            <a:off x="6643702" y="4357694"/>
            <a:ext cx="1767840" cy="1328928"/>
          </a:xfrm>
          <a:prstGeom prst="rect">
            <a:avLst/>
          </a:prstGeom>
        </p:spPr>
      </p:pic>
      <p:sp>
        <p:nvSpPr>
          <p:cNvPr id="5" name="4 Tek Köşesi Yuvarlatılmış Dikdörtgen"/>
          <p:cNvSpPr/>
          <p:nvPr/>
        </p:nvSpPr>
        <p:spPr>
          <a:xfrm>
            <a:off x="2285984" y="2357430"/>
            <a:ext cx="3929090" cy="2071702"/>
          </a:xfrm>
          <a:prstGeom prst="round1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tr-TR" sz="3200" i="1" dirty="0" smtClean="0"/>
              <a:t>Kalıtım: …</a:t>
            </a:r>
          </a:p>
          <a:p>
            <a:r>
              <a:rPr lang="tr-TR" sz="3200" i="1" dirty="0" smtClean="0"/>
              <a:t>İstisna: …</a:t>
            </a:r>
          </a:p>
          <a:p>
            <a:r>
              <a:rPr lang="tr-TR" sz="3200" i="1" dirty="0" smtClean="0"/>
              <a:t>Dosya İşlemleri: …</a:t>
            </a:r>
            <a:endParaRPr lang="tr-TR" sz="3200" i="1" dirty="0"/>
          </a:p>
        </p:txBody>
      </p:sp>
    </p:spTree>
  </p:cSld>
  <p:clrMapOvr>
    <a:masterClrMapping/>
  </p:clrMapOvr>
  <p:timing>
    <p:tnLst>
      <p:par>
        <p:cTn id="1" dur="indefinite" restart="never" nodeType="tmRoot"/>
      </p:par>
    </p:tn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Bundan sonraki konuların kısa bir özeti SONU</a:t>
            </a:r>
            <a:endParaRPr lang="tr-TR" dirty="0"/>
          </a:p>
        </p:txBody>
      </p:sp>
      <p:sp>
        <p:nvSpPr>
          <p:cNvPr id="3" name="2 İçerik Yer Tutucusu"/>
          <p:cNvSpPr>
            <a:spLocks noGrp="1"/>
          </p:cNvSpPr>
          <p:nvPr>
            <p:ph sz="quarter" idx="1"/>
          </p:nvPr>
        </p:nvSpPr>
        <p:spPr/>
        <p:txBody>
          <a:bodyPr/>
          <a:lstStyle/>
          <a:p>
            <a:endParaRPr lang="tr-T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 slaytlar hakkında</a:t>
            </a:r>
            <a:endParaRPr lang="tr-TR" dirty="0"/>
          </a:p>
        </p:txBody>
      </p:sp>
      <p:sp>
        <p:nvSpPr>
          <p:cNvPr id="3" name="2 İçerik Yer Tutucusu"/>
          <p:cNvSpPr>
            <a:spLocks noGrp="1"/>
          </p:cNvSpPr>
          <p:nvPr>
            <p:ph idx="1"/>
          </p:nvPr>
        </p:nvSpPr>
        <p:spPr/>
        <p:txBody>
          <a:bodyPr>
            <a:normAutofit lnSpcReduction="10000"/>
          </a:bodyPr>
          <a:lstStyle/>
          <a:p>
            <a:r>
              <a:rPr lang="tr-TR" dirty="0" smtClean="0"/>
              <a:t>Bu </a:t>
            </a:r>
            <a:r>
              <a:rPr lang="tr-TR" dirty="0" smtClean="0"/>
              <a:t>sunudaki slaytların </a:t>
            </a:r>
            <a:r>
              <a:rPr lang="tr-TR" dirty="0" smtClean="0"/>
              <a:t>önemli bir kısmı Sayın Uğur Şahin tarafından benimle paylaşılmıştır</a:t>
            </a:r>
            <a:r>
              <a:rPr lang="tr-TR" dirty="0" smtClean="0"/>
              <a:t>.</a:t>
            </a:r>
          </a:p>
          <a:p>
            <a:r>
              <a:rPr lang="tr-TR" dirty="0" smtClean="0"/>
              <a:t>Buraya kadarki kısımda benim düzenlemelerim/eklemelerim vs. olmuştu.</a:t>
            </a:r>
            <a:endParaRPr lang="tr-TR" dirty="0" smtClean="0"/>
          </a:p>
          <a:p>
            <a:r>
              <a:rPr lang="tr-TR" dirty="0" smtClean="0"/>
              <a:t>Kalıtım, İstisnalar ve Dosya İşlemleri ile ilgili konular bu döneme sığmadığı için meraklı öğrenciler için </a:t>
            </a:r>
            <a:r>
              <a:rPr lang="tr-TR" dirty="0" smtClean="0"/>
              <a:t>bundan sonraki slaytlarda Sayın Uğur Şahin’den </a:t>
            </a:r>
            <a:r>
              <a:rPr lang="tr-TR" dirty="0" smtClean="0"/>
              <a:t>bana ulaştığı şekliyle </a:t>
            </a:r>
            <a:r>
              <a:rPr lang="tr-TR" dirty="0" smtClean="0"/>
              <a:t>paylaşılmıştır. </a:t>
            </a:r>
            <a:r>
              <a:rPr lang="tr-TR" i="1" dirty="0" smtClean="0"/>
              <a:t>OH</a:t>
            </a:r>
            <a:endParaRPr lang="tr-TR" i="1" dirty="0" smtClean="0"/>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Temel olarak</a:t>
            </a:r>
            <a:endParaRPr lang="tr-TR" dirty="0"/>
          </a:p>
        </p:txBody>
      </p:sp>
      <p:sp>
        <p:nvSpPr>
          <p:cNvPr id="3" name="2 İçerik Yer Tutucusu"/>
          <p:cNvSpPr>
            <a:spLocks noGrp="1"/>
          </p:cNvSpPr>
          <p:nvPr>
            <p:ph idx="1"/>
          </p:nvPr>
        </p:nvSpPr>
        <p:spPr/>
        <p:txBody>
          <a:bodyPr>
            <a:normAutofit fontScale="92500" lnSpcReduction="10000"/>
          </a:bodyPr>
          <a:lstStyle/>
          <a:p>
            <a:r>
              <a:rPr lang="tr-TR" dirty="0" smtClean="0"/>
              <a:t>Kalıtım: Bir sınıftan yola çıkarak başka sınıflar üretmekte…</a:t>
            </a:r>
          </a:p>
          <a:p>
            <a:r>
              <a:rPr lang="tr-TR" dirty="0" smtClean="0"/>
              <a:t>İstisnalar: Kodun çalışması esnasında oluşan istisnai (geçersiz girdi gibi) durumlarda kodun uygun tepkiyi gösterip akmaya devam etmesinde… </a:t>
            </a:r>
          </a:p>
          <a:p>
            <a:r>
              <a:rPr lang="tr-TR" dirty="0" smtClean="0"/>
              <a:t>Dosya İşlemleri: Kodun dosyadan (örn. bir metin belgesinden) veri okumasını ve sonra işlenmiş verileri bir dosyada saklayabilmesinde… </a:t>
            </a:r>
          </a:p>
          <a:p>
            <a:pPr>
              <a:buNone/>
            </a:pPr>
            <a:r>
              <a:rPr lang="tr-TR" dirty="0" smtClean="0"/>
              <a:t>kullanılmaktadır.</a:t>
            </a:r>
            <a:endParaRPr lang="tr-TR" dirty="0"/>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dirty="0" smtClean="0">
                <a:solidFill>
                  <a:schemeClr val="tx2">
                    <a:lumMod val="60000"/>
                    <a:lumOff val="40000"/>
                  </a:schemeClr>
                </a:solidFill>
              </a:rPr>
              <a:t>BİL 141 – Bilgisayar Programlama I</a:t>
            </a:r>
            <a:br>
              <a:rPr lang="tr-TR" sz="4000" b="1" dirty="0" smtClean="0">
                <a:solidFill>
                  <a:schemeClr val="tx2">
                    <a:lumMod val="60000"/>
                    <a:lumOff val="40000"/>
                  </a:schemeClr>
                </a:solidFill>
              </a:rPr>
            </a:br>
            <a:r>
              <a:rPr lang="tr-TR" sz="4000" b="1" dirty="0" smtClean="0">
                <a:solidFill>
                  <a:schemeClr val="tx2">
                    <a:lumMod val="60000"/>
                    <a:lumOff val="40000"/>
                  </a:schemeClr>
                </a:solidFill>
              </a:rPr>
              <a:t>Java</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700808"/>
            <a:ext cx="7344816" cy="4464496"/>
          </a:xfrm>
        </p:spPr>
        <p:txBody>
          <a:bodyPr/>
          <a:lstStyle/>
          <a:p>
            <a:endParaRPr lang="tr-TR" dirty="0" smtClean="0">
              <a:solidFill>
                <a:schemeClr val="tx1"/>
              </a:solidFill>
            </a:endParaRPr>
          </a:p>
          <a:p>
            <a:r>
              <a:rPr lang="tr-TR" dirty="0" smtClean="0">
                <a:solidFill>
                  <a:schemeClr val="tx1"/>
                </a:solidFill>
              </a:rPr>
              <a:t>TOBB Ekonomi ve Teknoloji Üniversitesi</a:t>
            </a:r>
          </a:p>
          <a:p>
            <a:endParaRPr lang="tr-TR" dirty="0" smtClean="0">
              <a:solidFill>
                <a:schemeClr val="tx1"/>
              </a:solidFill>
            </a:endParaRPr>
          </a:p>
          <a:p>
            <a:endParaRPr lang="tr-TR" dirty="0">
              <a:solidFill>
                <a:schemeClr val="tx1"/>
              </a:solidFill>
            </a:endParaRPr>
          </a:p>
          <a:p>
            <a:endParaRPr lang="tr-TR" dirty="0" smtClean="0">
              <a:solidFill>
                <a:schemeClr val="tx1"/>
              </a:solidFill>
            </a:endParaRPr>
          </a:p>
          <a:p>
            <a:endParaRPr lang="tr-TR" dirty="0" smtClean="0">
              <a:solidFill>
                <a:schemeClr val="tx1"/>
              </a:solidFill>
            </a:endParaRPr>
          </a:p>
          <a:p>
            <a:r>
              <a:rPr lang="tr-TR" dirty="0" smtClean="0">
                <a:solidFill>
                  <a:schemeClr val="tx1"/>
                </a:solidFill>
              </a:rPr>
              <a:t>Uğur ŞAHİN</a:t>
            </a:r>
          </a:p>
          <a:p>
            <a:pPr algn="l"/>
            <a:endParaRPr lang="tr-TR" dirty="0"/>
          </a:p>
        </p:txBody>
      </p:sp>
      <p:pic>
        <p:nvPicPr>
          <p:cNvPr id="4" name="Picture 3" descr="logo.png"/>
          <p:cNvPicPr>
            <a:picLocks noChangeAspect="1"/>
          </p:cNvPicPr>
          <p:nvPr/>
        </p:nvPicPr>
        <p:blipFill>
          <a:blip r:embed="rId2" cstate="print"/>
          <a:stretch>
            <a:fillRect/>
          </a:stretch>
        </p:blipFill>
        <p:spPr>
          <a:xfrm>
            <a:off x="3563888" y="2852936"/>
            <a:ext cx="1814707" cy="1693726"/>
          </a:xfrm>
          <a:prstGeom prst="rect">
            <a:avLst/>
          </a:prstGeom>
        </p:spPr>
      </p:pic>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Kalıtım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412776"/>
            <a:ext cx="7344816" cy="5184576"/>
          </a:xfrm>
        </p:spPr>
        <p:txBody>
          <a:bodyPr>
            <a:normAutofit fontScale="92500"/>
          </a:bodyPr>
          <a:lstStyle/>
          <a:p>
            <a:pPr algn="just">
              <a:buFont typeface="Wingdings" pitchFamily="2" charset="2"/>
              <a:buChar char="§"/>
            </a:pPr>
            <a:r>
              <a:rPr lang="tr-TR" sz="2400" smtClean="0">
                <a:solidFill>
                  <a:schemeClr val="tx1"/>
                </a:solidFill>
              </a:rPr>
              <a:t> Kalıtım, biyolojideki anlamıyla çocukların ebeveynlerinden aldıkları özellikleri ifade eder. Programlama dillerindeki anlamı ise daha çok tür sınıflandırmalarındaki özelliklere benzemektedir. </a:t>
            </a:r>
          </a:p>
          <a:p>
            <a:pPr algn="just"/>
            <a:endParaRPr lang="tr-TR" sz="2400" smtClean="0">
              <a:solidFill>
                <a:schemeClr val="tx1"/>
              </a:solidFill>
            </a:endParaRPr>
          </a:p>
          <a:p>
            <a:pPr algn="just">
              <a:buFont typeface="Wingdings" pitchFamily="2" charset="2"/>
              <a:buChar char="§"/>
            </a:pPr>
            <a:r>
              <a:rPr lang="tr-TR" sz="2400" smtClean="0">
                <a:solidFill>
                  <a:schemeClr val="tx1"/>
                </a:solidFill>
              </a:rPr>
              <a:t> Sınıflandırmada ağacın üst kısmında kalan öğelerin özellikleri, alt kısımdaki öğelerde de görülür. Ancak, alt sınıftaki öğelerin üst sınıftan aldıkları özelliklere ek olarak kendi özellikleri de olabilir.</a:t>
            </a:r>
          </a:p>
          <a:p>
            <a:pPr algn="just"/>
            <a:r>
              <a:rPr lang="tr-TR" sz="2400" smtClean="0">
                <a:solidFill>
                  <a:schemeClr val="tx1"/>
                </a:solidFill>
              </a:rPr>
              <a:t> </a:t>
            </a:r>
          </a:p>
          <a:p>
            <a:pPr algn="just">
              <a:buFont typeface="Wingdings" pitchFamily="2" charset="2"/>
              <a:buChar char="§"/>
            </a:pPr>
            <a:r>
              <a:rPr lang="tr-TR" sz="2400" smtClean="0">
                <a:solidFill>
                  <a:schemeClr val="tx1"/>
                </a:solidFill>
              </a:rPr>
              <a:t> Biyolojik sınıflandırmada da türler yukarıda ortak özelliklerle başlar ve aşağı gidildikçe farklılaşmaya başlarlar. Sınıflandırmanın en altında yer alan tüm türlerin ise diğer türlerden farklı olmasını sağlayan özellikleri vardır.</a:t>
            </a:r>
          </a:p>
          <a:p>
            <a:pPr algn="just">
              <a:buFont typeface="Wingdings" pitchFamily="2" charset="2"/>
              <a:buChar char="§"/>
            </a:pPr>
            <a:endParaRPr lang="tr-TR" sz="2400" smtClean="0">
              <a:solidFill>
                <a:schemeClr val="tx1"/>
              </a:solidFill>
            </a:endParaRP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Kalıtım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412776"/>
            <a:ext cx="7344816" cy="5184576"/>
          </a:xfrm>
        </p:spPr>
        <p:txBody>
          <a:bodyPr>
            <a:normAutofit lnSpcReduction="10000"/>
          </a:bodyPr>
          <a:lstStyle/>
          <a:p>
            <a:pPr algn="just">
              <a:buFont typeface="Wingdings" pitchFamily="2" charset="2"/>
              <a:buChar char="§"/>
            </a:pPr>
            <a:r>
              <a:rPr lang="tr-TR" sz="2400" smtClean="0">
                <a:solidFill>
                  <a:schemeClr val="tx1"/>
                </a:solidFill>
              </a:rPr>
              <a:t> Nesnesel dillerdeki kalıtım özelliği de biyolojik sınıflandırmadaki gibi kullanılır. Alt sınıflarda ortak özellikler varsa bunlar bir üst sınıfa aitmiş gibi davranılır.</a:t>
            </a:r>
          </a:p>
          <a:p>
            <a:pPr algn="just"/>
            <a:endParaRPr lang="tr-TR" sz="2400" smtClean="0">
              <a:solidFill>
                <a:schemeClr val="tx1"/>
              </a:solidFill>
            </a:endParaRPr>
          </a:p>
          <a:p>
            <a:pPr algn="just">
              <a:buFont typeface="Wingdings" pitchFamily="2" charset="2"/>
              <a:buChar char="§"/>
            </a:pPr>
            <a:r>
              <a:rPr lang="tr-TR" sz="2400" smtClean="0">
                <a:solidFill>
                  <a:schemeClr val="tx1"/>
                </a:solidFill>
              </a:rPr>
              <a:t> Java’da bir üst sınıftan türetilen alt sınıflar üst sınıfa ait olan tüm öznitelik ve metotları kendisine geçirir. Bunu yaparken de üst sınıftaki öznitelik ve metotları tekrar yazmak zorunda kalmaz.</a:t>
            </a:r>
          </a:p>
          <a:p>
            <a:pPr algn="just"/>
            <a:r>
              <a:rPr lang="tr-TR" sz="2400" smtClean="0">
                <a:solidFill>
                  <a:schemeClr val="tx1"/>
                </a:solidFill>
              </a:rPr>
              <a:t> </a:t>
            </a:r>
          </a:p>
          <a:p>
            <a:pPr algn="just">
              <a:buFont typeface="Wingdings" pitchFamily="2" charset="2"/>
              <a:buChar char="§"/>
            </a:pPr>
            <a:r>
              <a:rPr lang="tr-TR" sz="2400" smtClean="0">
                <a:solidFill>
                  <a:schemeClr val="tx1"/>
                </a:solidFill>
              </a:rPr>
              <a:t> Ancak, üst sınıftan alınan özellikler alt sınıflarda değiştirilip kullanılabilir. Eğer alt sınıf üst sınıftan aldığı bir özelliği kendisine göre değiştirmek isterse üst sınıftaki özelliğin adını ve diğer özelliklerini değiştirmeden kendisi içerisinde tekrar tanımlayabilir.</a:t>
            </a:r>
          </a:p>
          <a:p>
            <a:pPr algn="just">
              <a:buFont typeface="Wingdings" pitchFamily="2" charset="2"/>
              <a:buChar char="§"/>
            </a:pPr>
            <a:endParaRPr lang="tr-TR" sz="2400" smtClean="0">
              <a:solidFill>
                <a:schemeClr val="tx1"/>
              </a:solidFill>
            </a:endParaRPr>
          </a:p>
        </p:txBody>
      </p:sp>
    </p:spTree>
    <p:extLst>
      <p:ext uri="{BB962C8B-B14F-4D97-AF65-F5344CB8AC3E}">
        <p14:creationId xmlns:p14="http://schemas.microsoft.com/office/powerpoint/2010/main" xmlns="" val="2621941994"/>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Kalıtım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412776"/>
            <a:ext cx="7344816" cy="5184576"/>
          </a:xfrm>
        </p:spPr>
        <p:txBody>
          <a:bodyPr>
            <a:normAutofit fontScale="77500" lnSpcReduction="20000"/>
          </a:bodyPr>
          <a:lstStyle/>
          <a:p>
            <a:pPr algn="just">
              <a:buFont typeface="Wingdings" pitchFamily="2" charset="2"/>
              <a:buChar char="§"/>
            </a:pPr>
            <a:r>
              <a:rPr lang="tr-TR" sz="2400" smtClean="0">
                <a:solidFill>
                  <a:schemeClr val="tx1"/>
                </a:solidFill>
              </a:rPr>
              <a:t> Eğer bir sınıf, başka bir sınıfı üst sınıf olarak kullanmak isterse, yani o sınıfın tüm özelliklerini kendisine geçirmek isterse sınıf tanımında </a:t>
            </a:r>
            <a:r>
              <a:rPr lang="tr-TR" sz="2400" b="1" i="1" smtClean="0">
                <a:solidFill>
                  <a:schemeClr val="tx1"/>
                </a:solidFill>
              </a:rPr>
              <a:t>extends</a:t>
            </a:r>
            <a:r>
              <a:rPr lang="tr-TR" sz="2400" smtClean="0">
                <a:solidFill>
                  <a:schemeClr val="tx1"/>
                </a:solidFill>
              </a:rPr>
              <a:t> komutunu kullanmalıdır. Örneğin;</a:t>
            </a:r>
          </a:p>
          <a:p>
            <a:pPr algn="just"/>
            <a:endParaRPr lang="tr-TR" sz="2400">
              <a:solidFill>
                <a:schemeClr val="tx1"/>
              </a:solidFill>
            </a:endParaRPr>
          </a:p>
          <a:p>
            <a:pPr algn="just"/>
            <a:r>
              <a:rPr lang="tr-TR" sz="2400" smtClean="0">
                <a:solidFill>
                  <a:schemeClr val="tx1"/>
                </a:solidFill>
              </a:rPr>
              <a:t>public class A </a:t>
            </a:r>
            <a:r>
              <a:rPr lang="tr-TR" sz="2400" b="1" i="1" smtClean="0">
                <a:solidFill>
                  <a:schemeClr val="tx1"/>
                </a:solidFill>
              </a:rPr>
              <a:t>extends</a:t>
            </a:r>
            <a:r>
              <a:rPr lang="tr-TR" sz="2400" smtClean="0">
                <a:solidFill>
                  <a:schemeClr val="tx1"/>
                </a:solidFill>
              </a:rPr>
              <a:t> B{</a:t>
            </a:r>
          </a:p>
          <a:p>
            <a:pPr algn="just"/>
            <a:r>
              <a:rPr lang="tr-TR" sz="2400" smtClean="0">
                <a:solidFill>
                  <a:schemeClr val="tx1"/>
                </a:solidFill>
              </a:rPr>
              <a:t>…</a:t>
            </a:r>
          </a:p>
          <a:p>
            <a:pPr algn="just"/>
            <a:r>
              <a:rPr lang="tr-TR" sz="2400" smtClean="0">
                <a:solidFill>
                  <a:schemeClr val="tx1"/>
                </a:solidFill>
              </a:rPr>
              <a:t>}</a:t>
            </a:r>
          </a:p>
          <a:p>
            <a:pPr algn="just"/>
            <a:endParaRPr lang="tr-TR" sz="2400">
              <a:solidFill>
                <a:schemeClr val="tx1"/>
              </a:solidFill>
            </a:endParaRPr>
          </a:p>
          <a:p>
            <a:pPr algn="just"/>
            <a:r>
              <a:rPr lang="tr-TR" sz="2400" smtClean="0">
                <a:solidFill>
                  <a:schemeClr val="tx1"/>
                </a:solidFill>
              </a:rPr>
              <a:t>Bu kullanımda A sınıfı B sınıfını üst sınıf olarak kabul etmiştir ve B sınıfındaki özellikler A sınıfına geçmiştir.</a:t>
            </a:r>
          </a:p>
          <a:p>
            <a:pPr algn="just"/>
            <a:endParaRPr lang="tr-TR" sz="2400" smtClean="0">
              <a:solidFill>
                <a:schemeClr val="tx1"/>
              </a:solidFill>
            </a:endParaRPr>
          </a:p>
          <a:p>
            <a:pPr algn="just">
              <a:buFont typeface="Wingdings" pitchFamily="2" charset="2"/>
              <a:buChar char="§"/>
            </a:pPr>
            <a:r>
              <a:rPr lang="tr-TR" sz="2400" smtClean="0">
                <a:solidFill>
                  <a:schemeClr val="tx1"/>
                </a:solidFill>
              </a:rPr>
              <a:t> Bir sınıf başka bir sınıfı üst sınıf olarak kabul ettiğinde üst sınıfa ait olan kurucu metodu kesinlikle çağırmalı ve kullanmalıdır. Aksi halde bir derleme hatası oluşur.</a:t>
            </a:r>
          </a:p>
          <a:p>
            <a:pPr algn="just"/>
            <a:r>
              <a:rPr lang="tr-TR" sz="2400" smtClean="0">
                <a:solidFill>
                  <a:schemeClr val="tx1"/>
                </a:solidFill>
              </a:rPr>
              <a:t> </a:t>
            </a:r>
          </a:p>
          <a:p>
            <a:pPr algn="just">
              <a:buFont typeface="Wingdings" pitchFamily="2" charset="2"/>
              <a:buChar char="§"/>
            </a:pPr>
            <a:r>
              <a:rPr lang="tr-TR" sz="2400" smtClean="0">
                <a:solidFill>
                  <a:schemeClr val="tx1"/>
                </a:solidFill>
              </a:rPr>
              <a:t> Bir üst sınıfa ait olan kurucu metot ise alt sınıfın kurucu metodunda çağırılır. Bunun için ise üst sınıfa ait kurucu metodun adı yerine </a:t>
            </a:r>
            <a:r>
              <a:rPr lang="tr-TR" sz="2400" b="1" smtClean="0">
                <a:solidFill>
                  <a:schemeClr val="tx1"/>
                </a:solidFill>
              </a:rPr>
              <a:t>super</a:t>
            </a:r>
            <a:r>
              <a:rPr lang="tr-TR" sz="2400" smtClean="0">
                <a:solidFill>
                  <a:schemeClr val="tx1"/>
                </a:solidFill>
              </a:rPr>
              <a:t> komutu kullanılır. </a:t>
            </a:r>
            <a:r>
              <a:rPr lang="tr-TR" sz="2400" b="1" smtClean="0">
                <a:solidFill>
                  <a:schemeClr val="tx1"/>
                </a:solidFill>
              </a:rPr>
              <a:t>super</a:t>
            </a:r>
            <a:r>
              <a:rPr lang="tr-TR" sz="2400" smtClean="0">
                <a:solidFill>
                  <a:schemeClr val="tx1"/>
                </a:solidFill>
              </a:rPr>
              <a:t> komutu üst sınıfın kurucu metodu yerine geçer.</a:t>
            </a:r>
          </a:p>
          <a:p>
            <a:pPr algn="just">
              <a:buFont typeface="Wingdings" pitchFamily="2" charset="2"/>
              <a:buChar char="§"/>
            </a:pPr>
            <a:endParaRPr lang="tr-TR" sz="2400" smtClean="0">
              <a:solidFill>
                <a:schemeClr val="tx1"/>
              </a:solidFill>
            </a:endParaRPr>
          </a:p>
        </p:txBody>
      </p:sp>
    </p:spTree>
    <p:extLst>
      <p:ext uri="{BB962C8B-B14F-4D97-AF65-F5344CB8AC3E}">
        <p14:creationId xmlns:p14="http://schemas.microsoft.com/office/powerpoint/2010/main" xmlns="" val="1900377049"/>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Kalıtım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412776"/>
            <a:ext cx="7344816" cy="5184576"/>
          </a:xfrm>
        </p:spPr>
        <p:txBody>
          <a:bodyPr>
            <a:normAutofit fontScale="55000" lnSpcReduction="20000"/>
          </a:bodyPr>
          <a:lstStyle/>
          <a:p>
            <a:pPr algn="just">
              <a:buFont typeface="Wingdings" pitchFamily="2" charset="2"/>
              <a:buChar char="§"/>
            </a:pPr>
            <a:r>
              <a:rPr lang="tr-TR" sz="2400" smtClean="0">
                <a:solidFill>
                  <a:schemeClr val="tx1"/>
                </a:solidFill>
              </a:rPr>
              <a:t> Aşağıdaki gibi iki tane sınıf olsun ve A sınıfı B sınıfını üst sınıfı olarak kabul etsin.</a:t>
            </a:r>
          </a:p>
          <a:p>
            <a:pPr algn="just"/>
            <a:endParaRPr lang="tr-TR" sz="2400">
              <a:solidFill>
                <a:schemeClr val="tx1"/>
              </a:solidFill>
            </a:endParaRPr>
          </a:p>
          <a:p>
            <a:pPr algn="just"/>
            <a:r>
              <a:rPr lang="tr-TR" sz="2400">
                <a:solidFill>
                  <a:schemeClr val="tx1"/>
                </a:solidFill>
              </a:rPr>
              <a:t>p</a:t>
            </a:r>
            <a:r>
              <a:rPr lang="tr-TR" sz="2400" smtClean="0">
                <a:solidFill>
                  <a:schemeClr val="tx1"/>
                </a:solidFill>
              </a:rPr>
              <a:t>ublic class B{</a:t>
            </a:r>
          </a:p>
          <a:p>
            <a:pPr algn="just"/>
            <a:r>
              <a:rPr lang="tr-TR" sz="2400" smtClean="0">
                <a:solidFill>
                  <a:schemeClr val="tx1"/>
                </a:solidFill>
              </a:rPr>
              <a:t>    public int x;</a:t>
            </a:r>
            <a:endParaRPr lang="tr-TR" sz="2400">
              <a:solidFill>
                <a:schemeClr val="tx1"/>
              </a:solidFill>
            </a:endParaRPr>
          </a:p>
          <a:p>
            <a:pPr algn="just"/>
            <a:r>
              <a:rPr lang="tr-TR" sz="2400" smtClean="0">
                <a:solidFill>
                  <a:schemeClr val="tx1"/>
                </a:solidFill>
              </a:rPr>
              <a:t>    public B(int x){</a:t>
            </a:r>
          </a:p>
          <a:p>
            <a:pPr algn="just"/>
            <a:r>
              <a:rPr lang="tr-TR" sz="2400">
                <a:solidFill>
                  <a:schemeClr val="tx1"/>
                </a:solidFill>
              </a:rPr>
              <a:t> </a:t>
            </a:r>
            <a:r>
              <a:rPr lang="tr-TR" sz="2400" smtClean="0">
                <a:solidFill>
                  <a:schemeClr val="tx1"/>
                </a:solidFill>
              </a:rPr>
              <a:t>       this.x = x;</a:t>
            </a:r>
          </a:p>
          <a:p>
            <a:pPr algn="just"/>
            <a:r>
              <a:rPr lang="tr-TR" sz="2400">
                <a:solidFill>
                  <a:schemeClr val="tx1"/>
                </a:solidFill>
              </a:rPr>
              <a:t> </a:t>
            </a:r>
            <a:r>
              <a:rPr lang="tr-TR" sz="2400" smtClean="0">
                <a:solidFill>
                  <a:schemeClr val="tx1"/>
                </a:solidFill>
              </a:rPr>
              <a:t>   }</a:t>
            </a:r>
            <a:endParaRPr lang="tr-TR" sz="2400">
              <a:solidFill>
                <a:schemeClr val="tx1"/>
              </a:solidFill>
            </a:endParaRPr>
          </a:p>
          <a:p>
            <a:pPr algn="just"/>
            <a:r>
              <a:rPr lang="tr-TR" sz="2400" smtClean="0">
                <a:solidFill>
                  <a:schemeClr val="tx1"/>
                </a:solidFill>
              </a:rPr>
              <a:t>}</a:t>
            </a:r>
          </a:p>
          <a:p>
            <a:pPr algn="just"/>
            <a:endParaRPr lang="tr-TR" sz="2400">
              <a:solidFill>
                <a:schemeClr val="tx1"/>
              </a:solidFill>
            </a:endParaRPr>
          </a:p>
          <a:p>
            <a:pPr algn="just"/>
            <a:r>
              <a:rPr lang="tr-TR" sz="2400">
                <a:solidFill>
                  <a:schemeClr val="tx1"/>
                </a:solidFill>
              </a:rPr>
              <a:t>p</a:t>
            </a:r>
            <a:r>
              <a:rPr lang="tr-TR" sz="2400" smtClean="0">
                <a:solidFill>
                  <a:schemeClr val="tx1"/>
                </a:solidFill>
              </a:rPr>
              <a:t>ublic class A extends B{</a:t>
            </a:r>
          </a:p>
          <a:p>
            <a:pPr algn="just"/>
            <a:r>
              <a:rPr lang="tr-TR" sz="2400">
                <a:solidFill>
                  <a:schemeClr val="tx1"/>
                </a:solidFill>
              </a:rPr>
              <a:t> </a:t>
            </a:r>
            <a:r>
              <a:rPr lang="tr-TR" sz="2400" smtClean="0">
                <a:solidFill>
                  <a:schemeClr val="tx1"/>
                </a:solidFill>
              </a:rPr>
              <a:t>   public int y;</a:t>
            </a:r>
          </a:p>
          <a:p>
            <a:pPr algn="just"/>
            <a:r>
              <a:rPr lang="tr-TR" sz="2400">
                <a:solidFill>
                  <a:schemeClr val="tx1"/>
                </a:solidFill>
              </a:rPr>
              <a:t> </a:t>
            </a:r>
            <a:r>
              <a:rPr lang="tr-TR" sz="2400" smtClean="0">
                <a:solidFill>
                  <a:schemeClr val="tx1"/>
                </a:solidFill>
              </a:rPr>
              <a:t>   public A(int x, inty){</a:t>
            </a:r>
          </a:p>
          <a:p>
            <a:pPr algn="just"/>
            <a:r>
              <a:rPr lang="tr-TR" sz="2400">
                <a:solidFill>
                  <a:schemeClr val="tx1"/>
                </a:solidFill>
              </a:rPr>
              <a:t> </a:t>
            </a:r>
            <a:r>
              <a:rPr lang="tr-TR" sz="2400" smtClean="0">
                <a:solidFill>
                  <a:schemeClr val="tx1"/>
                </a:solidFill>
              </a:rPr>
              <a:t>       super(x);</a:t>
            </a:r>
          </a:p>
          <a:p>
            <a:pPr algn="just"/>
            <a:r>
              <a:rPr lang="tr-TR" sz="2400">
                <a:solidFill>
                  <a:schemeClr val="tx1"/>
                </a:solidFill>
              </a:rPr>
              <a:t> </a:t>
            </a:r>
            <a:r>
              <a:rPr lang="tr-TR" sz="2400" smtClean="0">
                <a:solidFill>
                  <a:schemeClr val="tx1"/>
                </a:solidFill>
              </a:rPr>
              <a:t>       this.y = y;</a:t>
            </a:r>
          </a:p>
          <a:p>
            <a:pPr algn="just"/>
            <a:r>
              <a:rPr lang="tr-TR" sz="2400">
                <a:solidFill>
                  <a:schemeClr val="tx1"/>
                </a:solidFill>
              </a:rPr>
              <a:t> </a:t>
            </a:r>
            <a:r>
              <a:rPr lang="tr-TR" sz="2400" smtClean="0">
                <a:solidFill>
                  <a:schemeClr val="tx1"/>
                </a:solidFill>
              </a:rPr>
              <a:t>   }</a:t>
            </a:r>
          </a:p>
          <a:p>
            <a:pPr algn="just"/>
            <a:r>
              <a:rPr lang="tr-TR" sz="2400" smtClean="0">
                <a:solidFill>
                  <a:schemeClr val="tx1"/>
                </a:solidFill>
              </a:rPr>
              <a:t>}</a:t>
            </a:r>
          </a:p>
          <a:p>
            <a:pPr algn="just"/>
            <a:endParaRPr lang="tr-TR" sz="2400">
              <a:solidFill>
                <a:schemeClr val="tx1"/>
              </a:solidFill>
            </a:endParaRPr>
          </a:p>
          <a:p>
            <a:pPr marL="342900" indent="-342900" algn="just">
              <a:buFont typeface="Wingdings" panose="05000000000000000000" pitchFamily="2" charset="2"/>
              <a:buChar char="Ø"/>
            </a:pPr>
            <a:r>
              <a:rPr lang="tr-TR" sz="2400" smtClean="0">
                <a:solidFill>
                  <a:schemeClr val="tx1"/>
                </a:solidFill>
              </a:rPr>
              <a:t>Yukarıdaki örnekte A sınıfı y özelliğine sahipken bir de B sınıfından aldığı x özelliğine sahiptir. Ancak, x özelliğini kendisi tekrar kodlamadığından x özelliğinin değerini verirken B sınıfının kurucu metodunu kullanmalıdır.  Bunun için de super komutu kullanılır. Burada super(x) ile belirtilen kurucu metot aslında B(x) ile aynı şey gibi düşünülebilir. Ancak dikkat edilmesi gereken bir şey daha vardır, o da super komutunun bir kurucu metotta çağrılan ilk ifade olmasıdır. Örneğin yukarıdaki örnekte super(x) ifadesi this.y = y ifaesinin altına yazılırsa bir derleme hatası oluşur.</a:t>
            </a:r>
          </a:p>
          <a:p>
            <a:pPr algn="just">
              <a:buFont typeface="Wingdings" pitchFamily="2" charset="2"/>
              <a:buChar char="§"/>
            </a:pPr>
            <a:endParaRPr lang="tr-TR" sz="2400" smtClean="0">
              <a:solidFill>
                <a:schemeClr val="tx1"/>
              </a:solidFill>
            </a:endParaRPr>
          </a:p>
        </p:txBody>
      </p:sp>
    </p:spTree>
    <p:extLst>
      <p:ext uri="{BB962C8B-B14F-4D97-AF65-F5344CB8AC3E}">
        <p14:creationId xmlns:p14="http://schemas.microsoft.com/office/powerpoint/2010/main" xmlns="" val="352433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Bilgisayarlarda Veriler ve Veri Türleri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smtClean="0">
                <a:solidFill>
                  <a:schemeClr val="tx1"/>
                </a:solidFill>
              </a:rPr>
              <a:t> TEMEL VERİ </a:t>
            </a:r>
            <a:r>
              <a:rPr lang="tr-TR" sz="2400" b="1" dirty="0" smtClean="0"/>
              <a:t>TÜRLERİNE EK OLARAK: </a:t>
            </a:r>
            <a:r>
              <a:rPr lang="tr-TR" sz="2800" b="1" dirty="0" err="1" smtClean="0">
                <a:solidFill>
                  <a:schemeClr val="tx1"/>
                </a:solidFill>
              </a:rPr>
              <a:t>String</a:t>
            </a:r>
            <a:r>
              <a:rPr lang="tr-TR" sz="2800" b="1" dirty="0" smtClean="0">
                <a:solidFill>
                  <a:schemeClr val="tx1"/>
                </a:solidFill>
              </a:rPr>
              <a:t> Sınıfı</a:t>
            </a:r>
          </a:p>
          <a:p>
            <a:pPr algn="l">
              <a:spcBef>
                <a:spcPts val="0"/>
              </a:spcBef>
              <a:buFont typeface="Wingdings" pitchFamily="2" charset="2"/>
              <a:buChar char="§"/>
            </a:pPr>
            <a:r>
              <a:rPr lang="tr-TR" sz="2800" b="1" dirty="0" smtClean="0">
                <a:solidFill>
                  <a:schemeClr val="tx1"/>
                </a:solidFill>
              </a:rPr>
              <a:t> </a:t>
            </a:r>
            <a:r>
              <a:rPr lang="tr-TR" sz="2400" dirty="0" smtClean="0">
                <a:solidFill>
                  <a:schemeClr val="tx1"/>
                </a:solidFill>
              </a:rPr>
              <a:t>Bir veya birden fazla </a:t>
            </a:r>
            <a:r>
              <a:rPr lang="tr-TR" sz="2400" dirty="0" err="1" smtClean="0">
                <a:solidFill>
                  <a:schemeClr val="tx1"/>
                </a:solidFill>
              </a:rPr>
              <a:t>char</a:t>
            </a:r>
            <a:r>
              <a:rPr lang="tr-TR" sz="2400" dirty="0" smtClean="0">
                <a:solidFill>
                  <a:schemeClr val="tx1"/>
                </a:solidFill>
              </a:rPr>
              <a:t> değişkeninin oluşturduğu verilerdir.</a:t>
            </a:r>
          </a:p>
          <a:p>
            <a:pPr algn="l">
              <a:spcBef>
                <a:spcPts val="0"/>
              </a:spcBef>
            </a:pPr>
            <a:endParaRPr lang="tr-TR" sz="2400" dirty="0" smtClean="0">
              <a:solidFill>
                <a:schemeClr val="tx1"/>
              </a:solidFill>
            </a:endParaRPr>
          </a:p>
          <a:p>
            <a:pPr algn="l">
              <a:spcBef>
                <a:spcPts val="0"/>
              </a:spcBef>
            </a:pPr>
            <a:r>
              <a:rPr lang="tr-TR" sz="2400" dirty="0" smtClean="0">
                <a:solidFill>
                  <a:schemeClr val="tx1"/>
                </a:solidFill>
              </a:rPr>
              <a:t>Örnek:</a:t>
            </a:r>
          </a:p>
          <a:p>
            <a:pPr algn="l">
              <a:spcBef>
                <a:spcPts val="0"/>
              </a:spcBef>
            </a:pPr>
            <a:endParaRPr lang="tr-TR" sz="2400" dirty="0" smtClean="0">
              <a:solidFill>
                <a:schemeClr val="tx1"/>
              </a:solidFill>
            </a:endParaRPr>
          </a:p>
          <a:p>
            <a:pPr>
              <a:spcBef>
                <a:spcPts val="0"/>
              </a:spcBef>
            </a:pPr>
            <a:r>
              <a:rPr lang="tr-TR" sz="2400" dirty="0" err="1" smtClean="0">
                <a:solidFill>
                  <a:schemeClr val="tx1"/>
                </a:solidFill>
              </a:rPr>
              <a:t>String</a:t>
            </a:r>
            <a:r>
              <a:rPr lang="tr-TR" sz="2400" dirty="0" smtClean="0">
                <a:solidFill>
                  <a:schemeClr val="tx1"/>
                </a:solidFill>
              </a:rPr>
              <a:t> isim1 = “</a:t>
            </a:r>
            <a:r>
              <a:rPr lang="tr-TR" sz="2400" dirty="0" smtClean="0"/>
              <a:t>Uygulama </a:t>
            </a:r>
            <a:r>
              <a:rPr lang="tr-TR" sz="2400" dirty="0" err="1" smtClean="0"/>
              <a:t>kagidina</a:t>
            </a:r>
            <a:r>
              <a:rPr lang="tr-TR" sz="2400" dirty="0" smtClean="0"/>
              <a:t> ders”;</a:t>
            </a:r>
            <a:endParaRPr lang="tr-TR" sz="2400" dirty="0" smtClean="0">
              <a:solidFill>
                <a:schemeClr val="tx1"/>
              </a:solidFill>
            </a:endParaRPr>
          </a:p>
          <a:p>
            <a:pPr algn="l">
              <a:spcBef>
                <a:spcPts val="0"/>
              </a:spcBef>
            </a:pPr>
            <a:r>
              <a:rPr lang="tr-TR" sz="2400" dirty="0" err="1" smtClean="0">
                <a:solidFill>
                  <a:schemeClr val="tx1"/>
                </a:solidFill>
              </a:rPr>
              <a:t>String</a:t>
            </a:r>
            <a:r>
              <a:rPr lang="tr-TR" sz="2400" dirty="0" smtClean="0">
                <a:solidFill>
                  <a:schemeClr val="tx1"/>
                </a:solidFill>
              </a:rPr>
              <a:t> </a:t>
            </a:r>
            <a:r>
              <a:rPr lang="tr-TR" sz="2400" dirty="0" smtClean="0"/>
              <a:t>isim2</a:t>
            </a:r>
            <a:r>
              <a:rPr lang="tr-TR" sz="2400" dirty="0" smtClean="0">
                <a:solidFill>
                  <a:schemeClr val="tx1"/>
                </a:solidFill>
              </a:rPr>
              <a:t> = “</a:t>
            </a:r>
            <a:r>
              <a:rPr lang="tr-TR" sz="2400" dirty="0" err="1" smtClean="0">
                <a:solidFill>
                  <a:schemeClr val="tx1"/>
                </a:solidFill>
              </a:rPr>
              <a:t>numarinizi</a:t>
            </a:r>
            <a:r>
              <a:rPr lang="tr-TR" sz="2400" dirty="0" smtClean="0">
                <a:solidFill>
                  <a:schemeClr val="tx1"/>
                </a:solidFill>
              </a:rPr>
              <a:t> </a:t>
            </a:r>
            <a:r>
              <a:rPr lang="tr-TR" sz="2400" dirty="0" err="1" smtClean="0">
                <a:solidFill>
                  <a:schemeClr val="tx1"/>
                </a:solidFill>
              </a:rPr>
              <a:t>yazmayi</a:t>
            </a:r>
            <a:r>
              <a:rPr lang="tr-TR" sz="2400" dirty="0" smtClean="0">
                <a:solidFill>
                  <a:schemeClr val="tx1"/>
                </a:solidFill>
              </a:rPr>
              <a:t> </a:t>
            </a:r>
            <a:r>
              <a:rPr lang="tr-TR" sz="2400" dirty="0" err="1" smtClean="0">
                <a:solidFill>
                  <a:schemeClr val="tx1"/>
                </a:solidFill>
              </a:rPr>
              <a:t>unutmayin</a:t>
            </a:r>
            <a:r>
              <a:rPr lang="tr-TR" sz="2400" dirty="0" smtClean="0">
                <a:solidFill>
                  <a:schemeClr val="tx1"/>
                </a:solidFill>
              </a:rPr>
              <a:t>!”;</a:t>
            </a:r>
          </a:p>
          <a:p>
            <a:pPr algn="l">
              <a:spcBef>
                <a:spcPts val="0"/>
              </a:spcBef>
            </a:pPr>
            <a:endParaRPr lang="tr-TR" sz="2400" dirty="0" smtClean="0">
              <a:solidFill>
                <a:schemeClr val="tx1"/>
              </a:solidFill>
            </a:endParaRPr>
          </a:p>
          <a:p>
            <a:pPr algn="l">
              <a:spcBef>
                <a:spcPts val="0"/>
              </a:spcBef>
              <a:buFont typeface="Wingdings" pitchFamily="2" charset="2"/>
              <a:buChar char="§"/>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bir sınıf olduğu için kendisine ait metotları bulunmaktadır. </a:t>
            </a:r>
            <a:r>
              <a:rPr lang="tr-TR" sz="2400" dirty="0" err="1" smtClean="0">
                <a:solidFill>
                  <a:schemeClr val="tx1"/>
                </a:solidFill>
              </a:rPr>
              <a:t>String</a:t>
            </a:r>
            <a:r>
              <a:rPr lang="tr-TR" sz="2400" dirty="0" smtClean="0">
                <a:solidFill>
                  <a:schemeClr val="tx1"/>
                </a:solidFill>
              </a:rPr>
              <a:t> sınıfı daha sonraki derslerde detaylı olarak anlatılacak.</a:t>
            </a: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Kalıtım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412776"/>
            <a:ext cx="7344816" cy="5184576"/>
          </a:xfrm>
        </p:spPr>
        <p:txBody>
          <a:bodyPr>
            <a:normAutofit fontScale="62500" lnSpcReduction="20000"/>
          </a:bodyPr>
          <a:lstStyle/>
          <a:p>
            <a:pPr algn="just">
              <a:buFont typeface="Wingdings" pitchFamily="2" charset="2"/>
              <a:buChar char="§"/>
            </a:pPr>
            <a:r>
              <a:rPr lang="tr-TR" sz="2400" smtClean="0">
                <a:solidFill>
                  <a:schemeClr val="tx1"/>
                </a:solidFill>
              </a:rPr>
              <a:t> Bir alt sınıfın, üst sınıfın tüm özelliklerine sahip olduğunu, ancak isterse bu özellikleri kendine göre düzenleyebileceğini söylemiştik. Yani, üst sınıftan alınan özellikler değiştirilemez özellikler değildir ve alt sınıf bu özellikleri değiştirebilir. Böyle bir durumda alt sınıfa ait bir nesne tarafından kullanılan özelliğin alt sınıfa mı, yoksa üst sınıfa mı ait olduğuna bakılabilir.</a:t>
            </a:r>
          </a:p>
          <a:p>
            <a:pPr algn="just">
              <a:buFont typeface="Wingdings" pitchFamily="2" charset="2"/>
              <a:buChar char="§"/>
            </a:pPr>
            <a:endParaRPr lang="tr-TR" sz="2400">
              <a:solidFill>
                <a:schemeClr val="tx1"/>
              </a:solidFill>
            </a:endParaRPr>
          </a:p>
          <a:p>
            <a:pPr algn="just">
              <a:buFont typeface="Wingdings" pitchFamily="2" charset="2"/>
              <a:buChar char="§"/>
            </a:pPr>
            <a:r>
              <a:rPr lang="tr-TR" sz="2400" smtClean="0">
                <a:solidFill>
                  <a:schemeClr val="tx1"/>
                </a:solidFill>
              </a:rPr>
              <a:t> Bir başka problem ise üst sınıfta </a:t>
            </a:r>
            <a:r>
              <a:rPr lang="tr-TR" sz="2400" b="1" smtClean="0">
                <a:solidFill>
                  <a:schemeClr val="tx1"/>
                </a:solidFill>
              </a:rPr>
              <a:t>private</a:t>
            </a:r>
            <a:r>
              <a:rPr lang="tr-TR" sz="2400" smtClean="0">
                <a:solidFill>
                  <a:schemeClr val="tx1"/>
                </a:solidFill>
              </a:rPr>
              <a:t> tanımlanan özelliklerdir. Üst sınıfta private olarak tanımlanan bir metoda alt sınıf kesinlikle erişemez. Üst sınıfta private olarak tanımlanan değişkenlere de yine alt sınıftan direk olarak erişilemez. Ancak, üst sınıftaki set ve get metotları da alt sınıfın birer özelliği olduğundan üst sınıfa ait private özelliklerin değerlerine get ile ulaşmak ve değerlerini set ile değiştirmek mümkündür.</a:t>
            </a:r>
          </a:p>
          <a:p>
            <a:pPr algn="just">
              <a:buFont typeface="Wingdings" pitchFamily="2" charset="2"/>
              <a:buChar char="§"/>
            </a:pPr>
            <a:endParaRPr lang="tr-TR" sz="2400">
              <a:solidFill>
                <a:schemeClr val="tx1"/>
              </a:solidFill>
            </a:endParaRPr>
          </a:p>
          <a:p>
            <a:pPr algn="just">
              <a:buFont typeface="Wingdings" pitchFamily="2" charset="2"/>
              <a:buChar char="§"/>
            </a:pPr>
            <a:r>
              <a:rPr lang="tr-TR" sz="2400" smtClean="0">
                <a:solidFill>
                  <a:schemeClr val="tx1"/>
                </a:solidFill>
              </a:rPr>
              <a:t> Bunun dışında üst sınıfa ait olan bazı metotlar alt sınıfta değiştirilebilmekle birlikte, alt sınıfta ayrıca kullanılmak istenebilir. Örneğin üst sınıfta yer alan 2 özelliği ekrana yazdıran bir yazdır metodu olsun. Alt sınıfta da bir tane daha özellik olsun. Alt sınıf, üst sınıftaki 2 özelliğin yanında kendine ait olan 1 özelliği de ekrana yazdırmak isteyeceğinden yazdır metodunu kendine göre değiştirmek isteyebilir. Ancak, bunu yaparken üst sınıftaki özelliklerin hepsini tek tek yazdırmak yerine üst sınıfın yazdır metodunu kullanırsa daha az iş yapmış olur. Üst sınıfta olduğu halde alt sınıfta farklı şekilde değiştirilmiş metotları üst sınıftan çağırabilmek için de yine </a:t>
            </a:r>
            <a:r>
              <a:rPr lang="tr-TR" sz="2400" b="1" smtClean="0">
                <a:solidFill>
                  <a:schemeClr val="tx1"/>
                </a:solidFill>
              </a:rPr>
              <a:t>super</a:t>
            </a:r>
            <a:r>
              <a:rPr lang="tr-TR" sz="2400" smtClean="0">
                <a:solidFill>
                  <a:schemeClr val="tx1"/>
                </a:solidFill>
              </a:rPr>
              <a:t> komutu kullanılmalıdır. Eğer üst sınıftaki metot ile alt sınıftaki metodun karıştırılmaması istenirse alt sınıftaki metodun kullanıldığı durumlarda daha önce gördüğümüz </a:t>
            </a:r>
            <a:r>
              <a:rPr lang="tr-TR" sz="2400" b="1" smtClean="0">
                <a:solidFill>
                  <a:schemeClr val="tx1"/>
                </a:solidFill>
              </a:rPr>
              <a:t>this</a:t>
            </a:r>
            <a:r>
              <a:rPr lang="tr-TR" sz="2400" smtClean="0">
                <a:solidFill>
                  <a:schemeClr val="tx1"/>
                </a:solidFill>
              </a:rPr>
              <a:t> komutu kullanılabilir.</a:t>
            </a:r>
          </a:p>
        </p:txBody>
      </p:sp>
    </p:spTree>
    <p:extLst>
      <p:ext uri="{BB962C8B-B14F-4D97-AF65-F5344CB8AC3E}">
        <p14:creationId xmlns:p14="http://schemas.microsoft.com/office/powerpoint/2010/main" xmlns="" val="1240388699"/>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Kalıtım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412776"/>
            <a:ext cx="7344816" cy="5184576"/>
          </a:xfrm>
        </p:spPr>
        <p:txBody>
          <a:bodyPr>
            <a:normAutofit fontScale="62500" lnSpcReduction="20000"/>
          </a:bodyPr>
          <a:lstStyle/>
          <a:p>
            <a:pPr algn="just"/>
            <a:r>
              <a:rPr lang="tr-TR" sz="2400">
                <a:solidFill>
                  <a:schemeClr val="tx1"/>
                </a:solidFill>
              </a:rPr>
              <a:t>p</a:t>
            </a:r>
            <a:r>
              <a:rPr lang="tr-TR" sz="2400" smtClean="0">
                <a:solidFill>
                  <a:schemeClr val="tx1"/>
                </a:solidFill>
              </a:rPr>
              <a:t>ublic class A{</a:t>
            </a:r>
          </a:p>
          <a:p>
            <a:pPr algn="just"/>
            <a:r>
              <a:rPr lang="tr-TR" sz="2400">
                <a:solidFill>
                  <a:schemeClr val="tx1"/>
                </a:solidFill>
              </a:rPr>
              <a:t> </a:t>
            </a:r>
            <a:r>
              <a:rPr lang="tr-TR" sz="2400" smtClean="0">
                <a:solidFill>
                  <a:schemeClr val="tx1"/>
                </a:solidFill>
              </a:rPr>
              <a:t>   private int x;</a:t>
            </a:r>
          </a:p>
          <a:p>
            <a:pPr algn="just"/>
            <a:r>
              <a:rPr lang="tr-TR" sz="2400">
                <a:solidFill>
                  <a:schemeClr val="tx1"/>
                </a:solidFill>
              </a:rPr>
              <a:t> </a:t>
            </a:r>
            <a:r>
              <a:rPr lang="tr-TR" sz="2400" smtClean="0">
                <a:solidFill>
                  <a:schemeClr val="tx1"/>
                </a:solidFill>
              </a:rPr>
              <a:t>   public int y;</a:t>
            </a:r>
          </a:p>
          <a:p>
            <a:pPr algn="just"/>
            <a:endParaRPr lang="tr-TR" sz="2400" smtClean="0">
              <a:solidFill>
                <a:schemeClr val="tx1"/>
              </a:solidFill>
            </a:endParaRPr>
          </a:p>
          <a:p>
            <a:pPr algn="just"/>
            <a:r>
              <a:rPr lang="tr-TR" sz="2400">
                <a:solidFill>
                  <a:schemeClr val="tx1"/>
                </a:solidFill>
              </a:rPr>
              <a:t> </a:t>
            </a:r>
            <a:r>
              <a:rPr lang="tr-TR" sz="2400" smtClean="0">
                <a:solidFill>
                  <a:schemeClr val="tx1"/>
                </a:solidFill>
              </a:rPr>
              <a:t>   public A(int x, int y){</a:t>
            </a:r>
          </a:p>
          <a:p>
            <a:pPr algn="just"/>
            <a:r>
              <a:rPr lang="tr-TR" sz="2400">
                <a:solidFill>
                  <a:schemeClr val="tx1"/>
                </a:solidFill>
              </a:rPr>
              <a:t> </a:t>
            </a:r>
            <a:r>
              <a:rPr lang="tr-TR" sz="2400" smtClean="0">
                <a:solidFill>
                  <a:schemeClr val="tx1"/>
                </a:solidFill>
              </a:rPr>
              <a:t>       this.x = x;</a:t>
            </a:r>
          </a:p>
          <a:p>
            <a:pPr algn="just"/>
            <a:r>
              <a:rPr lang="tr-TR" sz="2400">
                <a:solidFill>
                  <a:schemeClr val="tx1"/>
                </a:solidFill>
              </a:rPr>
              <a:t> </a:t>
            </a:r>
            <a:r>
              <a:rPr lang="tr-TR" sz="2400" smtClean="0">
                <a:solidFill>
                  <a:schemeClr val="tx1"/>
                </a:solidFill>
              </a:rPr>
              <a:t>       this.y = y;</a:t>
            </a:r>
          </a:p>
          <a:p>
            <a:pPr algn="just"/>
            <a:r>
              <a:rPr lang="tr-TR" sz="2400">
                <a:solidFill>
                  <a:schemeClr val="tx1"/>
                </a:solidFill>
              </a:rPr>
              <a:t> </a:t>
            </a:r>
            <a:r>
              <a:rPr lang="tr-TR" sz="2400" smtClean="0">
                <a:solidFill>
                  <a:schemeClr val="tx1"/>
                </a:solidFill>
              </a:rPr>
              <a:t>   }</a:t>
            </a:r>
          </a:p>
          <a:p>
            <a:pPr algn="just"/>
            <a:endParaRPr lang="tr-TR" sz="2400" smtClean="0">
              <a:solidFill>
                <a:schemeClr val="tx1"/>
              </a:solidFill>
            </a:endParaRPr>
          </a:p>
          <a:p>
            <a:pPr algn="just"/>
            <a:r>
              <a:rPr lang="tr-TR" sz="2400">
                <a:solidFill>
                  <a:schemeClr val="tx1"/>
                </a:solidFill>
              </a:rPr>
              <a:t> </a:t>
            </a:r>
            <a:r>
              <a:rPr lang="tr-TR" sz="2400" smtClean="0">
                <a:solidFill>
                  <a:schemeClr val="tx1"/>
                </a:solidFill>
              </a:rPr>
              <a:t>   public void yaz(){</a:t>
            </a:r>
          </a:p>
          <a:p>
            <a:pPr algn="just"/>
            <a:r>
              <a:rPr lang="tr-TR" sz="2400">
                <a:solidFill>
                  <a:schemeClr val="tx1"/>
                </a:solidFill>
              </a:rPr>
              <a:t> </a:t>
            </a:r>
            <a:r>
              <a:rPr lang="tr-TR" sz="2400" smtClean="0">
                <a:solidFill>
                  <a:schemeClr val="tx1"/>
                </a:solidFill>
              </a:rPr>
              <a:t>       System.out.println("x: " + x);</a:t>
            </a:r>
          </a:p>
          <a:p>
            <a:pPr algn="just"/>
            <a:r>
              <a:rPr lang="tr-TR" sz="2400">
                <a:solidFill>
                  <a:schemeClr val="tx1"/>
                </a:solidFill>
              </a:rPr>
              <a:t> </a:t>
            </a:r>
            <a:r>
              <a:rPr lang="tr-TR" sz="2400" smtClean="0">
                <a:solidFill>
                  <a:schemeClr val="tx1"/>
                </a:solidFill>
              </a:rPr>
              <a:t>       System.out.println("y: " + y);</a:t>
            </a:r>
          </a:p>
          <a:p>
            <a:pPr algn="just"/>
            <a:r>
              <a:rPr lang="tr-TR" sz="2400">
                <a:solidFill>
                  <a:schemeClr val="tx1"/>
                </a:solidFill>
              </a:rPr>
              <a:t> </a:t>
            </a:r>
            <a:r>
              <a:rPr lang="tr-TR" sz="2400" smtClean="0">
                <a:solidFill>
                  <a:schemeClr val="tx1"/>
                </a:solidFill>
              </a:rPr>
              <a:t>   }</a:t>
            </a:r>
          </a:p>
          <a:p>
            <a:pPr algn="just"/>
            <a:endParaRPr lang="tr-TR" sz="2400">
              <a:solidFill>
                <a:schemeClr val="tx1"/>
              </a:solidFill>
            </a:endParaRPr>
          </a:p>
          <a:p>
            <a:pPr algn="just"/>
            <a:r>
              <a:rPr lang="tr-TR" sz="2400" smtClean="0">
                <a:solidFill>
                  <a:schemeClr val="tx1"/>
                </a:solidFill>
              </a:rPr>
              <a:t>    public int getX(){</a:t>
            </a:r>
          </a:p>
          <a:p>
            <a:pPr algn="just"/>
            <a:r>
              <a:rPr lang="tr-TR" sz="2400">
                <a:solidFill>
                  <a:schemeClr val="tx1"/>
                </a:solidFill>
              </a:rPr>
              <a:t> </a:t>
            </a:r>
            <a:r>
              <a:rPr lang="tr-TR" sz="2400" smtClean="0">
                <a:solidFill>
                  <a:schemeClr val="tx1"/>
                </a:solidFill>
              </a:rPr>
              <a:t>       return x;</a:t>
            </a:r>
          </a:p>
          <a:p>
            <a:pPr algn="just"/>
            <a:r>
              <a:rPr lang="tr-TR" sz="2400">
                <a:solidFill>
                  <a:schemeClr val="tx1"/>
                </a:solidFill>
              </a:rPr>
              <a:t> </a:t>
            </a:r>
            <a:r>
              <a:rPr lang="tr-TR" sz="2400" smtClean="0">
                <a:solidFill>
                  <a:schemeClr val="tx1"/>
                </a:solidFill>
              </a:rPr>
              <a:t>   }</a:t>
            </a:r>
          </a:p>
          <a:p>
            <a:pPr algn="just"/>
            <a:endParaRPr lang="tr-TR" sz="2400">
              <a:solidFill>
                <a:schemeClr val="tx1"/>
              </a:solidFill>
            </a:endParaRPr>
          </a:p>
          <a:p>
            <a:pPr algn="just"/>
            <a:r>
              <a:rPr lang="tr-TR" sz="2400" smtClean="0">
                <a:solidFill>
                  <a:schemeClr val="tx1"/>
                </a:solidFill>
              </a:rPr>
              <a:t>    public void setX(int x){</a:t>
            </a:r>
          </a:p>
          <a:p>
            <a:pPr algn="just"/>
            <a:r>
              <a:rPr lang="tr-TR" sz="2400">
                <a:solidFill>
                  <a:schemeClr val="tx1"/>
                </a:solidFill>
              </a:rPr>
              <a:t> </a:t>
            </a:r>
            <a:r>
              <a:rPr lang="tr-TR" sz="2400" smtClean="0">
                <a:solidFill>
                  <a:schemeClr val="tx1"/>
                </a:solidFill>
              </a:rPr>
              <a:t>       this.x = x;</a:t>
            </a:r>
          </a:p>
          <a:p>
            <a:pPr algn="just"/>
            <a:r>
              <a:rPr lang="tr-TR" sz="2400">
                <a:solidFill>
                  <a:schemeClr val="tx1"/>
                </a:solidFill>
              </a:rPr>
              <a:t> </a:t>
            </a:r>
            <a:r>
              <a:rPr lang="tr-TR" sz="2400" smtClean="0">
                <a:solidFill>
                  <a:schemeClr val="tx1"/>
                </a:solidFill>
              </a:rPr>
              <a:t>   }</a:t>
            </a:r>
          </a:p>
          <a:p>
            <a:pPr algn="just"/>
            <a:r>
              <a:rPr lang="tr-TR" sz="2400" smtClean="0">
                <a:solidFill>
                  <a:schemeClr val="tx1"/>
                </a:solidFill>
              </a:rPr>
              <a:t>}</a:t>
            </a:r>
          </a:p>
        </p:txBody>
      </p:sp>
    </p:spTree>
    <p:extLst>
      <p:ext uri="{BB962C8B-B14F-4D97-AF65-F5344CB8AC3E}">
        <p14:creationId xmlns:p14="http://schemas.microsoft.com/office/powerpoint/2010/main" xmlns="" val="742174145"/>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Kalıtım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472608"/>
          </a:xfrm>
        </p:spPr>
        <p:txBody>
          <a:bodyPr>
            <a:noAutofit/>
          </a:bodyPr>
          <a:lstStyle/>
          <a:p>
            <a:pPr algn="just"/>
            <a:r>
              <a:rPr lang="tr-TR" sz="1200">
                <a:solidFill>
                  <a:schemeClr val="tx1"/>
                </a:solidFill>
              </a:rPr>
              <a:t>p</a:t>
            </a:r>
            <a:r>
              <a:rPr lang="tr-TR" sz="1200" smtClean="0">
                <a:solidFill>
                  <a:schemeClr val="tx1"/>
                </a:solidFill>
              </a:rPr>
              <a:t>ublic class B extends A{</a:t>
            </a:r>
          </a:p>
          <a:p>
            <a:pPr algn="just"/>
            <a:r>
              <a:rPr lang="tr-TR" sz="1200">
                <a:solidFill>
                  <a:schemeClr val="tx1"/>
                </a:solidFill>
              </a:rPr>
              <a:t> </a:t>
            </a:r>
            <a:r>
              <a:rPr lang="tr-TR" sz="1200" smtClean="0">
                <a:solidFill>
                  <a:schemeClr val="tx1"/>
                </a:solidFill>
              </a:rPr>
              <a:t>   </a:t>
            </a:r>
          </a:p>
          <a:p>
            <a:pPr algn="just"/>
            <a:r>
              <a:rPr lang="tr-TR" sz="1200">
                <a:solidFill>
                  <a:schemeClr val="tx1"/>
                </a:solidFill>
              </a:rPr>
              <a:t> </a:t>
            </a:r>
            <a:r>
              <a:rPr lang="tr-TR" sz="1200" smtClean="0">
                <a:solidFill>
                  <a:schemeClr val="tx1"/>
                </a:solidFill>
              </a:rPr>
              <a:t>   public int z;</a:t>
            </a:r>
          </a:p>
          <a:p>
            <a:pPr algn="just"/>
            <a:endParaRPr lang="tr-TR" sz="1200" smtClean="0">
              <a:solidFill>
                <a:schemeClr val="tx1"/>
              </a:solidFill>
            </a:endParaRPr>
          </a:p>
          <a:p>
            <a:pPr algn="just"/>
            <a:r>
              <a:rPr lang="tr-TR" sz="1200">
                <a:solidFill>
                  <a:schemeClr val="tx1"/>
                </a:solidFill>
              </a:rPr>
              <a:t> </a:t>
            </a:r>
            <a:r>
              <a:rPr lang="tr-TR" sz="1200" smtClean="0">
                <a:solidFill>
                  <a:schemeClr val="tx1"/>
                </a:solidFill>
              </a:rPr>
              <a:t>   public B(int x, int y, int z){</a:t>
            </a:r>
          </a:p>
          <a:p>
            <a:pPr algn="just"/>
            <a:r>
              <a:rPr lang="tr-TR" sz="1200">
                <a:solidFill>
                  <a:schemeClr val="tx1"/>
                </a:solidFill>
              </a:rPr>
              <a:t> </a:t>
            </a:r>
            <a:r>
              <a:rPr lang="tr-TR" sz="1200" smtClean="0">
                <a:solidFill>
                  <a:schemeClr val="tx1"/>
                </a:solidFill>
              </a:rPr>
              <a:t>       super(x,y);</a:t>
            </a:r>
          </a:p>
          <a:p>
            <a:pPr algn="just"/>
            <a:r>
              <a:rPr lang="tr-TR" sz="1200">
                <a:solidFill>
                  <a:schemeClr val="tx1"/>
                </a:solidFill>
              </a:rPr>
              <a:t> </a:t>
            </a:r>
            <a:r>
              <a:rPr lang="tr-TR" sz="1200" smtClean="0">
                <a:solidFill>
                  <a:schemeClr val="tx1"/>
                </a:solidFill>
              </a:rPr>
              <a:t>       this.z = z;</a:t>
            </a:r>
          </a:p>
          <a:p>
            <a:pPr algn="just"/>
            <a:r>
              <a:rPr lang="tr-TR" sz="1200">
                <a:solidFill>
                  <a:schemeClr val="tx1"/>
                </a:solidFill>
              </a:rPr>
              <a:t> </a:t>
            </a:r>
            <a:r>
              <a:rPr lang="tr-TR" sz="1200" smtClean="0">
                <a:solidFill>
                  <a:schemeClr val="tx1"/>
                </a:solidFill>
              </a:rPr>
              <a:t>   }</a:t>
            </a:r>
          </a:p>
          <a:p>
            <a:pPr algn="just"/>
            <a:endParaRPr lang="tr-TR" sz="1200" smtClean="0">
              <a:solidFill>
                <a:schemeClr val="tx1"/>
              </a:solidFill>
            </a:endParaRPr>
          </a:p>
          <a:p>
            <a:pPr algn="just"/>
            <a:r>
              <a:rPr lang="tr-TR" sz="1200">
                <a:solidFill>
                  <a:schemeClr val="tx1"/>
                </a:solidFill>
              </a:rPr>
              <a:t> </a:t>
            </a:r>
            <a:r>
              <a:rPr lang="tr-TR" sz="1200" smtClean="0">
                <a:solidFill>
                  <a:schemeClr val="tx1"/>
                </a:solidFill>
              </a:rPr>
              <a:t>   public void yaz(){</a:t>
            </a:r>
          </a:p>
          <a:p>
            <a:pPr algn="just"/>
            <a:r>
              <a:rPr lang="tr-TR" sz="1200">
                <a:solidFill>
                  <a:schemeClr val="tx1"/>
                </a:solidFill>
              </a:rPr>
              <a:t> </a:t>
            </a:r>
            <a:r>
              <a:rPr lang="tr-TR" sz="1200" smtClean="0">
                <a:solidFill>
                  <a:schemeClr val="tx1"/>
                </a:solidFill>
              </a:rPr>
              <a:t>       super.yaz();</a:t>
            </a:r>
          </a:p>
          <a:p>
            <a:pPr algn="just"/>
            <a:r>
              <a:rPr lang="tr-TR" sz="1200">
                <a:solidFill>
                  <a:schemeClr val="tx1"/>
                </a:solidFill>
              </a:rPr>
              <a:t> </a:t>
            </a:r>
            <a:r>
              <a:rPr lang="tr-TR" sz="1200" smtClean="0">
                <a:solidFill>
                  <a:schemeClr val="tx1"/>
                </a:solidFill>
              </a:rPr>
              <a:t>       System.out.println("z: " + z);</a:t>
            </a:r>
          </a:p>
          <a:p>
            <a:pPr algn="just"/>
            <a:r>
              <a:rPr lang="tr-TR" sz="1200">
                <a:solidFill>
                  <a:schemeClr val="tx1"/>
                </a:solidFill>
              </a:rPr>
              <a:t> </a:t>
            </a:r>
            <a:r>
              <a:rPr lang="tr-TR" sz="1200" smtClean="0">
                <a:solidFill>
                  <a:schemeClr val="tx1"/>
                </a:solidFill>
              </a:rPr>
              <a:t>   }</a:t>
            </a:r>
          </a:p>
          <a:p>
            <a:pPr algn="just"/>
            <a:endParaRPr lang="tr-TR" sz="1200" smtClean="0">
              <a:solidFill>
                <a:schemeClr val="tx1"/>
              </a:solidFill>
            </a:endParaRPr>
          </a:p>
          <a:p>
            <a:pPr algn="just"/>
            <a:r>
              <a:rPr lang="tr-TR" sz="1200" smtClean="0">
                <a:solidFill>
                  <a:schemeClr val="tx1"/>
                </a:solidFill>
              </a:rPr>
              <a:t>    public int toplam(){</a:t>
            </a:r>
          </a:p>
          <a:p>
            <a:pPr algn="just"/>
            <a:r>
              <a:rPr lang="tr-TR" sz="1200">
                <a:solidFill>
                  <a:schemeClr val="tx1"/>
                </a:solidFill>
              </a:rPr>
              <a:t> </a:t>
            </a:r>
            <a:r>
              <a:rPr lang="tr-TR" sz="1200" smtClean="0">
                <a:solidFill>
                  <a:schemeClr val="tx1"/>
                </a:solidFill>
              </a:rPr>
              <a:t>       return getX() + y + z; </a:t>
            </a:r>
          </a:p>
          <a:p>
            <a:pPr algn="just"/>
            <a:r>
              <a:rPr lang="tr-TR" sz="1200">
                <a:solidFill>
                  <a:schemeClr val="tx1"/>
                </a:solidFill>
              </a:rPr>
              <a:t> </a:t>
            </a:r>
            <a:r>
              <a:rPr lang="tr-TR" sz="1200" smtClean="0">
                <a:solidFill>
                  <a:schemeClr val="tx1"/>
                </a:solidFill>
              </a:rPr>
              <a:t>   }</a:t>
            </a:r>
            <a:endParaRPr lang="tr-TR" sz="1200">
              <a:solidFill>
                <a:schemeClr val="tx1"/>
              </a:solidFill>
            </a:endParaRPr>
          </a:p>
          <a:p>
            <a:pPr algn="just"/>
            <a:r>
              <a:rPr lang="tr-TR" sz="1200" smtClean="0">
                <a:solidFill>
                  <a:schemeClr val="tx1"/>
                </a:solidFill>
              </a:rPr>
              <a:t>}</a:t>
            </a:r>
          </a:p>
          <a:p>
            <a:pPr algn="just"/>
            <a:endParaRPr lang="tr-TR" sz="1200">
              <a:solidFill>
                <a:schemeClr val="tx1"/>
              </a:solidFill>
            </a:endParaRPr>
          </a:p>
          <a:p>
            <a:pPr marL="342900" indent="-342900" algn="just">
              <a:buFont typeface="Wingdings" panose="05000000000000000000" pitchFamily="2" charset="2"/>
              <a:buChar char="Ø"/>
            </a:pPr>
            <a:r>
              <a:rPr lang="tr-TR" sz="1100" smtClean="0">
                <a:solidFill>
                  <a:schemeClr val="tx1"/>
                </a:solidFill>
              </a:rPr>
              <a:t>Yukarıdaki B sınıfı A sınıfının tüm özelliklerini almıştır. Bu yüzden A sınıfının kurucu metodunu kendi kurucu metodunda çağırmalıdır. Bunu da super(x,y) komutu ile yapmaktadır.</a:t>
            </a:r>
          </a:p>
          <a:p>
            <a:pPr marL="342900" indent="-342900" algn="just">
              <a:buFont typeface="Wingdings" panose="05000000000000000000" pitchFamily="2" charset="2"/>
              <a:buChar char="Ø"/>
            </a:pPr>
            <a:r>
              <a:rPr lang="tr-TR" sz="1100" smtClean="0">
                <a:solidFill>
                  <a:schemeClr val="tx1"/>
                </a:solidFill>
              </a:rPr>
              <a:t>B sınıfı A sınıfına ait olan yaz() metodunu kendisine göre yeniden yazmıştır. Ancak bunu yaparken A sınıfında zaten yazılmış olan yaz() metodunu da kullanmıştır. A sınıfına ait olan yaz() metodunu ise super komutu ile çağırmıştır.</a:t>
            </a:r>
          </a:p>
          <a:p>
            <a:pPr marL="342900" indent="-342900" algn="just">
              <a:buFont typeface="Wingdings" panose="05000000000000000000" pitchFamily="2" charset="2"/>
              <a:buChar char="Ø"/>
            </a:pPr>
            <a:r>
              <a:rPr lang="tr-TR" sz="1100" smtClean="0">
                <a:solidFill>
                  <a:schemeClr val="tx1"/>
                </a:solidFill>
              </a:rPr>
              <a:t>B sınıfındaki toplam() metodu ise B sınıfına ait olan 3 özelliğin (x ve y özellikleri A sınıfından geçmiştir ve kendisine ait olan z özelliği) toplanıp geri döndürüldüğü metottur. x ve y özellikleri A sınıfında private olduğundan direk erişilemez, bu nedenle A sınıfından alınmış olan getX() ve getY() metotları kullanılmıştır.</a:t>
            </a:r>
          </a:p>
        </p:txBody>
      </p:sp>
    </p:spTree>
    <p:extLst>
      <p:ext uri="{BB962C8B-B14F-4D97-AF65-F5344CB8AC3E}">
        <p14:creationId xmlns:p14="http://schemas.microsoft.com/office/powerpoint/2010/main" xmlns="" val="4104279001"/>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Kalıtım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marL="171450" indent="-171450" algn="just">
              <a:buFont typeface="Wingdings" panose="05000000000000000000" pitchFamily="2" charset="2"/>
              <a:buChar char="§"/>
            </a:pPr>
            <a:r>
              <a:rPr lang="tr-TR" sz="2400" smtClean="0">
                <a:solidFill>
                  <a:schemeClr val="tx1"/>
                </a:solidFill>
              </a:rPr>
              <a:t> </a:t>
            </a:r>
            <a:r>
              <a:rPr lang="tr-TR" sz="2000" smtClean="0">
                <a:solidFill>
                  <a:schemeClr val="tx1"/>
                </a:solidFill>
              </a:rPr>
              <a:t>Bir alt sınıfın yalnızca bir tane üst sınıfı olabilir. Yani, bir alt sınıf extends komutuyla yalnızca bir üst sınıfı kalıtabilir. </a:t>
            </a:r>
          </a:p>
          <a:p>
            <a:pPr algn="just"/>
            <a:endParaRPr lang="tr-TR" sz="2000" smtClean="0">
              <a:solidFill>
                <a:schemeClr val="tx1"/>
              </a:solidFill>
            </a:endParaRPr>
          </a:p>
          <a:p>
            <a:pPr marL="171450" indent="-171450" algn="just">
              <a:buFont typeface="Wingdings" panose="05000000000000000000" pitchFamily="2" charset="2"/>
              <a:buChar char="§"/>
            </a:pPr>
            <a:r>
              <a:rPr lang="tr-TR" sz="2000">
                <a:solidFill>
                  <a:schemeClr val="tx1"/>
                </a:solidFill>
              </a:rPr>
              <a:t> </a:t>
            </a:r>
            <a:r>
              <a:rPr lang="tr-TR" sz="2000" smtClean="0">
                <a:solidFill>
                  <a:schemeClr val="tx1"/>
                </a:solidFill>
              </a:rPr>
              <a:t>Ancak, bir üst sınıf, birden fazla alt sınıfın üst sınıfı olabilir.</a:t>
            </a:r>
          </a:p>
          <a:p>
            <a:pPr marL="171450" indent="-171450" algn="just">
              <a:buFont typeface="Wingdings" panose="05000000000000000000" pitchFamily="2" charset="2"/>
              <a:buChar char="§"/>
            </a:pPr>
            <a:endParaRPr lang="tr-TR" sz="2000">
              <a:solidFill>
                <a:schemeClr val="tx1"/>
              </a:solidFill>
            </a:endParaRPr>
          </a:p>
          <a:p>
            <a:pPr marL="171450" indent="-171450" algn="just">
              <a:buFont typeface="Wingdings" panose="05000000000000000000" pitchFamily="2" charset="2"/>
              <a:buChar char="§"/>
            </a:pPr>
            <a:r>
              <a:rPr lang="tr-TR" sz="2000" smtClean="0">
                <a:solidFill>
                  <a:schemeClr val="tx1"/>
                </a:solidFill>
              </a:rPr>
              <a:t> Bir sınıf aynı anda hem alt sınıf, hem üst sınıf olabilir. Bu sayede birden fazla katmanlı hiyerarşiler oluşturmak mümkündür.</a:t>
            </a:r>
          </a:p>
          <a:p>
            <a:pPr marL="171450" indent="-171450" algn="just">
              <a:buFont typeface="Wingdings" panose="05000000000000000000" pitchFamily="2" charset="2"/>
              <a:buChar char="§"/>
            </a:pPr>
            <a:endParaRPr lang="tr-TR" sz="2000" smtClean="0">
              <a:solidFill>
                <a:schemeClr val="tx1"/>
              </a:solidFill>
            </a:endParaRPr>
          </a:p>
          <a:p>
            <a:pPr marL="171450" indent="-171450" algn="just">
              <a:buFont typeface="Wingdings" panose="05000000000000000000" pitchFamily="2" charset="2"/>
              <a:buChar char="§"/>
            </a:pPr>
            <a:r>
              <a:rPr lang="tr-TR" sz="2000">
                <a:solidFill>
                  <a:schemeClr val="tx1"/>
                </a:solidFill>
              </a:rPr>
              <a:t> </a:t>
            </a:r>
            <a:r>
              <a:rPr lang="tr-TR" sz="2000" smtClean="0">
                <a:solidFill>
                  <a:schemeClr val="tx1"/>
                </a:solidFill>
              </a:rPr>
              <a:t>Kalıtım, özellikle çok fazla ortak özelliği olan sınıfların olduğu projelerde hem yazılan kod miktarını azaltmakta, hem birden fazla yazılımcının çok daha kolay koordine olmasını sağlamakta, hem de sınıfların ortak özelliklerinde yapılacak bir değişikliğin diğer tüm sınıflarda tek tek uygulanması yerine yalnızca üst sınıfta uygulanarak işlerin kolay bir şekilde halledilmesine olanak sağlar ve nesnesel dillerin oldukça güçlü bir özelliğidir.</a:t>
            </a:r>
          </a:p>
        </p:txBody>
      </p:sp>
    </p:spTree>
    <p:extLst>
      <p:ext uri="{BB962C8B-B14F-4D97-AF65-F5344CB8AC3E}">
        <p14:creationId xmlns:p14="http://schemas.microsoft.com/office/powerpoint/2010/main" xmlns="" val="308448821"/>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Arayüzler ve Soyut (Abstract) Sınıflar</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marL="171450" indent="-171450" algn="just">
              <a:buFont typeface="Wingdings" panose="05000000000000000000" pitchFamily="2" charset="2"/>
              <a:buChar char="§"/>
            </a:pPr>
            <a:r>
              <a:rPr lang="tr-TR" sz="2000" smtClean="0">
                <a:solidFill>
                  <a:schemeClr val="tx1"/>
                </a:solidFill>
              </a:rPr>
              <a:t> Arayüzler ve soyut sınıflar nesnesel programlamanın yine çok önemli özelliklerindendir. Soyut sınıflar kalıtımda üst sınıfları temsil etmekte, ancak biraz farklı özelliklere sahip olmaktadırlar.</a:t>
            </a:r>
          </a:p>
          <a:p>
            <a:pPr marL="171450" indent="-171450" algn="just">
              <a:buFont typeface="Wingdings" panose="05000000000000000000" pitchFamily="2" charset="2"/>
              <a:buChar char="§"/>
            </a:pPr>
            <a:endParaRPr lang="tr-TR" sz="2000">
              <a:solidFill>
                <a:schemeClr val="tx1"/>
              </a:solidFill>
            </a:endParaRPr>
          </a:p>
          <a:p>
            <a:pPr marL="171450" indent="-171450" algn="just">
              <a:buFont typeface="Wingdings" panose="05000000000000000000" pitchFamily="2" charset="2"/>
              <a:buChar char="§"/>
            </a:pPr>
            <a:r>
              <a:rPr lang="tr-TR" sz="2000" smtClean="0">
                <a:solidFill>
                  <a:schemeClr val="tx1"/>
                </a:solidFill>
              </a:rPr>
              <a:t> Soyut sınıflar, </a:t>
            </a:r>
            <a:r>
              <a:rPr lang="tr-TR" sz="2000" u="sng" smtClean="0">
                <a:solidFill>
                  <a:schemeClr val="tx1"/>
                </a:solidFill>
              </a:rPr>
              <a:t>yalnızca üst sınıf görevi görmesi için tasarlanırlar</a:t>
            </a:r>
            <a:r>
              <a:rPr lang="tr-TR" sz="2000" smtClean="0">
                <a:solidFill>
                  <a:schemeClr val="tx1"/>
                </a:solidFill>
              </a:rPr>
              <a:t>. Yani kendi başlarına bir kullanımları yoktur. Bu yüzden de soyut sınıflardan </a:t>
            </a:r>
            <a:r>
              <a:rPr lang="tr-TR" sz="2000" u="sng" smtClean="0">
                <a:solidFill>
                  <a:schemeClr val="tx1"/>
                </a:solidFill>
              </a:rPr>
              <a:t>nesne üretilemez</a:t>
            </a:r>
            <a:r>
              <a:rPr lang="tr-TR" sz="2000" smtClean="0">
                <a:solidFill>
                  <a:schemeClr val="tx1"/>
                </a:solidFill>
              </a:rPr>
              <a:t>.</a:t>
            </a:r>
          </a:p>
          <a:p>
            <a:pPr algn="just"/>
            <a:endParaRPr lang="tr-TR" sz="2000">
              <a:solidFill>
                <a:schemeClr val="tx1"/>
              </a:solidFill>
            </a:endParaRPr>
          </a:p>
          <a:p>
            <a:pPr marL="171450" indent="-171450" algn="just">
              <a:buFont typeface="Wingdings" panose="05000000000000000000" pitchFamily="2" charset="2"/>
              <a:buChar char="§"/>
            </a:pPr>
            <a:r>
              <a:rPr lang="tr-TR" sz="2000" smtClean="0">
                <a:solidFill>
                  <a:schemeClr val="tx1"/>
                </a:solidFill>
              </a:rPr>
              <a:t> Soyut sınıflar, normal bir sınıf gibi kodlanırlar; ancak, soyut sınıf içerisinde bazı metotların içeriği boş bırakılır. Bunun nedeni, bu boş bırakılan metotların bu soyut sınıfı üst sınıf olarak kabul edecek olan sınıflar tarafından tamamlanmasının istenmesidir. Soyut sınıftan nesne üretilmesinin engellenme sebeplerinden biri de budur, içerisinde tamamlanmamış metotların olması.</a:t>
            </a:r>
          </a:p>
        </p:txBody>
      </p:sp>
    </p:spTree>
    <p:extLst>
      <p:ext uri="{BB962C8B-B14F-4D97-AF65-F5344CB8AC3E}">
        <p14:creationId xmlns:p14="http://schemas.microsoft.com/office/powerpoint/2010/main" xmlns="" val="2266832173"/>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Soyut (Abstract) Sınıflar</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marL="171450" indent="-171450" algn="just">
              <a:buFont typeface="Wingdings" panose="05000000000000000000" pitchFamily="2" charset="2"/>
              <a:buChar char="§"/>
            </a:pPr>
            <a:r>
              <a:rPr lang="tr-TR" sz="1900" smtClean="0">
                <a:solidFill>
                  <a:schemeClr val="tx1"/>
                </a:solidFill>
              </a:rPr>
              <a:t>Soyut sınıfları üst sınıf olarak kabul eden normal sınıfların soyut sınıfta tamamlanmamış olan metotları tamamlaması gerekir. Eğer bu yapılmazsa bir derleme hatası oluşur. Çünkü, normal bir sınıftan nesne oluşturulduğunda o nesnenin sınıfta ve sınıfın üst sınıflarında tanımlı olan metotları kullanabilmesi gerekir.</a:t>
            </a:r>
          </a:p>
          <a:p>
            <a:pPr marL="171450" indent="-171450" algn="just">
              <a:buFont typeface="Wingdings" panose="05000000000000000000" pitchFamily="2" charset="2"/>
              <a:buChar char="§"/>
            </a:pPr>
            <a:endParaRPr lang="tr-TR" sz="1900">
              <a:solidFill>
                <a:schemeClr val="tx1"/>
              </a:solidFill>
            </a:endParaRPr>
          </a:p>
          <a:p>
            <a:pPr marL="171450" indent="-171450" algn="just">
              <a:buFont typeface="Wingdings" panose="05000000000000000000" pitchFamily="2" charset="2"/>
              <a:buChar char="§"/>
            </a:pPr>
            <a:r>
              <a:rPr lang="tr-TR" sz="1900" smtClean="0">
                <a:solidFill>
                  <a:schemeClr val="tx1"/>
                </a:solidFill>
              </a:rPr>
              <a:t>Daha önce kalıtım konusunda normal sınıfların diğer normal sınıfları üst sınıf kabul ettiğini ve üst sınıfta tanımlanmış olsa da bazı metotları kendilerine göre tekrar değiştirdiklerini görmüştük. Soyut sınıflarda ise genellikle alt sınıf tarafından değiştirilmesi muhtemel olan metotlar tamamlanmaz ve içeriği boş bırakılır. Bu metotların alt sınıflar tarafından kendilerine göre tamamlanmaları beklenir.</a:t>
            </a:r>
          </a:p>
          <a:p>
            <a:pPr marL="171450" indent="-171450" algn="just">
              <a:buFont typeface="Wingdings" panose="05000000000000000000" pitchFamily="2" charset="2"/>
              <a:buChar char="§"/>
            </a:pPr>
            <a:endParaRPr lang="tr-TR" sz="1900">
              <a:solidFill>
                <a:schemeClr val="tx1"/>
              </a:solidFill>
            </a:endParaRPr>
          </a:p>
          <a:p>
            <a:pPr marL="171450" indent="-171450" algn="just">
              <a:buFont typeface="Wingdings" panose="05000000000000000000" pitchFamily="2" charset="2"/>
              <a:buChar char="§"/>
            </a:pPr>
            <a:r>
              <a:rPr lang="tr-TR" sz="1900" smtClean="0">
                <a:solidFill>
                  <a:schemeClr val="tx1"/>
                </a:solidFill>
              </a:rPr>
              <a:t>Bir sınıfın soyut sınıf olduğunu belirtmek için </a:t>
            </a:r>
            <a:r>
              <a:rPr lang="tr-TR" sz="1900" b="1" smtClean="0">
                <a:solidFill>
                  <a:schemeClr val="tx1"/>
                </a:solidFill>
              </a:rPr>
              <a:t>abstract</a:t>
            </a:r>
            <a:r>
              <a:rPr lang="tr-TR" sz="1900" smtClean="0">
                <a:solidFill>
                  <a:schemeClr val="tx1"/>
                </a:solidFill>
              </a:rPr>
              <a:t> komutu kullanılır.</a:t>
            </a:r>
          </a:p>
          <a:p>
            <a:pPr marL="171450" indent="-171450" algn="just">
              <a:buFont typeface="Wingdings" panose="05000000000000000000" pitchFamily="2" charset="2"/>
              <a:buChar char="§"/>
            </a:pPr>
            <a:endParaRPr lang="tr-TR" sz="1900">
              <a:solidFill>
                <a:schemeClr val="tx1"/>
              </a:solidFill>
            </a:endParaRPr>
          </a:p>
          <a:p>
            <a:pPr marL="171450" indent="-171450" algn="just">
              <a:buFont typeface="Wingdings" panose="05000000000000000000" pitchFamily="2" charset="2"/>
              <a:buChar char="§"/>
            </a:pPr>
            <a:r>
              <a:rPr lang="tr-TR" sz="1900" smtClean="0">
                <a:solidFill>
                  <a:schemeClr val="tx1"/>
                </a:solidFill>
              </a:rPr>
              <a:t>Abstract sınıfların içerisinde tamamlanmayan metotlar da abstract metotlar olarak adlandırılır ve yine abstract komutu kullanılır.</a:t>
            </a:r>
          </a:p>
        </p:txBody>
      </p:sp>
    </p:spTree>
    <p:extLst>
      <p:ext uri="{BB962C8B-B14F-4D97-AF65-F5344CB8AC3E}">
        <p14:creationId xmlns:p14="http://schemas.microsoft.com/office/powerpoint/2010/main" xmlns="" val="1313410581"/>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Soyut (Abstract) Sınıflar</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marL="171450" indent="-171450" algn="just">
              <a:buFont typeface="Wingdings" panose="05000000000000000000" pitchFamily="2" charset="2"/>
              <a:buChar char="§"/>
            </a:pPr>
            <a:r>
              <a:rPr lang="tr-TR" sz="1700" smtClean="0">
                <a:solidFill>
                  <a:schemeClr val="tx1"/>
                </a:solidFill>
              </a:rPr>
              <a:t>Soyut sınıfları üst sınıf olarak kabul eden normal sınıfların soyut sınıfta tamamlanmamış olan metotları tamamlaması gerekir. Eğer bu yapılmazsa bir derleme hatası oluşur. Çünkü, normal bir sınıftan nesne oluşturulduğunda o nesnenin sınıfta ve sınıfın üst sınıflarında tanımlı olan metotları kullanabilmesi gerekir.</a:t>
            </a:r>
          </a:p>
          <a:p>
            <a:pPr marL="171450" indent="-171450" algn="just">
              <a:buFont typeface="Wingdings" panose="05000000000000000000" pitchFamily="2" charset="2"/>
              <a:buChar char="§"/>
            </a:pPr>
            <a:endParaRPr lang="tr-TR" sz="1700">
              <a:solidFill>
                <a:schemeClr val="tx1"/>
              </a:solidFill>
            </a:endParaRPr>
          </a:p>
          <a:p>
            <a:pPr marL="171450" indent="-171450" algn="just">
              <a:buFont typeface="Wingdings" panose="05000000000000000000" pitchFamily="2" charset="2"/>
              <a:buChar char="§"/>
            </a:pPr>
            <a:r>
              <a:rPr lang="tr-TR" sz="1700" smtClean="0">
                <a:solidFill>
                  <a:schemeClr val="tx1"/>
                </a:solidFill>
              </a:rPr>
              <a:t>Daha önce kalıtım konusunda normal sınıfların diğer normal sınıfları üst sınıf kabul ettiğini ve üst sınıfta tanımlanmış olsa da bazı metotları kendilerine göre tekrar değiştirdiklerini görmüştük. Soyut sınıflarda ise genellikle alt sınıf tarafından değiştirilmesi muhtemel olan metotlar tamamlanmaz ve içeriği boş bırakılır. Bu metotların alt sınıflar tarafından kendilerine göre tamamlanmaları beklenir.</a:t>
            </a:r>
          </a:p>
          <a:p>
            <a:pPr marL="171450" indent="-171450" algn="just">
              <a:buFont typeface="Wingdings" panose="05000000000000000000" pitchFamily="2" charset="2"/>
              <a:buChar char="§"/>
            </a:pPr>
            <a:endParaRPr lang="tr-TR" sz="1700">
              <a:solidFill>
                <a:schemeClr val="tx1"/>
              </a:solidFill>
            </a:endParaRPr>
          </a:p>
          <a:p>
            <a:pPr marL="171450" indent="-171450" algn="just">
              <a:buFont typeface="Wingdings" panose="05000000000000000000" pitchFamily="2" charset="2"/>
              <a:buChar char="§"/>
            </a:pPr>
            <a:r>
              <a:rPr lang="tr-TR" sz="1700" smtClean="0">
                <a:solidFill>
                  <a:schemeClr val="tx1"/>
                </a:solidFill>
              </a:rPr>
              <a:t>Bir sınıfın soyut sınıf olduğunu belirtmek için </a:t>
            </a:r>
            <a:r>
              <a:rPr lang="tr-TR" sz="1700" b="1" smtClean="0">
                <a:solidFill>
                  <a:schemeClr val="tx1"/>
                </a:solidFill>
              </a:rPr>
              <a:t>abstract</a:t>
            </a:r>
            <a:r>
              <a:rPr lang="tr-TR" sz="1700" smtClean="0">
                <a:solidFill>
                  <a:schemeClr val="tx1"/>
                </a:solidFill>
              </a:rPr>
              <a:t> komutu kullanılır.</a:t>
            </a:r>
          </a:p>
          <a:p>
            <a:pPr marL="171450" indent="-171450" algn="just">
              <a:buFont typeface="Wingdings" panose="05000000000000000000" pitchFamily="2" charset="2"/>
              <a:buChar char="§"/>
            </a:pPr>
            <a:endParaRPr lang="tr-TR" sz="1700">
              <a:solidFill>
                <a:schemeClr val="tx1"/>
              </a:solidFill>
            </a:endParaRPr>
          </a:p>
          <a:p>
            <a:pPr marL="171450" indent="-171450" algn="just">
              <a:buFont typeface="Wingdings" panose="05000000000000000000" pitchFamily="2" charset="2"/>
              <a:buChar char="§"/>
            </a:pPr>
            <a:r>
              <a:rPr lang="tr-TR" sz="1700" smtClean="0">
                <a:solidFill>
                  <a:schemeClr val="tx1"/>
                </a:solidFill>
              </a:rPr>
              <a:t>Abstract sınıfların içerisinde tamamlanmayan metotlar da </a:t>
            </a:r>
            <a:r>
              <a:rPr lang="tr-TR" sz="1700" b="1" smtClean="0">
                <a:solidFill>
                  <a:schemeClr val="tx1"/>
                </a:solidFill>
              </a:rPr>
              <a:t>abstract</a:t>
            </a:r>
            <a:r>
              <a:rPr lang="tr-TR" sz="1700" smtClean="0">
                <a:solidFill>
                  <a:schemeClr val="tx1"/>
                </a:solidFill>
              </a:rPr>
              <a:t> metotlar olarak adlandırılır ve yine abstract komutu kullanılır. abstract komutu kullanılan metotların metot tanımı yapılır, ancak metot blokları yoktur.</a:t>
            </a:r>
          </a:p>
        </p:txBody>
      </p:sp>
    </p:spTree>
    <p:extLst>
      <p:ext uri="{BB962C8B-B14F-4D97-AF65-F5344CB8AC3E}">
        <p14:creationId xmlns:p14="http://schemas.microsoft.com/office/powerpoint/2010/main" xmlns="" val="2513407558"/>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Soyut (Abstract) Sınıflar</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algn="just"/>
            <a:r>
              <a:rPr lang="tr-TR" sz="1700">
                <a:solidFill>
                  <a:schemeClr val="tx1"/>
                </a:solidFill>
              </a:rPr>
              <a:t>p</a:t>
            </a:r>
            <a:r>
              <a:rPr lang="tr-TR" sz="1700" smtClean="0">
                <a:solidFill>
                  <a:schemeClr val="tx1"/>
                </a:solidFill>
              </a:rPr>
              <a:t>ublic abstract class Hayvan{</a:t>
            </a:r>
          </a:p>
          <a:p>
            <a:pPr algn="just"/>
            <a:r>
              <a:rPr lang="tr-TR" sz="1700">
                <a:solidFill>
                  <a:schemeClr val="tx1"/>
                </a:solidFill>
              </a:rPr>
              <a:t> </a:t>
            </a:r>
            <a:r>
              <a:rPr lang="tr-TR" sz="1700" smtClean="0">
                <a:solidFill>
                  <a:schemeClr val="tx1"/>
                </a:solidFill>
              </a:rPr>
              <a:t>   private String isim;</a:t>
            </a:r>
          </a:p>
          <a:p>
            <a:pPr algn="just"/>
            <a:r>
              <a:rPr lang="tr-TR" sz="1700">
                <a:solidFill>
                  <a:schemeClr val="tx1"/>
                </a:solidFill>
              </a:rPr>
              <a:t> </a:t>
            </a:r>
            <a:r>
              <a:rPr lang="tr-TR" sz="1700" smtClean="0">
                <a:solidFill>
                  <a:schemeClr val="tx1"/>
                </a:solidFill>
              </a:rPr>
              <a:t>   public Hayvan(String isim){</a:t>
            </a:r>
          </a:p>
          <a:p>
            <a:pPr algn="just"/>
            <a:r>
              <a:rPr lang="tr-TR" sz="1700">
                <a:solidFill>
                  <a:schemeClr val="tx1"/>
                </a:solidFill>
              </a:rPr>
              <a:t> </a:t>
            </a:r>
            <a:r>
              <a:rPr lang="tr-TR" sz="1700" smtClean="0">
                <a:solidFill>
                  <a:schemeClr val="tx1"/>
                </a:solidFill>
              </a:rPr>
              <a:t>       this.isim = isim;</a:t>
            </a:r>
          </a:p>
          <a:p>
            <a:pPr algn="just"/>
            <a:r>
              <a:rPr lang="tr-TR" sz="1700">
                <a:solidFill>
                  <a:schemeClr val="tx1"/>
                </a:solidFill>
              </a:rPr>
              <a:t> </a:t>
            </a:r>
            <a:r>
              <a:rPr lang="tr-TR" sz="1700" smtClean="0">
                <a:solidFill>
                  <a:schemeClr val="tx1"/>
                </a:solidFill>
              </a:rPr>
              <a:t>   }</a:t>
            </a:r>
          </a:p>
          <a:p>
            <a:pPr algn="just"/>
            <a:r>
              <a:rPr lang="tr-TR" sz="1700">
                <a:solidFill>
                  <a:schemeClr val="tx1"/>
                </a:solidFill>
              </a:rPr>
              <a:t> </a:t>
            </a:r>
            <a:r>
              <a:rPr lang="tr-TR" sz="1700" smtClean="0">
                <a:solidFill>
                  <a:schemeClr val="tx1"/>
                </a:solidFill>
              </a:rPr>
              <a:t>   public String getIsim(){</a:t>
            </a:r>
          </a:p>
          <a:p>
            <a:pPr algn="just"/>
            <a:r>
              <a:rPr lang="tr-TR" sz="1700">
                <a:solidFill>
                  <a:schemeClr val="tx1"/>
                </a:solidFill>
              </a:rPr>
              <a:t> </a:t>
            </a:r>
            <a:r>
              <a:rPr lang="tr-TR" sz="1700" smtClean="0">
                <a:solidFill>
                  <a:schemeClr val="tx1"/>
                </a:solidFill>
              </a:rPr>
              <a:t>       return isim;</a:t>
            </a:r>
          </a:p>
          <a:p>
            <a:pPr algn="just"/>
            <a:r>
              <a:rPr lang="tr-TR" sz="1700">
                <a:solidFill>
                  <a:schemeClr val="tx1"/>
                </a:solidFill>
              </a:rPr>
              <a:t> </a:t>
            </a:r>
            <a:r>
              <a:rPr lang="tr-TR" sz="1700" smtClean="0">
                <a:solidFill>
                  <a:schemeClr val="tx1"/>
                </a:solidFill>
              </a:rPr>
              <a:t>   }</a:t>
            </a:r>
            <a:endParaRPr lang="tr-TR" sz="1700">
              <a:solidFill>
                <a:schemeClr val="tx1"/>
              </a:solidFill>
            </a:endParaRPr>
          </a:p>
          <a:p>
            <a:pPr algn="just"/>
            <a:r>
              <a:rPr lang="tr-TR" sz="1700" smtClean="0">
                <a:solidFill>
                  <a:schemeClr val="tx1"/>
                </a:solidFill>
              </a:rPr>
              <a:t>    public abstract void sesCikar();</a:t>
            </a:r>
          </a:p>
          <a:p>
            <a:pPr algn="just"/>
            <a:r>
              <a:rPr lang="tr-TR" sz="1700" smtClean="0">
                <a:solidFill>
                  <a:schemeClr val="tx1"/>
                </a:solidFill>
              </a:rPr>
              <a:t>}</a:t>
            </a:r>
          </a:p>
          <a:p>
            <a:pPr algn="just"/>
            <a:endParaRPr lang="tr-TR" sz="1700">
              <a:solidFill>
                <a:schemeClr val="tx1"/>
              </a:solidFill>
            </a:endParaRPr>
          </a:p>
          <a:p>
            <a:pPr marL="342900" indent="-342900" algn="just">
              <a:buFont typeface="Wingdings" panose="05000000000000000000" pitchFamily="2" charset="2"/>
              <a:buChar char="Ø"/>
            </a:pPr>
            <a:r>
              <a:rPr lang="tr-TR" sz="1700" smtClean="0">
                <a:solidFill>
                  <a:schemeClr val="tx1"/>
                </a:solidFill>
              </a:rPr>
              <a:t>Yukarıdaki örnekte Hayvan sınıfı soyut bir sınıf olarak tanımlanmıştır. Hayvan sınıfında isim özelliği ve getIsim() ile sesCikar() metotları bulunmaktadır. getIsim() metodu Hayvan sınıfından türetilecek olan tüm sınıflarda aynı işi yapacağından direk olarak Hayvan sınıfı içerisinde tanımlanmıştır. Ancak, sesCikar() metodu tüm hayvanlar için farklı şekilde gerçekleştirileceğinden bu metot Hayvan sınıfı içerisinde tanımlanmış, ancak içeriği boş bırakılmıştır.</a:t>
            </a:r>
          </a:p>
        </p:txBody>
      </p:sp>
    </p:spTree>
    <p:extLst>
      <p:ext uri="{BB962C8B-B14F-4D97-AF65-F5344CB8AC3E}">
        <p14:creationId xmlns:p14="http://schemas.microsoft.com/office/powerpoint/2010/main" xmlns="" val="3125200151"/>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Soyut (Abstract) Sınıflar</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algn="just"/>
            <a:r>
              <a:rPr lang="tr-TR" sz="1700">
                <a:solidFill>
                  <a:schemeClr val="tx1"/>
                </a:solidFill>
              </a:rPr>
              <a:t>p</a:t>
            </a:r>
            <a:r>
              <a:rPr lang="tr-TR" sz="1700" smtClean="0">
                <a:solidFill>
                  <a:schemeClr val="tx1"/>
                </a:solidFill>
              </a:rPr>
              <a:t>ublic class Kedi{</a:t>
            </a:r>
          </a:p>
          <a:p>
            <a:pPr algn="just"/>
            <a:r>
              <a:rPr lang="tr-TR" sz="1700" smtClean="0">
                <a:solidFill>
                  <a:schemeClr val="tx1"/>
                </a:solidFill>
              </a:rPr>
              <a:t>    public Kedi(String isim){</a:t>
            </a:r>
          </a:p>
          <a:p>
            <a:pPr algn="just"/>
            <a:r>
              <a:rPr lang="tr-TR" sz="1700">
                <a:solidFill>
                  <a:schemeClr val="tx1"/>
                </a:solidFill>
              </a:rPr>
              <a:t> </a:t>
            </a:r>
            <a:r>
              <a:rPr lang="tr-TR" sz="1700" smtClean="0">
                <a:solidFill>
                  <a:schemeClr val="tx1"/>
                </a:solidFill>
              </a:rPr>
              <a:t>       super(isim);</a:t>
            </a:r>
          </a:p>
          <a:p>
            <a:pPr algn="just"/>
            <a:r>
              <a:rPr lang="tr-TR" sz="1700">
                <a:solidFill>
                  <a:schemeClr val="tx1"/>
                </a:solidFill>
              </a:rPr>
              <a:t> </a:t>
            </a:r>
            <a:r>
              <a:rPr lang="tr-TR" sz="1700" smtClean="0">
                <a:solidFill>
                  <a:schemeClr val="tx1"/>
                </a:solidFill>
              </a:rPr>
              <a:t>   }</a:t>
            </a:r>
          </a:p>
          <a:p>
            <a:pPr algn="just"/>
            <a:r>
              <a:rPr lang="tr-TR" sz="1700">
                <a:solidFill>
                  <a:schemeClr val="tx1"/>
                </a:solidFill>
              </a:rPr>
              <a:t> </a:t>
            </a:r>
            <a:r>
              <a:rPr lang="tr-TR" sz="1700" smtClean="0">
                <a:solidFill>
                  <a:schemeClr val="tx1"/>
                </a:solidFill>
              </a:rPr>
              <a:t>   public void sesCikar(){</a:t>
            </a:r>
          </a:p>
          <a:p>
            <a:pPr algn="just"/>
            <a:r>
              <a:rPr lang="tr-TR" sz="1700">
                <a:solidFill>
                  <a:schemeClr val="tx1"/>
                </a:solidFill>
              </a:rPr>
              <a:t> </a:t>
            </a:r>
            <a:r>
              <a:rPr lang="tr-TR" sz="1700" smtClean="0">
                <a:solidFill>
                  <a:schemeClr val="tx1"/>
                </a:solidFill>
              </a:rPr>
              <a:t>       System.out.println("Miyav");</a:t>
            </a:r>
          </a:p>
          <a:p>
            <a:pPr algn="just"/>
            <a:r>
              <a:rPr lang="tr-TR" sz="1700">
                <a:solidFill>
                  <a:schemeClr val="tx1"/>
                </a:solidFill>
              </a:rPr>
              <a:t> </a:t>
            </a:r>
            <a:r>
              <a:rPr lang="tr-TR" sz="1700" smtClean="0">
                <a:solidFill>
                  <a:schemeClr val="tx1"/>
                </a:solidFill>
              </a:rPr>
              <a:t>   }</a:t>
            </a:r>
          </a:p>
          <a:p>
            <a:pPr algn="just"/>
            <a:r>
              <a:rPr lang="tr-TR" sz="1700" smtClean="0">
                <a:solidFill>
                  <a:schemeClr val="tx1"/>
                </a:solidFill>
              </a:rPr>
              <a:t>}</a:t>
            </a:r>
          </a:p>
          <a:p>
            <a:pPr algn="just"/>
            <a:endParaRPr lang="tr-TR" sz="1700">
              <a:solidFill>
                <a:schemeClr val="tx1"/>
              </a:solidFill>
            </a:endParaRPr>
          </a:p>
          <a:p>
            <a:pPr marL="342900" indent="-342900" algn="just">
              <a:buFont typeface="Wingdings" panose="05000000000000000000" pitchFamily="2" charset="2"/>
              <a:buChar char="Ø"/>
            </a:pPr>
            <a:r>
              <a:rPr lang="tr-TR" sz="1700" smtClean="0">
                <a:solidFill>
                  <a:schemeClr val="tx1"/>
                </a:solidFill>
              </a:rPr>
              <a:t>Yukarıdaki örnekte Kedi sınıfı Hayvan sınıfından türetilmiştir ve Hayvan sınıfındaki özelliklere sahiptir. Ancak, Hayvan sınıfında tamamlanmamış olan sesCikar() metodunu gerçekleştirmesi gerekmektedir. Bu yüzden de sesCikar() metodu Kedi sınıfı içerisinde gerçekleştirilmiştir. Yukarıdakine benzer şekilde Köpek, Aslan, Alpaca gibi farklı sınıflar türetilebilir. Bu sınıfların hepsinde nesnenin bir ismi olacak ve ismi getIsim() metoduyla alınacaktır. Ancak bu sınıfların hepsinde sesCikar() metodu farklıdır ve üst sınıfta bu metot tamamlanmamıştır. Bu yüzden her sınıf kendi sesCikar() metodunu yazmalıdır.</a:t>
            </a:r>
          </a:p>
        </p:txBody>
      </p:sp>
    </p:spTree>
    <p:extLst>
      <p:ext uri="{BB962C8B-B14F-4D97-AF65-F5344CB8AC3E}">
        <p14:creationId xmlns:p14="http://schemas.microsoft.com/office/powerpoint/2010/main" xmlns="" val="2115118068"/>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Arayüzler (Interface)</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marL="285750" indent="-285750" algn="just">
              <a:buFont typeface="Wingdings" panose="05000000000000000000" pitchFamily="2" charset="2"/>
              <a:buChar char="§"/>
            </a:pPr>
            <a:r>
              <a:rPr lang="tr-TR" sz="2000" smtClean="0">
                <a:solidFill>
                  <a:schemeClr val="tx1"/>
                </a:solidFill>
              </a:rPr>
              <a:t>Arayüzler, nesnesel dillerde kalıtım ve çokbiçimlilik (polymorphism) özelliklerini oluşturmaya yarayan özelliklerden biridir. Arayüzler bir sınıf değil, bir türdür.</a:t>
            </a:r>
          </a:p>
          <a:p>
            <a:pPr marL="285750" indent="-285750" algn="just">
              <a:buFont typeface="Wingdings" panose="05000000000000000000" pitchFamily="2" charset="2"/>
              <a:buChar char="§"/>
            </a:pPr>
            <a:endParaRPr lang="tr-TR" sz="2000">
              <a:solidFill>
                <a:schemeClr val="tx1"/>
              </a:solidFill>
            </a:endParaRPr>
          </a:p>
          <a:p>
            <a:pPr marL="285750" indent="-285750" algn="just">
              <a:buFont typeface="Wingdings" panose="05000000000000000000" pitchFamily="2" charset="2"/>
              <a:buChar char="§"/>
            </a:pPr>
            <a:r>
              <a:rPr lang="tr-TR" sz="2000" smtClean="0">
                <a:solidFill>
                  <a:schemeClr val="tx1"/>
                </a:solidFill>
              </a:rPr>
              <a:t>Arayüz kavramı temel olarak birbiriyle iletişim halinde olan iki farklı ortam arasında anlaşmayı sağlayan bir ARA YÜZ'dür. Örneğin bir hesap makinesi ile insanı ele alalım. İnsan ile hesap makinesinin donanımı arasında fiziksel bir iletişim olmasa da hesap makinesi üzerindeki tuşlar ve ekran bir arayüz oluşturarak hesap makinesinin insanlar tarafından kullanılmasına olanak verir.</a:t>
            </a:r>
          </a:p>
          <a:p>
            <a:pPr marL="285750" indent="-285750" algn="just">
              <a:buFont typeface="Wingdings" panose="05000000000000000000" pitchFamily="2" charset="2"/>
              <a:buChar char="§"/>
            </a:pPr>
            <a:endParaRPr lang="tr-TR" sz="2000">
              <a:solidFill>
                <a:schemeClr val="tx1"/>
              </a:solidFill>
            </a:endParaRPr>
          </a:p>
          <a:p>
            <a:pPr marL="285750" indent="-285750" algn="just">
              <a:buFont typeface="Wingdings" panose="05000000000000000000" pitchFamily="2" charset="2"/>
              <a:buChar char="§"/>
            </a:pPr>
            <a:r>
              <a:rPr lang="tr-TR" sz="2000" smtClean="0">
                <a:solidFill>
                  <a:schemeClr val="tx1"/>
                </a:solidFill>
              </a:rPr>
              <a:t>Bilgisayar programlarının birçoğu da yine bir arayüze sahiptir. Bu arayüz sayesinde kullanıcılar programları rahat bir şekilde kullanabilmektedirler.</a:t>
            </a:r>
          </a:p>
        </p:txBody>
      </p:sp>
    </p:spTree>
    <p:extLst>
      <p:ext uri="{BB962C8B-B14F-4D97-AF65-F5344CB8AC3E}">
        <p14:creationId xmlns:p14="http://schemas.microsoft.com/office/powerpoint/2010/main" xmlns="" val="3591077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Değişkenler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smtClean="0">
                <a:solidFill>
                  <a:schemeClr val="tx1"/>
                </a:solidFill>
              </a:rPr>
              <a:t> </a:t>
            </a:r>
            <a:r>
              <a:rPr lang="tr-TR" sz="2800" b="1" dirty="0" smtClean="0">
                <a:solidFill>
                  <a:schemeClr val="tx1"/>
                </a:solidFill>
              </a:rPr>
              <a:t>Değişken</a:t>
            </a:r>
          </a:p>
          <a:p>
            <a:pPr algn="l">
              <a:spcBef>
                <a:spcPts val="0"/>
              </a:spcBef>
              <a:buFont typeface="Wingdings" pitchFamily="2" charset="2"/>
              <a:buChar char="§"/>
            </a:pPr>
            <a:r>
              <a:rPr lang="tr-TR" sz="2800" b="1" dirty="0" smtClean="0">
                <a:solidFill>
                  <a:schemeClr val="tx1"/>
                </a:solidFill>
              </a:rPr>
              <a:t> </a:t>
            </a:r>
            <a:r>
              <a:rPr lang="tr-TR" sz="2400" dirty="0" smtClean="0">
                <a:solidFill>
                  <a:schemeClr val="tx1"/>
                </a:solidFill>
              </a:rPr>
              <a:t>Değişken, bir veri türüne ait değerleri tutan adres alanıdır.</a:t>
            </a:r>
          </a:p>
          <a:p>
            <a:pPr algn="l">
              <a:spcBef>
                <a:spcPts val="0"/>
              </a:spcBef>
            </a:pPr>
            <a:endParaRPr lang="tr-TR" sz="2400" dirty="0" smtClean="0">
              <a:solidFill>
                <a:schemeClr val="tx1"/>
              </a:solidFill>
            </a:endParaRPr>
          </a:p>
          <a:p>
            <a:pPr algn="l">
              <a:spcBef>
                <a:spcPts val="0"/>
              </a:spcBef>
            </a:pPr>
            <a:r>
              <a:rPr lang="tr-TR" sz="2400" dirty="0" smtClean="0">
                <a:solidFill>
                  <a:schemeClr val="tx1"/>
                </a:solidFill>
              </a:rPr>
              <a:t>Örnek:</a:t>
            </a:r>
          </a:p>
          <a:p>
            <a:pPr algn="l">
              <a:spcBef>
                <a:spcPts val="0"/>
              </a:spcBef>
            </a:pPr>
            <a:endParaRPr lang="tr-TR" sz="2400" dirty="0" smtClean="0">
              <a:solidFill>
                <a:schemeClr val="tx1"/>
              </a:solidFill>
            </a:endParaRPr>
          </a:p>
          <a:p>
            <a:pPr algn="l">
              <a:spcBef>
                <a:spcPts val="0"/>
              </a:spcBef>
            </a:pP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sayi</a:t>
            </a:r>
            <a:r>
              <a:rPr lang="tr-TR" sz="2400" dirty="0" smtClean="0">
                <a:solidFill>
                  <a:schemeClr val="tx1"/>
                </a:solidFill>
              </a:rPr>
              <a:t> = 141;</a:t>
            </a:r>
          </a:p>
          <a:p>
            <a:pPr algn="l">
              <a:spcBef>
                <a:spcPts val="0"/>
              </a:spcBef>
            </a:pPr>
            <a:r>
              <a:rPr lang="tr-TR" sz="2400" dirty="0" err="1" smtClean="0">
                <a:solidFill>
                  <a:schemeClr val="tx1"/>
                </a:solidFill>
              </a:rPr>
              <a:t>char</a:t>
            </a:r>
            <a:r>
              <a:rPr lang="tr-TR" sz="2400" dirty="0" smtClean="0">
                <a:solidFill>
                  <a:schemeClr val="tx1"/>
                </a:solidFill>
              </a:rPr>
              <a:t> harf = ‘c’;</a:t>
            </a:r>
          </a:p>
          <a:p>
            <a:pPr algn="l">
              <a:spcBef>
                <a:spcPts val="0"/>
              </a:spcBef>
            </a:pPr>
            <a:endParaRPr lang="tr-TR" sz="2400" dirty="0" smtClean="0">
              <a:solidFill>
                <a:schemeClr val="tx1"/>
              </a:solidFill>
            </a:endParaRPr>
          </a:p>
          <a:p>
            <a:pPr algn="l">
              <a:spcBef>
                <a:spcPts val="0"/>
              </a:spcBef>
              <a:buFont typeface="Wingdings" pitchFamily="2" charset="2"/>
              <a:buChar char="§"/>
            </a:pPr>
            <a:r>
              <a:rPr lang="tr-TR" sz="2400" dirty="0" smtClean="0">
                <a:solidFill>
                  <a:schemeClr val="tx1"/>
                </a:solidFill>
              </a:rPr>
              <a:t> Burada </a:t>
            </a:r>
            <a:r>
              <a:rPr lang="tr-TR" sz="2400" b="1" i="1" dirty="0" err="1" smtClean="0">
                <a:solidFill>
                  <a:schemeClr val="tx1"/>
                </a:solidFill>
              </a:rPr>
              <a:t>sayi</a:t>
            </a:r>
            <a:r>
              <a:rPr lang="tr-TR" sz="2400" dirty="0" smtClean="0">
                <a:solidFill>
                  <a:schemeClr val="tx1"/>
                </a:solidFill>
              </a:rPr>
              <a:t> değişkeni </a:t>
            </a:r>
            <a:r>
              <a:rPr lang="tr-TR" sz="2400" b="1" dirty="0" err="1" smtClean="0">
                <a:solidFill>
                  <a:schemeClr val="tx1"/>
                </a:solidFill>
              </a:rPr>
              <a:t>int</a:t>
            </a:r>
            <a:r>
              <a:rPr lang="tr-TR" sz="2400" dirty="0" smtClean="0">
                <a:solidFill>
                  <a:schemeClr val="tx1"/>
                </a:solidFill>
              </a:rPr>
              <a:t> türünde bir değer tutmaktadır. </a:t>
            </a:r>
            <a:r>
              <a:rPr lang="tr-TR" sz="2400" b="1" i="1" dirty="0" smtClean="0">
                <a:solidFill>
                  <a:schemeClr val="tx1"/>
                </a:solidFill>
              </a:rPr>
              <a:t>harf</a:t>
            </a:r>
            <a:r>
              <a:rPr lang="tr-TR" sz="2400" dirty="0" smtClean="0">
                <a:solidFill>
                  <a:schemeClr val="tx1"/>
                </a:solidFill>
              </a:rPr>
              <a:t> değişkeni ise </a:t>
            </a:r>
            <a:r>
              <a:rPr lang="tr-TR" sz="2400" b="1" dirty="0" err="1" smtClean="0">
                <a:solidFill>
                  <a:schemeClr val="tx1"/>
                </a:solidFill>
              </a:rPr>
              <a:t>char</a:t>
            </a:r>
            <a:r>
              <a:rPr lang="tr-TR" sz="2400" dirty="0" smtClean="0">
                <a:solidFill>
                  <a:schemeClr val="tx1"/>
                </a:solidFill>
              </a:rPr>
              <a:t> türünde bir değer tutmaktadır.</a:t>
            </a: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Arayüzler (Interface)</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marL="285750" indent="-285750" algn="just">
              <a:buFont typeface="Wingdings" panose="05000000000000000000" pitchFamily="2" charset="2"/>
              <a:buChar char="§"/>
            </a:pPr>
            <a:r>
              <a:rPr lang="tr-TR" sz="2000" smtClean="0">
                <a:solidFill>
                  <a:schemeClr val="tx1"/>
                </a:solidFill>
              </a:rPr>
              <a:t>Arayüzler temel olarak içerisinde metotları ve sabit/değiştirilemez değişkenleri bulundururlar. Ancak metotların yalnızca metot tanımı bulunur, metot içerikleri yoktur.</a:t>
            </a:r>
          </a:p>
          <a:p>
            <a:pPr marL="285750" indent="-285750" algn="just">
              <a:buFont typeface="Wingdings" panose="05000000000000000000" pitchFamily="2" charset="2"/>
              <a:buChar char="§"/>
            </a:pPr>
            <a:endParaRPr lang="tr-TR" sz="2000">
              <a:solidFill>
                <a:schemeClr val="tx1"/>
              </a:solidFill>
            </a:endParaRPr>
          </a:p>
          <a:p>
            <a:pPr marL="285750" indent="-285750" algn="just">
              <a:buFont typeface="Wingdings" panose="05000000000000000000" pitchFamily="2" charset="2"/>
              <a:buChar char="§"/>
            </a:pPr>
            <a:r>
              <a:rPr lang="tr-TR" sz="2000" smtClean="0">
                <a:solidFill>
                  <a:schemeClr val="tx1"/>
                </a:solidFill>
              </a:rPr>
              <a:t>Arayüzler içerisinde tanımlanan metot ve sabitlerin görünümü </a:t>
            </a:r>
            <a:r>
              <a:rPr lang="tr-TR" sz="2000" u="sng" smtClean="0">
                <a:solidFill>
                  <a:schemeClr val="tx1"/>
                </a:solidFill>
              </a:rPr>
              <a:t>private olamaz</a:t>
            </a:r>
            <a:r>
              <a:rPr lang="tr-TR" sz="2000" smtClean="0">
                <a:solidFill>
                  <a:schemeClr val="tx1"/>
                </a:solidFill>
              </a:rPr>
              <a:t>.</a:t>
            </a:r>
          </a:p>
          <a:p>
            <a:pPr marL="285750" indent="-285750" algn="just">
              <a:buFont typeface="Wingdings" panose="05000000000000000000" pitchFamily="2" charset="2"/>
              <a:buChar char="§"/>
            </a:pPr>
            <a:endParaRPr lang="tr-TR" sz="2000">
              <a:solidFill>
                <a:schemeClr val="tx1"/>
              </a:solidFill>
            </a:endParaRPr>
          </a:p>
          <a:p>
            <a:pPr marL="285750" indent="-285750" algn="just">
              <a:buFont typeface="Wingdings" panose="05000000000000000000" pitchFamily="2" charset="2"/>
              <a:buChar char="§"/>
            </a:pPr>
            <a:r>
              <a:rPr lang="tr-TR" sz="2000" smtClean="0">
                <a:solidFill>
                  <a:schemeClr val="tx1"/>
                </a:solidFill>
              </a:rPr>
              <a:t>Arayüzler bir sınıf değildir, ancak, arayüzleri gerçekleştirecek olan tüm sınıfların arayüzde tanımlanmış olan tüm metotları gerçekleştirmesi gerekir.</a:t>
            </a:r>
          </a:p>
          <a:p>
            <a:pPr marL="285750" indent="-285750" algn="just">
              <a:buFont typeface="Wingdings" panose="05000000000000000000" pitchFamily="2" charset="2"/>
              <a:buChar char="§"/>
            </a:pPr>
            <a:endParaRPr lang="tr-TR" sz="2000">
              <a:solidFill>
                <a:schemeClr val="tx1"/>
              </a:solidFill>
            </a:endParaRPr>
          </a:p>
          <a:p>
            <a:pPr marL="285750" indent="-285750" algn="just">
              <a:buFont typeface="Wingdings" panose="05000000000000000000" pitchFamily="2" charset="2"/>
              <a:buChar char="§"/>
            </a:pPr>
            <a:r>
              <a:rPr lang="tr-TR" sz="2000" smtClean="0">
                <a:solidFill>
                  <a:schemeClr val="tx1"/>
                </a:solidFill>
              </a:rPr>
              <a:t>Arayüzler, yazılacak olan sınıfların hangi metotlara sahip olacağını önceden belirlediğinden daha düzenli bir hiyerarşi sağlarlar.</a:t>
            </a:r>
          </a:p>
        </p:txBody>
      </p:sp>
    </p:spTree>
    <p:extLst>
      <p:ext uri="{BB962C8B-B14F-4D97-AF65-F5344CB8AC3E}">
        <p14:creationId xmlns:p14="http://schemas.microsoft.com/office/powerpoint/2010/main" xmlns="" val="1081099276"/>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Arayüzler (Interface)</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marL="285750" indent="-285750" algn="just">
              <a:buFont typeface="Wingdings" panose="05000000000000000000" pitchFamily="2" charset="2"/>
              <a:buChar char="§"/>
            </a:pPr>
            <a:r>
              <a:rPr lang="tr-TR" sz="2000" smtClean="0">
                <a:solidFill>
                  <a:schemeClr val="tx1"/>
                </a:solidFill>
              </a:rPr>
              <a:t>Arayüzler özel bir komut olan </a:t>
            </a:r>
            <a:r>
              <a:rPr lang="tr-TR" sz="2000" b="1" smtClean="0">
                <a:solidFill>
                  <a:schemeClr val="tx1"/>
                </a:solidFill>
              </a:rPr>
              <a:t>interface</a:t>
            </a:r>
            <a:r>
              <a:rPr lang="tr-TR" sz="2000" smtClean="0">
                <a:solidFill>
                  <a:schemeClr val="tx1"/>
                </a:solidFill>
              </a:rPr>
              <a:t> komutu ile oluşturulurlar. Oluşturulan arayüzler içerisinde metot içerikleri boş bırakılmalıdır.</a:t>
            </a:r>
          </a:p>
          <a:p>
            <a:pPr marL="285750" indent="-285750" algn="just">
              <a:buFont typeface="Wingdings" panose="05000000000000000000" pitchFamily="2" charset="2"/>
              <a:buChar char="§"/>
            </a:pPr>
            <a:endParaRPr lang="tr-TR" sz="2000">
              <a:solidFill>
                <a:schemeClr val="tx1"/>
              </a:solidFill>
            </a:endParaRPr>
          </a:p>
          <a:p>
            <a:pPr marL="285750" indent="-285750" algn="just">
              <a:buFont typeface="Wingdings" panose="05000000000000000000" pitchFamily="2" charset="2"/>
              <a:buChar char="§"/>
            </a:pPr>
            <a:r>
              <a:rPr lang="tr-TR" sz="2000" smtClean="0">
                <a:solidFill>
                  <a:schemeClr val="tx1"/>
                </a:solidFill>
              </a:rPr>
              <a:t>Oluşturulan arayüzleri gerçekleştirmek isteyen bir sınıfın ilgili arayüzü gerçekleştirmek için </a:t>
            </a:r>
            <a:r>
              <a:rPr lang="tr-TR" sz="2000" b="1" smtClean="0">
                <a:solidFill>
                  <a:schemeClr val="tx1"/>
                </a:solidFill>
              </a:rPr>
              <a:t>implements</a:t>
            </a:r>
            <a:r>
              <a:rPr lang="tr-TR" sz="2000" smtClean="0">
                <a:solidFill>
                  <a:schemeClr val="tx1"/>
                </a:solidFill>
              </a:rPr>
              <a:t> komutunu kullanması gerekir.</a:t>
            </a:r>
          </a:p>
          <a:p>
            <a:pPr marL="285750" indent="-285750" algn="just">
              <a:buFont typeface="Wingdings" panose="05000000000000000000" pitchFamily="2" charset="2"/>
              <a:buChar char="§"/>
            </a:pPr>
            <a:endParaRPr lang="tr-TR" sz="2000">
              <a:solidFill>
                <a:schemeClr val="tx1"/>
              </a:solidFill>
            </a:endParaRPr>
          </a:p>
          <a:p>
            <a:pPr marL="285750" indent="-285750" algn="just">
              <a:buFont typeface="Wingdings" panose="05000000000000000000" pitchFamily="2" charset="2"/>
              <a:buChar char="§"/>
            </a:pPr>
            <a:r>
              <a:rPr lang="tr-TR" sz="2000" smtClean="0">
                <a:solidFill>
                  <a:schemeClr val="tx1"/>
                </a:solidFill>
              </a:rPr>
              <a:t>Kalıtımdaki sınıf hiyerarşisinin aksine, bir sınıf birden fazla arayüzü gerçekleştirebilir. Bir arayüz birden fazla sınıf tarafından gerçekleştirilebilir.</a:t>
            </a:r>
          </a:p>
          <a:p>
            <a:pPr marL="285750" indent="-285750" algn="just">
              <a:buFont typeface="Wingdings" panose="05000000000000000000" pitchFamily="2" charset="2"/>
              <a:buChar char="§"/>
            </a:pPr>
            <a:endParaRPr lang="tr-TR" sz="2000">
              <a:solidFill>
                <a:schemeClr val="tx1"/>
              </a:solidFill>
            </a:endParaRPr>
          </a:p>
          <a:p>
            <a:pPr marL="285750" indent="-285750" algn="just">
              <a:buFont typeface="Wingdings" panose="05000000000000000000" pitchFamily="2" charset="2"/>
              <a:buChar char="§"/>
            </a:pPr>
            <a:r>
              <a:rPr lang="tr-TR" sz="2000" smtClean="0">
                <a:solidFill>
                  <a:schemeClr val="tx1"/>
                </a:solidFill>
              </a:rPr>
              <a:t>Eğer bir arayüz bir üst sınıfta gerçekleştiriliyorsa ve bir alt sınıf bu üst sınıftan türetildiyse, alt sınıfta tekrar arayüzün gerçekleştirileceğini belirtmeye gerek yoktur. Hiyerarşide üstten alta doğru tüm sınıfların üstteki arayüzü gerçekleştirdiği derleyici tarafından anlaşılacaktır.</a:t>
            </a:r>
          </a:p>
        </p:txBody>
      </p:sp>
    </p:spTree>
    <p:extLst>
      <p:ext uri="{BB962C8B-B14F-4D97-AF65-F5344CB8AC3E}">
        <p14:creationId xmlns:p14="http://schemas.microsoft.com/office/powerpoint/2010/main" xmlns="" val="100484537"/>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Arayüzler (Interface)</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algn="l"/>
            <a:r>
              <a:rPr lang="tr-TR" sz="2000" b="1">
                <a:solidFill>
                  <a:srgbClr val="7F0055"/>
                </a:solidFill>
                <a:latin typeface="Consolas"/>
              </a:rPr>
              <a:t>public</a:t>
            </a:r>
            <a:r>
              <a:rPr lang="tr-TR" sz="2000" b="1">
                <a:solidFill>
                  <a:srgbClr val="000000"/>
                </a:solidFill>
                <a:latin typeface="Consolas"/>
              </a:rPr>
              <a:t> </a:t>
            </a:r>
            <a:r>
              <a:rPr lang="tr-TR" sz="2000" b="1">
                <a:solidFill>
                  <a:srgbClr val="7F0055"/>
                </a:solidFill>
                <a:latin typeface="Consolas"/>
              </a:rPr>
              <a:t>interface</a:t>
            </a:r>
            <a:r>
              <a:rPr lang="tr-TR" sz="2000" b="1">
                <a:solidFill>
                  <a:srgbClr val="000000"/>
                </a:solidFill>
                <a:latin typeface="Consolas"/>
              </a:rPr>
              <a:t> Canli {</a:t>
            </a:r>
          </a:p>
          <a:p>
            <a:pPr algn="l"/>
            <a:endParaRPr lang="tr-TR" sz="2000">
              <a:latin typeface="Consolas"/>
            </a:endParaRPr>
          </a:p>
          <a:p>
            <a:pPr algn="l"/>
            <a:r>
              <a:rPr lang="tr-TR" sz="2000" b="1" smtClean="0">
                <a:solidFill>
                  <a:srgbClr val="7F0055"/>
                </a:solidFill>
                <a:latin typeface="Consolas"/>
              </a:rPr>
              <a:t>    public</a:t>
            </a:r>
            <a:r>
              <a:rPr lang="tr-TR" sz="2000" b="1" smtClean="0">
                <a:solidFill>
                  <a:srgbClr val="000000"/>
                </a:solidFill>
                <a:latin typeface="Consolas"/>
              </a:rPr>
              <a:t> </a:t>
            </a:r>
            <a:r>
              <a:rPr lang="tr-TR" sz="2000" b="1">
                <a:solidFill>
                  <a:srgbClr val="000000"/>
                </a:solidFill>
                <a:latin typeface="Consolas"/>
              </a:rPr>
              <a:t>String getIsim();</a:t>
            </a:r>
          </a:p>
          <a:p>
            <a:pPr algn="l"/>
            <a:r>
              <a:rPr lang="tr-TR" sz="2000" b="1" smtClean="0">
                <a:solidFill>
                  <a:srgbClr val="7F0055"/>
                </a:solidFill>
                <a:latin typeface="Consolas"/>
              </a:rPr>
              <a:t>    public</a:t>
            </a:r>
            <a:r>
              <a:rPr lang="tr-TR" sz="2000" b="1" smtClean="0">
                <a:solidFill>
                  <a:srgbClr val="000000"/>
                </a:solidFill>
                <a:latin typeface="Consolas"/>
              </a:rPr>
              <a:t> </a:t>
            </a:r>
            <a:r>
              <a:rPr lang="tr-TR" sz="2000" b="1">
                <a:solidFill>
                  <a:srgbClr val="7F0055"/>
                </a:solidFill>
                <a:latin typeface="Consolas"/>
              </a:rPr>
              <a:t>void</a:t>
            </a:r>
            <a:r>
              <a:rPr lang="tr-TR" sz="2000" b="1">
                <a:solidFill>
                  <a:srgbClr val="000000"/>
                </a:solidFill>
                <a:latin typeface="Consolas"/>
              </a:rPr>
              <a:t> setIsim(String </a:t>
            </a:r>
            <a:r>
              <a:rPr lang="tr-TR" sz="2000" b="1">
                <a:solidFill>
                  <a:srgbClr val="6A3E3E"/>
                </a:solidFill>
                <a:latin typeface="Consolas"/>
              </a:rPr>
              <a:t>isim</a:t>
            </a:r>
            <a:r>
              <a:rPr lang="tr-TR" sz="2000" b="1">
                <a:solidFill>
                  <a:srgbClr val="000000"/>
                </a:solidFill>
                <a:latin typeface="Consolas"/>
              </a:rPr>
              <a:t>);</a:t>
            </a:r>
          </a:p>
          <a:p>
            <a:pPr algn="l"/>
            <a:r>
              <a:rPr lang="tr-TR" sz="2000" b="1" smtClean="0">
                <a:solidFill>
                  <a:srgbClr val="7F0055"/>
                </a:solidFill>
                <a:latin typeface="Consolas"/>
              </a:rPr>
              <a:t>    public</a:t>
            </a:r>
            <a:r>
              <a:rPr lang="tr-TR" sz="2000" b="1" smtClean="0">
                <a:solidFill>
                  <a:srgbClr val="000000"/>
                </a:solidFill>
                <a:latin typeface="Consolas"/>
              </a:rPr>
              <a:t> </a:t>
            </a:r>
            <a:r>
              <a:rPr lang="tr-TR" sz="2000" b="1">
                <a:solidFill>
                  <a:srgbClr val="7F0055"/>
                </a:solidFill>
                <a:latin typeface="Consolas"/>
              </a:rPr>
              <a:t>void</a:t>
            </a:r>
            <a:r>
              <a:rPr lang="tr-TR" sz="2000" b="1">
                <a:solidFill>
                  <a:srgbClr val="000000"/>
                </a:solidFill>
                <a:latin typeface="Consolas"/>
              </a:rPr>
              <a:t> sesCikar();</a:t>
            </a:r>
          </a:p>
          <a:p>
            <a:pPr algn="l"/>
            <a:endParaRPr lang="tr-TR" sz="2000">
              <a:latin typeface="Consolas"/>
            </a:endParaRPr>
          </a:p>
          <a:p>
            <a:pPr algn="l"/>
            <a:r>
              <a:rPr lang="tr-TR" sz="2000" smtClean="0">
                <a:solidFill>
                  <a:srgbClr val="000000"/>
                </a:solidFill>
                <a:latin typeface="Consolas"/>
              </a:rPr>
              <a:t>}</a:t>
            </a:r>
          </a:p>
          <a:p>
            <a:pPr algn="l"/>
            <a:endParaRPr lang="tr-TR" sz="2000">
              <a:solidFill>
                <a:srgbClr val="000000"/>
              </a:solidFill>
              <a:latin typeface="Consolas"/>
            </a:endParaRPr>
          </a:p>
          <a:p>
            <a:pPr marL="342900" indent="-342900" algn="l">
              <a:buFont typeface="Wingdings" panose="05000000000000000000" pitchFamily="2" charset="2"/>
              <a:buChar char="Ø"/>
            </a:pPr>
            <a:r>
              <a:rPr lang="tr-TR" sz="2000" smtClean="0">
                <a:solidFill>
                  <a:schemeClr val="tx1"/>
                </a:solidFill>
              </a:rPr>
              <a:t>Yukarıdaki örnekte bir Canli arayüzü görülmektedir. Canli arayüzü içerisinde 3 adet metot tanımlanmıştır ve metot içerikleri tamamen boştur.</a:t>
            </a:r>
          </a:p>
        </p:txBody>
      </p:sp>
    </p:spTree>
    <p:extLst>
      <p:ext uri="{BB962C8B-B14F-4D97-AF65-F5344CB8AC3E}">
        <p14:creationId xmlns:p14="http://schemas.microsoft.com/office/powerpoint/2010/main" xmlns="" val="2044644694"/>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Arayüzler (Interface)</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marL="342900" indent="-342900" algn="just">
              <a:buFont typeface="Wingdings" panose="05000000000000000000" pitchFamily="2" charset="2"/>
              <a:buChar char="§"/>
            </a:pPr>
            <a:r>
              <a:rPr lang="tr-TR" sz="2000" smtClean="0">
                <a:solidFill>
                  <a:schemeClr val="tx1"/>
                </a:solidFill>
              </a:rPr>
              <a:t>Bir arayüz, hem normal sınıflar, hem de soyut sınıflar tarafından gerçekleştirilebilir. Eğer bir arayüz normal bir sınıf tarafından gerçekleştiriliyorsa bu sınıfın arayüzdeki tüm metotları gerçekleştirmesi gerekir. Ancak, bir arayüz soyut bir sınıf tarafından gerçekleştiriliyorsa bu soyut sınıf arayüzdeki metotları gerçekleştirmek zorunda değildir. Gerçekleştireceği metotlar varsa bunları gerçekleştirir; gerçekleştirmeyeceği metotlar için ise hiçbir şey yapılmaz. Daha önce alt sınıflarda tamamlanması istenilen metotların soyut sınıf içerisinde abstract komutuyla soyut bir şekilde tanımlandığını söylemiştik. Ancak bir soyut sınıfa bir arayüzden gelen metot arayüzde tamamlanmayacaksa arayüzde tekrar abstract denilerek tanımlanmasına gerek yoktur. Böyle bir durumda arayüzden başlanarak aşağıdaki sınıflara doğru bir hiyerarşi oluşur. Bu hiyerarşide arayüzden sonra gelen </a:t>
            </a:r>
            <a:r>
              <a:rPr lang="tr-TR" sz="2000" u="sng" smtClean="0">
                <a:solidFill>
                  <a:schemeClr val="tx1"/>
                </a:solidFill>
              </a:rPr>
              <a:t>ilk normal sınıfta</a:t>
            </a:r>
            <a:r>
              <a:rPr lang="tr-TR" sz="2000" smtClean="0">
                <a:solidFill>
                  <a:schemeClr val="tx1"/>
                </a:solidFill>
              </a:rPr>
              <a:t> arayüzdeki tüm metotların gerçekleştirilmiş olması gerekir. Eğer arada soyut sınıflar varsa bu sınıflarda metotların gerçekleştirilmesi bir zorunluluk değildir.</a:t>
            </a:r>
            <a:endParaRPr lang="tr-TR" sz="2000" u="sng" smtClean="0">
              <a:solidFill>
                <a:schemeClr val="tx1"/>
              </a:solidFill>
            </a:endParaRPr>
          </a:p>
        </p:txBody>
      </p:sp>
    </p:spTree>
    <p:extLst>
      <p:ext uri="{BB962C8B-B14F-4D97-AF65-F5344CB8AC3E}">
        <p14:creationId xmlns:p14="http://schemas.microsoft.com/office/powerpoint/2010/main" xmlns="" val="3438583105"/>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Arayüzler (Interface)</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algn="l"/>
            <a:r>
              <a:rPr lang="en-US" sz="1300" b="1">
                <a:solidFill>
                  <a:srgbClr val="7F0055"/>
                </a:solidFill>
                <a:latin typeface="Consolas"/>
              </a:rPr>
              <a:t>public</a:t>
            </a:r>
            <a:r>
              <a:rPr lang="en-US" sz="1300" b="1">
                <a:solidFill>
                  <a:srgbClr val="000000"/>
                </a:solidFill>
                <a:latin typeface="Consolas"/>
              </a:rPr>
              <a:t> </a:t>
            </a:r>
            <a:r>
              <a:rPr lang="en-US" sz="1300" b="1">
                <a:solidFill>
                  <a:srgbClr val="7F0055"/>
                </a:solidFill>
                <a:latin typeface="Consolas"/>
              </a:rPr>
              <a:t>abstract</a:t>
            </a:r>
            <a:r>
              <a:rPr lang="en-US" sz="1300" b="1">
                <a:solidFill>
                  <a:srgbClr val="000000"/>
                </a:solidFill>
                <a:latin typeface="Consolas"/>
              </a:rPr>
              <a:t> </a:t>
            </a:r>
            <a:r>
              <a:rPr lang="en-US" sz="1300" b="1">
                <a:solidFill>
                  <a:srgbClr val="7F0055"/>
                </a:solidFill>
                <a:latin typeface="Consolas"/>
              </a:rPr>
              <a:t>class</a:t>
            </a:r>
            <a:r>
              <a:rPr lang="en-US" sz="1300" b="1">
                <a:solidFill>
                  <a:srgbClr val="000000"/>
                </a:solidFill>
                <a:latin typeface="Consolas"/>
              </a:rPr>
              <a:t> Hayvan </a:t>
            </a:r>
            <a:r>
              <a:rPr lang="en-US" sz="1300" b="1">
                <a:solidFill>
                  <a:srgbClr val="7F0055"/>
                </a:solidFill>
                <a:latin typeface="Consolas"/>
              </a:rPr>
              <a:t>implements</a:t>
            </a:r>
            <a:r>
              <a:rPr lang="en-US" sz="1300" b="1">
                <a:solidFill>
                  <a:srgbClr val="000000"/>
                </a:solidFill>
                <a:latin typeface="Consolas"/>
              </a:rPr>
              <a:t> Canli{</a:t>
            </a:r>
          </a:p>
          <a:p>
            <a:pPr algn="l"/>
            <a:endParaRPr lang="tr-TR" sz="1300">
              <a:latin typeface="Consolas"/>
            </a:endParaRPr>
          </a:p>
          <a:p>
            <a:pPr algn="l"/>
            <a:r>
              <a:rPr lang="tr-TR" sz="1300" b="1" smtClean="0">
                <a:solidFill>
                  <a:srgbClr val="7F0055"/>
                </a:solidFill>
                <a:latin typeface="Consolas"/>
              </a:rPr>
              <a:t>    private</a:t>
            </a:r>
            <a:r>
              <a:rPr lang="tr-TR" sz="1300" b="1" smtClean="0">
                <a:solidFill>
                  <a:srgbClr val="000000"/>
                </a:solidFill>
                <a:latin typeface="Consolas"/>
              </a:rPr>
              <a:t> </a:t>
            </a:r>
            <a:r>
              <a:rPr lang="tr-TR" sz="1300" b="1">
                <a:solidFill>
                  <a:srgbClr val="000000"/>
                </a:solidFill>
                <a:latin typeface="Consolas"/>
              </a:rPr>
              <a:t>String </a:t>
            </a:r>
            <a:r>
              <a:rPr lang="tr-TR" sz="1300" b="1">
                <a:solidFill>
                  <a:srgbClr val="0000C0"/>
                </a:solidFill>
                <a:latin typeface="Consolas"/>
              </a:rPr>
              <a:t>isim</a:t>
            </a:r>
            <a:r>
              <a:rPr lang="tr-TR" sz="1300" b="1">
                <a:solidFill>
                  <a:srgbClr val="000000"/>
                </a:solidFill>
                <a:latin typeface="Consolas"/>
              </a:rPr>
              <a:t>;</a:t>
            </a:r>
          </a:p>
          <a:p>
            <a:pPr algn="l"/>
            <a:endParaRPr lang="tr-TR" sz="1300">
              <a:latin typeface="Consolas"/>
            </a:endParaRPr>
          </a:p>
          <a:p>
            <a:pPr algn="l"/>
            <a:r>
              <a:rPr lang="tr-TR" sz="1300" b="1" smtClean="0">
                <a:solidFill>
                  <a:srgbClr val="7F0055"/>
                </a:solidFill>
                <a:latin typeface="Consolas"/>
              </a:rPr>
              <a:t>    public</a:t>
            </a:r>
            <a:r>
              <a:rPr lang="tr-TR" sz="1300" b="1" smtClean="0">
                <a:solidFill>
                  <a:srgbClr val="000000"/>
                </a:solidFill>
                <a:latin typeface="Consolas"/>
              </a:rPr>
              <a:t> </a:t>
            </a:r>
            <a:r>
              <a:rPr lang="tr-TR" sz="1300" b="1">
                <a:solidFill>
                  <a:srgbClr val="000000"/>
                </a:solidFill>
                <a:latin typeface="Consolas"/>
              </a:rPr>
              <a:t>Hayvan(String </a:t>
            </a:r>
            <a:r>
              <a:rPr lang="tr-TR" sz="1300" b="1">
                <a:solidFill>
                  <a:srgbClr val="6A3E3E"/>
                </a:solidFill>
                <a:latin typeface="Consolas"/>
              </a:rPr>
              <a:t>isim</a:t>
            </a:r>
            <a:r>
              <a:rPr lang="tr-TR" sz="1300" b="1">
                <a:solidFill>
                  <a:srgbClr val="000000"/>
                </a:solidFill>
                <a:latin typeface="Consolas"/>
              </a:rPr>
              <a:t>){</a:t>
            </a:r>
          </a:p>
          <a:p>
            <a:pPr algn="l"/>
            <a:r>
              <a:rPr lang="tr-TR" sz="1300" b="1" smtClean="0">
                <a:solidFill>
                  <a:srgbClr val="7F0055"/>
                </a:solidFill>
                <a:latin typeface="Consolas"/>
              </a:rPr>
              <a:t>        this</a:t>
            </a:r>
            <a:r>
              <a:rPr lang="tr-TR" sz="1300" b="1" smtClean="0">
                <a:solidFill>
                  <a:srgbClr val="000000"/>
                </a:solidFill>
                <a:latin typeface="Consolas"/>
              </a:rPr>
              <a:t>.</a:t>
            </a:r>
            <a:r>
              <a:rPr lang="tr-TR" sz="1300" b="1" smtClean="0">
                <a:solidFill>
                  <a:srgbClr val="0000C0"/>
                </a:solidFill>
                <a:latin typeface="Consolas"/>
              </a:rPr>
              <a:t>isim</a:t>
            </a:r>
            <a:r>
              <a:rPr lang="tr-TR" sz="1300" b="1" smtClean="0">
                <a:solidFill>
                  <a:srgbClr val="000000"/>
                </a:solidFill>
                <a:latin typeface="Consolas"/>
              </a:rPr>
              <a:t> </a:t>
            </a:r>
            <a:r>
              <a:rPr lang="tr-TR" sz="1300" b="1">
                <a:solidFill>
                  <a:srgbClr val="000000"/>
                </a:solidFill>
                <a:latin typeface="Consolas"/>
              </a:rPr>
              <a:t>= </a:t>
            </a:r>
            <a:r>
              <a:rPr lang="tr-TR" sz="1300" b="1">
                <a:solidFill>
                  <a:srgbClr val="6A3E3E"/>
                </a:solidFill>
                <a:latin typeface="Consolas"/>
              </a:rPr>
              <a:t>isim</a:t>
            </a:r>
            <a:r>
              <a:rPr lang="tr-TR" sz="1300" b="1">
                <a:solidFill>
                  <a:srgbClr val="000000"/>
                </a:solidFill>
                <a:latin typeface="Consolas"/>
              </a:rPr>
              <a:t>;</a:t>
            </a:r>
          </a:p>
          <a:p>
            <a:pPr algn="l"/>
            <a:r>
              <a:rPr lang="tr-TR" sz="1300" smtClean="0">
                <a:solidFill>
                  <a:srgbClr val="000000"/>
                </a:solidFill>
                <a:latin typeface="Consolas"/>
              </a:rPr>
              <a:t>    }</a:t>
            </a:r>
            <a:endParaRPr lang="tr-TR" sz="1300">
              <a:solidFill>
                <a:srgbClr val="000000"/>
              </a:solidFill>
              <a:latin typeface="Consolas"/>
            </a:endParaRPr>
          </a:p>
          <a:p>
            <a:pPr algn="l"/>
            <a:endParaRPr lang="tr-TR" sz="1300">
              <a:latin typeface="Consolas"/>
            </a:endParaRPr>
          </a:p>
          <a:p>
            <a:pPr algn="l"/>
            <a:r>
              <a:rPr lang="tr-TR" sz="1300" b="1" smtClean="0">
                <a:solidFill>
                  <a:srgbClr val="7F0055"/>
                </a:solidFill>
                <a:latin typeface="Consolas"/>
              </a:rPr>
              <a:t>    public</a:t>
            </a:r>
            <a:r>
              <a:rPr lang="tr-TR" sz="1300" b="1" smtClean="0">
                <a:solidFill>
                  <a:srgbClr val="000000"/>
                </a:solidFill>
                <a:latin typeface="Consolas"/>
              </a:rPr>
              <a:t> </a:t>
            </a:r>
            <a:r>
              <a:rPr lang="tr-TR" sz="1300" b="1">
                <a:solidFill>
                  <a:srgbClr val="000000"/>
                </a:solidFill>
                <a:latin typeface="Consolas"/>
              </a:rPr>
              <a:t>String getIsim(){</a:t>
            </a:r>
          </a:p>
          <a:p>
            <a:pPr algn="l"/>
            <a:r>
              <a:rPr lang="tr-TR" sz="1300" b="1" smtClean="0">
                <a:solidFill>
                  <a:srgbClr val="7F0055"/>
                </a:solidFill>
                <a:latin typeface="Consolas"/>
              </a:rPr>
              <a:t>        return</a:t>
            </a:r>
            <a:r>
              <a:rPr lang="tr-TR" sz="1300" b="1" smtClean="0">
                <a:solidFill>
                  <a:srgbClr val="000000"/>
                </a:solidFill>
                <a:latin typeface="Consolas"/>
              </a:rPr>
              <a:t> </a:t>
            </a:r>
            <a:r>
              <a:rPr lang="tr-TR" sz="1300" b="1">
                <a:solidFill>
                  <a:srgbClr val="0000C0"/>
                </a:solidFill>
                <a:latin typeface="Consolas"/>
              </a:rPr>
              <a:t>isim</a:t>
            </a:r>
            <a:r>
              <a:rPr lang="tr-TR" sz="1300" b="1">
                <a:solidFill>
                  <a:srgbClr val="000000"/>
                </a:solidFill>
                <a:latin typeface="Consolas"/>
              </a:rPr>
              <a:t>;</a:t>
            </a:r>
          </a:p>
          <a:p>
            <a:pPr algn="l"/>
            <a:r>
              <a:rPr lang="tr-TR" sz="1300" smtClean="0">
                <a:solidFill>
                  <a:srgbClr val="000000"/>
                </a:solidFill>
                <a:latin typeface="Consolas"/>
              </a:rPr>
              <a:t>    }</a:t>
            </a:r>
            <a:endParaRPr lang="tr-TR" sz="1300">
              <a:solidFill>
                <a:srgbClr val="000000"/>
              </a:solidFill>
              <a:latin typeface="Consolas"/>
            </a:endParaRPr>
          </a:p>
          <a:p>
            <a:pPr algn="l"/>
            <a:endParaRPr lang="tr-TR" sz="1300">
              <a:latin typeface="Consolas"/>
            </a:endParaRPr>
          </a:p>
          <a:p>
            <a:pPr algn="l"/>
            <a:r>
              <a:rPr lang="tr-TR" sz="1300" b="1" smtClean="0">
                <a:solidFill>
                  <a:srgbClr val="7F0055"/>
                </a:solidFill>
                <a:latin typeface="Consolas"/>
              </a:rPr>
              <a:t>    public</a:t>
            </a:r>
            <a:r>
              <a:rPr lang="tr-TR" sz="1300" b="1" smtClean="0">
                <a:solidFill>
                  <a:srgbClr val="000000"/>
                </a:solidFill>
                <a:latin typeface="Consolas"/>
              </a:rPr>
              <a:t> </a:t>
            </a:r>
            <a:r>
              <a:rPr lang="tr-TR" sz="1300" b="1">
                <a:solidFill>
                  <a:srgbClr val="7F0055"/>
                </a:solidFill>
                <a:latin typeface="Consolas"/>
              </a:rPr>
              <a:t>void</a:t>
            </a:r>
            <a:r>
              <a:rPr lang="tr-TR" sz="1300" b="1">
                <a:solidFill>
                  <a:srgbClr val="000000"/>
                </a:solidFill>
                <a:latin typeface="Consolas"/>
              </a:rPr>
              <a:t> setIsim(String </a:t>
            </a:r>
            <a:r>
              <a:rPr lang="tr-TR" sz="1300" b="1">
                <a:solidFill>
                  <a:srgbClr val="6A3E3E"/>
                </a:solidFill>
                <a:latin typeface="Consolas"/>
              </a:rPr>
              <a:t>isim</a:t>
            </a:r>
            <a:r>
              <a:rPr lang="tr-TR" sz="1300" b="1">
                <a:solidFill>
                  <a:srgbClr val="000000"/>
                </a:solidFill>
                <a:latin typeface="Consolas"/>
              </a:rPr>
              <a:t>){</a:t>
            </a:r>
          </a:p>
          <a:p>
            <a:pPr algn="l"/>
            <a:r>
              <a:rPr lang="tr-TR" sz="1300" b="1" smtClean="0">
                <a:solidFill>
                  <a:srgbClr val="7F0055"/>
                </a:solidFill>
                <a:latin typeface="Consolas"/>
              </a:rPr>
              <a:t>        this</a:t>
            </a:r>
            <a:r>
              <a:rPr lang="tr-TR" sz="1300" b="1" smtClean="0">
                <a:solidFill>
                  <a:srgbClr val="000000"/>
                </a:solidFill>
                <a:latin typeface="Consolas"/>
              </a:rPr>
              <a:t>.</a:t>
            </a:r>
            <a:r>
              <a:rPr lang="tr-TR" sz="1300" b="1" smtClean="0">
                <a:solidFill>
                  <a:srgbClr val="0000C0"/>
                </a:solidFill>
                <a:latin typeface="Consolas"/>
              </a:rPr>
              <a:t>isim</a:t>
            </a:r>
            <a:r>
              <a:rPr lang="tr-TR" sz="1300" b="1" smtClean="0">
                <a:solidFill>
                  <a:srgbClr val="000000"/>
                </a:solidFill>
                <a:latin typeface="Consolas"/>
              </a:rPr>
              <a:t> </a:t>
            </a:r>
            <a:r>
              <a:rPr lang="tr-TR" sz="1300" b="1">
                <a:solidFill>
                  <a:srgbClr val="000000"/>
                </a:solidFill>
                <a:latin typeface="Consolas"/>
              </a:rPr>
              <a:t>= </a:t>
            </a:r>
            <a:r>
              <a:rPr lang="tr-TR" sz="1300" b="1">
                <a:solidFill>
                  <a:srgbClr val="6A3E3E"/>
                </a:solidFill>
                <a:latin typeface="Consolas"/>
              </a:rPr>
              <a:t>isim</a:t>
            </a:r>
            <a:r>
              <a:rPr lang="tr-TR" sz="1300" b="1">
                <a:solidFill>
                  <a:srgbClr val="000000"/>
                </a:solidFill>
                <a:latin typeface="Consolas"/>
              </a:rPr>
              <a:t>;</a:t>
            </a:r>
          </a:p>
          <a:p>
            <a:pPr algn="l"/>
            <a:r>
              <a:rPr lang="tr-TR" sz="1300" smtClean="0">
                <a:solidFill>
                  <a:srgbClr val="000000"/>
                </a:solidFill>
                <a:latin typeface="Consolas"/>
              </a:rPr>
              <a:t>    }</a:t>
            </a:r>
            <a:endParaRPr lang="tr-TR" sz="1300">
              <a:solidFill>
                <a:srgbClr val="000000"/>
              </a:solidFill>
              <a:latin typeface="Consolas"/>
            </a:endParaRPr>
          </a:p>
          <a:p>
            <a:pPr algn="l"/>
            <a:endParaRPr lang="tr-TR" sz="1300">
              <a:latin typeface="Consolas"/>
            </a:endParaRPr>
          </a:p>
          <a:p>
            <a:pPr algn="l"/>
            <a:r>
              <a:rPr lang="tr-TR" sz="1300" smtClean="0">
                <a:solidFill>
                  <a:srgbClr val="000000"/>
                </a:solidFill>
                <a:latin typeface="Consolas"/>
              </a:rPr>
              <a:t>}</a:t>
            </a:r>
          </a:p>
          <a:p>
            <a:pPr algn="l"/>
            <a:endParaRPr lang="tr-TR" sz="1300" u="sng">
              <a:solidFill>
                <a:srgbClr val="000000"/>
              </a:solidFill>
              <a:latin typeface="Consolas"/>
            </a:endParaRPr>
          </a:p>
          <a:p>
            <a:pPr marL="285750" indent="-285750" algn="l">
              <a:buFont typeface="Wingdings" panose="05000000000000000000" pitchFamily="2" charset="2"/>
              <a:buChar char="Ø"/>
            </a:pPr>
            <a:r>
              <a:rPr lang="tr-TR" sz="1300" smtClean="0">
                <a:solidFill>
                  <a:schemeClr val="tx1"/>
                </a:solidFill>
              </a:rPr>
              <a:t>Yukarıdaki örnekte bir soyut sınıf olan Hayvan sınıfı Canli arayüzünü gerçekleştirmektedir. Hayvan sınıfı soyut bir sınıf olduğundan Canli arayüzündeki tüm metotları gerçekleştirmek zorunda değildir. Bu örnekte de Hayvan soyut sınıfı Canli arayüzündeki getIsim ve setIsim metotlarını gerçekleştirmiştir. Ancak, Canli arayüzündeki sesCikar metoduyla alakalı hiçbir şey yapmamıştır. Bu, sesCikar metodunun aşağılardaki sınıflar tarafından gerçekleştirileceğini gösterir.</a:t>
            </a:r>
          </a:p>
        </p:txBody>
      </p:sp>
    </p:spTree>
    <p:extLst>
      <p:ext uri="{BB962C8B-B14F-4D97-AF65-F5344CB8AC3E}">
        <p14:creationId xmlns:p14="http://schemas.microsoft.com/office/powerpoint/2010/main" xmlns="" val="3724096994"/>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Arayüzler (Interface)</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algn="l"/>
            <a:r>
              <a:rPr lang="en-US" sz="1200" b="1">
                <a:solidFill>
                  <a:srgbClr val="7F0055"/>
                </a:solidFill>
                <a:latin typeface="Consolas"/>
              </a:rPr>
              <a:t>public</a:t>
            </a:r>
            <a:r>
              <a:rPr lang="en-US" sz="1200" b="1">
                <a:solidFill>
                  <a:srgbClr val="000000"/>
                </a:solidFill>
                <a:latin typeface="Consolas"/>
              </a:rPr>
              <a:t> </a:t>
            </a:r>
            <a:r>
              <a:rPr lang="en-US" sz="1200" b="1">
                <a:solidFill>
                  <a:srgbClr val="7F0055"/>
                </a:solidFill>
                <a:latin typeface="Consolas"/>
              </a:rPr>
              <a:t>class</a:t>
            </a:r>
            <a:r>
              <a:rPr lang="en-US" sz="1200" b="1">
                <a:solidFill>
                  <a:srgbClr val="000000"/>
                </a:solidFill>
                <a:latin typeface="Consolas"/>
              </a:rPr>
              <a:t> Kedi </a:t>
            </a:r>
            <a:r>
              <a:rPr lang="en-US" sz="1200" b="1">
                <a:solidFill>
                  <a:srgbClr val="7F0055"/>
                </a:solidFill>
                <a:latin typeface="Consolas"/>
              </a:rPr>
              <a:t>extends</a:t>
            </a:r>
            <a:r>
              <a:rPr lang="en-US" sz="1200" b="1">
                <a:solidFill>
                  <a:srgbClr val="000000"/>
                </a:solidFill>
                <a:latin typeface="Consolas"/>
              </a:rPr>
              <a:t> Hayvan{</a:t>
            </a:r>
          </a:p>
          <a:p>
            <a:pPr algn="l"/>
            <a:endParaRPr lang="tr-TR" sz="1200">
              <a:latin typeface="Consolas"/>
            </a:endParaRPr>
          </a:p>
          <a:p>
            <a:pPr algn="l"/>
            <a:r>
              <a:rPr lang="tr-TR" sz="1200" b="1" smtClean="0">
                <a:solidFill>
                  <a:srgbClr val="7F0055"/>
                </a:solidFill>
                <a:latin typeface="Consolas"/>
              </a:rPr>
              <a:t>    public</a:t>
            </a:r>
            <a:r>
              <a:rPr lang="tr-TR" sz="1200" b="1" smtClean="0">
                <a:solidFill>
                  <a:srgbClr val="000000"/>
                </a:solidFill>
                <a:latin typeface="Consolas"/>
              </a:rPr>
              <a:t> </a:t>
            </a:r>
            <a:r>
              <a:rPr lang="tr-TR" sz="1200" b="1">
                <a:solidFill>
                  <a:srgbClr val="000000"/>
                </a:solidFill>
                <a:latin typeface="Consolas"/>
              </a:rPr>
              <a:t>Kedi(String </a:t>
            </a:r>
            <a:r>
              <a:rPr lang="tr-TR" sz="1200" b="1">
                <a:solidFill>
                  <a:srgbClr val="6A3E3E"/>
                </a:solidFill>
                <a:latin typeface="Consolas"/>
              </a:rPr>
              <a:t>isim</a:t>
            </a:r>
            <a:r>
              <a:rPr lang="tr-TR" sz="1200" b="1">
                <a:solidFill>
                  <a:srgbClr val="000000"/>
                </a:solidFill>
                <a:latin typeface="Consolas"/>
              </a:rPr>
              <a:t>){</a:t>
            </a:r>
          </a:p>
          <a:p>
            <a:pPr algn="l"/>
            <a:r>
              <a:rPr lang="tr-TR" sz="1200" b="1" smtClean="0">
                <a:solidFill>
                  <a:srgbClr val="7F0055"/>
                </a:solidFill>
                <a:latin typeface="Consolas"/>
              </a:rPr>
              <a:t>        super</a:t>
            </a:r>
            <a:r>
              <a:rPr lang="tr-TR" sz="1200" b="1" smtClean="0">
                <a:solidFill>
                  <a:srgbClr val="000000"/>
                </a:solidFill>
                <a:latin typeface="Consolas"/>
              </a:rPr>
              <a:t>(</a:t>
            </a:r>
            <a:r>
              <a:rPr lang="tr-TR" sz="1200" b="1" smtClean="0">
                <a:solidFill>
                  <a:srgbClr val="6A3E3E"/>
                </a:solidFill>
                <a:latin typeface="Consolas"/>
              </a:rPr>
              <a:t>isim</a:t>
            </a:r>
            <a:r>
              <a:rPr lang="tr-TR" sz="1200" b="1">
                <a:solidFill>
                  <a:srgbClr val="000000"/>
                </a:solidFill>
                <a:latin typeface="Consolas"/>
              </a:rPr>
              <a:t>);</a:t>
            </a:r>
          </a:p>
          <a:p>
            <a:pPr algn="l"/>
            <a:r>
              <a:rPr lang="tr-TR" sz="1200" smtClean="0">
                <a:solidFill>
                  <a:srgbClr val="000000"/>
                </a:solidFill>
                <a:latin typeface="Consolas"/>
              </a:rPr>
              <a:t>    }</a:t>
            </a:r>
            <a:endParaRPr lang="tr-TR" sz="1200">
              <a:solidFill>
                <a:srgbClr val="000000"/>
              </a:solidFill>
              <a:latin typeface="Consolas"/>
            </a:endParaRPr>
          </a:p>
          <a:p>
            <a:pPr algn="l"/>
            <a:endParaRPr lang="tr-TR" sz="1200">
              <a:latin typeface="Consolas"/>
            </a:endParaRPr>
          </a:p>
          <a:p>
            <a:pPr algn="l"/>
            <a:r>
              <a:rPr lang="tr-TR" sz="1200" b="1" smtClean="0">
                <a:solidFill>
                  <a:srgbClr val="7F0055"/>
                </a:solidFill>
                <a:latin typeface="Consolas"/>
              </a:rPr>
              <a:t>    public</a:t>
            </a:r>
            <a:r>
              <a:rPr lang="tr-TR" sz="1200" b="1" smtClean="0">
                <a:solidFill>
                  <a:srgbClr val="000000"/>
                </a:solidFill>
                <a:latin typeface="Consolas"/>
              </a:rPr>
              <a:t> </a:t>
            </a:r>
            <a:r>
              <a:rPr lang="tr-TR" sz="1200" b="1">
                <a:solidFill>
                  <a:srgbClr val="7F0055"/>
                </a:solidFill>
                <a:latin typeface="Consolas"/>
              </a:rPr>
              <a:t>void</a:t>
            </a:r>
            <a:r>
              <a:rPr lang="tr-TR" sz="1200" b="1">
                <a:solidFill>
                  <a:srgbClr val="000000"/>
                </a:solidFill>
                <a:latin typeface="Consolas"/>
              </a:rPr>
              <a:t> sesCikar(){</a:t>
            </a:r>
          </a:p>
          <a:p>
            <a:pPr algn="l"/>
            <a:r>
              <a:rPr lang="tr-TR" sz="1200" smtClean="0">
                <a:solidFill>
                  <a:srgbClr val="000000"/>
                </a:solidFill>
                <a:latin typeface="Consolas"/>
              </a:rPr>
              <a:t>        System.</a:t>
            </a:r>
            <a:r>
              <a:rPr lang="tr-TR" sz="1200" b="1" i="1" smtClean="0">
                <a:solidFill>
                  <a:srgbClr val="0000C0"/>
                </a:solidFill>
                <a:latin typeface="Consolas"/>
              </a:rPr>
              <a:t>out</a:t>
            </a:r>
            <a:r>
              <a:rPr lang="tr-TR" sz="1200" b="1" i="1" smtClean="0">
                <a:solidFill>
                  <a:srgbClr val="000000"/>
                </a:solidFill>
                <a:latin typeface="Consolas"/>
              </a:rPr>
              <a:t>.println</a:t>
            </a:r>
            <a:r>
              <a:rPr lang="tr-TR" sz="1200" b="1" i="1">
                <a:solidFill>
                  <a:srgbClr val="000000"/>
                </a:solidFill>
                <a:latin typeface="Consolas"/>
              </a:rPr>
              <a:t>(</a:t>
            </a:r>
            <a:r>
              <a:rPr lang="tr-TR" sz="1200" b="1" i="1">
                <a:solidFill>
                  <a:srgbClr val="2A00FF"/>
                </a:solidFill>
                <a:latin typeface="Consolas"/>
              </a:rPr>
              <a:t>"Miyav"</a:t>
            </a:r>
            <a:r>
              <a:rPr lang="tr-TR" sz="1200" b="1" i="1">
                <a:solidFill>
                  <a:srgbClr val="000000"/>
                </a:solidFill>
                <a:latin typeface="Consolas"/>
              </a:rPr>
              <a:t>);</a:t>
            </a:r>
          </a:p>
          <a:p>
            <a:pPr algn="l"/>
            <a:r>
              <a:rPr lang="tr-TR" sz="1200" smtClean="0">
                <a:solidFill>
                  <a:srgbClr val="000000"/>
                </a:solidFill>
                <a:latin typeface="Consolas"/>
              </a:rPr>
              <a:t>    }</a:t>
            </a:r>
            <a:endParaRPr lang="tr-TR" sz="1200">
              <a:solidFill>
                <a:srgbClr val="000000"/>
              </a:solidFill>
              <a:latin typeface="Consolas"/>
            </a:endParaRPr>
          </a:p>
          <a:p>
            <a:pPr algn="l"/>
            <a:r>
              <a:rPr lang="tr-TR" sz="1200" smtClean="0">
                <a:solidFill>
                  <a:srgbClr val="000000"/>
                </a:solidFill>
                <a:latin typeface="Consolas"/>
              </a:rPr>
              <a:t>}</a:t>
            </a:r>
          </a:p>
          <a:p>
            <a:pPr algn="l"/>
            <a:endParaRPr lang="tr-TR" sz="1200">
              <a:solidFill>
                <a:srgbClr val="000000"/>
              </a:solidFill>
              <a:latin typeface="Consolas"/>
            </a:endParaRPr>
          </a:p>
          <a:p>
            <a:pPr marL="285750" indent="-285750" algn="l">
              <a:buFont typeface="Wingdings" panose="05000000000000000000" pitchFamily="2" charset="2"/>
              <a:buChar char="Ø"/>
            </a:pPr>
            <a:r>
              <a:rPr lang="tr-TR" sz="1300" smtClean="0">
                <a:solidFill>
                  <a:schemeClr val="tx1"/>
                </a:solidFill>
              </a:rPr>
              <a:t>Yukarıdaki örnekte normal bir sınıf olan Kedi sınıfının soyut bir sınıf olan Hayvan sınıfını kalıttığını görüyoruz. Hayvan sınıfının da Canli arayüzünü gerçekleştirdiğini, ancak o arayüzdeki sesCikar metodunu gerçekleştirmediğini hatırlayalım. Bu durumda Kedi sınıfı normal bir sınıf olarak sesCikar metodunu </a:t>
            </a:r>
            <a:r>
              <a:rPr lang="tr-TR" sz="1300" u="sng" smtClean="0">
                <a:solidFill>
                  <a:schemeClr val="tx1"/>
                </a:solidFill>
              </a:rPr>
              <a:t>gerçekleştirmek zorundadır</a:t>
            </a:r>
            <a:r>
              <a:rPr lang="tr-TR" sz="1300" smtClean="0">
                <a:solidFill>
                  <a:schemeClr val="tx1"/>
                </a:solidFill>
              </a:rPr>
              <a:t>. Arayüzlerin hiyerarşide aşağı doğru taşındığını söylemiştik. Bu örnekte Kedi sınıfının Canli arayüzünü gerçekleştirdiğini belirtmedik. Ancak, Kedi sınıfının üst sınıfı olan Hayvan sınıfı Canli arayüzünü gerçekleştirdiğinden otomatik olarak Kedi sınıfının da Canli arayüzünü gerçekleştirdiğini söyleyebiliriz.</a:t>
            </a:r>
          </a:p>
        </p:txBody>
      </p:sp>
    </p:spTree>
    <p:extLst>
      <p:ext uri="{BB962C8B-B14F-4D97-AF65-F5344CB8AC3E}">
        <p14:creationId xmlns:p14="http://schemas.microsoft.com/office/powerpoint/2010/main" xmlns="" val="2325496101"/>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Çokbiçimlilik (Polymorphism)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marL="285750" indent="-285750" algn="l">
              <a:buFont typeface="Wingdings" panose="05000000000000000000" pitchFamily="2" charset="2"/>
              <a:buChar char="§"/>
            </a:pPr>
            <a:r>
              <a:rPr lang="tr-TR" sz="1800" smtClean="0">
                <a:solidFill>
                  <a:schemeClr val="tx1"/>
                </a:solidFill>
              </a:rPr>
              <a:t>Çokbiçimlilik nesnesel dillerdeki temel 3 özellikten birisidir (bilgi saklama (kuşatma, encapsulation), kalıtım (inheritance).</a:t>
            </a:r>
          </a:p>
          <a:p>
            <a:pPr marL="285750" indent="-285750" algn="l">
              <a:buFont typeface="Wingdings" panose="05000000000000000000" pitchFamily="2" charset="2"/>
              <a:buChar char="§"/>
            </a:pPr>
            <a:endParaRPr lang="tr-TR" sz="1800">
              <a:solidFill>
                <a:schemeClr val="tx1"/>
              </a:solidFill>
            </a:endParaRPr>
          </a:p>
          <a:p>
            <a:pPr marL="285750" indent="-285750" algn="l">
              <a:buFont typeface="Wingdings" panose="05000000000000000000" pitchFamily="2" charset="2"/>
              <a:buChar char="§"/>
            </a:pPr>
            <a:r>
              <a:rPr lang="tr-TR" sz="1800" smtClean="0">
                <a:solidFill>
                  <a:schemeClr val="tx1"/>
                </a:solidFill>
              </a:rPr>
              <a:t>Çokbiçimlilik, bir türün veya bir nesnenin farklı biçimlere bürünmesi ve farklı davranışlarda bulunması olarak düşünülebilir.</a:t>
            </a:r>
          </a:p>
          <a:p>
            <a:pPr marL="285750" indent="-285750" algn="l">
              <a:buFont typeface="Wingdings" panose="05000000000000000000" pitchFamily="2" charset="2"/>
              <a:buChar char="§"/>
            </a:pPr>
            <a:endParaRPr lang="tr-TR" sz="1800">
              <a:solidFill>
                <a:schemeClr val="tx1"/>
              </a:solidFill>
            </a:endParaRPr>
          </a:p>
          <a:p>
            <a:pPr marL="285750" indent="-285750" algn="l">
              <a:buFont typeface="Wingdings" panose="05000000000000000000" pitchFamily="2" charset="2"/>
              <a:buChar char="§"/>
            </a:pPr>
            <a:r>
              <a:rPr lang="tr-TR" sz="1800" smtClean="0">
                <a:solidFill>
                  <a:schemeClr val="tx1"/>
                </a:solidFill>
              </a:rPr>
              <a:t>Java'da kalıtımdan ve arayüzlerden bahsettik. Örneğin Kedi ve Köpek sınıfları olsun. Kedi bir Kedi olmakla birlikte aynı zamanda bir Hayvan'dır (Kedi sınıfının Hayvan sınıfından türediğini hatırlayalım). Benzer şekilde Köpek de aynı zamanda bir Hayvan'dır. Bu durumda üst sınıflardan oluşturulan bir nesnenin farklı şekillere bürünebileceği anlamına gelmektedir (Hayvan sınıfı normal bir sınıf ise Hayvan sınıfından oluşturulan bir nesne hem Hayvan, hem Kedi, hem de Köpek nesnesi olabilir).</a:t>
            </a:r>
          </a:p>
          <a:p>
            <a:pPr marL="285750" indent="-285750" algn="l">
              <a:buFont typeface="Wingdings" panose="05000000000000000000" pitchFamily="2" charset="2"/>
              <a:buChar char="§"/>
            </a:pPr>
            <a:endParaRPr lang="tr-TR" sz="1800">
              <a:solidFill>
                <a:schemeClr val="tx1"/>
              </a:solidFill>
            </a:endParaRPr>
          </a:p>
          <a:p>
            <a:pPr marL="285750" indent="-285750" algn="l">
              <a:buFont typeface="Wingdings" panose="05000000000000000000" pitchFamily="2" charset="2"/>
              <a:buChar char="§"/>
            </a:pPr>
            <a:r>
              <a:rPr lang="tr-TR" sz="1800" smtClean="0">
                <a:solidFill>
                  <a:schemeClr val="tx1"/>
                </a:solidFill>
              </a:rPr>
              <a:t>Kalıtım ve arayüzlerle sağlanan bu hiyerarşik yapı programlama diline çokbiçimlilik özelliği de katmaktadır.</a:t>
            </a:r>
          </a:p>
        </p:txBody>
      </p:sp>
    </p:spTree>
    <p:extLst>
      <p:ext uri="{BB962C8B-B14F-4D97-AF65-F5344CB8AC3E}">
        <p14:creationId xmlns:p14="http://schemas.microsoft.com/office/powerpoint/2010/main" xmlns="" val="884046802"/>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Çokbiçimlilik (Polymorphism)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algn="l"/>
            <a:r>
              <a:rPr lang="tr-TR" sz="1800" b="1">
                <a:solidFill>
                  <a:srgbClr val="7F0055"/>
                </a:solidFill>
                <a:latin typeface="Consolas"/>
              </a:rPr>
              <a:t>public</a:t>
            </a:r>
            <a:r>
              <a:rPr lang="tr-TR" sz="1800" b="1">
                <a:solidFill>
                  <a:srgbClr val="000000"/>
                </a:solidFill>
                <a:latin typeface="Consolas"/>
              </a:rPr>
              <a:t> </a:t>
            </a:r>
            <a:r>
              <a:rPr lang="tr-TR" sz="1800" b="1">
                <a:solidFill>
                  <a:srgbClr val="7F0055"/>
                </a:solidFill>
                <a:latin typeface="Consolas"/>
              </a:rPr>
              <a:t>interface</a:t>
            </a:r>
            <a:r>
              <a:rPr lang="tr-TR" sz="1800" b="1">
                <a:solidFill>
                  <a:srgbClr val="000000"/>
                </a:solidFill>
                <a:latin typeface="Consolas"/>
              </a:rPr>
              <a:t> Canli {</a:t>
            </a:r>
          </a:p>
          <a:p>
            <a:pPr algn="l"/>
            <a:r>
              <a:rPr lang="tr-TR" sz="1800" b="1" smtClean="0">
                <a:solidFill>
                  <a:srgbClr val="7F0055"/>
                </a:solidFill>
                <a:latin typeface="Consolas"/>
              </a:rPr>
              <a:t>    public</a:t>
            </a:r>
            <a:r>
              <a:rPr lang="tr-TR" sz="1800" b="1" smtClean="0">
                <a:solidFill>
                  <a:srgbClr val="000000"/>
                </a:solidFill>
                <a:latin typeface="Consolas"/>
              </a:rPr>
              <a:t> </a:t>
            </a:r>
            <a:r>
              <a:rPr lang="tr-TR" sz="1800" b="1">
                <a:solidFill>
                  <a:srgbClr val="7F0055"/>
                </a:solidFill>
                <a:latin typeface="Consolas"/>
              </a:rPr>
              <a:t>void</a:t>
            </a:r>
            <a:r>
              <a:rPr lang="tr-TR" sz="1800" b="1">
                <a:solidFill>
                  <a:srgbClr val="000000"/>
                </a:solidFill>
                <a:latin typeface="Consolas"/>
              </a:rPr>
              <a:t> sesCikar();</a:t>
            </a:r>
          </a:p>
          <a:p>
            <a:pPr algn="l"/>
            <a:r>
              <a:rPr lang="tr-TR" sz="1800" smtClean="0">
                <a:solidFill>
                  <a:srgbClr val="000000"/>
                </a:solidFill>
                <a:latin typeface="Consolas"/>
              </a:rPr>
              <a:t>}</a:t>
            </a:r>
          </a:p>
          <a:p>
            <a:pPr algn="l"/>
            <a:r>
              <a:rPr lang="tr-TR" sz="1800" smtClean="0">
                <a:solidFill>
                  <a:srgbClr val="000000"/>
                </a:solidFill>
                <a:latin typeface="Consolas"/>
              </a:rPr>
              <a:t>_________________________________________________________</a:t>
            </a:r>
          </a:p>
          <a:p>
            <a:pPr algn="l"/>
            <a:r>
              <a:rPr lang="en-US" sz="1800" b="1">
                <a:solidFill>
                  <a:srgbClr val="7F0055"/>
                </a:solidFill>
                <a:latin typeface="Consolas"/>
              </a:rPr>
              <a:t>public</a:t>
            </a:r>
            <a:r>
              <a:rPr lang="en-US" sz="1800" b="1">
                <a:solidFill>
                  <a:srgbClr val="000000"/>
                </a:solidFill>
                <a:latin typeface="Consolas"/>
              </a:rPr>
              <a:t> </a:t>
            </a:r>
            <a:r>
              <a:rPr lang="en-US" sz="1800" b="1">
                <a:solidFill>
                  <a:srgbClr val="7F0055"/>
                </a:solidFill>
                <a:latin typeface="Consolas"/>
              </a:rPr>
              <a:t>class</a:t>
            </a:r>
            <a:r>
              <a:rPr lang="en-US" sz="1800" b="1">
                <a:solidFill>
                  <a:srgbClr val="000000"/>
                </a:solidFill>
                <a:latin typeface="Consolas"/>
              </a:rPr>
              <a:t> Hayvan </a:t>
            </a:r>
            <a:r>
              <a:rPr lang="en-US" sz="1800" b="1">
                <a:solidFill>
                  <a:srgbClr val="7F0055"/>
                </a:solidFill>
                <a:latin typeface="Consolas"/>
              </a:rPr>
              <a:t>implements</a:t>
            </a:r>
            <a:r>
              <a:rPr lang="en-US" sz="1800" b="1">
                <a:solidFill>
                  <a:srgbClr val="000000"/>
                </a:solidFill>
                <a:latin typeface="Consolas"/>
              </a:rPr>
              <a:t> Canli</a:t>
            </a:r>
            <a:r>
              <a:rPr lang="en-US" sz="1800" b="1" smtClean="0">
                <a:solidFill>
                  <a:srgbClr val="000000"/>
                </a:solidFill>
                <a:latin typeface="Consolas"/>
              </a:rPr>
              <a:t>{</a:t>
            </a:r>
            <a:endParaRPr lang="tr-TR" sz="1800">
              <a:latin typeface="Consolas"/>
            </a:endParaRPr>
          </a:p>
          <a:p>
            <a:pPr algn="l"/>
            <a:r>
              <a:rPr lang="tr-TR" sz="1800" b="1" smtClean="0">
                <a:solidFill>
                  <a:srgbClr val="7F0055"/>
                </a:solidFill>
                <a:latin typeface="Consolas"/>
              </a:rPr>
              <a:t>    public</a:t>
            </a:r>
            <a:r>
              <a:rPr lang="tr-TR" sz="1800" b="1" smtClean="0">
                <a:solidFill>
                  <a:srgbClr val="000000"/>
                </a:solidFill>
                <a:latin typeface="Consolas"/>
              </a:rPr>
              <a:t> </a:t>
            </a:r>
            <a:r>
              <a:rPr lang="tr-TR" sz="1800" b="1">
                <a:solidFill>
                  <a:srgbClr val="000000"/>
                </a:solidFill>
                <a:latin typeface="Consolas"/>
              </a:rPr>
              <a:t>String </a:t>
            </a:r>
            <a:r>
              <a:rPr lang="tr-TR" sz="1800" b="1">
                <a:solidFill>
                  <a:srgbClr val="0000C0"/>
                </a:solidFill>
                <a:latin typeface="Consolas"/>
              </a:rPr>
              <a:t>isim</a:t>
            </a:r>
            <a:r>
              <a:rPr lang="tr-TR" sz="1800" b="1" smtClean="0">
                <a:solidFill>
                  <a:srgbClr val="000000"/>
                </a:solidFill>
                <a:latin typeface="Consolas"/>
              </a:rPr>
              <a:t>;</a:t>
            </a:r>
            <a:endParaRPr lang="tr-TR" sz="1800">
              <a:latin typeface="Consolas"/>
            </a:endParaRPr>
          </a:p>
          <a:p>
            <a:pPr algn="l"/>
            <a:r>
              <a:rPr lang="tr-TR" sz="1800" b="1" smtClean="0">
                <a:solidFill>
                  <a:srgbClr val="7F0055"/>
                </a:solidFill>
                <a:latin typeface="Consolas"/>
              </a:rPr>
              <a:t>    public</a:t>
            </a:r>
            <a:r>
              <a:rPr lang="tr-TR" sz="1800" b="1" smtClean="0">
                <a:solidFill>
                  <a:srgbClr val="000000"/>
                </a:solidFill>
                <a:latin typeface="Consolas"/>
              </a:rPr>
              <a:t> </a:t>
            </a:r>
            <a:r>
              <a:rPr lang="tr-TR" sz="1800" b="1">
                <a:solidFill>
                  <a:srgbClr val="000000"/>
                </a:solidFill>
                <a:latin typeface="Consolas"/>
              </a:rPr>
              <a:t>Hayvan(String </a:t>
            </a:r>
            <a:r>
              <a:rPr lang="tr-TR" sz="1800" b="1">
                <a:solidFill>
                  <a:srgbClr val="6A3E3E"/>
                </a:solidFill>
                <a:latin typeface="Consolas"/>
              </a:rPr>
              <a:t>isim</a:t>
            </a:r>
            <a:r>
              <a:rPr lang="tr-TR" sz="1800" b="1">
                <a:solidFill>
                  <a:srgbClr val="000000"/>
                </a:solidFill>
                <a:latin typeface="Consolas"/>
              </a:rPr>
              <a:t>){</a:t>
            </a:r>
          </a:p>
          <a:p>
            <a:pPr algn="l"/>
            <a:r>
              <a:rPr lang="tr-TR" sz="1800" b="1" smtClean="0">
                <a:solidFill>
                  <a:srgbClr val="7F0055"/>
                </a:solidFill>
                <a:latin typeface="Consolas"/>
              </a:rPr>
              <a:t>        this</a:t>
            </a:r>
            <a:r>
              <a:rPr lang="tr-TR" sz="1800" b="1" smtClean="0">
                <a:solidFill>
                  <a:srgbClr val="000000"/>
                </a:solidFill>
                <a:latin typeface="Consolas"/>
              </a:rPr>
              <a:t>.</a:t>
            </a:r>
            <a:r>
              <a:rPr lang="tr-TR" sz="1800" b="1" smtClean="0">
                <a:solidFill>
                  <a:srgbClr val="0000C0"/>
                </a:solidFill>
                <a:latin typeface="Consolas"/>
              </a:rPr>
              <a:t>isim</a:t>
            </a:r>
            <a:r>
              <a:rPr lang="tr-TR" sz="1800" b="1" smtClean="0">
                <a:solidFill>
                  <a:srgbClr val="000000"/>
                </a:solidFill>
                <a:latin typeface="Consolas"/>
              </a:rPr>
              <a:t> </a:t>
            </a:r>
            <a:r>
              <a:rPr lang="tr-TR" sz="1800" b="1">
                <a:solidFill>
                  <a:srgbClr val="000000"/>
                </a:solidFill>
                <a:latin typeface="Consolas"/>
              </a:rPr>
              <a:t>= </a:t>
            </a:r>
            <a:r>
              <a:rPr lang="tr-TR" sz="1800" b="1">
                <a:solidFill>
                  <a:srgbClr val="6A3E3E"/>
                </a:solidFill>
                <a:latin typeface="Consolas"/>
              </a:rPr>
              <a:t>isim</a:t>
            </a:r>
            <a:r>
              <a:rPr lang="tr-TR" sz="1800" b="1">
                <a:solidFill>
                  <a:srgbClr val="000000"/>
                </a:solidFill>
                <a:latin typeface="Consolas"/>
              </a:rPr>
              <a:t>;</a:t>
            </a:r>
          </a:p>
          <a:p>
            <a:pPr algn="l"/>
            <a:r>
              <a:rPr lang="tr-TR" sz="1800" smtClean="0">
                <a:solidFill>
                  <a:srgbClr val="000000"/>
                </a:solidFill>
                <a:latin typeface="Consolas"/>
              </a:rPr>
              <a:t>    }</a:t>
            </a:r>
            <a:endParaRPr lang="tr-TR" sz="1800">
              <a:latin typeface="Consolas"/>
            </a:endParaRPr>
          </a:p>
          <a:p>
            <a:pPr algn="l"/>
            <a:r>
              <a:rPr lang="tr-TR" sz="1800" b="1" smtClean="0">
                <a:solidFill>
                  <a:srgbClr val="7F0055"/>
                </a:solidFill>
                <a:latin typeface="Consolas"/>
              </a:rPr>
              <a:t>    public</a:t>
            </a:r>
            <a:r>
              <a:rPr lang="tr-TR" sz="1800" b="1" smtClean="0">
                <a:solidFill>
                  <a:srgbClr val="000000"/>
                </a:solidFill>
                <a:latin typeface="Consolas"/>
              </a:rPr>
              <a:t> </a:t>
            </a:r>
            <a:r>
              <a:rPr lang="tr-TR" sz="1800" b="1">
                <a:solidFill>
                  <a:srgbClr val="7F0055"/>
                </a:solidFill>
                <a:latin typeface="Consolas"/>
              </a:rPr>
              <a:t>void</a:t>
            </a:r>
            <a:r>
              <a:rPr lang="tr-TR" sz="1800" b="1">
                <a:solidFill>
                  <a:srgbClr val="000000"/>
                </a:solidFill>
                <a:latin typeface="Consolas"/>
              </a:rPr>
              <a:t> sesCikar(){</a:t>
            </a:r>
          </a:p>
          <a:p>
            <a:pPr algn="l"/>
            <a:r>
              <a:rPr lang="tr-TR" sz="1800" smtClean="0">
                <a:solidFill>
                  <a:srgbClr val="000000"/>
                </a:solidFill>
                <a:latin typeface="Consolas"/>
              </a:rPr>
              <a:t>        System.</a:t>
            </a:r>
            <a:r>
              <a:rPr lang="tr-TR" sz="1800" b="1" i="1" smtClean="0">
                <a:solidFill>
                  <a:srgbClr val="0000C0"/>
                </a:solidFill>
                <a:latin typeface="Consolas"/>
              </a:rPr>
              <a:t>out</a:t>
            </a:r>
            <a:r>
              <a:rPr lang="tr-TR" sz="1800" b="1" i="1" smtClean="0">
                <a:solidFill>
                  <a:srgbClr val="000000"/>
                </a:solidFill>
                <a:latin typeface="Consolas"/>
              </a:rPr>
              <a:t>.println</a:t>
            </a:r>
            <a:r>
              <a:rPr lang="tr-TR" sz="1800" b="1" i="1">
                <a:solidFill>
                  <a:srgbClr val="000000"/>
                </a:solidFill>
                <a:latin typeface="Consolas"/>
              </a:rPr>
              <a:t>(</a:t>
            </a:r>
            <a:r>
              <a:rPr lang="tr-TR" sz="1800" b="1" i="1">
                <a:solidFill>
                  <a:srgbClr val="2A00FF"/>
                </a:solidFill>
                <a:latin typeface="Consolas"/>
              </a:rPr>
              <a:t>"ehuehuehuehuehu"</a:t>
            </a:r>
            <a:r>
              <a:rPr lang="tr-TR" sz="1800" b="1" i="1">
                <a:solidFill>
                  <a:srgbClr val="000000"/>
                </a:solidFill>
                <a:latin typeface="Consolas"/>
              </a:rPr>
              <a:t>);</a:t>
            </a:r>
          </a:p>
          <a:p>
            <a:pPr algn="l"/>
            <a:r>
              <a:rPr lang="tr-TR" sz="1800" smtClean="0">
                <a:solidFill>
                  <a:srgbClr val="000000"/>
                </a:solidFill>
                <a:latin typeface="Consolas"/>
              </a:rPr>
              <a:t>    }</a:t>
            </a:r>
            <a:endParaRPr lang="tr-TR" sz="1800">
              <a:latin typeface="Consolas"/>
            </a:endParaRPr>
          </a:p>
          <a:p>
            <a:pPr algn="l"/>
            <a:r>
              <a:rPr lang="tr-TR" sz="1800">
                <a:solidFill>
                  <a:srgbClr val="000000"/>
                </a:solidFill>
                <a:latin typeface="Consolas"/>
              </a:rPr>
              <a:t>}</a:t>
            </a:r>
            <a:endParaRPr lang="tr-TR" sz="1800" smtClean="0">
              <a:solidFill>
                <a:schemeClr val="tx1"/>
              </a:solidFill>
            </a:endParaRPr>
          </a:p>
        </p:txBody>
      </p:sp>
    </p:spTree>
    <p:extLst>
      <p:ext uri="{BB962C8B-B14F-4D97-AF65-F5344CB8AC3E}">
        <p14:creationId xmlns:p14="http://schemas.microsoft.com/office/powerpoint/2010/main" xmlns="" val="465613502"/>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Çokbiçimlilik (Polymorphism)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algn="l"/>
            <a:r>
              <a:rPr lang="en-US" sz="1600" b="1">
                <a:solidFill>
                  <a:srgbClr val="7F0055"/>
                </a:solidFill>
                <a:latin typeface="Consolas"/>
              </a:rPr>
              <a:t>public</a:t>
            </a:r>
            <a:r>
              <a:rPr lang="en-US" sz="1600" b="1">
                <a:solidFill>
                  <a:srgbClr val="000000"/>
                </a:solidFill>
                <a:latin typeface="Consolas"/>
              </a:rPr>
              <a:t> </a:t>
            </a:r>
            <a:r>
              <a:rPr lang="en-US" sz="1600" b="1">
                <a:solidFill>
                  <a:srgbClr val="7F0055"/>
                </a:solidFill>
                <a:latin typeface="Consolas"/>
              </a:rPr>
              <a:t>class</a:t>
            </a:r>
            <a:r>
              <a:rPr lang="en-US" sz="1600" b="1">
                <a:solidFill>
                  <a:srgbClr val="000000"/>
                </a:solidFill>
                <a:latin typeface="Consolas"/>
              </a:rPr>
              <a:t> Kedi </a:t>
            </a:r>
            <a:r>
              <a:rPr lang="en-US" sz="1600" b="1">
                <a:solidFill>
                  <a:srgbClr val="7F0055"/>
                </a:solidFill>
                <a:latin typeface="Consolas"/>
              </a:rPr>
              <a:t>extends</a:t>
            </a:r>
            <a:r>
              <a:rPr lang="en-US" sz="1600" b="1">
                <a:solidFill>
                  <a:srgbClr val="000000"/>
                </a:solidFill>
                <a:latin typeface="Consolas"/>
              </a:rPr>
              <a:t> Hayvan</a:t>
            </a:r>
            <a:r>
              <a:rPr lang="en-US" sz="1600" b="1" smtClean="0">
                <a:solidFill>
                  <a:srgbClr val="000000"/>
                </a:solidFill>
                <a:latin typeface="Consolas"/>
              </a:rPr>
              <a:t>{</a:t>
            </a:r>
            <a:endParaRPr lang="tr-TR" sz="1600">
              <a:latin typeface="Consolas"/>
            </a:endParaRPr>
          </a:p>
          <a:p>
            <a:pPr algn="l"/>
            <a:r>
              <a:rPr lang="tr-TR" sz="1600" b="1" smtClean="0">
                <a:solidFill>
                  <a:srgbClr val="7F0055"/>
                </a:solidFill>
                <a:latin typeface="Consolas"/>
              </a:rPr>
              <a:t>    public</a:t>
            </a:r>
            <a:r>
              <a:rPr lang="tr-TR" sz="1600" b="1" smtClean="0">
                <a:solidFill>
                  <a:srgbClr val="000000"/>
                </a:solidFill>
                <a:latin typeface="Consolas"/>
              </a:rPr>
              <a:t> </a:t>
            </a:r>
            <a:r>
              <a:rPr lang="tr-TR" sz="1600" b="1">
                <a:solidFill>
                  <a:srgbClr val="000000"/>
                </a:solidFill>
                <a:latin typeface="Consolas"/>
              </a:rPr>
              <a:t>Kedi(String </a:t>
            </a:r>
            <a:r>
              <a:rPr lang="tr-TR" sz="1600" b="1">
                <a:solidFill>
                  <a:srgbClr val="6A3E3E"/>
                </a:solidFill>
                <a:latin typeface="Consolas"/>
              </a:rPr>
              <a:t>isim</a:t>
            </a:r>
            <a:r>
              <a:rPr lang="tr-TR" sz="1600" b="1">
                <a:solidFill>
                  <a:srgbClr val="000000"/>
                </a:solidFill>
                <a:latin typeface="Consolas"/>
              </a:rPr>
              <a:t>){</a:t>
            </a:r>
          </a:p>
          <a:p>
            <a:pPr algn="l"/>
            <a:r>
              <a:rPr lang="tr-TR" sz="1600" b="1" smtClean="0">
                <a:solidFill>
                  <a:srgbClr val="7F0055"/>
                </a:solidFill>
                <a:latin typeface="Consolas"/>
              </a:rPr>
              <a:t>        super</a:t>
            </a:r>
            <a:r>
              <a:rPr lang="tr-TR" sz="1600" b="1" smtClean="0">
                <a:solidFill>
                  <a:srgbClr val="000000"/>
                </a:solidFill>
                <a:latin typeface="Consolas"/>
              </a:rPr>
              <a:t>(</a:t>
            </a:r>
            <a:r>
              <a:rPr lang="tr-TR" sz="1600" b="1" smtClean="0">
                <a:solidFill>
                  <a:srgbClr val="6A3E3E"/>
                </a:solidFill>
                <a:latin typeface="Consolas"/>
              </a:rPr>
              <a:t>isim</a:t>
            </a:r>
            <a:r>
              <a:rPr lang="tr-TR" sz="1600" b="1">
                <a:solidFill>
                  <a:srgbClr val="000000"/>
                </a:solidFill>
                <a:latin typeface="Consolas"/>
              </a:rPr>
              <a:t>);</a:t>
            </a:r>
          </a:p>
          <a:p>
            <a:pPr algn="l"/>
            <a:r>
              <a:rPr lang="tr-TR" sz="1600" smtClean="0">
                <a:solidFill>
                  <a:srgbClr val="000000"/>
                </a:solidFill>
                <a:latin typeface="Consolas"/>
              </a:rPr>
              <a:t>    }</a:t>
            </a:r>
            <a:endParaRPr lang="tr-TR" sz="1600">
              <a:solidFill>
                <a:srgbClr val="000000"/>
              </a:solidFill>
              <a:latin typeface="Consolas"/>
            </a:endParaRPr>
          </a:p>
          <a:p>
            <a:pPr algn="l"/>
            <a:r>
              <a:rPr lang="tr-TR" sz="1600" smtClean="0">
                <a:latin typeface="Consolas"/>
              </a:rPr>
              <a:t>    </a:t>
            </a:r>
            <a:r>
              <a:rPr lang="tr-TR" sz="1600" b="1" smtClean="0">
                <a:solidFill>
                  <a:srgbClr val="7F0055"/>
                </a:solidFill>
                <a:latin typeface="Consolas"/>
              </a:rPr>
              <a:t>public</a:t>
            </a:r>
            <a:r>
              <a:rPr lang="tr-TR" sz="1600" b="1" smtClean="0">
                <a:solidFill>
                  <a:srgbClr val="000000"/>
                </a:solidFill>
                <a:latin typeface="Consolas"/>
              </a:rPr>
              <a:t> </a:t>
            </a:r>
            <a:r>
              <a:rPr lang="tr-TR" sz="1600" b="1">
                <a:solidFill>
                  <a:srgbClr val="7F0055"/>
                </a:solidFill>
                <a:latin typeface="Consolas"/>
              </a:rPr>
              <a:t>void</a:t>
            </a:r>
            <a:r>
              <a:rPr lang="tr-TR" sz="1600" b="1">
                <a:solidFill>
                  <a:srgbClr val="000000"/>
                </a:solidFill>
                <a:latin typeface="Consolas"/>
              </a:rPr>
              <a:t> sesCikar(){</a:t>
            </a:r>
          </a:p>
          <a:p>
            <a:pPr algn="l"/>
            <a:r>
              <a:rPr lang="tr-TR" sz="1600" smtClean="0">
                <a:solidFill>
                  <a:srgbClr val="000000"/>
                </a:solidFill>
                <a:latin typeface="Consolas"/>
              </a:rPr>
              <a:t>        System.</a:t>
            </a:r>
            <a:r>
              <a:rPr lang="tr-TR" sz="1600" b="1" i="1" smtClean="0">
                <a:solidFill>
                  <a:srgbClr val="0000C0"/>
                </a:solidFill>
                <a:latin typeface="Consolas"/>
              </a:rPr>
              <a:t>out</a:t>
            </a:r>
            <a:r>
              <a:rPr lang="tr-TR" sz="1600" b="1" i="1" smtClean="0">
                <a:solidFill>
                  <a:srgbClr val="000000"/>
                </a:solidFill>
                <a:latin typeface="Consolas"/>
              </a:rPr>
              <a:t>.println</a:t>
            </a:r>
            <a:r>
              <a:rPr lang="tr-TR" sz="1600" b="1" i="1">
                <a:solidFill>
                  <a:srgbClr val="000000"/>
                </a:solidFill>
                <a:latin typeface="Consolas"/>
              </a:rPr>
              <a:t>(</a:t>
            </a:r>
            <a:r>
              <a:rPr lang="tr-TR" sz="1600" b="1" i="1">
                <a:solidFill>
                  <a:srgbClr val="2A00FF"/>
                </a:solidFill>
                <a:latin typeface="Consolas"/>
              </a:rPr>
              <a:t>"Miyav"</a:t>
            </a:r>
            <a:r>
              <a:rPr lang="tr-TR" sz="1600" b="1" i="1">
                <a:solidFill>
                  <a:srgbClr val="000000"/>
                </a:solidFill>
                <a:latin typeface="Consolas"/>
              </a:rPr>
              <a:t>);</a:t>
            </a:r>
          </a:p>
          <a:p>
            <a:pPr algn="l"/>
            <a:r>
              <a:rPr lang="tr-TR" sz="1600" smtClean="0">
                <a:solidFill>
                  <a:srgbClr val="000000"/>
                </a:solidFill>
                <a:latin typeface="Consolas"/>
              </a:rPr>
              <a:t>    }</a:t>
            </a:r>
            <a:endParaRPr lang="tr-TR" sz="1600">
              <a:latin typeface="Consolas"/>
            </a:endParaRPr>
          </a:p>
          <a:p>
            <a:pPr algn="l"/>
            <a:r>
              <a:rPr lang="tr-TR" sz="1600" smtClean="0">
                <a:solidFill>
                  <a:srgbClr val="000000"/>
                </a:solidFill>
                <a:latin typeface="Consolas"/>
              </a:rPr>
              <a:t>}</a:t>
            </a:r>
          </a:p>
          <a:p>
            <a:pPr algn="l"/>
            <a:r>
              <a:rPr lang="tr-TR" sz="1800" smtClean="0">
                <a:solidFill>
                  <a:srgbClr val="000000"/>
                </a:solidFill>
                <a:latin typeface="Consolas"/>
              </a:rPr>
              <a:t>_________________________________________________________</a:t>
            </a:r>
          </a:p>
          <a:p>
            <a:pPr algn="l"/>
            <a:r>
              <a:rPr lang="en-US" sz="1800" b="1">
                <a:solidFill>
                  <a:srgbClr val="7F0055"/>
                </a:solidFill>
                <a:latin typeface="Consolas"/>
              </a:rPr>
              <a:t>public</a:t>
            </a:r>
            <a:r>
              <a:rPr lang="en-US" sz="1800" b="1">
                <a:solidFill>
                  <a:srgbClr val="000000"/>
                </a:solidFill>
                <a:latin typeface="Consolas"/>
              </a:rPr>
              <a:t> </a:t>
            </a:r>
            <a:r>
              <a:rPr lang="en-US" sz="1800" b="1">
                <a:solidFill>
                  <a:srgbClr val="7F0055"/>
                </a:solidFill>
                <a:latin typeface="Consolas"/>
              </a:rPr>
              <a:t>class</a:t>
            </a:r>
            <a:r>
              <a:rPr lang="en-US" sz="1800" b="1">
                <a:solidFill>
                  <a:srgbClr val="000000"/>
                </a:solidFill>
                <a:latin typeface="Consolas"/>
              </a:rPr>
              <a:t> Kopek </a:t>
            </a:r>
            <a:r>
              <a:rPr lang="en-US" sz="1800" b="1">
                <a:solidFill>
                  <a:srgbClr val="7F0055"/>
                </a:solidFill>
                <a:latin typeface="Consolas"/>
              </a:rPr>
              <a:t>extends</a:t>
            </a:r>
            <a:r>
              <a:rPr lang="en-US" sz="1800" b="1">
                <a:solidFill>
                  <a:srgbClr val="000000"/>
                </a:solidFill>
                <a:latin typeface="Consolas"/>
              </a:rPr>
              <a:t> Hayvan</a:t>
            </a:r>
            <a:r>
              <a:rPr lang="en-US" sz="1800" b="1" smtClean="0">
                <a:solidFill>
                  <a:srgbClr val="000000"/>
                </a:solidFill>
                <a:latin typeface="Consolas"/>
              </a:rPr>
              <a:t>{</a:t>
            </a:r>
            <a:endParaRPr lang="tr-TR" sz="1800">
              <a:latin typeface="Consolas"/>
            </a:endParaRPr>
          </a:p>
          <a:p>
            <a:pPr algn="l"/>
            <a:r>
              <a:rPr lang="tr-TR" sz="1800" b="1" smtClean="0">
                <a:solidFill>
                  <a:srgbClr val="7F0055"/>
                </a:solidFill>
                <a:latin typeface="Consolas"/>
              </a:rPr>
              <a:t>    public</a:t>
            </a:r>
            <a:r>
              <a:rPr lang="tr-TR" sz="1800" b="1" smtClean="0">
                <a:solidFill>
                  <a:srgbClr val="000000"/>
                </a:solidFill>
                <a:latin typeface="Consolas"/>
              </a:rPr>
              <a:t> </a:t>
            </a:r>
            <a:r>
              <a:rPr lang="tr-TR" sz="1800" b="1">
                <a:solidFill>
                  <a:srgbClr val="000000"/>
                </a:solidFill>
                <a:latin typeface="Consolas"/>
              </a:rPr>
              <a:t>Kopek(String </a:t>
            </a:r>
            <a:r>
              <a:rPr lang="tr-TR" sz="1800" b="1">
                <a:solidFill>
                  <a:srgbClr val="6A3E3E"/>
                </a:solidFill>
                <a:latin typeface="Consolas"/>
              </a:rPr>
              <a:t>isim</a:t>
            </a:r>
            <a:r>
              <a:rPr lang="tr-TR" sz="1800" b="1">
                <a:solidFill>
                  <a:srgbClr val="000000"/>
                </a:solidFill>
                <a:latin typeface="Consolas"/>
              </a:rPr>
              <a:t>){</a:t>
            </a:r>
          </a:p>
          <a:p>
            <a:pPr algn="l"/>
            <a:r>
              <a:rPr lang="tr-TR" sz="1800" b="1" smtClean="0">
                <a:solidFill>
                  <a:srgbClr val="7F0055"/>
                </a:solidFill>
                <a:latin typeface="Consolas"/>
              </a:rPr>
              <a:t>        super</a:t>
            </a:r>
            <a:r>
              <a:rPr lang="tr-TR" sz="1800" b="1" smtClean="0">
                <a:solidFill>
                  <a:srgbClr val="000000"/>
                </a:solidFill>
                <a:latin typeface="Consolas"/>
              </a:rPr>
              <a:t>(</a:t>
            </a:r>
            <a:r>
              <a:rPr lang="tr-TR" sz="1800" b="1" smtClean="0">
                <a:solidFill>
                  <a:srgbClr val="6A3E3E"/>
                </a:solidFill>
                <a:latin typeface="Consolas"/>
              </a:rPr>
              <a:t>isim</a:t>
            </a:r>
            <a:r>
              <a:rPr lang="tr-TR" sz="1800" b="1">
                <a:solidFill>
                  <a:srgbClr val="000000"/>
                </a:solidFill>
                <a:latin typeface="Consolas"/>
              </a:rPr>
              <a:t>);</a:t>
            </a:r>
          </a:p>
          <a:p>
            <a:pPr algn="l"/>
            <a:r>
              <a:rPr lang="tr-TR" sz="1800" smtClean="0">
                <a:solidFill>
                  <a:srgbClr val="000000"/>
                </a:solidFill>
                <a:latin typeface="Consolas"/>
              </a:rPr>
              <a:t>    }</a:t>
            </a:r>
            <a:endParaRPr lang="tr-TR" sz="1800">
              <a:solidFill>
                <a:srgbClr val="000000"/>
              </a:solidFill>
              <a:latin typeface="Consolas"/>
            </a:endParaRPr>
          </a:p>
          <a:p>
            <a:pPr algn="l"/>
            <a:r>
              <a:rPr lang="tr-TR" sz="1800" smtClean="0">
                <a:latin typeface="Consolas"/>
              </a:rPr>
              <a:t>    </a:t>
            </a:r>
            <a:r>
              <a:rPr lang="tr-TR" sz="1800" b="1" smtClean="0">
                <a:solidFill>
                  <a:srgbClr val="7F0055"/>
                </a:solidFill>
                <a:latin typeface="Consolas"/>
              </a:rPr>
              <a:t>public</a:t>
            </a:r>
            <a:r>
              <a:rPr lang="tr-TR" sz="1800" b="1" smtClean="0">
                <a:solidFill>
                  <a:srgbClr val="000000"/>
                </a:solidFill>
                <a:latin typeface="Consolas"/>
              </a:rPr>
              <a:t> </a:t>
            </a:r>
            <a:r>
              <a:rPr lang="tr-TR" sz="1800" b="1">
                <a:solidFill>
                  <a:srgbClr val="7F0055"/>
                </a:solidFill>
                <a:latin typeface="Consolas"/>
              </a:rPr>
              <a:t>void</a:t>
            </a:r>
            <a:r>
              <a:rPr lang="tr-TR" sz="1800" b="1">
                <a:solidFill>
                  <a:srgbClr val="000000"/>
                </a:solidFill>
                <a:latin typeface="Consolas"/>
              </a:rPr>
              <a:t> sesCikar(){</a:t>
            </a:r>
          </a:p>
          <a:p>
            <a:pPr algn="l"/>
            <a:r>
              <a:rPr lang="tr-TR" sz="1800" smtClean="0">
                <a:solidFill>
                  <a:srgbClr val="000000"/>
                </a:solidFill>
                <a:latin typeface="Consolas"/>
              </a:rPr>
              <a:t>        System.</a:t>
            </a:r>
            <a:r>
              <a:rPr lang="tr-TR" sz="1800" b="1" i="1" smtClean="0">
                <a:solidFill>
                  <a:srgbClr val="0000C0"/>
                </a:solidFill>
                <a:latin typeface="Consolas"/>
              </a:rPr>
              <a:t>out</a:t>
            </a:r>
            <a:r>
              <a:rPr lang="tr-TR" sz="1800" b="1" i="1" smtClean="0">
                <a:solidFill>
                  <a:srgbClr val="000000"/>
                </a:solidFill>
                <a:latin typeface="Consolas"/>
              </a:rPr>
              <a:t>.println</a:t>
            </a:r>
            <a:r>
              <a:rPr lang="tr-TR" sz="1800" b="1" i="1">
                <a:solidFill>
                  <a:srgbClr val="000000"/>
                </a:solidFill>
                <a:latin typeface="Consolas"/>
              </a:rPr>
              <a:t>(</a:t>
            </a:r>
            <a:r>
              <a:rPr lang="tr-TR" sz="1800" b="1" i="1">
                <a:solidFill>
                  <a:srgbClr val="2A00FF"/>
                </a:solidFill>
                <a:latin typeface="Consolas"/>
              </a:rPr>
              <a:t>"hav hav"</a:t>
            </a:r>
            <a:r>
              <a:rPr lang="tr-TR" sz="1800" b="1" i="1">
                <a:solidFill>
                  <a:srgbClr val="000000"/>
                </a:solidFill>
                <a:latin typeface="Consolas"/>
              </a:rPr>
              <a:t>);</a:t>
            </a:r>
          </a:p>
          <a:p>
            <a:pPr algn="l"/>
            <a:r>
              <a:rPr lang="tr-TR" sz="1800" smtClean="0">
                <a:solidFill>
                  <a:srgbClr val="000000"/>
                </a:solidFill>
                <a:latin typeface="Consolas"/>
              </a:rPr>
              <a:t>    }</a:t>
            </a:r>
            <a:endParaRPr lang="tr-TR" sz="1800">
              <a:solidFill>
                <a:srgbClr val="000000"/>
              </a:solidFill>
              <a:latin typeface="Consolas"/>
            </a:endParaRPr>
          </a:p>
          <a:p>
            <a:pPr algn="l"/>
            <a:r>
              <a:rPr lang="tr-TR" sz="1800">
                <a:solidFill>
                  <a:srgbClr val="000000"/>
                </a:solidFill>
                <a:latin typeface="Consolas"/>
              </a:rPr>
              <a:t>}</a:t>
            </a:r>
            <a:endParaRPr lang="tr-TR" sz="1800" smtClean="0">
              <a:solidFill>
                <a:schemeClr val="tx1"/>
              </a:solidFill>
            </a:endParaRPr>
          </a:p>
        </p:txBody>
      </p:sp>
    </p:spTree>
    <p:extLst>
      <p:ext uri="{BB962C8B-B14F-4D97-AF65-F5344CB8AC3E}">
        <p14:creationId xmlns:p14="http://schemas.microsoft.com/office/powerpoint/2010/main" xmlns="" val="2302506072"/>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Çokbiçimlilik (Polymorphism)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algn="l"/>
            <a:r>
              <a:rPr lang="tr-TR" sz="1100" b="1">
                <a:solidFill>
                  <a:srgbClr val="7F0055"/>
                </a:solidFill>
                <a:latin typeface="Consolas"/>
              </a:rPr>
              <a:t>public</a:t>
            </a:r>
            <a:r>
              <a:rPr lang="tr-TR" sz="1100" b="1">
                <a:solidFill>
                  <a:srgbClr val="000000"/>
                </a:solidFill>
                <a:latin typeface="Consolas"/>
              </a:rPr>
              <a:t> </a:t>
            </a:r>
            <a:r>
              <a:rPr lang="tr-TR" sz="1100" b="1">
                <a:solidFill>
                  <a:srgbClr val="7F0055"/>
                </a:solidFill>
                <a:latin typeface="Consolas"/>
              </a:rPr>
              <a:t>class</a:t>
            </a:r>
            <a:r>
              <a:rPr lang="tr-TR" sz="1100" b="1">
                <a:solidFill>
                  <a:srgbClr val="000000"/>
                </a:solidFill>
                <a:latin typeface="Consolas"/>
              </a:rPr>
              <a:t> HayvanTest </a:t>
            </a:r>
            <a:r>
              <a:rPr lang="tr-TR" sz="1100" b="1" smtClean="0">
                <a:solidFill>
                  <a:srgbClr val="000000"/>
                </a:solidFill>
                <a:latin typeface="Consolas"/>
              </a:rPr>
              <a:t>{</a:t>
            </a:r>
            <a:endParaRPr lang="tr-TR" sz="1100">
              <a:latin typeface="Consolas"/>
            </a:endParaRPr>
          </a:p>
          <a:p>
            <a:pPr algn="l"/>
            <a:r>
              <a:rPr lang="tr-TR" sz="1100" b="1" smtClean="0">
                <a:solidFill>
                  <a:srgbClr val="7F0055"/>
                </a:solidFill>
                <a:latin typeface="Consolas"/>
              </a:rPr>
              <a:t>    </a:t>
            </a:r>
            <a:r>
              <a:rPr lang="en-US" sz="1100" b="1" smtClean="0">
                <a:solidFill>
                  <a:srgbClr val="7F0055"/>
                </a:solidFill>
                <a:latin typeface="Consolas"/>
              </a:rPr>
              <a:t>public</a:t>
            </a:r>
            <a:r>
              <a:rPr lang="en-US" sz="1100" b="1" smtClean="0">
                <a:solidFill>
                  <a:srgbClr val="000000"/>
                </a:solidFill>
                <a:latin typeface="Consolas"/>
              </a:rPr>
              <a:t> </a:t>
            </a:r>
            <a:r>
              <a:rPr lang="en-US" sz="1100" b="1">
                <a:solidFill>
                  <a:srgbClr val="7F0055"/>
                </a:solidFill>
                <a:latin typeface="Consolas"/>
              </a:rPr>
              <a:t>static</a:t>
            </a:r>
            <a:r>
              <a:rPr lang="en-US" sz="1100" b="1">
                <a:solidFill>
                  <a:srgbClr val="000000"/>
                </a:solidFill>
                <a:latin typeface="Consolas"/>
              </a:rPr>
              <a:t> </a:t>
            </a:r>
            <a:r>
              <a:rPr lang="en-US" sz="1100" b="1">
                <a:solidFill>
                  <a:srgbClr val="7F0055"/>
                </a:solidFill>
                <a:latin typeface="Consolas"/>
              </a:rPr>
              <a:t>void</a:t>
            </a:r>
            <a:r>
              <a:rPr lang="en-US" sz="1100" b="1">
                <a:solidFill>
                  <a:srgbClr val="000000"/>
                </a:solidFill>
                <a:latin typeface="Consolas"/>
              </a:rPr>
              <a:t> main(String[] </a:t>
            </a:r>
            <a:r>
              <a:rPr lang="en-US" sz="1100" b="1">
                <a:solidFill>
                  <a:srgbClr val="6A3E3E"/>
                </a:solidFill>
                <a:latin typeface="Consolas"/>
              </a:rPr>
              <a:t>args</a:t>
            </a:r>
            <a:r>
              <a:rPr lang="en-US" sz="1100" b="1">
                <a:solidFill>
                  <a:srgbClr val="000000"/>
                </a:solidFill>
                <a:latin typeface="Consolas"/>
              </a:rPr>
              <a:t>) </a:t>
            </a:r>
            <a:r>
              <a:rPr lang="en-US" sz="1100" b="1" smtClean="0">
                <a:solidFill>
                  <a:srgbClr val="000000"/>
                </a:solidFill>
                <a:latin typeface="Consolas"/>
              </a:rPr>
              <a:t>{</a:t>
            </a:r>
            <a:endParaRPr lang="tr-TR" sz="1100">
              <a:latin typeface="Consolas"/>
            </a:endParaRPr>
          </a:p>
          <a:p>
            <a:pPr algn="l"/>
            <a:r>
              <a:rPr lang="tr-TR" sz="1100" smtClean="0">
                <a:solidFill>
                  <a:srgbClr val="000000"/>
                </a:solidFill>
                <a:latin typeface="Consolas"/>
              </a:rPr>
              <a:t>        Hayvan </a:t>
            </a:r>
            <a:r>
              <a:rPr lang="tr-TR" sz="1100">
                <a:solidFill>
                  <a:srgbClr val="6A3E3E"/>
                </a:solidFill>
                <a:latin typeface="Consolas"/>
              </a:rPr>
              <a:t>h1</a:t>
            </a:r>
            <a:r>
              <a:rPr lang="tr-TR" sz="1100">
                <a:solidFill>
                  <a:srgbClr val="000000"/>
                </a:solidFill>
                <a:latin typeface="Consolas"/>
              </a:rPr>
              <a:t> = </a:t>
            </a:r>
            <a:r>
              <a:rPr lang="tr-TR" sz="1100" b="1">
                <a:solidFill>
                  <a:srgbClr val="7F0055"/>
                </a:solidFill>
                <a:latin typeface="Consolas"/>
              </a:rPr>
              <a:t>new</a:t>
            </a:r>
            <a:r>
              <a:rPr lang="tr-TR" sz="1100" b="1">
                <a:solidFill>
                  <a:srgbClr val="000000"/>
                </a:solidFill>
                <a:latin typeface="Consolas"/>
              </a:rPr>
              <a:t> Hayvan(</a:t>
            </a:r>
            <a:r>
              <a:rPr lang="tr-TR" sz="1100" b="1">
                <a:solidFill>
                  <a:srgbClr val="2A00FF"/>
                </a:solidFill>
                <a:latin typeface="Consolas"/>
              </a:rPr>
              <a:t>"Alpaca"</a:t>
            </a:r>
            <a:r>
              <a:rPr lang="tr-TR" sz="1100" b="1">
                <a:solidFill>
                  <a:srgbClr val="000000"/>
                </a:solidFill>
                <a:latin typeface="Consolas"/>
              </a:rPr>
              <a:t>);</a:t>
            </a:r>
          </a:p>
          <a:p>
            <a:pPr algn="l"/>
            <a:r>
              <a:rPr lang="tr-TR" sz="1100" smtClean="0">
                <a:solidFill>
                  <a:srgbClr val="000000"/>
                </a:solidFill>
                <a:latin typeface="Consolas"/>
              </a:rPr>
              <a:t>        Hayvan </a:t>
            </a:r>
            <a:r>
              <a:rPr lang="tr-TR" sz="1100">
                <a:solidFill>
                  <a:srgbClr val="6A3E3E"/>
                </a:solidFill>
                <a:latin typeface="Consolas"/>
              </a:rPr>
              <a:t>h2</a:t>
            </a:r>
            <a:r>
              <a:rPr lang="tr-TR" sz="1100">
                <a:solidFill>
                  <a:srgbClr val="000000"/>
                </a:solidFill>
                <a:latin typeface="Consolas"/>
              </a:rPr>
              <a:t> = </a:t>
            </a:r>
            <a:r>
              <a:rPr lang="tr-TR" sz="1100" b="1">
                <a:solidFill>
                  <a:srgbClr val="7F0055"/>
                </a:solidFill>
                <a:latin typeface="Consolas"/>
              </a:rPr>
              <a:t>new</a:t>
            </a:r>
            <a:r>
              <a:rPr lang="tr-TR" sz="1100" b="1">
                <a:solidFill>
                  <a:srgbClr val="000000"/>
                </a:solidFill>
                <a:latin typeface="Consolas"/>
              </a:rPr>
              <a:t> Kedi(</a:t>
            </a:r>
            <a:r>
              <a:rPr lang="tr-TR" sz="1100" b="1">
                <a:solidFill>
                  <a:srgbClr val="2A00FF"/>
                </a:solidFill>
                <a:latin typeface="Consolas"/>
              </a:rPr>
              <a:t>"Şerafettin"</a:t>
            </a:r>
            <a:r>
              <a:rPr lang="tr-TR" sz="1100" b="1">
                <a:solidFill>
                  <a:srgbClr val="000000"/>
                </a:solidFill>
                <a:latin typeface="Consolas"/>
              </a:rPr>
              <a:t>);</a:t>
            </a:r>
          </a:p>
          <a:p>
            <a:pPr algn="l"/>
            <a:r>
              <a:rPr lang="tr-TR" sz="1100" smtClean="0">
                <a:solidFill>
                  <a:srgbClr val="000000"/>
                </a:solidFill>
                <a:latin typeface="Consolas"/>
              </a:rPr>
              <a:t>        Hayvan </a:t>
            </a:r>
            <a:r>
              <a:rPr lang="tr-TR" sz="1100">
                <a:solidFill>
                  <a:srgbClr val="6A3E3E"/>
                </a:solidFill>
                <a:latin typeface="Consolas"/>
              </a:rPr>
              <a:t>h3</a:t>
            </a:r>
            <a:r>
              <a:rPr lang="tr-TR" sz="1100">
                <a:solidFill>
                  <a:srgbClr val="000000"/>
                </a:solidFill>
                <a:latin typeface="Consolas"/>
              </a:rPr>
              <a:t> = </a:t>
            </a:r>
            <a:r>
              <a:rPr lang="tr-TR" sz="1100" b="1">
                <a:solidFill>
                  <a:srgbClr val="7F0055"/>
                </a:solidFill>
                <a:latin typeface="Consolas"/>
              </a:rPr>
              <a:t>new</a:t>
            </a:r>
            <a:r>
              <a:rPr lang="tr-TR" sz="1100" b="1">
                <a:solidFill>
                  <a:srgbClr val="000000"/>
                </a:solidFill>
                <a:latin typeface="Consolas"/>
              </a:rPr>
              <a:t> Kopek(</a:t>
            </a:r>
            <a:r>
              <a:rPr lang="tr-TR" sz="1100" b="1">
                <a:solidFill>
                  <a:srgbClr val="2A00FF"/>
                </a:solidFill>
                <a:latin typeface="Consolas"/>
              </a:rPr>
              <a:t>"Wolfie"</a:t>
            </a:r>
            <a:r>
              <a:rPr lang="tr-TR" sz="1100" b="1">
                <a:solidFill>
                  <a:srgbClr val="000000"/>
                </a:solidFill>
                <a:latin typeface="Consolas"/>
              </a:rPr>
              <a:t>);</a:t>
            </a:r>
          </a:p>
          <a:p>
            <a:pPr algn="l"/>
            <a:endParaRPr lang="tr-TR" sz="1100">
              <a:latin typeface="Consolas"/>
            </a:endParaRPr>
          </a:p>
          <a:p>
            <a:pPr algn="l"/>
            <a:r>
              <a:rPr lang="tr-TR" sz="1100" smtClean="0">
                <a:solidFill>
                  <a:srgbClr val="6A3E3E"/>
                </a:solidFill>
                <a:latin typeface="Consolas"/>
              </a:rPr>
              <a:t>        h1</a:t>
            </a:r>
            <a:r>
              <a:rPr lang="tr-TR" sz="1100" smtClean="0">
                <a:solidFill>
                  <a:srgbClr val="000000"/>
                </a:solidFill>
                <a:latin typeface="Consolas"/>
              </a:rPr>
              <a:t>.sesCikar</a:t>
            </a:r>
            <a:r>
              <a:rPr lang="tr-TR" sz="1100">
                <a:solidFill>
                  <a:srgbClr val="000000"/>
                </a:solidFill>
                <a:latin typeface="Consolas"/>
              </a:rPr>
              <a:t>();</a:t>
            </a:r>
          </a:p>
          <a:p>
            <a:pPr algn="l"/>
            <a:r>
              <a:rPr lang="tr-TR" sz="1100" smtClean="0">
                <a:solidFill>
                  <a:srgbClr val="6A3E3E"/>
                </a:solidFill>
                <a:latin typeface="Consolas"/>
              </a:rPr>
              <a:t>        h2</a:t>
            </a:r>
            <a:r>
              <a:rPr lang="tr-TR" sz="1100" smtClean="0">
                <a:solidFill>
                  <a:srgbClr val="000000"/>
                </a:solidFill>
                <a:latin typeface="Consolas"/>
              </a:rPr>
              <a:t>.sesCikar</a:t>
            </a:r>
            <a:r>
              <a:rPr lang="tr-TR" sz="1100">
                <a:solidFill>
                  <a:srgbClr val="000000"/>
                </a:solidFill>
                <a:latin typeface="Consolas"/>
              </a:rPr>
              <a:t>();</a:t>
            </a:r>
          </a:p>
          <a:p>
            <a:pPr algn="l"/>
            <a:r>
              <a:rPr lang="tr-TR" sz="1100" smtClean="0">
                <a:solidFill>
                  <a:srgbClr val="6A3E3E"/>
                </a:solidFill>
                <a:latin typeface="Consolas"/>
              </a:rPr>
              <a:t>        h3</a:t>
            </a:r>
            <a:r>
              <a:rPr lang="tr-TR" sz="1100" smtClean="0">
                <a:solidFill>
                  <a:srgbClr val="000000"/>
                </a:solidFill>
                <a:latin typeface="Consolas"/>
              </a:rPr>
              <a:t>.sesCikar</a:t>
            </a:r>
            <a:r>
              <a:rPr lang="tr-TR" sz="1100">
                <a:solidFill>
                  <a:srgbClr val="000000"/>
                </a:solidFill>
                <a:latin typeface="Consolas"/>
              </a:rPr>
              <a:t>();</a:t>
            </a:r>
          </a:p>
          <a:p>
            <a:pPr algn="l"/>
            <a:r>
              <a:rPr lang="tr-TR" sz="1100" smtClean="0">
                <a:solidFill>
                  <a:srgbClr val="000000"/>
                </a:solidFill>
                <a:latin typeface="Consolas"/>
              </a:rPr>
              <a:t>        System.</a:t>
            </a:r>
            <a:r>
              <a:rPr lang="tr-TR" sz="1100" b="1" i="1" smtClean="0">
                <a:solidFill>
                  <a:srgbClr val="0000C0"/>
                </a:solidFill>
                <a:latin typeface="Consolas"/>
              </a:rPr>
              <a:t>out</a:t>
            </a:r>
            <a:r>
              <a:rPr lang="tr-TR" sz="1100" b="1" i="1" smtClean="0">
                <a:solidFill>
                  <a:srgbClr val="000000"/>
                </a:solidFill>
                <a:latin typeface="Consolas"/>
              </a:rPr>
              <a:t>.println</a:t>
            </a:r>
            <a:r>
              <a:rPr lang="tr-TR" sz="1100" b="1" i="1">
                <a:solidFill>
                  <a:srgbClr val="000000"/>
                </a:solidFill>
                <a:latin typeface="Consolas"/>
              </a:rPr>
              <a:t>();</a:t>
            </a:r>
          </a:p>
          <a:p>
            <a:pPr algn="l"/>
            <a:endParaRPr lang="tr-TR" sz="1100">
              <a:latin typeface="Consolas"/>
            </a:endParaRPr>
          </a:p>
          <a:p>
            <a:pPr algn="l"/>
            <a:r>
              <a:rPr lang="tr-TR" sz="1100" i="1" smtClean="0">
                <a:solidFill>
                  <a:srgbClr val="000000"/>
                </a:solidFill>
                <a:latin typeface="Consolas"/>
              </a:rPr>
              <a:t>        sesVer(</a:t>
            </a:r>
            <a:r>
              <a:rPr lang="tr-TR" sz="1100" i="1" smtClean="0">
                <a:solidFill>
                  <a:srgbClr val="6A3E3E"/>
                </a:solidFill>
                <a:latin typeface="Consolas"/>
              </a:rPr>
              <a:t>h1</a:t>
            </a:r>
            <a:r>
              <a:rPr lang="tr-TR" sz="1100" i="1">
                <a:solidFill>
                  <a:srgbClr val="000000"/>
                </a:solidFill>
                <a:latin typeface="Consolas"/>
              </a:rPr>
              <a:t>);</a:t>
            </a:r>
          </a:p>
          <a:p>
            <a:pPr algn="l"/>
            <a:r>
              <a:rPr lang="tr-TR" sz="1100" i="1" smtClean="0">
                <a:solidFill>
                  <a:srgbClr val="000000"/>
                </a:solidFill>
                <a:latin typeface="Consolas"/>
              </a:rPr>
              <a:t>        sesVer(</a:t>
            </a:r>
            <a:r>
              <a:rPr lang="tr-TR" sz="1100" i="1" smtClean="0">
                <a:solidFill>
                  <a:srgbClr val="6A3E3E"/>
                </a:solidFill>
                <a:latin typeface="Consolas"/>
              </a:rPr>
              <a:t>h2</a:t>
            </a:r>
            <a:r>
              <a:rPr lang="tr-TR" sz="1100" i="1">
                <a:solidFill>
                  <a:srgbClr val="000000"/>
                </a:solidFill>
                <a:latin typeface="Consolas"/>
              </a:rPr>
              <a:t>);</a:t>
            </a:r>
          </a:p>
          <a:p>
            <a:pPr algn="l"/>
            <a:r>
              <a:rPr lang="tr-TR" sz="1100" i="1" smtClean="0">
                <a:solidFill>
                  <a:srgbClr val="000000"/>
                </a:solidFill>
                <a:latin typeface="Consolas"/>
              </a:rPr>
              <a:t>        sesVer(</a:t>
            </a:r>
            <a:r>
              <a:rPr lang="tr-TR" sz="1100" i="1" smtClean="0">
                <a:solidFill>
                  <a:srgbClr val="6A3E3E"/>
                </a:solidFill>
                <a:latin typeface="Consolas"/>
              </a:rPr>
              <a:t>h3</a:t>
            </a:r>
            <a:r>
              <a:rPr lang="tr-TR" sz="1100" i="1">
                <a:solidFill>
                  <a:srgbClr val="000000"/>
                </a:solidFill>
                <a:latin typeface="Consolas"/>
              </a:rPr>
              <a:t>);</a:t>
            </a:r>
          </a:p>
          <a:p>
            <a:pPr algn="l"/>
            <a:r>
              <a:rPr lang="tr-TR" sz="1100" smtClean="0">
                <a:solidFill>
                  <a:srgbClr val="000000"/>
                </a:solidFill>
                <a:latin typeface="Consolas"/>
              </a:rPr>
              <a:t>        System.</a:t>
            </a:r>
            <a:r>
              <a:rPr lang="tr-TR" sz="1100" b="1" i="1" smtClean="0">
                <a:solidFill>
                  <a:srgbClr val="0000C0"/>
                </a:solidFill>
                <a:latin typeface="Consolas"/>
              </a:rPr>
              <a:t>out</a:t>
            </a:r>
            <a:r>
              <a:rPr lang="tr-TR" sz="1100" b="1" i="1" smtClean="0">
                <a:solidFill>
                  <a:srgbClr val="000000"/>
                </a:solidFill>
                <a:latin typeface="Consolas"/>
              </a:rPr>
              <a:t>.println</a:t>
            </a:r>
            <a:r>
              <a:rPr lang="tr-TR" sz="1100" b="1" i="1">
                <a:solidFill>
                  <a:srgbClr val="000000"/>
                </a:solidFill>
                <a:latin typeface="Consolas"/>
              </a:rPr>
              <a:t>();</a:t>
            </a:r>
          </a:p>
          <a:p>
            <a:pPr algn="l"/>
            <a:endParaRPr lang="tr-TR" sz="1100">
              <a:latin typeface="Consolas"/>
            </a:endParaRPr>
          </a:p>
          <a:p>
            <a:pPr algn="l"/>
            <a:r>
              <a:rPr lang="tr-TR" sz="1100" smtClean="0">
                <a:solidFill>
                  <a:srgbClr val="000000"/>
                </a:solidFill>
                <a:highlight>
                  <a:srgbClr val="D4D4D4"/>
                </a:highlight>
                <a:latin typeface="Consolas"/>
              </a:rPr>
              <a:t>        Canli</a:t>
            </a:r>
            <a:r>
              <a:rPr lang="tr-TR" sz="1100">
                <a:solidFill>
                  <a:srgbClr val="000000"/>
                </a:solidFill>
                <a:highlight>
                  <a:srgbClr val="D4D4D4"/>
                </a:highlight>
                <a:latin typeface="Consolas"/>
              </a:rPr>
              <a:t>[] </a:t>
            </a:r>
            <a:r>
              <a:rPr lang="tr-TR" sz="1100">
                <a:solidFill>
                  <a:srgbClr val="6A3E3E"/>
                </a:solidFill>
                <a:highlight>
                  <a:srgbClr val="D4D4D4"/>
                </a:highlight>
                <a:latin typeface="Consolas"/>
              </a:rPr>
              <a:t>canlilar</a:t>
            </a:r>
            <a:r>
              <a:rPr lang="tr-TR" sz="1100">
                <a:solidFill>
                  <a:srgbClr val="000000"/>
                </a:solidFill>
                <a:highlight>
                  <a:srgbClr val="D4D4D4"/>
                </a:highlight>
                <a:latin typeface="Consolas"/>
              </a:rPr>
              <a:t> = {</a:t>
            </a:r>
            <a:r>
              <a:rPr lang="tr-TR" sz="1100" b="1">
                <a:solidFill>
                  <a:srgbClr val="7F0055"/>
                </a:solidFill>
                <a:highlight>
                  <a:srgbClr val="D4D4D4"/>
                </a:highlight>
                <a:latin typeface="Consolas"/>
              </a:rPr>
              <a:t>new</a:t>
            </a:r>
            <a:r>
              <a:rPr lang="tr-TR" sz="1100" b="1">
                <a:solidFill>
                  <a:srgbClr val="000000"/>
                </a:solidFill>
                <a:highlight>
                  <a:srgbClr val="D4D4D4"/>
                </a:highlight>
                <a:latin typeface="Consolas"/>
              </a:rPr>
              <a:t> Kedi(</a:t>
            </a:r>
            <a:r>
              <a:rPr lang="tr-TR" sz="1100" b="1">
                <a:solidFill>
                  <a:srgbClr val="2A00FF"/>
                </a:solidFill>
                <a:highlight>
                  <a:srgbClr val="D4D4D4"/>
                </a:highlight>
                <a:latin typeface="Consolas"/>
              </a:rPr>
              <a:t>"Garfield"</a:t>
            </a:r>
            <a:r>
              <a:rPr lang="tr-TR" sz="1100" b="1">
                <a:solidFill>
                  <a:srgbClr val="000000"/>
                </a:solidFill>
                <a:highlight>
                  <a:srgbClr val="D4D4D4"/>
                </a:highlight>
                <a:latin typeface="Consolas"/>
              </a:rPr>
              <a:t>), </a:t>
            </a:r>
            <a:r>
              <a:rPr lang="tr-TR" sz="1100" b="1">
                <a:solidFill>
                  <a:srgbClr val="7F0055"/>
                </a:solidFill>
                <a:highlight>
                  <a:srgbClr val="D4D4D4"/>
                </a:highlight>
                <a:latin typeface="Consolas"/>
              </a:rPr>
              <a:t>new</a:t>
            </a:r>
            <a:r>
              <a:rPr lang="tr-TR" sz="1100" b="1">
                <a:solidFill>
                  <a:srgbClr val="000000"/>
                </a:solidFill>
                <a:highlight>
                  <a:srgbClr val="D4D4D4"/>
                </a:highlight>
                <a:latin typeface="Consolas"/>
              </a:rPr>
              <a:t> Kopek(</a:t>
            </a:r>
            <a:r>
              <a:rPr lang="tr-TR" sz="1100" b="1">
                <a:solidFill>
                  <a:srgbClr val="2A00FF"/>
                </a:solidFill>
                <a:highlight>
                  <a:srgbClr val="D4D4D4"/>
                </a:highlight>
                <a:latin typeface="Consolas"/>
              </a:rPr>
              <a:t>"Milu"</a:t>
            </a:r>
            <a:r>
              <a:rPr lang="tr-TR" sz="1100" b="1">
                <a:solidFill>
                  <a:srgbClr val="000000"/>
                </a:solidFill>
                <a:highlight>
                  <a:srgbClr val="D4D4D4"/>
                </a:highlight>
                <a:latin typeface="Consolas"/>
              </a:rPr>
              <a:t>), </a:t>
            </a:r>
            <a:r>
              <a:rPr lang="tr-TR" sz="1100" b="1">
                <a:solidFill>
                  <a:srgbClr val="7F0055"/>
                </a:solidFill>
                <a:highlight>
                  <a:srgbClr val="D4D4D4"/>
                </a:highlight>
                <a:latin typeface="Consolas"/>
              </a:rPr>
              <a:t>new</a:t>
            </a:r>
            <a:r>
              <a:rPr lang="tr-TR" sz="1100" b="1">
                <a:solidFill>
                  <a:srgbClr val="000000"/>
                </a:solidFill>
                <a:highlight>
                  <a:srgbClr val="D4D4D4"/>
                </a:highlight>
                <a:latin typeface="Consolas"/>
              </a:rPr>
              <a:t> Kedi(</a:t>
            </a:r>
            <a:r>
              <a:rPr lang="tr-TR" sz="1100" b="1">
                <a:solidFill>
                  <a:srgbClr val="2A00FF"/>
                </a:solidFill>
                <a:highlight>
                  <a:srgbClr val="D4D4D4"/>
                </a:highlight>
                <a:latin typeface="Consolas"/>
              </a:rPr>
              <a:t>"Sylvester</a:t>
            </a:r>
            <a:r>
              <a:rPr lang="tr-TR" sz="1100" b="1" smtClean="0">
                <a:solidFill>
                  <a:srgbClr val="2A00FF"/>
                </a:solidFill>
                <a:highlight>
                  <a:srgbClr val="D4D4D4"/>
                </a:highlight>
                <a:latin typeface="Consolas"/>
              </a:rPr>
              <a:t>"</a:t>
            </a:r>
            <a:r>
              <a:rPr lang="tr-TR" sz="1100" b="1" smtClean="0">
                <a:solidFill>
                  <a:srgbClr val="000000"/>
                </a:solidFill>
                <a:highlight>
                  <a:srgbClr val="D4D4D4"/>
                </a:highlight>
                <a:latin typeface="Consolas"/>
              </a:rPr>
              <a:t>)};</a:t>
            </a:r>
            <a:endParaRPr lang="tr-TR" sz="1100">
              <a:latin typeface="Consolas"/>
            </a:endParaRPr>
          </a:p>
          <a:p>
            <a:pPr algn="l"/>
            <a:r>
              <a:rPr lang="tr-TR" sz="1100" b="1" smtClean="0">
                <a:solidFill>
                  <a:srgbClr val="7F0055"/>
                </a:solidFill>
                <a:latin typeface="Consolas"/>
              </a:rPr>
              <a:t>        for</a:t>
            </a:r>
            <a:r>
              <a:rPr lang="tr-TR" sz="1100" b="1" smtClean="0">
                <a:solidFill>
                  <a:srgbClr val="000000"/>
                </a:solidFill>
                <a:latin typeface="Consolas"/>
              </a:rPr>
              <a:t>(</a:t>
            </a:r>
            <a:r>
              <a:rPr lang="tr-TR" sz="1100" b="1" smtClean="0">
                <a:solidFill>
                  <a:srgbClr val="7F0055"/>
                </a:solidFill>
                <a:latin typeface="Consolas"/>
              </a:rPr>
              <a:t>int</a:t>
            </a:r>
            <a:r>
              <a:rPr lang="tr-TR" sz="1100" b="1" smtClean="0">
                <a:solidFill>
                  <a:srgbClr val="000000"/>
                </a:solidFill>
                <a:latin typeface="Consolas"/>
              </a:rPr>
              <a:t> </a:t>
            </a:r>
            <a:r>
              <a:rPr lang="tr-TR" sz="1100" b="1">
                <a:solidFill>
                  <a:srgbClr val="6A3E3E"/>
                </a:solidFill>
                <a:latin typeface="Consolas"/>
              </a:rPr>
              <a:t>i</a:t>
            </a:r>
            <a:r>
              <a:rPr lang="tr-TR" sz="1100" b="1">
                <a:solidFill>
                  <a:srgbClr val="000000"/>
                </a:solidFill>
                <a:latin typeface="Consolas"/>
              </a:rPr>
              <a:t>=0; </a:t>
            </a:r>
            <a:r>
              <a:rPr lang="tr-TR" sz="1100" b="1">
                <a:solidFill>
                  <a:srgbClr val="6A3E3E"/>
                </a:solidFill>
                <a:latin typeface="Consolas"/>
              </a:rPr>
              <a:t>i</a:t>
            </a:r>
            <a:r>
              <a:rPr lang="tr-TR" sz="1100" b="1">
                <a:solidFill>
                  <a:srgbClr val="000000"/>
                </a:solidFill>
                <a:latin typeface="Consolas"/>
              </a:rPr>
              <a:t>&lt;</a:t>
            </a:r>
            <a:r>
              <a:rPr lang="tr-TR" sz="1100" b="1">
                <a:solidFill>
                  <a:srgbClr val="6A3E3E"/>
                </a:solidFill>
                <a:latin typeface="Consolas"/>
              </a:rPr>
              <a:t>canlilar</a:t>
            </a:r>
            <a:r>
              <a:rPr lang="tr-TR" sz="1100" b="1">
                <a:solidFill>
                  <a:srgbClr val="000000"/>
                </a:solidFill>
                <a:latin typeface="Consolas"/>
              </a:rPr>
              <a:t>.</a:t>
            </a:r>
            <a:r>
              <a:rPr lang="tr-TR" sz="1100" b="1">
                <a:solidFill>
                  <a:srgbClr val="0000C0"/>
                </a:solidFill>
                <a:latin typeface="Consolas"/>
              </a:rPr>
              <a:t>length</a:t>
            </a:r>
            <a:r>
              <a:rPr lang="tr-TR" sz="1100" b="1">
                <a:solidFill>
                  <a:srgbClr val="000000"/>
                </a:solidFill>
                <a:latin typeface="Consolas"/>
              </a:rPr>
              <a:t>; </a:t>
            </a:r>
            <a:r>
              <a:rPr lang="tr-TR" sz="1100" b="1">
                <a:solidFill>
                  <a:srgbClr val="6A3E3E"/>
                </a:solidFill>
                <a:latin typeface="Consolas"/>
              </a:rPr>
              <a:t>i</a:t>
            </a:r>
            <a:r>
              <a:rPr lang="tr-TR" sz="1100" b="1">
                <a:solidFill>
                  <a:srgbClr val="000000"/>
                </a:solidFill>
                <a:latin typeface="Consolas"/>
              </a:rPr>
              <a:t>++)</a:t>
            </a:r>
          </a:p>
          <a:p>
            <a:pPr algn="l"/>
            <a:r>
              <a:rPr lang="tr-TR" sz="1100" smtClean="0">
                <a:solidFill>
                  <a:srgbClr val="6A3E3E"/>
                </a:solidFill>
                <a:latin typeface="Consolas"/>
              </a:rPr>
              <a:t>            canlilar</a:t>
            </a:r>
            <a:r>
              <a:rPr lang="tr-TR" sz="1100" smtClean="0">
                <a:solidFill>
                  <a:srgbClr val="000000"/>
                </a:solidFill>
                <a:latin typeface="Consolas"/>
              </a:rPr>
              <a:t>[</a:t>
            </a:r>
            <a:r>
              <a:rPr lang="tr-TR" sz="1100" smtClean="0">
                <a:solidFill>
                  <a:srgbClr val="6A3E3E"/>
                </a:solidFill>
                <a:latin typeface="Consolas"/>
              </a:rPr>
              <a:t>i</a:t>
            </a:r>
            <a:r>
              <a:rPr lang="tr-TR" sz="1100">
                <a:solidFill>
                  <a:srgbClr val="000000"/>
                </a:solidFill>
                <a:latin typeface="Consolas"/>
              </a:rPr>
              <a:t>].sesCikar</a:t>
            </a:r>
            <a:r>
              <a:rPr lang="tr-TR" sz="1100" smtClean="0">
                <a:solidFill>
                  <a:srgbClr val="000000"/>
                </a:solidFill>
                <a:latin typeface="Consolas"/>
              </a:rPr>
              <a:t>();</a:t>
            </a:r>
            <a:endParaRPr lang="tr-TR" sz="1100">
              <a:latin typeface="Consolas"/>
            </a:endParaRPr>
          </a:p>
          <a:p>
            <a:pPr algn="l"/>
            <a:r>
              <a:rPr lang="tr-TR" sz="1100" smtClean="0">
                <a:solidFill>
                  <a:srgbClr val="000000"/>
                </a:solidFill>
                <a:latin typeface="Consolas"/>
              </a:rPr>
              <a:t>        }</a:t>
            </a:r>
            <a:endParaRPr lang="tr-TR" sz="1100">
              <a:solidFill>
                <a:srgbClr val="000000"/>
              </a:solidFill>
              <a:latin typeface="Consolas"/>
            </a:endParaRPr>
          </a:p>
          <a:p>
            <a:pPr algn="l"/>
            <a:endParaRPr lang="tr-TR" sz="1100">
              <a:latin typeface="Consolas"/>
            </a:endParaRPr>
          </a:p>
          <a:p>
            <a:pPr algn="l"/>
            <a:r>
              <a:rPr lang="tr-TR" sz="1100" b="1" smtClean="0">
                <a:solidFill>
                  <a:srgbClr val="7F0055"/>
                </a:solidFill>
                <a:latin typeface="Consolas"/>
              </a:rPr>
              <a:t>        </a:t>
            </a:r>
            <a:r>
              <a:rPr lang="en-US" sz="1100" b="1" smtClean="0">
                <a:solidFill>
                  <a:srgbClr val="7F0055"/>
                </a:solidFill>
                <a:latin typeface="Consolas"/>
              </a:rPr>
              <a:t>public</a:t>
            </a:r>
            <a:r>
              <a:rPr lang="en-US" sz="1100" b="1" smtClean="0">
                <a:solidFill>
                  <a:srgbClr val="000000"/>
                </a:solidFill>
                <a:latin typeface="Consolas"/>
              </a:rPr>
              <a:t> </a:t>
            </a:r>
            <a:r>
              <a:rPr lang="en-US" sz="1100" b="1">
                <a:solidFill>
                  <a:srgbClr val="7F0055"/>
                </a:solidFill>
                <a:latin typeface="Consolas"/>
              </a:rPr>
              <a:t>static</a:t>
            </a:r>
            <a:r>
              <a:rPr lang="en-US" sz="1100" b="1">
                <a:solidFill>
                  <a:srgbClr val="000000"/>
                </a:solidFill>
                <a:latin typeface="Consolas"/>
              </a:rPr>
              <a:t> </a:t>
            </a:r>
            <a:r>
              <a:rPr lang="en-US" sz="1100" b="1">
                <a:solidFill>
                  <a:srgbClr val="7F0055"/>
                </a:solidFill>
                <a:latin typeface="Consolas"/>
              </a:rPr>
              <a:t>void</a:t>
            </a:r>
            <a:r>
              <a:rPr lang="en-US" sz="1100" b="1">
                <a:solidFill>
                  <a:srgbClr val="000000"/>
                </a:solidFill>
                <a:latin typeface="Consolas"/>
              </a:rPr>
              <a:t> sesVer(</a:t>
            </a:r>
            <a:r>
              <a:rPr lang="en-US" sz="1100" b="1">
                <a:solidFill>
                  <a:srgbClr val="000000"/>
                </a:solidFill>
                <a:highlight>
                  <a:srgbClr val="D4D4D4"/>
                </a:highlight>
                <a:latin typeface="Consolas"/>
              </a:rPr>
              <a:t>Canli </a:t>
            </a:r>
            <a:r>
              <a:rPr lang="en-US" sz="1100" b="1">
                <a:solidFill>
                  <a:srgbClr val="6A3E3E"/>
                </a:solidFill>
                <a:highlight>
                  <a:srgbClr val="D4D4D4"/>
                </a:highlight>
                <a:latin typeface="Consolas"/>
              </a:rPr>
              <a:t>c</a:t>
            </a:r>
            <a:r>
              <a:rPr lang="en-US" sz="1100" b="1">
                <a:solidFill>
                  <a:srgbClr val="000000"/>
                </a:solidFill>
                <a:highlight>
                  <a:srgbClr val="D4D4D4"/>
                </a:highlight>
                <a:latin typeface="Consolas"/>
              </a:rPr>
              <a:t>){</a:t>
            </a:r>
          </a:p>
          <a:p>
            <a:pPr algn="l"/>
            <a:r>
              <a:rPr lang="tr-TR" sz="1100" smtClean="0">
                <a:solidFill>
                  <a:srgbClr val="6A3E3E"/>
                </a:solidFill>
                <a:latin typeface="Consolas"/>
              </a:rPr>
              <a:t>            c</a:t>
            </a:r>
            <a:r>
              <a:rPr lang="tr-TR" sz="1100" smtClean="0">
                <a:solidFill>
                  <a:srgbClr val="000000"/>
                </a:solidFill>
                <a:latin typeface="Consolas"/>
              </a:rPr>
              <a:t>.sesCikar</a:t>
            </a:r>
            <a:r>
              <a:rPr lang="tr-TR" sz="1100">
                <a:solidFill>
                  <a:srgbClr val="000000"/>
                </a:solidFill>
                <a:latin typeface="Consolas"/>
              </a:rPr>
              <a:t>();</a:t>
            </a:r>
          </a:p>
          <a:p>
            <a:pPr algn="l"/>
            <a:r>
              <a:rPr lang="tr-TR" sz="1100" smtClean="0">
                <a:solidFill>
                  <a:srgbClr val="000000"/>
                </a:solidFill>
                <a:latin typeface="Consolas"/>
              </a:rPr>
              <a:t>        }</a:t>
            </a:r>
            <a:endParaRPr lang="tr-TR" sz="1100">
              <a:solidFill>
                <a:srgbClr val="000000"/>
              </a:solidFill>
              <a:latin typeface="Consolas"/>
            </a:endParaRPr>
          </a:p>
          <a:p>
            <a:pPr algn="l"/>
            <a:r>
              <a:rPr lang="tr-TR" sz="1100">
                <a:solidFill>
                  <a:srgbClr val="000000"/>
                </a:solidFill>
                <a:latin typeface="Consolas"/>
              </a:rPr>
              <a:t>}</a:t>
            </a:r>
            <a:endParaRPr lang="tr-TR" sz="1100" smtClean="0">
              <a:solidFill>
                <a:schemeClr val="tx1"/>
              </a:solidFill>
            </a:endParaRPr>
          </a:p>
        </p:txBody>
      </p:sp>
    </p:spTree>
    <p:extLst>
      <p:ext uri="{BB962C8B-B14F-4D97-AF65-F5344CB8AC3E}">
        <p14:creationId xmlns:p14="http://schemas.microsoft.com/office/powerpoint/2010/main" xmlns="" val="25101713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Değişken İsimlendirme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1200"/>
              </a:spcBef>
              <a:spcAft>
                <a:spcPts val="1200"/>
              </a:spcAft>
              <a:buFontTx/>
              <a:buChar char="-"/>
            </a:pPr>
            <a:r>
              <a:rPr lang="tr-TR" sz="2400" dirty="0" smtClean="0">
                <a:solidFill>
                  <a:schemeClr val="tx1"/>
                </a:solidFill>
              </a:rPr>
              <a:t> Değişken isimlerinin uygun şekilde verilmesi gerekmektedir.</a:t>
            </a:r>
          </a:p>
          <a:p>
            <a:pPr algn="l">
              <a:spcBef>
                <a:spcPts val="1200"/>
              </a:spcBef>
              <a:spcAft>
                <a:spcPts val="1200"/>
              </a:spcAft>
              <a:buFontTx/>
              <a:buChar char="-"/>
            </a:pPr>
            <a:r>
              <a:rPr lang="tr-TR" sz="2400" dirty="0" smtClean="0">
                <a:solidFill>
                  <a:schemeClr val="tx1"/>
                </a:solidFill>
              </a:rPr>
              <a:t> Değişken isimlerinin uzunluğu için bir sınır bulunmamaktadır.</a:t>
            </a:r>
          </a:p>
          <a:p>
            <a:pPr algn="l">
              <a:spcBef>
                <a:spcPts val="1200"/>
              </a:spcBef>
              <a:spcAft>
                <a:spcPts val="1200"/>
              </a:spcAft>
              <a:buFontTx/>
              <a:buChar char="-"/>
            </a:pPr>
            <a:r>
              <a:rPr lang="tr-TR" sz="2400" dirty="0" smtClean="0"/>
              <a:t>Değişken isimleri </a:t>
            </a:r>
            <a:r>
              <a:rPr lang="tr-TR" sz="2400" b="1" dirty="0" smtClean="0"/>
              <a:t>harfler, sayılar ve alt çizgi (_)</a:t>
            </a:r>
            <a:r>
              <a:rPr lang="tr-TR" sz="2400" dirty="0" smtClean="0"/>
              <a:t> ile oluşturulur.</a:t>
            </a:r>
            <a:endParaRPr lang="tr-TR" sz="2400" dirty="0" smtClean="0">
              <a:solidFill>
                <a:schemeClr val="tx1"/>
              </a:solidFill>
            </a:endParaRPr>
          </a:p>
          <a:p>
            <a:pPr>
              <a:spcBef>
                <a:spcPts val="0"/>
              </a:spcBef>
              <a:buFontTx/>
              <a:buChar char="-"/>
            </a:pPr>
            <a:endParaRPr lang="tr-TR" sz="2400" b="1" dirty="0" smtClean="0">
              <a:solidFill>
                <a:schemeClr val="tx1"/>
              </a:solidFill>
            </a:endParaRPr>
          </a:p>
          <a:p>
            <a:pPr>
              <a:spcBef>
                <a:spcPts val="0"/>
              </a:spcBef>
              <a:buFontTx/>
              <a:buChar char="-"/>
            </a:pPr>
            <a:endParaRPr lang="tr-TR" sz="2400" b="1" dirty="0" smtClean="0">
              <a:solidFill>
                <a:schemeClr val="tx1"/>
              </a:solidFill>
            </a:endParaRPr>
          </a:p>
          <a:p>
            <a:pPr>
              <a:spcBef>
                <a:spcPts val="0"/>
              </a:spcBef>
            </a:pPr>
            <a:r>
              <a:rPr lang="tr-TR" sz="1500" b="1" dirty="0" smtClean="0"/>
              <a:t>dolar işareti ($)  de kullanabilmekle birlikte </a:t>
            </a:r>
            <a:r>
              <a:rPr lang="tr-TR" sz="1500" dirty="0" smtClean="0"/>
              <a:t>genelde derleyici $’ı kendi isim verirken, iç yapısında kullanır ve biz pek kullanmayız.</a:t>
            </a:r>
            <a:endParaRPr lang="tr-TR" sz="15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3568" y="0"/>
            <a:ext cx="7772400" cy="1470025"/>
          </a:xfrm>
        </p:spPr>
        <p:txBody>
          <a:bodyPr>
            <a:normAutofit/>
          </a:bodyPr>
          <a:lstStyle/>
          <a:p>
            <a:r>
              <a:rPr lang="tr-TR" sz="4000" b="1" smtClean="0">
                <a:solidFill>
                  <a:schemeClr val="tx2">
                    <a:lumMod val="60000"/>
                    <a:lumOff val="40000"/>
                  </a:schemeClr>
                </a:solidFill>
              </a:rPr>
              <a:t>Çokbiçimlilik (Polymorphism)</a:t>
            </a:r>
            <a:endParaRPr lang="tr-TR" sz="4000" b="1" dirty="0">
              <a:solidFill>
                <a:schemeClr val="tx2">
                  <a:lumMod val="60000"/>
                  <a:lumOff val="40000"/>
                </a:schemeClr>
              </a:solidFill>
            </a:endParaRPr>
          </a:p>
        </p:txBody>
      </p:sp>
      <p:sp>
        <p:nvSpPr>
          <p:cNvPr id="3" name="Alt Başlık 2"/>
          <p:cNvSpPr>
            <a:spLocks noGrp="1"/>
          </p:cNvSpPr>
          <p:nvPr>
            <p:ph type="subTitle" idx="1"/>
          </p:nvPr>
        </p:nvSpPr>
        <p:spPr>
          <a:xfrm>
            <a:off x="827584" y="1268760"/>
            <a:ext cx="7344816" cy="5040560"/>
          </a:xfrm>
        </p:spPr>
        <p:txBody>
          <a:bodyPr>
            <a:noAutofit/>
          </a:bodyPr>
          <a:lstStyle/>
          <a:p>
            <a:pPr algn="l"/>
            <a:r>
              <a:rPr lang="tr-TR" sz="1600" b="1" smtClean="0">
                <a:solidFill>
                  <a:schemeClr val="tx1"/>
                </a:solidFill>
              </a:rPr>
              <a:t>Çıktı:</a:t>
            </a:r>
          </a:p>
          <a:p>
            <a:pPr algn="l"/>
            <a:r>
              <a:rPr lang="tr-TR" sz="1100">
                <a:solidFill>
                  <a:srgbClr val="000000"/>
                </a:solidFill>
                <a:latin typeface="Consolas"/>
              </a:rPr>
              <a:t>ehuehuehuehuehu</a:t>
            </a:r>
          </a:p>
          <a:p>
            <a:pPr algn="l"/>
            <a:r>
              <a:rPr lang="tr-TR" sz="1100">
                <a:solidFill>
                  <a:srgbClr val="000000"/>
                </a:solidFill>
                <a:latin typeface="Consolas"/>
              </a:rPr>
              <a:t>Miyav</a:t>
            </a:r>
          </a:p>
          <a:p>
            <a:pPr algn="l"/>
            <a:r>
              <a:rPr lang="tr-TR" sz="1100">
                <a:solidFill>
                  <a:srgbClr val="000000"/>
                </a:solidFill>
                <a:latin typeface="Consolas"/>
              </a:rPr>
              <a:t>hav hav</a:t>
            </a:r>
          </a:p>
          <a:p>
            <a:pPr algn="l"/>
            <a:endParaRPr lang="tr-TR" sz="1100">
              <a:latin typeface="Consolas"/>
            </a:endParaRPr>
          </a:p>
          <a:p>
            <a:pPr algn="l"/>
            <a:r>
              <a:rPr lang="tr-TR" sz="1100">
                <a:solidFill>
                  <a:srgbClr val="000000"/>
                </a:solidFill>
                <a:latin typeface="Consolas"/>
              </a:rPr>
              <a:t>ehuehuehuehuehu</a:t>
            </a:r>
          </a:p>
          <a:p>
            <a:pPr algn="l"/>
            <a:r>
              <a:rPr lang="tr-TR" sz="1100">
                <a:solidFill>
                  <a:srgbClr val="000000"/>
                </a:solidFill>
                <a:latin typeface="Consolas"/>
              </a:rPr>
              <a:t>Miyav</a:t>
            </a:r>
          </a:p>
          <a:p>
            <a:pPr algn="l"/>
            <a:r>
              <a:rPr lang="tr-TR" sz="1100">
                <a:solidFill>
                  <a:srgbClr val="000000"/>
                </a:solidFill>
                <a:latin typeface="Consolas"/>
              </a:rPr>
              <a:t>hav hav</a:t>
            </a:r>
          </a:p>
          <a:p>
            <a:pPr algn="l"/>
            <a:endParaRPr lang="tr-TR" sz="1100">
              <a:latin typeface="Consolas"/>
            </a:endParaRPr>
          </a:p>
          <a:p>
            <a:pPr algn="l"/>
            <a:r>
              <a:rPr lang="tr-TR" sz="1100">
                <a:solidFill>
                  <a:srgbClr val="000000"/>
                </a:solidFill>
                <a:latin typeface="Consolas"/>
              </a:rPr>
              <a:t>Miyav</a:t>
            </a:r>
          </a:p>
          <a:p>
            <a:pPr algn="l"/>
            <a:r>
              <a:rPr lang="tr-TR" sz="1100">
                <a:solidFill>
                  <a:srgbClr val="000000"/>
                </a:solidFill>
                <a:latin typeface="Consolas"/>
              </a:rPr>
              <a:t>hav hav</a:t>
            </a:r>
          </a:p>
          <a:p>
            <a:pPr algn="l"/>
            <a:r>
              <a:rPr lang="tr-TR" sz="1100" smtClean="0">
                <a:solidFill>
                  <a:srgbClr val="000000"/>
                </a:solidFill>
                <a:latin typeface="Consolas"/>
              </a:rPr>
              <a:t>Miyav</a:t>
            </a:r>
          </a:p>
          <a:p>
            <a:pPr algn="l"/>
            <a:endParaRPr lang="tr-TR" sz="1100">
              <a:solidFill>
                <a:srgbClr val="000000"/>
              </a:solidFill>
              <a:latin typeface="Consolas"/>
            </a:endParaRPr>
          </a:p>
          <a:p>
            <a:pPr algn="l"/>
            <a:r>
              <a:rPr lang="tr-TR" sz="1100" smtClean="0">
                <a:solidFill>
                  <a:srgbClr val="000000"/>
                </a:solidFill>
                <a:latin typeface="Consolas"/>
              </a:rPr>
              <a:t>_____________________________________________________________________________________________</a:t>
            </a:r>
          </a:p>
          <a:p>
            <a:pPr algn="l"/>
            <a:endParaRPr lang="tr-TR" sz="1100" smtClean="0">
              <a:solidFill>
                <a:schemeClr val="tx1"/>
              </a:solidFill>
            </a:endParaRPr>
          </a:p>
        </p:txBody>
      </p:sp>
    </p:spTree>
    <p:extLst>
      <p:ext uri="{BB962C8B-B14F-4D97-AF65-F5344CB8AC3E}">
        <p14:creationId xmlns:p14="http://schemas.microsoft.com/office/powerpoint/2010/main" xmlns="" val="2625133094"/>
      </p:ext>
    </p:extLst>
  </p:cSld>
  <p:clrMapOvr>
    <a:masterClrMapping/>
  </p:clrMapOvr>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4000" b="1" dirty="0" smtClean="0">
                <a:solidFill>
                  <a:srgbClr val="464653">
                    <a:lumMod val="60000"/>
                    <a:lumOff val="40000"/>
                  </a:srgbClr>
                </a:solidFill>
              </a:rPr>
              <a:t>İstisnalar</a:t>
            </a:r>
            <a:endParaRPr lang="tr-TR" dirty="0"/>
          </a:p>
        </p:txBody>
      </p:sp>
      <p:pic>
        <p:nvPicPr>
          <p:cNvPr id="4" name="3 İçerik Yer Tutucusu" descr="exceptionslohika-120709091145-phpapp01-thumbnail-4.jpg"/>
          <p:cNvPicPr>
            <a:picLocks noGrp="1" noChangeAspect="1"/>
          </p:cNvPicPr>
          <p:nvPr>
            <p:ph sz="quarter" idx="1"/>
          </p:nvPr>
        </p:nvPicPr>
        <p:blipFill>
          <a:blip r:embed="rId2"/>
          <a:srcRect l="17444" t="18714" r="30466" b="8939"/>
          <a:stretch>
            <a:fillRect/>
          </a:stretch>
        </p:blipFill>
        <p:spPr>
          <a:xfrm>
            <a:off x="2714612" y="1500174"/>
            <a:ext cx="3429024" cy="3571900"/>
          </a:xfrm>
        </p:spPr>
      </p:pic>
      <p:sp>
        <p:nvSpPr>
          <p:cNvPr id="5" name="4 Dikdörtgen"/>
          <p:cNvSpPr/>
          <p:nvPr/>
        </p:nvSpPr>
        <p:spPr>
          <a:xfrm>
            <a:off x="857224" y="5715016"/>
            <a:ext cx="7143800" cy="646331"/>
          </a:xfrm>
          <a:prstGeom prst="rect">
            <a:avLst/>
          </a:prstGeom>
        </p:spPr>
        <p:txBody>
          <a:bodyPr wrap="square">
            <a:spAutoFit/>
          </a:bodyPr>
          <a:lstStyle/>
          <a:p>
            <a:r>
              <a:rPr lang="tr-TR" dirty="0" smtClean="0"/>
              <a:t>Ek kaynak:</a:t>
            </a:r>
          </a:p>
          <a:p>
            <a:r>
              <a:rPr lang="tr-TR" dirty="0" smtClean="0"/>
              <a:t>https://www.slideshare.net/ssuser8e9f37/exceptions-in-java-13584393</a:t>
            </a:r>
            <a:endParaRPr lang="tr-TR" dirty="0"/>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İstisnalar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just">
              <a:buFontTx/>
              <a:buChar char="-"/>
            </a:pPr>
            <a:r>
              <a:rPr lang="tr-TR" sz="2400" smtClean="0">
                <a:solidFill>
                  <a:schemeClr val="tx1"/>
                </a:solidFill>
              </a:rPr>
              <a:t> Bir programcı kod yazarken bazı durumlarda mantıksal hatalar yapabilir veya hata oluşturabilecek kod parçalarını gözden kaçırabilir. Böyle durumlarda çalışan kod hata vererek çalışmayı durdurabilir. Bu, istenilen bir durum değildir ve yazılan programların olabilecek hatalara karşı daha duyarlı olması gerekir.</a:t>
            </a:r>
          </a:p>
          <a:p>
            <a:pPr algn="just">
              <a:buFontTx/>
              <a:buChar char="-"/>
            </a:pPr>
            <a:endParaRPr lang="tr-TR" sz="2400">
              <a:solidFill>
                <a:schemeClr val="tx1"/>
              </a:solidFill>
            </a:endParaRPr>
          </a:p>
          <a:p>
            <a:pPr algn="just">
              <a:buFontTx/>
              <a:buChar char="-"/>
            </a:pPr>
            <a:r>
              <a:rPr lang="tr-TR" sz="2400" smtClean="0">
                <a:solidFill>
                  <a:schemeClr val="tx1"/>
                </a:solidFill>
              </a:rPr>
              <a:t> Örneğin basit bir hesap makinesi tasarlamak isteyen bir yazılımcı bölme işleminde paydadaki değerin 0 olması durumunu gözden kaçırıp bir hata kontrolü yapmaz ve paydaya sıfır değeri gelirse sıfıra bölme hatası oluşur ve program sonlanır. Böyle durumlarda programın sonlanmasına izin verilmemeli ve hatalar önceden tespit edilmelidir.</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İstisnalar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20000"/>
          </a:bodyPr>
          <a:lstStyle/>
          <a:p>
            <a:pPr algn="just">
              <a:buFontTx/>
              <a:buChar char="-"/>
            </a:pPr>
            <a:r>
              <a:rPr lang="tr-TR" sz="2400" dirty="0" smtClean="0">
                <a:solidFill>
                  <a:schemeClr val="tx1"/>
                </a:solidFill>
              </a:rPr>
              <a:t> Java'da bazı durumlar için </a:t>
            </a:r>
            <a:r>
              <a:rPr lang="tr-TR" sz="2400" dirty="0" err="1" smtClean="0">
                <a:solidFill>
                  <a:schemeClr val="tx1"/>
                </a:solidFill>
              </a:rPr>
              <a:t>Exception</a:t>
            </a:r>
            <a:r>
              <a:rPr lang="tr-TR" sz="2400" dirty="0" smtClean="0">
                <a:solidFill>
                  <a:schemeClr val="tx1"/>
                </a:solidFill>
              </a:rPr>
              <a:t> sınıfları bulunmaktadır ve bu sınıflar </a:t>
            </a:r>
            <a:r>
              <a:rPr lang="tr-TR" sz="2400" dirty="0" err="1" smtClean="0">
                <a:solidFill>
                  <a:schemeClr val="tx1"/>
                </a:solidFill>
              </a:rPr>
              <a:t>Exception</a:t>
            </a:r>
            <a:r>
              <a:rPr lang="tr-TR" sz="2400" dirty="0" smtClean="0">
                <a:solidFill>
                  <a:schemeClr val="tx1"/>
                </a:solidFill>
              </a:rPr>
              <a:t> sınıfından türetilmiştir. Ancak, programcılar kendi </a:t>
            </a:r>
            <a:r>
              <a:rPr lang="tr-TR" sz="2400" dirty="0" err="1" smtClean="0">
                <a:solidFill>
                  <a:schemeClr val="tx1"/>
                </a:solidFill>
              </a:rPr>
              <a:t>Exception</a:t>
            </a:r>
            <a:r>
              <a:rPr lang="tr-TR" sz="2400" dirty="0" smtClean="0">
                <a:solidFill>
                  <a:schemeClr val="tx1"/>
                </a:solidFill>
              </a:rPr>
              <a:t> sınıflarını da yazabilmektedirler.</a:t>
            </a:r>
          </a:p>
          <a:p>
            <a:pPr algn="just">
              <a:buFontTx/>
              <a:buChar char="-"/>
            </a:pPr>
            <a:endParaRPr lang="tr-TR" sz="2400" dirty="0">
              <a:solidFill>
                <a:schemeClr val="tx1"/>
              </a:solidFill>
            </a:endParaRPr>
          </a:p>
          <a:p>
            <a:pPr algn="just">
              <a:buFontTx/>
              <a:buChar char="-"/>
            </a:pPr>
            <a:r>
              <a:rPr lang="tr-TR" sz="2400" dirty="0">
                <a:solidFill>
                  <a:schemeClr val="tx1"/>
                </a:solidFill>
              </a:rPr>
              <a:t> Bugüne kadar Java'da yazdığınız birçok kodda hata mesajları almıştınız. </a:t>
            </a:r>
            <a:r>
              <a:rPr lang="tr-TR" sz="2400" dirty="0" err="1">
                <a:solidFill>
                  <a:schemeClr val="tx1"/>
                </a:solidFill>
              </a:rPr>
              <a:t>ArrayIndexOutOfBoundsException</a:t>
            </a:r>
            <a:r>
              <a:rPr lang="tr-TR" sz="2400" dirty="0">
                <a:solidFill>
                  <a:schemeClr val="tx1"/>
                </a:solidFill>
              </a:rPr>
              <a:t>, </a:t>
            </a:r>
            <a:r>
              <a:rPr lang="tr-TR" sz="2400" dirty="0" err="1">
                <a:solidFill>
                  <a:schemeClr val="tx1"/>
                </a:solidFill>
              </a:rPr>
              <a:t>NullPointerException</a:t>
            </a:r>
            <a:r>
              <a:rPr lang="tr-TR" sz="2400" dirty="0">
                <a:solidFill>
                  <a:schemeClr val="tx1"/>
                </a:solidFill>
              </a:rPr>
              <a:t>, </a:t>
            </a:r>
            <a:r>
              <a:rPr lang="tr-TR" sz="2400" dirty="0" err="1">
                <a:solidFill>
                  <a:schemeClr val="tx1"/>
                </a:solidFill>
              </a:rPr>
              <a:t>InputMismatchException</a:t>
            </a:r>
            <a:r>
              <a:rPr lang="tr-TR" sz="2400" dirty="0">
                <a:solidFill>
                  <a:schemeClr val="tx1"/>
                </a:solidFill>
              </a:rPr>
              <a:t>, </a:t>
            </a:r>
            <a:r>
              <a:rPr lang="tr-TR" sz="2400" dirty="0" err="1" smtClean="0">
                <a:solidFill>
                  <a:schemeClr val="tx1"/>
                </a:solidFill>
              </a:rPr>
              <a:t>StringIndexOutOfBoundsException</a:t>
            </a:r>
            <a:r>
              <a:rPr lang="tr-TR" sz="2400" dirty="0" smtClean="0">
                <a:solidFill>
                  <a:schemeClr val="tx1"/>
                </a:solidFill>
              </a:rPr>
              <a:t>, </a:t>
            </a:r>
            <a:r>
              <a:rPr lang="tr-TR" sz="2400" dirty="0" err="1" smtClean="0">
                <a:solidFill>
                  <a:schemeClr val="tx1"/>
                </a:solidFill>
              </a:rPr>
              <a:t>NumberFormatException</a:t>
            </a:r>
            <a:r>
              <a:rPr lang="tr-TR" sz="2400" dirty="0" smtClean="0">
                <a:solidFill>
                  <a:schemeClr val="tx1"/>
                </a:solidFill>
              </a:rPr>
              <a:t> bunlardan bazılarıydı. </a:t>
            </a:r>
          </a:p>
          <a:p>
            <a:pPr algn="just">
              <a:buFontTx/>
              <a:buChar char="-"/>
            </a:pPr>
            <a:endParaRPr lang="tr-TR" sz="2400" dirty="0">
              <a:solidFill>
                <a:schemeClr val="tx1"/>
              </a:solidFill>
            </a:endParaRPr>
          </a:p>
          <a:p>
            <a:pPr algn="just">
              <a:buFontTx/>
              <a:buChar char="-"/>
            </a:pPr>
            <a:r>
              <a:rPr lang="tr-TR" sz="2400" dirty="0" smtClean="0">
                <a:solidFill>
                  <a:schemeClr val="tx1"/>
                </a:solidFill>
              </a:rPr>
              <a:t> Bu istisnalar Java içerisinde tanımlı olup istisnaya sebep olan bir kod parçası ile karşılaşıldığında bu istisnalar JVM tarafından yakalanır, bir hata dizisi yazdırılır ve program sonlandırılır. Ancak, programların bir hata nedeniyle aniden sonlanması istenilen bir şey değildir demiştik.</a:t>
            </a:r>
          </a:p>
        </p:txBody>
      </p:sp>
    </p:spTree>
    <p:extLst>
      <p:ext uri="{BB962C8B-B14F-4D97-AF65-F5344CB8AC3E}">
        <p14:creationId xmlns:p14="http://schemas.microsoft.com/office/powerpoint/2010/main" xmlns="" val="1458466853"/>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İstisnalar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2400" smtClean="0">
                <a:solidFill>
                  <a:schemeClr val="tx1"/>
                </a:solidFill>
              </a:rPr>
              <a:t> Bir programcı yazdığı kodda istisna oluşturabilecek kod parçaları iyi düşünmeli ve gözden kaçırmamalıdır. Eğer bir programcı istisna oluşturabilecek bir kod parçası bulursa bu kod parçasına diğer kodlardan farklı bir şekilde davranmalıdır.</a:t>
            </a:r>
          </a:p>
          <a:p>
            <a:pPr algn="just">
              <a:buFontTx/>
              <a:buChar char="-"/>
            </a:pPr>
            <a:endParaRPr lang="tr-TR" sz="2400">
              <a:solidFill>
                <a:schemeClr val="tx1"/>
              </a:solidFill>
            </a:endParaRPr>
          </a:p>
          <a:p>
            <a:pPr algn="just">
              <a:buFontTx/>
              <a:buChar char="-"/>
            </a:pPr>
            <a:r>
              <a:rPr lang="tr-TR" sz="2400" smtClean="0">
                <a:solidFill>
                  <a:schemeClr val="tx1"/>
                </a:solidFill>
              </a:rPr>
              <a:t> İstisna oluşturabilecek kod parçası bir istisna oluşturursa programın sonlanmasının önlenmesi gerekir. Program oluşan istisnadan bağımsız olarak çalışmasına devam etmelidir. Bunu bir risk yönetimi gibi düşünebilirsiniz. </a:t>
            </a:r>
          </a:p>
          <a:p>
            <a:pPr algn="just">
              <a:buFontTx/>
              <a:buChar char="-"/>
            </a:pPr>
            <a:endParaRPr lang="tr-TR" sz="2400">
              <a:solidFill>
                <a:schemeClr val="tx1"/>
              </a:solidFill>
            </a:endParaRPr>
          </a:p>
          <a:p>
            <a:pPr algn="just">
              <a:buFontTx/>
              <a:buChar char="-"/>
            </a:pPr>
            <a:r>
              <a:rPr lang="tr-TR" sz="2400" smtClean="0">
                <a:solidFill>
                  <a:schemeClr val="tx1"/>
                </a:solidFill>
              </a:rPr>
              <a:t> Java'da istisnai durumların kontrolü için </a:t>
            </a:r>
            <a:r>
              <a:rPr lang="tr-TR" sz="2400" b="1" smtClean="0">
                <a:solidFill>
                  <a:schemeClr val="tx1"/>
                </a:solidFill>
              </a:rPr>
              <a:t>try-catch</a:t>
            </a:r>
            <a:r>
              <a:rPr lang="tr-TR" sz="2400" smtClean="0">
                <a:solidFill>
                  <a:schemeClr val="tx1"/>
                </a:solidFill>
              </a:rPr>
              <a:t> blokları kullanılmaktadır. Try-catch bloğu yapı açısından if-else bloklarını andırmaktadır.</a:t>
            </a:r>
          </a:p>
        </p:txBody>
      </p:sp>
    </p:spTree>
    <p:extLst>
      <p:ext uri="{BB962C8B-B14F-4D97-AF65-F5344CB8AC3E}">
        <p14:creationId xmlns:p14="http://schemas.microsoft.com/office/powerpoint/2010/main" xmlns="" val="2596902542"/>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t</a:t>
            </a:r>
            <a:r>
              <a:rPr lang="tr-TR" sz="4000" b="1" smtClean="0">
                <a:solidFill>
                  <a:schemeClr val="tx2">
                    <a:lumMod val="60000"/>
                    <a:lumOff val="40000"/>
                  </a:schemeClr>
                </a:solidFill>
              </a:rPr>
              <a:t>ry-catch Bloğu</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just">
              <a:buFontTx/>
              <a:buChar char="-"/>
            </a:pPr>
            <a:r>
              <a:rPr lang="tr-TR" sz="2400" smtClean="0">
                <a:solidFill>
                  <a:schemeClr val="tx1"/>
                </a:solidFill>
              </a:rPr>
              <a:t> Java'da try bloğu istisna oluşturabileceğini düşündüğünüz kodu denediğiniz bloktur. Bu blokta istisna oluşturabilecek kodu yazarsınız.</a:t>
            </a:r>
          </a:p>
          <a:p>
            <a:pPr algn="just">
              <a:buFontTx/>
              <a:buChar char="-"/>
            </a:pPr>
            <a:endParaRPr lang="tr-TR" sz="2400">
              <a:solidFill>
                <a:schemeClr val="tx1"/>
              </a:solidFill>
            </a:endParaRPr>
          </a:p>
          <a:p>
            <a:pPr algn="just">
              <a:buFontTx/>
              <a:buChar char="-"/>
            </a:pPr>
            <a:r>
              <a:rPr lang="tr-TR" sz="2400" smtClean="0">
                <a:solidFill>
                  <a:schemeClr val="tx1"/>
                </a:solidFill>
              </a:rPr>
              <a:t> catch bloğu/blokları ise oluşabilecek istisna türlerine göre try bloğunda oluşan istisna sonucu çalıştırılan bloktur. Eğer birden fazla catch bloğu varsa istisnayla uyumlu olan </a:t>
            </a:r>
            <a:r>
              <a:rPr lang="tr-TR" sz="2400" u="sng" smtClean="0">
                <a:solidFill>
                  <a:schemeClr val="tx1"/>
                </a:solidFill>
              </a:rPr>
              <a:t>ilk catch bloğu</a:t>
            </a:r>
            <a:r>
              <a:rPr lang="tr-TR" sz="2400" smtClean="0">
                <a:solidFill>
                  <a:schemeClr val="tx1"/>
                </a:solidFill>
              </a:rPr>
              <a:t> çalıştırılır, diğer catch blokları çalıştırılmaz.</a:t>
            </a:r>
          </a:p>
          <a:p>
            <a:pPr algn="just">
              <a:buFontTx/>
              <a:buChar char="-"/>
            </a:pPr>
            <a:endParaRPr lang="tr-TR" sz="2400">
              <a:solidFill>
                <a:schemeClr val="tx1"/>
              </a:solidFill>
            </a:endParaRPr>
          </a:p>
          <a:p>
            <a:pPr algn="just">
              <a:buFontTx/>
              <a:buChar char="-"/>
            </a:pPr>
            <a:r>
              <a:rPr lang="tr-TR" sz="2400" smtClean="0">
                <a:solidFill>
                  <a:schemeClr val="tx1"/>
                </a:solidFill>
              </a:rPr>
              <a:t> Kalıtım konusunu anlatırken bazı sınıfların üst sınıflardan türetildiğini söylemiştik. Bazı istisna sınıfları da üst istisna sınıflarından türetilmiştir. Bu yüzden birden fazla catch bloğu kullanırken hangi istisnaların yakalandığına dikkat edilmelidir.</a:t>
            </a:r>
          </a:p>
        </p:txBody>
      </p:sp>
    </p:spTree>
    <p:extLst>
      <p:ext uri="{BB962C8B-B14F-4D97-AF65-F5344CB8AC3E}">
        <p14:creationId xmlns:p14="http://schemas.microsoft.com/office/powerpoint/2010/main" xmlns="" val="2739608161"/>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t</a:t>
            </a:r>
            <a:r>
              <a:rPr lang="tr-TR" sz="4000" b="1" smtClean="0">
                <a:solidFill>
                  <a:schemeClr val="tx2">
                    <a:lumMod val="60000"/>
                    <a:lumOff val="40000"/>
                  </a:schemeClr>
                </a:solidFill>
              </a:rPr>
              <a:t>ry-catch Bloğu</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a:bodyPr>
          <a:lstStyle/>
          <a:p>
            <a:pPr algn="just">
              <a:buFontTx/>
              <a:buChar char="-"/>
            </a:pPr>
            <a:r>
              <a:rPr lang="tr-TR" sz="2400" smtClean="0">
                <a:solidFill>
                  <a:schemeClr val="tx1"/>
                </a:solidFill>
              </a:rPr>
              <a:t> </a:t>
            </a:r>
            <a:r>
              <a:rPr lang="tr-TR" sz="2400" b="1" smtClean="0">
                <a:solidFill>
                  <a:schemeClr val="tx1"/>
                </a:solidFill>
              </a:rPr>
              <a:t>try: </a:t>
            </a:r>
            <a:r>
              <a:rPr lang="tr-TR" sz="2400" smtClean="0">
                <a:solidFill>
                  <a:schemeClr val="tx1"/>
                </a:solidFill>
              </a:rPr>
              <a:t>dene</a:t>
            </a:r>
          </a:p>
          <a:p>
            <a:pPr algn="just">
              <a:buFontTx/>
              <a:buChar char="-"/>
            </a:pPr>
            <a:r>
              <a:rPr lang="tr-TR" sz="2400">
                <a:solidFill>
                  <a:schemeClr val="tx1"/>
                </a:solidFill>
              </a:rPr>
              <a:t> </a:t>
            </a:r>
            <a:r>
              <a:rPr lang="tr-TR" sz="2400" b="1" smtClean="0">
                <a:solidFill>
                  <a:schemeClr val="tx1"/>
                </a:solidFill>
              </a:rPr>
              <a:t>catch: </a:t>
            </a:r>
            <a:r>
              <a:rPr lang="tr-TR" sz="2400" smtClean="0">
                <a:solidFill>
                  <a:schemeClr val="tx1"/>
                </a:solidFill>
              </a:rPr>
              <a:t>yakala</a:t>
            </a:r>
          </a:p>
          <a:p>
            <a:pPr algn="just">
              <a:buFontTx/>
              <a:buChar char="-"/>
            </a:pPr>
            <a:r>
              <a:rPr lang="tr-TR" sz="2400">
                <a:solidFill>
                  <a:schemeClr val="tx1"/>
                </a:solidFill>
              </a:rPr>
              <a:t> </a:t>
            </a:r>
            <a:r>
              <a:rPr lang="tr-TR" sz="2400" smtClean="0">
                <a:solidFill>
                  <a:schemeClr val="tx1"/>
                </a:solidFill>
              </a:rPr>
              <a:t>Neyi yakalayacağız?</a:t>
            </a:r>
          </a:p>
          <a:p>
            <a:pPr algn="just">
              <a:buFontTx/>
              <a:buChar char="-"/>
            </a:pPr>
            <a:r>
              <a:rPr lang="tr-TR" sz="2400">
                <a:solidFill>
                  <a:schemeClr val="tx1"/>
                </a:solidFill>
              </a:rPr>
              <a:t> </a:t>
            </a:r>
            <a:r>
              <a:rPr lang="tr-TR" sz="2400" smtClean="0">
                <a:solidFill>
                  <a:schemeClr val="tx1"/>
                </a:solidFill>
              </a:rPr>
              <a:t>Java'da try bloğundaki kodda bir hata oluşması durumunda bir istisna </a:t>
            </a:r>
            <a:r>
              <a:rPr lang="tr-TR" sz="2400" u="sng" smtClean="0">
                <a:solidFill>
                  <a:schemeClr val="tx1"/>
                </a:solidFill>
              </a:rPr>
              <a:t>fırlatılır</a:t>
            </a:r>
            <a:r>
              <a:rPr lang="tr-TR" sz="2400" smtClean="0">
                <a:solidFill>
                  <a:schemeClr val="tx1"/>
                </a:solidFill>
              </a:rPr>
              <a:t>. catch blokları da fırlatılan bu istisnayı yakalamakla görevlidir. Eğer fırlatılan istisnaya uygun bir catch bloğu yoksa fırlatılan istisna yakalanamaz ve JVM bir hata mesajı vererek programı sonlandırır.</a:t>
            </a:r>
          </a:p>
          <a:p>
            <a:pPr algn="just">
              <a:buFontTx/>
              <a:buChar char="-"/>
            </a:pPr>
            <a:endParaRPr lang="tr-TR" sz="2400" u="sng">
              <a:solidFill>
                <a:schemeClr val="tx1"/>
              </a:solidFill>
            </a:endParaRPr>
          </a:p>
          <a:p>
            <a:pPr algn="just">
              <a:buFontTx/>
              <a:buChar char="-"/>
            </a:pPr>
            <a:r>
              <a:rPr lang="tr-TR" sz="2400">
                <a:solidFill>
                  <a:schemeClr val="tx1"/>
                </a:solidFill>
              </a:rPr>
              <a:t> </a:t>
            </a:r>
            <a:r>
              <a:rPr lang="tr-TR" sz="2400" smtClean="0">
                <a:solidFill>
                  <a:schemeClr val="tx1"/>
                </a:solidFill>
              </a:rPr>
              <a:t>try bloğunda çalıştırılan bir metot veya işlem bir istisna oluşturduğunda oluşan istisnayı direk olarak fırlatır. Ancak, kullanıcı bazı durumları kontrol ederek istisnayı kendisi fırlatabilir.</a:t>
            </a:r>
            <a:endParaRPr lang="tr-TR" sz="2400" u="sng" smtClean="0">
              <a:solidFill>
                <a:schemeClr val="tx1"/>
              </a:solidFill>
            </a:endParaRPr>
          </a:p>
        </p:txBody>
      </p:sp>
    </p:spTree>
    <p:extLst>
      <p:ext uri="{BB962C8B-B14F-4D97-AF65-F5344CB8AC3E}">
        <p14:creationId xmlns:p14="http://schemas.microsoft.com/office/powerpoint/2010/main" xmlns="" val="3444714249"/>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t</a:t>
            </a:r>
            <a:r>
              <a:rPr lang="tr-TR" sz="4000" b="1" smtClean="0">
                <a:solidFill>
                  <a:schemeClr val="tx2">
                    <a:lumMod val="60000"/>
                    <a:lumOff val="40000"/>
                  </a:schemeClr>
                </a:solidFill>
              </a:rPr>
              <a:t>ry-catch Bloğu</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62500" lnSpcReduction="20000"/>
          </a:bodyPr>
          <a:lstStyle/>
          <a:p>
            <a:pPr algn="l"/>
            <a:r>
              <a:rPr lang="tr-TR" sz="2400" dirty="0" err="1">
                <a:solidFill>
                  <a:srgbClr val="000000"/>
                </a:solidFill>
                <a:latin typeface="Consolas"/>
              </a:rPr>
              <a:t>Scanner</a:t>
            </a:r>
            <a:r>
              <a:rPr lang="tr-TR" sz="2400" dirty="0">
                <a:solidFill>
                  <a:srgbClr val="000000"/>
                </a:solidFill>
                <a:latin typeface="Consolas"/>
              </a:rPr>
              <a:t> </a:t>
            </a:r>
            <a:r>
              <a:rPr lang="tr-TR" sz="2400" dirty="0">
                <a:solidFill>
                  <a:srgbClr val="6A3E3E"/>
                </a:solidFill>
                <a:latin typeface="Consolas"/>
              </a:rPr>
              <a:t>k</a:t>
            </a:r>
            <a:r>
              <a:rPr lang="tr-TR" sz="2400" dirty="0">
                <a:solidFill>
                  <a:srgbClr val="000000"/>
                </a:solidFill>
                <a:latin typeface="Consolas"/>
              </a:rPr>
              <a:t> = </a:t>
            </a:r>
            <a:r>
              <a:rPr lang="tr-TR" sz="2400" b="1" dirty="0" err="1">
                <a:solidFill>
                  <a:srgbClr val="7F0055"/>
                </a:solidFill>
                <a:latin typeface="Consolas"/>
              </a:rPr>
              <a:t>new</a:t>
            </a:r>
            <a:r>
              <a:rPr lang="tr-TR" sz="2400" b="1" dirty="0">
                <a:solidFill>
                  <a:srgbClr val="000000"/>
                </a:solidFill>
                <a:latin typeface="Consolas"/>
              </a:rPr>
              <a:t> </a:t>
            </a:r>
            <a:r>
              <a:rPr lang="tr-TR" sz="2400" b="1" dirty="0" err="1">
                <a:solidFill>
                  <a:srgbClr val="000000"/>
                </a:solidFill>
                <a:latin typeface="Consolas"/>
              </a:rPr>
              <a:t>Scanner</a:t>
            </a:r>
            <a:r>
              <a:rPr lang="tr-TR" sz="2400" b="1" dirty="0">
                <a:solidFill>
                  <a:srgbClr val="000000"/>
                </a:solidFill>
                <a:latin typeface="Consolas"/>
              </a:rPr>
              <a:t>(</a:t>
            </a:r>
            <a:r>
              <a:rPr lang="tr-TR" sz="2400" b="1" dirty="0" err="1">
                <a:solidFill>
                  <a:srgbClr val="000000"/>
                </a:solidFill>
                <a:latin typeface="Consolas"/>
              </a:rPr>
              <a:t>System</a:t>
            </a:r>
            <a:r>
              <a:rPr lang="tr-TR" sz="2400" b="1" dirty="0">
                <a:solidFill>
                  <a:srgbClr val="000000"/>
                </a:solidFill>
                <a:latin typeface="Consolas"/>
              </a:rPr>
              <a:t>.</a:t>
            </a:r>
            <a:r>
              <a:rPr lang="tr-TR" sz="2400" b="1" i="1" dirty="0">
                <a:solidFill>
                  <a:srgbClr val="0000C0"/>
                </a:solidFill>
                <a:latin typeface="Consolas"/>
              </a:rPr>
              <a:t>in</a:t>
            </a:r>
            <a:r>
              <a:rPr lang="tr-TR" sz="2400" b="1" i="1" dirty="0">
                <a:solidFill>
                  <a:srgbClr val="000000"/>
                </a:solidFill>
                <a:latin typeface="Consolas"/>
              </a:rPr>
              <a:t>);</a:t>
            </a:r>
          </a:p>
          <a:p>
            <a:pPr algn="l"/>
            <a:r>
              <a:rPr lang="tr-TR" sz="2400" b="1" dirty="0" err="1" smtClean="0">
                <a:solidFill>
                  <a:srgbClr val="7F0055"/>
                </a:solidFill>
                <a:latin typeface="Consolas"/>
              </a:rPr>
              <a:t>double</a:t>
            </a:r>
            <a:r>
              <a:rPr lang="tr-TR" sz="2400" b="1" dirty="0" smtClean="0">
                <a:solidFill>
                  <a:srgbClr val="000000"/>
                </a:solidFill>
                <a:latin typeface="Consolas"/>
              </a:rPr>
              <a:t> </a:t>
            </a:r>
            <a:r>
              <a:rPr lang="tr-TR" sz="2400" b="1" dirty="0">
                <a:solidFill>
                  <a:srgbClr val="6A3E3E"/>
                </a:solidFill>
                <a:latin typeface="Consolas"/>
              </a:rPr>
              <a:t>x</a:t>
            </a:r>
            <a:r>
              <a:rPr lang="tr-TR" sz="2400" b="1" dirty="0">
                <a:solidFill>
                  <a:srgbClr val="000000"/>
                </a:solidFill>
                <a:latin typeface="Consolas"/>
              </a:rPr>
              <a:t>, </a:t>
            </a:r>
            <a:r>
              <a:rPr lang="tr-TR" sz="2400" b="1" dirty="0">
                <a:solidFill>
                  <a:srgbClr val="6A3E3E"/>
                </a:solidFill>
                <a:latin typeface="Consolas"/>
              </a:rPr>
              <a:t>y</a:t>
            </a:r>
            <a:r>
              <a:rPr lang="tr-TR" sz="2400" b="1" dirty="0">
                <a:solidFill>
                  <a:srgbClr val="000000"/>
                </a:solidFill>
                <a:latin typeface="Consolas"/>
              </a:rPr>
              <a:t>;</a:t>
            </a:r>
          </a:p>
          <a:p>
            <a:pPr algn="l"/>
            <a:r>
              <a:rPr lang="tr-TR" sz="2400" b="1" dirty="0" err="1">
                <a:solidFill>
                  <a:srgbClr val="7F0055"/>
                </a:solidFill>
                <a:latin typeface="Consolas"/>
              </a:rPr>
              <a:t>try</a:t>
            </a:r>
            <a:r>
              <a:rPr lang="tr-TR" sz="2400" b="1" dirty="0">
                <a:solidFill>
                  <a:srgbClr val="000000"/>
                </a:solidFill>
                <a:latin typeface="Consolas"/>
              </a:rPr>
              <a:t>{</a:t>
            </a:r>
          </a:p>
          <a:p>
            <a:pPr algn="l"/>
            <a:r>
              <a:rPr lang="tr-TR" sz="2400" dirty="0" smtClean="0">
                <a:solidFill>
                  <a:srgbClr val="6A3E3E"/>
                </a:solidFill>
                <a:latin typeface="Consolas"/>
              </a:rPr>
              <a:t>	x</a:t>
            </a:r>
            <a:r>
              <a:rPr lang="tr-TR" sz="2400" dirty="0" smtClean="0">
                <a:solidFill>
                  <a:srgbClr val="000000"/>
                </a:solidFill>
                <a:latin typeface="Consolas"/>
              </a:rPr>
              <a:t> </a:t>
            </a:r>
            <a:r>
              <a:rPr lang="tr-TR" sz="2400" dirty="0">
                <a:solidFill>
                  <a:srgbClr val="000000"/>
                </a:solidFill>
                <a:latin typeface="Consolas"/>
              </a:rPr>
              <a:t>= </a:t>
            </a:r>
            <a:r>
              <a:rPr lang="tr-TR" sz="2400" dirty="0" smtClean="0">
                <a:solidFill>
                  <a:srgbClr val="6A3E3E"/>
                </a:solidFill>
                <a:latin typeface="Consolas"/>
              </a:rPr>
              <a:t>k</a:t>
            </a:r>
            <a:r>
              <a:rPr lang="tr-TR" sz="2400" dirty="0" smtClean="0">
                <a:solidFill>
                  <a:srgbClr val="000000"/>
                </a:solidFill>
                <a:latin typeface="Consolas"/>
              </a:rPr>
              <a:t>.</a:t>
            </a:r>
            <a:r>
              <a:rPr lang="tr-TR" sz="2400" dirty="0" err="1" smtClean="0">
                <a:solidFill>
                  <a:srgbClr val="000000"/>
                </a:solidFill>
                <a:latin typeface="Consolas"/>
              </a:rPr>
              <a:t>nextDouble</a:t>
            </a:r>
            <a:r>
              <a:rPr lang="tr-TR" sz="2400" dirty="0" smtClean="0">
                <a:solidFill>
                  <a:srgbClr val="000000"/>
                </a:solidFill>
                <a:latin typeface="Consolas"/>
              </a:rPr>
              <a:t>();</a:t>
            </a:r>
            <a:endParaRPr lang="tr-TR" sz="2400" dirty="0">
              <a:solidFill>
                <a:srgbClr val="000000"/>
              </a:solidFill>
              <a:latin typeface="Consolas"/>
            </a:endParaRPr>
          </a:p>
          <a:p>
            <a:pPr algn="l"/>
            <a:r>
              <a:rPr lang="tr-TR" sz="2400" dirty="0" smtClean="0">
                <a:solidFill>
                  <a:srgbClr val="6A3E3E"/>
                </a:solidFill>
                <a:latin typeface="Consolas"/>
              </a:rPr>
              <a:t>	y</a:t>
            </a:r>
            <a:r>
              <a:rPr lang="tr-TR" sz="2400" dirty="0" smtClean="0">
                <a:solidFill>
                  <a:srgbClr val="000000"/>
                </a:solidFill>
                <a:latin typeface="Consolas"/>
              </a:rPr>
              <a:t> </a:t>
            </a:r>
            <a:r>
              <a:rPr lang="tr-TR" sz="2400" dirty="0">
                <a:solidFill>
                  <a:srgbClr val="000000"/>
                </a:solidFill>
                <a:latin typeface="Consolas"/>
              </a:rPr>
              <a:t>= </a:t>
            </a:r>
            <a:r>
              <a:rPr lang="tr-TR" sz="2400" dirty="0" smtClean="0">
                <a:solidFill>
                  <a:srgbClr val="6A3E3E"/>
                </a:solidFill>
                <a:latin typeface="Consolas"/>
              </a:rPr>
              <a:t>k</a:t>
            </a:r>
            <a:r>
              <a:rPr lang="tr-TR" sz="2400" dirty="0" smtClean="0">
                <a:solidFill>
                  <a:srgbClr val="000000"/>
                </a:solidFill>
                <a:latin typeface="Consolas"/>
              </a:rPr>
              <a:t>.</a:t>
            </a:r>
            <a:r>
              <a:rPr lang="tr-TR" sz="2400" dirty="0" err="1" smtClean="0">
                <a:solidFill>
                  <a:srgbClr val="000000"/>
                </a:solidFill>
                <a:latin typeface="Consolas"/>
              </a:rPr>
              <a:t>nextDouble</a:t>
            </a:r>
            <a:r>
              <a:rPr lang="tr-TR" sz="2400" dirty="0" smtClean="0">
                <a:solidFill>
                  <a:srgbClr val="000000"/>
                </a:solidFill>
                <a:latin typeface="Consolas"/>
              </a:rPr>
              <a:t>();</a:t>
            </a:r>
            <a:endParaRPr lang="tr-TR" sz="2400" dirty="0">
              <a:solidFill>
                <a:srgbClr val="000000"/>
              </a:solidFill>
              <a:latin typeface="Consolas"/>
            </a:endParaRPr>
          </a:p>
          <a:p>
            <a:pPr algn="l"/>
            <a:r>
              <a:rPr lang="tr-TR" sz="2400" dirty="0" smtClean="0">
                <a:solidFill>
                  <a:srgbClr val="000000"/>
                </a:solidFill>
                <a:latin typeface="Consolas"/>
              </a:rPr>
              <a:t>	</a:t>
            </a:r>
            <a:r>
              <a:rPr lang="tr-TR" sz="2400" dirty="0" err="1" smtClean="0">
                <a:solidFill>
                  <a:srgbClr val="000000"/>
                </a:solidFill>
                <a:latin typeface="Consolas"/>
              </a:rPr>
              <a:t>System</a:t>
            </a:r>
            <a:r>
              <a:rPr lang="tr-TR" sz="2400" dirty="0" smtClean="0">
                <a:solidFill>
                  <a:srgbClr val="000000"/>
                </a:solidFill>
                <a:latin typeface="Consolas"/>
              </a:rPr>
              <a:t>.</a:t>
            </a:r>
            <a:r>
              <a:rPr lang="tr-TR" sz="2400" b="1" i="1" dirty="0" err="1" smtClean="0">
                <a:solidFill>
                  <a:srgbClr val="0000C0"/>
                </a:solidFill>
                <a:latin typeface="Consolas"/>
              </a:rPr>
              <a:t>out</a:t>
            </a:r>
            <a:r>
              <a:rPr lang="tr-TR" sz="2400" b="1" i="1" dirty="0" smtClean="0">
                <a:solidFill>
                  <a:srgbClr val="000000"/>
                </a:solidFill>
                <a:latin typeface="Consolas"/>
              </a:rPr>
              <a:t>.</a:t>
            </a:r>
            <a:r>
              <a:rPr lang="tr-TR" sz="2400" b="1" i="1" dirty="0" err="1" smtClean="0">
                <a:solidFill>
                  <a:srgbClr val="000000"/>
                </a:solidFill>
                <a:latin typeface="Consolas"/>
              </a:rPr>
              <a:t>println</a:t>
            </a:r>
            <a:r>
              <a:rPr lang="tr-TR" sz="2400" b="1" i="1" dirty="0" smtClean="0">
                <a:solidFill>
                  <a:srgbClr val="000000"/>
                </a:solidFill>
                <a:latin typeface="Consolas"/>
              </a:rPr>
              <a:t>(</a:t>
            </a:r>
            <a:r>
              <a:rPr lang="tr-TR" sz="2400" b="1" i="1" dirty="0" smtClean="0">
                <a:solidFill>
                  <a:srgbClr val="6A3E3E"/>
                </a:solidFill>
                <a:latin typeface="Consolas"/>
              </a:rPr>
              <a:t>x</a:t>
            </a:r>
            <a:r>
              <a:rPr lang="tr-TR" sz="2400" b="1" i="1" dirty="0" smtClean="0">
                <a:solidFill>
                  <a:srgbClr val="000000"/>
                </a:solidFill>
                <a:latin typeface="Consolas"/>
              </a:rPr>
              <a:t>/</a:t>
            </a:r>
            <a:r>
              <a:rPr lang="tr-TR" sz="2400" b="1" i="1" dirty="0" smtClean="0">
                <a:solidFill>
                  <a:srgbClr val="6A3E3E"/>
                </a:solidFill>
                <a:latin typeface="Consolas"/>
              </a:rPr>
              <a:t>y</a:t>
            </a:r>
            <a:r>
              <a:rPr lang="tr-TR" sz="2400" b="1" i="1" dirty="0">
                <a:solidFill>
                  <a:srgbClr val="000000"/>
                </a:solidFill>
                <a:latin typeface="Consolas"/>
              </a:rPr>
              <a:t>);</a:t>
            </a:r>
          </a:p>
          <a:p>
            <a:pPr algn="l"/>
            <a:r>
              <a:rPr lang="tr-TR" sz="2400" dirty="0">
                <a:solidFill>
                  <a:srgbClr val="000000"/>
                </a:solidFill>
                <a:latin typeface="Consolas"/>
              </a:rPr>
              <a:t>}</a:t>
            </a:r>
            <a:r>
              <a:rPr lang="tr-TR" sz="2400" b="1" dirty="0" err="1">
                <a:solidFill>
                  <a:srgbClr val="7F0055"/>
                </a:solidFill>
                <a:latin typeface="Consolas"/>
              </a:rPr>
              <a:t>catch</a:t>
            </a:r>
            <a:r>
              <a:rPr lang="tr-TR" sz="2400" b="1" dirty="0">
                <a:solidFill>
                  <a:srgbClr val="000000"/>
                </a:solidFill>
                <a:latin typeface="Consolas"/>
              </a:rPr>
              <a:t>(</a:t>
            </a:r>
            <a:r>
              <a:rPr lang="tr-TR" sz="2400" b="1" dirty="0" err="1">
                <a:solidFill>
                  <a:srgbClr val="000000"/>
                </a:solidFill>
                <a:latin typeface="Consolas"/>
              </a:rPr>
              <a:t>Exception</a:t>
            </a:r>
            <a:r>
              <a:rPr lang="tr-TR" sz="2400" b="1" dirty="0">
                <a:solidFill>
                  <a:srgbClr val="000000"/>
                </a:solidFill>
                <a:latin typeface="Consolas"/>
              </a:rPr>
              <a:t> </a:t>
            </a:r>
            <a:r>
              <a:rPr lang="tr-TR" sz="2400" b="1" dirty="0">
                <a:solidFill>
                  <a:srgbClr val="6A3E3E"/>
                </a:solidFill>
                <a:latin typeface="Consolas"/>
              </a:rPr>
              <a:t>e</a:t>
            </a:r>
            <a:r>
              <a:rPr lang="tr-TR" sz="2400" b="1" dirty="0">
                <a:solidFill>
                  <a:srgbClr val="000000"/>
                </a:solidFill>
                <a:latin typeface="Consolas"/>
              </a:rPr>
              <a:t>){</a:t>
            </a:r>
          </a:p>
          <a:p>
            <a:pPr algn="l"/>
            <a:r>
              <a:rPr lang="tr-TR" sz="2400" dirty="0" smtClean="0">
                <a:solidFill>
                  <a:srgbClr val="000000"/>
                </a:solidFill>
                <a:latin typeface="Consolas"/>
              </a:rPr>
              <a:t>	</a:t>
            </a:r>
            <a:r>
              <a:rPr lang="tr-TR" sz="2400" dirty="0" err="1" smtClean="0">
                <a:solidFill>
                  <a:srgbClr val="000000"/>
                </a:solidFill>
                <a:latin typeface="Consolas"/>
              </a:rPr>
              <a:t>System</a:t>
            </a:r>
            <a:r>
              <a:rPr lang="tr-TR" sz="2400" dirty="0" smtClean="0">
                <a:solidFill>
                  <a:srgbClr val="000000"/>
                </a:solidFill>
                <a:latin typeface="Consolas"/>
              </a:rPr>
              <a:t>.</a:t>
            </a:r>
            <a:r>
              <a:rPr lang="tr-TR" sz="2400" b="1" i="1" dirty="0" err="1" smtClean="0">
                <a:solidFill>
                  <a:srgbClr val="0000C0"/>
                </a:solidFill>
                <a:latin typeface="Consolas"/>
              </a:rPr>
              <a:t>out</a:t>
            </a:r>
            <a:r>
              <a:rPr lang="tr-TR" sz="2400" b="1" i="1" dirty="0" smtClean="0">
                <a:solidFill>
                  <a:srgbClr val="000000"/>
                </a:solidFill>
                <a:latin typeface="Consolas"/>
              </a:rPr>
              <a:t>.</a:t>
            </a:r>
            <a:r>
              <a:rPr lang="tr-TR" sz="2400" b="1" i="1" dirty="0" err="1" smtClean="0">
                <a:solidFill>
                  <a:srgbClr val="000000"/>
                </a:solidFill>
                <a:latin typeface="Consolas"/>
              </a:rPr>
              <a:t>println</a:t>
            </a:r>
            <a:r>
              <a:rPr lang="tr-TR" sz="2400" b="1" i="1" dirty="0" smtClean="0">
                <a:solidFill>
                  <a:srgbClr val="000000"/>
                </a:solidFill>
                <a:latin typeface="Consolas"/>
              </a:rPr>
              <a:t>(</a:t>
            </a:r>
            <a:r>
              <a:rPr lang="tr-TR" sz="2400" b="1" i="1" dirty="0" smtClean="0">
                <a:solidFill>
                  <a:srgbClr val="2A00FF"/>
                </a:solidFill>
                <a:latin typeface="Consolas"/>
              </a:rPr>
              <a:t>"Sıfıra bölme hatası!.."</a:t>
            </a:r>
            <a:r>
              <a:rPr lang="tr-TR" sz="2400" b="1" i="1" dirty="0" smtClean="0">
                <a:solidFill>
                  <a:srgbClr val="000000"/>
                </a:solidFill>
                <a:latin typeface="Consolas"/>
              </a:rPr>
              <a:t>);</a:t>
            </a:r>
            <a:endParaRPr lang="tr-TR" sz="2400" b="1" i="1" dirty="0">
              <a:solidFill>
                <a:srgbClr val="000000"/>
              </a:solidFill>
              <a:latin typeface="Consolas"/>
            </a:endParaRPr>
          </a:p>
          <a:p>
            <a:pPr algn="l"/>
            <a:r>
              <a:rPr lang="tr-TR" sz="2400" dirty="0" smtClean="0">
                <a:solidFill>
                  <a:srgbClr val="000000"/>
                </a:solidFill>
                <a:latin typeface="Consolas"/>
              </a:rPr>
              <a:t>}</a:t>
            </a:r>
          </a:p>
          <a:p>
            <a:pPr algn="l"/>
            <a:endParaRPr lang="tr-TR" sz="2400" u="sng" dirty="0">
              <a:solidFill>
                <a:srgbClr val="000000"/>
              </a:solidFill>
              <a:latin typeface="Consolas"/>
            </a:endParaRPr>
          </a:p>
          <a:p>
            <a:pPr marL="342900" indent="-342900" algn="just">
              <a:buFont typeface="Wingdings" panose="05000000000000000000" pitchFamily="2" charset="2"/>
              <a:buChar char="Ø"/>
            </a:pPr>
            <a:r>
              <a:rPr lang="tr-TR" sz="2400" dirty="0" smtClean="0">
                <a:solidFill>
                  <a:schemeClr val="tx1"/>
                </a:solidFill>
              </a:rPr>
              <a:t>Yukarıdaki örnekte kullanıcıdan alınan iki tane sayının birbirine bölümü ekrana yazdırılacaktır. Ancak, ikinci sayısının 0 olması durumunda sıfıra bölme hatası oluşabileceğinden dolayı programcı bu kodu </a:t>
            </a:r>
            <a:r>
              <a:rPr lang="tr-TR" sz="2400" dirty="0" err="1" smtClean="0">
                <a:solidFill>
                  <a:schemeClr val="tx1"/>
                </a:solidFill>
              </a:rPr>
              <a:t>try</a:t>
            </a:r>
            <a:r>
              <a:rPr lang="tr-TR" sz="2400" dirty="0" smtClean="0">
                <a:solidFill>
                  <a:schemeClr val="tx1"/>
                </a:solidFill>
              </a:rPr>
              <a:t> bloğu içerisinde yazmış ve bölme esnasında bir istisna fırlatılması durumunda bu istisnayı </a:t>
            </a:r>
            <a:r>
              <a:rPr lang="tr-TR" sz="2400" dirty="0" err="1" smtClean="0">
                <a:solidFill>
                  <a:schemeClr val="tx1"/>
                </a:solidFill>
              </a:rPr>
              <a:t>catch</a:t>
            </a:r>
            <a:r>
              <a:rPr lang="tr-TR" sz="2400" dirty="0" smtClean="0">
                <a:solidFill>
                  <a:schemeClr val="tx1"/>
                </a:solidFill>
              </a:rPr>
              <a:t> bloğunda yakalayarak ekrana istisna ile ilgili bir hata mesajı yazdırmıştır. Programcı bu örnekte </a:t>
            </a:r>
            <a:r>
              <a:rPr lang="tr-TR" sz="2400" dirty="0" err="1" smtClean="0">
                <a:solidFill>
                  <a:schemeClr val="tx1"/>
                </a:solidFill>
              </a:rPr>
              <a:t>catch</a:t>
            </a:r>
            <a:r>
              <a:rPr lang="tr-TR" sz="2400" dirty="0" smtClean="0">
                <a:solidFill>
                  <a:schemeClr val="tx1"/>
                </a:solidFill>
              </a:rPr>
              <a:t> bloğunda parametre olarak </a:t>
            </a:r>
            <a:r>
              <a:rPr lang="tr-TR" sz="2400" dirty="0" err="1" smtClean="0">
                <a:solidFill>
                  <a:schemeClr val="tx1"/>
                </a:solidFill>
              </a:rPr>
              <a:t>Exception</a:t>
            </a:r>
            <a:r>
              <a:rPr lang="tr-TR" sz="2400" dirty="0" smtClean="0">
                <a:solidFill>
                  <a:schemeClr val="tx1"/>
                </a:solidFill>
              </a:rPr>
              <a:t> sınıfını kullanmıştır. </a:t>
            </a:r>
            <a:r>
              <a:rPr lang="tr-TR" sz="2400" dirty="0" err="1" smtClean="0">
                <a:solidFill>
                  <a:schemeClr val="tx1"/>
                </a:solidFill>
              </a:rPr>
              <a:t>Exception</a:t>
            </a:r>
            <a:r>
              <a:rPr lang="tr-TR" sz="2400" dirty="0" smtClean="0">
                <a:solidFill>
                  <a:schemeClr val="tx1"/>
                </a:solidFill>
              </a:rPr>
              <a:t> sınıfı hemen hemen tüm </a:t>
            </a:r>
            <a:r>
              <a:rPr lang="tr-TR" sz="2400" dirty="0" err="1" smtClean="0">
                <a:solidFill>
                  <a:schemeClr val="tx1"/>
                </a:solidFill>
              </a:rPr>
              <a:t>Exception</a:t>
            </a:r>
            <a:r>
              <a:rPr lang="tr-TR" sz="2400" dirty="0" smtClean="0">
                <a:solidFill>
                  <a:schemeClr val="tx1"/>
                </a:solidFill>
              </a:rPr>
              <a:t> sınıflarının üst sınıfı olduğundan herhangi bir istisnayı yakalayabilir. Ancak bazı durumlarda olası bir istisnayı daha özel bir şekilde ifade etmek gerekebilir veya bir kod içerisinde bir birinden farklı birden fazla istisna oluşabilir. Böyle durumlarda istisnaları özel olarak belirtmek gerekebilir.</a:t>
            </a:r>
          </a:p>
        </p:txBody>
      </p:sp>
    </p:spTree>
    <p:extLst>
      <p:ext uri="{BB962C8B-B14F-4D97-AF65-F5344CB8AC3E}">
        <p14:creationId xmlns:p14="http://schemas.microsoft.com/office/powerpoint/2010/main" xmlns="" val="2919215191"/>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t</a:t>
            </a:r>
            <a:r>
              <a:rPr lang="tr-TR" sz="4000" b="1" smtClean="0">
                <a:solidFill>
                  <a:schemeClr val="tx2">
                    <a:lumMod val="60000"/>
                    <a:lumOff val="40000"/>
                  </a:schemeClr>
                </a:solidFill>
              </a:rPr>
              <a:t>ry-catch Bloğu</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62500" lnSpcReduction="20000"/>
          </a:bodyPr>
          <a:lstStyle/>
          <a:p>
            <a:pPr algn="l"/>
            <a:r>
              <a:rPr lang="tr-TR" sz="2400">
                <a:solidFill>
                  <a:srgbClr val="000000"/>
                </a:solidFill>
                <a:latin typeface="Consolas"/>
              </a:rPr>
              <a:t>Scanner </a:t>
            </a:r>
            <a:r>
              <a:rPr lang="tr-TR" sz="2400">
                <a:solidFill>
                  <a:srgbClr val="6A3E3E"/>
                </a:solidFill>
                <a:latin typeface="Consolas"/>
              </a:rPr>
              <a:t>k</a:t>
            </a:r>
            <a:r>
              <a:rPr lang="tr-TR" sz="2400">
                <a:solidFill>
                  <a:srgbClr val="000000"/>
                </a:solidFill>
                <a:latin typeface="Consolas"/>
              </a:rPr>
              <a:t> = </a:t>
            </a:r>
            <a:r>
              <a:rPr lang="tr-TR" sz="2400" b="1">
                <a:solidFill>
                  <a:srgbClr val="7F0055"/>
                </a:solidFill>
                <a:latin typeface="Consolas"/>
              </a:rPr>
              <a:t>new</a:t>
            </a:r>
            <a:r>
              <a:rPr lang="tr-TR" sz="2400" b="1">
                <a:solidFill>
                  <a:srgbClr val="000000"/>
                </a:solidFill>
                <a:latin typeface="Consolas"/>
              </a:rPr>
              <a:t> Scanner(System.</a:t>
            </a:r>
            <a:r>
              <a:rPr lang="tr-TR" sz="2400" b="1" i="1">
                <a:solidFill>
                  <a:srgbClr val="0000C0"/>
                </a:solidFill>
                <a:latin typeface="Consolas"/>
              </a:rPr>
              <a:t>in</a:t>
            </a:r>
            <a:r>
              <a:rPr lang="tr-TR" sz="2400" b="1" i="1">
                <a:solidFill>
                  <a:srgbClr val="000000"/>
                </a:solidFill>
                <a:latin typeface="Consolas"/>
              </a:rPr>
              <a:t>);</a:t>
            </a:r>
          </a:p>
          <a:p>
            <a:pPr algn="l"/>
            <a:r>
              <a:rPr lang="tr-TR" sz="2400" b="1" smtClean="0">
                <a:solidFill>
                  <a:srgbClr val="7F0055"/>
                </a:solidFill>
                <a:latin typeface="Consolas"/>
              </a:rPr>
              <a:t>double</a:t>
            </a:r>
            <a:r>
              <a:rPr lang="tr-TR" sz="2400" b="1" smtClean="0">
                <a:solidFill>
                  <a:srgbClr val="000000"/>
                </a:solidFill>
                <a:latin typeface="Consolas"/>
              </a:rPr>
              <a:t> </a:t>
            </a:r>
            <a:r>
              <a:rPr lang="tr-TR" sz="2400" b="1">
                <a:solidFill>
                  <a:srgbClr val="6A3E3E"/>
                </a:solidFill>
                <a:latin typeface="Consolas"/>
              </a:rPr>
              <a:t>x</a:t>
            </a:r>
            <a:r>
              <a:rPr lang="tr-TR" sz="2400" b="1">
                <a:solidFill>
                  <a:srgbClr val="000000"/>
                </a:solidFill>
                <a:latin typeface="Consolas"/>
              </a:rPr>
              <a:t>, </a:t>
            </a:r>
            <a:r>
              <a:rPr lang="tr-TR" sz="2400" b="1">
                <a:solidFill>
                  <a:srgbClr val="6A3E3E"/>
                </a:solidFill>
                <a:latin typeface="Consolas"/>
              </a:rPr>
              <a:t>y</a:t>
            </a:r>
            <a:r>
              <a:rPr lang="tr-TR" sz="2400" b="1">
                <a:solidFill>
                  <a:srgbClr val="000000"/>
                </a:solidFill>
                <a:latin typeface="Consolas"/>
              </a:rPr>
              <a:t>;</a:t>
            </a:r>
          </a:p>
          <a:p>
            <a:pPr algn="l"/>
            <a:r>
              <a:rPr lang="tr-TR" sz="2400" b="1">
                <a:solidFill>
                  <a:srgbClr val="7F0055"/>
                </a:solidFill>
                <a:latin typeface="Consolas"/>
              </a:rPr>
              <a:t>try</a:t>
            </a:r>
            <a:r>
              <a:rPr lang="tr-TR" sz="2400" b="1">
                <a:solidFill>
                  <a:srgbClr val="000000"/>
                </a:solidFill>
                <a:latin typeface="Consolas"/>
              </a:rPr>
              <a:t>{</a:t>
            </a:r>
          </a:p>
          <a:p>
            <a:pPr algn="l"/>
            <a:r>
              <a:rPr lang="tr-TR" sz="2400" smtClean="0">
                <a:solidFill>
                  <a:srgbClr val="6A3E3E"/>
                </a:solidFill>
                <a:latin typeface="Consolas"/>
              </a:rPr>
              <a:t>	x</a:t>
            </a:r>
            <a:r>
              <a:rPr lang="tr-TR" sz="2400" smtClean="0">
                <a:solidFill>
                  <a:srgbClr val="000000"/>
                </a:solidFill>
                <a:latin typeface="Consolas"/>
              </a:rPr>
              <a:t> </a:t>
            </a:r>
            <a:r>
              <a:rPr lang="tr-TR" sz="2400">
                <a:solidFill>
                  <a:srgbClr val="000000"/>
                </a:solidFill>
                <a:latin typeface="Consolas"/>
              </a:rPr>
              <a:t>= </a:t>
            </a:r>
            <a:r>
              <a:rPr lang="tr-TR" sz="2400" smtClean="0">
                <a:solidFill>
                  <a:srgbClr val="6A3E3E"/>
                </a:solidFill>
                <a:latin typeface="Consolas"/>
              </a:rPr>
              <a:t>k</a:t>
            </a:r>
            <a:r>
              <a:rPr lang="tr-TR" sz="2400" smtClean="0">
                <a:solidFill>
                  <a:srgbClr val="000000"/>
                </a:solidFill>
                <a:latin typeface="Consolas"/>
              </a:rPr>
              <a:t>.nextDouble();</a:t>
            </a:r>
            <a:endParaRPr lang="tr-TR" sz="2400">
              <a:solidFill>
                <a:srgbClr val="000000"/>
              </a:solidFill>
              <a:latin typeface="Consolas"/>
            </a:endParaRPr>
          </a:p>
          <a:p>
            <a:pPr algn="l"/>
            <a:r>
              <a:rPr lang="tr-TR" sz="2400" smtClean="0">
                <a:solidFill>
                  <a:srgbClr val="6A3E3E"/>
                </a:solidFill>
                <a:latin typeface="Consolas"/>
              </a:rPr>
              <a:t>	y</a:t>
            </a:r>
            <a:r>
              <a:rPr lang="tr-TR" sz="2400" smtClean="0">
                <a:solidFill>
                  <a:srgbClr val="000000"/>
                </a:solidFill>
                <a:latin typeface="Consolas"/>
              </a:rPr>
              <a:t> </a:t>
            </a:r>
            <a:r>
              <a:rPr lang="tr-TR" sz="2400">
                <a:solidFill>
                  <a:srgbClr val="000000"/>
                </a:solidFill>
                <a:latin typeface="Consolas"/>
              </a:rPr>
              <a:t>= </a:t>
            </a:r>
            <a:r>
              <a:rPr lang="tr-TR" sz="2400" smtClean="0">
                <a:solidFill>
                  <a:srgbClr val="6A3E3E"/>
                </a:solidFill>
                <a:latin typeface="Consolas"/>
              </a:rPr>
              <a:t>k</a:t>
            </a:r>
            <a:r>
              <a:rPr lang="tr-TR" sz="2400" smtClean="0">
                <a:solidFill>
                  <a:srgbClr val="000000"/>
                </a:solidFill>
                <a:latin typeface="Consolas"/>
              </a:rPr>
              <a:t>.nextDouble();</a:t>
            </a:r>
            <a:endParaRPr lang="tr-TR" sz="2400">
              <a:solidFill>
                <a:srgbClr val="000000"/>
              </a:solidFill>
              <a:latin typeface="Consolas"/>
            </a:endParaRP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smtClean="0">
                <a:solidFill>
                  <a:srgbClr val="6A3E3E"/>
                </a:solidFill>
                <a:latin typeface="Consolas"/>
              </a:rPr>
              <a:t>x</a:t>
            </a:r>
            <a:r>
              <a:rPr lang="tr-TR" sz="2400" b="1" i="1" smtClean="0">
                <a:solidFill>
                  <a:srgbClr val="000000"/>
                </a:solidFill>
                <a:latin typeface="Consolas"/>
              </a:rPr>
              <a:t>/</a:t>
            </a:r>
            <a:r>
              <a:rPr lang="tr-TR" sz="2400" b="1" i="1" smtClean="0">
                <a:solidFill>
                  <a:srgbClr val="6A3E3E"/>
                </a:solidFill>
                <a:latin typeface="Consolas"/>
              </a:rPr>
              <a:t>y</a:t>
            </a:r>
            <a:r>
              <a:rPr lang="tr-TR" sz="2400" b="1" i="1">
                <a:solidFill>
                  <a:srgbClr val="000000"/>
                </a:solidFill>
                <a:latin typeface="Consolas"/>
              </a:rPr>
              <a:t>);</a:t>
            </a:r>
          </a:p>
          <a:p>
            <a:pPr algn="l"/>
            <a:r>
              <a:rPr lang="tr-TR" sz="2400">
                <a:solidFill>
                  <a:srgbClr val="000000"/>
                </a:solidFill>
                <a:latin typeface="Consolas"/>
              </a:rPr>
              <a:t>}</a:t>
            </a:r>
            <a:r>
              <a:rPr lang="tr-TR" sz="2400" b="1">
                <a:solidFill>
                  <a:srgbClr val="7F0055"/>
                </a:solidFill>
                <a:latin typeface="Consolas"/>
              </a:rPr>
              <a:t>catch</a:t>
            </a:r>
            <a:r>
              <a:rPr lang="tr-TR" sz="2400" b="1">
                <a:solidFill>
                  <a:srgbClr val="000000"/>
                </a:solidFill>
                <a:latin typeface="Consolas"/>
              </a:rPr>
              <a:t>(ArithmeticException </a:t>
            </a:r>
            <a:r>
              <a:rPr lang="tr-TR" sz="2400" b="1">
                <a:solidFill>
                  <a:srgbClr val="6A3E3E"/>
                </a:solidFill>
                <a:latin typeface="Consolas"/>
              </a:rPr>
              <a:t>e</a:t>
            </a:r>
            <a:r>
              <a:rPr lang="tr-TR" sz="2400" b="1">
                <a:solidFill>
                  <a:srgbClr val="000000"/>
                </a:solidFill>
                <a:latin typeface="Consolas"/>
              </a:rPr>
              <a:t>){</a:t>
            </a: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smtClean="0">
                <a:solidFill>
                  <a:srgbClr val="2A00FF"/>
                </a:solidFill>
                <a:latin typeface="Consolas"/>
              </a:rPr>
              <a:t>"Sıfıra bölme hatası!.."</a:t>
            </a:r>
            <a:r>
              <a:rPr lang="tr-TR" sz="2400" b="1" i="1" smtClean="0">
                <a:solidFill>
                  <a:srgbClr val="000000"/>
                </a:solidFill>
                <a:latin typeface="Consolas"/>
              </a:rPr>
              <a:t>);</a:t>
            </a:r>
            <a:endParaRPr lang="tr-TR" sz="2400" b="1" i="1">
              <a:solidFill>
                <a:srgbClr val="000000"/>
              </a:solidFill>
              <a:latin typeface="Consolas"/>
            </a:endParaRPr>
          </a:p>
          <a:p>
            <a:pPr algn="l"/>
            <a:r>
              <a:rPr lang="tr-TR" sz="2400">
                <a:solidFill>
                  <a:srgbClr val="000000"/>
                </a:solidFill>
                <a:latin typeface="Consolas"/>
              </a:rPr>
              <a:t>}</a:t>
            </a:r>
            <a:r>
              <a:rPr lang="tr-TR" sz="2400" b="1">
                <a:solidFill>
                  <a:srgbClr val="7F0055"/>
                </a:solidFill>
                <a:latin typeface="Consolas"/>
              </a:rPr>
              <a:t>catch</a:t>
            </a:r>
            <a:r>
              <a:rPr lang="tr-TR" sz="2400" b="1">
                <a:solidFill>
                  <a:srgbClr val="000000"/>
                </a:solidFill>
                <a:latin typeface="Consolas"/>
              </a:rPr>
              <a:t>(InputMismatchException </a:t>
            </a:r>
            <a:r>
              <a:rPr lang="tr-TR" sz="2400" b="1">
                <a:solidFill>
                  <a:srgbClr val="6A3E3E"/>
                </a:solidFill>
                <a:latin typeface="Consolas"/>
              </a:rPr>
              <a:t>e</a:t>
            </a:r>
            <a:r>
              <a:rPr lang="tr-TR" sz="2400" b="1">
                <a:solidFill>
                  <a:srgbClr val="000000"/>
                </a:solidFill>
                <a:latin typeface="Consolas"/>
              </a:rPr>
              <a:t>){</a:t>
            </a: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a:solidFill>
                  <a:srgbClr val="000000"/>
                </a:solidFill>
                <a:latin typeface="Consolas"/>
              </a:rPr>
              <a:t>(</a:t>
            </a:r>
            <a:r>
              <a:rPr lang="tr-TR" sz="2400" b="1" i="1">
                <a:solidFill>
                  <a:srgbClr val="2A00FF"/>
                </a:solidFill>
                <a:latin typeface="Consolas"/>
              </a:rPr>
              <a:t>"Girilen değer geçerli bir sayı değil!.."</a:t>
            </a:r>
            <a:r>
              <a:rPr lang="tr-TR" sz="2400" b="1" i="1">
                <a:solidFill>
                  <a:srgbClr val="000000"/>
                </a:solidFill>
                <a:latin typeface="Consolas"/>
              </a:rPr>
              <a:t>);</a:t>
            </a:r>
          </a:p>
          <a:p>
            <a:pPr algn="l"/>
            <a:r>
              <a:rPr lang="tr-TR" sz="2400" smtClean="0">
                <a:solidFill>
                  <a:srgbClr val="000000"/>
                </a:solidFill>
                <a:latin typeface="Consolas"/>
              </a:rPr>
              <a:t>}</a:t>
            </a:r>
          </a:p>
          <a:p>
            <a:pPr algn="l"/>
            <a:endParaRPr lang="tr-TR" sz="2400" u="sng" smtClean="0">
              <a:solidFill>
                <a:srgbClr val="000000"/>
              </a:solidFill>
              <a:latin typeface="Consolas"/>
            </a:endParaRPr>
          </a:p>
          <a:p>
            <a:pPr marL="342900" indent="-342900" algn="just">
              <a:buFont typeface="Wingdings" panose="05000000000000000000" pitchFamily="2" charset="2"/>
              <a:buChar char="Ø"/>
            </a:pPr>
            <a:r>
              <a:rPr lang="tr-TR" sz="2400" smtClean="0">
                <a:solidFill>
                  <a:schemeClr val="tx1"/>
                </a:solidFill>
              </a:rPr>
              <a:t>Bir önceki örnekte try bloğunda oluşabilecek istisnayı Exception sınıfı ile yakalamıştık. Ancak, yazılan kodda birden fazla farklı istisna oluşabilir ve bu istisnalarla farklı şekilde ilgilenilmek istenebilir. Bu durumda birden fazla catch bloğunda daha özelleşmiş istisna sınıfları kullanılmalıdır. Örneğin, yukarıdaki kodda sıfıra bölme hatası dışında kullanıcının geçersiz bir girdi girmesi durumu da vardır. Sıfıra bölme hatası Java'da ArithmeticException sınıfı ile fırlatılır. Scanner sınıfındaki nextInt() ve diğer metotlar ise ekrandan alınan değerlerde uyuşmazlık olması durumunda InputMismatchException sınıfından yeni bir istisna fırlatır. Bir önceki örnekte hangi istisna fırlatılırsa fırlatırsın kod ekrana "Sıfıra bölme hatası!.." yazdırıyordu. Bu örnekte ise oluşan istisnaya özel catch blokları olduğundan hataya uygun olan mesaj ekrana yazdırılmaktadır. </a:t>
            </a:r>
          </a:p>
        </p:txBody>
      </p:sp>
    </p:spTree>
    <p:extLst>
      <p:ext uri="{BB962C8B-B14F-4D97-AF65-F5344CB8AC3E}">
        <p14:creationId xmlns:p14="http://schemas.microsoft.com/office/powerpoint/2010/main" xmlns="" val="2917226155"/>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Checked &amp; Unchecked İstisnalar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62500" lnSpcReduction="20000"/>
          </a:bodyPr>
          <a:lstStyle/>
          <a:p>
            <a:pPr marL="342900" indent="-342900" algn="just">
              <a:buFontTx/>
              <a:buChar char="-"/>
            </a:pPr>
            <a:r>
              <a:rPr lang="tr-TR" sz="2400" smtClean="0">
                <a:solidFill>
                  <a:schemeClr val="tx1"/>
                </a:solidFill>
              </a:rPr>
              <a:t>Checked istisnalar derleyici tarafından programcıya zorunlu olarak yaptırılan istisnalardır. Bu tür istisnalara neden olabilecek metotların kullanımı esnasında derleyici sizden bu istisnayla bir şekilde ilgilenilmesi gerektiğini ister. Aksi halde kodunuzun derlenmesine izin verilmez.</a:t>
            </a:r>
          </a:p>
          <a:p>
            <a:pPr algn="just"/>
            <a:endParaRPr lang="tr-TR" sz="2400" smtClean="0">
              <a:solidFill>
                <a:schemeClr val="tx1"/>
              </a:solidFill>
            </a:endParaRPr>
          </a:p>
          <a:p>
            <a:pPr marL="342900" indent="-342900" algn="just">
              <a:buFontTx/>
              <a:buChar char="-"/>
            </a:pPr>
            <a:r>
              <a:rPr lang="tr-TR" sz="2400" smtClean="0">
                <a:solidFill>
                  <a:schemeClr val="tx1"/>
                </a:solidFill>
              </a:rPr>
              <a:t>Unchecked istisnalar ise derleyici tarafından programcıya zorunlu tutulmayan ve istisnayla ilgilenilip ilgilenilmeyeceği tamamen kullanıcıya bırakılan istisnalardır. Bu tür istisnalar Java'da Error ve RuntimeException sınıflarından türetilmiş istisnalardır. Örneğin NullPointerException, ArrayIndexOutOfBoundsException gibi istisnalar RuntimeException sınıfından türetilmiştir ve bu istisnalar programcı tarafından ilgilenilmek zorunda değildir.</a:t>
            </a:r>
          </a:p>
          <a:p>
            <a:pPr marL="342900" indent="-342900" algn="just">
              <a:buFontTx/>
              <a:buChar char="-"/>
            </a:pPr>
            <a:endParaRPr lang="tr-TR" sz="2400" smtClean="0">
              <a:solidFill>
                <a:schemeClr val="tx1"/>
              </a:solidFill>
            </a:endParaRPr>
          </a:p>
          <a:p>
            <a:pPr marL="342900" indent="-342900" algn="just">
              <a:buFontTx/>
              <a:buChar char="-"/>
            </a:pPr>
            <a:r>
              <a:rPr lang="tr-TR" sz="2400" smtClean="0">
                <a:solidFill>
                  <a:schemeClr val="tx1"/>
                </a:solidFill>
              </a:rPr>
              <a:t>Bir istisnanın checked veya unchecked olması temel olarak şu şekilde düşünülebilir. Eğer bir istisna oluştuğunda bu istisnanın düzeltilebilme şansı varsa bu istisna checked olarak düşünülür. Örneğin FileNotFoundException istisnası olmayan bir dosya olduğunda fırlatılır. Bu istisna Java'da checked bir istisnadır ve bir şekilde kullanıcıya tekrar sorularak veya başka bir şekilde düzeltilme şansı vardır. Ancak, bir istisnanın düzeltilebilme şansı yoksa bu istisnalar geneillikle bir programlama hatası veya programın çalıştığı sistemdeki bir hatadan kaynaklanmaktadır ve çalışma esnasında çözülmesi mümkün değildir. Örneğin ArrayIndexOutOfBounds istisnası unchecked bir istisnadır ve çalışma zamanında oluşur. Bu istisna programcı tarafından yakalansa bile bir çözüm bulunması pek mümkün değildir. En iyi ihtimalle kullanıcıya bir hata mesajı verilir. Böyle durumlarda istisnaların yakalanmasının program açısından pek bir anlamı olmaz ve programın bir sürü throw, throws, try-catch gibi bloklarla karmaşıklaştırılması istenilmez.</a:t>
            </a:r>
            <a:endParaRPr lang="tr-TR" sz="2400">
              <a:solidFill>
                <a:schemeClr val="tx1"/>
              </a:solidFill>
            </a:endParaRPr>
          </a:p>
          <a:p>
            <a:pPr marL="342900" indent="-342900" algn="l">
              <a:buFontTx/>
              <a:buChar char="-"/>
            </a:pPr>
            <a:endParaRPr lang="tr-TR" sz="2400" smtClean="0">
              <a:solidFill>
                <a:schemeClr val="tx1"/>
              </a:solidFill>
            </a:endParaRPr>
          </a:p>
        </p:txBody>
      </p:sp>
    </p:spTree>
    <p:extLst>
      <p:ext uri="{BB962C8B-B14F-4D97-AF65-F5344CB8AC3E}">
        <p14:creationId xmlns:p14="http://schemas.microsoft.com/office/powerpoint/2010/main" xmlns="" val="1959308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Değişken İsimlendirme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1200"/>
              </a:spcBef>
              <a:spcAft>
                <a:spcPts val="1200"/>
              </a:spcAft>
              <a:buFontTx/>
              <a:buChar char="-"/>
            </a:pPr>
            <a:r>
              <a:rPr lang="tr-TR" sz="2400" dirty="0" smtClean="0">
                <a:solidFill>
                  <a:schemeClr val="tx1"/>
                </a:solidFill>
              </a:rPr>
              <a:t>Değişken isimleri </a:t>
            </a:r>
            <a:r>
              <a:rPr lang="tr-TR" sz="2400" b="1" dirty="0" smtClean="0"/>
              <a:t>sayılarla başlayamaz</a:t>
            </a:r>
            <a:r>
              <a:rPr lang="tr-TR" sz="2400" dirty="0" smtClean="0"/>
              <a:t>. </a:t>
            </a:r>
            <a:r>
              <a:rPr lang="tr-TR" sz="2400" dirty="0" smtClean="0">
                <a:solidFill>
                  <a:schemeClr val="tx1"/>
                </a:solidFill>
              </a:rPr>
              <a:t>Değişken isimleri </a:t>
            </a:r>
            <a:r>
              <a:rPr lang="tr-TR" sz="2400" dirty="0" smtClean="0"/>
              <a:t>alt çizgi veya harflerle başlamak zorundadır. </a:t>
            </a:r>
            <a:endParaRPr lang="tr-TR" sz="2400" dirty="0" smtClean="0">
              <a:solidFill>
                <a:schemeClr val="tx1"/>
              </a:solidFill>
            </a:endParaRPr>
          </a:p>
          <a:p>
            <a:pPr algn="l">
              <a:spcBef>
                <a:spcPts val="1200"/>
              </a:spcBef>
              <a:spcAft>
                <a:spcPts val="1200"/>
              </a:spcAft>
              <a:buFontTx/>
              <a:buChar char="-"/>
            </a:pPr>
            <a:r>
              <a:rPr lang="tr-TR" sz="2400" dirty="0" smtClean="0">
                <a:solidFill>
                  <a:schemeClr val="tx1"/>
                </a:solidFill>
              </a:rPr>
              <a:t>Java </a:t>
            </a:r>
            <a:r>
              <a:rPr lang="tr-TR" sz="2400" dirty="0" err="1" smtClean="0">
                <a:solidFill>
                  <a:schemeClr val="tx1"/>
                </a:solidFill>
              </a:rPr>
              <a:t>case</a:t>
            </a:r>
            <a:r>
              <a:rPr lang="tr-TR" sz="2400" dirty="0" smtClean="0">
                <a:solidFill>
                  <a:schemeClr val="tx1"/>
                </a:solidFill>
              </a:rPr>
              <a:t>-</a:t>
            </a:r>
            <a:r>
              <a:rPr lang="tr-TR" sz="2400" dirty="0" err="1" smtClean="0">
                <a:solidFill>
                  <a:schemeClr val="tx1"/>
                </a:solidFill>
              </a:rPr>
              <a:t>sensitive</a:t>
            </a:r>
            <a:r>
              <a:rPr lang="tr-TR" sz="2400" dirty="0" smtClean="0">
                <a:solidFill>
                  <a:schemeClr val="tx1"/>
                </a:solidFill>
              </a:rPr>
              <a:t> (büyük-küçük harf duyarlı) bir dildir. Örneğin </a:t>
            </a:r>
            <a:r>
              <a:rPr lang="tr-TR" sz="2400" dirty="0" err="1" smtClean="0">
                <a:solidFill>
                  <a:schemeClr val="tx1"/>
                </a:solidFill>
              </a:rPr>
              <a:t>sayi</a:t>
            </a:r>
            <a:r>
              <a:rPr lang="tr-TR" sz="2400" dirty="0" smtClean="0">
                <a:solidFill>
                  <a:schemeClr val="tx1"/>
                </a:solidFill>
              </a:rPr>
              <a:t> ve </a:t>
            </a:r>
            <a:r>
              <a:rPr lang="tr-TR" sz="2400" dirty="0" err="1" smtClean="0">
                <a:solidFill>
                  <a:schemeClr val="tx1"/>
                </a:solidFill>
              </a:rPr>
              <a:t>SaYi</a:t>
            </a:r>
            <a:r>
              <a:rPr lang="tr-TR" sz="2400" dirty="0" smtClean="0">
                <a:solidFill>
                  <a:schemeClr val="tx1"/>
                </a:solidFill>
              </a:rPr>
              <a:t> değişkenleri ayrıdır, ancak karıştırmamak için bir arada kullanmayız.</a:t>
            </a:r>
          </a:p>
          <a:p>
            <a:pPr>
              <a:spcBef>
                <a:spcPts val="1200"/>
              </a:spcBef>
              <a:spcAft>
                <a:spcPts val="1200"/>
              </a:spcAft>
              <a:buFontTx/>
              <a:buChar char="-"/>
            </a:pPr>
            <a:r>
              <a:rPr lang="tr-TR" sz="2400" dirty="0" smtClean="0"/>
              <a:t>Java’ya özel ayrılmış kelimeler (</a:t>
            </a:r>
            <a:r>
              <a:rPr lang="tr-TR" sz="2400" dirty="0" err="1" smtClean="0"/>
              <a:t>int</a:t>
            </a:r>
            <a:r>
              <a:rPr lang="tr-TR" sz="2400" dirty="0" smtClean="0"/>
              <a:t>, </a:t>
            </a:r>
            <a:r>
              <a:rPr lang="tr-TR" sz="2400" dirty="0" err="1" smtClean="0"/>
              <a:t>char</a:t>
            </a:r>
            <a:r>
              <a:rPr lang="tr-TR" sz="2400" dirty="0" smtClean="0"/>
              <a:t> gibi) </a:t>
            </a:r>
            <a:r>
              <a:rPr lang="tr-TR" sz="2400" dirty="0" smtClean="0">
                <a:solidFill>
                  <a:schemeClr val="tx1"/>
                </a:solidFill>
              </a:rPr>
              <a:t>de değişken ismi olarak kullanılamaz.</a:t>
            </a: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Checked &amp; Unchecked İstisnalar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85000" lnSpcReduction="20000"/>
          </a:bodyPr>
          <a:lstStyle/>
          <a:p>
            <a:pPr marL="342900" indent="-342900" algn="just">
              <a:buFontTx/>
              <a:buChar char="-"/>
            </a:pPr>
            <a:r>
              <a:rPr lang="tr-TR" sz="2400" smtClean="0">
                <a:solidFill>
                  <a:schemeClr val="tx1"/>
                </a:solidFill>
              </a:rPr>
              <a:t>Java'da yazılan metotlar içerisinde kullanılan bazı metotlar checked istisnalar içeriyor olabilir. Böyle durumlarda ya metot içerisinde bir try-catch bloğu ile istisna ile ilgilenilmelidir, ya da metot içerisinde oluşan bir istisna metot tarafından fırlatılmalıdır.</a:t>
            </a:r>
          </a:p>
          <a:p>
            <a:pPr algn="l"/>
            <a:r>
              <a:rPr lang="tr-TR" sz="2400" b="1">
                <a:solidFill>
                  <a:srgbClr val="7F0055"/>
                </a:solidFill>
                <a:latin typeface="Consolas"/>
              </a:rPr>
              <a:t> </a:t>
            </a:r>
            <a:r>
              <a:rPr lang="tr-TR" sz="2400" b="1" smtClean="0">
                <a:solidFill>
                  <a:srgbClr val="7F0055"/>
                </a:solidFill>
                <a:latin typeface="Consolas"/>
              </a:rPr>
              <a:t> public</a:t>
            </a:r>
            <a:r>
              <a:rPr lang="tr-TR" sz="2400" b="1" smtClean="0">
                <a:solidFill>
                  <a:srgbClr val="000000"/>
                </a:solidFill>
                <a:latin typeface="Consolas"/>
              </a:rPr>
              <a:t> </a:t>
            </a:r>
            <a:r>
              <a:rPr lang="tr-TR" sz="2400" b="1">
                <a:solidFill>
                  <a:srgbClr val="7F0055"/>
                </a:solidFill>
                <a:latin typeface="Consolas"/>
              </a:rPr>
              <a:t>void</a:t>
            </a:r>
            <a:r>
              <a:rPr lang="tr-TR" sz="2400" b="1">
                <a:solidFill>
                  <a:srgbClr val="000000"/>
                </a:solidFill>
                <a:latin typeface="Consolas"/>
              </a:rPr>
              <a:t> </a:t>
            </a:r>
            <a:r>
              <a:rPr lang="tr-TR" sz="2400" b="1" smtClean="0">
                <a:solidFill>
                  <a:srgbClr val="000000"/>
                </a:solidFill>
                <a:latin typeface="Consolas"/>
              </a:rPr>
              <a:t>dosyaOku(File f){</a:t>
            </a:r>
            <a:endParaRPr lang="tr-TR" sz="2400" b="1">
              <a:solidFill>
                <a:srgbClr val="000000"/>
              </a:solidFill>
              <a:latin typeface="Consolas"/>
            </a:endParaRPr>
          </a:p>
          <a:p>
            <a:pPr algn="l"/>
            <a:r>
              <a:rPr lang="tr-TR" sz="2400" smtClean="0">
                <a:solidFill>
                  <a:srgbClr val="000000"/>
                </a:solidFill>
                <a:latin typeface="Consolas"/>
              </a:rPr>
              <a:t>	Scanner </a:t>
            </a:r>
            <a:r>
              <a:rPr lang="tr-TR" sz="2400">
                <a:solidFill>
                  <a:srgbClr val="6A3E3E"/>
                </a:solidFill>
                <a:latin typeface="Consolas"/>
              </a:rPr>
              <a:t>k</a:t>
            </a:r>
            <a:r>
              <a:rPr lang="tr-TR" sz="2400">
                <a:solidFill>
                  <a:srgbClr val="000000"/>
                </a:solidFill>
                <a:latin typeface="Consolas"/>
              </a:rPr>
              <a:t> = </a:t>
            </a:r>
            <a:r>
              <a:rPr lang="tr-TR" sz="2400" b="1">
                <a:solidFill>
                  <a:srgbClr val="7F0055"/>
                </a:solidFill>
                <a:latin typeface="Consolas"/>
              </a:rPr>
              <a:t>new</a:t>
            </a:r>
            <a:r>
              <a:rPr lang="tr-TR" sz="2400" b="1">
                <a:solidFill>
                  <a:srgbClr val="000000"/>
                </a:solidFill>
                <a:latin typeface="Consolas"/>
              </a:rPr>
              <a:t> Scanner(</a:t>
            </a:r>
            <a:r>
              <a:rPr lang="tr-TR" sz="2400" b="1">
                <a:solidFill>
                  <a:srgbClr val="6A3E3E"/>
                </a:solidFill>
                <a:latin typeface="Consolas"/>
              </a:rPr>
              <a:t>f</a:t>
            </a:r>
            <a:r>
              <a:rPr lang="tr-TR" sz="2400" b="1">
                <a:solidFill>
                  <a:srgbClr val="000000"/>
                </a:solidFill>
                <a:latin typeface="Consolas"/>
              </a:rPr>
              <a:t>);</a:t>
            </a:r>
          </a:p>
          <a:p>
            <a:pPr algn="l"/>
            <a:r>
              <a:rPr lang="tr-TR" sz="2400" smtClean="0">
                <a:solidFill>
                  <a:srgbClr val="3F7F5F"/>
                </a:solidFill>
                <a:latin typeface="Consolas"/>
              </a:rPr>
              <a:t>      //</a:t>
            </a:r>
            <a:r>
              <a:rPr lang="tr-TR" sz="2400">
                <a:solidFill>
                  <a:srgbClr val="3F7F5F"/>
                </a:solidFill>
                <a:latin typeface="Consolas"/>
              </a:rPr>
              <a:t>dosya okunan kod</a:t>
            </a:r>
          </a:p>
          <a:p>
            <a:pPr algn="l"/>
            <a:r>
              <a:rPr lang="tr-TR" sz="2400" smtClean="0">
                <a:solidFill>
                  <a:srgbClr val="000000"/>
                </a:solidFill>
                <a:latin typeface="Consolas"/>
              </a:rPr>
              <a:t>  }</a:t>
            </a:r>
          </a:p>
          <a:p>
            <a:pPr algn="l"/>
            <a:endParaRPr lang="tr-TR" sz="2400">
              <a:solidFill>
                <a:srgbClr val="000000"/>
              </a:solidFill>
              <a:latin typeface="Consolas"/>
            </a:endParaRPr>
          </a:p>
          <a:p>
            <a:pPr marL="342900" indent="-342900" algn="just">
              <a:buFont typeface="Wingdings" panose="05000000000000000000" pitchFamily="2" charset="2"/>
              <a:buChar char="Ø"/>
            </a:pPr>
            <a:r>
              <a:rPr lang="tr-TR" sz="2400" smtClean="0">
                <a:solidFill>
                  <a:schemeClr val="tx1"/>
                </a:solidFill>
              </a:rPr>
              <a:t>Yukarıdaki kod parçası bir dosya oluşturup Scanner nesnesi ile bu dosyanın içeriğini okuyan bir metoda aittir. Ancak bu metot yukarıdaki hali ile yazıldığında derleyici size bir hata mesajı verecektir. Scanner nesnesi parametre olarak bir dosya almaktadır ve bu durum checked bir istisna olan FileNotFoundException istisnasının ilgilenilmesini gerektirir. Ancak, yukarıdaki kodun herhangi bir noktasında istisna ile ilgilenilmemektedir. Bunun çözülmesi gerekir.</a:t>
            </a:r>
          </a:p>
        </p:txBody>
      </p:sp>
    </p:spTree>
    <p:extLst>
      <p:ext uri="{BB962C8B-B14F-4D97-AF65-F5344CB8AC3E}">
        <p14:creationId xmlns:p14="http://schemas.microsoft.com/office/powerpoint/2010/main" xmlns="" val="2240848308"/>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Checked &amp; Unchecked İstisnalar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55000" lnSpcReduction="20000"/>
          </a:bodyPr>
          <a:lstStyle/>
          <a:p>
            <a:pPr marL="342900" indent="-342900" algn="l">
              <a:buFontTx/>
              <a:buChar char="-"/>
            </a:pPr>
            <a:r>
              <a:rPr lang="tr-TR" sz="2400" b="1" smtClean="0">
                <a:solidFill>
                  <a:srgbClr val="7F0055"/>
                </a:solidFill>
                <a:latin typeface="Consolas"/>
              </a:rPr>
              <a:t>public</a:t>
            </a:r>
            <a:r>
              <a:rPr lang="tr-TR" sz="2400" b="1" smtClean="0">
                <a:solidFill>
                  <a:srgbClr val="000000"/>
                </a:solidFill>
                <a:latin typeface="Consolas"/>
              </a:rPr>
              <a:t> </a:t>
            </a:r>
            <a:r>
              <a:rPr lang="tr-TR" sz="2400" b="1">
                <a:solidFill>
                  <a:srgbClr val="7F0055"/>
                </a:solidFill>
                <a:latin typeface="Consolas"/>
              </a:rPr>
              <a:t>void</a:t>
            </a:r>
            <a:r>
              <a:rPr lang="tr-TR" sz="2400" b="1">
                <a:solidFill>
                  <a:srgbClr val="000000"/>
                </a:solidFill>
                <a:latin typeface="Consolas"/>
              </a:rPr>
              <a:t> </a:t>
            </a:r>
            <a:r>
              <a:rPr lang="tr-TR" sz="2400" b="1" smtClean="0">
                <a:solidFill>
                  <a:srgbClr val="000000"/>
                </a:solidFill>
                <a:latin typeface="Consolas"/>
              </a:rPr>
              <a:t>dosyaOku(File f){</a:t>
            </a:r>
            <a:endParaRPr lang="tr-TR" sz="2400" b="1">
              <a:solidFill>
                <a:srgbClr val="000000"/>
              </a:solidFill>
              <a:latin typeface="Consolas"/>
            </a:endParaRPr>
          </a:p>
          <a:p>
            <a:pPr algn="l"/>
            <a:r>
              <a:rPr lang="tr-TR" sz="2400" smtClean="0">
                <a:solidFill>
                  <a:srgbClr val="000000"/>
                </a:solidFill>
                <a:latin typeface="Consolas"/>
              </a:rPr>
              <a:t>	Scanner </a:t>
            </a:r>
            <a:r>
              <a:rPr lang="tr-TR" sz="2400">
                <a:solidFill>
                  <a:srgbClr val="6A3E3E"/>
                </a:solidFill>
                <a:latin typeface="Consolas"/>
              </a:rPr>
              <a:t>k</a:t>
            </a:r>
            <a:r>
              <a:rPr lang="tr-TR" sz="2400">
                <a:solidFill>
                  <a:srgbClr val="000000"/>
                </a:solidFill>
                <a:latin typeface="Consolas"/>
              </a:rPr>
              <a:t> = </a:t>
            </a:r>
            <a:r>
              <a:rPr lang="tr-TR" sz="2400" b="1">
                <a:solidFill>
                  <a:srgbClr val="7F0055"/>
                </a:solidFill>
                <a:latin typeface="Consolas"/>
              </a:rPr>
              <a:t>new</a:t>
            </a:r>
            <a:r>
              <a:rPr lang="tr-TR" sz="2400" b="1">
                <a:solidFill>
                  <a:srgbClr val="000000"/>
                </a:solidFill>
                <a:latin typeface="Consolas"/>
              </a:rPr>
              <a:t> Scanner(</a:t>
            </a:r>
            <a:r>
              <a:rPr lang="tr-TR" sz="2400" b="1">
                <a:solidFill>
                  <a:srgbClr val="6A3E3E"/>
                </a:solidFill>
                <a:latin typeface="Consolas"/>
              </a:rPr>
              <a:t>f</a:t>
            </a:r>
            <a:r>
              <a:rPr lang="tr-TR" sz="2400" b="1">
                <a:solidFill>
                  <a:srgbClr val="000000"/>
                </a:solidFill>
                <a:latin typeface="Consolas"/>
              </a:rPr>
              <a:t>);</a:t>
            </a:r>
          </a:p>
          <a:p>
            <a:pPr algn="l"/>
            <a:r>
              <a:rPr lang="tr-TR" sz="2400" smtClean="0">
                <a:solidFill>
                  <a:srgbClr val="3F7F5F"/>
                </a:solidFill>
                <a:latin typeface="Consolas"/>
              </a:rPr>
              <a:t>      //</a:t>
            </a:r>
            <a:r>
              <a:rPr lang="tr-TR" sz="2400">
                <a:solidFill>
                  <a:srgbClr val="3F7F5F"/>
                </a:solidFill>
                <a:latin typeface="Consolas"/>
              </a:rPr>
              <a:t>dosya okunan kod</a:t>
            </a:r>
          </a:p>
          <a:p>
            <a:pPr algn="l"/>
            <a:r>
              <a:rPr lang="tr-TR" sz="2400" smtClean="0">
                <a:solidFill>
                  <a:srgbClr val="000000"/>
                </a:solidFill>
                <a:latin typeface="Consolas"/>
              </a:rPr>
              <a:t>  }</a:t>
            </a:r>
          </a:p>
          <a:p>
            <a:pPr algn="l"/>
            <a:endParaRPr lang="tr-TR" sz="2400">
              <a:solidFill>
                <a:srgbClr val="000000"/>
              </a:solidFill>
              <a:latin typeface="Consolas"/>
            </a:endParaRPr>
          </a:p>
          <a:p>
            <a:pPr marL="342900" indent="-342900" algn="l">
              <a:buFont typeface="Wingdings" panose="05000000000000000000" pitchFamily="2" charset="2"/>
              <a:buChar char="Ø"/>
            </a:pPr>
            <a:r>
              <a:rPr lang="tr-TR" sz="2400" smtClean="0">
                <a:solidFill>
                  <a:schemeClr val="tx1"/>
                </a:solidFill>
              </a:rPr>
              <a:t>Yukarıdaki kodun derlenebilmesi için iki çözüm vardır.</a:t>
            </a:r>
          </a:p>
          <a:p>
            <a:pPr algn="l"/>
            <a:endParaRPr lang="tr-TR" sz="2400">
              <a:solidFill>
                <a:schemeClr val="tx1"/>
              </a:solidFill>
            </a:endParaRPr>
          </a:p>
          <a:p>
            <a:pPr marL="342900" indent="-342900" algn="l">
              <a:buFont typeface="Wingdings" panose="05000000000000000000" pitchFamily="2" charset="2"/>
              <a:buChar char="§"/>
            </a:pPr>
            <a:r>
              <a:rPr lang="tr-TR" sz="2400" b="1" smtClean="0">
                <a:solidFill>
                  <a:schemeClr val="tx1"/>
                </a:solidFill>
              </a:rPr>
              <a:t>Çözüm 1 (</a:t>
            </a:r>
            <a:r>
              <a:rPr lang="tr-TR" sz="2400" smtClean="0">
                <a:solidFill>
                  <a:schemeClr val="tx1"/>
                </a:solidFill>
              </a:rPr>
              <a:t>metot içerisinde istisna ile ilgilenme</a:t>
            </a:r>
            <a:r>
              <a:rPr lang="tr-TR" sz="2400" b="1" smtClean="0">
                <a:solidFill>
                  <a:schemeClr val="tx1"/>
                </a:solidFill>
              </a:rPr>
              <a:t>):</a:t>
            </a:r>
          </a:p>
          <a:p>
            <a:pPr algn="l"/>
            <a:r>
              <a:rPr lang="tr-TR" sz="2400" b="1">
                <a:solidFill>
                  <a:srgbClr val="7F0055"/>
                </a:solidFill>
                <a:latin typeface="Consolas"/>
              </a:rPr>
              <a:t>public</a:t>
            </a:r>
            <a:r>
              <a:rPr lang="tr-TR" sz="2400" b="1">
                <a:solidFill>
                  <a:srgbClr val="000000"/>
                </a:solidFill>
                <a:latin typeface="Consolas"/>
              </a:rPr>
              <a:t> </a:t>
            </a:r>
            <a:r>
              <a:rPr lang="tr-TR" sz="2400" b="1">
                <a:solidFill>
                  <a:srgbClr val="7F0055"/>
                </a:solidFill>
                <a:latin typeface="Consolas"/>
              </a:rPr>
              <a:t>void</a:t>
            </a:r>
            <a:r>
              <a:rPr lang="tr-TR" sz="2400" b="1">
                <a:solidFill>
                  <a:srgbClr val="000000"/>
                </a:solidFill>
                <a:latin typeface="Consolas"/>
              </a:rPr>
              <a:t> dosyaOku(File </a:t>
            </a:r>
            <a:r>
              <a:rPr lang="tr-TR" sz="2400" b="1">
                <a:solidFill>
                  <a:srgbClr val="6A3E3E"/>
                </a:solidFill>
                <a:latin typeface="Consolas"/>
              </a:rPr>
              <a:t>f</a:t>
            </a:r>
            <a:r>
              <a:rPr lang="tr-TR" sz="2400" b="1" smtClean="0">
                <a:solidFill>
                  <a:srgbClr val="000000"/>
                </a:solidFill>
                <a:latin typeface="Consolas"/>
              </a:rPr>
              <a:t>){</a:t>
            </a:r>
            <a:endParaRPr lang="tr-TR" sz="2400">
              <a:latin typeface="Consolas"/>
            </a:endParaRPr>
          </a:p>
          <a:p>
            <a:pPr algn="l"/>
            <a:r>
              <a:rPr lang="tr-TR" sz="2400" b="1" smtClean="0">
                <a:solidFill>
                  <a:srgbClr val="7F0055"/>
                </a:solidFill>
                <a:latin typeface="Consolas"/>
              </a:rPr>
              <a:t>    try</a:t>
            </a:r>
            <a:r>
              <a:rPr lang="tr-TR" sz="2400" b="1">
                <a:solidFill>
                  <a:srgbClr val="000000"/>
                </a:solidFill>
                <a:latin typeface="Consolas"/>
              </a:rPr>
              <a:t>{</a:t>
            </a:r>
          </a:p>
          <a:p>
            <a:pPr algn="l"/>
            <a:r>
              <a:rPr lang="tr-TR" sz="2400" smtClean="0">
                <a:solidFill>
                  <a:srgbClr val="000000"/>
                </a:solidFill>
                <a:latin typeface="Consolas"/>
              </a:rPr>
              <a:t>        Scanner </a:t>
            </a:r>
            <a:r>
              <a:rPr lang="tr-TR" sz="2400">
                <a:solidFill>
                  <a:srgbClr val="6A3E3E"/>
                </a:solidFill>
                <a:latin typeface="Consolas"/>
              </a:rPr>
              <a:t>k</a:t>
            </a:r>
            <a:r>
              <a:rPr lang="tr-TR" sz="2400">
                <a:solidFill>
                  <a:srgbClr val="000000"/>
                </a:solidFill>
                <a:latin typeface="Consolas"/>
              </a:rPr>
              <a:t> = </a:t>
            </a:r>
            <a:r>
              <a:rPr lang="tr-TR" sz="2400" b="1">
                <a:solidFill>
                  <a:srgbClr val="7F0055"/>
                </a:solidFill>
                <a:latin typeface="Consolas"/>
              </a:rPr>
              <a:t>new</a:t>
            </a:r>
            <a:r>
              <a:rPr lang="tr-TR" sz="2400" b="1">
                <a:solidFill>
                  <a:srgbClr val="000000"/>
                </a:solidFill>
                <a:latin typeface="Consolas"/>
              </a:rPr>
              <a:t> Scanner(</a:t>
            </a:r>
            <a:r>
              <a:rPr lang="tr-TR" sz="2400" b="1">
                <a:solidFill>
                  <a:srgbClr val="6A3E3E"/>
                </a:solidFill>
                <a:latin typeface="Consolas"/>
              </a:rPr>
              <a:t>f</a:t>
            </a:r>
            <a:r>
              <a:rPr lang="tr-TR" sz="2400" b="1">
                <a:solidFill>
                  <a:srgbClr val="000000"/>
                </a:solidFill>
                <a:latin typeface="Consolas"/>
              </a:rPr>
              <a:t>);</a:t>
            </a:r>
          </a:p>
          <a:p>
            <a:pPr algn="l"/>
            <a:r>
              <a:rPr lang="tr-TR" sz="2400" smtClean="0">
                <a:solidFill>
                  <a:srgbClr val="3F7F5F"/>
                </a:solidFill>
                <a:latin typeface="Consolas"/>
              </a:rPr>
              <a:t>        //</a:t>
            </a:r>
            <a:r>
              <a:rPr lang="tr-TR" sz="2400">
                <a:solidFill>
                  <a:srgbClr val="3F7F5F"/>
                </a:solidFill>
                <a:latin typeface="Consolas"/>
              </a:rPr>
              <a:t>dosya okunan kod</a:t>
            </a:r>
          </a:p>
          <a:p>
            <a:pPr algn="l"/>
            <a:r>
              <a:rPr lang="tr-TR" sz="2400" smtClean="0">
                <a:solidFill>
                  <a:srgbClr val="000000"/>
                </a:solidFill>
                <a:latin typeface="Consolas"/>
              </a:rPr>
              <a:t>    }</a:t>
            </a:r>
            <a:r>
              <a:rPr lang="tr-TR" sz="2400" b="1">
                <a:solidFill>
                  <a:srgbClr val="7F0055"/>
                </a:solidFill>
                <a:latin typeface="Consolas"/>
              </a:rPr>
              <a:t>catch</a:t>
            </a:r>
            <a:r>
              <a:rPr lang="tr-TR" sz="2400" b="1">
                <a:solidFill>
                  <a:srgbClr val="000000"/>
                </a:solidFill>
                <a:latin typeface="Consolas"/>
              </a:rPr>
              <a:t>(FileNotFoundException </a:t>
            </a:r>
            <a:r>
              <a:rPr lang="tr-TR" sz="2400" b="1">
                <a:solidFill>
                  <a:srgbClr val="6A3E3E"/>
                </a:solidFill>
                <a:latin typeface="Consolas"/>
              </a:rPr>
              <a:t>e</a:t>
            </a:r>
            <a:r>
              <a:rPr lang="tr-TR" sz="2400" b="1">
                <a:solidFill>
                  <a:srgbClr val="000000"/>
                </a:solidFill>
                <a:latin typeface="Consolas"/>
              </a:rPr>
              <a:t>){</a:t>
            </a: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a:solidFill>
                  <a:srgbClr val="000000"/>
                </a:solidFill>
                <a:latin typeface="Consolas"/>
              </a:rPr>
              <a:t>(</a:t>
            </a:r>
            <a:r>
              <a:rPr lang="tr-TR" sz="2400" b="1" i="1">
                <a:solidFill>
                  <a:srgbClr val="2A00FF"/>
                </a:solidFill>
                <a:latin typeface="Consolas"/>
              </a:rPr>
              <a:t>"Dosya bulunamadı!.."</a:t>
            </a:r>
            <a:r>
              <a:rPr lang="tr-TR" sz="2400" b="1" i="1">
                <a:solidFill>
                  <a:srgbClr val="000000"/>
                </a:solidFill>
                <a:latin typeface="Consolas"/>
              </a:rPr>
              <a:t>);</a:t>
            </a:r>
          </a:p>
          <a:p>
            <a:pPr algn="l"/>
            <a:r>
              <a:rPr lang="tr-TR" sz="2400" smtClean="0">
                <a:solidFill>
                  <a:srgbClr val="000000"/>
                </a:solidFill>
                <a:latin typeface="Consolas"/>
              </a:rPr>
              <a:t>    }</a:t>
            </a:r>
            <a:endParaRPr lang="tr-TR" sz="2400">
              <a:solidFill>
                <a:srgbClr val="000000"/>
              </a:solidFill>
              <a:latin typeface="Consolas"/>
            </a:endParaRPr>
          </a:p>
          <a:p>
            <a:pPr algn="l"/>
            <a:r>
              <a:rPr lang="tr-TR" sz="2400" smtClean="0">
                <a:solidFill>
                  <a:srgbClr val="000000"/>
                </a:solidFill>
                <a:latin typeface="Consolas"/>
              </a:rPr>
              <a:t>}</a:t>
            </a:r>
          </a:p>
          <a:p>
            <a:pPr algn="l"/>
            <a:endParaRPr lang="tr-TR" sz="2400" smtClean="0">
              <a:solidFill>
                <a:srgbClr val="000000"/>
              </a:solidFill>
              <a:latin typeface="Consolas"/>
            </a:endParaRPr>
          </a:p>
          <a:p>
            <a:pPr marL="342900" indent="-342900" algn="l">
              <a:buFont typeface="Wingdings" panose="05000000000000000000" pitchFamily="2" charset="2"/>
              <a:buChar char="§"/>
            </a:pPr>
            <a:r>
              <a:rPr lang="tr-TR" sz="2400" b="1" smtClean="0">
                <a:solidFill>
                  <a:schemeClr val="tx1"/>
                </a:solidFill>
              </a:rPr>
              <a:t>Çözüm 2 (</a:t>
            </a:r>
            <a:r>
              <a:rPr lang="tr-TR" sz="2400" smtClean="0">
                <a:solidFill>
                  <a:schemeClr val="tx1"/>
                </a:solidFill>
              </a:rPr>
              <a:t>istisnayı metot dışına fırlatma</a:t>
            </a:r>
            <a:r>
              <a:rPr lang="tr-TR" sz="2400" b="1" smtClean="0">
                <a:solidFill>
                  <a:schemeClr val="tx1"/>
                </a:solidFill>
              </a:rPr>
              <a:t>):</a:t>
            </a:r>
          </a:p>
          <a:p>
            <a:pPr algn="l"/>
            <a:r>
              <a:rPr lang="en-US" sz="2400" b="1">
                <a:solidFill>
                  <a:srgbClr val="7F0055"/>
                </a:solidFill>
                <a:latin typeface="Consolas"/>
              </a:rPr>
              <a:t>public</a:t>
            </a:r>
            <a:r>
              <a:rPr lang="en-US" sz="2400" b="1">
                <a:solidFill>
                  <a:srgbClr val="000000"/>
                </a:solidFill>
                <a:latin typeface="Consolas"/>
              </a:rPr>
              <a:t> </a:t>
            </a:r>
            <a:r>
              <a:rPr lang="en-US" sz="2400" b="1">
                <a:solidFill>
                  <a:srgbClr val="7F0055"/>
                </a:solidFill>
                <a:latin typeface="Consolas"/>
              </a:rPr>
              <a:t>void</a:t>
            </a:r>
            <a:r>
              <a:rPr lang="en-US" sz="2400" b="1">
                <a:solidFill>
                  <a:srgbClr val="000000"/>
                </a:solidFill>
                <a:latin typeface="Consolas"/>
              </a:rPr>
              <a:t> dosyaOku(File </a:t>
            </a:r>
            <a:r>
              <a:rPr lang="en-US" sz="2400" b="1">
                <a:solidFill>
                  <a:srgbClr val="6A3E3E"/>
                </a:solidFill>
                <a:latin typeface="Consolas"/>
              </a:rPr>
              <a:t>f</a:t>
            </a:r>
            <a:r>
              <a:rPr lang="en-US" sz="2400" b="1">
                <a:solidFill>
                  <a:srgbClr val="000000"/>
                </a:solidFill>
                <a:latin typeface="Consolas"/>
              </a:rPr>
              <a:t>) </a:t>
            </a:r>
            <a:r>
              <a:rPr lang="en-US" sz="2400" b="1">
                <a:solidFill>
                  <a:srgbClr val="7F0055"/>
                </a:solidFill>
                <a:latin typeface="Consolas"/>
              </a:rPr>
              <a:t>throws</a:t>
            </a:r>
            <a:r>
              <a:rPr lang="en-US" sz="2400" b="1">
                <a:solidFill>
                  <a:srgbClr val="000000"/>
                </a:solidFill>
                <a:latin typeface="Consolas"/>
              </a:rPr>
              <a:t> FileNotFoundException{</a:t>
            </a:r>
          </a:p>
          <a:p>
            <a:pPr algn="l"/>
            <a:r>
              <a:rPr lang="tr-TR" sz="2400" smtClean="0">
                <a:solidFill>
                  <a:srgbClr val="000000"/>
                </a:solidFill>
                <a:latin typeface="Consolas"/>
              </a:rPr>
              <a:t>    Scanner </a:t>
            </a:r>
            <a:r>
              <a:rPr lang="tr-TR" sz="2400">
                <a:solidFill>
                  <a:srgbClr val="6A3E3E"/>
                </a:solidFill>
                <a:latin typeface="Consolas"/>
              </a:rPr>
              <a:t>k</a:t>
            </a:r>
            <a:r>
              <a:rPr lang="tr-TR" sz="2400">
                <a:solidFill>
                  <a:srgbClr val="000000"/>
                </a:solidFill>
                <a:latin typeface="Consolas"/>
              </a:rPr>
              <a:t> = </a:t>
            </a:r>
            <a:r>
              <a:rPr lang="tr-TR" sz="2400" b="1">
                <a:solidFill>
                  <a:srgbClr val="7F0055"/>
                </a:solidFill>
                <a:latin typeface="Consolas"/>
              </a:rPr>
              <a:t>new</a:t>
            </a:r>
            <a:r>
              <a:rPr lang="tr-TR" sz="2400" b="1">
                <a:solidFill>
                  <a:srgbClr val="000000"/>
                </a:solidFill>
                <a:latin typeface="Consolas"/>
              </a:rPr>
              <a:t> Scanner(</a:t>
            </a:r>
            <a:r>
              <a:rPr lang="tr-TR" sz="2400" b="1">
                <a:solidFill>
                  <a:srgbClr val="6A3E3E"/>
                </a:solidFill>
                <a:latin typeface="Consolas"/>
              </a:rPr>
              <a:t>f</a:t>
            </a:r>
            <a:r>
              <a:rPr lang="tr-TR" sz="2400" b="1">
                <a:solidFill>
                  <a:srgbClr val="000000"/>
                </a:solidFill>
                <a:latin typeface="Consolas"/>
              </a:rPr>
              <a:t>);</a:t>
            </a:r>
          </a:p>
          <a:p>
            <a:pPr algn="l"/>
            <a:r>
              <a:rPr lang="tr-TR" sz="2400" smtClean="0">
                <a:solidFill>
                  <a:srgbClr val="3F7F5F"/>
                </a:solidFill>
                <a:latin typeface="Consolas"/>
              </a:rPr>
              <a:t>    //</a:t>
            </a:r>
            <a:r>
              <a:rPr lang="tr-TR" sz="2400">
                <a:solidFill>
                  <a:srgbClr val="3F7F5F"/>
                </a:solidFill>
                <a:latin typeface="Consolas"/>
              </a:rPr>
              <a:t>dosya okunan kod</a:t>
            </a:r>
          </a:p>
          <a:p>
            <a:pPr algn="l"/>
            <a:r>
              <a:rPr lang="tr-TR" sz="2400">
                <a:solidFill>
                  <a:srgbClr val="000000"/>
                </a:solidFill>
                <a:latin typeface="Consolas"/>
              </a:rPr>
              <a:t>}</a:t>
            </a:r>
            <a:endParaRPr lang="tr-TR" sz="2400" b="1" smtClean="0">
              <a:solidFill>
                <a:schemeClr val="tx1"/>
              </a:solidFill>
            </a:endParaRPr>
          </a:p>
        </p:txBody>
      </p:sp>
    </p:spTree>
    <p:extLst>
      <p:ext uri="{BB962C8B-B14F-4D97-AF65-F5344CB8AC3E}">
        <p14:creationId xmlns:p14="http://schemas.microsoft.com/office/powerpoint/2010/main" xmlns="" val="1105434757"/>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Checked &amp; Unchecked İstisnalar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marL="342900" indent="-342900" algn="just">
              <a:buFontTx/>
              <a:buChar char="-"/>
            </a:pPr>
            <a:r>
              <a:rPr lang="tr-TR" sz="2400" smtClean="0">
                <a:solidFill>
                  <a:schemeClr val="tx1"/>
                </a:solidFill>
              </a:rPr>
              <a:t>Sonuç olarak, istisna içeren bir metot yazılmak istendiğinde eğer istisna checked bir istisna ise bununla gerekli şekilde ilgilenilmelidir. Eğer unchecked bir istisna varsa bununla ilgilenilmesi zorunlu değildir. Ancak, kullanıcı unchecked istisnalarla da ilgilenmek istiyorsa bunu yapabilir.</a:t>
            </a:r>
          </a:p>
          <a:p>
            <a:pPr marL="342900" indent="-342900" algn="just">
              <a:buFontTx/>
              <a:buChar char="-"/>
            </a:pPr>
            <a:endParaRPr lang="tr-TR" sz="2400" b="1">
              <a:solidFill>
                <a:schemeClr val="tx1"/>
              </a:solidFill>
            </a:endParaRPr>
          </a:p>
          <a:p>
            <a:pPr marL="342900" indent="-342900" algn="just">
              <a:buFontTx/>
              <a:buChar char="-"/>
            </a:pPr>
            <a:r>
              <a:rPr lang="tr-TR" sz="2400" smtClean="0">
                <a:solidFill>
                  <a:schemeClr val="tx1"/>
                </a:solidFill>
              </a:rPr>
              <a:t>Java'da istisnaların metodun çalışma anında fırlatılması beklenebileceği gibi kullanıcı bu istisnaları throw komutunu kullanarak kendisi de fırlatabilir. Bir sonraki sayfadaki örneğe bakalım.</a:t>
            </a:r>
          </a:p>
        </p:txBody>
      </p:sp>
    </p:spTree>
    <p:extLst>
      <p:ext uri="{BB962C8B-B14F-4D97-AF65-F5344CB8AC3E}">
        <p14:creationId xmlns:p14="http://schemas.microsoft.com/office/powerpoint/2010/main" xmlns="" val="774670976"/>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Checked &amp; Unchecked İstisnalar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55000" lnSpcReduction="20000"/>
          </a:bodyPr>
          <a:lstStyle/>
          <a:p>
            <a:pPr algn="l"/>
            <a:r>
              <a:rPr lang="tr-TR" sz="2400">
                <a:solidFill>
                  <a:srgbClr val="000000"/>
                </a:solidFill>
                <a:latin typeface="Consolas"/>
              </a:rPr>
              <a:t>Scanner </a:t>
            </a:r>
            <a:r>
              <a:rPr lang="tr-TR" sz="2400">
                <a:solidFill>
                  <a:srgbClr val="6A3E3E"/>
                </a:solidFill>
                <a:latin typeface="Consolas"/>
              </a:rPr>
              <a:t>k</a:t>
            </a:r>
            <a:r>
              <a:rPr lang="tr-TR" sz="2400">
                <a:solidFill>
                  <a:srgbClr val="000000"/>
                </a:solidFill>
                <a:latin typeface="Consolas"/>
              </a:rPr>
              <a:t> = </a:t>
            </a:r>
            <a:r>
              <a:rPr lang="tr-TR" sz="2400" b="1">
                <a:solidFill>
                  <a:srgbClr val="7F0055"/>
                </a:solidFill>
                <a:latin typeface="Consolas"/>
              </a:rPr>
              <a:t>new</a:t>
            </a:r>
            <a:r>
              <a:rPr lang="tr-TR" sz="2400" b="1">
                <a:solidFill>
                  <a:srgbClr val="000000"/>
                </a:solidFill>
                <a:latin typeface="Consolas"/>
              </a:rPr>
              <a:t> Scanner(System.</a:t>
            </a:r>
            <a:r>
              <a:rPr lang="tr-TR" sz="2400" b="1" i="1">
                <a:solidFill>
                  <a:srgbClr val="0000C0"/>
                </a:solidFill>
                <a:latin typeface="Consolas"/>
              </a:rPr>
              <a:t>in</a:t>
            </a:r>
            <a:r>
              <a:rPr lang="tr-TR" sz="2400" b="1" i="1">
                <a:solidFill>
                  <a:srgbClr val="000000"/>
                </a:solidFill>
                <a:latin typeface="Consolas"/>
              </a:rPr>
              <a:t>);</a:t>
            </a:r>
          </a:p>
          <a:p>
            <a:pPr algn="l"/>
            <a:r>
              <a:rPr lang="tr-TR" sz="2400" b="1" smtClean="0">
                <a:solidFill>
                  <a:srgbClr val="7F0055"/>
                </a:solidFill>
                <a:latin typeface="Consolas"/>
              </a:rPr>
              <a:t>double</a:t>
            </a:r>
            <a:r>
              <a:rPr lang="tr-TR" sz="2400" b="1" smtClean="0">
                <a:solidFill>
                  <a:srgbClr val="000000"/>
                </a:solidFill>
                <a:latin typeface="Consolas"/>
              </a:rPr>
              <a:t> </a:t>
            </a:r>
            <a:r>
              <a:rPr lang="tr-TR" sz="2400" b="1">
                <a:solidFill>
                  <a:srgbClr val="6A3E3E"/>
                </a:solidFill>
                <a:latin typeface="Consolas"/>
              </a:rPr>
              <a:t>x</a:t>
            </a:r>
            <a:r>
              <a:rPr lang="tr-TR" sz="2400" b="1">
                <a:solidFill>
                  <a:srgbClr val="000000"/>
                </a:solidFill>
                <a:latin typeface="Consolas"/>
              </a:rPr>
              <a:t>, </a:t>
            </a:r>
            <a:r>
              <a:rPr lang="tr-TR" sz="2400" b="1">
                <a:solidFill>
                  <a:srgbClr val="6A3E3E"/>
                </a:solidFill>
                <a:latin typeface="Consolas"/>
              </a:rPr>
              <a:t>y</a:t>
            </a:r>
            <a:r>
              <a:rPr lang="tr-TR" sz="2400" b="1">
                <a:solidFill>
                  <a:srgbClr val="000000"/>
                </a:solidFill>
                <a:latin typeface="Consolas"/>
              </a:rPr>
              <a:t>;</a:t>
            </a:r>
          </a:p>
          <a:p>
            <a:pPr algn="l"/>
            <a:r>
              <a:rPr lang="tr-TR" sz="2400" b="1">
                <a:solidFill>
                  <a:srgbClr val="7F0055"/>
                </a:solidFill>
                <a:latin typeface="Consolas"/>
              </a:rPr>
              <a:t>try</a:t>
            </a:r>
            <a:r>
              <a:rPr lang="tr-TR" sz="2400" b="1">
                <a:solidFill>
                  <a:srgbClr val="000000"/>
                </a:solidFill>
                <a:latin typeface="Consolas"/>
              </a:rPr>
              <a:t>{</a:t>
            </a:r>
          </a:p>
          <a:p>
            <a:pPr algn="l"/>
            <a:r>
              <a:rPr lang="tr-TR" sz="2400" smtClean="0">
                <a:solidFill>
                  <a:srgbClr val="6A3E3E"/>
                </a:solidFill>
                <a:latin typeface="Consolas"/>
              </a:rPr>
              <a:t>    x</a:t>
            </a:r>
            <a:r>
              <a:rPr lang="tr-TR" sz="2400" smtClean="0">
                <a:solidFill>
                  <a:srgbClr val="000000"/>
                </a:solidFill>
                <a:latin typeface="Consolas"/>
              </a:rPr>
              <a:t> </a:t>
            </a:r>
            <a:r>
              <a:rPr lang="tr-TR" sz="2400">
                <a:solidFill>
                  <a:srgbClr val="000000"/>
                </a:solidFill>
                <a:latin typeface="Consolas"/>
              </a:rPr>
              <a:t>= </a:t>
            </a:r>
            <a:r>
              <a:rPr lang="tr-TR" sz="2400" smtClean="0">
                <a:solidFill>
                  <a:srgbClr val="6A3E3E"/>
                </a:solidFill>
                <a:latin typeface="Consolas"/>
              </a:rPr>
              <a:t>k</a:t>
            </a:r>
            <a:r>
              <a:rPr lang="tr-TR" sz="2400" smtClean="0">
                <a:solidFill>
                  <a:srgbClr val="000000"/>
                </a:solidFill>
                <a:latin typeface="Consolas"/>
              </a:rPr>
              <a:t>.nextDouble();</a:t>
            </a:r>
            <a:endParaRPr lang="tr-TR" sz="2400">
              <a:solidFill>
                <a:srgbClr val="000000"/>
              </a:solidFill>
              <a:latin typeface="Consolas"/>
            </a:endParaRPr>
          </a:p>
          <a:p>
            <a:pPr algn="l"/>
            <a:r>
              <a:rPr lang="tr-TR" sz="2400" smtClean="0">
                <a:solidFill>
                  <a:srgbClr val="6A3E3E"/>
                </a:solidFill>
                <a:latin typeface="Consolas"/>
              </a:rPr>
              <a:t>    y</a:t>
            </a:r>
            <a:r>
              <a:rPr lang="tr-TR" sz="2400" smtClean="0">
                <a:solidFill>
                  <a:srgbClr val="000000"/>
                </a:solidFill>
                <a:latin typeface="Consolas"/>
              </a:rPr>
              <a:t> </a:t>
            </a:r>
            <a:r>
              <a:rPr lang="tr-TR" sz="2400">
                <a:solidFill>
                  <a:srgbClr val="000000"/>
                </a:solidFill>
                <a:latin typeface="Consolas"/>
              </a:rPr>
              <a:t>= </a:t>
            </a:r>
            <a:r>
              <a:rPr lang="tr-TR" sz="2400" smtClean="0">
                <a:solidFill>
                  <a:srgbClr val="6A3E3E"/>
                </a:solidFill>
                <a:latin typeface="Consolas"/>
              </a:rPr>
              <a:t>k</a:t>
            </a:r>
            <a:r>
              <a:rPr lang="tr-TR" sz="2400" smtClean="0">
                <a:solidFill>
                  <a:srgbClr val="000000"/>
                </a:solidFill>
                <a:latin typeface="Consolas"/>
              </a:rPr>
              <a:t>.nextDouble();</a:t>
            </a:r>
            <a:endParaRPr lang="tr-TR" sz="2400">
              <a:solidFill>
                <a:srgbClr val="000000"/>
              </a:solidFill>
              <a:latin typeface="Consolas"/>
            </a:endParaRPr>
          </a:p>
          <a:p>
            <a:pPr algn="l"/>
            <a:r>
              <a:rPr lang="tr-TR" sz="2400" b="1" smtClean="0">
                <a:solidFill>
                  <a:srgbClr val="7F0055"/>
                </a:solidFill>
                <a:latin typeface="Consolas"/>
              </a:rPr>
              <a:t>    if</a:t>
            </a:r>
            <a:r>
              <a:rPr lang="tr-TR" sz="2400" b="1" smtClean="0">
                <a:solidFill>
                  <a:srgbClr val="000000"/>
                </a:solidFill>
                <a:latin typeface="Consolas"/>
              </a:rPr>
              <a:t>(</a:t>
            </a:r>
            <a:r>
              <a:rPr lang="tr-TR" sz="2400" b="1" smtClean="0">
                <a:solidFill>
                  <a:srgbClr val="6A3E3E"/>
                </a:solidFill>
                <a:latin typeface="Consolas"/>
              </a:rPr>
              <a:t>y</a:t>
            </a:r>
            <a:r>
              <a:rPr lang="tr-TR" sz="2400" b="1" smtClean="0">
                <a:solidFill>
                  <a:srgbClr val="000000"/>
                </a:solidFill>
                <a:latin typeface="Consolas"/>
              </a:rPr>
              <a:t> </a:t>
            </a:r>
            <a:r>
              <a:rPr lang="tr-TR" sz="2400" b="1">
                <a:solidFill>
                  <a:srgbClr val="000000"/>
                </a:solidFill>
                <a:latin typeface="Consolas"/>
              </a:rPr>
              <a:t>== 0)</a:t>
            </a:r>
          </a:p>
          <a:p>
            <a:pPr algn="l"/>
            <a:r>
              <a:rPr lang="tr-TR" sz="2400" b="1" smtClean="0">
                <a:solidFill>
                  <a:srgbClr val="7F0055"/>
                </a:solidFill>
                <a:latin typeface="Consolas"/>
              </a:rPr>
              <a:t>        throw</a:t>
            </a:r>
            <a:r>
              <a:rPr lang="tr-TR" sz="2400" b="1" smtClean="0">
                <a:solidFill>
                  <a:srgbClr val="000000"/>
                </a:solidFill>
                <a:latin typeface="Consolas"/>
              </a:rPr>
              <a:t> </a:t>
            </a:r>
            <a:r>
              <a:rPr lang="tr-TR" sz="2400" b="1">
                <a:solidFill>
                  <a:srgbClr val="7F0055"/>
                </a:solidFill>
                <a:latin typeface="Consolas"/>
              </a:rPr>
              <a:t>new</a:t>
            </a:r>
            <a:r>
              <a:rPr lang="tr-TR" sz="2400" b="1">
                <a:solidFill>
                  <a:srgbClr val="000000"/>
                </a:solidFill>
                <a:latin typeface="Consolas"/>
              </a:rPr>
              <a:t> ArithmeticException(</a:t>
            </a:r>
            <a:r>
              <a:rPr lang="tr-TR" sz="2400" b="1">
                <a:solidFill>
                  <a:srgbClr val="2A00FF"/>
                </a:solidFill>
                <a:latin typeface="Consolas"/>
              </a:rPr>
              <a:t>"</a:t>
            </a:r>
            <a:r>
              <a:rPr lang="tr-TR" sz="2400" b="1" smtClean="0">
                <a:solidFill>
                  <a:srgbClr val="2A00FF"/>
                </a:solidFill>
                <a:latin typeface="Consolas"/>
              </a:rPr>
              <a:t>Payda</a:t>
            </a:r>
          </a:p>
          <a:p>
            <a:pPr algn="l"/>
            <a:r>
              <a:rPr lang="tr-TR" sz="2400" b="1" smtClean="0">
                <a:solidFill>
                  <a:srgbClr val="2A00FF"/>
                </a:solidFill>
                <a:latin typeface="Consolas"/>
              </a:rPr>
              <a:t>              sıfır</a:t>
            </a:r>
            <a:r>
              <a:rPr lang="tr-TR" sz="2400" b="1">
                <a:solidFill>
                  <a:srgbClr val="2A00FF"/>
                </a:solidFill>
                <a:latin typeface="Consolas"/>
              </a:rPr>
              <a:t>!.. Bölme işlemi Yapılamaz!.."</a:t>
            </a:r>
            <a:r>
              <a:rPr lang="tr-TR" sz="2400" b="1">
                <a:solidFill>
                  <a:srgbClr val="000000"/>
                </a:solidFill>
                <a:latin typeface="Consolas"/>
              </a:rPr>
              <a:t>);</a:t>
            </a: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smtClean="0">
                <a:solidFill>
                  <a:srgbClr val="6A3E3E"/>
                </a:solidFill>
                <a:latin typeface="Consolas"/>
              </a:rPr>
              <a:t>x</a:t>
            </a:r>
            <a:r>
              <a:rPr lang="tr-TR" sz="2400" b="1" i="1" smtClean="0">
                <a:solidFill>
                  <a:srgbClr val="000000"/>
                </a:solidFill>
                <a:latin typeface="Consolas"/>
              </a:rPr>
              <a:t>/</a:t>
            </a:r>
            <a:r>
              <a:rPr lang="tr-TR" sz="2400" b="1" i="1" smtClean="0">
                <a:solidFill>
                  <a:srgbClr val="6A3E3E"/>
                </a:solidFill>
                <a:latin typeface="Consolas"/>
              </a:rPr>
              <a:t>y</a:t>
            </a:r>
            <a:r>
              <a:rPr lang="tr-TR" sz="2400" b="1" i="1">
                <a:solidFill>
                  <a:srgbClr val="000000"/>
                </a:solidFill>
                <a:latin typeface="Consolas"/>
              </a:rPr>
              <a:t>);</a:t>
            </a:r>
          </a:p>
          <a:p>
            <a:pPr algn="l"/>
            <a:r>
              <a:rPr lang="tr-TR" sz="2400" smtClean="0">
                <a:solidFill>
                  <a:srgbClr val="000000"/>
                </a:solidFill>
                <a:latin typeface="Consolas"/>
              </a:rPr>
              <a:t>    }</a:t>
            </a:r>
            <a:r>
              <a:rPr lang="tr-TR" sz="2400" b="1">
                <a:solidFill>
                  <a:srgbClr val="7F0055"/>
                </a:solidFill>
                <a:latin typeface="Consolas"/>
              </a:rPr>
              <a:t>catch</a:t>
            </a:r>
            <a:r>
              <a:rPr lang="tr-TR" sz="2400" b="1">
                <a:solidFill>
                  <a:srgbClr val="000000"/>
                </a:solidFill>
                <a:latin typeface="Consolas"/>
              </a:rPr>
              <a:t>(ArithmeticException </a:t>
            </a:r>
            <a:r>
              <a:rPr lang="tr-TR" sz="2400" b="1">
                <a:solidFill>
                  <a:srgbClr val="6A3E3E"/>
                </a:solidFill>
                <a:latin typeface="Consolas"/>
              </a:rPr>
              <a:t>e</a:t>
            </a:r>
            <a:r>
              <a:rPr lang="tr-TR" sz="2400" b="1">
                <a:solidFill>
                  <a:srgbClr val="000000"/>
                </a:solidFill>
                <a:latin typeface="Consolas"/>
              </a:rPr>
              <a:t>){</a:t>
            </a: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smtClean="0">
                <a:solidFill>
                  <a:srgbClr val="6A3E3E"/>
                </a:solidFill>
                <a:latin typeface="Consolas"/>
              </a:rPr>
              <a:t>e</a:t>
            </a:r>
            <a:r>
              <a:rPr lang="tr-TR" sz="2400" b="1" i="1" smtClean="0">
                <a:solidFill>
                  <a:srgbClr val="000000"/>
                </a:solidFill>
                <a:latin typeface="Consolas"/>
              </a:rPr>
              <a:t>.getMessage</a:t>
            </a:r>
            <a:r>
              <a:rPr lang="tr-TR" sz="2400" b="1" i="1">
                <a:solidFill>
                  <a:srgbClr val="000000"/>
                </a:solidFill>
                <a:latin typeface="Consolas"/>
              </a:rPr>
              <a:t>());</a:t>
            </a:r>
          </a:p>
          <a:p>
            <a:pPr algn="l"/>
            <a:r>
              <a:rPr lang="tr-TR" sz="2400" smtClean="0">
                <a:solidFill>
                  <a:srgbClr val="000000"/>
                </a:solidFill>
                <a:latin typeface="Consolas"/>
              </a:rPr>
              <a:t>    }</a:t>
            </a:r>
            <a:r>
              <a:rPr lang="tr-TR" sz="2400" b="1">
                <a:solidFill>
                  <a:srgbClr val="7F0055"/>
                </a:solidFill>
                <a:latin typeface="Consolas"/>
              </a:rPr>
              <a:t>catch</a:t>
            </a:r>
            <a:r>
              <a:rPr lang="tr-TR" sz="2400" b="1">
                <a:solidFill>
                  <a:srgbClr val="000000"/>
                </a:solidFill>
                <a:latin typeface="Consolas"/>
              </a:rPr>
              <a:t>(InputMismatchException </a:t>
            </a:r>
            <a:r>
              <a:rPr lang="tr-TR" sz="2400" b="1">
                <a:solidFill>
                  <a:srgbClr val="6A3E3E"/>
                </a:solidFill>
                <a:latin typeface="Consolas"/>
              </a:rPr>
              <a:t>e</a:t>
            </a:r>
            <a:r>
              <a:rPr lang="tr-TR" sz="2400" b="1">
                <a:solidFill>
                  <a:srgbClr val="000000"/>
                </a:solidFill>
                <a:latin typeface="Consolas"/>
              </a:rPr>
              <a:t>){</a:t>
            </a: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a:solidFill>
                  <a:srgbClr val="000000"/>
                </a:solidFill>
                <a:latin typeface="Consolas"/>
              </a:rPr>
              <a:t>(</a:t>
            </a:r>
            <a:r>
              <a:rPr lang="tr-TR" sz="2400" b="1" i="1">
                <a:solidFill>
                  <a:srgbClr val="2A00FF"/>
                </a:solidFill>
                <a:latin typeface="Consolas"/>
              </a:rPr>
              <a:t>"Girilen değer geçerli </a:t>
            </a:r>
            <a:endParaRPr lang="tr-TR" sz="2400" b="1" i="1" smtClean="0">
              <a:solidFill>
                <a:srgbClr val="2A00FF"/>
              </a:solidFill>
              <a:latin typeface="Consolas"/>
            </a:endParaRPr>
          </a:p>
          <a:p>
            <a:pPr algn="l"/>
            <a:r>
              <a:rPr lang="tr-TR" sz="2400" b="1" i="1">
                <a:solidFill>
                  <a:srgbClr val="2A00FF"/>
                </a:solidFill>
                <a:latin typeface="Consolas"/>
              </a:rPr>
              <a:t> </a:t>
            </a:r>
            <a:r>
              <a:rPr lang="tr-TR" sz="2400" b="1" i="1" smtClean="0">
                <a:solidFill>
                  <a:srgbClr val="2A00FF"/>
                </a:solidFill>
                <a:latin typeface="Consolas"/>
              </a:rPr>
              <a:t>                              bir </a:t>
            </a:r>
            <a:r>
              <a:rPr lang="tr-TR" sz="2400" b="1" i="1">
                <a:solidFill>
                  <a:srgbClr val="2A00FF"/>
                </a:solidFill>
                <a:latin typeface="Consolas"/>
              </a:rPr>
              <a:t>sayı değil!.."</a:t>
            </a:r>
            <a:r>
              <a:rPr lang="tr-TR" sz="2400" b="1" i="1">
                <a:solidFill>
                  <a:srgbClr val="000000"/>
                </a:solidFill>
                <a:latin typeface="Consolas"/>
              </a:rPr>
              <a:t>);</a:t>
            </a:r>
          </a:p>
          <a:p>
            <a:pPr algn="l"/>
            <a:r>
              <a:rPr lang="tr-TR" sz="2400" smtClean="0">
                <a:solidFill>
                  <a:srgbClr val="000000"/>
                </a:solidFill>
                <a:latin typeface="Consolas"/>
              </a:rPr>
              <a:t>}</a:t>
            </a:r>
          </a:p>
          <a:p>
            <a:pPr algn="l"/>
            <a:endParaRPr lang="tr-TR" sz="2400">
              <a:solidFill>
                <a:srgbClr val="000000"/>
              </a:solidFill>
              <a:latin typeface="Consolas"/>
            </a:endParaRPr>
          </a:p>
          <a:p>
            <a:pPr marL="342900" indent="-342900" algn="l">
              <a:buFont typeface="Wingdings" panose="05000000000000000000" pitchFamily="2" charset="2"/>
              <a:buChar char="Ø"/>
            </a:pPr>
            <a:r>
              <a:rPr lang="tr-TR" sz="2400" smtClean="0">
                <a:solidFill>
                  <a:schemeClr val="tx1"/>
                </a:solidFill>
              </a:rPr>
              <a:t>Yukarıdaki örnekte programcı hatanın direk olarak fırlatılmasını beklemek yerine kontrolü kendisi yapmış ve yeni bir ArithmeticException istisnası oluşturarak bunu fırlatmıştır. Bir istisna nesnesi hiç parametre almayabilir ya da örnekteki gibi problemi tanımlayan bir String parametresi alabilir. Daha sonra bu parametre ekrana yazdırılmak istenirse Exception sınıflarında yer alan getMessage() metodu ile parametre olarak girilen String değer ekrana yazdırılabilir.</a:t>
            </a:r>
          </a:p>
        </p:txBody>
      </p:sp>
    </p:spTree>
    <p:extLst>
      <p:ext uri="{BB962C8B-B14F-4D97-AF65-F5344CB8AC3E}">
        <p14:creationId xmlns:p14="http://schemas.microsoft.com/office/powerpoint/2010/main" xmlns="" val="3853979664"/>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İstisna Sınıfı Oluşturma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marL="342900" indent="-342900" algn="l">
              <a:buFontTx/>
              <a:buChar char="-"/>
            </a:pPr>
            <a:r>
              <a:rPr lang="tr-TR" sz="2400" smtClean="0">
                <a:solidFill>
                  <a:schemeClr val="tx1"/>
                </a:solidFill>
              </a:rPr>
              <a:t>Kullanıcı Java'da tanımlı olan istisna sınıflarını kullanabileceği gibi, probleme bağlı olarak kendi istisna sınıfını da yazabilir. Kendi istisna sınıfını yazmak isteyen bir programcı yeni yazacağı sınıfı varolan Exception sınıflarından birini extend ederek yazabilir.</a:t>
            </a:r>
          </a:p>
          <a:p>
            <a:pPr marL="342900" indent="-342900" algn="l">
              <a:buFontTx/>
              <a:buChar char="-"/>
            </a:pPr>
            <a:r>
              <a:rPr lang="tr-TR" sz="2400" smtClean="0">
                <a:solidFill>
                  <a:schemeClr val="tx1"/>
                </a:solidFill>
              </a:rPr>
              <a:t>Yazılacak olan istisna sınıfı extend edilen sınıfın kurucu metodunu doğru bir şekilde çağırmalıdır. Kalıtım konusunu işlerken bundan bahsetmiştik. Yeni yazılacak istisna sınıfı Exception sınıfını extend edecekse Exception sınıfındaki kurucu metotları doğru bir şekilde çağırmak zorundadır.</a:t>
            </a:r>
          </a:p>
        </p:txBody>
      </p:sp>
    </p:spTree>
    <p:extLst>
      <p:ext uri="{BB962C8B-B14F-4D97-AF65-F5344CB8AC3E}">
        <p14:creationId xmlns:p14="http://schemas.microsoft.com/office/powerpoint/2010/main" xmlns="" val="2168167123"/>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İstisna Sınıfı Oluşturma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l"/>
            <a:r>
              <a:rPr lang="en-US" sz="2200" b="1">
                <a:solidFill>
                  <a:srgbClr val="7F0055"/>
                </a:solidFill>
                <a:latin typeface="Consolas"/>
              </a:rPr>
              <a:t>public</a:t>
            </a:r>
            <a:r>
              <a:rPr lang="en-US" sz="2200" b="1">
                <a:solidFill>
                  <a:srgbClr val="000000"/>
                </a:solidFill>
                <a:latin typeface="Consolas"/>
              </a:rPr>
              <a:t> </a:t>
            </a:r>
            <a:r>
              <a:rPr lang="en-US" sz="2200" b="1">
                <a:solidFill>
                  <a:srgbClr val="7F0055"/>
                </a:solidFill>
                <a:latin typeface="Consolas"/>
              </a:rPr>
              <a:t>class</a:t>
            </a:r>
            <a:r>
              <a:rPr lang="en-US" sz="2200" b="1">
                <a:solidFill>
                  <a:srgbClr val="000000"/>
                </a:solidFill>
                <a:latin typeface="Consolas"/>
              </a:rPr>
              <a:t> BolmeHatasi </a:t>
            </a:r>
            <a:r>
              <a:rPr lang="en-US" sz="2200" b="1">
                <a:solidFill>
                  <a:srgbClr val="7F0055"/>
                </a:solidFill>
                <a:latin typeface="Consolas"/>
              </a:rPr>
              <a:t>extends</a:t>
            </a:r>
            <a:r>
              <a:rPr lang="en-US" sz="2200" b="1">
                <a:solidFill>
                  <a:srgbClr val="000000"/>
                </a:solidFill>
                <a:latin typeface="Consolas"/>
              </a:rPr>
              <a:t> Exception{</a:t>
            </a:r>
          </a:p>
          <a:p>
            <a:pPr algn="l"/>
            <a:endParaRPr lang="tr-TR" sz="2200">
              <a:latin typeface="Consolas"/>
            </a:endParaRPr>
          </a:p>
          <a:p>
            <a:pPr algn="l"/>
            <a:r>
              <a:rPr lang="tr-TR" sz="2200" b="1" smtClean="0">
                <a:solidFill>
                  <a:srgbClr val="7F0055"/>
                </a:solidFill>
                <a:latin typeface="Consolas"/>
              </a:rPr>
              <a:t>    public</a:t>
            </a:r>
            <a:r>
              <a:rPr lang="tr-TR" sz="2200" b="1" smtClean="0">
                <a:solidFill>
                  <a:srgbClr val="000000"/>
                </a:solidFill>
                <a:latin typeface="Consolas"/>
              </a:rPr>
              <a:t> </a:t>
            </a:r>
            <a:r>
              <a:rPr lang="tr-TR" sz="2200" b="1">
                <a:solidFill>
                  <a:srgbClr val="000000"/>
                </a:solidFill>
                <a:latin typeface="Consolas"/>
              </a:rPr>
              <a:t>BolmeHatasi(String </a:t>
            </a:r>
            <a:r>
              <a:rPr lang="tr-TR" sz="2200" b="1">
                <a:solidFill>
                  <a:srgbClr val="6A3E3E"/>
                </a:solidFill>
                <a:latin typeface="Consolas"/>
              </a:rPr>
              <a:t>hataMesaji</a:t>
            </a:r>
            <a:r>
              <a:rPr lang="tr-TR" sz="2200" b="1">
                <a:solidFill>
                  <a:srgbClr val="000000"/>
                </a:solidFill>
                <a:latin typeface="Consolas"/>
              </a:rPr>
              <a:t>){</a:t>
            </a:r>
          </a:p>
          <a:p>
            <a:pPr algn="l"/>
            <a:r>
              <a:rPr lang="tr-TR" sz="2200" b="1" smtClean="0">
                <a:solidFill>
                  <a:srgbClr val="7F0055"/>
                </a:solidFill>
                <a:latin typeface="Consolas"/>
              </a:rPr>
              <a:t>        super</a:t>
            </a:r>
            <a:r>
              <a:rPr lang="tr-TR" sz="2200" b="1" smtClean="0">
                <a:solidFill>
                  <a:srgbClr val="000000"/>
                </a:solidFill>
                <a:latin typeface="Consolas"/>
              </a:rPr>
              <a:t>(</a:t>
            </a:r>
            <a:r>
              <a:rPr lang="tr-TR" sz="2200" b="1" smtClean="0">
                <a:solidFill>
                  <a:srgbClr val="6A3E3E"/>
                </a:solidFill>
                <a:latin typeface="Consolas"/>
              </a:rPr>
              <a:t>hataMesaji</a:t>
            </a:r>
            <a:r>
              <a:rPr lang="tr-TR" sz="2200" b="1">
                <a:solidFill>
                  <a:srgbClr val="000000"/>
                </a:solidFill>
                <a:latin typeface="Consolas"/>
              </a:rPr>
              <a:t>);</a:t>
            </a:r>
          </a:p>
          <a:p>
            <a:pPr algn="l"/>
            <a:r>
              <a:rPr lang="tr-TR" sz="2200" smtClean="0">
                <a:solidFill>
                  <a:srgbClr val="000000"/>
                </a:solidFill>
                <a:latin typeface="Consolas"/>
              </a:rPr>
              <a:t>    }</a:t>
            </a:r>
            <a:endParaRPr lang="tr-TR" sz="2200">
              <a:solidFill>
                <a:srgbClr val="000000"/>
              </a:solidFill>
              <a:latin typeface="Consolas"/>
            </a:endParaRPr>
          </a:p>
          <a:p>
            <a:pPr algn="l"/>
            <a:r>
              <a:rPr lang="tr-TR" sz="2200" smtClean="0">
                <a:solidFill>
                  <a:srgbClr val="000000"/>
                </a:solidFill>
                <a:latin typeface="Consolas"/>
              </a:rPr>
              <a:t>}</a:t>
            </a:r>
          </a:p>
          <a:p>
            <a:pPr algn="l"/>
            <a:endParaRPr lang="tr-TR" sz="2200">
              <a:solidFill>
                <a:srgbClr val="000000"/>
              </a:solidFill>
              <a:latin typeface="Consolas"/>
            </a:endParaRPr>
          </a:p>
          <a:p>
            <a:pPr marL="342900" indent="-342900" algn="l">
              <a:buFont typeface="Wingdings" panose="05000000000000000000" pitchFamily="2" charset="2"/>
              <a:buChar char="Ø"/>
            </a:pPr>
            <a:r>
              <a:rPr lang="tr-TR" sz="2200" smtClean="0">
                <a:solidFill>
                  <a:schemeClr val="tx1"/>
                </a:solidFill>
              </a:rPr>
              <a:t>Yukarıdaki örnekte yeni bir istisna sınıfı Exception sınıfından türetilmiştir. Exception sınıfına ait Exception(String s) kurucu metodu yeni sınıf içerisindeki kurucu metotta super ile çağırılmış ve String parametresi gönderilmiştir. Geri kalan metotlar Exception sınıfından kalıtıldığı için tekrar yazılmasına gerek yoktur. Ancak, probleme bağlı olarak yeni istisna sınıfı farklı işlemler yapacaksa yeni metotlar da yazılabilir. Ancak, kurucu metodun doğru bir şekilde oluşturulması zorunludur.</a:t>
            </a:r>
          </a:p>
        </p:txBody>
      </p:sp>
    </p:spTree>
    <p:extLst>
      <p:ext uri="{BB962C8B-B14F-4D97-AF65-F5344CB8AC3E}">
        <p14:creationId xmlns:p14="http://schemas.microsoft.com/office/powerpoint/2010/main" xmlns="" val="1984800710"/>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İstisna Sınıfı Oluşturma</a:t>
            </a:r>
            <a:endParaRPr lang="tr-TR" sz="4000" b="1" dirty="0">
              <a:solidFill>
                <a:schemeClr val="tx2">
                  <a:lumMod val="60000"/>
                  <a:lumOff val="40000"/>
                </a:schemeClr>
              </a:solidFill>
            </a:endParaRPr>
          </a:p>
        </p:txBody>
      </p:sp>
      <p:sp>
        <p:nvSpPr>
          <p:cNvPr id="3" name="Alt Başlık 2"/>
          <p:cNvSpPr>
            <a:spLocks noGrp="1"/>
          </p:cNvSpPr>
          <p:nvPr>
            <p:ph sz="quarter" idx="1"/>
          </p:nvPr>
        </p:nvSpPr>
        <p:spPr>
          <a:noFill/>
        </p:spPr>
        <p:txBody>
          <a:bodyPr>
            <a:normAutofit fontScale="62500" lnSpcReduction="20000"/>
          </a:bodyPr>
          <a:lstStyle/>
          <a:p>
            <a:pPr algn="l"/>
            <a:r>
              <a:rPr lang="tr-TR" sz="2400">
                <a:solidFill>
                  <a:srgbClr val="000000"/>
                </a:solidFill>
                <a:latin typeface="Consolas"/>
              </a:rPr>
              <a:t>Scanner </a:t>
            </a:r>
            <a:r>
              <a:rPr lang="tr-TR" sz="2400">
                <a:solidFill>
                  <a:srgbClr val="6A3E3E"/>
                </a:solidFill>
                <a:latin typeface="Consolas"/>
              </a:rPr>
              <a:t>k</a:t>
            </a:r>
            <a:r>
              <a:rPr lang="tr-TR" sz="2400">
                <a:solidFill>
                  <a:srgbClr val="000000"/>
                </a:solidFill>
                <a:latin typeface="Consolas"/>
              </a:rPr>
              <a:t> = </a:t>
            </a:r>
            <a:r>
              <a:rPr lang="tr-TR" sz="2400" b="1">
                <a:solidFill>
                  <a:srgbClr val="7F0055"/>
                </a:solidFill>
                <a:latin typeface="Consolas"/>
              </a:rPr>
              <a:t>new</a:t>
            </a:r>
            <a:r>
              <a:rPr lang="tr-TR" sz="2400" b="1">
                <a:solidFill>
                  <a:srgbClr val="000000"/>
                </a:solidFill>
                <a:latin typeface="Consolas"/>
              </a:rPr>
              <a:t> Scanner(System.</a:t>
            </a:r>
            <a:r>
              <a:rPr lang="tr-TR" sz="2400" b="1" i="1">
                <a:solidFill>
                  <a:srgbClr val="0000C0"/>
                </a:solidFill>
                <a:latin typeface="Consolas"/>
              </a:rPr>
              <a:t>in</a:t>
            </a:r>
            <a:r>
              <a:rPr lang="tr-TR" sz="2400" b="1" i="1">
                <a:solidFill>
                  <a:srgbClr val="000000"/>
                </a:solidFill>
                <a:latin typeface="Consolas"/>
              </a:rPr>
              <a:t>);</a:t>
            </a:r>
          </a:p>
          <a:p>
            <a:pPr algn="l"/>
            <a:r>
              <a:rPr lang="tr-TR" sz="2400" b="1">
                <a:solidFill>
                  <a:srgbClr val="7F0055"/>
                </a:solidFill>
                <a:latin typeface="Consolas"/>
              </a:rPr>
              <a:t>double</a:t>
            </a:r>
            <a:r>
              <a:rPr lang="tr-TR" sz="2400" b="1">
                <a:solidFill>
                  <a:srgbClr val="000000"/>
                </a:solidFill>
                <a:latin typeface="Consolas"/>
              </a:rPr>
              <a:t> </a:t>
            </a:r>
            <a:r>
              <a:rPr lang="tr-TR" sz="2400" b="1">
                <a:solidFill>
                  <a:srgbClr val="6A3E3E"/>
                </a:solidFill>
                <a:latin typeface="Consolas"/>
              </a:rPr>
              <a:t>x</a:t>
            </a:r>
            <a:r>
              <a:rPr lang="tr-TR" sz="2400" b="1">
                <a:solidFill>
                  <a:srgbClr val="000000"/>
                </a:solidFill>
                <a:latin typeface="Consolas"/>
              </a:rPr>
              <a:t>, </a:t>
            </a:r>
            <a:r>
              <a:rPr lang="tr-TR" sz="2400" b="1">
                <a:solidFill>
                  <a:srgbClr val="6A3E3E"/>
                </a:solidFill>
                <a:latin typeface="Consolas"/>
              </a:rPr>
              <a:t>y</a:t>
            </a:r>
            <a:r>
              <a:rPr lang="tr-TR" sz="2400" b="1">
                <a:solidFill>
                  <a:srgbClr val="000000"/>
                </a:solidFill>
                <a:latin typeface="Consolas"/>
              </a:rPr>
              <a:t>;</a:t>
            </a:r>
          </a:p>
          <a:p>
            <a:pPr algn="l"/>
            <a:r>
              <a:rPr lang="tr-TR" sz="2400" b="1">
                <a:solidFill>
                  <a:srgbClr val="7F0055"/>
                </a:solidFill>
                <a:latin typeface="Consolas"/>
              </a:rPr>
              <a:t>try</a:t>
            </a:r>
            <a:r>
              <a:rPr lang="tr-TR" sz="2400" b="1">
                <a:solidFill>
                  <a:srgbClr val="000000"/>
                </a:solidFill>
                <a:latin typeface="Consolas"/>
              </a:rPr>
              <a:t>{</a:t>
            </a:r>
          </a:p>
          <a:p>
            <a:pPr algn="l"/>
            <a:r>
              <a:rPr lang="tr-TR" sz="2400" smtClean="0">
                <a:solidFill>
                  <a:srgbClr val="6A3E3E"/>
                </a:solidFill>
                <a:latin typeface="Consolas"/>
              </a:rPr>
              <a:t>    x</a:t>
            </a:r>
            <a:r>
              <a:rPr lang="tr-TR" sz="2400" smtClean="0">
                <a:solidFill>
                  <a:srgbClr val="000000"/>
                </a:solidFill>
                <a:latin typeface="Consolas"/>
              </a:rPr>
              <a:t> </a:t>
            </a:r>
            <a:r>
              <a:rPr lang="tr-TR" sz="2400">
                <a:solidFill>
                  <a:srgbClr val="000000"/>
                </a:solidFill>
                <a:latin typeface="Consolas"/>
              </a:rPr>
              <a:t>= </a:t>
            </a:r>
            <a:r>
              <a:rPr lang="tr-TR" sz="2400">
                <a:solidFill>
                  <a:srgbClr val="6A3E3E"/>
                </a:solidFill>
                <a:latin typeface="Consolas"/>
              </a:rPr>
              <a:t>k</a:t>
            </a:r>
            <a:r>
              <a:rPr lang="tr-TR" sz="2400">
                <a:solidFill>
                  <a:srgbClr val="000000"/>
                </a:solidFill>
                <a:latin typeface="Consolas"/>
              </a:rPr>
              <a:t>.nextDouble();</a:t>
            </a:r>
          </a:p>
          <a:p>
            <a:pPr algn="l"/>
            <a:r>
              <a:rPr lang="tr-TR" sz="2400" smtClean="0">
                <a:solidFill>
                  <a:srgbClr val="6A3E3E"/>
                </a:solidFill>
                <a:latin typeface="Consolas"/>
              </a:rPr>
              <a:t>    y</a:t>
            </a:r>
            <a:r>
              <a:rPr lang="tr-TR" sz="2400" smtClean="0">
                <a:solidFill>
                  <a:srgbClr val="000000"/>
                </a:solidFill>
                <a:latin typeface="Consolas"/>
              </a:rPr>
              <a:t> </a:t>
            </a:r>
            <a:r>
              <a:rPr lang="tr-TR" sz="2400">
                <a:solidFill>
                  <a:srgbClr val="000000"/>
                </a:solidFill>
                <a:latin typeface="Consolas"/>
              </a:rPr>
              <a:t>= </a:t>
            </a:r>
            <a:r>
              <a:rPr lang="tr-TR" sz="2400">
                <a:solidFill>
                  <a:srgbClr val="6A3E3E"/>
                </a:solidFill>
                <a:latin typeface="Consolas"/>
              </a:rPr>
              <a:t>k</a:t>
            </a:r>
            <a:r>
              <a:rPr lang="tr-TR" sz="2400">
                <a:solidFill>
                  <a:srgbClr val="000000"/>
                </a:solidFill>
                <a:latin typeface="Consolas"/>
              </a:rPr>
              <a:t>.nextDouble();</a:t>
            </a:r>
          </a:p>
          <a:p>
            <a:pPr algn="l"/>
            <a:r>
              <a:rPr lang="tr-TR" sz="2400" b="1" smtClean="0">
                <a:solidFill>
                  <a:srgbClr val="7F0055"/>
                </a:solidFill>
                <a:latin typeface="Consolas"/>
              </a:rPr>
              <a:t>    if</a:t>
            </a:r>
            <a:r>
              <a:rPr lang="tr-TR" sz="2400" b="1" smtClean="0">
                <a:solidFill>
                  <a:srgbClr val="000000"/>
                </a:solidFill>
                <a:latin typeface="Consolas"/>
              </a:rPr>
              <a:t>(</a:t>
            </a:r>
            <a:r>
              <a:rPr lang="tr-TR" sz="2400" b="1" smtClean="0">
                <a:solidFill>
                  <a:srgbClr val="6A3E3E"/>
                </a:solidFill>
                <a:latin typeface="Consolas"/>
              </a:rPr>
              <a:t>y</a:t>
            </a:r>
            <a:r>
              <a:rPr lang="tr-TR" sz="2400" b="1" smtClean="0">
                <a:solidFill>
                  <a:srgbClr val="000000"/>
                </a:solidFill>
                <a:latin typeface="Consolas"/>
              </a:rPr>
              <a:t> </a:t>
            </a:r>
            <a:r>
              <a:rPr lang="tr-TR" sz="2400" b="1">
                <a:solidFill>
                  <a:srgbClr val="000000"/>
                </a:solidFill>
                <a:latin typeface="Consolas"/>
              </a:rPr>
              <a:t>== 0)</a:t>
            </a:r>
          </a:p>
          <a:p>
            <a:pPr algn="l"/>
            <a:r>
              <a:rPr lang="tr-TR" sz="2400" b="1" smtClean="0">
                <a:solidFill>
                  <a:srgbClr val="7F0055"/>
                </a:solidFill>
                <a:latin typeface="Consolas"/>
              </a:rPr>
              <a:t>    throw</a:t>
            </a:r>
            <a:r>
              <a:rPr lang="tr-TR" sz="2400" b="1" smtClean="0">
                <a:solidFill>
                  <a:srgbClr val="000000"/>
                </a:solidFill>
                <a:latin typeface="Consolas"/>
              </a:rPr>
              <a:t> </a:t>
            </a:r>
            <a:r>
              <a:rPr lang="tr-TR" sz="2400" b="1">
                <a:solidFill>
                  <a:srgbClr val="7F0055"/>
                </a:solidFill>
                <a:latin typeface="Consolas"/>
              </a:rPr>
              <a:t>new</a:t>
            </a:r>
            <a:r>
              <a:rPr lang="tr-TR" sz="2400" b="1">
                <a:solidFill>
                  <a:srgbClr val="000000"/>
                </a:solidFill>
                <a:latin typeface="Consolas"/>
              </a:rPr>
              <a:t> </a:t>
            </a:r>
            <a:r>
              <a:rPr lang="tr-TR" sz="2400" b="1">
                <a:solidFill>
                  <a:srgbClr val="000000"/>
                </a:solidFill>
                <a:highlight>
                  <a:srgbClr val="D4D4D4"/>
                </a:highlight>
                <a:latin typeface="Consolas"/>
              </a:rPr>
              <a:t>BolmeHatasi(</a:t>
            </a:r>
            <a:r>
              <a:rPr lang="tr-TR" sz="2400" b="1">
                <a:solidFill>
                  <a:srgbClr val="2A00FF"/>
                </a:solidFill>
                <a:highlight>
                  <a:srgbClr val="D4D4D4"/>
                </a:highlight>
                <a:latin typeface="Consolas"/>
              </a:rPr>
              <a:t>"Payda sıfır!.. </a:t>
            </a:r>
            <a:r>
              <a:rPr lang="tr-TR" sz="2400" b="1" smtClean="0">
                <a:solidFill>
                  <a:srgbClr val="2A00FF"/>
                </a:solidFill>
                <a:highlight>
                  <a:srgbClr val="D4D4D4"/>
                </a:highlight>
                <a:latin typeface="Consolas"/>
              </a:rPr>
              <a:t> </a:t>
            </a:r>
          </a:p>
          <a:p>
            <a:pPr algn="l"/>
            <a:r>
              <a:rPr lang="tr-TR" sz="2400" b="1">
                <a:solidFill>
                  <a:srgbClr val="2A00FF"/>
                </a:solidFill>
                <a:highlight>
                  <a:srgbClr val="D4D4D4"/>
                </a:highlight>
                <a:latin typeface="Consolas"/>
              </a:rPr>
              <a:t> </a:t>
            </a:r>
            <a:r>
              <a:rPr lang="tr-TR" sz="2400" b="1" smtClean="0">
                <a:solidFill>
                  <a:srgbClr val="2A00FF"/>
                </a:solidFill>
                <a:highlight>
                  <a:srgbClr val="D4D4D4"/>
                </a:highlight>
                <a:latin typeface="Consolas"/>
              </a:rPr>
              <a:t>                 Bölme </a:t>
            </a:r>
            <a:r>
              <a:rPr lang="tr-TR" sz="2400" b="1">
                <a:solidFill>
                  <a:srgbClr val="2A00FF"/>
                </a:solidFill>
                <a:highlight>
                  <a:srgbClr val="D4D4D4"/>
                </a:highlight>
                <a:latin typeface="Consolas"/>
              </a:rPr>
              <a:t>işlemi Yapılamaz!.."</a:t>
            </a:r>
            <a:r>
              <a:rPr lang="tr-TR" sz="2400" b="1">
                <a:solidFill>
                  <a:srgbClr val="000000"/>
                </a:solidFill>
                <a:highlight>
                  <a:srgbClr val="D4D4D4"/>
                </a:highlight>
                <a:latin typeface="Consolas"/>
              </a:rPr>
              <a:t>);</a:t>
            </a: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smtClean="0">
                <a:solidFill>
                  <a:srgbClr val="6A3E3E"/>
                </a:solidFill>
                <a:latin typeface="Consolas"/>
              </a:rPr>
              <a:t>x</a:t>
            </a:r>
            <a:r>
              <a:rPr lang="tr-TR" sz="2400" b="1" i="1" smtClean="0">
                <a:solidFill>
                  <a:srgbClr val="000000"/>
                </a:solidFill>
                <a:latin typeface="Consolas"/>
              </a:rPr>
              <a:t>/</a:t>
            </a:r>
            <a:r>
              <a:rPr lang="tr-TR" sz="2400" b="1" i="1" smtClean="0">
                <a:solidFill>
                  <a:srgbClr val="6A3E3E"/>
                </a:solidFill>
                <a:latin typeface="Consolas"/>
              </a:rPr>
              <a:t>y</a:t>
            </a:r>
            <a:r>
              <a:rPr lang="tr-TR" sz="2400" b="1" i="1">
                <a:solidFill>
                  <a:srgbClr val="000000"/>
                </a:solidFill>
                <a:latin typeface="Consolas"/>
              </a:rPr>
              <a:t>);</a:t>
            </a:r>
          </a:p>
          <a:p>
            <a:pPr algn="l"/>
            <a:r>
              <a:rPr lang="tr-TR" sz="2400">
                <a:solidFill>
                  <a:srgbClr val="000000"/>
                </a:solidFill>
                <a:latin typeface="Consolas"/>
              </a:rPr>
              <a:t>}</a:t>
            </a:r>
            <a:r>
              <a:rPr lang="tr-TR" sz="2400" b="1">
                <a:solidFill>
                  <a:srgbClr val="7F0055"/>
                </a:solidFill>
                <a:latin typeface="Consolas"/>
              </a:rPr>
              <a:t>catch</a:t>
            </a:r>
            <a:r>
              <a:rPr lang="tr-TR" sz="2400" b="1">
                <a:solidFill>
                  <a:srgbClr val="000000"/>
                </a:solidFill>
                <a:latin typeface="Consolas"/>
              </a:rPr>
              <a:t>(InputMismatchException </a:t>
            </a:r>
            <a:r>
              <a:rPr lang="tr-TR" sz="2400" b="1">
                <a:solidFill>
                  <a:srgbClr val="6A3E3E"/>
                </a:solidFill>
                <a:latin typeface="Consolas"/>
              </a:rPr>
              <a:t>e</a:t>
            </a:r>
            <a:r>
              <a:rPr lang="tr-TR" sz="2400" b="1">
                <a:solidFill>
                  <a:srgbClr val="000000"/>
                </a:solidFill>
                <a:latin typeface="Consolas"/>
              </a:rPr>
              <a:t>){</a:t>
            </a: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a:solidFill>
                  <a:srgbClr val="000000"/>
                </a:solidFill>
                <a:latin typeface="Consolas"/>
              </a:rPr>
              <a:t>(</a:t>
            </a:r>
            <a:r>
              <a:rPr lang="tr-TR" sz="2400" b="1" i="1">
                <a:solidFill>
                  <a:srgbClr val="2A00FF"/>
                </a:solidFill>
                <a:latin typeface="Consolas"/>
              </a:rPr>
              <a:t>"Girilen değer </a:t>
            </a:r>
            <a:r>
              <a:rPr lang="tr-TR" sz="2400" b="1" i="1" smtClean="0">
                <a:solidFill>
                  <a:srgbClr val="2A00FF"/>
                </a:solidFill>
                <a:latin typeface="Consolas"/>
              </a:rPr>
              <a:t>geçerli</a:t>
            </a:r>
          </a:p>
          <a:p>
            <a:pPr algn="l"/>
            <a:r>
              <a:rPr lang="tr-TR" sz="2400" b="1" i="1">
                <a:solidFill>
                  <a:srgbClr val="2A00FF"/>
                </a:solidFill>
                <a:latin typeface="Consolas"/>
              </a:rPr>
              <a:t> </a:t>
            </a:r>
            <a:r>
              <a:rPr lang="tr-TR" sz="2400" b="1" i="1" smtClean="0">
                <a:solidFill>
                  <a:srgbClr val="2A00FF"/>
                </a:solidFill>
                <a:latin typeface="Consolas"/>
              </a:rPr>
              <a:t>                         </a:t>
            </a:r>
            <a:r>
              <a:rPr lang="tr-TR" sz="2400" b="1" i="1">
                <a:solidFill>
                  <a:srgbClr val="2A00FF"/>
                </a:solidFill>
                <a:latin typeface="Consolas"/>
              </a:rPr>
              <a:t>bir sayı değil!.."</a:t>
            </a:r>
            <a:r>
              <a:rPr lang="tr-TR" sz="2400" b="1" i="1">
                <a:solidFill>
                  <a:srgbClr val="000000"/>
                </a:solidFill>
                <a:latin typeface="Consolas"/>
              </a:rPr>
              <a:t>);</a:t>
            </a:r>
          </a:p>
          <a:p>
            <a:pPr algn="l"/>
            <a:r>
              <a:rPr lang="tr-TR" sz="2400">
                <a:solidFill>
                  <a:srgbClr val="000000"/>
                </a:solidFill>
                <a:latin typeface="Consolas"/>
              </a:rPr>
              <a:t>}</a:t>
            </a:r>
            <a:r>
              <a:rPr lang="tr-TR" sz="2400" b="1">
                <a:solidFill>
                  <a:srgbClr val="7F0055"/>
                </a:solidFill>
                <a:latin typeface="Consolas"/>
              </a:rPr>
              <a:t>catch</a:t>
            </a:r>
            <a:r>
              <a:rPr lang="tr-TR" sz="2400" b="1">
                <a:solidFill>
                  <a:srgbClr val="000000"/>
                </a:solidFill>
                <a:latin typeface="Consolas"/>
              </a:rPr>
              <a:t>(</a:t>
            </a:r>
            <a:r>
              <a:rPr lang="tr-TR" sz="2400" b="1">
                <a:solidFill>
                  <a:srgbClr val="000000"/>
                </a:solidFill>
                <a:highlight>
                  <a:srgbClr val="D4D4D4"/>
                </a:highlight>
                <a:latin typeface="Consolas"/>
              </a:rPr>
              <a:t>BolmeHatasi </a:t>
            </a:r>
            <a:r>
              <a:rPr lang="tr-TR" sz="2400" b="1">
                <a:solidFill>
                  <a:srgbClr val="6A3E3E"/>
                </a:solidFill>
                <a:highlight>
                  <a:srgbClr val="D4D4D4"/>
                </a:highlight>
                <a:latin typeface="Consolas"/>
              </a:rPr>
              <a:t>e</a:t>
            </a:r>
            <a:r>
              <a:rPr lang="tr-TR" sz="2400" b="1">
                <a:solidFill>
                  <a:srgbClr val="000000"/>
                </a:solidFill>
                <a:highlight>
                  <a:srgbClr val="D4D4D4"/>
                </a:highlight>
                <a:latin typeface="Consolas"/>
              </a:rPr>
              <a:t>){</a:t>
            </a: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smtClean="0">
                <a:solidFill>
                  <a:srgbClr val="6A3E3E"/>
                </a:solidFill>
                <a:latin typeface="Consolas"/>
              </a:rPr>
              <a:t>e</a:t>
            </a:r>
            <a:r>
              <a:rPr lang="tr-TR" sz="2400" b="1" i="1" smtClean="0">
                <a:solidFill>
                  <a:srgbClr val="000000"/>
                </a:solidFill>
                <a:latin typeface="Consolas"/>
              </a:rPr>
              <a:t>.getMessage</a:t>
            </a:r>
            <a:r>
              <a:rPr lang="tr-TR" sz="2400" b="1" i="1">
                <a:solidFill>
                  <a:srgbClr val="000000"/>
                </a:solidFill>
                <a:latin typeface="Consolas"/>
              </a:rPr>
              <a:t>());</a:t>
            </a:r>
          </a:p>
          <a:p>
            <a:pPr algn="l"/>
            <a:r>
              <a:rPr lang="tr-TR" sz="2400" smtClean="0">
                <a:solidFill>
                  <a:srgbClr val="000000"/>
                </a:solidFill>
                <a:latin typeface="Consolas"/>
              </a:rPr>
              <a:t>}</a:t>
            </a:r>
          </a:p>
          <a:p>
            <a:pPr algn="l"/>
            <a:endParaRPr lang="tr-TR" sz="2400">
              <a:solidFill>
                <a:srgbClr val="000000"/>
              </a:solidFill>
              <a:latin typeface="Consolas"/>
            </a:endParaRPr>
          </a:p>
          <a:p>
            <a:pPr marL="342900" indent="-342900" algn="l">
              <a:buFont typeface="Wingdings" panose="05000000000000000000" pitchFamily="2" charset="2"/>
              <a:buChar char="Ø"/>
            </a:pPr>
            <a:r>
              <a:rPr lang="tr-TR" sz="2200" smtClean="0">
                <a:solidFill>
                  <a:schemeClr val="tx1"/>
                </a:solidFill>
              </a:rPr>
              <a:t>Yukarıdaki örnekte daha önce yazdığımız BolmeHatasi istisna sınıfı kullanılmıştır. Kullanıcı tarafından yazılan istisna sınıfları tıpkı diğer istisna sınıfları gibi fırlatılabilir, yakalanabilir ve istisnaya özgü metotlar çağırılıp kullanılabilir.</a:t>
            </a:r>
          </a:p>
        </p:txBody>
      </p:sp>
    </p:spTree>
    <p:extLst>
      <p:ext uri="{BB962C8B-B14F-4D97-AF65-F5344CB8AC3E}">
        <p14:creationId xmlns:p14="http://schemas.microsoft.com/office/powerpoint/2010/main" xmlns="" val="803320610"/>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f</a:t>
            </a:r>
            <a:r>
              <a:rPr lang="tr-TR" sz="4000" b="1" smtClean="0">
                <a:solidFill>
                  <a:schemeClr val="tx2">
                    <a:lumMod val="60000"/>
                    <a:lumOff val="40000"/>
                  </a:schemeClr>
                </a:solidFill>
              </a:rPr>
              <a:t>inally Bloğu</a:t>
            </a:r>
            <a:endParaRPr lang="tr-TR" sz="4000" b="1" dirty="0">
              <a:solidFill>
                <a:schemeClr val="tx2">
                  <a:lumMod val="60000"/>
                  <a:lumOff val="40000"/>
                </a:schemeClr>
              </a:solidFill>
            </a:endParaRPr>
          </a:p>
        </p:txBody>
      </p:sp>
      <p:sp>
        <p:nvSpPr>
          <p:cNvPr id="3" name="Alt Başlık 2"/>
          <p:cNvSpPr>
            <a:spLocks noGrp="1"/>
          </p:cNvSpPr>
          <p:nvPr>
            <p:ph sz="quarter" idx="1"/>
          </p:nvPr>
        </p:nvSpPr>
        <p:spPr>
          <a:noFill/>
        </p:spPr>
        <p:txBody>
          <a:bodyPr>
            <a:normAutofit fontScale="92500" lnSpcReduction="20000"/>
          </a:bodyPr>
          <a:lstStyle/>
          <a:p>
            <a:pPr algn="just"/>
            <a:r>
              <a:rPr lang="tr-TR" sz="2200" smtClean="0">
                <a:solidFill>
                  <a:schemeClr val="tx1"/>
                </a:solidFill>
              </a:rPr>
              <a:t>- try-catch blokları içerisinde bazı durumlarda finally bloğu kullanılabilir. Bu durumda bloğa genel olarak try-catch-finally bloğu denilebilir.</a:t>
            </a:r>
          </a:p>
          <a:p>
            <a:pPr algn="just"/>
            <a:endParaRPr lang="tr-TR" sz="2200">
              <a:solidFill>
                <a:schemeClr val="tx1"/>
              </a:solidFill>
            </a:endParaRPr>
          </a:p>
          <a:p>
            <a:pPr algn="just"/>
            <a:r>
              <a:rPr lang="tr-TR" sz="2200" smtClean="0">
                <a:solidFill>
                  <a:schemeClr val="tx1"/>
                </a:solidFill>
              </a:rPr>
              <a:t>- finally bloğu try bloğu içerisindeki kodda bir istisna oluşup oluşmamasından bağımsız olarak </a:t>
            </a:r>
            <a:r>
              <a:rPr lang="tr-TR" sz="2200" u="sng" smtClean="0">
                <a:solidFill>
                  <a:schemeClr val="tx1"/>
                </a:solidFill>
              </a:rPr>
              <a:t>her zaman</a:t>
            </a:r>
            <a:r>
              <a:rPr lang="tr-TR" sz="2200" smtClean="0">
                <a:solidFill>
                  <a:schemeClr val="tx1"/>
                </a:solidFill>
              </a:rPr>
              <a:t> çalıştırılır.</a:t>
            </a:r>
          </a:p>
          <a:p>
            <a:pPr algn="just"/>
            <a:endParaRPr lang="tr-TR" sz="2200" smtClean="0">
              <a:solidFill>
                <a:schemeClr val="tx1"/>
              </a:solidFill>
            </a:endParaRPr>
          </a:p>
          <a:p>
            <a:pPr algn="just"/>
            <a:r>
              <a:rPr lang="tr-TR" sz="2200" smtClean="0">
                <a:solidFill>
                  <a:schemeClr val="tx1"/>
                </a:solidFill>
              </a:rPr>
              <a:t>- finally bloğunda yapılmak istenen şey catch blokları içerisinde de yapılabilir ve finally bloğunun kullanılmasına gerek kalmayabilir.</a:t>
            </a:r>
          </a:p>
          <a:p>
            <a:pPr marL="342900" indent="-342900" algn="just">
              <a:buFontTx/>
              <a:buChar char="-"/>
            </a:pPr>
            <a:endParaRPr lang="tr-TR" sz="2200">
              <a:solidFill>
                <a:schemeClr val="tx1"/>
              </a:solidFill>
            </a:endParaRPr>
          </a:p>
          <a:p>
            <a:pPr algn="just"/>
            <a:r>
              <a:rPr lang="tr-TR" sz="2200" smtClean="0">
                <a:solidFill>
                  <a:schemeClr val="tx1"/>
                </a:solidFill>
              </a:rPr>
              <a:t>- finally bloğu eğer bir try-catch bloğunda çok fazla catch bloğu varsa ve catch bloklarının hepsinde yapılan ortak bir iş varsa yazılan kod miktarını azaltmak için kullanılabilir. Ancak, asıl kullanım amaçlarından en önemlisi try bloğunda açılmış olan veri kaynakların (dosya, veritabanı gibi) kapatılmasıdır. Programda herhangi bir hata oluşsa da, oluşmasa da veri kaynaklarının mutlaka kapatılması gerekir. Bu yüzden finally bloğu kullanmak gerekebilir.</a:t>
            </a:r>
          </a:p>
        </p:txBody>
      </p:sp>
    </p:spTree>
    <p:extLst>
      <p:ext uri="{BB962C8B-B14F-4D97-AF65-F5344CB8AC3E}">
        <p14:creationId xmlns:p14="http://schemas.microsoft.com/office/powerpoint/2010/main" xmlns="" val="2913703455"/>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a:solidFill>
                  <a:schemeClr val="tx2">
                    <a:lumMod val="60000"/>
                    <a:lumOff val="40000"/>
                  </a:schemeClr>
                </a:solidFill>
              </a:rPr>
              <a:t>f</a:t>
            </a:r>
            <a:r>
              <a:rPr lang="tr-TR" sz="4000" b="1" smtClean="0">
                <a:solidFill>
                  <a:schemeClr val="tx2">
                    <a:lumMod val="60000"/>
                    <a:lumOff val="40000"/>
                  </a:schemeClr>
                </a:solidFill>
              </a:rPr>
              <a:t>inally Bloğu</a:t>
            </a:r>
            <a:endParaRPr lang="tr-TR" sz="4000" b="1" dirty="0">
              <a:solidFill>
                <a:schemeClr val="tx2">
                  <a:lumMod val="60000"/>
                  <a:lumOff val="40000"/>
                </a:schemeClr>
              </a:solidFill>
            </a:endParaRPr>
          </a:p>
        </p:txBody>
      </p:sp>
      <p:sp>
        <p:nvSpPr>
          <p:cNvPr id="3" name="Alt Başlık 2"/>
          <p:cNvSpPr>
            <a:spLocks noGrp="1"/>
          </p:cNvSpPr>
          <p:nvPr>
            <p:ph sz="quarter" idx="1"/>
          </p:nvPr>
        </p:nvSpPr>
        <p:spPr>
          <a:noFill/>
        </p:spPr>
        <p:txBody>
          <a:bodyPr>
            <a:normAutofit fontScale="32500" lnSpcReduction="20000"/>
          </a:bodyPr>
          <a:lstStyle/>
          <a:p>
            <a:pPr algn="l"/>
            <a:r>
              <a:rPr lang="tr-TR" sz="2400">
                <a:solidFill>
                  <a:srgbClr val="000000"/>
                </a:solidFill>
                <a:latin typeface="Consolas"/>
              </a:rPr>
              <a:t>Scanner </a:t>
            </a:r>
            <a:r>
              <a:rPr lang="tr-TR" sz="2400">
                <a:solidFill>
                  <a:srgbClr val="6A3E3E"/>
                </a:solidFill>
                <a:latin typeface="Consolas"/>
              </a:rPr>
              <a:t>k</a:t>
            </a:r>
            <a:r>
              <a:rPr lang="tr-TR" sz="2400">
                <a:solidFill>
                  <a:srgbClr val="000000"/>
                </a:solidFill>
                <a:latin typeface="Consolas"/>
              </a:rPr>
              <a:t> = </a:t>
            </a:r>
            <a:r>
              <a:rPr lang="tr-TR" sz="2400" b="1">
                <a:solidFill>
                  <a:srgbClr val="7F0055"/>
                </a:solidFill>
                <a:latin typeface="Consolas"/>
              </a:rPr>
              <a:t>null</a:t>
            </a:r>
            <a:r>
              <a:rPr lang="tr-TR" sz="2400" b="1">
                <a:solidFill>
                  <a:srgbClr val="000000"/>
                </a:solidFill>
                <a:latin typeface="Consolas"/>
              </a:rPr>
              <a:t>;</a:t>
            </a:r>
          </a:p>
          <a:p>
            <a:pPr algn="l"/>
            <a:r>
              <a:rPr lang="tr-TR" sz="2400" b="1">
                <a:solidFill>
                  <a:srgbClr val="7F0055"/>
                </a:solidFill>
                <a:latin typeface="Consolas"/>
              </a:rPr>
              <a:t>double</a:t>
            </a:r>
            <a:r>
              <a:rPr lang="tr-TR" sz="2400" b="1">
                <a:solidFill>
                  <a:srgbClr val="000000"/>
                </a:solidFill>
                <a:latin typeface="Consolas"/>
              </a:rPr>
              <a:t> </a:t>
            </a:r>
            <a:r>
              <a:rPr lang="tr-TR" sz="2400" b="1">
                <a:solidFill>
                  <a:srgbClr val="6A3E3E"/>
                </a:solidFill>
                <a:latin typeface="Consolas"/>
              </a:rPr>
              <a:t>x</a:t>
            </a:r>
            <a:r>
              <a:rPr lang="tr-TR" sz="2400" b="1">
                <a:solidFill>
                  <a:srgbClr val="000000"/>
                </a:solidFill>
                <a:latin typeface="Consolas"/>
              </a:rPr>
              <a:t>, </a:t>
            </a:r>
            <a:r>
              <a:rPr lang="tr-TR" sz="2400" b="1">
                <a:solidFill>
                  <a:srgbClr val="6A3E3E"/>
                </a:solidFill>
                <a:latin typeface="Consolas"/>
              </a:rPr>
              <a:t>y</a:t>
            </a:r>
            <a:r>
              <a:rPr lang="tr-TR" sz="2400" b="1">
                <a:solidFill>
                  <a:srgbClr val="000000"/>
                </a:solidFill>
                <a:latin typeface="Consolas"/>
              </a:rPr>
              <a:t>;</a:t>
            </a:r>
          </a:p>
          <a:p>
            <a:pPr algn="l"/>
            <a:r>
              <a:rPr lang="tr-TR" sz="2400" b="1">
                <a:solidFill>
                  <a:srgbClr val="7F0055"/>
                </a:solidFill>
                <a:latin typeface="Consolas"/>
              </a:rPr>
              <a:t>try</a:t>
            </a:r>
            <a:r>
              <a:rPr lang="tr-TR" sz="2400" b="1">
                <a:solidFill>
                  <a:srgbClr val="000000"/>
                </a:solidFill>
                <a:latin typeface="Consolas"/>
              </a:rPr>
              <a:t>{</a:t>
            </a:r>
          </a:p>
          <a:p>
            <a:pPr algn="l"/>
            <a:r>
              <a:rPr lang="tr-TR" sz="2400" smtClean="0">
                <a:solidFill>
                  <a:srgbClr val="6A3E3E"/>
                </a:solidFill>
                <a:latin typeface="Consolas"/>
              </a:rPr>
              <a:t>    k</a:t>
            </a:r>
            <a:r>
              <a:rPr lang="tr-TR" sz="2400" smtClean="0">
                <a:solidFill>
                  <a:srgbClr val="000000"/>
                </a:solidFill>
                <a:latin typeface="Consolas"/>
              </a:rPr>
              <a:t> </a:t>
            </a:r>
            <a:r>
              <a:rPr lang="tr-TR" sz="2400">
                <a:solidFill>
                  <a:srgbClr val="000000"/>
                </a:solidFill>
                <a:latin typeface="Consolas"/>
              </a:rPr>
              <a:t>= </a:t>
            </a:r>
            <a:r>
              <a:rPr lang="tr-TR" sz="2400" b="1">
                <a:solidFill>
                  <a:srgbClr val="7F0055"/>
                </a:solidFill>
                <a:latin typeface="Consolas"/>
              </a:rPr>
              <a:t>new</a:t>
            </a:r>
            <a:r>
              <a:rPr lang="tr-TR" sz="2400" b="1">
                <a:solidFill>
                  <a:srgbClr val="000000"/>
                </a:solidFill>
                <a:latin typeface="Consolas"/>
              </a:rPr>
              <a:t> Scanner(System.</a:t>
            </a:r>
            <a:r>
              <a:rPr lang="tr-TR" sz="2400" b="1" i="1">
                <a:solidFill>
                  <a:srgbClr val="0000C0"/>
                </a:solidFill>
                <a:latin typeface="Consolas"/>
              </a:rPr>
              <a:t>in</a:t>
            </a:r>
            <a:r>
              <a:rPr lang="tr-TR" sz="2400" b="1" i="1">
                <a:solidFill>
                  <a:srgbClr val="000000"/>
                </a:solidFill>
                <a:latin typeface="Consolas"/>
              </a:rPr>
              <a:t>);</a:t>
            </a:r>
          </a:p>
          <a:p>
            <a:pPr algn="l"/>
            <a:r>
              <a:rPr lang="tr-TR" sz="2400" smtClean="0">
                <a:solidFill>
                  <a:srgbClr val="6A3E3E"/>
                </a:solidFill>
                <a:latin typeface="Consolas"/>
              </a:rPr>
              <a:t>    x</a:t>
            </a:r>
            <a:r>
              <a:rPr lang="tr-TR" sz="2400" smtClean="0">
                <a:solidFill>
                  <a:srgbClr val="000000"/>
                </a:solidFill>
                <a:latin typeface="Consolas"/>
              </a:rPr>
              <a:t> </a:t>
            </a:r>
            <a:r>
              <a:rPr lang="tr-TR" sz="2400">
                <a:solidFill>
                  <a:srgbClr val="000000"/>
                </a:solidFill>
                <a:latin typeface="Consolas"/>
              </a:rPr>
              <a:t>= </a:t>
            </a:r>
            <a:r>
              <a:rPr lang="tr-TR" sz="2400">
                <a:solidFill>
                  <a:srgbClr val="6A3E3E"/>
                </a:solidFill>
                <a:latin typeface="Consolas"/>
              </a:rPr>
              <a:t>k</a:t>
            </a:r>
            <a:r>
              <a:rPr lang="tr-TR" sz="2400">
                <a:solidFill>
                  <a:srgbClr val="000000"/>
                </a:solidFill>
                <a:latin typeface="Consolas"/>
              </a:rPr>
              <a:t>.nextDouble();</a:t>
            </a:r>
          </a:p>
          <a:p>
            <a:pPr algn="l"/>
            <a:r>
              <a:rPr lang="tr-TR" sz="2400" smtClean="0">
                <a:solidFill>
                  <a:srgbClr val="6A3E3E"/>
                </a:solidFill>
                <a:latin typeface="Consolas"/>
              </a:rPr>
              <a:t>    y</a:t>
            </a:r>
            <a:r>
              <a:rPr lang="tr-TR" sz="2400" smtClean="0">
                <a:solidFill>
                  <a:srgbClr val="000000"/>
                </a:solidFill>
                <a:latin typeface="Consolas"/>
              </a:rPr>
              <a:t> </a:t>
            </a:r>
            <a:r>
              <a:rPr lang="tr-TR" sz="2400">
                <a:solidFill>
                  <a:srgbClr val="000000"/>
                </a:solidFill>
                <a:latin typeface="Consolas"/>
              </a:rPr>
              <a:t>= </a:t>
            </a:r>
            <a:r>
              <a:rPr lang="tr-TR" sz="2400">
                <a:solidFill>
                  <a:srgbClr val="6A3E3E"/>
                </a:solidFill>
                <a:latin typeface="Consolas"/>
              </a:rPr>
              <a:t>k</a:t>
            </a:r>
            <a:r>
              <a:rPr lang="tr-TR" sz="2400">
                <a:solidFill>
                  <a:srgbClr val="000000"/>
                </a:solidFill>
                <a:latin typeface="Consolas"/>
              </a:rPr>
              <a:t>.nextDouble();</a:t>
            </a:r>
          </a:p>
          <a:p>
            <a:pPr algn="l"/>
            <a:r>
              <a:rPr lang="tr-TR" sz="2400" b="1" smtClean="0">
                <a:solidFill>
                  <a:srgbClr val="7F0055"/>
                </a:solidFill>
                <a:latin typeface="Consolas"/>
              </a:rPr>
              <a:t>    if</a:t>
            </a:r>
            <a:r>
              <a:rPr lang="tr-TR" sz="2400" b="1" smtClean="0">
                <a:solidFill>
                  <a:srgbClr val="000000"/>
                </a:solidFill>
                <a:latin typeface="Consolas"/>
              </a:rPr>
              <a:t>(</a:t>
            </a:r>
            <a:r>
              <a:rPr lang="tr-TR" sz="2400" b="1" smtClean="0">
                <a:solidFill>
                  <a:srgbClr val="6A3E3E"/>
                </a:solidFill>
                <a:latin typeface="Consolas"/>
              </a:rPr>
              <a:t>y</a:t>
            </a:r>
            <a:r>
              <a:rPr lang="tr-TR" sz="2400" b="1" smtClean="0">
                <a:solidFill>
                  <a:srgbClr val="000000"/>
                </a:solidFill>
                <a:latin typeface="Consolas"/>
              </a:rPr>
              <a:t> </a:t>
            </a:r>
            <a:r>
              <a:rPr lang="tr-TR" sz="2400" b="1">
                <a:solidFill>
                  <a:srgbClr val="000000"/>
                </a:solidFill>
                <a:latin typeface="Consolas"/>
              </a:rPr>
              <a:t>== 0)</a:t>
            </a:r>
          </a:p>
          <a:p>
            <a:pPr algn="l"/>
            <a:r>
              <a:rPr lang="tr-TR" sz="2400" b="1" smtClean="0">
                <a:solidFill>
                  <a:srgbClr val="7F0055"/>
                </a:solidFill>
                <a:latin typeface="Consolas"/>
              </a:rPr>
              <a:t>        throw</a:t>
            </a:r>
            <a:r>
              <a:rPr lang="tr-TR" sz="2400" b="1" smtClean="0">
                <a:solidFill>
                  <a:srgbClr val="000000"/>
                </a:solidFill>
                <a:latin typeface="Consolas"/>
              </a:rPr>
              <a:t> </a:t>
            </a:r>
            <a:r>
              <a:rPr lang="tr-TR" sz="2400" b="1">
                <a:solidFill>
                  <a:srgbClr val="7F0055"/>
                </a:solidFill>
                <a:latin typeface="Consolas"/>
              </a:rPr>
              <a:t>new</a:t>
            </a:r>
            <a:r>
              <a:rPr lang="tr-TR" sz="2400" b="1">
                <a:solidFill>
                  <a:srgbClr val="000000"/>
                </a:solidFill>
                <a:latin typeface="Consolas"/>
              </a:rPr>
              <a:t> BolmeHatasi(</a:t>
            </a:r>
            <a:r>
              <a:rPr lang="tr-TR" sz="2400" b="1">
                <a:solidFill>
                  <a:srgbClr val="2A00FF"/>
                </a:solidFill>
                <a:latin typeface="Consolas"/>
              </a:rPr>
              <a:t>"Payda sıfır!.. Bölme </a:t>
            </a:r>
            <a:r>
              <a:rPr lang="tr-TR" sz="2400" b="1" smtClean="0">
                <a:solidFill>
                  <a:srgbClr val="2A00FF"/>
                </a:solidFill>
                <a:latin typeface="Consolas"/>
              </a:rPr>
              <a:t>işlemi yapılamaz</a:t>
            </a:r>
            <a:r>
              <a:rPr lang="tr-TR" sz="2400" b="1">
                <a:solidFill>
                  <a:srgbClr val="2A00FF"/>
                </a:solidFill>
                <a:latin typeface="Consolas"/>
              </a:rPr>
              <a:t>!.."</a:t>
            </a:r>
            <a:r>
              <a:rPr lang="tr-TR" sz="2400" b="1">
                <a:solidFill>
                  <a:srgbClr val="000000"/>
                </a:solidFill>
                <a:latin typeface="Consolas"/>
              </a:rPr>
              <a:t>);</a:t>
            </a: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smtClean="0">
                <a:solidFill>
                  <a:srgbClr val="6A3E3E"/>
                </a:solidFill>
                <a:latin typeface="Consolas"/>
              </a:rPr>
              <a:t>x</a:t>
            </a:r>
            <a:r>
              <a:rPr lang="tr-TR" sz="2400" b="1" i="1" smtClean="0">
                <a:solidFill>
                  <a:srgbClr val="000000"/>
                </a:solidFill>
                <a:latin typeface="Consolas"/>
              </a:rPr>
              <a:t>/</a:t>
            </a:r>
            <a:r>
              <a:rPr lang="tr-TR" sz="2400" b="1" i="1" smtClean="0">
                <a:solidFill>
                  <a:srgbClr val="6A3E3E"/>
                </a:solidFill>
                <a:latin typeface="Consolas"/>
              </a:rPr>
              <a:t>y</a:t>
            </a:r>
            <a:r>
              <a:rPr lang="tr-TR" sz="2400" b="1" i="1">
                <a:solidFill>
                  <a:srgbClr val="000000"/>
                </a:solidFill>
                <a:latin typeface="Consolas"/>
              </a:rPr>
              <a:t>);</a:t>
            </a:r>
          </a:p>
          <a:p>
            <a:pPr algn="l"/>
            <a:r>
              <a:rPr lang="tr-TR" sz="2400" smtClean="0">
                <a:solidFill>
                  <a:srgbClr val="000000"/>
                </a:solidFill>
                <a:latin typeface="Consolas"/>
              </a:rPr>
              <a:t>}</a:t>
            </a:r>
            <a:r>
              <a:rPr lang="tr-TR" sz="2400" b="1">
                <a:solidFill>
                  <a:srgbClr val="7F0055"/>
                </a:solidFill>
                <a:latin typeface="Consolas"/>
              </a:rPr>
              <a:t>catch</a:t>
            </a:r>
            <a:r>
              <a:rPr lang="tr-TR" sz="2400" b="1">
                <a:solidFill>
                  <a:srgbClr val="000000"/>
                </a:solidFill>
                <a:latin typeface="Consolas"/>
              </a:rPr>
              <a:t>(InputMismatchException </a:t>
            </a:r>
            <a:r>
              <a:rPr lang="tr-TR" sz="2400" b="1">
                <a:solidFill>
                  <a:srgbClr val="6A3E3E"/>
                </a:solidFill>
                <a:latin typeface="Consolas"/>
              </a:rPr>
              <a:t>e</a:t>
            </a:r>
            <a:r>
              <a:rPr lang="tr-TR" sz="2400" b="1">
                <a:solidFill>
                  <a:srgbClr val="000000"/>
                </a:solidFill>
                <a:latin typeface="Consolas"/>
              </a:rPr>
              <a:t>){</a:t>
            </a: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a:solidFill>
                  <a:srgbClr val="000000"/>
                </a:solidFill>
                <a:latin typeface="Consolas"/>
              </a:rPr>
              <a:t>(</a:t>
            </a:r>
            <a:r>
              <a:rPr lang="tr-TR" sz="2400" b="1" i="1">
                <a:solidFill>
                  <a:srgbClr val="2A00FF"/>
                </a:solidFill>
                <a:latin typeface="Consolas"/>
              </a:rPr>
              <a:t>"Girilen değer geçerli bir sayı </a:t>
            </a:r>
            <a:r>
              <a:rPr lang="tr-TR" sz="2400" b="1" i="1" smtClean="0">
                <a:solidFill>
                  <a:srgbClr val="2A00FF"/>
                </a:solidFill>
                <a:latin typeface="Consolas"/>
              </a:rPr>
              <a:t>değil</a:t>
            </a:r>
            <a:r>
              <a:rPr lang="tr-TR" sz="2400" b="1" i="1">
                <a:solidFill>
                  <a:srgbClr val="2A00FF"/>
                </a:solidFill>
                <a:latin typeface="Consolas"/>
              </a:rPr>
              <a:t>!.."</a:t>
            </a:r>
            <a:r>
              <a:rPr lang="tr-TR" sz="2400" b="1" i="1">
                <a:solidFill>
                  <a:srgbClr val="000000"/>
                </a:solidFill>
                <a:latin typeface="Consolas"/>
              </a:rPr>
              <a:t>);</a:t>
            </a:r>
          </a:p>
          <a:p>
            <a:pPr algn="l"/>
            <a:r>
              <a:rPr lang="tr-TR" sz="2400" smtClean="0">
                <a:solidFill>
                  <a:srgbClr val="000000"/>
                </a:solidFill>
                <a:latin typeface="Consolas"/>
              </a:rPr>
              <a:t>}</a:t>
            </a:r>
            <a:r>
              <a:rPr lang="tr-TR" sz="2400" b="1">
                <a:solidFill>
                  <a:srgbClr val="7F0055"/>
                </a:solidFill>
                <a:latin typeface="Consolas"/>
              </a:rPr>
              <a:t>catch</a:t>
            </a:r>
            <a:r>
              <a:rPr lang="tr-TR" sz="2400" b="1">
                <a:solidFill>
                  <a:srgbClr val="000000"/>
                </a:solidFill>
                <a:latin typeface="Consolas"/>
              </a:rPr>
              <a:t>(BolmeHatasi </a:t>
            </a:r>
            <a:r>
              <a:rPr lang="tr-TR" sz="2400" b="1">
                <a:solidFill>
                  <a:srgbClr val="6A3E3E"/>
                </a:solidFill>
                <a:latin typeface="Consolas"/>
              </a:rPr>
              <a:t>e</a:t>
            </a:r>
            <a:r>
              <a:rPr lang="tr-TR" sz="2400" b="1">
                <a:solidFill>
                  <a:srgbClr val="000000"/>
                </a:solidFill>
                <a:latin typeface="Consolas"/>
              </a:rPr>
              <a:t>){</a:t>
            </a: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smtClean="0">
                <a:solidFill>
                  <a:srgbClr val="6A3E3E"/>
                </a:solidFill>
                <a:latin typeface="Consolas"/>
              </a:rPr>
              <a:t>e</a:t>
            </a:r>
            <a:r>
              <a:rPr lang="tr-TR" sz="2400" b="1" i="1" smtClean="0">
                <a:solidFill>
                  <a:srgbClr val="000000"/>
                </a:solidFill>
                <a:latin typeface="Consolas"/>
              </a:rPr>
              <a:t>.getMessage</a:t>
            </a:r>
            <a:r>
              <a:rPr lang="tr-TR" sz="2400" b="1" i="1">
                <a:solidFill>
                  <a:srgbClr val="000000"/>
                </a:solidFill>
                <a:latin typeface="Consolas"/>
              </a:rPr>
              <a:t>());</a:t>
            </a:r>
          </a:p>
          <a:p>
            <a:pPr algn="l"/>
            <a:r>
              <a:rPr lang="tr-TR" sz="2400" smtClean="0">
                <a:solidFill>
                  <a:srgbClr val="000000"/>
                </a:solidFill>
                <a:latin typeface="Consolas"/>
              </a:rPr>
              <a:t>}</a:t>
            </a:r>
            <a:r>
              <a:rPr lang="tr-TR" sz="2400" b="1">
                <a:solidFill>
                  <a:srgbClr val="7F0055"/>
                </a:solidFill>
                <a:latin typeface="Consolas"/>
              </a:rPr>
              <a:t>finally</a:t>
            </a:r>
            <a:r>
              <a:rPr lang="tr-TR" sz="2400" b="1">
                <a:solidFill>
                  <a:srgbClr val="000000"/>
                </a:solidFill>
                <a:latin typeface="Consolas"/>
              </a:rPr>
              <a:t>{</a:t>
            </a:r>
          </a:p>
          <a:p>
            <a:pPr algn="l"/>
            <a:r>
              <a:rPr lang="tr-TR" sz="2400" smtClean="0">
                <a:solidFill>
                  <a:srgbClr val="000000"/>
                </a:solidFill>
                <a:latin typeface="Consolas"/>
              </a:rPr>
              <a:t>    System.</a:t>
            </a:r>
            <a:r>
              <a:rPr lang="tr-TR" sz="2400" b="1" i="1" smtClean="0">
                <a:solidFill>
                  <a:srgbClr val="0000C0"/>
                </a:solidFill>
                <a:latin typeface="Consolas"/>
              </a:rPr>
              <a:t>out</a:t>
            </a:r>
            <a:r>
              <a:rPr lang="tr-TR" sz="2400" b="1" i="1" smtClean="0">
                <a:solidFill>
                  <a:srgbClr val="000000"/>
                </a:solidFill>
                <a:latin typeface="Consolas"/>
              </a:rPr>
              <a:t>.println</a:t>
            </a:r>
            <a:r>
              <a:rPr lang="tr-TR" sz="2400" b="1" i="1">
                <a:solidFill>
                  <a:srgbClr val="000000"/>
                </a:solidFill>
                <a:latin typeface="Consolas"/>
              </a:rPr>
              <a:t>(</a:t>
            </a:r>
            <a:r>
              <a:rPr lang="tr-TR" sz="2400" b="1" i="1">
                <a:solidFill>
                  <a:srgbClr val="2A00FF"/>
                </a:solidFill>
                <a:latin typeface="Consolas"/>
              </a:rPr>
              <a:t>"Kaynaklar kapatıldı..."</a:t>
            </a:r>
            <a:r>
              <a:rPr lang="tr-TR" sz="2400" b="1" i="1">
                <a:solidFill>
                  <a:srgbClr val="000000"/>
                </a:solidFill>
                <a:latin typeface="Consolas"/>
              </a:rPr>
              <a:t>);</a:t>
            </a:r>
          </a:p>
          <a:p>
            <a:pPr algn="l"/>
            <a:r>
              <a:rPr lang="tr-TR" sz="2400" b="1" smtClean="0">
                <a:solidFill>
                  <a:srgbClr val="7F0055"/>
                </a:solidFill>
                <a:latin typeface="Consolas"/>
              </a:rPr>
              <a:t>    if</a:t>
            </a:r>
            <a:r>
              <a:rPr lang="tr-TR" sz="2400" b="1" smtClean="0">
                <a:solidFill>
                  <a:srgbClr val="000000"/>
                </a:solidFill>
                <a:latin typeface="Consolas"/>
              </a:rPr>
              <a:t>(</a:t>
            </a:r>
            <a:r>
              <a:rPr lang="tr-TR" sz="2400" b="1" smtClean="0">
                <a:solidFill>
                  <a:srgbClr val="6A3E3E"/>
                </a:solidFill>
                <a:latin typeface="Consolas"/>
              </a:rPr>
              <a:t>k</a:t>
            </a:r>
            <a:r>
              <a:rPr lang="tr-TR" sz="2400" b="1" smtClean="0">
                <a:solidFill>
                  <a:srgbClr val="000000"/>
                </a:solidFill>
                <a:latin typeface="Consolas"/>
              </a:rPr>
              <a:t> </a:t>
            </a:r>
            <a:r>
              <a:rPr lang="tr-TR" sz="2400" b="1">
                <a:solidFill>
                  <a:srgbClr val="000000"/>
                </a:solidFill>
                <a:latin typeface="Consolas"/>
              </a:rPr>
              <a:t>!= </a:t>
            </a:r>
            <a:r>
              <a:rPr lang="tr-TR" sz="2400" b="1">
                <a:solidFill>
                  <a:srgbClr val="7F0055"/>
                </a:solidFill>
                <a:latin typeface="Consolas"/>
              </a:rPr>
              <a:t>null</a:t>
            </a:r>
            <a:r>
              <a:rPr lang="tr-TR" sz="2400" b="1">
                <a:solidFill>
                  <a:srgbClr val="000000"/>
                </a:solidFill>
                <a:latin typeface="Consolas"/>
              </a:rPr>
              <a:t>)</a:t>
            </a:r>
          </a:p>
          <a:p>
            <a:pPr algn="l"/>
            <a:r>
              <a:rPr lang="tr-TR" sz="2400" smtClean="0">
                <a:solidFill>
                  <a:srgbClr val="6A3E3E"/>
                </a:solidFill>
                <a:latin typeface="Consolas"/>
              </a:rPr>
              <a:t>        k</a:t>
            </a:r>
            <a:r>
              <a:rPr lang="tr-TR" sz="2400" smtClean="0">
                <a:solidFill>
                  <a:srgbClr val="000000"/>
                </a:solidFill>
                <a:latin typeface="Consolas"/>
              </a:rPr>
              <a:t>.close</a:t>
            </a:r>
            <a:r>
              <a:rPr lang="tr-TR" sz="2400">
                <a:solidFill>
                  <a:srgbClr val="000000"/>
                </a:solidFill>
                <a:latin typeface="Consolas"/>
              </a:rPr>
              <a:t>();</a:t>
            </a:r>
          </a:p>
          <a:p>
            <a:pPr algn="l"/>
            <a:r>
              <a:rPr lang="tr-TR" sz="2400" smtClean="0">
                <a:solidFill>
                  <a:srgbClr val="000000"/>
                </a:solidFill>
                <a:latin typeface="Consolas"/>
              </a:rPr>
              <a:t>}</a:t>
            </a:r>
          </a:p>
          <a:p>
            <a:pPr algn="l"/>
            <a:endParaRPr lang="tr-TR" sz="2400">
              <a:solidFill>
                <a:srgbClr val="000000"/>
              </a:solidFill>
              <a:latin typeface="Consolas"/>
            </a:endParaRPr>
          </a:p>
          <a:p>
            <a:pPr algn="l"/>
            <a:r>
              <a:rPr lang="tr-TR" sz="2400" b="1" smtClean="0">
                <a:solidFill>
                  <a:srgbClr val="000000"/>
                </a:solidFill>
                <a:latin typeface="Consolas"/>
              </a:rPr>
              <a:t>Çıktı:</a:t>
            </a:r>
          </a:p>
          <a:p>
            <a:pPr algn="l"/>
            <a:r>
              <a:rPr lang="tr-TR" sz="2400">
                <a:solidFill>
                  <a:srgbClr val="00C87D"/>
                </a:solidFill>
                <a:latin typeface="Consolas"/>
              </a:rPr>
              <a:t>3</a:t>
            </a:r>
          </a:p>
          <a:p>
            <a:pPr algn="l"/>
            <a:r>
              <a:rPr lang="tr-TR" sz="2400">
                <a:solidFill>
                  <a:srgbClr val="00C87D"/>
                </a:solidFill>
                <a:latin typeface="Consolas"/>
              </a:rPr>
              <a:t>0</a:t>
            </a:r>
          </a:p>
          <a:p>
            <a:pPr algn="l"/>
            <a:r>
              <a:rPr lang="tr-TR" sz="2400">
                <a:solidFill>
                  <a:srgbClr val="000000"/>
                </a:solidFill>
                <a:latin typeface="Consolas"/>
              </a:rPr>
              <a:t>Payda sıfır!.. Bölme işlemi Yapılamaz!..</a:t>
            </a:r>
          </a:p>
          <a:p>
            <a:pPr algn="l"/>
            <a:r>
              <a:rPr lang="tr-TR" sz="2400">
                <a:solidFill>
                  <a:srgbClr val="000000"/>
                </a:solidFill>
                <a:latin typeface="Consolas"/>
              </a:rPr>
              <a:t>Kaynaklar kapatıldı</a:t>
            </a:r>
            <a:r>
              <a:rPr lang="tr-TR" sz="2400" smtClean="0">
                <a:solidFill>
                  <a:srgbClr val="000000"/>
                </a:solidFill>
                <a:latin typeface="Consolas"/>
              </a:rPr>
              <a:t>...</a:t>
            </a:r>
          </a:p>
          <a:p>
            <a:pPr algn="l"/>
            <a:endParaRPr lang="tr-TR" sz="2400">
              <a:solidFill>
                <a:srgbClr val="000000"/>
              </a:solidFill>
              <a:latin typeface="Consolas"/>
            </a:endParaRPr>
          </a:p>
          <a:p>
            <a:pPr marL="342900" indent="-342900" algn="l">
              <a:buFont typeface="Wingdings" panose="05000000000000000000" pitchFamily="2" charset="2"/>
              <a:buChar char="Ø"/>
            </a:pPr>
            <a:r>
              <a:rPr lang="tr-TR" sz="3000" smtClean="0">
                <a:solidFill>
                  <a:schemeClr val="tx1"/>
                </a:solidFill>
              </a:rPr>
              <a:t>Yukarıdaki örnekte kullanıcı x için 3, y için 0 değerini girmiştir. Bu durumda try bloğundaki if bloğu çalışmış ve BolmeHatasi istisnası fırlatılmıştır ve BolmeHatasi'ni parametre olarak alan catch bloğu fırlatılan istisnayı yakalamıştır. Daha sonra catch bloğunda istisna oluşturulurken parametre olarak girilen "Payda sıfır!.. Bölme işlemi yapılamaz!.." değeri getMessage() metodu ile ekrana yazdırılmıştır. Finally bloğu ise istisna olsa da, olmasa da çalıştığı için finally bloğundaki "Kaynaklar kapatıldı…" yazısı ekrana yazdırılmış ve kaynaklar kapatılmıştır.</a:t>
            </a:r>
          </a:p>
        </p:txBody>
      </p:sp>
    </p:spTree>
    <p:extLst>
      <p:ext uri="{BB962C8B-B14F-4D97-AF65-F5344CB8AC3E}">
        <p14:creationId xmlns:p14="http://schemas.microsoft.com/office/powerpoint/2010/main" xmlns="" val="2425533142"/>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İstisnalar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a:noFill/>
        </p:spPr>
        <p:txBody>
          <a:bodyPr>
            <a:normAutofit/>
          </a:bodyPr>
          <a:lstStyle/>
          <a:p>
            <a:pPr algn="l"/>
            <a:r>
              <a:rPr lang="tr-TR" sz="2000" smtClean="0">
                <a:solidFill>
                  <a:srgbClr val="000000"/>
                </a:solidFill>
              </a:rPr>
              <a:t>- try-catch-finally blokları Java'da istisnalarla ilgilenilmesi için oluşturulmuş bir yapıdır. Programcı çözebileceği, düzeltebileceği hataları yakalayarak ilgilenmek isteyebilir. Java'da tanımlı checked istisnalar kullanıcı tarafından yakalanmak ve ilgilenilmek durumundadır. Unchecked istisnalar için ise böyle bir zorunluluk yoktur.</a:t>
            </a:r>
          </a:p>
          <a:p>
            <a:pPr marL="457200" indent="-457200" algn="l">
              <a:buFontTx/>
              <a:buChar char="-"/>
            </a:pPr>
            <a:endParaRPr lang="tr-TR" sz="2000">
              <a:solidFill>
                <a:srgbClr val="000000"/>
              </a:solidFill>
            </a:endParaRPr>
          </a:p>
          <a:p>
            <a:pPr algn="l"/>
            <a:r>
              <a:rPr lang="tr-TR" sz="2000" smtClean="0">
                <a:solidFill>
                  <a:schemeClr val="tx1"/>
                </a:solidFill>
              </a:rPr>
              <a:t>- try-catch-finally bloğu yapı olarak if-elseif-else yapısına çok benzemektedir. if-elseif-else yapısında da yalnızca bir tane if ve bir tane else vardır ve birden çok elseif vardır. Try-catch-finally bloğunda da bir tane try ve bir tane finally bloğu ile birden fazla catch bloğu vardır. Ancak, try bloğu her zaman çalıştırılır, eğer bloktaki herhangi bir satırda istisna oluşursa catch bloklarında ilgili istisna aranır ve uygun istisnayı sağlayan catch bloğu çalıştırılır. finally bloğu ise try ve catch bloklarından bağımsız olarak her zaman çalıştırılır.</a:t>
            </a:r>
          </a:p>
        </p:txBody>
      </p:sp>
    </p:spTree>
    <p:extLst>
      <p:ext uri="{BB962C8B-B14F-4D97-AF65-F5344CB8AC3E}">
        <p14:creationId xmlns:p14="http://schemas.microsoft.com/office/powerpoint/2010/main" xmlns="" val="39481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Değişken İsimlendirme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smtClean="0">
                <a:solidFill>
                  <a:schemeClr val="tx1"/>
                </a:solidFill>
              </a:rPr>
              <a:t>Örnekler</a:t>
            </a:r>
          </a:p>
          <a:p>
            <a:pPr algn="l">
              <a:spcBef>
                <a:spcPts val="0"/>
              </a:spcBef>
            </a:pPr>
            <a:r>
              <a:rPr lang="tr-TR" sz="1800" dirty="0" err="1" smtClean="0">
                <a:solidFill>
                  <a:schemeClr val="tx1"/>
                </a:solidFill>
              </a:rPr>
              <a:t>int</a:t>
            </a:r>
            <a:r>
              <a:rPr lang="tr-TR" sz="1800" dirty="0" smtClean="0">
                <a:solidFill>
                  <a:schemeClr val="tx1"/>
                </a:solidFill>
              </a:rPr>
              <a:t> </a:t>
            </a:r>
            <a:r>
              <a:rPr lang="tr-TR" sz="1800" dirty="0" err="1" smtClean="0">
                <a:solidFill>
                  <a:schemeClr val="tx1"/>
                </a:solidFill>
              </a:rPr>
              <a:t>sayi</a:t>
            </a:r>
            <a:r>
              <a:rPr lang="tr-TR" sz="1800" dirty="0" smtClean="0">
                <a:solidFill>
                  <a:schemeClr val="tx1"/>
                </a:solidFill>
              </a:rPr>
              <a:t> = 4;       </a:t>
            </a:r>
          </a:p>
          <a:p>
            <a:pPr algn="l">
              <a:spcBef>
                <a:spcPts val="0"/>
              </a:spcBef>
              <a:buNone/>
            </a:pPr>
            <a:r>
              <a:rPr lang="tr-TR" sz="1800" dirty="0" smtClean="0">
                <a:solidFill>
                  <a:schemeClr val="tx1"/>
                </a:solidFill>
              </a:rPr>
              <a:t>//doğru</a:t>
            </a:r>
          </a:p>
          <a:p>
            <a:pPr algn="l">
              <a:spcBef>
                <a:spcPts val="0"/>
              </a:spcBef>
            </a:pPr>
            <a:r>
              <a:rPr lang="tr-TR" sz="1800" dirty="0" err="1" smtClean="0">
                <a:solidFill>
                  <a:schemeClr val="tx1"/>
                </a:solidFill>
              </a:rPr>
              <a:t>double</a:t>
            </a:r>
            <a:r>
              <a:rPr lang="tr-TR" sz="1800" dirty="0" smtClean="0">
                <a:solidFill>
                  <a:schemeClr val="tx1"/>
                </a:solidFill>
              </a:rPr>
              <a:t> </a:t>
            </a:r>
            <a:r>
              <a:rPr lang="tr-TR" sz="1800" dirty="0" err="1" smtClean="0">
                <a:solidFill>
                  <a:schemeClr val="tx1"/>
                </a:solidFill>
              </a:rPr>
              <a:t>int</a:t>
            </a:r>
            <a:r>
              <a:rPr lang="tr-TR" sz="1800" dirty="0" smtClean="0">
                <a:solidFill>
                  <a:schemeClr val="tx1"/>
                </a:solidFill>
              </a:rPr>
              <a:t> = 3.0;        </a:t>
            </a:r>
          </a:p>
          <a:p>
            <a:pPr algn="l">
              <a:spcBef>
                <a:spcPts val="0"/>
              </a:spcBef>
              <a:buNone/>
            </a:pPr>
            <a:r>
              <a:rPr lang="tr-TR" sz="1800" dirty="0" smtClean="0">
                <a:solidFill>
                  <a:schemeClr val="tx1"/>
                </a:solidFill>
              </a:rPr>
              <a:t>//hatalı (</a:t>
            </a:r>
            <a:r>
              <a:rPr lang="tr-TR" sz="1800" dirty="0" err="1" smtClean="0">
                <a:solidFill>
                  <a:schemeClr val="tx1"/>
                </a:solidFill>
              </a:rPr>
              <a:t>int</a:t>
            </a:r>
            <a:r>
              <a:rPr lang="tr-TR" sz="1800" dirty="0" smtClean="0">
                <a:solidFill>
                  <a:schemeClr val="tx1"/>
                </a:solidFill>
              </a:rPr>
              <a:t> özel bir kelimedir)</a:t>
            </a:r>
          </a:p>
          <a:p>
            <a:pPr algn="l">
              <a:spcBef>
                <a:spcPts val="0"/>
              </a:spcBef>
            </a:pPr>
            <a:r>
              <a:rPr lang="tr-TR" sz="1800" dirty="0" err="1" smtClean="0">
                <a:solidFill>
                  <a:schemeClr val="tx1"/>
                </a:solidFill>
              </a:rPr>
              <a:t>String</a:t>
            </a:r>
            <a:r>
              <a:rPr lang="tr-TR" sz="1800" dirty="0" smtClean="0">
                <a:solidFill>
                  <a:schemeClr val="tx1"/>
                </a:solidFill>
              </a:rPr>
              <a:t> m&amp;m = “m ve m”;   </a:t>
            </a:r>
          </a:p>
          <a:p>
            <a:pPr algn="l">
              <a:spcBef>
                <a:spcPts val="0"/>
              </a:spcBef>
              <a:buNone/>
            </a:pPr>
            <a:r>
              <a:rPr lang="tr-TR" sz="1800" dirty="0" smtClean="0">
                <a:solidFill>
                  <a:schemeClr val="tx1"/>
                </a:solidFill>
              </a:rPr>
              <a:t>//hatalı (‘&amp;’ harf olmayan bir karakterdir)</a:t>
            </a:r>
          </a:p>
          <a:p>
            <a:pPr algn="l">
              <a:spcBef>
                <a:spcPts val="0"/>
              </a:spcBef>
            </a:pPr>
            <a:r>
              <a:rPr lang="tr-TR" sz="1800" dirty="0" err="1" smtClean="0">
                <a:solidFill>
                  <a:schemeClr val="tx1"/>
                </a:solidFill>
              </a:rPr>
              <a:t>int</a:t>
            </a:r>
            <a:r>
              <a:rPr lang="tr-TR" sz="1800" dirty="0" smtClean="0">
                <a:solidFill>
                  <a:schemeClr val="tx1"/>
                </a:solidFill>
              </a:rPr>
              <a:t> 4square = 16;    </a:t>
            </a:r>
          </a:p>
          <a:p>
            <a:pPr algn="l">
              <a:spcBef>
                <a:spcPts val="0"/>
              </a:spcBef>
              <a:buNone/>
            </a:pPr>
            <a:r>
              <a:rPr lang="tr-TR" sz="1800" dirty="0" smtClean="0">
                <a:solidFill>
                  <a:schemeClr val="tx1"/>
                </a:solidFill>
              </a:rPr>
              <a:t>//hatalı (değişken ismi sayı ile başlayamaz)</a:t>
            </a:r>
          </a:p>
          <a:p>
            <a:pPr algn="l">
              <a:spcBef>
                <a:spcPts val="0"/>
              </a:spcBef>
            </a:pPr>
            <a:r>
              <a:rPr lang="tr-TR" sz="1800" dirty="0" err="1" smtClean="0">
                <a:solidFill>
                  <a:schemeClr val="tx1"/>
                </a:solidFill>
              </a:rPr>
              <a:t>String</a:t>
            </a:r>
            <a:r>
              <a:rPr lang="tr-TR" sz="1800" dirty="0" smtClean="0">
                <a:solidFill>
                  <a:schemeClr val="tx1"/>
                </a:solidFill>
              </a:rPr>
              <a:t> ogrenci3 = “Ahmet”;    </a:t>
            </a:r>
          </a:p>
          <a:p>
            <a:pPr algn="l">
              <a:spcBef>
                <a:spcPts val="0"/>
              </a:spcBef>
              <a:buNone/>
            </a:pPr>
            <a:r>
              <a:rPr lang="tr-TR" sz="1800" dirty="0" smtClean="0">
                <a:solidFill>
                  <a:schemeClr val="tx1"/>
                </a:solidFill>
              </a:rPr>
              <a:t>//doğru</a:t>
            </a:r>
          </a:p>
          <a:p>
            <a:pPr algn="l">
              <a:spcBef>
                <a:spcPts val="0"/>
              </a:spcBef>
            </a:pPr>
            <a:r>
              <a:rPr lang="tr-TR" sz="1800" dirty="0" err="1" smtClean="0">
                <a:solidFill>
                  <a:schemeClr val="tx1"/>
                </a:solidFill>
              </a:rPr>
              <a:t>double</a:t>
            </a:r>
            <a:r>
              <a:rPr lang="tr-TR" sz="1800" dirty="0" smtClean="0">
                <a:solidFill>
                  <a:schemeClr val="tx1"/>
                </a:solidFill>
              </a:rPr>
              <a:t>   pi   </a:t>
            </a:r>
            <a:r>
              <a:rPr lang="tr-TR" sz="1800" dirty="0" err="1" smtClean="0">
                <a:solidFill>
                  <a:schemeClr val="tx1"/>
                </a:solidFill>
              </a:rPr>
              <a:t>sayisi</a:t>
            </a:r>
            <a:r>
              <a:rPr lang="tr-TR" sz="1800" dirty="0" smtClean="0">
                <a:solidFill>
                  <a:schemeClr val="tx1"/>
                </a:solidFill>
              </a:rPr>
              <a:t> = 3.14;    </a:t>
            </a:r>
          </a:p>
          <a:p>
            <a:pPr algn="l">
              <a:spcBef>
                <a:spcPts val="0"/>
              </a:spcBef>
              <a:buNone/>
            </a:pPr>
            <a:r>
              <a:rPr lang="tr-TR" sz="1800" dirty="0" smtClean="0">
                <a:solidFill>
                  <a:schemeClr val="tx1"/>
                </a:solidFill>
              </a:rPr>
              <a:t>//hatalı (değişken isimlerinde boşluk bulunmamalı)</a:t>
            </a:r>
          </a:p>
          <a:p>
            <a:pPr algn="l">
              <a:spcBef>
                <a:spcPts val="0"/>
              </a:spcBef>
            </a:pPr>
            <a:r>
              <a:rPr lang="tr-TR" sz="1800" dirty="0" err="1" smtClean="0">
                <a:solidFill>
                  <a:schemeClr val="tx1"/>
                </a:solidFill>
              </a:rPr>
              <a:t>double</a:t>
            </a:r>
            <a:r>
              <a:rPr lang="tr-TR" sz="1800" dirty="0" smtClean="0">
                <a:solidFill>
                  <a:schemeClr val="tx1"/>
                </a:solidFill>
              </a:rPr>
              <a:t>   </a:t>
            </a:r>
            <a:r>
              <a:rPr lang="tr-TR" sz="1800" dirty="0" err="1" smtClean="0">
                <a:solidFill>
                  <a:schemeClr val="tx1"/>
                </a:solidFill>
              </a:rPr>
              <a:t>double</a:t>
            </a:r>
            <a:r>
              <a:rPr lang="tr-TR" sz="1800" dirty="0" smtClean="0">
                <a:solidFill>
                  <a:schemeClr val="tx1"/>
                </a:solidFill>
              </a:rPr>
              <a:t> _</a:t>
            </a:r>
            <a:r>
              <a:rPr lang="tr-TR" sz="1800" dirty="0" err="1" smtClean="0">
                <a:solidFill>
                  <a:schemeClr val="tx1"/>
                </a:solidFill>
              </a:rPr>
              <a:t>maas</a:t>
            </a:r>
            <a:r>
              <a:rPr lang="tr-TR" sz="1800" dirty="0" smtClean="0">
                <a:solidFill>
                  <a:schemeClr val="tx1"/>
                </a:solidFill>
              </a:rPr>
              <a:t>_$ = 1000.0;    </a:t>
            </a:r>
          </a:p>
          <a:p>
            <a:pPr algn="l">
              <a:spcBef>
                <a:spcPts val="0"/>
              </a:spcBef>
              <a:buNone/>
            </a:pPr>
            <a:r>
              <a:rPr lang="tr-TR" sz="1800" dirty="0" smtClean="0">
                <a:solidFill>
                  <a:schemeClr val="tx1"/>
                </a:solidFill>
              </a:rPr>
              <a:t>//doğru  </a:t>
            </a:r>
          </a:p>
          <a:p>
            <a:pPr algn="l">
              <a:spcBef>
                <a:spcPts val="0"/>
              </a:spcBef>
            </a:pPr>
            <a:endParaRPr lang="tr-TR" sz="2400" b="1" dirty="0" smtClean="0">
              <a:solidFill>
                <a:schemeClr val="tx1"/>
              </a:solidFill>
            </a:endParaRP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heckerboard(across)">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checkerboard(across)">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checkerboard(across)">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57" dur="500"/>
                                        <p:tgtEl>
                                          <p:spTgt spid="3">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62" dur="500"/>
                                        <p:tgtEl>
                                          <p:spTgt spid="3">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67" dur="500"/>
                                        <p:tgtEl>
                                          <p:spTgt spid="3">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72"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Kalıtım ve İstisna Konusunu </a:t>
            </a:r>
            <a:r>
              <a:rPr lang="tr-TR" dirty="0" err="1" smtClean="0"/>
              <a:t>SoloLearn</a:t>
            </a:r>
            <a:r>
              <a:rPr lang="tr-TR" dirty="0" smtClean="0"/>
              <a:t> ile öğrenebilirsiniz.</a:t>
            </a:r>
            <a:endParaRPr lang="tr-TR" dirty="0"/>
          </a:p>
        </p:txBody>
      </p:sp>
      <p:sp>
        <p:nvSpPr>
          <p:cNvPr id="3" name="2 İçerik Yer Tutucusu"/>
          <p:cNvSpPr>
            <a:spLocks noGrp="1"/>
          </p:cNvSpPr>
          <p:nvPr>
            <p:ph sz="quarter" idx="1"/>
          </p:nvPr>
        </p:nvSpPr>
        <p:spPr/>
        <p:txBody>
          <a:bodyPr/>
          <a:lstStyle/>
          <a:p>
            <a:r>
              <a:rPr lang="tr-TR" dirty="0" smtClean="0"/>
              <a:t>Temel olarak:</a:t>
            </a:r>
          </a:p>
          <a:p>
            <a:pPr lvl="1"/>
            <a:r>
              <a:rPr lang="tr-TR" dirty="0" smtClean="0"/>
              <a:t> bir sınıftan kalıtım ile başka sınıf oluşturursunuz.</a:t>
            </a:r>
          </a:p>
          <a:p>
            <a:pPr>
              <a:buNone/>
            </a:pPr>
            <a:endParaRPr lang="tr-TR" dirty="0" smtClean="0"/>
          </a:p>
          <a:p>
            <a:r>
              <a:rPr lang="tr-TR" i="1" dirty="0" smtClean="0"/>
              <a:t>Meraklısına kalıtım, Meraklısına İstisnalar </a:t>
            </a:r>
            <a:r>
              <a:rPr lang="tr-TR" dirty="0" smtClean="0"/>
              <a:t>slaytları</a:t>
            </a:r>
            <a:r>
              <a:rPr lang="tr-TR" i="1" dirty="0" smtClean="0"/>
              <a:t> </a:t>
            </a:r>
            <a:r>
              <a:rPr lang="tr-TR" dirty="0" smtClean="0"/>
              <a:t>da konuldu. Sınavda o slaytlardaki detaylardan sorumlu değilsiniz. Sadece önceki slaytlarda değinildiği şekliyle ve kadar bu konulardan sorumlusunuz.</a:t>
            </a:r>
          </a:p>
          <a:p>
            <a:endParaRPr lang="tr-TR" dirty="0"/>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4000" b="1" dirty="0" smtClean="0">
                <a:solidFill>
                  <a:srgbClr val="1F497D">
                    <a:lumMod val="60000"/>
                    <a:lumOff val="40000"/>
                  </a:srgbClr>
                </a:solidFill>
              </a:rPr>
              <a:t>Dosya İşlemleri</a:t>
            </a:r>
            <a:endParaRPr lang="tr-TR" dirty="0"/>
          </a:p>
        </p:txBody>
      </p:sp>
      <p:pic>
        <p:nvPicPr>
          <p:cNvPr id="4" name="3 İçerik Yer Tutucusu" descr="1_030.png"/>
          <p:cNvPicPr>
            <a:picLocks noGrp="1" noChangeAspect="1"/>
          </p:cNvPicPr>
          <p:nvPr>
            <p:ph sz="quarter" idx="1"/>
          </p:nvPr>
        </p:nvPicPr>
        <p:blipFill>
          <a:blip r:embed="rId2"/>
          <a:stretch>
            <a:fillRect/>
          </a:stretch>
        </p:blipFill>
        <p:spPr>
          <a:xfrm>
            <a:off x="3352800" y="2468562"/>
            <a:ext cx="2438400" cy="2438400"/>
          </a:xfrm>
        </p:spPr>
      </p:pic>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Dosya İşlemleri</a:t>
            </a:r>
            <a:endParaRPr lang="tr-TR" sz="4000" b="1" dirty="0">
              <a:solidFill>
                <a:schemeClr val="tx2">
                  <a:lumMod val="60000"/>
                  <a:lumOff val="40000"/>
                </a:schemeClr>
              </a:solidFill>
            </a:endParaRPr>
          </a:p>
        </p:txBody>
      </p:sp>
      <p:sp>
        <p:nvSpPr>
          <p:cNvPr id="3" name="Alt Başlık 2"/>
          <p:cNvSpPr>
            <a:spLocks noGrp="1"/>
          </p:cNvSpPr>
          <p:nvPr>
            <p:ph idx="1"/>
          </p:nvPr>
        </p:nvSpPr>
        <p:spPr/>
        <p:txBody>
          <a:bodyPr>
            <a:normAutofit/>
          </a:bodyPr>
          <a:lstStyle/>
          <a:p>
            <a:pPr marL="285750" indent="-285750" algn="just">
              <a:buFontTx/>
              <a:buChar char="-"/>
            </a:pPr>
            <a:r>
              <a:rPr lang="tr-TR" sz="1800" smtClean="0">
                <a:solidFill>
                  <a:schemeClr val="tx1"/>
                </a:solidFill>
              </a:rPr>
              <a:t>Birçok bilgisayar programı (oyun ve diğer yazılımlar) üzerinde çalışacağı ve çalıştığı verileri yazacağı veri kaynaklarına ihtiyaç duyar. Örneğin oynadığınız bir oyunda oyun sizden kullanıcı adınızı girmenizi isteyebilir veya bir oyuna kaldığı yerden devam etmek için oyunu kaydetmek isteyebilirsiniz.</a:t>
            </a:r>
          </a:p>
          <a:p>
            <a:pPr marL="285750" indent="-285750" algn="just">
              <a:buFontTx/>
              <a:buChar char="-"/>
            </a:pPr>
            <a:endParaRPr lang="tr-TR" sz="1800">
              <a:solidFill>
                <a:schemeClr val="tx1"/>
              </a:solidFill>
            </a:endParaRPr>
          </a:p>
          <a:p>
            <a:pPr marL="285750" indent="-285750" algn="just">
              <a:buFontTx/>
              <a:buChar char="-"/>
            </a:pPr>
            <a:r>
              <a:rPr lang="tr-TR" sz="1800" smtClean="0">
                <a:solidFill>
                  <a:schemeClr val="tx1"/>
                </a:solidFill>
              </a:rPr>
              <a:t>Java'da birçok veri kaynağı kullanılabilir. Bugüne kadar veri kaynağı olarak yalnızca </a:t>
            </a:r>
            <a:r>
              <a:rPr lang="tr-TR" sz="1800" err="1" smtClean="0">
                <a:solidFill>
                  <a:schemeClr val="tx1"/>
                </a:solidFill>
              </a:rPr>
              <a:t>Scanner</a:t>
            </a:r>
            <a:r>
              <a:rPr lang="tr-TR" sz="1800" smtClean="0">
                <a:solidFill>
                  <a:schemeClr val="tx1"/>
                </a:solidFill>
              </a:rPr>
              <a:t> sınıfı yardımıyla kullanıcı girişini kullandık. Kullanıcıdan aldığımız verilere göre işlemler yaptık. Ancak bunun dışında dosyalar, veritabanları gibi daha birçok farklı veri kaynağı bulunmaktadır. Zaten milyonlarca veri ile uğraşacak bir programın kullanıcı girişiyle bu işi yapması imkansızdır.</a:t>
            </a:r>
          </a:p>
          <a:p>
            <a:pPr marL="285750" indent="-285750" algn="just">
              <a:buFontTx/>
              <a:buChar char="-"/>
            </a:pPr>
            <a:endParaRPr lang="tr-TR" sz="1800">
              <a:solidFill>
                <a:schemeClr val="tx1"/>
              </a:solidFill>
            </a:endParaRPr>
          </a:p>
          <a:p>
            <a:pPr marL="285750" indent="-285750" algn="just">
              <a:buFontTx/>
              <a:buChar char="-"/>
            </a:pPr>
            <a:r>
              <a:rPr lang="tr-TR" sz="1800" smtClean="0">
                <a:solidFill>
                  <a:schemeClr val="tx1"/>
                </a:solidFill>
              </a:rPr>
              <a:t>Java'da dosya işlemleri için tanımlanmış IO (input/output) kütüphanesi bulunmaktadır. Bu kütüphane içerisinde dosya giriş/çıkış işlemlerinin yapılabilmesini sağlayan birçok sınıf ve dosya işlemlerinde karşılaşılabilecek istisnalara ait istisna sınıfları yer almaktadır.</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Dosya İşlemleri</a:t>
            </a:r>
            <a:endParaRPr lang="tr-TR" sz="4000" b="1">
              <a:solidFill>
                <a:schemeClr val="tx2">
                  <a:lumMod val="60000"/>
                  <a:lumOff val="40000"/>
                </a:schemeClr>
              </a:solidFill>
            </a:endParaRPr>
          </a:p>
        </p:txBody>
      </p:sp>
      <p:sp>
        <p:nvSpPr>
          <p:cNvPr id="3" name="Alt Başlık 2"/>
          <p:cNvSpPr>
            <a:spLocks noGrp="1"/>
          </p:cNvSpPr>
          <p:nvPr>
            <p:ph idx="1"/>
          </p:nvPr>
        </p:nvSpPr>
        <p:spPr/>
        <p:txBody>
          <a:bodyPr>
            <a:normAutofit fontScale="92500" lnSpcReduction="20000"/>
          </a:bodyPr>
          <a:lstStyle/>
          <a:p>
            <a:pPr marL="285750" indent="-285750" algn="just">
              <a:buFontTx/>
              <a:buChar char="-"/>
            </a:pPr>
            <a:r>
              <a:rPr lang="tr-TR" sz="1800" smtClean="0">
                <a:solidFill>
                  <a:schemeClr val="tx1"/>
                </a:solidFill>
              </a:rPr>
              <a:t>Bir programa giriş işlemleri için klavye, dosya veya veritabanı kullanılabilir. Bir programdan çıkış işlemi için ise ekran, dosya ve yine veritabanı kullanılabilir.</a:t>
            </a:r>
          </a:p>
          <a:p>
            <a:pPr marL="285750" indent="-285750" algn="just">
              <a:buFontTx/>
              <a:buChar char="-"/>
            </a:pPr>
            <a:endParaRPr lang="tr-TR" sz="1800">
              <a:solidFill>
                <a:schemeClr val="tx1"/>
              </a:solidFill>
            </a:endParaRPr>
          </a:p>
          <a:p>
            <a:pPr marL="285750" indent="-285750" algn="just">
              <a:buFontTx/>
              <a:buChar char="-"/>
            </a:pPr>
            <a:r>
              <a:rPr lang="tr-TR" sz="1800" smtClean="0">
                <a:solidFill>
                  <a:schemeClr val="tx1"/>
                </a:solidFill>
              </a:rPr>
              <a:t>Java'da dosya işlemleri akımlar (stream) yardımıyla yapılır. Programa veri girişi giriş akımı olarak, programdan veri çıkışı ise çıkış akımı olarak adlandırılır. Akımlar Java'da tanımlı sınıflardan oluşturulan nesnelerdir.</a:t>
            </a:r>
          </a:p>
          <a:p>
            <a:pPr marL="285750" indent="-285750" algn="just">
              <a:buFontTx/>
              <a:buChar char="-"/>
            </a:pPr>
            <a:endParaRPr lang="tr-TR" sz="1800">
              <a:solidFill>
                <a:schemeClr val="tx1"/>
              </a:solidFill>
            </a:endParaRPr>
          </a:p>
          <a:p>
            <a:pPr marL="285750" indent="-285750" algn="just">
              <a:buFontTx/>
              <a:buChar char="-"/>
            </a:pPr>
            <a:r>
              <a:rPr lang="tr-TR" sz="1800" smtClean="0">
                <a:solidFill>
                  <a:schemeClr val="tx1"/>
                </a:solidFill>
              </a:rPr>
              <a:t>Bugüne kadar bir giriş akımı olan Scanner sınıfından oluşturulan nesneleri örnek verebilir. Bir çıkış akımı olarak ise System.out nesnesi gösterilebilir. Scanner sınıfı ekran ve klavyeyi kullanarak bir giriş akımı oluştururken System.out nesnesi ekrana bir çıkış akımı olarak düşünülebilir.</a:t>
            </a:r>
          </a:p>
          <a:p>
            <a:pPr marL="285750" indent="-285750" algn="just">
              <a:buFontTx/>
              <a:buChar char="-"/>
            </a:pPr>
            <a:endParaRPr lang="tr-TR" sz="1800">
              <a:solidFill>
                <a:schemeClr val="tx1"/>
              </a:solidFill>
            </a:endParaRPr>
          </a:p>
          <a:p>
            <a:pPr marL="285750" indent="-285750" algn="just">
              <a:buFontTx/>
              <a:buChar char="-"/>
            </a:pPr>
            <a:r>
              <a:rPr lang="tr-TR" sz="1800" smtClean="0">
                <a:solidFill>
                  <a:schemeClr val="tx1"/>
                </a:solidFill>
              </a:rPr>
              <a:t>Dosya işlemleri çok fazla veri ile ilgilenilmesi gerektiğinde kullanıcıya kolaylık sağlar. Ancak, kullanımının en önemli sebeplerinden biri program esnasında oluşan sonuçların veya veri girişlerinin daha sonraki zamanlarda da kullanılmak istenmesidir. Programlar RAM'e yerleşir ve program veya bilgisayar kapatıldığında RAM üzerindeki veriler silinir. Ancak, dosyalar disk üzerinde durduğu için bilgisayar veya program kapatıldığında silinmezler ve daha sonra tekrar kullanılabilirler. Oyun veya birçok programın çalışılan dosyaları diske kaydetmesinin sebebi budur.</a:t>
            </a:r>
          </a:p>
        </p:txBody>
      </p:sp>
    </p:spTree>
    <p:extLst>
      <p:ext uri="{BB962C8B-B14F-4D97-AF65-F5344CB8AC3E}">
        <p14:creationId xmlns="" xmlns:p14="http://schemas.microsoft.com/office/powerpoint/2010/main" val="2511909828"/>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Dosya İşlemleri</a:t>
            </a:r>
            <a:endParaRPr lang="tr-TR" sz="4000" b="1">
              <a:solidFill>
                <a:schemeClr val="tx2">
                  <a:lumMod val="60000"/>
                  <a:lumOff val="40000"/>
                </a:schemeClr>
              </a:solidFill>
            </a:endParaRPr>
          </a:p>
        </p:txBody>
      </p:sp>
      <p:sp>
        <p:nvSpPr>
          <p:cNvPr id="3" name="Alt Başlık 2"/>
          <p:cNvSpPr>
            <a:spLocks noGrp="1"/>
          </p:cNvSpPr>
          <p:nvPr>
            <p:ph idx="1"/>
          </p:nvPr>
        </p:nvSpPr>
        <p:spPr/>
        <p:txBody>
          <a:bodyPr>
            <a:normAutofit/>
          </a:bodyPr>
          <a:lstStyle/>
          <a:p>
            <a:pPr marL="285750" indent="-285750" algn="just">
              <a:buFontTx/>
              <a:buChar char="-"/>
            </a:pPr>
            <a:r>
              <a:rPr lang="tr-TR" sz="1800" smtClean="0">
                <a:solidFill>
                  <a:schemeClr val="tx1"/>
                </a:solidFill>
              </a:rPr>
              <a:t>Bir diskte saklanan dosyalar temel olarak metin dosyaları ve </a:t>
            </a:r>
            <a:r>
              <a:rPr lang="tr-TR" sz="1800" err="1" smtClean="0">
                <a:solidFill>
                  <a:schemeClr val="tx1"/>
                </a:solidFill>
              </a:rPr>
              <a:t>binary</a:t>
            </a:r>
            <a:r>
              <a:rPr lang="tr-TR" sz="1800" smtClean="0">
                <a:solidFill>
                  <a:schemeClr val="tx1"/>
                </a:solidFill>
              </a:rPr>
              <a:t> (ikili) dosyalar olarak ikiye ayrılır. Metin dosyaları, içeriğinde yalnızca metin ve metine bağlı biçimleri barındıran dosyalardır ve açıldıkları zaman kullanıcılar tarafından rahatlıkla okunabilirler. </a:t>
            </a:r>
            <a:r>
              <a:rPr lang="tr-TR" sz="1800" err="1" smtClean="0">
                <a:solidFill>
                  <a:schemeClr val="tx1"/>
                </a:solidFill>
              </a:rPr>
              <a:t>Binary</a:t>
            </a:r>
            <a:r>
              <a:rPr lang="tr-TR" sz="1800" smtClean="0">
                <a:solidFill>
                  <a:schemeClr val="tx1"/>
                </a:solidFill>
              </a:rPr>
              <a:t> dosyalar ise resim, müzik, video gibi yalnızca özel programlar aracılığıyla açıldığında kullanıcıların anlayabildiği ve metin olarak bir anlam ifade etmeyen dosyalardır.</a:t>
            </a:r>
          </a:p>
          <a:p>
            <a:pPr marL="285750" indent="-285750" algn="just">
              <a:buFontTx/>
              <a:buChar char="-"/>
            </a:pPr>
            <a:endParaRPr lang="tr-TR" sz="1800">
              <a:solidFill>
                <a:schemeClr val="tx1"/>
              </a:solidFill>
            </a:endParaRPr>
          </a:p>
          <a:p>
            <a:pPr marL="285750" indent="-285750" algn="just">
              <a:buFontTx/>
              <a:buChar char="-"/>
            </a:pPr>
            <a:r>
              <a:rPr lang="tr-TR" sz="1800" smtClean="0">
                <a:solidFill>
                  <a:schemeClr val="tx1"/>
                </a:solidFill>
              </a:rPr>
              <a:t>Metin dosyalarının açılması ve okunması ikili dosyalara göre daha kolaydır. Yine bir bilgisayarda hazırlanmış bir metin dosyası başka bir bilgisayarda fazladan programa ihtiyaç duyulmadan aynı şekilde açılıp okunabilir. İkili dosyalar ise fazladan programa ihtiyaç duyduğundan her bilgisayarda açılamayabilirler.</a:t>
            </a:r>
          </a:p>
          <a:p>
            <a:pPr marL="285750" indent="-285750" algn="just">
              <a:buFontTx/>
              <a:buChar char="-"/>
            </a:pPr>
            <a:endParaRPr lang="tr-TR" sz="1800">
              <a:solidFill>
                <a:schemeClr val="tx1"/>
              </a:solidFill>
            </a:endParaRPr>
          </a:p>
          <a:p>
            <a:pPr marL="285750" indent="-285750" algn="just">
              <a:buFontTx/>
              <a:buChar char="-"/>
            </a:pPr>
            <a:r>
              <a:rPr lang="tr-TR" sz="1800" smtClean="0">
                <a:solidFill>
                  <a:schemeClr val="tx1"/>
                </a:solidFill>
              </a:rPr>
              <a:t>Java'da metin dosyalarını açmak, okumak, dosyaya bir şeyler yazmak ve dosyayı kapatmak için farklı sınıflar vardır. Bu ders kapsamında </a:t>
            </a:r>
            <a:r>
              <a:rPr lang="tr-TR" sz="1800" err="1" smtClean="0">
                <a:solidFill>
                  <a:schemeClr val="tx1"/>
                </a:solidFill>
              </a:rPr>
              <a:t>PrintWriter</a:t>
            </a:r>
            <a:r>
              <a:rPr lang="tr-TR" sz="1800" smtClean="0">
                <a:solidFill>
                  <a:schemeClr val="tx1"/>
                </a:solidFill>
              </a:rPr>
              <a:t> ve </a:t>
            </a:r>
            <a:r>
              <a:rPr lang="tr-TR" sz="1800" err="1" smtClean="0">
                <a:solidFill>
                  <a:schemeClr val="tx1"/>
                </a:solidFill>
              </a:rPr>
              <a:t>BufferedReader</a:t>
            </a:r>
            <a:r>
              <a:rPr lang="tr-TR" sz="1800" smtClean="0">
                <a:solidFill>
                  <a:schemeClr val="tx1"/>
                </a:solidFill>
              </a:rPr>
              <a:t> sınıflarını kullanacağız.</a:t>
            </a:r>
          </a:p>
        </p:txBody>
      </p:sp>
    </p:spTree>
    <p:extLst>
      <p:ext uri="{BB962C8B-B14F-4D97-AF65-F5344CB8AC3E}">
        <p14:creationId xmlns="" xmlns:p14="http://schemas.microsoft.com/office/powerpoint/2010/main" val="4031910060"/>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Dosya İşlemleri</a:t>
            </a:r>
            <a:endParaRPr lang="tr-TR" sz="4000" b="1">
              <a:solidFill>
                <a:schemeClr val="tx2">
                  <a:lumMod val="60000"/>
                  <a:lumOff val="40000"/>
                </a:schemeClr>
              </a:solidFill>
            </a:endParaRPr>
          </a:p>
        </p:txBody>
      </p:sp>
      <p:sp>
        <p:nvSpPr>
          <p:cNvPr id="3" name="Alt Başlık 2"/>
          <p:cNvSpPr>
            <a:spLocks noGrp="1"/>
          </p:cNvSpPr>
          <p:nvPr>
            <p:ph idx="1"/>
          </p:nvPr>
        </p:nvSpPr>
        <p:spPr/>
        <p:txBody>
          <a:bodyPr>
            <a:normAutofit lnSpcReduction="10000"/>
          </a:bodyPr>
          <a:lstStyle/>
          <a:p>
            <a:pPr marL="285750" indent="-285750" algn="just">
              <a:buFontTx/>
              <a:buChar char="-"/>
            </a:pPr>
            <a:r>
              <a:rPr lang="tr-TR" sz="1800" smtClean="0">
                <a:solidFill>
                  <a:schemeClr val="tx1"/>
                </a:solidFill>
              </a:rPr>
              <a:t>PrintWriter sınıfı bir dosyaya veri yazmak için kullanılan sınıftır ve parametre olarak bir FileOutputStream sınıfı nesnesi alır. FileOutputStream nesnesi ise parametre olarak bir dosya adını String olarak alabilir ya da bir File nesnesi alır.</a:t>
            </a:r>
          </a:p>
          <a:p>
            <a:pPr marL="285750" indent="-285750" algn="just">
              <a:buFontTx/>
              <a:buChar char="-"/>
            </a:pPr>
            <a:endParaRPr lang="tr-TR" sz="1800">
              <a:solidFill>
                <a:schemeClr val="tx1"/>
              </a:solidFill>
            </a:endParaRPr>
          </a:p>
          <a:p>
            <a:pPr marL="285750" indent="-285750" algn="just">
              <a:buFontTx/>
              <a:buChar char="-"/>
            </a:pPr>
            <a:r>
              <a:rPr lang="tr-TR" sz="1800" smtClean="0">
                <a:solidFill>
                  <a:schemeClr val="tx1"/>
                </a:solidFill>
              </a:rPr>
              <a:t>BufferedReader sınıfı ise bir dosyadan veri okumak için kullanılır ve parametre olarak bir FileReader nesnesi alır. FileReader nesnesi de parametre olarak bir dosya adını String olarak alabilir ya da bir File nesnesi alır.</a:t>
            </a:r>
          </a:p>
          <a:p>
            <a:pPr marL="285750" indent="-285750" algn="just">
              <a:buFontTx/>
              <a:buChar char="-"/>
            </a:pPr>
            <a:endParaRPr lang="tr-TR" sz="1800">
              <a:solidFill>
                <a:schemeClr val="tx1"/>
              </a:solidFill>
            </a:endParaRPr>
          </a:p>
          <a:p>
            <a:pPr marL="285750" indent="-285750" algn="just">
              <a:buFontTx/>
              <a:buChar char="-"/>
            </a:pPr>
            <a:r>
              <a:rPr lang="tr-TR" sz="1800" smtClean="0">
                <a:solidFill>
                  <a:schemeClr val="tx1"/>
                </a:solidFill>
              </a:rPr>
              <a:t>File sınıfı Java'da yeni bir dosya nesnesi oluşturmak için kullanılır. Bu dosya varolan bir dosya ya da yeni bir dosya olabilir. File sınıfından oluşturulan nesneler birçok metoda sahiptir. </a:t>
            </a:r>
          </a:p>
          <a:p>
            <a:pPr marL="285750" indent="-285750" algn="just">
              <a:buFontTx/>
              <a:buChar char="-"/>
            </a:pPr>
            <a:endParaRPr lang="tr-TR" sz="1800">
              <a:solidFill>
                <a:schemeClr val="tx1"/>
              </a:solidFill>
            </a:endParaRPr>
          </a:p>
          <a:p>
            <a:pPr marL="285750" indent="-285750" algn="just">
              <a:buFontTx/>
              <a:buChar char="-"/>
            </a:pPr>
            <a:r>
              <a:rPr lang="tr-TR" sz="1800" smtClean="0">
                <a:solidFill>
                  <a:schemeClr val="tx1"/>
                </a:solidFill>
              </a:rPr>
              <a:t>Dosya işlemleri için IO kütüphanesini kullanmak için kütüphane aşağıdaki şekilde import edilmelidir.</a:t>
            </a:r>
          </a:p>
          <a:p>
            <a:pPr algn="just"/>
            <a:endParaRPr lang="tr-TR" sz="1800">
              <a:solidFill>
                <a:schemeClr val="tx1"/>
              </a:solidFill>
            </a:endParaRPr>
          </a:p>
          <a:p>
            <a:pPr algn="just"/>
            <a:r>
              <a:rPr lang="tr-TR" sz="1800" b="1">
                <a:solidFill>
                  <a:srgbClr val="7F0055"/>
                </a:solidFill>
                <a:highlight>
                  <a:srgbClr val="E8F2FE"/>
                </a:highlight>
                <a:latin typeface="Consolas"/>
              </a:rPr>
              <a:t>import</a:t>
            </a:r>
            <a:r>
              <a:rPr lang="tr-TR" sz="1800" b="1">
                <a:solidFill>
                  <a:srgbClr val="000000"/>
                </a:solidFill>
                <a:highlight>
                  <a:srgbClr val="E8F2FE"/>
                </a:highlight>
                <a:latin typeface="Consolas"/>
              </a:rPr>
              <a:t> java.io.*;</a:t>
            </a:r>
            <a:endParaRPr lang="tr-TR" sz="1800" smtClean="0">
              <a:solidFill>
                <a:schemeClr val="tx1"/>
              </a:solidFill>
            </a:endParaRPr>
          </a:p>
        </p:txBody>
      </p:sp>
    </p:spTree>
    <p:extLst>
      <p:ext uri="{BB962C8B-B14F-4D97-AF65-F5344CB8AC3E}">
        <p14:creationId xmlns="" xmlns:p14="http://schemas.microsoft.com/office/powerpoint/2010/main" val="2542808339"/>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File Sınıfı</a:t>
            </a:r>
            <a:endParaRPr lang="tr-TR" sz="4000" b="1">
              <a:solidFill>
                <a:schemeClr val="tx2">
                  <a:lumMod val="60000"/>
                  <a:lumOff val="40000"/>
                </a:schemeClr>
              </a:solidFill>
            </a:endParaRPr>
          </a:p>
        </p:txBody>
      </p:sp>
      <p:sp>
        <p:nvSpPr>
          <p:cNvPr id="3" name="Alt Başlık 2"/>
          <p:cNvSpPr>
            <a:spLocks noGrp="1"/>
          </p:cNvSpPr>
          <p:nvPr>
            <p:ph idx="1"/>
          </p:nvPr>
        </p:nvSpPr>
        <p:spPr/>
        <p:txBody>
          <a:bodyPr>
            <a:normAutofit/>
          </a:bodyPr>
          <a:lstStyle/>
          <a:p>
            <a:pPr marL="285750" indent="-285750" algn="just">
              <a:buFontTx/>
              <a:buChar char="-"/>
            </a:pPr>
            <a:r>
              <a:rPr lang="tr-TR" sz="1800" b="1">
                <a:solidFill>
                  <a:schemeClr val="tx1"/>
                </a:solidFill>
              </a:rPr>
              <a:t>e</a:t>
            </a:r>
            <a:r>
              <a:rPr lang="tr-TR" sz="1800" b="1" smtClean="0">
                <a:solidFill>
                  <a:schemeClr val="tx1"/>
                </a:solidFill>
              </a:rPr>
              <a:t>xists() – boolean : </a:t>
            </a:r>
            <a:r>
              <a:rPr lang="tr-TR" sz="1800" smtClean="0">
                <a:solidFill>
                  <a:schemeClr val="tx1"/>
                </a:solidFill>
              </a:rPr>
              <a:t>File nesnesinde belirtilen dosyanın diskte olup olmadığını belirtir.</a:t>
            </a:r>
          </a:p>
          <a:p>
            <a:pPr marL="285750" indent="-285750" algn="just">
              <a:buFontTx/>
              <a:buChar char="-"/>
            </a:pPr>
            <a:r>
              <a:rPr lang="tr-TR" sz="1800" b="1" smtClean="0">
                <a:solidFill>
                  <a:schemeClr val="tx1"/>
                </a:solidFill>
              </a:rPr>
              <a:t>getAbsolutePath() – String : </a:t>
            </a:r>
            <a:r>
              <a:rPr lang="tr-TR" sz="1800" smtClean="0">
                <a:solidFill>
                  <a:schemeClr val="tx1"/>
                </a:solidFill>
              </a:rPr>
              <a:t>File nesnesinin bilgisayardaki tam yolunu bir String olarak verir. </a:t>
            </a:r>
          </a:p>
          <a:p>
            <a:pPr marL="285750" indent="-285750" algn="just">
              <a:buFontTx/>
              <a:buChar char="-"/>
            </a:pPr>
            <a:r>
              <a:rPr lang="tr-TR" sz="1800" b="1" smtClean="0">
                <a:solidFill>
                  <a:schemeClr val="tx1"/>
                </a:solidFill>
              </a:rPr>
              <a:t>canRead() – boolean : </a:t>
            </a:r>
            <a:r>
              <a:rPr lang="tr-TR" sz="1800" smtClean="0">
                <a:solidFill>
                  <a:schemeClr val="tx1"/>
                </a:solidFill>
              </a:rPr>
              <a:t>File nesnesinde belirtilen dosyanın okunabilir olup olmadığını belirtir.</a:t>
            </a:r>
          </a:p>
          <a:p>
            <a:pPr marL="285750" indent="-285750" algn="just">
              <a:buFontTx/>
              <a:buChar char="-"/>
            </a:pPr>
            <a:r>
              <a:rPr lang="tr-TR" sz="1800" b="1" smtClean="0">
                <a:solidFill>
                  <a:schemeClr val="tx1"/>
                </a:solidFill>
              </a:rPr>
              <a:t>canWrite() </a:t>
            </a:r>
            <a:r>
              <a:rPr lang="tr-TR" sz="1800" b="1">
                <a:solidFill>
                  <a:schemeClr val="tx1"/>
                </a:solidFill>
              </a:rPr>
              <a:t>– boolean : </a:t>
            </a:r>
            <a:r>
              <a:rPr lang="tr-TR" sz="1800">
                <a:solidFill>
                  <a:schemeClr val="tx1"/>
                </a:solidFill>
              </a:rPr>
              <a:t>File nesnesinde belirtilen dosyanın </a:t>
            </a:r>
            <a:r>
              <a:rPr lang="tr-TR" sz="1800" smtClean="0">
                <a:solidFill>
                  <a:schemeClr val="tx1"/>
                </a:solidFill>
              </a:rPr>
              <a:t>yazılabilir </a:t>
            </a:r>
            <a:r>
              <a:rPr lang="tr-TR" sz="1800">
                <a:solidFill>
                  <a:schemeClr val="tx1"/>
                </a:solidFill>
              </a:rPr>
              <a:t>olup olmadığını belirtir</a:t>
            </a:r>
            <a:r>
              <a:rPr lang="tr-TR" sz="1800" smtClean="0">
                <a:solidFill>
                  <a:schemeClr val="tx1"/>
                </a:solidFill>
              </a:rPr>
              <a:t>.</a:t>
            </a:r>
          </a:p>
          <a:p>
            <a:pPr marL="285750" indent="-285750" algn="just">
              <a:buFontTx/>
              <a:buChar char="-"/>
            </a:pPr>
            <a:r>
              <a:rPr lang="tr-TR" sz="1800" b="1" smtClean="0">
                <a:solidFill>
                  <a:schemeClr val="tx1"/>
                </a:solidFill>
              </a:rPr>
              <a:t>isHidden() </a:t>
            </a:r>
            <a:r>
              <a:rPr lang="tr-TR" sz="1800" b="1">
                <a:solidFill>
                  <a:schemeClr val="tx1"/>
                </a:solidFill>
              </a:rPr>
              <a:t>– boolean : </a:t>
            </a:r>
            <a:r>
              <a:rPr lang="tr-TR" sz="1800">
                <a:solidFill>
                  <a:schemeClr val="tx1"/>
                </a:solidFill>
              </a:rPr>
              <a:t>File nesnesinde belirtilen dosyanın </a:t>
            </a:r>
            <a:r>
              <a:rPr lang="tr-TR" sz="1800" smtClean="0">
                <a:solidFill>
                  <a:schemeClr val="tx1"/>
                </a:solidFill>
              </a:rPr>
              <a:t>gizli bir dosya </a:t>
            </a:r>
            <a:r>
              <a:rPr lang="tr-TR" sz="1800">
                <a:solidFill>
                  <a:schemeClr val="tx1"/>
                </a:solidFill>
              </a:rPr>
              <a:t>olup olmadığını belirtir.</a:t>
            </a:r>
          </a:p>
          <a:p>
            <a:pPr marL="285750" indent="-285750" algn="just">
              <a:buFontTx/>
              <a:buChar char="-"/>
            </a:pPr>
            <a:endParaRPr lang="tr-TR" sz="1800" smtClean="0">
              <a:solidFill>
                <a:schemeClr val="tx1"/>
              </a:solidFill>
            </a:endParaRPr>
          </a:p>
          <a:p>
            <a:pPr marL="285750" indent="-285750" algn="just">
              <a:buFontTx/>
              <a:buChar char="-"/>
            </a:pPr>
            <a:r>
              <a:rPr lang="tr-TR" sz="1800" smtClean="0">
                <a:solidFill>
                  <a:schemeClr val="tx1"/>
                </a:solidFill>
              </a:rPr>
              <a:t>Bu metotların dışında başka File metotları da bulunmaktadır.</a:t>
            </a:r>
            <a:endParaRPr lang="tr-TR" sz="1800">
              <a:solidFill>
                <a:schemeClr val="tx1"/>
              </a:solidFill>
            </a:endParaRPr>
          </a:p>
          <a:p>
            <a:pPr marL="285750" indent="-285750" algn="just">
              <a:buFontTx/>
              <a:buChar char="-"/>
            </a:pPr>
            <a:endParaRPr lang="tr-TR" sz="1800" smtClean="0">
              <a:solidFill>
                <a:schemeClr val="tx1"/>
              </a:solidFill>
            </a:endParaRPr>
          </a:p>
        </p:txBody>
      </p:sp>
    </p:spTree>
    <p:extLst>
      <p:ext uri="{BB962C8B-B14F-4D97-AF65-F5344CB8AC3E}">
        <p14:creationId xmlns="" xmlns:p14="http://schemas.microsoft.com/office/powerpoint/2010/main" val="1830449146"/>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PrintWriter Sınıfı</a:t>
            </a:r>
            <a:endParaRPr lang="tr-TR" sz="4000" b="1">
              <a:solidFill>
                <a:schemeClr val="tx2">
                  <a:lumMod val="60000"/>
                  <a:lumOff val="40000"/>
                </a:schemeClr>
              </a:solidFill>
            </a:endParaRPr>
          </a:p>
        </p:txBody>
      </p:sp>
      <p:sp>
        <p:nvSpPr>
          <p:cNvPr id="3" name="Alt Başlık 2"/>
          <p:cNvSpPr>
            <a:spLocks noGrp="1"/>
          </p:cNvSpPr>
          <p:nvPr>
            <p:ph idx="1"/>
          </p:nvPr>
        </p:nvSpPr>
        <p:spPr/>
        <p:txBody>
          <a:bodyPr>
            <a:normAutofit fontScale="92500" lnSpcReduction="20000"/>
          </a:bodyPr>
          <a:lstStyle/>
          <a:p>
            <a:pPr marL="285750" indent="-285750" algn="just">
              <a:buFontTx/>
              <a:buChar char="-"/>
            </a:pPr>
            <a:r>
              <a:rPr lang="tr-TR" sz="1800" smtClean="0">
                <a:solidFill>
                  <a:schemeClr val="tx1"/>
                </a:solidFill>
              </a:rPr>
              <a:t>Bir dosyaya veri yazmak için kullanıldığını söylemiştik. Bir PrintWriter nesnesi aşağıdaki gibi oluşturulabilir.</a:t>
            </a:r>
          </a:p>
          <a:p>
            <a:pPr algn="just"/>
            <a:endParaRPr lang="tr-TR" sz="1800">
              <a:solidFill>
                <a:schemeClr val="tx1"/>
              </a:solidFill>
            </a:endParaRPr>
          </a:p>
          <a:p>
            <a:pPr algn="just"/>
            <a:r>
              <a:rPr lang="tr-TR" sz="1400">
                <a:solidFill>
                  <a:srgbClr val="6A3E3E"/>
                </a:solidFill>
                <a:highlight>
                  <a:srgbClr val="E8F2FE"/>
                </a:highlight>
                <a:latin typeface="Consolas"/>
              </a:rPr>
              <a:t>f</a:t>
            </a:r>
            <a:r>
              <a:rPr lang="tr-TR" sz="1400">
                <a:solidFill>
                  <a:srgbClr val="000000"/>
                </a:solidFill>
                <a:highlight>
                  <a:srgbClr val="E8F2FE"/>
                </a:highlight>
                <a:latin typeface="Consolas"/>
              </a:rPr>
              <a:t> = </a:t>
            </a:r>
            <a:r>
              <a:rPr lang="tr-TR" sz="1400" b="1">
                <a:solidFill>
                  <a:srgbClr val="7F0055"/>
                </a:solidFill>
                <a:highlight>
                  <a:srgbClr val="E8F2FE"/>
                </a:highlight>
                <a:latin typeface="Consolas"/>
              </a:rPr>
              <a:t>new</a:t>
            </a:r>
            <a:r>
              <a:rPr lang="tr-TR" sz="1400" b="1">
                <a:solidFill>
                  <a:srgbClr val="000000"/>
                </a:solidFill>
                <a:highlight>
                  <a:srgbClr val="E8F2FE"/>
                </a:highlight>
                <a:latin typeface="Consolas"/>
              </a:rPr>
              <a:t> </a:t>
            </a:r>
            <a:r>
              <a:rPr lang="tr-TR" sz="1400" b="1">
                <a:solidFill>
                  <a:srgbClr val="000000"/>
                </a:solidFill>
                <a:highlight>
                  <a:srgbClr val="D4D4D4"/>
                </a:highlight>
                <a:latin typeface="Consolas"/>
              </a:rPr>
              <a:t>File</a:t>
            </a:r>
            <a:r>
              <a:rPr lang="tr-TR" sz="1400" b="1">
                <a:solidFill>
                  <a:srgbClr val="000000"/>
                </a:solidFill>
                <a:highlight>
                  <a:srgbClr val="E8F2FE"/>
                </a:highlight>
                <a:latin typeface="Consolas"/>
              </a:rPr>
              <a:t>(</a:t>
            </a:r>
            <a:r>
              <a:rPr lang="tr-TR" sz="1400" b="1">
                <a:solidFill>
                  <a:srgbClr val="2A00FF"/>
                </a:solidFill>
                <a:highlight>
                  <a:srgbClr val="E8F2FE"/>
                </a:highlight>
                <a:latin typeface="Consolas"/>
              </a:rPr>
              <a:t>"deneme.txt</a:t>
            </a:r>
            <a:r>
              <a:rPr lang="tr-TR" sz="1400" b="1" smtClean="0">
                <a:solidFill>
                  <a:srgbClr val="2A00FF"/>
                </a:solidFill>
                <a:highlight>
                  <a:srgbClr val="E8F2FE"/>
                </a:highlight>
                <a:latin typeface="Consolas"/>
              </a:rPr>
              <a:t>"</a:t>
            </a:r>
            <a:r>
              <a:rPr lang="tr-TR" sz="1400" b="1" smtClean="0">
                <a:solidFill>
                  <a:srgbClr val="000000"/>
                </a:solidFill>
                <a:highlight>
                  <a:srgbClr val="E8F2FE"/>
                </a:highlight>
                <a:latin typeface="Consolas"/>
              </a:rPr>
              <a:t>);</a:t>
            </a:r>
          </a:p>
          <a:p>
            <a:pPr algn="just"/>
            <a:r>
              <a:rPr lang="en-US" sz="1400">
                <a:solidFill>
                  <a:srgbClr val="000000"/>
                </a:solidFill>
                <a:highlight>
                  <a:srgbClr val="E8F2FE"/>
                </a:highlight>
                <a:latin typeface="Consolas"/>
              </a:rPr>
              <a:t>PrintWriter </a:t>
            </a:r>
            <a:r>
              <a:rPr lang="en-US" sz="1400">
                <a:solidFill>
                  <a:srgbClr val="6A3E3E"/>
                </a:solidFill>
                <a:highlight>
                  <a:srgbClr val="E8F2FE"/>
                </a:highlight>
                <a:latin typeface="Consolas"/>
              </a:rPr>
              <a:t>pw</a:t>
            </a:r>
            <a:r>
              <a:rPr lang="en-US" sz="1400">
                <a:solidFill>
                  <a:srgbClr val="000000"/>
                </a:solidFill>
                <a:highlight>
                  <a:srgbClr val="E8F2FE"/>
                </a:highlight>
                <a:latin typeface="Consolas"/>
              </a:rPr>
              <a:t> = </a:t>
            </a:r>
            <a:r>
              <a:rPr lang="en-US" sz="1400" b="1">
                <a:solidFill>
                  <a:srgbClr val="7F0055"/>
                </a:solidFill>
                <a:highlight>
                  <a:srgbClr val="E8F2FE"/>
                </a:highlight>
                <a:latin typeface="Consolas"/>
              </a:rPr>
              <a:t>new</a:t>
            </a:r>
            <a:r>
              <a:rPr lang="en-US" sz="1400" b="1">
                <a:solidFill>
                  <a:srgbClr val="000000"/>
                </a:solidFill>
                <a:highlight>
                  <a:srgbClr val="E8F2FE"/>
                </a:highlight>
                <a:latin typeface="Consolas"/>
              </a:rPr>
              <a:t> PrintWriter(</a:t>
            </a:r>
            <a:r>
              <a:rPr lang="en-US" sz="1400" b="1">
                <a:solidFill>
                  <a:srgbClr val="7F0055"/>
                </a:solidFill>
                <a:highlight>
                  <a:srgbClr val="E8F2FE"/>
                </a:highlight>
                <a:latin typeface="Consolas"/>
              </a:rPr>
              <a:t>new</a:t>
            </a:r>
            <a:r>
              <a:rPr lang="en-US" sz="1400" b="1">
                <a:solidFill>
                  <a:srgbClr val="000000"/>
                </a:solidFill>
                <a:highlight>
                  <a:srgbClr val="E8F2FE"/>
                </a:highlight>
                <a:latin typeface="Consolas"/>
              </a:rPr>
              <a:t> </a:t>
            </a:r>
            <a:r>
              <a:rPr lang="en-US" sz="1400" b="1" smtClean="0">
                <a:solidFill>
                  <a:srgbClr val="000000"/>
                </a:solidFill>
                <a:highlight>
                  <a:srgbClr val="E8F2FE"/>
                </a:highlight>
                <a:latin typeface="Consolas"/>
              </a:rPr>
              <a:t>FileOutputStream(</a:t>
            </a:r>
            <a:r>
              <a:rPr lang="en-US" sz="1400" b="1" smtClean="0">
                <a:solidFill>
                  <a:srgbClr val="6A3E3E"/>
                </a:solidFill>
                <a:highlight>
                  <a:srgbClr val="E8F2FE"/>
                </a:highlight>
                <a:latin typeface="Consolas"/>
              </a:rPr>
              <a:t>f</a:t>
            </a:r>
            <a:r>
              <a:rPr lang="en-US" sz="1400" b="1" smtClean="0">
                <a:solidFill>
                  <a:srgbClr val="000000"/>
                </a:solidFill>
                <a:highlight>
                  <a:srgbClr val="E8F2FE"/>
                </a:highlight>
                <a:latin typeface="Consolas"/>
              </a:rPr>
              <a:t>))</a:t>
            </a:r>
            <a:endParaRPr lang="tr-TR" sz="1400" b="1" smtClean="0">
              <a:solidFill>
                <a:srgbClr val="000000"/>
              </a:solidFill>
              <a:highlight>
                <a:srgbClr val="E8F2FE"/>
              </a:highlight>
              <a:latin typeface="Consolas"/>
            </a:endParaRPr>
          </a:p>
          <a:p>
            <a:pPr algn="just"/>
            <a:endParaRPr lang="tr-TR" sz="1600" b="1">
              <a:solidFill>
                <a:srgbClr val="000000"/>
              </a:solidFill>
              <a:highlight>
                <a:srgbClr val="E8F2FE"/>
              </a:highlight>
              <a:latin typeface="Consolas"/>
            </a:endParaRPr>
          </a:p>
          <a:p>
            <a:pPr algn="just"/>
            <a:r>
              <a:rPr lang="tr-TR" sz="1600" smtClean="0">
                <a:solidFill>
                  <a:srgbClr val="000000"/>
                </a:solidFill>
                <a:highlight>
                  <a:srgbClr val="E8F2FE"/>
                </a:highlight>
              </a:rPr>
              <a:t>Veya</a:t>
            </a:r>
          </a:p>
          <a:p>
            <a:pPr algn="just"/>
            <a:endParaRPr lang="tr-TR" sz="1600">
              <a:solidFill>
                <a:srgbClr val="000000"/>
              </a:solidFill>
              <a:highlight>
                <a:srgbClr val="E8F2FE"/>
              </a:highlight>
            </a:endParaRPr>
          </a:p>
          <a:p>
            <a:pPr algn="just"/>
            <a:r>
              <a:rPr lang="en-US" sz="1400">
                <a:solidFill>
                  <a:srgbClr val="000000"/>
                </a:solidFill>
                <a:highlight>
                  <a:srgbClr val="E8F2FE"/>
                </a:highlight>
                <a:latin typeface="Consolas"/>
              </a:rPr>
              <a:t>PrintWriter </a:t>
            </a:r>
            <a:r>
              <a:rPr lang="en-US" sz="1400">
                <a:solidFill>
                  <a:srgbClr val="6A3E3E"/>
                </a:solidFill>
                <a:highlight>
                  <a:srgbClr val="E8F2FE"/>
                </a:highlight>
                <a:latin typeface="Consolas"/>
              </a:rPr>
              <a:t>pw</a:t>
            </a:r>
            <a:r>
              <a:rPr lang="en-US" sz="1400">
                <a:solidFill>
                  <a:srgbClr val="000000"/>
                </a:solidFill>
                <a:highlight>
                  <a:srgbClr val="E8F2FE"/>
                </a:highlight>
                <a:latin typeface="Consolas"/>
              </a:rPr>
              <a:t> = </a:t>
            </a:r>
            <a:r>
              <a:rPr lang="en-US" sz="1400" b="1">
                <a:solidFill>
                  <a:srgbClr val="7F0055"/>
                </a:solidFill>
                <a:highlight>
                  <a:srgbClr val="E8F2FE"/>
                </a:highlight>
                <a:latin typeface="Consolas"/>
              </a:rPr>
              <a:t>new</a:t>
            </a:r>
            <a:r>
              <a:rPr lang="en-US" sz="1400" b="1">
                <a:solidFill>
                  <a:srgbClr val="000000"/>
                </a:solidFill>
                <a:highlight>
                  <a:srgbClr val="E8F2FE"/>
                </a:highlight>
                <a:latin typeface="Consolas"/>
              </a:rPr>
              <a:t> PrintWriter(</a:t>
            </a:r>
            <a:r>
              <a:rPr lang="en-US" sz="1400" b="1">
                <a:solidFill>
                  <a:srgbClr val="7F0055"/>
                </a:solidFill>
                <a:highlight>
                  <a:srgbClr val="E8F2FE"/>
                </a:highlight>
                <a:latin typeface="Consolas"/>
              </a:rPr>
              <a:t>new</a:t>
            </a:r>
            <a:r>
              <a:rPr lang="en-US" sz="1400" b="1">
                <a:solidFill>
                  <a:srgbClr val="000000"/>
                </a:solidFill>
                <a:highlight>
                  <a:srgbClr val="E8F2FE"/>
                </a:highlight>
                <a:latin typeface="Consolas"/>
              </a:rPr>
              <a:t> FileOutputStream(</a:t>
            </a:r>
            <a:r>
              <a:rPr lang="en-US" sz="1400" b="1">
                <a:solidFill>
                  <a:srgbClr val="2A00FF"/>
                </a:solidFill>
                <a:highlight>
                  <a:srgbClr val="E8F2FE"/>
                </a:highlight>
                <a:latin typeface="Consolas"/>
              </a:rPr>
              <a:t>"deneme.txt</a:t>
            </a:r>
            <a:r>
              <a:rPr lang="en-US" sz="1400" b="1" smtClean="0">
                <a:solidFill>
                  <a:srgbClr val="2A00FF"/>
                </a:solidFill>
                <a:highlight>
                  <a:srgbClr val="E8F2FE"/>
                </a:highlight>
                <a:latin typeface="Consolas"/>
              </a:rPr>
              <a:t>"</a:t>
            </a:r>
            <a:r>
              <a:rPr lang="en-US" sz="1400" b="1" smtClean="0">
                <a:solidFill>
                  <a:srgbClr val="000000"/>
                </a:solidFill>
                <a:highlight>
                  <a:srgbClr val="E8F2FE"/>
                </a:highlight>
                <a:latin typeface="Consolas"/>
              </a:rPr>
              <a:t>));</a:t>
            </a:r>
            <a:endParaRPr lang="tr-TR" sz="1400" b="1" smtClean="0">
              <a:solidFill>
                <a:srgbClr val="000000"/>
              </a:solidFill>
              <a:highlight>
                <a:srgbClr val="E8F2FE"/>
              </a:highlight>
              <a:latin typeface="Consolas"/>
            </a:endParaRPr>
          </a:p>
          <a:p>
            <a:pPr algn="just"/>
            <a:endParaRPr lang="tr-TR" sz="1400" b="1">
              <a:solidFill>
                <a:srgbClr val="000000"/>
              </a:solidFill>
              <a:highlight>
                <a:srgbClr val="E8F2FE"/>
              </a:highlight>
              <a:latin typeface="Consolas"/>
            </a:endParaRPr>
          </a:p>
          <a:p>
            <a:pPr algn="just"/>
            <a:r>
              <a:rPr lang="tr-TR" sz="1600" smtClean="0">
                <a:solidFill>
                  <a:srgbClr val="000000"/>
                </a:solidFill>
                <a:highlight>
                  <a:srgbClr val="E8F2FE"/>
                </a:highlight>
              </a:rPr>
              <a:t>Veya</a:t>
            </a:r>
          </a:p>
          <a:p>
            <a:pPr algn="just"/>
            <a:endParaRPr lang="tr-TR" sz="1400" b="1">
              <a:solidFill>
                <a:srgbClr val="000000"/>
              </a:solidFill>
              <a:highlight>
                <a:srgbClr val="E8F2FE"/>
              </a:highlight>
              <a:latin typeface="Consolas"/>
            </a:endParaRPr>
          </a:p>
          <a:p>
            <a:pPr algn="l"/>
            <a:r>
              <a:rPr lang="en-US" sz="1400">
                <a:solidFill>
                  <a:srgbClr val="000000"/>
                </a:solidFill>
                <a:latin typeface="Consolas"/>
              </a:rPr>
              <a:t>FileOutputStream </a:t>
            </a:r>
            <a:r>
              <a:rPr lang="en-US" sz="1400">
                <a:solidFill>
                  <a:srgbClr val="6A3E3E"/>
                </a:solidFill>
                <a:latin typeface="Consolas"/>
              </a:rPr>
              <a:t>fs</a:t>
            </a:r>
            <a:r>
              <a:rPr lang="en-US" sz="1400">
                <a:solidFill>
                  <a:srgbClr val="000000"/>
                </a:solidFill>
                <a:latin typeface="Consolas"/>
              </a:rPr>
              <a:t> = </a:t>
            </a:r>
            <a:r>
              <a:rPr lang="en-US" sz="1400" b="1">
                <a:solidFill>
                  <a:srgbClr val="7F0055"/>
                </a:solidFill>
                <a:latin typeface="Consolas"/>
              </a:rPr>
              <a:t>new</a:t>
            </a:r>
            <a:r>
              <a:rPr lang="en-US" sz="1400" b="1">
                <a:solidFill>
                  <a:srgbClr val="000000"/>
                </a:solidFill>
                <a:latin typeface="Consolas"/>
              </a:rPr>
              <a:t> FileOutputStream(</a:t>
            </a:r>
            <a:r>
              <a:rPr lang="en-US" sz="1400" b="1">
                <a:solidFill>
                  <a:srgbClr val="2A00FF"/>
                </a:solidFill>
                <a:latin typeface="Consolas"/>
              </a:rPr>
              <a:t>"deneme.txt"</a:t>
            </a:r>
            <a:r>
              <a:rPr lang="en-US" sz="1400" b="1">
                <a:solidFill>
                  <a:srgbClr val="000000"/>
                </a:solidFill>
                <a:latin typeface="Consolas"/>
              </a:rPr>
              <a:t>);</a:t>
            </a:r>
          </a:p>
          <a:p>
            <a:pPr algn="l"/>
            <a:r>
              <a:rPr lang="tr-TR" sz="1400">
                <a:solidFill>
                  <a:srgbClr val="000000"/>
                </a:solidFill>
                <a:latin typeface="Consolas"/>
              </a:rPr>
              <a:t>PrintWriter </a:t>
            </a:r>
            <a:r>
              <a:rPr lang="tr-TR" sz="1400">
                <a:solidFill>
                  <a:srgbClr val="6A3E3E"/>
                </a:solidFill>
                <a:latin typeface="Consolas"/>
              </a:rPr>
              <a:t>pw</a:t>
            </a:r>
            <a:r>
              <a:rPr lang="tr-TR" sz="1400">
                <a:solidFill>
                  <a:srgbClr val="000000"/>
                </a:solidFill>
                <a:latin typeface="Consolas"/>
              </a:rPr>
              <a:t> = </a:t>
            </a:r>
            <a:r>
              <a:rPr lang="tr-TR" sz="1400" b="1">
                <a:solidFill>
                  <a:srgbClr val="7F0055"/>
                </a:solidFill>
                <a:latin typeface="Consolas"/>
              </a:rPr>
              <a:t>new</a:t>
            </a:r>
            <a:r>
              <a:rPr lang="tr-TR" sz="1400" b="1">
                <a:solidFill>
                  <a:srgbClr val="000000"/>
                </a:solidFill>
                <a:latin typeface="Consolas"/>
              </a:rPr>
              <a:t> PrintWriter(</a:t>
            </a:r>
            <a:r>
              <a:rPr lang="tr-TR" sz="1400" b="1">
                <a:solidFill>
                  <a:srgbClr val="6A3E3E"/>
                </a:solidFill>
                <a:latin typeface="Consolas"/>
              </a:rPr>
              <a:t>fs</a:t>
            </a:r>
            <a:r>
              <a:rPr lang="tr-TR" sz="1400" b="1" smtClean="0">
                <a:solidFill>
                  <a:srgbClr val="000000"/>
                </a:solidFill>
                <a:latin typeface="Consolas"/>
              </a:rPr>
              <a:t>);</a:t>
            </a:r>
          </a:p>
          <a:p>
            <a:pPr algn="l"/>
            <a:endParaRPr lang="tr-TR" sz="1400" b="1">
              <a:solidFill>
                <a:srgbClr val="000000"/>
              </a:solidFill>
              <a:latin typeface="Consolas"/>
            </a:endParaRPr>
          </a:p>
          <a:p>
            <a:pPr marL="285750" indent="-285750" algn="l">
              <a:buFontTx/>
              <a:buChar char="-"/>
            </a:pPr>
            <a:r>
              <a:rPr lang="tr-TR" sz="1400" smtClean="0">
                <a:solidFill>
                  <a:srgbClr val="000000"/>
                </a:solidFill>
              </a:rPr>
              <a:t>Daha önce dosya işlemlerinin bazı istisnalar oluşturabildiğini ve bu istisnalar checked istisnalar ise bu istisnalarla try-catch blokları kullanılarak ilgilenilmesi gerektiğini söylemiştik. Ayrıca, eğer içerisine veri yazılan dosyanın daha önceden bir içeriği varsa ve bu içeriğin silinmesi yerine yeni gelen verilerin içeriğin devamına yazılması isteniyorsa PrintWriter kurucu metoduna ikinci bir parametre eklenmeli ve bu parametrenin değeri true olmalıdır. Aşağıda buna bir örnek bulunmaktadır.</a:t>
            </a:r>
          </a:p>
          <a:p>
            <a:pPr algn="l"/>
            <a:endParaRPr lang="tr-TR" sz="1400">
              <a:solidFill>
                <a:srgbClr val="000000"/>
              </a:solidFill>
            </a:endParaRPr>
          </a:p>
          <a:p>
            <a:pPr algn="l"/>
            <a:r>
              <a:rPr lang="tr-TR" sz="1400">
                <a:solidFill>
                  <a:srgbClr val="000000"/>
                </a:solidFill>
                <a:latin typeface="Consolas"/>
              </a:rPr>
              <a:t>PrintWriter </a:t>
            </a:r>
            <a:r>
              <a:rPr lang="tr-TR" sz="1400">
                <a:solidFill>
                  <a:srgbClr val="6A3E3E"/>
                </a:solidFill>
                <a:latin typeface="Consolas"/>
              </a:rPr>
              <a:t>pw</a:t>
            </a:r>
            <a:r>
              <a:rPr lang="tr-TR" sz="1400">
                <a:solidFill>
                  <a:srgbClr val="000000"/>
                </a:solidFill>
                <a:latin typeface="Consolas"/>
              </a:rPr>
              <a:t> = </a:t>
            </a:r>
            <a:r>
              <a:rPr lang="tr-TR" sz="1400" b="1">
                <a:solidFill>
                  <a:srgbClr val="7F0055"/>
                </a:solidFill>
                <a:latin typeface="Consolas"/>
              </a:rPr>
              <a:t>new</a:t>
            </a:r>
            <a:r>
              <a:rPr lang="tr-TR" sz="1400" b="1">
                <a:solidFill>
                  <a:srgbClr val="000000"/>
                </a:solidFill>
                <a:latin typeface="Consolas"/>
              </a:rPr>
              <a:t> </a:t>
            </a:r>
            <a:r>
              <a:rPr lang="tr-TR" sz="1400" b="1" smtClean="0">
                <a:solidFill>
                  <a:srgbClr val="000000"/>
                </a:solidFill>
                <a:latin typeface="Consolas"/>
              </a:rPr>
              <a:t>PrintWriter(</a:t>
            </a:r>
            <a:r>
              <a:rPr lang="tr-TR" sz="1400" b="1" smtClean="0">
                <a:solidFill>
                  <a:srgbClr val="6A3E3E"/>
                </a:solidFill>
                <a:latin typeface="Consolas"/>
              </a:rPr>
              <a:t>fs, true</a:t>
            </a:r>
            <a:r>
              <a:rPr lang="tr-TR" sz="1400" b="1" smtClean="0">
                <a:solidFill>
                  <a:srgbClr val="000000"/>
                </a:solidFill>
                <a:latin typeface="Consolas"/>
              </a:rPr>
              <a:t>);</a:t>
            </a:r>
            <a:endParaRPr lang="tr-TR" sz="1400" b="1">
              <a:solidFill>
                <a:srgbClr val="000000"/>
              </a:solidFill>
              <a:latin typeface="Consolas"/>
            </a:endParaRPr>
          </a:p>
          <a:p>
            <a:pPr algn="l"/>
            <a:endParaRPr lang="tr-TR" sz="1400" smtClean="0">
              <a:solidFill>
                <a:srgbClr val="000000"/>
              </a:solidFill>
            </a:endParaRPr>
          </a:p>
          <a:p>
            <a:pPr algn="l"/>
            <a:endParaRPr lang="tr-TR" sz="1400" b="1">
              <a:solidFill>
                <a:srgbClr val="000000"/>
              </a:solidFill>
              <a:highlight>
                <a:srgbClr val="E8F2FE"/>
              </a:highlight>
              <a:latin typeface="Consolas"/>
            </a:endParaRPr>
          </a:p>
        </p:txBody>
      </p:sp>
    </p:spTree>
    <p:extLst>
      <p:ext uri="{BB962C8B-B14F-4D97-AF65-F5344CB8AC3E}">
        <p14:creationId xmlns="" xmlns:p14="http://schemas.microsoft.com/office/powerpoint/2010/main" val="3010799168"/>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PrintWriter Sınıfı</a:t>
            </a:r>
            <a:endParaRPr lang="tr-TR" sz="4000" b="1">
              <a:solidFill>
                <a:schemeClr val="tx2">
                  <a:lumMod val="60000"/>
                  <a:lumOff val="40000"/>
                </a:schemeClr>
              </a:solidFill>
            </a:endParaRPr>
          </a:p>
        </p:txBody>
      </p:sp>
      <p:sp>
        <p:nvSpPr>
          <p:cNvPr id="3" name="Alt Başlık 2"/>
          <p:cNvSpPr>
            <a:spLocks noGrp="1"/>
          </p:cNvSpPr>
          <p:nvPr>
            <p:ph idx="1"/>
          </p:nvPr>
        </p:nvSpPr>
        <p:spPr/>
        <p:txBody>
          <a:bodyPr>
            <a:normAutofit/>
          </a:bodyPr>
          <a:lstStyle/>
          <a:p>
            <a:pPr marL="285750" indent="-285750" algn="just">
              <a:buFontTx/>
              <a:buChar char="-"/>
            </a:pPr>
            <a:r>
              <a:rPr lang="tr-TR" sz="1800" b="1" smtClean="0">
                <a:solidFill>
                  <a:schemeClr val="tx1"/>
                </a:solidFill>
              </a:rPr>
              <a:t>flush() – void : </a:t>
            </a:r>
            <a:r>
              <a:rPr lang="tr-TR" sz="1800" smtClean="0">
                <a:solidFill>
                  <a:schemeClr val="tx1"/>
                </a:solidFill>
              </a:rPr>
              <a:t>Kullanılan akımın içeriğini temizler.</a:t>
            </a:r>
          </a:p>
          <a:p>
            <a:pPr marL="285750" indent="-285750" algn="just">
              <a:buFontTx/>
              <a:buChar char="-"/>
            </a:pPr>
            <a:r>
              <a:rPr lang="tr-TR" sz="1800" b="1" smtClean="0">
                <a:solidFill>
                  <a:schemeClr val="tx1"/>
                </a:solidFill>
              </a:rPr>
              <a:t>close() – void : </a:t>
            </a:r>
            <a:r>
              <a:rPr lang="tr-TR" sz="1800" smtClean="0">
                <a:solidFill>
                  <a:schemeClr val="tx1"/>
                </a:solidFill>
              </a:rPr>
              <a:t>Nesnenin işlem yaptığı dosyayı kapatır.</a:t>
            </a:r>
          </a:p>
          <a:p>
            <a:pPr marL="285750" indent="-285750" algn="just">
              <a:buFontTx/>
              <a:buChar char="-"/>
            </a:pPr>
            <a:r>
              <a:rPr lang="tr-TR" sz="1800" b="1" smtClean="0">
                <a:solidFill>
                  <a:schemeClr val="tx1"/>
                </a:solidFill>
              </a:rPr>
              <a:t>print(String) – void : </a:t>
            </a:r>
            <a:r>
              <a:rPr lang="tr-TR" sz="1800" smtClean="0">
                <a:solidFill>
                  <a:schemeClr val="tx1"/>
                </a:solidFill>
              </a:rPr>
              <a:t>İşlem yapılan dosyaya parametre olarak gelen String nesnesini yazdırır ve yazdırdığı yerde kalır. System.out nesnesninin print metodu gibi düşünülebilir.</a:t>
            </a:r>
          </a:p>
          <a:p>
            <a:pPr marL="285750" indent="-285750" algn="just">
              <a:buFontTx/>
              <a:buChar char="-"/>
            </a:pPr>
            <a:r>
              <a:rPr lang="tr-TR" sz="1800" b="1" smtClean="0">
                <a:solidFill>
                  <a:schemeClr val="tx1"/>
                </a:solidFill>
              </a:rPr>
              <a:t>println(String) </a:t>
            </a:r>
            <a:r>
              <a:rPr lang="tr-TR" sz="1800" b="1">
                <a:solidFill>
                  <a:schemeClr val="tx1"/>
                </a:solidFill>
              </a:rPr>
              <a:t>– </a:t>
            </a:r>
            <a:r>
              <a:rPr lang="tr-TR" sz="1800" b="1" smtClean="0">
                <a:solidFill>
                  <a:schemeClr val="tx1"/>
                </a:solidFill>
              </a:rPr>
              <a:t>void </a:t>
            </a:r>
            <a:r>
              <a:rPr lang="tr-TR" sz="1800" b="1">
                <a:solidFill>
                  <a:schemeClr val="tx1"/>
                </a:solidFill>
              </a:rPr>
              <a:t>: </a:t>
            </a:r>
            <a:r>
              <a:rPr lang="tr-TR" sz="1800" smtClean="0">
                <a:solidFill>
                  <a:schemeClr val="tx1"/>
                </a:solidFill>
              </a:rPr>
              <a:t>İşlem yapılan dosyaya parametre olarak gelen String nesnesini yazdırır ve dosyada bir alt satıra geçer. System.out nesnesinin println metodu gibi düşünülebilir.</a:t>
            </a:r>
          </a:p>
          <a:p>
            <a:pPr algn="just"/>
            <a:endParaRPr lang="tr-TR" sz="1800" smtClean="0">
              <a:solidFill>
                <a:schemeClr val="tx1"/>
              </a:solidFill>
            </a:endParaRPr>
          </a:p>
          <a:p>
            <a:pPr marL="285750" indent="-285750" algn="just">
              <a:buFontTx/>
              <a:buChar char="-"/>
            </a:pPr>
            <a:r>
              <a:rPr lang="tr-TR" sz="1800" smtClean="0">
                <a:solidFill>
                  <a:schemeClr val="tx1"/>
                </a:solidFill>
              </a:rPr>
              <a:t>Bu metotların dışında başka PrintWriter metotları da bulunmaktadır. Ayrıca, print ve println metotları yalnızca String parametresi almaz ve temel türler ile birlikte (char, byte, short, int , long, double, float vs.) bir char dizisini de (char[]) parametre olarak alıp yazabilir.</a:t>
            </a:r>
            <a:endParaRPr lang="tr-TR" sz="1800">
              <a:solidFill>
                <a:schemeClr val="tx1"/>
              </a:solidFill>
            </a:endParaRPr>
          </a:p>
          <a:p>
            <a:pPr marL="285750" indent="-285750" algn="just">
              <a:buFontTx/>
              <a:buChar char="-"/>
            </a:pPr>
            <a:endParaRPr lang="tr-TR" sz="1800" smtClean="0">
              <a:solidFill>
                <a:schemeClr val="tx1"/>
              </a:solidFill>
            </a:endParaRPr>
          </a:p>
        </p:txBody>
      </p:sp>
    </p:spTree>
    <p:extLst>
      <p:ext uri="{BB962C8B-B14F-4D97-AF65-F5344CB8AC3E}">
        <p14:creationId xmlns="" xmlns:p14="http://schemas.microsoft.com/office/powerpoint/2010/main" val="4050307949"/>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PrintWriter Sınıfı</a:t>
            </a:r>
            <a:endParaRPr lang="tr-TR" sz="4000" b="1">
              <a:solidFill>
                <a:schemeClr val="tx2">
                  <a:lumMod val="60000"/>
                  <a:lumOff val="40000"/>
                </a:schemeClr>
              </a:solidFill>
            </a:endParaRPr>
          </a:p>
        </p:txBody>
      </p:sp>
      <p:sp>
        <p:nvSpPr>
          <p:cNvPr id="3" name="Alt Başlık 2"/>
          <p:cNvSpPr>
            <a:spLocks noGrp="1"/>
          </p:cNvSpPr>
          <p:nvPr>
            <p:ph idx="1"/>
          </p:nvPr>
        </p:nvSpPr>
        <p:spPr/>
        <p:txBody>
          <a:bodyPr>
            <a:normAutofit fontScale="47500" lnSpcReduction="20000"/>
          </a:bodyPr>
          <a:lstStyle/>
          <a:p>
            <a:pPr algn="l"/>
            <a:r>
              <a:rPr lang="tr-TR" sz="1800">
                <a:solidFill>
                  <a:srgbClr val="000000"/>
                </a:solidFill>
                <a:latin typeface="Consolas"/>
              </a:rPr>
              <a:t>File </a:t>
            </a:r>
            <a:r>
              <a:rPr lang="tr-TR" sz="1800">
                <a:solidFill>
                  <a:srgbClr val="6A3E3E"/>
                </a:solidFill>
                <a:latin typeface="Consolas"/>
              </a:rPr>
              <a:t>f</a:t>
            </a:r>
            <a:r>
              <a:rPr lang="tr-TR" sz="1800">
                <a:solidFill>
                  <a:srgbClr val="000000"/>
                </a:solidFill>
                <a:latin typeface="Consolas"/>
              </a:rPr>
              <a:t> = </a:t>
            </a:r>
            <a:r>
              <a:rPr lang="tr-TR" sz="1800" b="1">
                <a:solidFill>
                  <a:srgbClr val="7F0055"/>
                </a:solidFill>
                <a:latin typeface="Consolas"/>
              </a:rPr>
              <a:t>null</a:t>
            </a:r>
            <a:r>
              <a:rPr lang="tr-TR" sz="1800" b="1">
                <a:solidFill>
                  <a:srgbClr val="000000"/>
                </a:solidFill>
                <a:latin typeface="Consolas"/>
              </a:rPr>
              <a:t>;</a:t>
            </a:r>
          </a:p>
          <a:p>
            <a:pPr algn="l"/>
            <a:r>
              <a:rPr lang="tr-TR" sz="1800">
                <a:solidFill>
                  <a:srgbClr val="000000"/>
                </a:solidFill>
                <a:latin typeface="Consolas"/>
              </a:rPr>
              <a:t>FileOutputStream </a:t>
            </a:r>
            <a:r>
              <a:rPr lang="tr-TR" sz="1800">
                <a:solidFill>
                  <a:srgbClr val="6A3E3E"/>
                </a:solidFill>
                <a:latin typeface="Consolas"/>
              </a:rPr>
              <a:t>fs</a:t>
            </a:r>
            <a:r>
              <a:rPr lang="tr-TR" sz="1800">
                <a:solidFill>
                  <a:srgbClr val="000000"/>
                </a:solidFill>
                <a:latin typeface="Consolas"/>
              </a:rPr>
              <a:t> = </a:t>
            </a:r>
            <a:r>
              <a:rPr lang="tr-TR" sz="1800" b="1">
                <a:solidFill>
                  <a:srgbClr val="7F0055"/>
                </a:solidFill>
                <a:latin typeface="Consolas"/>
              </a:rPr>
              <a:t>null</a:t>
            </a:r>
            <a:r>
              <a:rPr lang="tr-TR" sz="1800" b="1">
                <a:solidFill>
                  <a:srgbClr val="000000"/>
                </a:solidFill>
                <a:latin typeface="Consolas"/>
              </a:rPr>
              <a:t>;</a:t>
            </a:r>
          </a:p>
          <a:p>
            <a:pPr algn="l"/>
            <a:r>
              <a:rPr lang="tr-TR" sz="1800">
                <a:solidFill>
                  <a:srgbClr val="000000"/>
                </a:solidFill>
                <a:latin typeface="Consolas"/>
              </a:rPr>
              <a:t>PrintWriter </a:t>
            </a:r>
            <a:r>
              <a:rPr lang="tr-TR" sz="1800">
                <a:solidFill>
                  <a:srgbClr val="6A3E3E"/>
                </a:solidFill>
                <a:latin typeface="Consolas"/>
              </a:rPr>
              <a:t>pw</a:t>
            </a:r>
            <a:r>
              <a:rPr lang="tr-TR" sz="1800">
                <a:solidFill>
                  <a:srgbClr val="000000"/>
                </a:solidFill>
                <a:latin typeface="Consolas"/>
              </a:rPr>
              <a:t> = </a:t>
            </a:r>
            <a:r>
              <a:rPr lang="tr-TR" sz="1800" b="1">
                <a:solidFill>
                  <a:srgbClr val="7F0055"/>
                </a:solidFill>
                <a:latin typeface="Consolas"/>
              </a:rPr>
              <a:t>null</a:t>
            </a:r>
            <a:r>
              <a:rPr lang="tr-TR" sz="1800" b="1">
                <a:solidFill>
                  <a:srgbClr val="000000"/>
                </a:solidFill>
                <a:latin typeface="Consolas"/>
              </a:rPr>
              <a:t>;</a:t>
            </a:r>
          </a:p>
          <a:p>
            <a:pPr algn="l"/>
            <a:r>
              <a:rPr lang="tr-TR" sz="1800" b="1">
                <a:solidFill>
                  <a:srgbClr val="7F0055"/>
                </a:solidFill>
                <a:latin typeface="Consolas"/>
              </a:rPr>
              <a:t>try</a:t>
            </a:r>
            <a:r>
              <a:rPr lang="tr-TR" sz="1800" b="1">
                <a:solidFill>
                  <a:srgbClr val="000000"/>
                </a:solidFill>
                <a:latin typeface="Consolas"/>
              </a:rPr>
              <a:t>{</a:t>
            </a:r>
          </a:p>
          <a:p>
            <a:pPr algn="l"/>
            <a:r>
              <a:rPr lang="tr-TR" sz="1800" smtClean="0">
                <a:solidFill>
                  <a:srgbClr val="6A3E3E"/>
                </a:solidFill>
                <a:latin typeface="Consolas"/>
              </a:rPr>
              <a:t>    f</a:t>
            </a:r>
            <a:r>
              <a:rPr lang="tr-TR" sz="1800" smtClean="0">
                <a:solidFill>
                  <a:srgbClr val="000000"/>
                </a:solidFill>
                <a:latin typeface="Consolas"/>
              </a:rPr>
              <a:t> </a:t>
            </a:r>
            <a:r>
              <a:rPr lang="tr-TR" sz="1800">
                <a:solidFill>
                  <a:srgbClr val="000000"/>
                </a:solidFill>
                <a:latin typeface="Consolas"/>
              </a:rPr>
              <a:t>= </a:t>
            </a:r>
            <a:r>
              <a:rPr lang="tr-TR" sz="1800" b="1">
                <a:solidFill>
                  <a:srgbClr val="7F0055"/>
                </a:solidFill>
                <a:latin typeface="Consolas"/>
              </a:rPr>
              <a:t>new</a:t>
            </a:r>
            <a:r>
              <a:rPr lang="tr-TR" sz="1800" b="1">
                <a:solidFill>
                  <a:srgbClr val="000000"/>
                </a:solidFill>
                <a:latin typeface="Consolas"/>
              </a:rPr>
              <a:t> File(</a:t>
            </a:r>
            <a:r>
              <a:rPr lang="tr-TR" sz="1800" b="1">
                <a:solidFill>
                  <a:srgbClr val="2A00FF"/>
                </a:solidFill>
                <a:latin typeface="Consolas"/>
              </a:rPr>
              <a:t>"asalsayilar.txt"</a:t>
            </a:r>
            <a:r>
              <a:rPr lang="tr-TR" sz="1800" b="1">
                <a:solidFill>
                  <a:srgbClr val="000000"/>
                </a:solidFill>
                <a:latin typeface="Consolas"/>
              </a:rPr>
              <a:t>);</a:t>
            </a:r>
          </a:p>
          <a:p>
            <a:pPr algn="l"/>
            <a:r>
              <a:rPr lang="tr-TR" sz="1800" smtClean="0">
                <a:solidFill>
                  <a:srgbClr val="6A3E3E"/>
                </a:solidFill>
                <a:latin typeface="Consolas"/>
              </a:rPr>
              <a:t>    fs</a:t>
            </a:r>
            <a:r>
              <a:rPr lang="tr-TR" sz="1800" smtClean="0">
                <a:solidFill>
                  <a:srgbClr val="000000"/>
                </a:solidFill>
                <a:latin typeface="Consolas"/>
              </a:rPr>
              <a:t> </a:t>
            </a:r>
            <a:r>
              <a:rPr lang="tr-TR" sz="1800">
                <a:solidFill>
                  <a:srgbClr val="000000"/>
                </a:solidFill>
                <a:latin typeface="Consolas"/>
              </a:rPr>
              <a:t>= </a:t>
            </a:r>
            <a:r>
              <a:rPr lang="tr-TR" sz="1800" b="1">
                <a:solidFill>
                  <a:srgbClr val="7F0055"/>
                </a:solidFill>
                <a:latin typeface="Consolas"/>
              </a:rPr>
              <a:t>new</a:t>
            </a:r>
            <a:r>
              <a:rPr lang="tr-TR" sz="1800" b="1">
                <a:solidFill>
                  <a:srgbClr val="000000"/>
                </a:solidFill>
                <a:latin typeface="Consolas"/>
              </a:rPr>
              <a:t> FileOutputStream(</a:t>
            </a:r>
            <a:r>
              <a:rPr lang="tr-TR" sz="1800" b="1">
                <a:solidFill>
                  <a:srgbClr val="6A3E3E"/>
                </a:solidFill>
                <a:latin typeface="Consolas"/>
              </a:rPr>
              <a:t>f</a:t>
            </a:r>
            <a:r>
              <a:rPr lang="tr-TR" sz="1800" b="1">
                <a:solidFill>
                  <a:srgbClr val="000000"/>
                </a:solidFill>
                <a:latin typeface="Consolas"/>
              </a:rPr>
              <a:t>);</a:t>
            </a:r>
          </a:p>
          <a:p>
            <a:pPr algn="l"/>
            <a:r>
              <a:rPr lang="tr-TR" sz="1800" smtClean="0">
                <a:solidFill>
                  <a:srgbClr val="6A3E3E"/>
                </a:solidFill>
                <a:latin typeface="Consolas"/>
              </a:rPr>
              <a:t>    pw</a:t>
            </a:r>
            <a:r>
              <a:rPr lang="tr-TR" sz="1800" smtClean="0">
                <a:solidFill>
                  <a:srgbClr val="000000"/>
                </a:solidFill>
                <a:latin typeface="Consolas"/>
              </a:rPr>
              <a:t> </a:t>
            </a:r>
            <a:r>
              <a:rPr lang="tr-TR" sz="1800">
                <a:solidFill>
                  <a:srgbClr val="000000"/>
                </a:solidFill>
                <a:latin typeface="Consolas"/>
              </a:rPr>
              <a:t>= </a:t>
            </a:r>
            <a:r>
              <a:rPr lang="tr-TR" sz="1800" b="1">
                <a:solidFill>
                  <a:srgbClr val="7F0055"/>
                </a:solidFill>
                <a:latin typeface="Consolas"/>
              </a:rPr>
              <a:t>new</a:t>
            </a:r>
            <a:r>
              <a:rPr lang="tr-TR" sz="1800" b="1">
                <a:solidFill>
                  <a:srgbClr val="000000"/>
                </a:solidFill>
                <a:latin typeface="Consolas"/>
              </a:rPr>
              <a:t> PrintWriter(</a:t>
            </a:r>
            <a:r>
              <a:rPr lang="tr-TR" sz="1800" b="1">
                <a:solidFill>
                  <a:srgbClr val="6A3E3E"/>
                </a:solidFill>
                <a:latin typeface="Consolas"/>
              </a:rPr>
              <a:t>fs</a:t>
            </a:r>
            <a:r>
              <a:rPr lang="tr-TR" sz="1800" b="1">
                <a:solidFill>
                  <a:srgbClr val="000000"/>
                </a:solidFill>
                <a:latin typeface="Consolas"/>
              </a:rPr>
              <a:t>);</a:t>
            </a:r>
          </a:p>
          <a:p>
            <a:pPr algn="l"/>
            <a:r>
              <a:rPr lang="tr-TR" sz="1800" b="1" smtClean="0">
                <a:solidFill>
                  <a:srgbClr val="7F0055"/>
                </a:solidFill>
                <a:latin typeface="Consolas"/>
              </a:rPr>
              <a:t>    boolean</a:t>
            </a:r>
            <a:r>
              <a:rPr lang="tr-TR" sz="1800" b="1" smtClean="0">
                <a:solidFill>
                  <a:srgbClr val="000000"/>
                </a:solidFill>
                <a:latin typeface="Consolas"/>
              </a:rPr>
              <a:t> </a:t>
            </a:r>
            <a:r>
              <a:rPr lang="tr-TR" sz="1800" b="1">
                <a:solidFill>
                  <a:srgbClr val="6A3E3E"/>
                </a:solidFill>
                <a:latin typeface="Consolas"/>
              </a:rPr>
              <a:t>asal</a:t>
            </a:r>
            <a:r>
              <a:rPr lang="tr-TR" sz="1800" b="1">
                <a:solidFill>
                  <a:srgbClr val="000000"/>
                </a:solidFill>
                <a:latin typeface="Consolas"/>
              </a:rPr>
              <a:t>;</a:t>
            </a:r>
          </a:p>
          <a:p>
            <a:pPr algn="l"/>
            <a:r>
              <a:rPr lang="tr-TR" sz="1800" b="1" smtClean="0">
                <a:solidFill>
                  <a:srgbClr val="7F0055"/>
                </a:solidFill>
                <a:latin typeface="Consolas"/>
              </a:rPr>
              <a:t>    for</a:t>
            </a:r>
            <a:r>
              <a:rPr lang="tr-TR" sz="1800" b="1" smtClean="0">
                <a:solidFill>
                  <a:srgbClr val="000000"/>
                </a:solidFill>
                <a:latin typeface="Consolas"/>
              </a:rPr>
              <a:t>(</a:t>
            </a:r>
            <a:r>
              <a:rPr lang="tr-TR" sz="1800" b="1" smtClean="0">
                <a:solidFill>
                  <a:srgbClr val="7F0055"/>
                </a:solidFill>
                <a:latin typeface="Consolas"/>
              </a:rPr>
              <a:t>int</a:t>
            </a:r>
            <a:r>
              <a:rPr lang="tr-TR" sz="1800" b="1" smtClean="0">
                <a:solidFill>
                  <a:srgbClr val="000000"/>
                </a:solidFill>
                <a:latin typeface="Consolas"/>
              </a:rPr>
              <a:t> </a:t>
            </a:r>
            <a:r>
              <a:rPr lang="tr-TR" sz="1800" b="1">
                <a:solidFill>
                  <a:srgbClr val="6A3E3E"/>
                </a:solidFill>
                <a:latin typeface="Consolas"/>
              </a:rPr>
              <a:t>i</a:t>
            </a:r>
            <a:r>
              <a:rPr lang="tr-TR" sz="1800" b="1">
                <a:solidFill>
                  <a:srgbClr val="000000"/>
                </a:solidFill>
                <a:latin typeface="Consolas"/>
              </a:rPr>
              <a:t>=2; </a:t>
            </a:r>
            <a:r>
              <a:rPr lang="tr-TR" sz="1800" b="1">
                <a:solidFill>
                  <a:srgbClr val="6A3E3E"/>
                </a:solidFill>
                <a:latin typeface="Consolas"/>
              </a:rPr>
              <a:t>i</a:t>
            </a:r>
            <a:r>
              <a:rPr lang="tr-TR" sz="1800" b="1">
                <a:solidFill>
                  <a:srgbClr val="000000"/>
                </a:solidFill>
                <a:latin typeface="Consolas"/>
              </a:rPr>
              <a:t>&lt;1000000; </a:t>
            </a:r>
            <a:r>
              <a:rPr lang="tr-TR" sz="1800" b="1">
                <a:solidFill>
                  <a:srgbClr val="6A3E3E"/>
                </a:solidFill>
                <a:latin typeface="Consolas"/>
              </a:rPr>
              <a:t>i</a:t>
            </a:r>
            <a:r>
              <a:rPr lang="tr-TR" sz="1800" b="1">
                <a:solidFill>
                  <a:srgbClr val="000000"/>
                </a:solidFill>
                <a:latin typeface="Consolas"/>
              </a:rPr>
              <a:t>++){</a:t>
            </a:r>
          </a:p>
          <a:p>
            <a:pPr algn="l"/>
            <a:r>
              <a:rPr lang="tr-TR" sz="1800" smtClean="0">
                <a:solidFill>
                  <a:srgbClr val="6A3E3E"/>
                </a:solidFill>
                <a:latin typeface="Consolas"/>
              </a:rPr>
              <a:t>        asal</a:t>
            </a:r>
            <a:r>
              <a:rPr lang="tr-TR" sz="1800" smtClean="0">
                <a:solidFill>
                  <a:srgbClr val="000000"/>
                </a:solidFill>
                <a:latin typeface="Consolas"/>
              </a:rPr>
              <a:t> </a:t>
            </a:r>
            <a:r>
              <a:rPr lang="tr-TR" sz="1800">
                <a:solidFill>
                  <a:srgbClr val="000000"/>
                </a:solidFill>
                <a:latin typeface="Consolas"/>
              </a:rPr>
              <a:t>= </a:t>
            </a:r>
            <a:r>
              <a:rPr lang="tr-TR" sz="1800" b="1">
                <a:solidFill>
                  <a:srgbClr val="7F0055"/>
                </a:solidFill>
                <a:latin typeface="Consolas"/>
              </a:rPr>
              <a:t>true</a:t>
            </a:r>
            <a:r>
              <a:rPr lang="tr-TR" sz="1800" b="1">
                <a:solidFill>
                  <a:srgbClr val="000000"/>
                </a:solidFill>
                <a:latin typeface="Consolas"/>
              </a:rPr>
              <a:t>;</a:t>
            </a:r>
          </a:p>
          <a:p>
            <a:pPr algn="l"/>
            <a:r>
              <a:rPr lang="tr-TR" sz="1800" b="1" smtClean="0">
                <a:solidFill>
                  <a:srgbClr val="7F0055"/>
                </a:solidFill>
                <a:latin typeface="Consolas"/>
              </a:rPr>
              <a:t>        </a:t>
            </a:r>
            <a:r>
              <a:rPr lang="nb-NO" sz="1800" b="1" smtClean="0">
                <a:solidFill>
                  <a:srgbClr val="7F0055"/>
                </a:solidFill>
                <a:latin typeface="Consolas"/>
              </a:rPr>
              <a:t>for</a:t>
            </a:r>
            <a:r>
              <a:rPr lang="nb-NO" sz="1800" b="1" smtClean="0">
                <a:solidFill>
                  <a:srgbClr val="000000"/>
                </a:solidFill>
                <a:latin typeface="Consolas"/>
              </a:rPr>
              <a:t>(</a:t>
            </a:r>
            <a:r>
              <a:rPr lang="nb-NO" sz="1800" b="1" smtClean="0">
                <a:solidFill>
                  <a:srgbClr val="7F0055"/>
                </a:solidFill>
                <a:latin typeface="Consolas"/>
              </a:rPr>
              <a:t>int</a:t>
            </a:r>
            <a:r>
              <a:rPr lang="nb-NO" sz="1800" b="1" smtClean="0">
                <a:solidFill>
                  <a:srgbClr val="000000"/>
                </a:solidFill>
                <a:latin typeface="Consolas"/>
              </a:rPr>
              <a:t> </a:t>
            </a:r>
            <a:r>
              <a:rPr lang="nb-NO" sz="1800" b="1">
                <a:solidFill>
                  <a:srgbClr val="6A3E3E"/>
                </a:solidFill>
                <a:latin typeface="Consolas"/>
              </a:rPr>
              <a:t>j</a:t>
            </a:r>
            <a:r>
              <a:rPr lang="nb-NO" sz="1800" b="1">
                <a:solidFill>
                  <a:srgbClr val="000000"/>
                </a:solidFill>
                <a:latin typeface="Consolas"/>
              </a:rPr>
              <a:t>=2; </a:t>
            </a:r>
            <a:r>
              <a:rPr lang="nb-NO" sz="1800" b="1">
                <a:solidFill>
                  <a:srgbClr val="6A3E3E"/>
                </a:solidFill>
                <a:latin typeface="Consolas"/>
              </a:rPr>
              <a:t>j</a:t>
            </a:r>
            <a:r>
              <a:rPr lang="nb-NO" sz="1800" b="1">
                <a:solidFill>
                  <a:srgbClr val="000000"/>
                </a:solidFill>
                <a:latin typeface="Consolas"/>
              </a:rPr>
              <a:t>&lt;=Math.</a:t>
            </a:r>
            <a:r>
              <a:rPr lang="nb-NO" sz="1800" b="1" i="1">
                <a:solidFill>
                  <a:srgbClr val="000000"/>
                </a:solidFill>
                <a:latin typeface="Consolas"/>
              </a:rPr>
              <a:t>sqrt(</a:t>
            </a:r>
            <a:r>
              <a:rPr lang="nb-NO" sz="1800" b="1" i="1">
                <a:solidFill>
                  <a:srgbClr val="6A3E3E"/>
                </a:solidFill>
                <a:latin typeface="Consolas"/>
              </a:rPr>
              <a:t>i</a:t>
            </a:r>
            <a:r>
              <a:rPr lang="nb-NO" sz="1800" b="1" i="1">
                <a:solidFill>
                  <a:srgbClr val="000000"/>
                </a:solidFill>
                <a:latin typeface="Consolas"/>
              </a:rPr>
              <a:t>); </a:t>
            </a:r>
            <a:r>
              <a:rPr lang="nb-NO" sz="1800" b="1" i="1">
                <a:solidFill>
                  <a:srgbClr val="6A3E3E"/>
                </a:solidFill>
                <a:latin typeface="Consolas"/>
              </a:rPr>
              <a:t>j</a:t>
            </a:r>
            <a:r>
              <a:rPr lang="nb-NO" sz="1800" b="1" i="1">
                <a:solidFill>
                  <a:srgbClr val="000000"/>
                </a:solidFill>
                <a:latin typeface="Consolas"/>
              </a:rPr>
              <a:t>++){</a:t>
            </a:r>
          </a:p>
          <a:p>
            <a:pPr algn="l"/>
            <a:r>
              <a:rPr lang="tr-TR" sz="1800" b="1" smtClean="0">
                <a:solidFill>
                  <a:srgbClr val="7F0055"/>
                </a:solidFill>
                <a:latin typeface="Consolas"/>
              </a:rPr>
              <a:t>            if</a:t>
            </a:r>
            <a:r>
              <a:rPr lang="tr-TR" sz="1800" b="1" smtClean="0">
                <a:solidFill>
                  <a:srgbClr val="000000"/>
                </a:solidFill>
                <a:latin typeface="Consolas"/>
              </a:rPr>
              <a:t>(</a:t>
            </a:r>
            <a:r>
              <a:rPr lang="tr-TR" sz="1800" b="1" smtClean="0">
                <a:solidFill>
                  <a:srgbClr val="6A3E3E"/>
                </a:solidFill>
                <a:latin typeface="Consolas"/>
              </a:rPr>
              <a:t>i</a:t>
            </a:r>
            <a:r>
              <a:rPr lang="tr-TR" sz="1800" b="1" smtClean="0">
                <a:solidFill>
                  <a:srgbClr val="000000"/>
                </a:solidFill>
                <a:latin typeface="Consolas"/>
              </a:rPr>
              <a:t> </a:t>
            </a:r>
            <a:r>
              <a:rPr lang="tr-TR" sz="1800" b="1">
                <a:solidFill>
                  <a:srgbClr val="000000"/>
                </a:solidFill>
                <a:latin typeface="Consolas"/>
              </a:rPr>
              <a:t>% </a:t>
            </a:r>
            <a:r>
              <a:rPr lang="tr-TR" sz="1800" b="1">
                <a:solidFill>
                  <a:srgbClr val="6A3E3E"/>
                </a:solidFill>
                <a:latin typeface="Consolas"/>
              </a:rPr>
              <a:t>j</a:t>
            </a:r>
            <a:r>
              <a:rPr lang="tr-TR" sz="1800" b="1">
                <a:solidFill>
                  <a:srgbClr val="000000"/>
                </a:solidFill>
                <a:latin typeface="Consolas"/>
              </a:rPr>
              <a:t> == 0){</a:t>
            </a:r>
          </a:p>
          <a:p>
            <a:pPr algn="l"/>
            <a:r>
              <a:rPr lang="tr-TR" sz="1800" smtClean="0">
                <a:solidFill>
                  <a:srgbClr val="6A3E3E"/>
                </a:solidFill>
                <a:latin typeface="Consolas"/>
              </a:rPr>
              <a:t>                asal</a:t>
            </a:r>
            <a:r>
              <a:rPr lang="tr-TR" sz="1800" smtClean="0">
                <a:solidFill>
                  <a:srgbClr val="000000"/>
                </a:solidFill>
                <a:latin typeface="Consolas"/>
              </a:rPr>
              <a:t> </a:t>
            </a:r>
            <a:r>
              <a:rPr lang="tr-TR" sz="1800">
                <a:solidFill>
                  <a:srgbClr val="000000"/>
                </a:solidFill>
                <a:latin typeface="Consolas"/>
              </a:rPr>
              <a:t>= </a:t>
            </a:r>
            <a:r>
              <a:rPr lang="tr-TR" sz="1800" b="1">
                <a:solidFill>
                  <a:srgbClr val="7F0055"/>
                </a:solidFill>
                <a:latin typeface="Consolas"/>
              </a:rPr>
              <a:t>false</a:t>
            </a:r>
            <a:r>
              <a:rPr lang="tr-TR" sz="1800" b="1">
                <a:solidFill>
                  <a:srgbClr val="000000"/>
                </a:solidFill>
                <a:latin typeface="Consolas"/>
              </a:rPr>
              <a:t>;</a:t>
            </a:r>
          </a:p>
          <a:p>
            <a:pPr algn="l"/>
            <a:r>
              <a:rPr lang="tr-TR" sz="1800" b="1" smtClean="0">
                <a:solidFill>
                  <a:srgbClr val="7F0055"/>
                </a:solidFill>
                <a:latin typeface="Consolas"/>
              </a:rPr>
              <a:t>                break</a:t>
            </a:r>
            <a:r>
              <a:rPr lang="tr-TR" sz="1800" b="1">
                <a:solidFill>
                  <a:srgbClr val="000000"/>
                </a:solidFill>
                <a:latin typeface="Consolas"/>
              </a:rPr>
              <a:t>;</a:t>
            </a:r>
          </a:p>
          <a:p>
            <a:pPr algn="l"/>
            <a:r>
              <a:rPr lang="tr-TR" sz="1800" smtClean="0">
                <a:solidFill>
                  <a:srgbClr val="000000"/>
                </a:solidFill>
                <a:latin typeface="Consolas"/>
              </a:rPr>
              <a:t>            }</a:t>
            </a:r>
            <a:endParaRPr lang="tr-TR" sz="1800">
              <a:solidFill>
                <a:srgbClr val="000000"/>
              </a:solidFill>
              <a:latin typeface="Consolas"/>
            </a:endParaRPr>
          </a:p>
          <a:p>
            <a:pPr algn="l"/>
            <a:r>
              <a:rPr lang="tr-TR" sz="1800" smtClean="0">
                <a:solidFill>
                  <a:srgbClr val="000000"/>
                </a:solidFill>
                <a:latin typeface="Consolas"/>
              </a:rPr>
              <a:t>        }</a:t>
            </a:r>
            <a:endParaRPr lang="tr-TR" sz="1800">
              <a:solidFill>
                <a:srgbClr val="000000"/>
              </a:solidFill>
              <a:latin typeface="Consolas"/>
            </a:endParaRPr>
          </a:p>
          <a:p>
            <a:pPr algn="l"/>
            <a:r>
              <a:rPr lang="tr-TR" sz="1800" b="1" smtClean="0">
                <a:solidFill>
                  <a:srgbClr val="7F0055"/>
                </a:solidFill>
                <a:latin typeface="Consolas"/>
              </a:rPr>
              <a:t>        if</a:t>
            </a:r>
            <a:r>
              <a:rPr lang="tr-TR" sz="1800" b="1" smtClean="0">
                <a:solidFill>
                  <a:srgbClr val="000000"/>
                </a:solidFill>
                <a:latin typeface="Consolas"/>
              </a:rPr>
              <a:t>(</a:t>
            </a:r>
            <a:r>
              <a:rPr lang="tr-TR" sz="1800" b="1" smtClean="0">
                <a:solidFill>
                  <a:srgbClr val="6A3E3E"/>
                </a:solidFill>
                <a:latin typeface="Consolas"/>
              </a:rPr>
              <a:t>asal</a:t>
            </a:r>
            <a:r>
              <a:rPr lang="tr-TR" sz="1800" b="1">
                <a:solidFill>
                  <a:srgbClr val="000000"/>
                </a:solidFill>
                <a:latin typeface="Consolas"/>
              </a:rPr>
              <a:t>){</a:t>
            </a:r>
          </a:p>
          <a:p>
            <a:pPr algn="l"/>
            <a:r>
              <a:rPr lang="tr-TR" sz="1800" smtClean="0">
                <a:solidFill>
                  <a:srgbClr val="6A3E3E"/>
                </a:solidFill>
                <a:latin typeface="Consolas"/>
              </a:rPr>
              <a:t>            pw</a:t>
            </a:r>
            <a:r>
              <a:rPr lang="tr-TR" sz="1800" smtClean="0">
                <a:solidFill>
                  <a:srgbClr val="000000"/>
                </a:solidFill>
                <a:latin typeface="Consolas"/>
              </a:rPr>
              <a:t>.println(</a:t>
            </a:r>
            <a:r>
              <a:rPr lang="tr-TR" sz="1800" smtClean="0">
                <a:solidFill>
                  <a:srgbClr val="6A3E3E"/>
                </a:solidFill>
                <a:latin typeface="Consolas"/>
              </a:rPr>
              <a:t>i</a:t>
            </a:r>
            <a:r>
              <a:rPr lang="tr-TR" sz="1800">
                <a:solidFill>
                  <a:srgbClr val="000000"/>
                </a:solidFill>
                <a:latin typeface="Consolas"/>
              </a:rPr>
              <a:t>);</a:t>
            </a:r>
          </a:p>
          <a:p>
            <a:pPr algn="l"/>
            <a:r>
              <a:rPr lang="tr-TR" sz="1800" smtClean="0">
                <a:solidFill>
                  <a:srgbClr val="000000"/>
                </a:solidFill>
                <a:latin typeface="Consolas"/>
              </a:rPr>
              <a:t>        }</a:t>
            </a:r>
            <a:endParaRPr lang="tr-TR" sz="1800">
              <a:solidFill>
                <a:srgbClr val="000000"/>
              </a:solidFill>
              <a:latin typeface="Consolas"/>
            </a:endParaRPr>
          </a:p>
          <a:p>
            <a:pPr algn="l"/>
            <a:r>
              <a:rPr lang="tr-TR" sz="1800" smtClean="0">
                <a:solidFill>
                  <a:srgbClr val="000000"/>
                </a:solidFill>
                <a:latin typeface="Consolas"/>
              </a:rPr>
              <a:t>    }</a:t>
            </a:r>
            <a:endParaRPr lang="tr-TR" sz="1800">
              <a:solidFill>
                <a:srgbClr val="000000"/>
              </a:solidFill>
              <a:latin typeface="Consolas"/>
            </a:endParaRPr>
          </a:p>
          <a:p>
            <a:pPr algn="l"/>
            <a:r>
              <a:rPr lang="tr-TR" sz="1800">
                <a:solidFill>
                  <a:srgbClr val="000000"/>
                </a:solidFill>
                <a:latin typeface="Consolas"/>
              </a:rPr>
              <a:t>}</a:t>
            </a:r>
            <a:r>
              <a:rPr lang="tr-TR" sz="1800" b="1">
                <a:solidFill>
                  <a:srgbClr val="7F0055"/>
                </a:solidFill>
                <a:latin typeface="Consolas"/>
              </a:rPr>
              <a:t>catch</a:t>
            </a:r>
            <a:r>
              <a:rPr lang="tr-TR" sz="1800" b="1">
                <a:solidFill>
                  <a:srgbClr val="000000"/>
                </a:solidFill>
                <a:latin typeface="Consolas"/>
              </a:rPr>
              <a:t>(FileNotFoundException </a:t>
            </a:r>
            <a:r>
              <a:rPr lang="tr-TR" sz="1800" b="1">
                <a:solidFill>
                  <a:srgbClr val="6A3E3E"/>
                </a:solidFill>
                <a:latin typeface="Consolas"/>
              </a:rPr>
              <a:t>e</a:t>
            </a:r>
            <a:r>
              <a:rPr lang="tr-TR" sz="1800" b="1">
                <a:solidFill>
                  <a:srgbClr val="000000"/>
                </a:solidFill>
                <a:latin typeface="Consolas"/>
              </a:rPr>
              <a:t>){</a:t>
            </a:r>
          </a:p>
          <a:p>
            <a:pPr algn="l"/>
            <a:r>
              <a:rPr lang="tr-TR" sz="1800" smtClean="0">
                <a:solidFill>
                  <a:srgbClr val="000000"/>
                </a:solidFill>
                <a:latin typeface="Consolas"/>
              </a:rPr>
              <a:t>    System.</a:t>
            </a:r>
            <a:r>
              <a:rPr lang="tr-TR" sz="1800" b="1" i="1" smtClean="0">
                <a:solidFill>
                  <a:srgbClr val="0000C0"/>
                </a:solidFill>
                <a:latin typeface="Consolas"/>
              </a:rPr>
              <a:t>out</a:t>
            </a:r>
            <a:r>
              <a:rPr lang="tr-TR" sz="1800" b="1" i="1" smtClean="0">
                <a:solidFill>
                  <a:srgbClr val="000000"/>
                </a:solidFill>
                <a:latin typeface="Consolas"/>
              </a:rPr>
              <a:t>.println</a:t>
            </a:r>
            <a:r>
              <a:rPr lang="tr-TR" sz="1800" b="1" i="1">
                <a:solidFill>
                  <a:srgbClr val="000000"/>
                </a:solidFill>
                <a:latin typeface="Consolas"/>
              </a:rPr>
              <a:t>(</a:t>
            </a:r>
            <a:r>
              <a:rPr lang="tr-TR" sz="1800" b="1" i="1">
                <a:solidFill>
                  <a:srgbClr val="2A00FF"/>
                </a:solidFill>
                <a:latin typeface="Consolas"/>
              </a:rPr>
              <a:t>"Dosya oluşturulamadı!.."</a:t>
            </a:r>
            <a:r>
              <a:rPr lang="tr-TR" sz="1800" b="1" i="1">
                <a:solidFill>
                  <a:srgbClr val="000000"/>
                </a:solidFill>
                <a:latin typeface="Consolas"/>
              </a:rPr>
              <a:t>);</a:t>
            </a:r>
          </a:p>
          <a:p>
            <a:pPr algn="l"/>
            <a:r>
              <a:rPr lang="tr-TR" sz="1800">
                <a:solidFill>
                  <a:srgbClr val="000000"/>
                </a:solidFill>
                <a:latin typeface="Consolas"/>
              </a:rPr>
              <a:t>}</a:t>
            </a:r>
            <a:r>
              <a:rPr lang="tr-TR" sz="1800" b="1">
                <a:solidFill>
                  <a:srgbClr val="7F0055"/>
                </a:solidFill>
                <a:latin typeface="Consolas"/>
              </a:rPr>
              <a:t>finally</a:t>
            </a:r>
            <a:r>
              <a:rPr lang="tr-TR" sz="1800" b="1">
                <a:solidFill>
                  <a:srgbClr val="000000"/>
                </a:solidFill>
                <a:latin typeface="Consolas"/>
              </a:rPr>
              <a:t>{</a:t>
            </a:r>
          </a:p>
          <a:p>
            <a:pPr algn="l"/>
            <a:r>
              <a:rPr lang="tr-TR" sz="1800" smtClean="0">
                <a:solidFill>
                  <a:srgbClr val="6A3E3E"/>
                </a:solidFill>
                <a:latin typeface="Consolas"/>
              </a:rPr>
              <a:t>    pw</a:t>
            </a:r>
            <a:r>
              <a:rPr lang="tr-TR" sz="1800" smtClean="0">
                <a:solidFill>
                  <a:srgbClr val="000000"/>
                </a:solidFill>
                <a:latin typeface="Consolas"/>
              </a:rPr>
              <a:t>.close</a:t>
            </a:r>
            <a:r>
              <a:rPr lang="tr-TR" sz="1800">
                <a:solidFill>
                  <a:srgbClr val="000000"/>
                </a:solidFill>
                <a:latin typeface="Consolas"/>
              </a:rPr>
              <a:t>();</a:t>
            </a:r>
          </a:p>
          <a:p>
            <a:pPr algn="l"/>
            <a:r>
              <a:rPr lang="tr-TR" sz="1800" smtClean="0">
                <a:solidFill>
                  <a:srgbClr val="000000"/>
                </a:solidFill>
                <a:latin typeface="Consolas"/>
              </a:rPr>
              <a:t>    System.</a:t>
            </a:r>
            <a:r>
              <a:rPr lang="tr-TR" sz="1800" b="1" i="1" smtClean="0">
                <a:solidFill>
                  <a:srgbClr val="0000C0"/>
                </a:solidFill>
                <a:latin typeface="Consolas"/>
              </a:rPr>
              <a:t>out</a:t>
            </a:r>
            <a:r>
              <a:rPr lang="tr-TR" sz="1800" b="1" i="1" smtClean="0">
                <a:solidFill>
                  <a:srgbClr val="000000"/>
                </a:solidFill>
                <a:latin typeface="Consolas"/>
              </a:rPr>
              <a:t>.println</a:t>
            </a:r>
            <a:r>
              <a:rPr lang="tr-TR" sz="1800" b="1" i="1">
                <a:solidFill>
                  <a:srgbClr val="000000"/>
                </a:solidFill>
                <a:latin typeface="Consolas"/>
              </a:rPr>
              <a:t>(</a:t>
            </a:r>
            <a:r>
              <a:rPr lang="tr-TR" sz="1800" b="1" i="1">
                <a:solidFill>
                  <a:srgbClr val="2A00FF"/>
                </a:solidFill>
                <a:latin typeface="Consolas"/>
              </a:rPr>
              <a:t>"Kaynaklar kapatıldı..."</a:t>
            </a:r>
            <a:r>
              <a:rPr lang="tr-TR" sz="1800" b="1" i="1">
                <a:solidFill>
                  <a:srgbClr val="000000"/>
                </a:solidFill>
                <a:latin typeface="Consolas"/>
              </a:rPr>
              <a:t>);</a:t>
            </a:r>
          </a:p>
          <a:p>
            <a:pPr algn="l"/>
            <a:r>
              <a:rPr lang="tr-TR" sz="1800" smtClean="0">
                <a:solidFill>
                  <a:srgbClr val="000000"/>
                </a:solidFill>
                <a:latin typeface="Consolas"/>
              </a:rPr>
              <a:t>}</a:t>
            </a:r>
          </a:p>
          <a:p>
            <a:pPr algn="l"/>
            <a:endParaRPr lang="tr-TR" sz="1800">
              <a:solidFill>
                <a:srgbClr val="000000"/>
              </a:solidFill>
              <a:latin typeface="Consolas"/>
            </a:endParaRPr>
          </a:p>
          <a:p>
            <a:pPr marL="285750" indent="-285750" algn="l">
              <a:buFont typeface="Wingdings" panose="05000000000000000000" pitchFamily="2" charset="2"/>
              <a:buChar char="Ø"/>
            </a:pPr>
            <a:r>
              <a:rPr lang="tr-TR" sz="1800" smtClean="0">
                <a:solidFill>
                  <a:schemeClr val="tx1"/>
                </a:solidFill>
              </a:rPr>
              <a:t>Yukarıdaki kod parçası bir PrintWriter nesnesi oluşturarak 1.000.000'a kadar olan sayılardan asal olanları bulup bir dosyaya alt alta yazdırmaktadır. Dosya işlemlerinde FileNotFound gibi checked istisnalar olabileceğini ve bunların handle edilmesi gerektiğini söylemiştik. Bu yüzden işlemler bir try-catch bloğu içerisinde yapılmıştır. Ancak, try içerisinde FileNotFoundException istisnasını verecek olan kod parçası FileOutputStream nesnesinin oluşturulduğu kısımdır. Yalnızca bu kod parçası try içerisinde denenip diğer kod parçaları istenildiği takdirde try-catch bloğu dışında da yazılabilir.</a:t>
            </a:r>
          </a:p>
        </p:txBody>
      </p:sp>
    </p:spTree>
    <p:extLst>
      <p:ext uri="{BB962C8B-B14F-4D97-AF65-F5344CB8AC3E}">
        <p14:creationId xmlns="" xmlns:p14="http://schemas.microsoft.com/office/powerpoint/2010/main" val="1374936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Soru</a:t>
            </a:r>
            <a:endParaRPr lang="tr-TR" dirty="0"/>
          </a:p>
        </p:txBody>
      </p:sp>
      <p:sp>
        <p:nvSpPr>
          <p:cNvPr id="3" name="2 İçerik Yer Tutucusu"/>
          <p:cNvSpPr>
            <a:spLocks noGrp="1"/>
          </p:cNvSpPr>
          <p:nvPr>
            <p:ph sz="quarter" idx="1"/>
          </p:nvPr>
        </p:nvSpPr>
        <p:spPr/>
        <p:txBody>
          <a:bodyPr>
            <a:normAutofit/>
          </a:bodyPr>
          <a:lstStyle/>
          <a:p>
            <a:r>
              <a:rPr lang="tr-TR" dirty="0" smtClean="0"/>
              <a:t>Java’da verilere isim verilirken kullanımına müsaade edilen karakterler nelerdir?</a:t>
            </a:r>
          </a:p>
          <a:p>
            <a:pPr marL="514350" indent="-514350">
              <a:buFont typeface="+mj-lt"/>
              <a:buAutoNum type="arabicPeriod"/>
            </a:pPr>
            <a:r>
              <a:rPr lang="tr-TR" dirty="0" smtClean="0"/>
              <a:t>Harfler</a:t>
            </a:r>
          </a:p>
          <a:p>
            <a:pPr marL="514350" indent="-514350">
              <a:buFont typeface="+mj-lt"/>
              <a:buAutoNum type="arabicPeriod"/>
            </a:pPr>
            <a:r>
              <a:rPr lang="tr-TR" dirty="0" smtClean="0"/>
              <a:t>Alt çizgi (_)</a:t>
            </a:r>
          </a:p>
          <a:p>
            <a:pPr marL="514350" indent="-514350">
              <a:buFont typeface="+mj-lt"/>
              <a:buAutoNum type="arabicPeriod"/>
            </a:pPr>
            <a:r>
              <a:rPr lang="tr-TR" dirty="0" smtClean="0"/>
              <a:t>Sayılar</a:t>
            </a:r>
          </a:p>
          <a:p>
            <a:pPr marL="514350" indent="-514350">
              <a:buFont typeface="+mj-lt"/>
              <a:buAutoNum type="arabicPeriod"/>
            </a:pPr>
            <a:r>
              <a:rPr lang="tr-TR" sz="1800" dirty="0" smtClean="0"/>
              <a:t>Dolar işareti ($) de dahil edilebilir</a:t>
            </a:r>
            <a:br>
              <a:rPr lang="tr-TR" sz="1800" dirty="0" smtClean="0"/>
            </a:br>
            <a:r>
              <a:rPr lang="tr-TR" sz="1800" dirty="0" smtClean="0"/>
              <a:t>ancak pek kullanmayız</a:t>
            </a:r>
          </a:p>
          <a:p>
            <a:pPr marL="514350" indent="-514350">
              <a:buFont typeface="+mj-lt"/>
              <a:buAutoNum type="arabicPeriod"/>
            </a:pPr>
            <a:endParaRPr lang="tr-TR" dirty="0" smtClean="0"/>
          </a:p>
          <a:p>
            <a:pPr marL="514350" indent="-514350"/>
            <a:r>
              <a:rPr lang="tr-TR" dirty="0" smtClean="0"/>
              <a:t>Yukarıdakilerden hangisini değişken isminin başında kullanamayız?</a:t>
            </a:r>
          </a:p>
          <a:p>
            <a:pPr marL="788670" lvl="1" indent="-514350"/>
            <a:r>
              <a:rPr lang="tr-TR" dirty="0" smtClean="0"/>
              <a:t>Sayılar</a:t>
            </a:r>
            <a:endParaRPr lang="tr-TR" dirty="0"/>
          </a:p>
        </p:txBody>
      </p:sp>
      <p:pic>
        <p:nvPicPr>
          <p:cNvPr id="76802" name="Picture 2" descr="C:\Documents and Settings\OguzH\Local Settings\Temporary Internet Files\Content.IE5\WO8I3UPU\question-marks[1].jpg"/>
          <p:cNvPicPr>
            <a:picLocks noChangeAspect="1" noChangeArrowheads="1"/>
          </p:cNvPicPr>
          <p:nvPr/>
        </p:nvPicPr>
        <p:blipFill>
          <a:blip r:embed="rId2"/>
          <a:srcRect/>
          <a:stretch>
            <a:fillRect/>
          </a:stretch>
        </p:blipFill>
        <p:spPr bwMode="auto">
          <a:xfrm>
            <a:off x="5786446" y="2214554"/>
            <a:ext cx="2357434" cy="177069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heckerboard(across)">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checkerboard(across)">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BufferedReader Sınıfı</a:t>
            </a:r>
            <a:endParaRPr lang="tr-TR" sz="4000" b="1">
              <a:solidFill>
                <a:schemeClr val="tx2">
                  <a:lumMod val="60000"/>
                  <a:lumOff val="40000"/>
                </a:schemeClr>
              </a:solidFill>
            </a:endParaRPr>
          </a:p>
        </p:txBody>
      </p:sp>
      <p:sp>
        <p:nvSpPr>
          <p:cNvPr id="3" name="Alt Başlık 2"/>
          <p:cNvSpPr>
            <a:spLocks noGrp="1"/>
          </p:cNvSpPr>
          <p:nvPr>
            <p:ph idx="1"/>
          </p:nvPr>
        </p:nvSpPr>
        <p:spPr/>
        <p:txBody>
          <a:bodyPr>
            <a:normAutofit lnSpcReduction="10000"/>
          </a:bodyPr>
          <a:lstStyle/>
          <a:p>
            <a:pPr algn="l"/>
            <a:r>
              <a:rPr lang="tr-TR" sz="1800" smtClean="0">
                <a:solidFill>
                  <a:srgbClr val="000000"/>
                </a:solidFill>
                <a:latin typeface="Consolas"/>
              </a:rPr>
              <a:t>- </a:t>
            </a:r>
            <a:r>
              <a:rPr lang="tr-TR" sz="1800" smtClean="0">
                <a:solidFill>
                  <a:srgbClr val="000000"/>
                </a:solidFill>
              </a:rPr>
              <a:t>Bir dosyadan veri okumak için kullanıldığını söylemiştik. Bir BufferedReader nesnesi aşağıdaki şekillerde oluşturulabilir.</a:t>
            </a:r>
          </a:p>
          <a:p>
            <a:pPr algn="l"/>
            <a:endParaRPr lang="tr-TR" sz="1800">
              <a:solidFill>
                <a:srgbClr val="000000"/>
              </a:solidFill>
            </a:endParaRPr>
          </a:p>
          <a:p>
            <a:pPr algn="l"/>
            <a:r>
              <a:rPr lang="en-US" sz="1600">
                <a:solidFill>
                  <a:srgbClr val="000000"/>
                </a:solidFill>
                <a:latin typeface="Consolas"/>
              </a:rPr>
              <a:t>File </a:t>
            </a:r>
            <a:r>
              <a:rPr lang="en-US" sz="1600">
                <a:solidFill>
                  <a:srgbClr val="6A3E3E"/>
                </a:solidFill>
                <a:latin typeface="Consolas"/>
              </a:rPr>
              <a:t>f</a:t>
            </a:r>
            <a:r>
              <a:rPr lang="en-US" sz="1600">
                <a:solidFill>
                  <a:srgbClr val="000000"/>
                </a:solidFill>
                <a:latin typeface="Consolas"/>
              </a:rPr>
              <a:t> = </a:t>
            </a:r>
            <a:r>
              <a:rPr lang="en-US" sz="1600" b="1">
                <a:solidFill>
                  <a:srgbClr val="7F0055"/>
                </a:solidFill>
                <a:latin typeface="Consolas"/>
              </a:rPr>
              <a:t>new</a:t>
            </a:r>
            <a:r>
              <a:rPr lang="en-US" sz="1600" b="1">
                <a:solidFill>
                  <a:srgbClr val="000000"/>
                </a:solidFill>
                <a:latin typeface="Consolas"/>
              </a:rPr>
              <a:t> File(</a:t>
            </a:r>
            <a:r>
              <a:rPr lang="en-US" sz="1600" b="1">
                <a:solidFill>
                  <a:srgbClr val="2A00FF"/>
                </a:solidFill>
                <a:latin typeface="Consolas"/>
              </a:rPr>
              <a:t>"asalsayilar.txt"</a:t>
            </a:r>
            <a:r>
              <a:rPr lang="en-US" sz="1600" b="1">
                <a:solidFill>
                  <a:srgbClr val="000000"/>
                </a:solidFill>
                <a:latin typeface="Consolas"/>
              </a:rPr>
              <a:t>);</a:t>
            </a:r>
          </a:p>
          <a:p>
            <a:pPr algn="l"/>
            <a:r>
              <a:rPr lang="tr-TR" sz="1600">
                <a:solidFill>
                  <a:srgbClr val="000000"/>
                </a:solidFill>
                <a:latin typeface="Consolas"/>
              </a:rPr>
              <a:t>FileReader </a:t>
            </a:r>
            <a:r>
              <a:rPr lang="tr-TR" sz="1600">
                <a:solidFill>
                  <a:srgbClr val="6A3E3E"/>
                </a:solidFill>
                <a:latin typeface="Consolas"/>
              </a:rPr>
              <a:t>fr</a:t>
            </a:r>
            <a:r>
              <a:rPr lang="tr-TR" sz="1600">
                <a:solidFill>
                  <a:srgbClr val="000000"/>
                </a:solidFill>
                <a:latin typeface="Consolas"/>
              </a:rPr>
              <a:t> = </a:t>
            </a:r>
            <a:r>
              <a:rPr lang="tr-TR" sz="1600" b="1">
                <a:solidFill>
                  <a:srgbClr val="7F0055"/>
                </a:solidFill>
                <a:latin typeface="Consolas"/>
              </a:rPr>
              <a:t>new</a:t>
            </a:r>
            <a:r>
              <a:rPr lang="tr-TR" sz="1600" b="1">
                <a:solidFill>
                  <a:srgbClr val="000000"/>
                </a:solidFill>
                <a:latin typeface="Consolas"/>
              </a:rPr>
              <a:t> FileReader(</a:t>
            </a:r>
            <a:r>
              <a:rPr lang="tr-TR" sz="1600" b="1">
                <a:solidFill>
                  <a:srgbClr val="6A3E3E"/>
                </a:solidFill>
                <a:latin typeface="Consolas"/>
              </a:rPr>
              <a:t>f</a:t>
            </a:r>
            <a:r>
              <a:rPr lang="tr-TR" sz="1600" b="1">
                <a:solidFill>
                  <a:srgbClr val="000000"/>
                </a:solidFill>
                <a:latin typeface="Consolas"/>
              </a:rPr>
              <a:t>);</a:t>
            </a:r>
          </a:p>
          <a:p>
            <a:pPr algn="l"/>
            <a:r>
              <a:rPr lang="tr-TR" sz="1600">
                <a:solidFill>
                  <a:srgbClr val="000000"/>
                </a:solidFill>
                <a:latin typeface="Consolas"/>
              </a:rPr>
              <a:t>BufferedReader </a:t>
            </a:r>
            <a:r>
              <a:rPr lang="tr-TR" sz="1600">
                <a:solidFill>
                  <a:srgbClr val="6A3E3E"/>
                </a:solidFill>
                <a:latin typeface="Consolas"/>
              </a:rPr>
              <a:t>br</a:t>
            </a:r>
            <a:r>
              <a:rPr lang="tr-TR" sz="1600">
                <a:solidFill>
                  <a:srgbClr val="000000"/>
                </a:solidFill>
                <a:latin typeface="Consolas"/>
              </a:rPr>
              <a:t> = </a:t>
            </a:r>
            <a:r>
              <a:rPr lang="tr-TR" sz="1600" b="1">
                <a:solidFill>
                  <a:srgbClr val="7F0055"/>
                </a:solidFill>
                <a:latin typeface="Consolas"/>
              </a:rPr>
              <a:t>new</a:t>
            </a:r>
            <a:r>
              <a:rPr lang="tr-TR" sz="1600" b="1">
                <a:solidFill>
                  <a:srgbClr val="000000"/>
                </a:solidFill>
                <a:latin typeface="Consolas"/>
              </a:rPr>
              <a:t> BufferedReader(</a:t>
            </a:r>
            <a:r>
              <a:rPr lang="tr-TR" sz="1600" b="1">
                <a:solidFill>
                  <a:srgbClr val="6A3E3E"/>
                </a:solidFill>
                <a:latin typeface="Consolas"/>
              </a:rPr>
              <a:t>fr</a:t>
            </a:r>
            <a:r>
              <a:rPr lang="tr-TR" sz="1600" b="1" smtClean="0">
                <a:solidFill>
                  <a:srgbClr val="000000"/>
                </a:solidFill>
                <a:latin typeface="Consolas"/>
              </a:rPr>
              <a:t>);</a:t>
            </a:r>
          </a:p>
          <a:p>
            <a:pPr algn="l"/>
            <a:endParaRPr lang="tr-TR" sz="1800" b="1">
              <a:solidFill>
                <a:srgbClr val="000000"/>
              </a:solidFill>
              <a:latin typeface="Consolas"/>
            </a:endParaRPr>
          </a:p>
          <a:p>
            <a:pPr algn="l"/>
            <a:r>
              <a:rPr lang="tr-TR" sz="1800" b="1">
                <a:solidFill>
                  <a:srgbClr val="000000"/>
                </a:solidFill>
                <a:latin typeface="Consolas"/>
              </a:rPr>
              <a:t>v</a:t>
            </a:r>
            <a:r>
              <a:rPr lang="tr-TR" sz="1800" b="1" smtClean="0">
                <a:solidFill>
                  <a:srgbClr val="000000"/>
                </a:solidFill>
                <a:latin typeface="Consolas"/>
              </a:rPr>
              <a:t>eya</a:t>
            </a:r>
          </a:p>
          <a:p>
            <a:pPr algn="l"/>
            <a:endParaRPr lang="tr-TR" sz="1800" b="1">
              <a:solidFill>
                <a:srgbClr val="000000"/>
              </a:solidFill>
              <a:latin typeface="Consolas"/>
            </a:endParaRPr>
          </a:p>
          <a:p>
            <a:pPr algn="l"/>
            <a:r>
              <a:rPr lang="en-US" sz="1600">
                <a:solidFill>
                  <a:srgbClr val="000000"/>
                </a:solidFill>
                <a:latin typeface="Consolas"/>
              </a:rPr>
              <a:t>FileReader </a:t>
            </a:r>
            <a:r>
              <a:rPr lang="en-US" sz="1600">
                <a:solidFill>
                  <a:srgbClr val="6A3E3E"/>
                </a:solidFill>
                <a:latin typeface="Consolas"/>
              </a:rPr>
              <a:t>fr</a:t>
            </a:r>
            <a:r>
              <a:rPr lang="en-US" sz="1600">
                <a:solidFill>
                  <a:srgbClr val="000000"/>
                </a:solidFill>
                <a:latin typeface="Consolas"/>
              </a:rPr>
              <a:t> = </a:t>
            </a:r>
            <a:r>
              <a:rPr lang="en-US" sz="1600" b="1">
                <a:solidFill>
                  <a:srgbClr val="7F0055"/>
                </a:solidFill>
                <a:latin typeface="Consolas"/>
              </a:rPr>
              <a:t>new</a:t>
            </a:r>
            <a:r>
              <a:rPr lang="en-US" sz="1600" b="1">
                <a:solidFill>
                  <a:srgbClr val="000000"/>
                </a:solidFill>
                <a:latin typeface="Consolas"/>
              </a:rPr>
              <a:t> FileReader(</a:t>
            </a:r>
            <a:r>
              <a:rPr lang="en-US" sz="1600" b="1">
                <a:solidFill>
                  <a:srgbClr val="2A00FF"/>
                </a:solidFill>
                <a:latin typeface="Consolas"/>
              </a:rPr>
              <a:t>"asalsayilar.txt"</a:t>
            </a:r>
            <a:r>
              <a:rPr lang="en-US" sz="1600" b="1">
                <a:solidFill>
                  <a:srgbClr val="000000"/>
                </a:solidFill>
                <a:latin typeface="Consolas"/>
              </a:rPr>
              <a:t>);</a:t>
            </a:r>
          </a:p>
          <a:p>
            <a:pPr algn="l"/>
            <a:r>
              <a:rPr lang="tr-TR" sz="1600">
                <a:solidFill>
                  <a:srgbClr val="000000"/>
                </a:solidFill>
                <a:latin typeface="Consolas"/>
              </a:rPr>
              <a:t>BufferedReader </a:t>
            </a:r>
            <a:r>
              <a:rPr lang="tr-TR" sz="1600">
                <a:solidFill>
                  <a:srgbClr val="6A3E3E"/>
                </a:solidFill>
                <a:latin typeface="Consolas"/>
              </a:rPr>
              <a:t>br</a:t>
            </a:r>
            <a:r>
              <a:rPr lang="tr-TR" sz="1600">
                <a:solidFill>
                  <a:srgbClr val="000000"/>
                </a:solidFill>
                <a:latin typeface="Consolas"/>
              </a:rPr>
              <a:t> = </a:t>
            </a:r>
            <a:r>
              <a:rPr lang="tr-TR" sz="1600" b="1">
                <a:solidFill>
                  <a:srgbClr val="7F0055"/>
                </a:solidFill>
                <a:latin typeface="Consolas"/>
              </a:rPr>
              <a:t>new</a:t>
            </a:r>
            <a:r>
              <a:rPr lang="tr-TR" sz="1600" b="1">
                <a:solidFill>
                  <a:srgbClr val="000000"/>
                </a:solidFill>
                <a:latin typeface="Consolas"/>
              </a:rPr>
              <a:t> BufferedReader(</a:t>
            </a:r>
            <a:r>
              <a:rPr lang="tr-TR" sz="1600" b="1">
                <a:solidFill>
                  <a:srgbClr val="6A3E3E"/>
                </a:solidFill>
                <a:latin typeface="Consolas"/>
              </a:rPr>
              <a:t>fr</a:t>
            </a:r>
            <a:r>
              <a:rPr lang="tr-TR" sz="1600" b="1" smtClean="0">
                <a:solidFill>
                  <a:srgbClr val="000000"/>
                </a:solidFill>
                <a:latin typeface="Consolas"/>
              </a:rPr>
              <a:t>);</a:t>
            </a:r>
          </a:p>
          <a:p>
            <a:pPr algn="l"/>
            <a:endParaRPr lang="tr-TR" sz="1800" b="1">
              <a:solidFill>
                <a:srgbClr val="000000"/>
              </a:solidFill>
              <a:latin typeface="Consolas"/>
            </a:endParaRPr>
          </a:p>
          <a:p>
            <a:pPr algn="l"/>
            <a:r>
              <a:rPr lang="tr-TR" sz="1800" b="1">
                <a:solidFill>
                  <a:srgbClr val="000000"/>
                </a:solidFill>
                <a:latin typeface="Consolas"/>
              </a:rPr>
              <a:t>v</a:t>
            </a:r>
            <a:r>
              <a:rPr lang="tr-TR" sz="1800" b="1" smtClean="0">
                <a:solidFill>
                  <a:srgbClr val="000000"/>
                </a:solidFill>
                <a:latin typeface="Consolas"/>
              </a:rPr>
              <a:t>eya</a:t>
            </a:r>
          </a:p>
          <a:p>
            <a:pPr algn="l"/>
            <a:endParaRPr lang="tr-TR" sz="1800" b="1">
              <a:solidFill>
                <a:srgbClr val="000000"/>
              </a:solidFill>
              <a:latin typeface="Consolas"/>
            </a:endParaRPr>
          </a:p>
          <a:p>
            <a:pPr algn="l"/>
            <a:r>
              <a:rPr lang="en-US" sz="1200">
                <a:solidFill>
                  <a:srgbClr val="000000"/>
                </a:solidFill>
                <a:highlight>
                  <a:srgbClr val="E8F2FE"/>
                </a:highlight>
                <a:latin typeface="Consolas"/>
              </a:rPr>
              <a:t>BufferedReader </a:t>
            </a:r>
            <a:r>
              <a:rPr lang="en-US" sz="1200">
                <a:solidFill>
                  <a:srgbClr val="6A3E3E"/>
                </a:solidFill>
                <a:highlight>
                  <a:srgbClr val="E8F2FE"/>
                </a:highlight>
                <a:latin typeface="Consolas"/>
              </a:rPr>
              <a:t>br</a:t>
            </a:r>
            <a:r>
              <a:rPr lang="en-US" sz="1200">
                <a:solidFill>
                  <a:srgbClr val="000000"/>
                </a:solidFill>
                <a:highlight>
                  <a:srgbClr val="E8F2FE"/>
                </a:highlight>
                <a:latin typeface="Consolas"/>
              </a:rPr>
              <a:t> = </a:t>
            </a:r>
            <a:r>
              <a:rPr lang="en-US" sz="1200" b="1">
                <a:solidFill>
                  <a:srgbClr val="7F0055"/>
                </a:solidFill>
                <a:highlight>
                  <a:srgbClr val="E8F2FE"/>
                </a:highlight>
                <a:latin typeface="Consolas"/>
              </a:rPr>
              <a:t>new</a:t>
            </a:r>
            <a:r>
              <a:rPr lang="en-US" sz="1200" b="1">
                <a:solidFill>
                  <a:srgbClr val="000000"/>
                </a:solidFill>
                <a:highlight>
                  <a:srgbClr val="E8F2FE"/>
                </a:highlight>
                <a:latin typeface="Consolas"/>
              </a:rPr>
              <a:t> BufferedReader(</a:t>
            </a:r>
            <a:r>
              <a:rPr lang="en-US" sz="1200" b="1">
                <a:solidFill>
                  <a:srgbClr val="7F0055"/>
                </a:solidFill>
                <a:highlight>
                  <a:srgbClr val="E8F2FE"/>
                </a:highlight>
                <a:latin typeface="Consolas"/>
              </a:rPr>
              <a:t>new</a:t>
            </a:r>
            <a:r>
              <a:rPr lang="en-US" sz="1200" b="1">
                <a:solidFill>
                  <a:srgbClr val="000000"/>
                </a:solidFill>
                <a:highlight>
                  <a:srgbClr val="E8F2FE"/>
                </a:highlight>
                <a:latin typeface="Consolas"/>
              </a:rPr>
              <a:t> FileReader(</a:t>
            </a:r>
            <a:r>
              <a:rPr lang="en-US" sz="1200" b="1">
                <a:solidFill>
                  <a:srgbClr val="2A00FF"/>
                </a:solidFill>
                <a:highlight>
                  <a:srgbClr val="E8F2FE"/>
                </a:highlight>
                <a:latin typeface="Consolas"/>
              </a:rPr>
              <a:t>"asalsayilar.txt"</a:t>
            </a:r>
            <a:r>
              <a:rPr lang="en-US" sz="1200" b="1">
                <a:solidFill>
                  <a:srgbClr val="000000"/>
                </a:solidFill>
                <a:highlight>
                  <a:srgbClr val="E8F2FE"/>
                </a:highlight>
                <a:latin typeface="Consolas"/>
              </a:rPr>
              <a:t>));</a:t>
            </a:r>
            <a:endParaRPr lang="tr-TR" sz="1200" smtClean="0">
              <a:solidFill>
                <a:schemeClr val="tx1"/>
              </a:solidFill>
            </a:endParaRPr>
          </a:p>
        </p:txBody>
      </p:sp>
    </p:spTree>
    <p:extLst>
      <p:ext uri="{BB962C8B-B14F-4D97-AF65-F5344CB8AC3E}">
        <p14:creationId xmlns="" xmlns:p14="http://schemas.microsoft.com/office/powerpoint/2010/main" val="2949802211"/>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BufferedReader Sınıfı</a:t>
            </a:r>
            <a:endParaRPr lang="tr-TR" sz="4000" b="1">
              <a:solidFill>
                <a:schemeClr val="tx2">
                  <a:lumMod val="60000"/>
                  <a:lumOff val="40000"/>
                </a:schemeClr>
              </a:solidFill>
            </a:endParaRPr>
          </a:p>
        </p:txBody>
      </p:sp>
      <p:sp>
        <p:nvSpPr>
          <p:cNvPr id="3" name="Alt Başlık 2"/>
          <p:cNvSpPr>
            <a:spLocks noGrp="1"/>
          </p:cNvSpPr>
          <p:nvPr>
            <p:ph idx="1"/>
          </p:nvPr>
        </p:nvSpPr>
        <p:spPr/>
        <p:txBody>
          <a:bodyPr>
            <a:normAutofit/>
          </a:bodyPr>
          <a:lstStyle/>
          <a:p>
            <a:pPr marL="285750" indent="-285750" algn="just">
              <a:buFontTx/>
              <a:buChar char="-"/>
            </a:pPr>
            <a:r>
              <a:rPr lang="tr-TR" sz="1800" b="1" err="1" smtClean="0">
                <a:solidFill>
                  <a:schemeClr val="tx1"/>
                </a:solidFill>
              </a:rPr>
              <a:t>close</a:t>
            </a:r>
            <a:r>
              <a:rPr lang="tr-TR" sz="1800" b="1" smtClean="0">
                <a:solidFill>
                  <a:schemeClr val="tx1"/>
                </a:solidFill>
              </a:rPr>
              <a:t>() – </a:t>
            </a:r>
            <a:r>
              <a:rPr lang="tr-TR" sz="1800" b="1" err="1" smtClean="0">
                <a:solidFill>
                  <a:schemeClr val="tx1"/>
                </a:solidFill>
              </a:rPr>
              <a:t>void</a:t>
            </a:r>
            <a:r>
              <a:rPr lang="tr-TR" sz="1800" b="1" smtClean="0">
                <a:solidFill>
                  <a:schemeClr val="tx1"/>
                </a:solidFill>
              </a:rPr>
              <a:t> : </a:t>
            </a:r>
            <a:r>
              <a:rPr lang="tr-TR" sz="1800" smtClean="0">
                <a:solidFill>
                  <a:schemeClr val="tx1"/>
                </a:solidFill>
              </a:rPr>
              <a:t>Nesnenin işlem yaptığı dosyayı kapatır.</a:t>
            </a:r>
          </a:p>
          <a:p>
            <a:pPr algn="just"/>
            <a:endParaRPr lang="tr-TR" sz="1800" smtClean="0">
              <a:solidFill>
                <a:schemeClr val="tx1"/>
              </a:solidFill>
            </a:endParaRPr>
          </a:p>
          <a:p>
            <a:pPr marL="285750" indent="-285750" algn="just">
              <a:buFontTx/>
              <a:buChar char="-"/>
            </a:pPr>
            <a:r>
              <a:rPr lang="tr-TR" sz="1800" b="1" err="1">
                <a:solidFill>
                  <a:schemeClr val="tx1"/>
                </a:solidFill>
              </a:rPr>
              <a:t>r</a:t>
            </a:r>
            <a:r>
              <a:rPr lang="tr-TR" sz="1800" b="1" err="1" smtClean="0">
                <a:solidFill>
                  <a:schemeClr val="tx1"/>
                </a:solidFill>
              </a:rPr>
              <a:t>ead</a:t>
            </a:r>
            <a:r>
              <a:rPr lang="tr-TR" sz="1800" b="1" smtClean="0">
                <a:solidFill>
                  <a:schemeClr val="tx1"/>
                </a:solidFill>
              </a:rPr>
              <a:t>() – </a:t>
            </a:r>
            <a:r>
              <a:rPr lang="tr-TR" sz="1800" b="1" err="1" smtClean="0">
                <a:solidFill>
                  <a:schemeClr val="tx1"/>
                </a:solidFill>
              </a:rPr>
              <a:t>int</a:t>
            </a:r>
            <a:r>
              <a:rPr lang="tr-TR" sz="1800" b="1" smtClean="0">
                <a:solidFill>
                  <a:schemeClr val="tx1"/>
                </a:solidFill>
              </a:rPr>
              <a:t> : </a:t>
            </a:r>
            <a:r>
              <a:rPr lang="tr-TR" sz="1800" smtClean="0">
                <a:solidFill>
                  <a:schemeClr val="tx1"/>
                </a:solidFill>
              </a:rPr>
              <a:t>Dosyada sıradaki karakteri bir tam sayı olarak okur. Eğer dosyanın sonuna gelindiyse -1 okur.</a:t>
            </a:r>
          </a:p>
          <a:p>
            <a:pPr algn="just"/>
            <a:endParaRPr lang="tr-TR" sz="1800" smtClean="0">
              <a:solidFill>
                <a:schemeClr val="tx1"/>
              </a:solidFill>
            </a:endParaRPr>
          </a:p>
          <a:p>
            <a:pPr marL="285750" indent="-285750" algn="just">
              <a:buFontTx/>
              <a:buChar char="-"/>
            </a:pPr>
            <a:r>
              <a:rPr lang="tr-TR" sz="1800" b="1" err="1" smtClean="0">
                <a:solidFill>
                  <a:schemeClr val="tx1"/>
                </a:solidFill>
              </a:rPr>
              <a:t>readLine</a:t>
            </a:r>
            <a:r>
              <a:rPr lang="tr-TR" sz="1800" b="1" smtClean="0">
                <a:solidFill>
                  <a:schemeClr val="tx1"/>
                </a:solidFill>
              </a:rPr>
              <a:t>() – </a:t>
            </a:r>
            <a:r>
              <a:rPr lang="tr-TR" sz="1800" b="1" err="1" smtClean="0">
                <a:solidFill>
                  <a:schemeClr val="tx1"/>
                </a:solidFill>
              </a:rPr>
              <a:t>String</a:t>
            </a:r>
            <a:r>
              <a:rPr lang="tr-TR" sz="1800" b="1" smtClean="0">
                <a:solidFill>
                  <a:schemeClr val="tx1"/>
                </a:solidFill>
              </a:rPr>
              <a:t> </a:t>
            </a:r>
            <a:r>
              <a:rPr lang="tr-TR" sz="1800" b="1">
                <a:solidFill>
                  <a:schemeClr val="tx1"/>
                </a:solidFill>
              </a:rPr>
              <a:t>: </a:t>
            </a:r>
            <a:r>
              <a:rPr lang="tr-TR" sz="1800" smtClean="0">
                <a:solidFill>
                  <a:schemeClr val="tx1"/>
                </a:solidFill>
              </a:rPr>
              <a:t>Dosyada sıradaki satırı tek bir </a:t>
            </a:r>
            <a:r>
              <a:rPr lang="tr-TR" sz="1800" err="1" smtClean="0">
                <a:solidFill>
                  <a:schemeClr val="tx1"/>
                </a:solidFill>
              </a:rPr>
              <a:t>String</a:t>
            </a:r>
            <a:r>
              <a:rPr lang="tr-TR" sz="1800" smtClean="0">
                <a:solidFill>
                  <a:schemeClr val="tx1"/>
                </a:solidFill>
              </a:rPr>
              <a:t> olarak okur.</a:t>
            </a:r>
          </a:p>
          <a:p>
            <a:pPr algn="just"/>
            <a:endParaRPr lang="tr-TR" sz="1800" smtClean="0">
              <a:solidFill>
                <a:schemeClr val="tx1"/>
              </a:solidFill>
            </a:endParaRPr>
          </a:p>
          <a:p>
            <a:pPr marL="285750" indent="-285750" algn="just">
              <a:buFontTx/>
              <a:buChar char="-"/>
            </a:pPr>
            <a:r>
              <a:rPr lang="tr-TR" sz="1800" err="1" smtClean="0">
                <a:solidFill>
                  <a:schemeClr val="tx1"/>
                </a:solidFill>
              </a:rPr>
              <a:t>BufferedReader</a:t>
            </a:r>
            <a:r>
              <a:rPr lang="tr-TR" sz="1800" smtClean="0">
                <a:solidFill>
                  <a:schemeClr val="tx1"/>
                </a:solidFill>
              </a:rPr>
              <a:t> nesnesi dosyadan ya karakter, ya tüm bir satırı </a:t>
            </a:r>
            <a:r>
              <a:rPr lang="tr-TR" sz="1800" err="1" smtClean="0">
                <a:solidFill>
                  <a:schemeClr val="tx1"/>
                </a:solidFill>
              </a:rPr>
              <a:t>String</a:t>
            </a:r>
            <a:r>
              <a:rPr lang="tr-TR" sz="1800" smtClean="0">
                <a:solidFill>
                  <a:schemeClr val="tx1"/>
                </a:solidFill>
              </a:rPr>
              <a:t> olarak okur. Ancak boşluklarla ayrılan verilere ayrı ayrı erişilmek istendiğinde </a:t>
            </a:r>
            <a:r>
              <a:rPr lang="tr-TR" sz="1800" err="1" smtClean="0">
                <a:solidFill>
                  <a:schemeClr val="tx1"/>
                </a:solidFill>
              </a:rPr>
              <a:t>StringTokenizer</a:t>
            </a:r>
            <a:r>
              <a:rPr lang="tr-TR" sz="1800" smtClean="0">
                <a:solidFill>
                  <a:schemeClr val="tx1"/>
                </a:solidFill>
              </a:rPr>
              <a:t> veya </a:t>
            </a:r>
            <a:r>
              <a:rPr lang="tr-TR" sz="1800" err="1" smtClean="0">
                <a:solidFill>
                  <a:schemeClr val="tx1"/>
                </a:solidFill>
              </a:rPr>
              <a:t>String</a:t>
            </a:r>
            <a:r>
              <a:rPr lang="tr-TR" sz="1800" smtClean="0">
                <a:solidFill>
                  <a:schemeClr val="tx1"/>
                </a:solidFill>
              </a:rPr>
              <a:t> sınıfına ait </a:t>
            </a:r>
            <a:r>
              <a:rPr lang="tr-TR" sz="1800" err="1" smtClean="0">
                <a:solidFill>
                  <a:schemeClr val="tx1"/>
                </a:solidFill>
              </a:rPr>
              <a:t>split</a:t>
            </a:r>
            <a:r>
              <a:rPr lang="tr-TR" sz="1800" smtClean="0">
                <a:solidFill>
                  <a:schemeClr val="tx1"/>
                </a:solidFill>
              </a:rPr>
              <a:t> metodu kullanılabilir.</a:t>
            </a:r>
            <a:endParaRPr lang="tr-TR" sz="1800">
              <a:solidFill>
                <a:schemeClr val="tx1"/>
              </a:solidFill>
            </a:endParaRPr>
          </a:p>
          <a:p>
            <a:pPr marL="285750" indent="-285750" algn="just">
              <a:buFontTx/>
              <a:buChar char="-"/>
            </a:pPr>
            <a:endParaRPr lang="tr-TR" sz="1800" smtClean="0">
              <a:solidFill>
                <a:schemeClr val="tx1"/>
              </a:solidFill>
            </a:endParaRPr>
          </a:p>
        </p:txBody>
      </p:sp>
    </p:spTree>
    <p:extLst>
      <p:ext uri="{BB962C8B-B14F-4D97-AF65-F5344CB8AC3E}">
        <p14:creationId xmlns="" xmlns:p14="http://schemas.microsoft.com/office/powerpoint/2010/main" val="220224914"/>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err="1" smtClean="0">
                <a:solidFill>
                  <a:schemeClr val="tx2">
                    <a:lumMod val="60000"/>
                    <a:lumOff val="40000"/>
                  </a:schemeClr>
                </a:solidFill>
              </a:rPr>
              <a:t>StringTokenizer</a:t>
            </a:r>
            <a:r>
              <a:rPr lang="tr-TR" sz="4000" b="1" smtClean="0">
                <a:solidFill>
                  <a:schemeClr val="tx2">
                    <a:lumMod val="60000"/>
                    <a:lumOff val="40000"/>
                  </a:schemeClr>
                </a:solidFill>
              </a:rPr>
              <a:t> Sınıfı</a:t>
            </a:r>
            <a:endParaRPr lang="tr-TR" sz="4000" b="1">
              <a:solidFill>
                <a:schemeClr val="tx2">
                  <a:lumMod val="60000"/>
                  <a:lumOff val="40000"/>
                </a:schemeClr>
              </a:solidFill>
            </a:endParaRPr>
          </a:p>
        </p:txBody>
      </p:sp>
      <p:sp>
        <p:nvSpPr>
          <p:cNvPr id="3" name="Alt Başlık 2"/>
          <p:cNvSpPr>
            <a:spLocks noGrp="1"/>
          </p:cNvSpPr>
          <p:nvPr>
            <p:ph idx="1"/>
          </p:nvPr>
        </p:nvSpPr>
        <p:spPr/>
        <p:txBody>
          <a:bodyPr>
            <a:normAutofit fontScale="85000" lnSpcReduction="20000"/>
          </a:bodyPr>
          <a:lstStyle/>
          <a:p>
            <a:pPr marL="285750" indent="-285750" algn="just">
              <a:buFontTx/>
              <a:buChar char="-"/>
            </a:pPr>
            <a:r>
              <a:rPr lang="tr-TR" sz="1800" b="1" err="1" smtClean="0">
                <a:solidFill>
                  <a:schemeClr val="tx1"/>
                </a:solidFill>
              </a:rPr>
              <a:t>nextToken</a:t>
            </a:r>
            <a:r>
              <a:rPr lang="tr-TR" sz="1800" b="1" smtClean="0">
                <a:solidFill>
                  <a:schemeClr val="tx1"/>
                </a:solidFill>
              </a:rPr>
              <a:t>() – </a:t>
            </a:r>
            <a:r>
              <a:rPr lang="tr-TR" sz="1800" b="1" err="1" smtClean="0">
                <a:solidFill>
                  <a:schemeClr val="tx1"/>
                </a:solidFill>
              </a:rPr>
              <a:t>String</a:t>
            </a:r>
            <a:r>
              <a:rPr lang="tr-TR" sz="1800" b="1" smtClean="0">
                <a:solidFill>
                  <a:schemeClr val="tx1"/>
                </a:solidFill>
              </a:rPr>
              <a:t> : </a:t>
            </a:r>
            <a:r>
              <a:rPr lang="tr-TR" sz="1800" err="1" smtClean="0">
                <a:solidFill>
                  <a:schemeClr val="tx1"/>
                </a:solidFill>
              </a:rPr>
              <a:t>StringTokenizer</a:t>
            </a:r>
            <a:r>
              <a:rPr lang="tr-TR" sz="1800" smtClean="0">
                <a:solidFill>
                  <a:schemeClr val="tx1"/>
                </a:solidFill>
              </a:rPr>
              <a:t> nesnesinde sıradaki </a:t>
            </a:r>
            <a:r>
              <a:rPr lang="tr-TR" sz="1800" err="1" smtClean="0">
                <a:solidFill>
                  <a:schemeClr val="tx1"/>
                </a:solidFill>
              </a:rPr>
              <a:t>String</a:t>
            </a:r>
            <a:r>
              <a:rPr lang="tr-TR" sz="1800" smtClean="0">
                <a:solidFill>
                  <a:schemeClr val="tx1"/>
                </a:solidFill>
              </a:rPr>
              <a:t> nesnesini bulur.</a:t>
            </a:r>
          </a:p>
          <a:p>
            <a:pPr algn="just"/>
            <a:endParaRPr lang="tr-TR" sz="1800" smtClean="0">
              <a:solidFill>
                <a:schemeClr val="tx1"/>
              </a:solidFill>
            </a:endParaRPr>
          </a:p>
          <a:p>
            <a:pPr marL="285750" indent="-285750" algn="just">
              <a:buFontTx/>
              <a:buChar char="-"/>
            </a:pPr>
            <a:r>
              <a:rPr lang="tr-TR" sz="1800" b="1" err="1" smtClean="0">
                <a:solidFill>
                  <a:schemeClr val="tx1"/>
                </a:solidFill>
              </a:rPr>
              <a:t>hasMoreTokens</a:t>
            </a:r>
            <a:r>
              <a:rPr lang="tr-TR" sz="1800" b="1" smtClean="0">
                <a:solidFill>
                  <a:schemeClr val="tx1"/>
                </a:solidFill>
              </a:rPr>
              <a:t>() – </a:t>
            </a:r>
            <a:r>
              <a:rPr lang="tr-TR" sz="1800" b="1" err="1" smtClean="0">
                <a:solidFill>
                  <a:schemeClr val="tx1"/>
                </a:solidFill>
              </a:rPr>
              <a:t>boolean</a:t>
            </a:r>
            <a:r>
              <a:rPr lang="tr-TR" sz="1800" b="1" smtClean="0">
                <a:solidFill>
                  <a:schemeClr val="tx1"/>
                </a:solidFill>
              </a:rPr>
              <a:t> : </a:t>
            </a:r>
            <a:r>
              <a:rPr lang="tr-TR" sz="1800" err="1" smtClean="0">
                <a:solidFill>
                  <a:schemeClr val="tx1"/>
                </a:solidFill>
              </a:rPr>
              <a:t>StringTokenizer</a:t>
            </a:r>
            <a:r>
              <a:rPr lang="tr-TR" sz="1800" smtClean="0">
                <a:solidFill>
                  <a:schemeClr val="tx1"/>
                </a:solidFill>
              </a:rPr>
              <a:t> nesnesinde hala </a:t>
            </a:r>
            <a:r>
              <a:rPr lang="tr-TR" sz="1800" err="1" smtClean="0">
                <a:solidFill>
                  <a:schemeClr val="tx1"/>
                </a:solidFill>
              </a:rPr>
              <a:t>String</a:t>
            </a:r>
            <a:r>
              <a:rPr lang="tr-TR" sz="1800" smtClean="0">
                <a:solidFill>
                  <a:schemeClr val="tx1"/>
                </a:solidFill>
              </a:rPr>
              <a:t> nesnesi kalıp kalmadığını belirtir.</a:t>
            </a:r>
          </a:p>
          <a:p>
            <a:pPr algn="just"/>
            <a:endParaRPr lang="tr-TR" sz="1800" smtClean="0">
              <a:solidFill>
                <a:schemeClr val="tx1"/>
              </a:solidFill>
            </a:endParaRPr>
          </a:p>
          <a:p>
            <a:pPr marL="285750" indent="-285750" algn="just">
              <a:buFontTx/>
              <a:buChar char="-"/>
            </a:pPr>
            <a:r>
              <a:rPr lang="tr-TR" sz="1800" b="1" err="1" smtClean="0">
                <a:solidFill>
                  <a:schemeClr val="tx1"/>
                </a:solidFill>
              </a:rPr>
              <a:t>countTokens</a:t>
            </a:r>
            <a:r>
              <a:rPr lang="tr-TR" sz="1800" b="1" smtClean="0">
                <a:solidFill>
                  <a:schemeClr val="tx1"/>
                </a:solidFill>
              </a:rPr>
              <a:t>() – </a:t>
            </a:r>
            <a:r>
              <a:rPr lang="tr-TR" sz="1800" b="1" err="1" smtClean="0">
                <a:solidFill>
                  <a:schemeClr val="tx1"/>
                </a:solidFill>
              </a:rPr>
              <a:t>int</a:t>
            </a:r>
            <a:r>
              <a:rPr lang="tr-TR" sz="1800" b="1" smtClean="0">
                <a:solidFill>
                  <a:schemeClr val="tx1"/>
                </a:solidFill>
              </a:rPr>
              <a:t> </a:t>
            </a:r>
            <a:r>
              <a:rPr lang="tr-TR" sz="1800" b="1">
                <a:solidFill>
                  <a:schemeClr val="tx1"/>
                </a:solidFill>
              </a:rPr>
              <a:t>: </a:t>
            </a:r>
            <a:r>
              <a:rPr lang="tr-TR" sz="1800" err="1" smtClean="0">
                <a:solidFill>
                  <a:schemeClr val="tx1"/>
                </a:solidFill>
              </a:rPr>
              <a:t>StringTokenizer</a:t>
            </a:r>
            <a:r>
              <a:rPr lang="tr-TR" sz="1800" smtClean="0">
                <a:solidFill>
                  <a:schemeClr val="tx1"/>
                </a:solidFill>
              </a:rPr>
              <a:t> nesnesinde sırada kaç tane </a:t>
            </a:r>
            <a:r>
              <a:rPr lang="tr-TR" sz="1800" err="1" smtClean="0">
                <a:solidFill>
                  <a:schemeClr val="tx1"/>
                </a:solidFill>
              </a:rPr>
              <a:t>String</a:t>
            </a:r>
            <a:r>
              <a:rPr lang="tr-TR" sz="1800" smtClean="0">
                <a:solidFill>
                  <a:schemeClr val="tx1"/>
                </a:solidFill>
              </a:rPr>
              <a:t> nesnesi olduğunu döndürür.</a:t>
            </a:r>
          </a:p>
          <a:p>
            <a:pPr marL="285750" indent="-285750" algn="just">
              <a:buFontTx/>
              <a:buChar char="-"/>
            </a:pPr>
            <a:endParaRPr lang="tr-TR" sz="1800" smtClean="0">
              <a:solidFill>
                <a:schemeClr val="tx1"/>
              </a:solidFill>
            </a:endParaRPr>
          </a:p>
          <a:p>
            <a:pPr marL="285750" indent="-285750" algn="just">
              <a:buFontTx/>
              <a:buChar char="-"/>
            </a:pPr>
            <a:r>
              <a:rPr lang="tr-TR" sz="1800" err="1" smtClean="0">
                <a:solidFill>
                  <a:schemeClr val="tx1"/>
                </a:solidFill>
              </a:rPr>
              <a:t>BufferedReader</a:t>
            </a:r>
            <a:r>
              <a:rPr lang="tr-TR" sz="1800" smtClean="0">
                <a:solidFill>
                  <a:schemeClr val="tx1"/>
                </a:solidFill>
              </a:rPr>
              <a:t> nesnesi ile eğer satır </a:t>
            </a:r>
            <a:r>
              <a:rPr lang="tr-TR" sz="1800" err="1" smtClean="0">
                <a:solidFill>
                  <a:schemeClr val="tx1"/>
                </a:solidFill>
              </a:rPr>
              <a:t>satır</a:t>
            </a:r>
            <a:r>
              <a:rPr lang="tr-TR" sz="1800" smtClean="0">
                <a:solidFill>
                  <a:schemeClr val="tx1"/>
                </a:solidFill>
              </a:rPr>
              <a:t> okuma yapılacaksa okunan satırlar </a:t>
            </a:r>
            <a:r>
              <a:rPr lang="tr-TR" sz="1800" err="1" smtClean="0">
                <a:solidFill>
                  <a:schemeClr val="tx1"/>
                </a:solidFill>
              </a:rPr>
              <a:t>StringTokenizer</a:t>
            </a:r>
            <a:r>
              <a:rPr lang="tr-TR" sz="1800" smtClean="0">
                <a:solidFill>
                  <a:schemeClr val="tx1"/>
                </a:solidFill>
              </a:rPr>
              <a:t> sınıfı kullanılarak parça parça ayrılıp işlenebilir.</a:t>
            </a:r>
          </a:p>
          <a:p>
            <a:pPr marL="285750" indent="-285750" algn="just">
              <a:buFontTx/>
              <a:buChar char="-"/>
            </a:pPr>
            <a:endParaRPr lang="tr-TR" sz="1800">
              <a:solidFill>
                <a:schemeClr val="tx1"/>
              </a:solidFill>
            </a:endParaRPr>
          </a:p>
          <a:p>
            <a:pPr marL="285750" indent="-285750" algn="just">
              <a:buFontTx/>
              <a:buChar char="-"/>
            </a:pPr>
            <a:r>
              <a:rPr lang="tr-TR" sz="1800" smtClean="0">
                <a:solidFill>
                  <a:schemeClr val="tx1"/>
                </a:solidFill>
              </a:rPr>
              <a:t>İkinci yöntem ise </a:t>
            </a:r>
            <a:r>
              <a:rPr lang="tr-TR" sz="1800" err="1" smtClean="0">
                <a:solidFill>
                  <a:schemeClr val="tx1"/>
                </a:solidFill>
              </a:rPr>
              <a:t>String</a:t>
            </a:r>
            <a:r>
              <a:rPr lang="tr-TR" sz="1800" smtClean="0">
                <a:solidFill>
                  <a:schemeClr val="tx1"/>
                </a:solidFill>
              </a:rPr>
              <a:t> sınıfına ait </a:t>
            </a:r>
            <a:r>
              <a:rPr lang="tr-TR" sz="1800" err="1" smtClean="0">
                <a:solidFill>
                  <a:schemeClr val="tx1"/>
                </a:solidFill>
              </a:rPr>
              <a:t>split</a:t>
            </a:r>
            <a:r>
              <a:rPr lang="tr-TR" sz="1800" smtClean="0">
                <a:solidFill>
                  <a:schemeClr val="tx1"/>
                </a:solidFill>
              </a:rPr>
              <a:t> metodudur. </a:t>
            </a:r>
            <a:r>
              <a:rPr lang="tr-TR" sz="1800" err="1" smtClean="0">
                <a:solidFill>
                  <a:schemeClr val="tx1"/>
                </a:solidFill>
              </a:rPr>
              <a:t>Split</a:t>
            </a:r>
            <a:r>
              <a:rPr lang="tr-TR" sz="1800" smtClean="0">
                <a:solidFill>
                  <a:schemeClr val="tx1"/>
                </a:solidFill>
              </a:rPr>
              <a:t> metodu bir ayırma kriterini parametre olarak alır ve çağırıldığı </a:t>
            </a:r>
            <a:r>
              <a:rPr lang="tr-TR" sz="1800" err="1" smtClean="0">
                <a:solidFill>
                  <a:schemeClr val="tx1"/>
                </a:solidFill>
              </a:rPr>
              <a:t>String</a:t>
            </a:r>
            <a:r>
              <a:rPr lang="tr-TR" sz="1800" smtClean="0">
                <a:solidFill>
                  <a:schemeClr val="tx1"/>
                </a:solidFill>
              </a:rPr>
              <a:t> nesnesinde o ayırma kriterine göre </a:t>
            </a:r>
            <a:r>
              <a:rPr lang="tr-TR" sz="1800" err="1" smtClean="0">
                <a:solidFill>
                  <a:schemeClr val="tx1"/>
                </a:solidFill>
              </a:rPr>
              <a:t>String</a:t>
            </a:r>
            <a:r>
              <a:rPr lang="tr-TR" sz="1800" smtClean="0">
                <a:solidFill>
                  <a:schemeClr val="tx1"/>
                </a:solidFill>
              </a:rPr>
              <a:t> nesnelerini ayırarak bir </a:t>
            </a:r>
            <a:r>
              <a:rPr lang="tr-TR" sz="1800" err="1" smtClean="0">
                <a:solidFill>
                  <a:schemeClr val="tx1"/>
                </a:solidFill>
              </a:rPr>
              <a:t>String</a:t>
            </a:r>
            <a:r>
              <a:rPr lang="tr-TR" sz="1800" smtClean="0">
                <a:solidFill>
                  <a:schemeClr val="tx1"/>
                </a:solidFill>
              </a:rPr>
              <a:t> dizisi döndürür.</a:t>
            </a:r>
          </a:p>
          <a:p>
            <a:pPr algn="just"/>
            <a:endParaRPr lang="tr-TR" sz="1800">
              <a:solidFill>
                <a:schemeClr val="tx1"/>
              </a:solidFill>
            </a:endParaRPr>
          </a:p>
          <a:p>
            <a:pPr algn="l"/>
            <a:r>
              <a:rPr lang="tr-TR" sz="1800" err="1">
                <a:solidFill>
                  <a:srgbClr val="000000"/>
                </a:solidFill>
                <a:latin typeface="Consolas"/>
              </a:rPr>
              <a:t>String</a:t>
            </a:r>
            <a:r>
              <a:rPr lang="tr-TR" sz="1800">
                <a:solidFill>
                  <a:srgbClr val="000000"/>
                </a:solidFill>
                <a:latin typeface="Consolas"/>
              </a:rPr>
              <a:t> s = </a:t>
            </a:r>
            <a:r>
              <a:rPr lang="tr-TR" sz="1800">
                <a:solidFill>
                  <a:srgbClr val="2A00FF"/>
                </a:solidFill>
                <a:latin typeface="Consolas"/>
              </a:rPr>
              <a:t>"Teyzesi defterdar olan faytonla damda dolaşır"</a:t>
            </a:r>
            <a:r>
              <a:rPr lang="tr-TR" sz="1800">
                <a:solidFill>
                  <a:srgbClr val="000000"/>
                </a:solidFill>
                <a:latin typeface="Consolas"/>
              </a:rPr>
              <a:t>;</a:t>
            </a:r>
          </a:p>
          <a:p>
            <a:pPr algn="l"/>
            <a:r>
              <a:rPr lang="tr-TR" sz="1800" err="1">
                <a:solidFill>
                  <a:srgbClr val="000000"/>
                </a:solidFill>
                <a:latin typeface="Consolas"/>
              </a:rPr>
              <a:t>String</a:t>
            </a:r>
            <a:r>
              <a:rPr lang="tr-TR" sz="1800">
                <a:solidFill>
                  <a:srgbClr val="000000"/>
                </a:solidFill>
                <a:latin typeface="Consolas"/>
              </a:rPr>
              <a:t>[] dizi = </a:t>
            </a:r>
            <a:r>
              <a:rPr lang="tr-TR" sz="1800" err="1">
                <a:solidFill>
                  <a:srgbClr val="000000"/>
                </a:solidFill>
                <a:latin typeface="Consolas"/>
              </a:rPr>
              <a:t>s.split</a:t>
            </a:r>
            <a:r>
              <a:rPr lang="tr-TR" sz="1800">
                <a:solidFill>
                  <a:srgbClr val="000000"/>
                </a:solidFill>
                <a:latin typeface="Consolas"/>
              </a:rPr>
              <a:t>(</a:t>
            </a:r>
            <a:r>
              <a:rPr lang="tr-TR" sz="1800">
                <a:solidFill>
                  <a:srgbClr val="2A00FF"/>
                </a:solidFill>
                <a:latin typeface="Consolas"/>
              </a:rPr>
              <a:t>" </a:t>
            </a:r>
            <a:r>
              <a:rPr lang="tr-TR" sz="1800" smtClean="0">
                <a:solidFill>
                  <a:srgbClr val="2A00FF"/>
                </a:solidFill>
                <a:latin typeface="Consolas"/>
              </a:rPr>
              <a:t>"</a:t>
            </a:r>
            <a:r>
              <a:rPr lang="tr-TR" sz="1800" smtClean="0">
                <a:solidFill>
                  <a:srgbClr val="000000"/>
                </a:solidFill>
                <a:latin typeface="Consolas"/>
              </a:rPr>
              <a:t>);</a:t>
            </a:r>
          </a:p>
          <a:p>
            <a:pPr algn="l"/>
            <a:endParaRPr lang="tr-TR" sz="1800">
              <a:solidFill>
                <a:srgbClr val="000000"/>
              </a:solidFill>
              <a:latin typeface="Consolas"/>
            </a:endParaRPr>
          </a:p>
          <a:p>
            <a:pPr marL="285750" indent="-285750" algn="l">
              <a:buFontTx/>
              <a:buChar char="-"/>
            </a:pPr>
            <a:r>
              <a:rPr lang="tr-TR" sz="1800" smtClean="0">
                <a:solidFill>
                  <a:srgbClr val="000000"/>
                </a:solidFill>
              </a:rPr>
              <a:t>Yukarıdaki örnekte dizi değişkeninin 0. indisinde "Teyzesi", 1. indisinde "defterdar" ve diğer indislerinde de sırayla diğer String nesneleri durmaktadır.</a:t>
            </a:r>
          </a:p>
          <a:p>
            <a:pPr algn="l"/>
            <a:endParaRPr lang="tr-TR" sz="1800">
              <a:solidFill>
                <a:schemeClr val="tx1"/>
              </a:solidFill>
            </a:endParaRPr>
          </a:p>
          <a:p>
            <a:pPr algn="just"/>
            <a:endParaRPr lang="tr-TR" sz="1800" smtClean="0">
              <a:solidFill>
                <a:schemeClr val="tx1"/>
              </a:solidFill>
            </a:endParaRPr>
          </a:p>
        </p:txBody>
      </p:sp>
    </p:spTree>
    <p:extLst>
      <p:ext uri="{BB962C8B-B14F-4D97-AF65-F5344CB8AC3E}">
        <p14:creationId xmlns="" xmlns:p14="http://schemas.microsoft.com/office/powerpoint/2010/main" val="4090337461"/>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BufferedReader Sınıfı</a:t>
            </a:r>
            <a:endParaRPr lang="tr-TR" sz="4000" b="1" dirty="0">
              <a:solidFill>
                <a:schemeClr val="tx2">
                  <a:lumMod val="60000"/>
                  <a:lumOff val="40000"/>
                </a:schemeClr>
              </a:solidFill>
            </a:endParaRPr>
          </a:p>
        </p:txBody>
      </p:sp>
      <p:sp>
        <p:nvSpPr>
          <p:cNvPr id="3" name="Alt Başlık 2"/>
          <p:cNvSpPr>
            <a:spLocks noGrp="1"/>
          </p:cNvSpPr>
          <p:nvPr>
            <p:ph idx="1"/>
          </p:nvPr>
        </p:nvSpPr>
        <p:spPr>
          <a:xfrm>
            <a:off x="500034" y="1142984"/>
            <a:ext cx="8229600" cy="4525963"/>
          </a:xfrm>
        </p:spPr>
        <p:txBody>
          <a:bodyPr>
            <a:noAutofit/>
          </a:bodyPr>
          <a:lstStyle/>
          <a:p>
            <a:pPr algn="l"/>
            <a:r>
              <a:rPr lang="tr-TR" sz="800" dirty="0" err="1">
                <a:solidFill>
                  <a:srgbClr val="000000"/>
                </a:solidFill>
                <a:latin typeface="Consolas"/>
              </a:rPr>
              <a:t>BufferedReader</a:t>
            </a:r>
            <a:r>
              <a:rPr lang="tr-TR" sz="800" dirty="0">
                <a:solidFill>
                  <a:srgbClr val="000000"/>
                </a:solidFill>
                <a:latin typeface="Consolas"/>
              </a:rPr>
              <a:t> </a:t>
            </a:r>
            <a:r>
              <a:rPr lang="tr-TR" sz="800" dirty="0" err="1">
                <a:solidFill>
                  <a:srgbClr val="6A3E3E"/>
                </a:solidFill>
                <a:latin typeface="Consolas"/>
              </a:rPr>
              <a:t>br</a:t>
            </a:r>
            <a:r>
              <a:rPr lang="tr-TR" sz="800" dirty="0">
                <a:solidFill>
                  <a:srgbClr val="000000"/>
                </a:solidFill>
                <a:latin typeface="Consolas"/>
              </a:rPr>
              <a:t> = </a:t>
            </a:r>
            <a:r>
              <a:rPr lang="tr-TR" sz="800" b="1" dirty="0" err="1">
                <a:solidFill>
                  <a:srgbClr val="7F0055"/>
                </a:solidFill>
                <a:latin typeface="Consolas"/>
              </a:rPr>
              <a:t>null</a:t>
            </a:r>
            <a:r>
              <a:rPr lang="tr-TR" sz="800" b="1" dirty="0">
                <a:solidFill>
                  <a:srgbClr val="000000"/>
                </a:solidFill>
                <a:latin typeface="Consolas"/>
              </a:rPr>
              <a:t>;</a:t>
            </a:r>
          </a:p>
          <a:p>
            <a:pPr algn="l"/>
            <a:r>
              <a:rPr lang="tr-TR" sz="800" dirty="0" err="1">
                <a:solidFill>
                  <a:srgbClr val="000000"/>
                </a:solidFill>
                <a:latin typeface="Consolas"/>
              </a:rPr>
              <a:t>FileReader</a:t>
            </a:r>
            <a:r>
              <a:rPr lang="tr-TR" sz="800" dirty="0">
                <a:solidFill>
                  <a:srgbClr val="000000"/>
                </a:solidFill>
                <a:latin typeface="Consolas"/>
              </a:rPr>
              <a:t> </a:t>
            </a:r>
            <a:r>
              <a:rPr lang="tr-TR" sz="800" dirty="0" err="1">
                <a:solidFill>
                  <a:srgbClr val="6A3E3E"/>
                </a:solidFill>
                <a:latin typeface="Consolas"/>
              </a:rPr>
              <a:t>fr</a:t>
            </a:r>
            <a:r>
              <a:rPr lang="tr-TR" sz="800" dirty="0">
                <a:solidFill>
                  <a:srgbClr val="000000"/>
                </a:solidFill>
                <a:latin typeface="Consolas"/>
              </a:rPr>
              <a:t> = </a:t>
            </a:r>
            <a:r>
              <a:rPr lang="tr-TR" sz="800" b="1" dirty="0" err="1">
                <a:solidFill>
                  <a:srgbClr val="7F0055"/>
                </a:solidFill>
                <a:latin typeface="Consolas"/>
              </a:rPr>
              <a:t>null</a:t>
            </a:r>
            <a:r>
              <a:rPr lang="tr-TR" sz="800" b="1" dirty="0">
                <a:solidFill>
                  <a:srgbClr val="000000"/>
                </a:solidFill>
                <a:latin typeface="Consolas"/>
              </a:rPr>
              <a:t>;</a:t>
            </a:r>
          </a:p>
          <a:p>
            <a:pPr algn="l"/>
            <a:r>
              <a:rPr lang="tr-TR" sz="800" dirty="0" err="1">
                <a:solidFill>
                  <a:srgbClr val="000000"/>
                </a:solidFill>
                <a:latin typeface="Consolas"/>
              </a:rPr>
              <a:t>PrintWriter</a:t>
            </a:r>
            <a:r>
              <a:rPr lang="tr-TR" sz="800" dirty="0">
                <a:solidFill>
                  <a:srgbClr val="000000"/>
                </a:solidFill>
                <a:latin typeface="Consolas"/>
              </a:rPr>
              <a:t> </a:t>
            </a:r>
            <a:r>
              <a:rPr lang="tr-TR" sz="800" dirty="0" err="1">
                <a:solidFill>
                  <a:srgbClr val="6A3E3E"/>
                </a:solidFill>
                <a:latin typeface="Consolas"/>
              </a:rPr>
              <a:t>pw</a:t>
            </a:r>
            <a:r>
              <a:rPr lang="tr-TR" sz="800" dirty="0">
                <a:solidFill>
                  <a:srgbClr val="000000"/>
                </a:solidFill>
                <a:latin typeface="Consolas"/>
              </a:rPr>
              <a:t> = </a:t>
            </a:r>
            <a:r>
              <a:rPr lang="tr-TR" sz="800" b="1" dirty="0" err="1">
                <a:solidFill>
                  <a:srgbClr val="7F0055"/>
                </a:solidFill>
                <a:latin typeface="Consolas"/>
              </a:rPr>
              <a:t>null</a:t>
            </a:r>
            <a:r>
              <a:rPr lang="tr-TR" sz="800" b="1" dirty="0">
                <a:solidFill>
                  <a:srgbClr val="000000"/>
                </a:solidFill>
                <a:latin typeface="Consolas"/>
              </a:rPr>
              <a:t>;</a:t>
            </a:r>
          </a:p>
          <a:p>
            <a:pPr algn="l"/>
            <a:r>
              <a:rPr lang="tr-TR" sz="800" dirty="0" err="1">
                <a:solidFill>
                  <a:srgbClr val="000000"/>
                </a:solidFill>
                <a:latin typeface="Consolas"/>
              </a:rPr>
              <a:t>FileOutputStream</a:t>
            </a:r>
            <a:r>
              <a:rPr lang="tr-TR" sz="800" dirty="0">
                <a:solidFill>
                  <a:srgbClr val="000000"/>
                </a:solidFill>
                <a:latin typeface="Consolas"/>
              </a:rPr>
              <a:t> </a:t>
            </a:r>
            <a:r>
              <a:rPr lang="tr-TR" sz="800" dirty="0" err="1">
                <a:solidFill>
                  <a:srgbClr val="6A3E3E"/>
                </a:solidFill>
                <a:latin typeface="Consolas"/>
              </a:rPr>
              <a:t>fs</a:t>
            </a:r>
            <a:r>
              <a:rPr lang="tr-TR" sz="800" dirty="0">
                <a:solidFill>
                  <a:srgbClr val="000000"/>
                </a:solidFill>
                <a:latin typeface="Consolas"/>
              </a:rPr>
              <a:t> = </a:t>
            </a:r>
            <a:r>
              <a:rPr lang="tr-TR" sz="800" b="1" dirty="0" err="1">
                <a:solidFill>
                  <a:srgbClr val="7F0055"/>
                </a:solidFill>
                <a:latin typeface="Consolas"/>
              </a:rPr>
              <a:t>null</a:t>
            </a:r>
            <a:r>
              <a:rPr lang="tr-TR" sz="800" b="1" dirty="0">
                <a:solidFill>
                  <a:srgbClr val="000000"/>
                </a:solidFill>
                <a:latin typeface="Consolas"/>
              </a:rPr>
              <a:t>;</a:t>
            </a:r>
          </a:p>
          <a:p>
            <a:pPr algn="l"/>
            <a:r>
              <a:rPr lang="tr-TR" sz="800" dirty="0" err="1">
                <a:solidFill>
                  <a:srgbClr val="000000"/>
                </a:solidFill>
                <a:latin typeface="Consolas"/>
              </a:rPr>
              <a:t>String</a:t>
            </a:r>
            <a:r>
              <a:rPr lang="tr-TR" sz="800" dirty="0">
                <a:solidFill>
                  <a:srgbClr val="000000"/>
                </a:solidFill>
                <a:latin typeface="Consolas"/>
              </a:rPr>
              <a:t> </a:t>
            </a:r>
            <a:r>
              <a:rPr lang="tr-TR" sz="800" dirty="0">
                <a:solidFill>
                  <a:srgbClr val="6A3E3E"/>
                </a:solidFill>
                <a:latin typeface="Consolas"/>
              </a:rPr>
              <a:t>satir</a:t>
            </a:r>
            <a:r>
              <a:rPr lang="tr-TR" sz="800" dirty="0">
                <a:solidFill>
                  <a:srgbClr val="000000"/>
                </a:solidFill>
                <a:latin typeface="Consolas"/>
              </a:rPr>
              <a:t>;</a:t>
            </a:r>
          </a:p>
          <a:p>
            <a:pPr algn="l"/>
            <a:r>
              <a:rPr lang="tr-TR" sz="800" dirty="0" err="1">
                <a:solidFill>
                  <a:srgbClr val="000000"/>
                </a:solidFill>
                <a:latin typeface="Consolas"/>
              </a:rPr>
              <a:t>String</a:t>
            </a:r>
            <a:r>
              <a:rPr lang="tr-TR" sz="800" dirty="0">
                <a:solidFill>
                  <a:srgbClr val="000000"/>
                </a:solidFill>
                <a:latin typeface="Consolas"/>
              </a:rPr>
              <a:t>[] </a:t>
            </a:r>
            <a:r>
              <a:rPr lang="tr-TR" sz="800" dirty="0" err="1">
                <a:solidFill>
                  <a:srgbClr val="6A3E3E"/>
                </a:solidFill>
                <a:latin typeface="Consolas"/>
              </a:rPr>
              <a:t>satirdakiKelimeler</a:t>
            </a:r>
            <a:r>
              <a:rPr lang="tr-TR" sz="800" dirty="0">
                <a:solidFill>
                  <a:srgbClr val="000000"/>
                </a:solidFill>
                <a:latin typeface="Consolas"/>
              </a:rPr>
              <a:t>;</a:t>
            </a:r>
          </a:p>
          <a:p>
            <a:pPr algn="l"/>
            <a:r>
              <a:rPr lang="tr-TR" sz="800" b="1" dirty="0" err="1">
                <a:solidFill>
                  <a:srgbClr val="7F0055"/>
                </a:solidFill>
                <a:latin typeface="Consolas"/>
              </a:rPr>
              <a:t>double</a:t>
            </a:r>
            <a:r>
              <a:rPr lang="tr-TR" sz="800" b="1" dirty="0">
                <a:solidFill>
                  <a:srgbClr val="000000"/>
                </a:solidFill>
                <a:latin typeface="Consolas"/>
              </a:rPr>
              <a:t> </a:t>
            </a:r>
            <a:r>
              <a:rPr lang="tr-TR" sz="800" b="1" dirty="0">
                <a:solidFill>
                  <a:srgbClr val="6A3E3E"/>
                </a:solidFill>
                <a:latin typeface="Consolas"/>
              </a:rPr>
              <a:t>toplam</a:t>
            </a:r>
            <a:r>
              <a:rPr lang="tr-TR" sz="800" b="1" dirty="0">
                <a:solidFill>
                  <a:srgbClr val="000000"/>
                </a:solidFill>
                <a:latin typeface="Consolas"/>
              </a:rPr>
              <a:t>;</a:t>
            </a:r>
          </a:p>
          <a:p>
            <a:pPr algn="l"/>
            <a:r>
              <a:rPr lang="tr-TR" sz="800" b="1" dirty="0" err="1">
                <a:solidFill>
                  <a:srgbClr val="7F0055"/>
                </a:solidFill>
                <a:latin typeface="Consolas"/>
              </a:rPr>
              <a:t>try</a:t>
            </a:r>
            <a:r>
              <a:rPr lang="tr-TR" sz="800" b="1" dirty="0">
                <a:solidFill>
                  <a:srgbClr val="000000"/>
                </a:solidFill>
                <a:latin typeface="Consolas"/>
              </a:rPr>
              <a:t>{</a:t>
            </a:r>
          </a:p>
          <a:p>
            <a:pPr algn="l"/>
            <a:r>
              <a:rPr lang="tr-TR" sz="800" dirty="0" smtClean="0">
                <a:solidFill>
                  <a:srgbClr val="6A3E3E"/>
                </a:solidFill>
                <a:latin typeface="Consolas"/>
              </a:rPr>
              <a:t>    </a:t>
            </a:r>
            <a:r>
              <a:rPr lang="tr-TR" sz="800" dirty="0" err="1" smtClean="0">
                <a:solidFill>
                  <a:srgbClr val="6A3E3E"/>
                </a:solidFill>
                <a:latin typeface="Consolas"/>
              </a:rPr>
              <a:t>fr</a:t>
            </a:r>
            <a:r>
              <a:rPr lang="tr-TR" sz="800" dirty="0" smtClean="0">
                <a:solidFill>
                  <a:srgbClr val="000000"/>
                </a:solidFill>
                <a:latin typeface="Consolas"/>
              </a:rPr>
              <a:t> </a:t>
            </a:r>
            <a:r>
              <a:rPr lang="tr-TR" sz="800" dirty="0">
                <a:solidFill>
                  <a:srgbClr val="000000"/>
                </a:solidFill>
                <a:latin typeface="Consolas"/>
              </a:rPr>
              <a:t>= </a:t>
            </a:r>
            <a:r>
              <a:rPr lang="tr-TR" sz="800" b="1" dirty="0" err="1">
                <a:solidFill>
                  <a:srgbClr val="7F0055"/>
                </a:solidFill>
                <a:latin typeface="Consolas"/>
              </a:rPr>
              <a:t>new</a:t>
            </a:r>
            <a:r>
              <a:rPr lang="tr-TR" sz="800" b="1" dirty="0">
                <a:solidFill>
                  <a:srgbClr val="000000"/>
                </a:solidFill>
                <a:latin typeface="Consolas"/>
              </a:rPr>
              <a:t> </a:t>
            </a:r>
            <a:r>
              <a:rPr lang="tr-TR" sz="800" b="1" dirty="0" err="1">
                <a:solidFill>
                  <a:srgbClr val="000000"/>
                </a:solidFill>
                <a:latin typeface="Consolas"/>
              </a:rPr>
              <a:t>FileReader</a:t>
            </a:r>
            <a:r>
              <a:rPr lang="tr-TR" sz="800" b="1" dirty="0">
                <a:solidFill>
                  <a:srgbClr val="000000"/>
                </a:solidFill>
                <a:latin typeface="Consolas"/>
              </a:rPr>
              <a:t>(</a:t>
            </a:r>
            <a:r>
              <a:rPr lang="tr-TR" sz="800" b="1" dirty="0">
                <a:solidFill>
                  <a:srgbClr val="2A00FF"/>
                </a:solidFill>
                <a:latin typeface="Consolas"/>
              </a:rPr>
              <a:t>"notlar.</a:t>
            </a:r>
            <a:r>
              <a:rPr lang="tr-TR" sz="800" b="1" dirty="0" err="1">
                <a:solidFill>
                  <a:srgbClr val="2A00FF"/>
                </a:solidFill>
                <a:latin typeface="Consolas"/>
              </a:rPr>
              <a:t>txt</a:t>
            </a:r>
            <a:r>
              <a:rPr lang="tr-TR" sz="800" b="1" dirty="0">
                <a:solidFill>
                  <a:srgbClr val="2A00FF"/>
                </a:solidFill>
                <a:latin typeface="Consolas"/>
              </a:rPr>
              <a:t>"</a:t>
            </a:r>
            <a:r>
              <a:rPr lang="tr-TR" sz="800" b="1" dirty="0">
                <a:solidFill>
                  <a:srgbClr val="000000"/>
                </a:solidFill>
                <a:latin typeface="Consolas"/>
              </a:rPr>
              <a:t>);</a:t>
            </a:r>
          </a:p>
          <a:p>
            <a:pPr algn="l"/>
            <a:r>
              <a:rPr lang="tr-TR" sz="800" dirty="0" smtClean="0">
                <a:solidFill>
                  <a:srgbClr val="6A3E3E"/>
                </a:solidFill>
                <a:latin typeface="Consolas"/>
              </a:rPr>
              <a:t>    </a:t>
            </a:r>
            <a:r>
              <a:rPr lang="tr-TR" sz="800" dirty="0" err="1" smtClean="0">
                <a:solidFill>
                  <a:srgbClr val="6A3E3E"/>
                </a:solidFill>
                <a:latin typeface="Consolas"/>
              </a:rPr>
              <a:t>br</a:t>
            </a:r>
            <a:r>
              <a:rPr lang="tr-TR" sz="800" dirty="0" smtClean="0">
                <a:solidFill>
                  <a:srgbClr val="000000"/>
                </a:solidFill>
                <a:latin typeface="Consolas"/>
              </a:rPr>
              <a:t> </a:t>
            </a:r>
            <a:r>
              <a:rPr lang="tr-TR" sz="800" dirty="0">
                <a:solidFill>
                  <a:srgbClr val="000000"/>
                </a:solidFill>
                <a:latin typeface="Consolas"/>
              </a:rPr>
              <a:t>= </a:t>
            </a:r>
            <a:r>
              <a:rPr lang="tr-TR" sz="800" b="1" dirty="0" err="1">
                <a:solidFill>
                  <a:srgbClr val="7F0055"/>
                </a:solidFill>
                <a:latin typeface="Consolas"/>
              </a:rPr>
              <a:t>new</a:t>
            </a:r>
            <a:r>
              <a:rPr lang="tr-TR" sz="800" b="1" dirty="0">
                <a:solidFill>
                  <a:srgbClr val="000000"/>
                </a:solidFill>
                <a:latin typeface="Consolas"/>
              </a:rPr>
              <a:t> </a:t>
            </a:r>
            <a:r>
              <a:rPr lang="tr-TR" sz="800" b="1" dirty="0" err="1">
                <a:solidFill>
                  <a:srgbClr val="000000"/>
                </a:solidFill>
                <a:latin typeface="Consolas"/>
              </a:rPr>
              <a:t>BufferedReader</a:t>
            </a:r>
            <a:r>
              <a:rPr lang="tr-TR" sz="800" b="1" dirty="0">
                <a:solidFill>
                  <a:srgbClr val="000000"/>
                </a:solidFill>
                <a:latin typeface="Consolas"/>
              </a:rPr>
              <a:t>(</a:t>
            </a:r>
            <a:r>
              <a:rPr lang="tr-TR" sz="800" b="1" dirty="0" err="1">
                <a:solidFill>
                  <a:srgbClr val="6A3E3E"/>
                </a:solidFill>
                <a:latin typeface="Consolas"/>
              </a:rPr>
              <a:t>fr</a:t>
            </a:r>
            <a:r>
              <a:rPr lang="tr-TR" sz="800" b="1" dirty="0">
                <a:solidFill>
                  <a:srgbClr val="000000"/>
                </a:solidFill>
                <a:latin typeface="Consolas"/>
              </a:rPr>
              <a:t>);</a:t>
            </a:r>
          </a:p>
          <a:p>
            <a:pPr algn="l"/>
            <a:r>
              <a:rPr lang="tr-TR" sz="800" dirty="0" smtClean="0">
                <a:solidFill>
                  <a:srgbClr val="6A3E3E"/>
                </a:solidFill>
                <a:latin typeface="Consolas"/>
              </a:rPr>
              <a:t>    </a:t>
            </a:r>
            <a:r>
              <a:rPr lang="tr-TR" sz="800" dirty="0" err="1" smtClean="0">
                <a:solidFill>
                  <a:srgbClr val="6A3E3E"/>
                </a:solidFill>
                <a:latin typeface="Consolas"/>
              </a:rPr>
              <a:t>fs</a:t>
            </a:r>
            <a:r>
              <a:rPr lang="tr-TR" sz="800" dirty="0" smtClean="0">
                <a:solidFill>
                  <a:srgbClr val="000000"/>
                </a:solidFill>
                <a:latin typeface="Consolas"/>
              </a:rPr>
              <a:t> </a:t>
            </a:r>
            <a:r>
              <a:rPr lang="tr-TR" sz="800" dirty="0">
                <a:solidFill>
                  <a:srgbClr val="000000"/>
                </a:solidFill>
                <a:latin typeface="Consolas"/>
              </a:rPr>
              <a:t>= </a:t>
            </a:r>
            <a:r>
              <a:rPr lang="tr-TR" sz="800" b="1" dirty="0" err="1">
                <a:solidFill>
                  <a:srgbClr val="7F0055"/>
                </a:solidFill>
                <a:latin typeface="Consolas"/>
              </a:rPr>
              <a:t>new</a:t>
            </a:r>
            <a:r>
              <a:rPr lang="tr-TR" sz="800" b="1" dirty="0">
                <a:solidFill>
                  <a:srgbClr val="000000"/>
                </a:solidFill>
                <a:latin typeface="Consolas"/>
              </a:rPr>
              <a:t> </a:t>
            </a:r>
            <a:r>
              <a:rPr lang="tr-TR" sz="800" b="1" dirty="0" err="1">
                <a:solidFill>
                  <a:srgbClr val="000000"/>
                </a:solidFill>
                <a:latin typeface="Consolas"/>
              </a:rPr>
              <a:t>FileOutputStream</a:t>
            </a:r>
            <a:r>
              <a:rPr lang="tr-TR" sz="800" b="1" dirty="0">
                <a:solidFill>
                  <a:srgbClr val="000000"/>
                </a:solidFill>
                <a:latin typeface="Consolas"/>
              </a:rPr>
              <a:t>(</a:t>
            </a:r>
            <a:r>
              <a:rPr lang="tr-TR" sz="800" b="1" dirty="0">
                <a:solidFill>
                  <a:srgbClr val="2A00FF"/>
                </a:solidFill>
                <a:latin typeface="Consolas"/>
              </a:rPr>
              <a:t>"</a:t>
            </a:r>
            <a:r>
              <a:rPr lang="tr-TR" sz="800" b="1" dirty="0" err="1">
                <a:solidFill>
                  <a:srgbClr val="2A00FF"/>
                </a:solidFill>
                <a:latin typeface="Consolas"/>
              </a:rPr>
              <a:t>harfNotlari</a:t>
            </a:r>
            <a:r>
              <a:rPr lang="tr-TR" sz="800" b="1" dirty="0">
                <a:solidFill>
                  <a:srgbClr val="2A00FF"/>
                </a:solidFill>
                <a:latin typeface="Consolas"/>
              </a:rPr>
              <a:t>.</a:t>
            </a:r>
            <a:r>
              <a:rPr lang="tr-TR" sz="800" b="1" dirty="0" err="1">
                <a:solidFill>
                  <a:srgbClr val="2A00FF"/>
                </a:solidFill>
                <a:latin typeface="Consolas"/>
              </a:rPr>
              <a:t>txt</a:t>
            </a:r>
            <a:r>
              <a:rPr lang="tr-TR" sz="800" b="1" dirty="0">
                <a:solidFill>
                  <a:srgbClr val="2A00FF"/>
                </a:solidFill>
                <a:latin typeface="Consolas"/>
              </a:rPr>
              <a:t>"</a:t>
            </a:r>
            <a:r>
              <a:rPr lang="tr-TR" sz="800" b="1" dirty="0">
                <a:solidFill>
                  <a:srgbClr val="000000"/>
                </a:solidFill>
                <a:latin typeface="Consolas"/>
              </a:rPr>
              <a:t>);</a:t>
            </a:r>
          </a:p>
          <a:p>
            <a:pPr algn="l"/>
            <a:r>
              <a:rPr lang="tr-TR" sz="800" dirty="0" smtClean="0">
                <a:solidFill>
                  <a:srgbClr val="6A3E3E"/>
                </a:solidFill>
                <a:latin typeface="Consolas"/>
              </a:rPr>
              <a:t>    </a:t>
            </a:r>
            <a:r>
              <a:rPr lang="tr-TR" sz="800" dirty="0" err="1" smtClean="0">
                <a:solidFill>
                  <a:srgbClr val="6A3E3E"/>
                </a:solidFill>
                <a:latin typeface="Consolas"/>
              </a:rPr>
              <a:t>pw</a:t>
            </a:r>
            <a:r>
              <a:rPr lang="tr-TR" sz="800" dirty="0" smtClean="0">
                <a:solidFill>
                  <a:srgbClr val="000000"/>
                </a:solidFill>
                <a:latin typeface="Consolas"/>
              </a:rPr>
              <a:t> </a:t>
            </a:r>
            <a:r>
              <a:rPr lang="tr-TR" sz="800" dirty="0">
                <a:solidFill>
                  <a:srgbClr val="000000"/>
                </a:solidFill>
                <a:latin typeface="Consolas"/>
              </a:rPr>
              <a:t>= </a:t>
            </a:r>
            <a:r>
              <a:rPr lang="tr-TR" sz="800" b="1" dirty="0" err="1">
                <a:solidFill>
                  <a:srgbClr val="7F0055"/>
                </a:solidFill>
                <a:latin typeface="Consolas"/>
              </a:rPr>
              <a:t>new</a:t>
            </a:r>
            <a:r>
              <a:rPr lang="tr-TR" sz="800" b="1" dirty="0">
                <a:solidFill>
                  <a:srgbClr val="000000"/>
                </a:solidFill>
                <a:latin typeface="Consolas"/>
              </a:rPr>
              <a:t> </a:t>
            </a:r>
            <a:r>
              <a:rPr lang="tr-TR" sz="800" b="1" dirty="0" err="1">
                <a:solidFill>
                  <a:srgbClr val="000000"/>
                </a:solidFill>
                <a:latin typeface="Consolas"/>
              </a:rPr>
              <a:t>PrintWriter</a:t>
            </a:r>
            <a:r>
              <a:rPr lang="tr-TR" sz="800" b="1" dirty="0">
                <a:solidFill>
                  <a:srgbClr val="000000"/>
                </a:solidFill>
                <a:latin typeface="Consolas"/>
              </a:rPr>
              <a:t>(</a:t>
            </a:r>
            <a:r>
              <a:rPr lang="tr-TR" sz="800" b="1" dirty="0" err="1">
                <a:solidFill>
                  <a:srgbClr val="6A3E3E"/>
                </a:solidFill>
                <a:latin typeface="Consolas"/>
              </a:rPr>
              <a:t>fs</a:t>
            </a:r>
            <a:r>
              <a:rPr lang="tr-TR" sz="800" b="1" dirty="0">
                <a:solidFill>
                  <a:srgbClr val="000000"/>
                </a:solidFill>
                <a:latin typeface="Consolas"/>
              </a:rPr>
              <a:t>);</a:t>
            </a:r>
          </a:p>
          <a:p>
            <a:pPr algn="l"/>
            <a:r>
              <a:rPr lang="tr-TR" sz="800" dirty="0" smtClean="0">
                <a:solidFill>
                  <a:srgbClr val="6A3E3E"/>
                </a:solidFill>
                <a:latin typeface="Consolas"/>
              </a:rPr>
              <a:t>    satir</a:t>
            </a:r>
            <a:r>
              <a:rPr lang="tr-TR" sz="800" dirty="0" smtClean="0">
                <a:solidFill>
                  <a:srgbClr val="000000"/>
                </a:solidFill>
                <a:latin typeface="Consolas"/>
              </a:rPr>
              <a:t> </a:t>
            </a:r>
            <a:r>
              <a:rPr lang="tr-TR" sz="800" dirty="0">
                <a:solidFill>
                  <a:srgbClr val="000000"/>
                </a:solidFill>
                <a:latin typeface="Consolas"/>
              </a:rPr>
              <a:t>= </a:t>
            </a:r>
            <a:r>
              <a:rPr lang="tr-TR" sz="800" dirty="0" err="1">
                <a:solidFill>
                  <a:srgbClr val="6A3E3E"/>
                </a:solidFill>
                <a:latin typeface="Consolas"/>
              </a:rPr>
              <a:t>br</a:t>
            </a:r>
            <a:r>
              <a:rPr lang="tr-TR" sz="800" dirty="0">
                <a:solidFill>
                  <a:srgbClr val="000000"/>
                </a:solidFill>
                <a:latin typeface="Consolas"/>
              </a:rPr>
              <a:t>.</a:t>
            </a:r>
            <a:r>
              <a:rPr lang="tr-TR" sz="800" dirty="0" err="1">
                <a:solidFill>
                  <a:srgbClr val="000000"/>
                </a:solidFill>
                <a:latin typeface="Consolas"/>
              </a:rPr>
              <a:t>readLine</a:t>
            </a:r>
            <a:r>
              <a:rPr lang="tr-TR" sz="800" dirty="0">
                <a:solidFill>
                  <a:srgbClr val="000000"/>
                </a:solidFill>
                <a:latin typeface="Consolas"/>
              </a:rPr>
              <a:t>();</a:t>
            </a:r>
          </a:p>
          <a:p>
            <a:pPr algn="l"/>
            <a:r>
              <a:rPr lang="tr-TR" sz="800" b="1" dirty="0" smtClean="0">
                <a:solidFill>
                  <a:srgbClr val="7F0055"/>
                </a:solidFill>
                <a:latin typeface="Consolas"/>
              </a:rPr>
              <a:t>    </a:t>
            </a:r>
            <a:r>
              <a:rPr lang="tr-TR" sz="800" b="1" dirty="0" err="1" smtClean="0">
                <a:solidFill>
                  <a:srgbClr val="7F0055"/>
                </a:solidFill>
                <a:latin typeface="Consolas"/>
              </a:rPr>
              <a:t>while</a:t>
            </a:r>
            <a:r>
              <a:rPr lang="tr-TR" sz="800" b="1" dirty="0" smtClean="0">
                <a:solidFill>
                  <a:srgbClr val="000000"/>
                </a:solidFill>
                <a:latin typeface="Consolas"/>
              </a:rPr>
              <a:t>(</a:t>
            </a:r>
            <a:r>
              <a:rPr lang="tr-TR" sz="800" b="1" dirty="0" smtClean="0">
                <a:solidFill>
                  <a:srgbClr val="6A3E3E"/>
                </a:solidFill>
                <a:latin typeface="Consolas"/>
              </a:rPr>
              <a:t>satir</a:t>
            </a:r>
            <a:r>
              <a:rPr lang="tr-TR" sz="800" b="1" dirty="0" smtClean="0">
                <a:solidFill>
                  <a:srgbClr val="000000"/>
                </a:solidFill>
                <a:latin typeface="Consolas"/>
              </a:rPr>
              <a:t> </a:t>
            </a:r>
            <a:r>
              <a:rPr lang="tr-TR" sz="800" b="1" dirty="0">
                <a:solidFill>
                  <a:srgbClr val="000000"/>
                </a:solidFill>
                <a:latin typeface="Consolas"/>
              </a:rPr>
              <a:t>!= </a:t>
            </a:r>
            <a:r>
              <a:rPr lang="tr-TR" sz="800" b="1" dirty="0" err="1">
                <a:solidFill>
                  <a:srgbClr val="7F0055"/>
                </a:solidFill>
                <a:latin typeface="Consolas"/>
              </a:rPr>
              <a:t>null</a:t>
            </a:r>
            <a:r>
              <a:rPr lang="tr-TR" sz="800" b="1" dirty="0">
                <a:solidFill>
                  <a:srgbClr val="000000"/>
                </a:solidFill>
                <a:latin typeface="Consolas"/>
              </a:rPr>
              <a:t>){</a:t>
            </a:r>
          </a:p>
          <a:p>
            <a:pPr algn="l"/>
            <a:r>
              <a:rPr lang="tr-TR" sz="800" dirty="0" smtClean="0">
                <a:solidFill>
                  <a:srgbClr val="6A3E3E"/>
                </a:solidFill>
                <a:latin typeface="Consolas"/>
              </a:rPr>
              <a:t>        </a:t>
            </a:r>
            <a:r>
              <a:rPr lang="tr-TR" sz="800" dirty="0" err="1" smtClean="0">
                <a:solidFill>
                  <a:srgbClr val="6A3E3E"/>
                </a:solidFill>
                <a:latin typeface="Consolas"/>
              </a:rPr>
              <a:t>satirdakiKelimeler</a:t>
            </a:r>
            <a:r>
              <a:rPr lang="tr-TR" sz="800" dirty="0" smtClean="0">
                <a:solidFill>
                  <a:srgbClr val="000000"/>
                </a:solidFill>
                <a:latin typeface="Consolas"/>
              </a:rPr>
              <a:t> </a:t>
            </a:r>
            <a:r>
              <a:rPr lang="tr-TR" sz="800" dirty="0">
                <a:solidFill>
                  <a:srgbClr val="000000"/>
                </a:solidFill>
                <a:latin typeface="Consolas"/>
              </a:rPr>
              <a:t>= </a:t>
            </a:r>
            <a:r>
              <a:rPr lang="tr-TR" sz="800" dirty="0">
                <a:solidFill>
                  <a:srgbClr val="6A3E3E"/>
                </a:solidFill>
                <a:latin typeface="Consolas"/>
              </a:rPr>
              <a:t>satir</a:t>
            </a:r>
            <a:r>
              <a:rPr lang="tr-TR" sz="800" dirty="0">
                <a:solidFill>
                  <a:srgbClr val="000000"/>
                </a:solidFill>
                <a:latin typeface="Consolas"/>
              </a:rPr>
              <a:t>.</a:t>
            </a:r>
            <a:r>
              <a:rPr lang="tr-TR" sz="800" dirty="0" err="1">
                <a:solidFill>
                  <a:srgbClr val="000000"/>
                </a:solidFill>
                <a:latin typeface="Consolas"/>
              </a:rPr>
              <a:t>split</a:t>
            </a:r>
            <a:r>
              <a:rPr lang="tr-TR" sz="800" dirty="0">
                <a:solidFill>
                  <a:srgbClr val="000000"/>
                </a:solidFill>
                <a:latin typeface="Consolas"/>
              </a:rPr>
              <a:t>(</a:t>
            </a:r>
            <a:r>
              <a:rPr lang="tr-TR" sz="800" dirty="0">
                <a:solidFill>
                  <a:srgbClr val="2A00FF"/>
                </a:solidFill>
                <a:latin typeface="Consolas"/>
              </a:rPr>
              <a:t>" "</a:t>
            </a:r>
            <a:r>
              <a:rPr lang="tr-TR" sz="800" dirty="0">
                <a:solidFill>
                  <a:srgbClr val="000000"/>
                </a:solidFill>
                <a:latin typeface="Consolas"/>
              </a:rPr>
              <a:t>);</a:t>
            </a:r>
          </a:p>
          <a:p>
            <a:pPr algn="l"/>
            <a:r>
              <a:rPr lang="tr-TR" sz="800" dirty="0" smtClean="0">
                <a:solidFill>
                  <a:srgbClr val="6A3E3E"/>
                </a:solidFill>
                <a:latin typeface="Consolas"/>
              </a:rPr>
              <a:t>        </a:t>
            </a:r>
            <a:r>
              <a:rPr lang="tr-TR" sz="800" dirty="0" err="1" smtClean="0">
                <a:solidFill>
                  <a:srgbClr val="6A3E3E"/>
                </a:solidFill>
                <a:latin typeface="Consolas"/>
              </a:rPr>
              <a:t>pw</a:t>
            </a:r>
            <a:r>
              <a:rPr lang="tr-TR" sz="800" dirty="0" smtClean="0">
                <a:solidFill>
                  <a:srgbClr val="000000"/>
                </a:solidFill>
                <a:latin typeface="Consolas"/>
              </a:rPr>
              <a:t>.</a:t>
            </a:r>
            <a:r>
              <a:rPr lang="tr-TR" sz="800" dirty="0" err="1" smtClean="0">
                <a:solidFill>
                  <a:srgbClr val="000000"/>
                </a:solidFill>
                <a:latin typeface="Consolas"/>
              </a:rPr>
              <a:t>print</a:t>
            </a:r>
            <a:r>
              <a:rPr lang="tr-TR" sz="800" dirty="0" smtClean="0">
                <a:solidFill>
                  <a:srgbClr val="000000"/>
                </a:solidFill>
                <a:latin typeface="Consolas"/>
              </a:rPr>
              <a:t>(</a:t>
            </a:r>
            <a:r>
              <a:rPr lang="tr-TR" sz="800" dirty="0" err="1" smtClean="0">
                <a:solidFill>
                  <a:srgbClr val="6A3E3E"/>
                </a:solidFill>
                <a:latin typeface="Consolas"/>
              </a:rPr>
              <a:t>satirdakiKelimeler</a:t>
            </a:r>
            <a:r>
              <a:rPr lang="tr-TR" sz="800" dirty="0" smtClean="0">
                <a:solidFill>
                  <a:srgbClr val="000000"/>
                </a:solidFill>
                <a:latin typeface="Consolas"/>
              </a:rPr>
              <a:t>[0</a:t>
            </a:r>
            <a:r>
              <a:rPr lang="tr-TR" sz="800" dirty="0">
                <a:solidFill>
                  <a:srgbClr val="000000"/>
                </a:solidFill>
                <a:latin typeface="Consolas"/>
              </a:rPr>
              <a:t>] + </a:t>
            </a:r>
            <a:r>
              <a:rPr lang="tr-TR" sz="800" dirty="0">
                <a:solidFill>
                  <a:srgbClr val="2A00FF"/>
                </a:solidFill>
                <a:latin typeface="Consolas"/>
              </a:rPr>
              <a:t>" "</a:t>
            </a:r>
            <a:r>
              <a:rPr lang="tr-TR" sz="800" dirty="0">
                <a:solidFill>
                  <a:srgbClr val="000000"/>
                </a:solidFill>
                <a:latin typeface="Consolas"/>
              </a:rPr>
              <a:t>);</a:t>
            </a:r>
          </a:p>
          <a:p>
            <a:pPr algn="l"/>
            <a:r>
              <a:rPr lang="tr-TR" sz="800" dirty="0" smtClean="0">
                <a:solidFill>
                  <a:srgbClr val="6A3E3E"/>
                </a:solidFill>
                <a:latin typeface="Consolas"/>
              </a:rPr>
              <a:t>        toplam</a:t>
            </a:r>
            <a:r>
              <a:rPr lang="tr-TR" sz="800" dirty="0" smtClean="0">
                <a:solidFill>
                  <a:srgbClr val="000000"/>
                </a:solidFill>
                <a:latin typeface="Consolas"/>
              </a:rPr>
              <a:t> </a:t>
            </a:r>
            <a:r>
              <a:rPr lang="tr-TR" sz="800" dirty="0">
                <a:solidFill>
                  <a:srgbClr val="000000"/>
                </a:solidFill>
                <a:latin typeface="Consolas"/>
              </a:rPr>
              <a:t>= </a:t>
            </a:r>
            <a:r>
              <a:rPr lang="tr-TR" sz="800" dirty="0" err="1">
                <a:solidFill>
                  <a:srgbClr val="000000"/>
                </a:solidFill>
                <a:latin typeface="Consolas"/>
              </a:rPr>
              <a:t>Integer</a:t>
            </a:r>
            <a:r>
              <a:rPr lang="tr-TR" sz="800" dirty="0">
                <a:solidFill>
                  <a:srgbClr val="000000"/>
                </a:solidFill>
                <a:latin typeface="Consolas"/>
              </a:rPr>
              <a:t>.</a:t>
            </a:r>
            <a:r>
              <a:rPr lang="tr-TR" sz="800" i="1" dirty="0" err="1">
                <a:solidFill>
                  <a:srgbClr val="000000"/>
                </a:solidFill>
                <a:latin typeface="Consolas"/>
              </a:rPr>
              <a:t>parseInt</a:t>
            </a:r>
            <a:r>
              <a:rPr lang="tr-TR" sz="800" i="1" dirty="0">
                <a:solidFill>
                  <a:srgbClr val="000000"/>
                </a:solidFill>
                <a:latin typeface="Consolas"/>
              </a:rPr>
              <a:t>(</a:t>
            </a:r>
            <a:r>
              <a:rPr lang="tr-TR" sz="800" i="1" dirty="0" err="1">
                <a:solidFill>
                  <a:srgbClr val="6A3E3E"/>
                </a:solidFill>
                <a:latin typeface="Consolas"/>
              </a:rPr>
              <a:t>satirdakiKelimeler</a:t>
            </a:r>
            <a:r>
              <a:rPr lang="tr-TR" sz="800" i="1" dirty="0">
                <a:solidFill>
                  <a:srgbClr val="000000"/>
                </a:solidFill>
                <a:latin typeface="Consolas"/>
              </a:rPr>
              <a:t>[1])*0.4 + </a:t>
            </a:r>
            <a:r>
              <a:rPr lang="tr-TR" sz="800" i="1" dirty="0" err="1">
                <a:solidFill>
                  <a:srgbClr val="000000"/>
                </a:solidFill>
                <a:latin typeface="Consolas"/>
              </a:rPr>
              <a:t>Integer</a:t>
            </a:r>
            <a:r>
              <a:rPr lang="tr-TR" sz="800" i="1" dirty="0">
                <a:solidFill>
                  <a:srgbClr val="000000"/>
                </a:solidFill>
                <a:latin typeface="Consolas"/>
              </a:rPr>
              <a:t>.</a:t>
            </a:r>
            <a:r>
              <a:rPr lang="tr-TR" sz="800" i="1" dirty="0" err="1">
                <a:solidFill>
                  <a:srgbClr val="000000"/>
                </a:solidFill>
                <a:latin typeface="Consolas"/>
              </a:rPr>
              <a:t>parseInt</a:t>
            </a:r>
            <a:r>
              <a:rPr lang="tr-TR" sz="800" i="1" dirty="0">
                <a:solidFill>
                  <a:srgbClr val="000000"/>
                </a:solidFill>
                <a:latin typeface="Consolas"/>
              </a:rPr>
              <a:t>(</a:t>
            </a:r>
            <a:r>
              <a:rPr lang="tr-TR" sz="800" i="1" dirty="0" err="1">
                <a:solidFill>
                  <a:srgbClr val="6A3E3E"/>
                </a:solidFill>
                <a:latin typeface="Consolas"/>
              </a:rPr>
              <a:t>satirdakiKelimeler</a:t>
            </a:r>
            <a:r>
              <a:rPr lang="tr-TR" sz="800" i="1" dirty="0">
                <a:solidFill>
                  <a:srgbClr val="000000"/>
                </a:solidFill>
                <a:latin typeface="Consolas"/>
              </a:rPr>
              <a:t>[2])*0.6;</a:t>
            </a:r>
          </a:p>
          <a:p>
            <a:pPr algn="l"/>
            <a:r>
              <a:rPr lang="tr-TR" sz="800" b="1" dirty="0" smtClean="0">
                <a:solidFill>
                  <a:srgbClr val="7F0055"/>
                </a:solidFill>
                <a:latin typeface="Consolas"/>
              </a:rPr>
              <a:t>        </a:t>
            </a:r>
            <a:r>
              <a:rPr lang="tr-TR" sz="800" b="1" dirty="0" err="1" smtClean="0">
                <a:solidFill>
                  <a:srgbClr val="7F0055"/>
                </a:solidFill>
                <a:latin typeface="Consolas"/>
              </a:rPr>
              <a:t>if</a:t>
            </a:r>
            <a:r>
              <a:rPr lang="tr-TR" sz="800" b="1" dirty="0" smtClean="0">
                <a:solidFill>
                  <a:srgbClr val="000000"/>
                </a:solidFill>
                <a:latin typeface="Consolas"/>
              </a:rPr>
              <a:t>(</a:t>
            </a:r>
            <a:r>
              <a:rPr lang="tr-TR" sz="800" b="1" dirty="0" smtClean="0">
                <a:solidFill>
                  <a:srgbClr val="6A3E3E"/>
                </a:solidFill>
                <a:latin typeface="Consolas"/>
              </a:rPr>
              <a:t>toplam</a:t>
            </a:r>
            <a:r>
              <a:rPr lang="tr-TR" sz="800" b="1" dirty="0" smtClean="0">
                <a:solidFill>
                  <a:srgbClr val="000000"/>
                </a:solidFill>
                <a:latin typeface="Consolas"/>
              </a:rPr>
              <a:t> </a:t>
            </a:r>
            <a:r>
              <a:rPr lang="tr-TR" sz="800" b="1" dirty="0">
                <a:solidFill>
                  <a:srgbClr val="000000"/>
                </a:solidFill>
                <a:latin typeface="Consolas"/>
              </a:rPr>
              <a:t>&gt;= </a:t>
            </a:r>
            <a:r>
              <a:rPr lang="tr-TR" sz="800" b="1" dirty="0" smtClean="0">
                <a:solidFill>
                  <a:srgbClr val="000000"/>
                </a:solidFill>
                <a:latin typeface="Consolas"/>
              </a:rPr>
              <a:t>90)    </a:t>
            </a:r>
            <a:r>
              <a:rPr lang="tr-TR" sz="800" dirty="0" err="1" smtClean="0">
                <a:solidFill>
                  <a:srgbClr val="6A3E3E"/>
                </a:solidFill>
                <a:latin typeface="Consolas"/>
              </a:rPr>
              <a:t>pw</a:t>
            </a:r>
            <a:r>
              <a:rPr lang="tr-TR" sz="800" dirty="0" smtClean="0">
                <a:solidFill>
                  <a:srgbClr val="000000"/>
                </a:solidFill>
                <a:latin typeface="Consolas"/>
              </a:rPr>
              <a:t>.</a:t>
            </a:r>
            <a:r>
              <a:rPr lang="tr-TR" sz="800" dirty="0" err="1" smtClean="0">
                <a:solidFill>
                  <a:srgbClr val="000000"/>
                </a:solidFill>
                <a:latin typeface="Consolas"/>
              </a:rPr>
              <a:t>println</a:t>
            </a:r>
            <a:r>
              <a:rPr lang="tr-TR" sz="800" dirty="0">
                <a:solidFill>
                  <a:srgbClr val="000000"/>
                </a:solidFill>
                <a:latin typeface="Consolas"/>
              </a:rPr>
              <a:t>(</a:t>
            </a:r>
            <a:r>
              <a:rPr lang="tr-TR" sz="800" dirty="0">
                <a:solidFill>
                  <a:srgbClr val="2A00FF"/>
                </a:solidFill>
                <a:latin typeface="Consolas"/>
              </a:rPr>
              <a:t>"AA"</a:t>
            </a:r>
            <a:r>
              <a:rPr lang="tr-TR" sz="800" dirty="0">
                <a:solidFill>
                  <a:srgbClr val="000000"/>
                </a:solidFill>
                <a:latin typeface="Consolas"/>
              </a:rPr>
              <a:t>);</a:t>
            </a:r>
          </a:p>
          <a:p>
            <a:pPr algn="l"/>
            <a:r>
              <a:rPr lang="tr-TR" sz="800" b="1" dirty="0" smtClean="0">
                <a:solidFill>
                  <a:srgbClr val="7F0055"/>
                </a:solidFill>
                <a:latin typeface="Consolas"/>
              </a:rPr>
              <a:t>        else</a:t>
            </a:r>
            <a:r>
              <a:rPr lang="tr-TR" sz="800" b="1" dirty="0" smtClean="0">
                <a:solidFill>
                  <a:srgbClr val="000000"/>
                </a:solidFill>
                <a:latin typeface="Consolas"/>
              </a:rPr>
              <a:t> </a:t>
            </a:r>
            <a:r>
              <a:rPr lang="tr-TR" sz="800" b="1" dirty="0" err="1">
                <a:solidFill>
                  <a:srgbClr val="7F0055"/>
                </a:solidFill>
                <a:latin typeface="Consolas"/>
              </a:rPr>
              <a:t>if</a:t>
            </a:r>
            <a:r>
              <a:rPr lang="tr-TR" sz="800" b="1" dirty="0">
                <a:solidFill>
                  <a:srgbClr val="000000"/>
                </a:solidFill>
                <a:latin typeface="Consolas"/>
              </a:rPr>
              <a:t>(</a:t>
            </a:r>
            <a:r>
              <a:rPr lang="tr-TR" sz="800" b="1" dirty="0">
                <a:solidFill>
                  <a:srgbClr val="6A3E3E"/>
                </a:solidFill>
                <a:latin typeface="Consolas"/>
              </a:rPr>
              <a:t>toplam</a:t>
            </a:r>
            <a:r>
              <a:rPr lang="tr-TR" sz="800" b="1" dirty="0">
                <a:solidFill>
                  <a:srgbClr val="000000"/>
                </a:solidFill>
                <a:latin typeface="Consolas"/>
              </a:rPr>
              <a:t> &gt;= </a:t>
            </a:r>
            <a:r>
              <a:rPr lang="tr-TR" sz="800" b="1" dirty="0" smtClean="0">
                <a:solidFill>
                  <a:srgbClr val="000000"/>
                </a:solidFill>
                <a:latin typeface="Consolas"/>
              </a:rPr>
              <a:t>85)    </a:t>
            </a:r>
            <a:r>
              <a:rPr lang="tr-TR" sz="800" dirty="0" err="1" smtClean="0">
                <a:solidFill>
                  <a:srgbClr val="6A3E3E"/>
                </a:solidFill>
                <a:latin typeface="Consolas"/>
              </a:rPr>
              <a:t>pw</a:t>
            </a:r>
            <a:r>
              <a:rPr lang="tr-TR" sz="800" dirty="0" smtClean="0">
                <a:solidFill>
                  <a:srgbClr val="000000"/>
                </a:solidFill>
                <a:latin typeface="Consolas"/>
              </a:rPr>
              <a:t>.</a:t>
            </a:r>
            <a:r>
              <a:rPr lang="tr-TR" sz="800" dirty="0" err="1" smtClean="0">
                <a:solidFill>
                  <a:srgbClr val="000000"/>
                </a:solidFill>
                <a:latin typeface="Consolas"/>
              </a:rPr>
              <a:t>println</a:t>
            </a:r>
            <a:r>
              <a:rPr lang="tr-TR" sz="800" dirty="0" smtClean="0">
                <a:solidFill>
                  <a:srgbClr val="000000"/>
                </a:solidFill>
                <a:latin typeface="Consolas"/>
              </a:rPr>
              <a:t>(</a:t>
            </a:r>
            <a:r>
              <a:rPr lang="tr-TR" sz="800" dirty="0" smtClean="0">
                <a:solidFill>
                  <a:srgbClr val="2A00FF"/>
                </a:solidFill>
                <a:latin typeface="Consolas"/>
              </a:rPr>
              <a:t>"BA"</a:t>
            </a:r>
            <a:r>
              <a:rPr lang="tr-TR" sz="800" dirty="0" smtClean="0">
                <a:solidFill>
                  <a:srgbClr val="000000"/>
                </a:solidFill>
                <a:latin typeface="Consolas"/>
              </a:rPr>
              <a:t>);</a:t>
            </a:r>
          </a:p>
          <a:p>
            <a:pPr algn="l"/>
            <a:r>
              <a:rPr lang="tr-TR" sz="800" b="1" dirty="0">
                <a:solidFill>
                  <a:srgbClr val="000000"/>
                </a:solidFill>
                <a:latin typeface="Consolas"/>
              </a:rPr>
              <a:t> </a:t>
            </a:r>
            <a:r>
              <a:rPr lang="tr-TR" sz="800" b="1" dirty="0" smtClean="0">
                <a:solidFill>
                  <a:srgbClr val="000000"/>
                </a:solidFill>
                <a:latin typeface="Consolas"/>
              </a:rPr>
              <a:t>       </a:t>
            </a:r>
            <a:r>
              <a:rPr lang="tr-TR" sz="800" b="1" dirty="0" smtClean="0">
                <a:solidFill>
                  <a:srgbClr val="7F0055"/>
                </a:solidFill>
                <a:latin typeface="Consolas"/>
              </a:rPr>
              <a:t>else</a:t>
            </a:r>
            <a:r>
              <a:rPr lang="tr-TR" sz="800" b="1" dirty="0" smtClean="0">
                <a:solidFill>
                  <a:srgbClr val="000000"/>
                </a:solidFill>
                <a:latin typeface="Consolas"/>
              </a:rPr>
              <a:t> </a:t>
            </a:r>
            <a:r>
              <a:rPr lang="tr-TR" sz="800" b="1" dirty="0" err="1">
                <a:solidFill>
                  <a:srgbClr val="7F0055"/>
                </a:solidFill>
                <a:latin typeface="Consolas"/>
              </a:rPr>
              <a:t>if</a:t>
            </a:r>
            <a:r>
              <a:rPr lang="tr-TR" sz="800" b="1" dirty="0">
                <a:solidFill>
                  <a:srgbClr val="000000"/>
                </a:solidFill>
                <a:latin typeface="Consolas"/>
              </a:rPr>
              <a:t>(</a:t>
            </a:r>
            <a:r>
              <a:rPr lang="tr-TR" sz="800" b="1" dirty="0">
                <a:solidFill>
                  <a:srgbClr val="6A3E3E"/>
                </a:solidFill>
                <a:latin typeface="Consolas"/>
              </a:rPr>
              <a:t>toplam</a:t>
            </a:r>
            <a:r>
              <a:rPr lang="tr-TR" sz="800" b="1" dirty="0">
                <a:solidFill>
                  <a:srgbClr val="000000"/>
                </a:solidFill>
                <a:latin typeface="Consolas"/>
              </a:rPr>
              <a:t> &gt;= </a:t>
            </a:r>
            <a:r>
              <a:rPr lang="tr-TR" sz="800" b="1" dirty="0" smtClean="0">
                <a:solidFill>
                  <a:srgbClr val="000000"/>
                </a:solidFill>
                <a:latin typeface="Consolas"/>
              </a:rPr>
              <a:t>80)    </a:t>
            </a:r>
            <a:r>
              <a:rPr lang="tr-TR" sz="800" dirty="0" err="1" smtClean="0">
                <a:solidFill>
                  <a:srgbClr val="6A3E3E"/>
                </a:solidFill>
                <a:latin typeface="Consolas"/>
              </a:rPr>
              <a:t>pw</a:t>
            </a:r>
            <a:r>
              <a:rPr lang="tr-TR" sz="800" dirty="0" smtClean="0">
                <a:solidFill>
                  <a:srgbClr val="000000"/>
                </a:solidFill>
                <a:latin typeface="Consolas"/>
              </a:rPr>
              <a:t>.</a:t>
            </a:r>
            <a:r>
              <a:rPr lang="tr-TR" sz="800" dirty="0" err="1" smtClean="0">
                <a:solidFill>
                  <a:srgbClr val="000000"/>
                </a:solidFill>
                <a:latin typeface="Consolas"/>
              </a:rPr>
              <a:t>println</a:t>
            </a:r>
            <a:r>
              <a:rPr lang="tr-TR" sz="800" dirty="0">
                <a:solidFill>
                  <a:srgbClr val="000000"/>
                </a:solidFill>
                <a:latin typeface="Consolas"/>
              </a:rPr>
              <a:t>(</a:t>
            </a:r>
            <a:r>
              <a:rPr lang="tr-TR" sz="800" dirty="0">
                <a:solidFill>
                  <a:srgbClr val="2A00FF"/>
                </a:solidFill>
                <a:latin typeface="Consolas"/>
              </a:rPr>
              <a:t>"BB"</a:t>
            </a:r>
            <a:r>
              <a:rPr lang="tr-TR" sz="800" dirty="0">
                <a:solidFill>
                  <a:srgbClr val="000000"/>
                </a:solidFill>
                <a:latin typeface="Consolas"/>
              </a:rPr>
              <a:t>);</a:t>
            </a:r>
          </a:p>
          <a:p>
            <a:pPr algn="l"/>
            <a:r>
              <a:rPr lang="tr-TR" sz="800" b="1" dirty="0" smtClean="0">
                <a:solidFill>
                  <a:srgbClr val="7F0055"/>
                </a:solidFill>
                <a:latin typeface="Consolas"/>
              </a:rPr>
              <a:t>        else</a:t>
            </a:r>
            <a:r>
              <a:rPr lang="tr-TR" sz="800" b="1" dirty="0" smtClean="0">
                <a:solidFill>
                  <a:srgbClr val="000000"/>
                </a:solidFill>
                <a:latin typeface="Consolas"/>
              </a:rPr>
              <a:t> </a:t>
            </a:r>
            <a:r>
              <a:rPr lang="tr-TR" sz="800" b="1" dirty="0" err="1">
                <a:solidFill>
                  <a:srgbClr val="7F0055"/>
                </a:solidFill>
                <a:latin typeface="Consolas"/>
              </a:rPr>
              <a:t>if</a:t>
            </a:r>
            <a:r>
              <a:rPr lang="tr-TR" sz="800" b="1" dirty="0">
                <a:solidFill>
                  <a:srgbClr val="000000"/>
                </a:solidFill>
                <a:latin typeface="Consolas"/>
              </a:rPr>
              <a:t>(</a:t>
            </a:r>
            <a:r>
              <a:rPr lang="tr-TR" sz="800" b="1" dirty="0">
                <a:solidFill>
                  <a:srgbClr val="6A3E3E"/>
                </a:solidFill>
                <a:latin typeface="Consolas"/>
              </a:rPr>
              <a:t>toplam</a:t>
            </a:r>
            <a:r>
              <a:rPr lang="tr-TR" sz="800" b="1" dirty="0">
                <a:solidFill>
                  <a:srgbClr val="000000"/>
                </a:solidFill>
                <a:latin typeface="Consolas"/>
              </a:rPr>
              <a:t> &gt;= </a:t>
            </a:r>
            <a:r>
              <a:rPr lang="tr-TR" sz="800" b="1" dirty="0" smtClean="0">
                <a:solidFill>
                  <a:srgbClr val="000000"/>
                </a:solidFill>
                <a:latin typeface="Consolas"/>
              </a:rPr>
              <a:t>75)    </a:t>
            </a:r>
            <a:r>
              <a:rPr lang="tr-TR" sz="800" dirty="0" err="1" smtClean="0">
                <a:solidFill>
                  <a:srgbClr val="6A3E3E"/>
                </a:solidFill>
                <a:latin typeface="Consolas"/>
              </a:rPr>
              <a:t>pw</a:t>
            </a:r>
            <a:r>
              <a:rPr lang="tr-TR" sz="800" dirty="0" smtClean="0">
                <a:solidFill>
                  <a:srgbClr val="000000"/>
                </a:solidFill>
                <a:latin typeface="Consolas"/>
              </a:rPr>
              <a:t>.</a:t>
            </a:r>
            <a:r>
              <a:rPr lang="tr-TR" sz="800" dirty="0" err="1" smtClean="0">
                <a:solidFill>
                  <a:srgbClr val="000000"/>
                </a:solidFill>
                <a:latin typeface="Consolas"/>
              </a:rPr>
              <a:t>println</a:t>
            </a:r>
            <a:r>
              <a:rPr lang="tr-TR" sz="800" dirty="0">
                <a:solidFill>
                  <a:srgbClr val="000000"/>
                </a:solidFill>
                <a:latin typeface="Consolas"/>
              </a:rPr>
              <a:t>(</a:t>
            </a:r>
            <a:r>
              <a:rPr lang="tr-TR" sz="800" dirty="0">
                <a:solidFill>
                  <a:srgbClr val="2A00FF"/>
                </a:solidFill>
                <a:latin typeface="Consolas"/>
              </a:rPr>
              <a:t>"CB"</a:t>
            </a:r>
            <a:r>
              <a:rPr lang="tr-TR" sz="800" dirty="0">
                <a:solidFill>
                  <a:srgbClr val="000000"/>
                </a:solidFill>
                <a:latin typeface="Consolas"/>
              </a:rPr>
              <a:t>);</a:t>
            </a:r>
          </a:p>
          <a:p>
            <a:pPr algn="l"/>
            <a:r>
              <a:rPr lang="tr-TR" sz="800" b="1" dirty="0" smtClean="0">
                <a:solidFill>
                  <a:srgbClr val="7F0055"/>
                </a:solidFill>
                <a:latin typeface="Consolas"/>
              </a:rPr>
              <a:t>        else</a:t>
            </a:r>
            <a:r>
              <a:rPr lang="tr-TR" sz="800" b="1" dirty="0" smtClean="0">
                <a:solidFill>
                  <a:srgbClr val="000000"/>
                </a:solidFill>
                <a:latin typeface="Consolas"/>
              </a:rPr>
              <a:t> </a:t>
            </a:r>
            <a:r>
              <a:rPr lang="tr-TR" sz="800" b="1" dirty="0" err="1">
                <a:solidFill>
                  <a:srgbClr val="7F0055"/>
                </a:solidFill>
                <a:latin typeface="Consolas"/>
              </a:rPr>
              <a:t>if</a:t>
            </a:r>
            <a:r>
              <a:rPr lang="tr-TR" sz="800" b="1" dirty="0">
                <a:solidFill>
                  <a:srgbClr val="000000"/>
                </a:solidFill>
                <a:latin typeface="Consolas"/>
              </a:rPr>
              <a:t>(</a:t>
            </a:r>
            <a:r>
              <a:rPr lang="tr-TR" sz="800" b="1" dirty="0">
                <a:solidFill>
                  <a:srgbClr val="6A3E3E"/>
                </a:solidFill>
                <a:latin typeface="Consolas"/>
              </a:rPr>
              <a:t>toplam</a:t>
            </a:r>
            <a:r>
              <a:rPr lang="tr-TR" sz="800" b="1" dirty="0">
                <a:solidFill>
                  <a:srgbClr val="000000"/>
                </a:solidFill>
                <a:latin typeface="Consolas"/>
              </a:rPr>
              <a:t> &gt;= </a:t>
            </a:r>
            <a:r>
              <a:rPr lang="tr-TR" sz="800" b="1" dirty="0" smtClean="0">
                <a:solidFill>
                  <a:srgbClr val="000000"/>
                </a:solidFill>
                <a:latin typeface="Consolas"/>
              </a:rPr>
              <a:t>70)    </a:t>
            </a:r>
            <a:r>
              <a:rPr lang="tr-TR" sz="800" dirty="0" err="1" smtClean="0">
                <a:solidFill>
                  <a:srgbClr val="6A3E3E"/>
                </a:solidFill>
                <a:latin typeface="Consolas"/>
              </a:rPr>
              <a:t>pw</a:t>
            </a:r>
            <a:r>
              <a:rPr lang="tr-TR" sz="800" dirty="0" smtClean="0">
                <a:solidFill>
                  <a:srgbClr val="000000"/>
                </a:solidFill>
                <a:latin typeface="Consolas"/>
              </a:rPr>
              <a:t>.</a:t>
            </a:r>
            <a:r>
              <a:rPr lang="tr-TR" sz="800" dirty="0" err="1" smtClean="0">
                <a:solidFill>
                  <a:srgbClr val="000000"/>
                </a:solidFill>
                <a:latin typeface="Consolas"/>
              </a:rPr>
              <a:t>println</a:t>
            </a:r>
            <a:r>
              <a:rPr lang="tr-TR" sz="800" dirty="0">
                <a:solidFill>
                  <a:srgbClr val="000000"/>
                </a:solidFill>
                <a:latin typeface="Consolas"/>
              </a:rPr>
              <a:t>(</a:t>
            </a:r>
            <a:r>
              <a:rPr lang="tr-TR" sz="800" dirty="0">
                <a:solidFill>
                  <a:srgbClr val="2A00FF"/>
                </a:solidFill>
                <a:latin typeface="Consolas"/>
              </a:rPr>
              <a:t>"CC"</a:t>
            </a:r>
            <a:r>
              <a:rPr lang="tr-TR" sz="800" dirty="0">
                <a:solidFill>
                  <a:srgbClr val="000000"/>
                </a:solidFill>
                <a:latin typeface="Consolas"/>
              </a:rPr>
              <a:t>);</a:t>
            </a:r>
          </a:p>
          <a:p>
            <a:pPr algn="l"/>
            <a:r>
              <a:rPr lang="tr-TR" sz="800" b="1" dirty="0" smtClean="0">
                <a:solidFill>
                  <a:srgbClr val="7F0055"/>
                </a:solidFill>
                <a:latin typeface="Consolas"/>
              </a:rPr>
              <a:t>        else</a:t>
            </a:r>
            <a:r>
              <a:rPr lang="tr-TR" sz="800" b="1" dirty="0" smtClean="0">
                <a:solidFill>
                  <a:srgbClr val="000000"/>
                </a:solidFill>
                <a:latin typeface="Consolas"/>
              </a:rPr>
              <a:t> </a:t>
            </a:r>
            <a:r>
              <a:rPr lang="tr-TR" sz="800" b="1" dirty="0" err="1">
                <a:solidFill>
                  <a:srgbClr val="7F0055"/>
                </a:solidFill>
                <a:latin typeface="Consolas"/>
              </a:rPr>
              <a:t>if</a:t>
            </a:r>
            <a:r>
              <a:rPr lang="tr-TR" sz="800" b="1" dirty="0">
                <a:solidFill>
                  <a:srgbClr val="000000"/>
                </a:solidFill>
                <a:latin typeface="Consolas"/>
              </a:rPr>
              <a:t>(</a:t>
            </a:r>
            <a:r>
              <a:rPr lang="tr-TR" sz="800" b="1" dirty="0">
                <a:solidFill>
                  <a:srgbClr val="6A3E3E"/>
                </a:solidFill>
                <a:latin typeface="Consolas"/>
              </a:rPr>
              <a:t>toplam</a:t>
            </a:r>
            <a:r>
              <a:rPr lang="tr-TR" sz="800" b="1" dirty="0">
                <a:solidFill>
                  <a:srgbClr val="000000"/>
                </a:solidFill>
                <a:latin typeface="Consolas"/>
              </a:rPr>
              <a:t> &gt;= </a:t>
            </a:r>
            <a:r>
              <a:rPr lang="tr-TR" sz="800" b="1" dirty="0" smtClean="0">
                <a:solidFill>
                  <a:srgbClr val="000000"/>
                </a:solidFill>
                <a:latin typeface="Consolas"/>
              </a:rPr>
              <a:t>65)    </a:t>
            </a:r>
            <a:r>
              <a:rPr lang="tr-TR" sz="800" dirty="0" err="1" smtClean="0">
                <a:solidFill>
                  <a:srgbClr val="6A3E3E"/>
                </a:solidFill>
                <a:latin typeface="Consolas"/>
              </a:rPr>
              <a:t>pw</a:t>
            </a:r>
            <a:r>
              <a:rPr lang="tr-TR" sz="800" dirty="0" smtClean="0">
                <a:solidFill>
                  <a:srgbClr val="000000"/>
                </a:solidFill>
                <a:latin typeface="Consolas"/>
              </a:rPr>
              <a:t>.</a:t>
            </a:r>
            <a:r>
              <a:rPr lang="tr-TR" sz="800" dirty="0" err="1" smtClean="0">
                <a:solidFill>
                  <a:srgbClr val="000000"/>
                </a:solidFill>
                <a:latin typeface="Consolas"/>
              </a:rPr>
              <a:t>println</a:t>
            </a:r>
            <a:r>
              <a:rPr lang="tr-TR" sz="800" dirty="0">
                <a:solidFill>
                  <a:srgbClr val="000000"/>
                </a:solidFill>
                <a:latin typeface="Consolas"/>
              </a:rPr>
              <a:t>(</a:t>
            </a:r>
            <a:r>
              <a:rPr lang="tr-TR" sz="800" dirty="0">
                <a:solidFill>
                  <a:srgbClr val="2A00FF"/>
                </a:solidFill>
                <a:latin typeface="Consolas"/>
              </a:rPr>
              <a:t>"DC"</a:t>
            </a:r>
            <a:r>
              <a:rPr lang="tr-TR" sz="800" dirty="0">
                <a:solidFill>
                  <a:srgbClr val="000000"/>
                </a:solidFill>
                <a:latin typeface="Consolas"/>
              </a:rPr>
              <a:t>);</a:t>
            </a:r>
          </a:p>
          <a:p>
            <a:pPr algn="l"/>
            <a:r>
              <a:rPr lang="tr-TR" sz="800" b="1" dirty="0" smtClean="0">
                <a:solidFill>
                  <a:srgbClr val="7F0055"/>
                </a:solidFill>
                <a:latin typeface="Consolas"/>
              </a:rPr>
              <a:t>        else</a:t>
            </a:r>
            <a:r>
              <a:rPr lang="tr-TR" sz="800" b="1" dirty="0" smtClean="0">
                <a:solidFill>
                  <a:srgbClr val="000000"/>
                </a:solidFill>
                <a:latin typeface="Consolas"/>
              </a:rPr>
              <a:t> </a:t>
            </a:r>
            <a:r>
              <a:rPr lang="tr-TR" sz="800" b="1" dirty="0" err="1">
                <a:solidFill>
                  <a:srgbClr val="7F0055"/>
                </a:solidFill>
                <a:latin typeface="Consolas"/>
              </a:rPr>
              <a:t>if</a:t>
            </a:r>
            <a:r>
              <a:rPr lang="tr-TR" sz="800" b="1" dirty="0">
                <a:solidFill>
                  <a:srgbClr val="000000"/>
                </a:solidFill>
                <a:latin typeface="Consolas"/>
              </a:rPr>
              <a:t>(</a:t>
            </a:r>
            <a:r>
              <a:rPr lang="tr-TR" sz="800" b="1" dirty="0">
                <a:solidFill>
                  <a:srgbClr val="6A3E3E"/>
                </a:solidFill>
                <a:latin typeface="Consolas"/>
              </a:rPr>
              <a:t>toplam</a:t>
            </a:r>
            <a:r>
              <a:rPr lang="tr-TR" sz="800" b="1" dirty="0">
                <a:solidFill>
                  <a:srgbClr val="000000"/>
                </a:solidFill>
                <a:latin typeface="Consolas"/>
              </a:rPr>
              <a:t> &gt;= </a:t>
            </a:r>
            <a:r>
              <a:rPr lang="tr-TR" sz="800" b="1" dirty="0" smtClean="0">
                <a:solidFill>
                  <a:srgbClr val="000000"/>
                </a:solidFill>
                <a:latin typeface="Consolas"/>
              </a:rPr>
              <a:t>60)    </a:t>
            </a:r>
            <a:r>
              <a:rPr lang="tr-TR" sz="800" dirty="0" err="1" smtClean="0">
                <a:solidFill>
                  <a:srgbClr val="6A3E3E"/>
                </a:solidFill>
                <a:latin typeface="Consolas"/>
              </a:rPr>
              <a:t>pw</a:t>
            </a:r>
            <a:r>
              <a:rPr lang="tr-TR" sz="800" dirty="0" smtClean="0">
                <a:solidFill>
                  <a:srgbClr val="000000"/>
                </a:solidFill>
                <a:latin typeface="Consolas"/>
              </a:rPr>
              <a:t>.</a:t>
            </a:r>
            <a:r>
              <a:rPr lang="tr-TR" sz="800" dirty="0" err="1" smtClean="0">
                <a:solidFill>
                  <a:srgbClr val="000000"/>
                </a:solidFill>
                <a:latin typeface="Consolas"/>
              </a:rPr>
              <a:t>println</a:t>
            </a:r>
            <a:r>
              <a:rPr lang="tr-TR" sz="800" dirty="0">
                <a:solidFill>
                  <a:srgbClr val="000000"/>
                </a:solidFill>
                <a:latin typeface="Consolas"/>
              </a:rPr>
              <a:t>(</a:t>
            </a:r>
            <a:r>
              <a:rPr lang="tr-TR" sz="800" dirty="0">
                <a:solidFill>
                  <a:srgbClr val="2A00FF"/>
                </a:solidFill>
                <a:latin typeface="Consolas"/>
              </a:rPr>
              <a:t>"DD"</a:t>
            </a:r>
            <a:r>
              <a:rPr lang="tr-TR" sz="800" dirty="0">
                <a:solidFill>
                  <a:srgbClr val="000000"/>
                </a:solidFill>
                <a:latin typeface="Consolas"/>
              </a:rPr>
              <a:t>);</a:t>
            </a:r>
          </a:p>
          <a:p>
            <a:pPr algn="l"/>
            <a:r>
              <a:rPr lang="tr-TR" sz="800" b="1" dirty="0" smtClean="0">
                <a:solidFill>
                  <a:srgbClr val="7F0055"/>
                </a:solidFill>
                <a:latin typeface="Consolas"/>
              </a:rPr>
              <a:t>        else    </a:t>
            </a:r>
            <a:r>
              <a:rPr lang="tr-TR" sz="800" dirty="0" err="1" smtClean="0">
                <a:solidFill>
                  <a:srgbClr val="6A3E3E"/>
                </a:solidFill>
                <a:latin typeface="Consolas"/>
              </a:rPr>
              <a:t>pw</a:t>
            </a:r>
            <a:r>
              <a:rPr lang="tr-TR" sz="800" dirty="0" smtClean="0">
                <a:solidFill>
                  <a:srgbClr val="000000"/>
                </a:solidFill>
                <a:latin typeface="Consolas"/>
              </a:rPr>
              <a:t>.</a:t>
            </a:r>
            <a:r>
              <a:rPr lang="tr-TR" sz="800" dirty="0" err="1" smtClean="0">
                <a:solidFill>
                  <a:srgbClr val="000000"/>
                </a:solidFill>
                <a:latin typeface="Consolas"/>
              </a:rPr>
              <a:t>println</a:t>
            </a:r>
            <a:r>
              <a:rPr lang="tr-TR" sz="800" dirty="0">
                <a:solidFill>
                  <a:srgbClr val="000000"/>
                </a:solidFill>
                <a:latin typeface="Consolas"/>
              </a:rPr>
              <a:t>(</a:t>
            </a:r>
            <a:r>
              <a:rPr lang="tr-TR" sz="800" dirty="0">
                <a:solidFill>
                  <a:srgbClr val="2A00FF"/>
                </a:solidFill>
                <a:latin typeface="Consolas"/>
              </a:rPr>
              <a:t>"FF"</a:t>
            </a:r>
            <a:r>
              <a:rPr lang="tr-TR" sz="800" dirty="0">
                <a:solidFill>
                  <a:srgbClr val="000000"/>
                </a:solidFill>
                <a:latin typeface="Consolas"/>
              </a:rPr>
              <a:t>);</a:t>
            </a:r>
          </a:p>
          <a:p>
            <a:pPr algn="l"/>
            <a:r>
              <a:rPr lang="tr-TR" sz="800" dirty="0" smtClean="0">
                <a:latin typeface="Consolas"/>
              </a:rPr>
              <a:t>        </a:t>
            </a:r>
            <a:r>
              <a:rPr lang="tr-TR" sz="800" dirty="0" smtClean="0">
                <a:solidFill>
                  <a:srgbClr val="6A3E3E"/>
                </a:solidFill>
                <a:latin typeface="Consolas"/>
              </a:rPr>
              <a:t>satir</a:t>
            </a:r>
            <a:r>
              <a:rPr lang="tr-TR" sz="800" dirty="0" smtClean="0">
                <a:solidFill>
                  <a:srgbClr val="000000"/>
                </a:solidFill>
                <a:latin typeface="Consolas"/>
              </a:rPr>
              <a:t> </a:t>
            </a:r>
            <a:r>
              <a:rPr lang="tr-TR" sz="800" dirty="0">
                <a:solidFill>
                  <a:srgbClr val="000000"/>
                </a:solidFill>
                <a:latin typeface="Consolas"/>
              </a:rPr>
              <a:t>= </a:t>
            </a:r>
            <a:r>
              <a:rPr lang="tr-TR" sz="800" dirty="0" err="1">
                <a:solidFill>
                  <a:srgbClr val="6A3E3E"/>
                </a:solidFill>
                <a:latin typeface="Consolas"/>
              </a:rPr>
              <a:t>br</a:t>
            </a:r>
            <a:r>
              <a:rPr lang="tr-TR" sz="800" dirty="0">
                <a:solidFill>
                  <a:srgbClr val="000000"/>
                </a:solidFill>
                <a:latin typeface="Consolas"/>
              </a:rPr>
              <a:t>.</a:t>
            </a:r>
            <a:r>
              <a:rPr lang="tr-TR" sz="800" dirty="0" err="1">
                <a:solidFill>
                  <a:srgbClr val="000000"/>
                </a:solidFill>
                <a:latin typeface="Consolas"/>
              </a:rPr>
              <a:t>readLine</a:t>
            </a:r>
            <a:r>
              <a:rPr lang="tr-TR" sz="800" dirty="0">
                <a:solidFill>
                  <a:srgbClr val="000000"/>
                </a:solidFill>
                <a:latin typeface="Consolas"/>
              </a:rPr>
              <a:t>();</a:t>
            </a:r>
          </a:p>
          <a:p>
            <a:pPr algn="l"/>
            <a:r>
              <a:rPr lang="tr-TR" sz="800" dirty="0" smtClean="0">
                <a:solidFill>
                  <a:srgbClr val="000000"/>
                </a:solidFill>
                <a:latin typeface="Consolas"/>
              </a:rPr>
              <a:t>    }</a:t>
            </a:r>
            <a:endParaRPr lang="tr-TR" sz="800" dirty="0">
              <a:solidFill>
                <a:srgbClr val="000000"/>
              </a:solidFill>
              <a:latin typeface="Consolas"/>
            </a:endParaRPr>
          </a:p>
          <a:p>
            <a:pPr algn="l"/>
            <a:endParaRPr lang="tr-TR" sz="800" dirty="0">
              <a:latin typeface="Consolas"/>
            </a:endParaRPr>
          </a:p>
          <a:p>
            <a:pPr algn="l"/>
            <a:r>
              <a:rPr lang="tr-TR" sz="800" dirty="0" err="1">
                <a:solidFill>
                  <a:srgbClr val="6A3E3E"/>
                </a:solidFill>
                <a:latin typeface="Consolas"/>
              </a:rPr>
              <a:t>br</a:t>
            </a:r>
            <a:r>
              <a:rPr lang="tr-TR" sz="800" dirty="0">
                <a:solidFill>
                  <a:srgbClr val="000000"/>
                </a:solidFill>
                <a:latin typeface="Consolas"/>
              </a:rPr>
              <a:t>.</a:t>
            </a:r>
            <a:r>
              <a:rPr lang="tr-TR" sz="800" dirty="0" err="1">
                <a:solidFill>
                  <a:srgbClr val="000000"/>
                </a:solidFill>
                <a:latin typeface="Consolas"/>
              </a:rPr>
              <a:t>close</a:t>
            </a:r>
            <a:r>
              <a:rPr lang="tr-TR" sz="800" dirty="0">
                <a:solidFill>
                  <a:srgbClr val="000000"/>
                </a:solidFill>
                <a:latin typeface="Consolas"/>
              </a:rPr>
              <a:t>();</a:t>
            </a:r>
          </a:p>
          <a:p>
            <a:pPr algn="l"/>
            <a:r>
              <a:rPr lang="tr-TR" sz="800" dirty="0" err="1">
                <a:solidFill>
                  <a:srgbClr val="6A3E3E"/>
                </a:solidFill>
                <a:latin typeface="Consolas"/>
              </a:rPr>
              <a:t>pw</a:t>
            </a:r>
            <a:r>
              <a:rPr lang="tr-TR" sz="800" dirty="0">
                <a:solidFill>
                  <a:srgbClr val="000000"/>
                </a:solidFill>
                <a:latin typeface="Consolas"/>
              </a:rPr>
              <a:t>.</a:t>
            </a:r>
            <a:r>
              <a:rPr lang="tr-TR" sz="800" dirty="0" err="1">
                <a:solidFill>
                  <a:srgbClr val="000000"/>
                </a:solidFill>
                <a:latin typeface="Consolas"/>
              </a:rPr>
              <a:t>close</a:t>
            </a:r>
            <a:r>
              <a:rPr lang="tr-TR" sz="800" dirty="0" smtClean="0">
                <a:solidFill>
                  <a:srgbClr val="000000"/>
                </a:solidFill>
                <a:latin typeface="Consolas"/>
              </a:rPr>
              <a:t>();</a:t>
            </a:r>
          </a:p>
          <a:p>
            <a:pPr algn="l"/>
            <a:endParaRPr lang="tr-TR" sz="800" dirty="0">
              <a:solidFill>
                <a:srgbClr val="000000"/>
              </a:solidFill>
              <a:latin typeface="Consolas"/>
            </a:endParaRPr>
          </a:p>
          <a:p>
            <a:pPr algn="l"/>
            <a:r>
              <a:rPr lang="tr-TR" sz="800" dirty="0">
                <a:solidFill>
                  <a:srgbClr val="000000"/>
                </a:solidFill>
                <a:latin typeface="Consolas"/>
              </a:rPr>
              <a:t>}</a:t>
            </a:r>
            <a:r>
              <a:rPr lang="tr-TR" sz="800" b="1" dirty="0" err="1">
                <a:solidFill>
                  <a:srgbClr val="7F0055"/>
                </a:solidFill>
                <a:latin typeface="Consolas"/>
              </a:rPr>
              <a:t>catch</a:t>
            </a:r>
            <a:r>
              <a:rPr lang="tr-TR" sz="800" b="1" dirty="0">
                <a:solidFill>
                  <a:srgbClr val="000000"/>
                </a:solidFill>
                <a:latin typeface="Consolas"/>
              </a:rPr>
              <a:t>(</a:t>
            </a:r>
            <a:r>
              <a:rPr lang="tr-TR" sz="800" b="1" dirty="0" err="1">
                <a:solidFill>
                  <a:srgbClr val="000000"/>
                </a:solidFill>
                <a:latin typeface="Consolas"/>
              </a:rPr>
              <a:t>FileNotFoundException</a:t>
            </a:r>
            <a:r>
              <a:rPr lang="tr-TR" sz="800" b="1" dirty="0">
                <a:solidFill>
                  <a:srgbClr val="000000"/>
                </a:solidFill>
                <a:latin typeface="Consolas"/>
              </a:rPr>
              <a:t> </a:t>
            </a:r>
            <a:r>
              <a:rPr lang="tr-TR" sz="800" b="1" dirty="0">
                <a:solidFill>
                  <a:srgbClr val="6A3E3E"/>
                </a:solidFill>
                <a:latin typeface="Consolas"/>
              </a:rPr>
              <a:t>e</a:t>
            </a:r>
            <a:r>
              <a:rPr lang="tr-TR" sz="800" b="1" dirty="0">
                <a:solidFill>
                  <a:srgbClr val="000000"/>
                </a:solidFill>
                <a:latin typeface="Consolas"/>
              </a:rPr>
              <a:t>){</a:t>
            </a:r>
          </a:p>
          <a:p>
            <a:pPr algn="l"/>
            <a:r>
              <a:rPr lang="tr-TR" sz="800" dirty="0" smtClean="0">
                <a:solidFill>
                  <a:srgbClr val="000000"/>
                </a:solidFill>
                <a:latin typeface="Consolas"/>
              </a:rPr>
              <a:t>    </a:t>
            </a:r>
            <a:r>
              <a:rPr lang="tr-TR" sz="800" dirty="0" err="1" smtClean="0">
                <a:solidFill>
                  <a:srgbClr val="000000"/>
                </a:solidFill>
                <a:latin typeface="Consolas"/>
              </a:rPr>
              <a:t>System</a:t>
            </a:r>
            <a:r>
              <a:rPr lang="tr-TR" sz="800" dirty="0" smtClean="0">
                <a:solidFill>
                  <a:srgbClr val="000000"/>
                </a:solidFill>
                <a:latin typeface="Consolas"/>
              </a:rPr>
              <a:t>.</a:t>
            </a:r>
            <a:r>
              <a:rPr lang="tr-TR" sz="800" b="1" i="1" dirty="0" err="1" smtClean="0">
                <a:solidFill>
                  <a:srgbClr val="0000C0"/>
                </a:solidFill>
                <a:latin typeface="Consolas"/>
              </a:rPr>
              <a:t>out</a:t>
            </a:r>
            <a:r>
              <a:rPr lang="tr-TR" sz="800" b="1" i="1" dirty="0" smtClean="0">
                <a:solidFill>
                  <a:srgbClr val="000000"/>
                </a:solidFill>
                <a:latin typeface="Consolas"/>
              </a:rPr>
              <a:t>.</a:t>
            </a:r>
            <a:r>
              <a:rPr lang="tr-TR" sz="800" b="1" i="1" dirty="0" err="1" smtClean="0">
                <a:solidFill>
                  <a:srgbClr val="000000"/>
                </a:solidFill>
                <a:latin typeface="Consolas"/>
              </a:rPr>
              <a:t>println</a:t>
            </a:r>
            <a:r>
              <a:rPr lang="tr-TR" sz="800" b="1" i="1" dirty="0">
                <a:solidFill>
                  <a:srgbClr val="000000"/>
                </a:solidFill>
                <a:latin typeface="Consolas"/>
              </a:rPr>
              <a:t>(</a:t>
            </a:r>
            <a:r>
              <a:rPr lang="tr-TR" sz="800" b="1" i="1" dirty="0">
                <a:solidFill>
                  <a:srgbClr val="2A00FF"/>
                </a:solidFill>
                <a:latin typeface="Consolas"/>
              </a:rPr>
              <a:t>"Dosya bulunamadı!.."</a:t>
            </a:r>
            <a:r>
              <a:rPr lang="tr-TR" sz="800" b="1" i="1" dirty="0">
                <a:solidFill>
                  <a:srgbClr val="000000"/>
                </a:solidFill>
                <a:latin typeface="Consolas"/>
              </a:rPr>
              <a:t>);</a:t>
            </a:r>
          </a:p>
          <a:p>
            <a:pPr algn="l"/>
            <a:r>
              <a:rPr lang="tr-TR" sz="800" dirty="0">
                <a:solidFill>
                  <a:srgbClr val="000000"/>
                </a:solidFill>
                <a:latin typeface="Consolas"/>
              </a:rPr>
              <a:t>}</a:t>
            </a:r>
            <a:r>
              <a:rPr lang="tr-TR" sz="800" b="1" dirty="0" err="1">
                <a:solidFill>
                  <a:srgbClr val="7F0055"/>
                </a:solidFill>
                <a:latin typeface="Consolas"/>
              </a:rPr>
              <a:t>catch</a:t>
            </a:r>
            <a:r>
              <a:rPr lang="tr-TR" sz="800" b="1" dirty="0">
                <a:solidFill>
                  <a:srgbClr val="000000"/>
                </a:solidFill>
                <a:latin typeface="Consolas"/>
              </a:rPr>
              <a:t>(</a:t>
            </a:r>
            <a:r>
              <a:rPr lang="tr-TR" sz="800" b="1" dirty="0" err="1">
                <a:solidFill>
                  <a:srgbClr val="000000"/>
                </a:solidFill>
                <a:latin typeface="Consolas"/>
              </a:rPr>
              <a:t>IOException</a:t>
            </a:r>
            <a:r>
              <a:rPr lang="tr-TR" sz="800" b="1" dirty="0">
                <a:solidFill>
                  <a:srgbClr val="000000"/>
                </a:solidFill>
                <a:latin typeface="Consolas"/>
              </a:rPr>
              <a:t> </a:t>
            </a:r>
            <a:r>
              <a:rPr lang="tr-TR" sz="800" b="1" dirty="0">
                <a:solidFill>
                  <a:srgbClr val="6A3E3E"/>
                </a:solidFill>
                <a:latin typeface="Consolas"/>
              </a:rPr>
              <a:t>e</a:t>
            </a:r>
            <a:r>
              <a:rPr lang="tr-TR" sz="800" b="1" dirty="0">
                <a:solidFill>
                  <a:srgbClr val="000000"/>
                </a:solidFill>
                <a:latin typeface="Consolas"/>
              </a:rPr>
              <a:t>){</a:t>
            </a:r>
          </a:p>
          <a:p>
            <a:pPr algn="l"/>
            <a:r>
              <a:rPr lang="tr-TR" sz="800" dirty="0" smtClean="0">
                <a:solidFill>
                  <a:srgbClr val="000000"/>
                </a:solidFill>
                <a:latin typeface="Consolas"/>
              </a:rPr>
              <a:t>    </a:t>
            </a:r>
            <a:r>
              <a:rPr lang="tr-TR" sz="800" dirty="0" err="1" smtClean="0">
                <a:solidFill>
                  <a:srgbClr val="000000"/>
                </a:solidFill>
                <a:latin typeface="Consolas"/>
              </a:rPr>
              <a:t>System</a:t>
            </a:r>
            <a:r>
              <a:rPr lang="tr-TR" sz="800" dirty="0" smtClean="0">
                <a:solidFill>
                  <a:srgbClr val="000000"/>
                </a:solidFill>
                <a:latin typeface="Consolas"/>
              </a:rPr>
              <a:t>.</a:t>
            </a:r>
            <a:r>
              <a:rPr lang="tr-TR" sz="800" b="1" i="1" dirty="0" err="1" smtClean="0">
                <a:solidFill>
                  <a:srgbClr val="0000C0"/>
                </a:solidFill>
                <a:latin typeface="Consolas"/>
              </a:rPr>
              <a:t>out</a:t>
            </a:r>
            <a:r>
              <a:rPr lang="tr-TR" sz="800" b="1" i="1" dirty="0" smtClean="0">
                <a:solidFill>
                  <a:srgbClr val="000000"/>
                </a:solidFill>
                <a:latin typeface="Consolas"/>
              </a:rPr>
              <a:t>.</a:t>
            </a:r>
            <a:r>
              <a:rPr lang="tr-TR" sz="800" b="1" i="1" dirty="0" err="1" smtClean="0">
                <a:solidFill>
                  <a:srgbClr val="000000"/>
                </a:solidFill>
                <a:latin typeface="Consolas"/>
              </a:rPr>
              <a:t>println</a:t>
            </a:r>
            <a:r>
              <a:rPr lang="tr-TR" sz="800" b="1" i="1" dirty="0">
                <a:solidFill>
                  <a:srgbClr val="000000"/>
                </a:solidFill>
                <a:latin typeface="Consolas"/>
              </a:rPr>
              <a:t>(</a:t>
            </a:r>
            <a:r>
              <a:rPr lang="tr-TR" sz="800" b="1" i="1" dirty="0">
                <a:solidFill>
                  <a:srgbClr val="2A00FF"/>
                </a:solidFill>
                <a:latin typeface="Consolas"/>
              </a:rPr>
              <a:t>"Dosya okuma hatası..."</a:t>
            </a:r>
            <a:r>
              <a:rPr lang="tr-TR" sz="800" b="1" i="1" dirty="0">
                <a:solidFill>
                  <a:srgbClr val="000000"/>
                </a:solidFill>
                <a:latin typeface="Consolas"/>
              </a:rPr>
              <a:t>);</a:t>
            </a:r>
          </a:p>
          <a:p>
            <a:pPr algn="l"/>
            <a:r>
              <a:rPr lang="tr-TR" sz="800" dirty="0">
                <a:solidFill>
                  <a:srgbClr val="000000"/>
                </a:solidFill>
                <a:latin typeface="Consolas"/>
              </a:rPr>
              <a:t>}</a:t>
            </a:r>
            <a:endParaRPr lang="tr-TR" sz="800" dirty="0" smtClean="0">
              <a:solidFill>
                <a:schemeClr val="tx1"/>
              </a:solidFill>
            </a:endParaRPr>
          </a:p>
        </p:txBody>
      </p:sp>
    </p:spTree>
    <p:extLst>
      <p:ext uri="{BB962C8B-B14F-4D97-AF65-F5344CB8AC3E}">
        <p14:creationId xmlns="" xmlns:p14="http://schemas.microsoft.com/office/powerpoint/2010/main" val="497082060"/>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BufferedReader Sınıfı</a:t>
            </a:r>
            <a:endParaRPr lang="tr-TR" sz="4000" b="1" dirty="0">
              <a:solidFill>
                <a:schemeClr val="tx2">
                  <a:lumMod val="60000"/>
                  <a:lumOff val="40000"/>
                </a:schemeClr>
              </a:solidFill>
            </a:endParaRPr>
          </a:p>
        </p:txBody>
      </p:sp>
      <p:sp>
        <p:nvSpPr>
          <p:cNvPr id="3" name="Alt Başlık 2"/>
          <p:cNvSpPr>
            <a:spLocks noGrp="1"/>
          </p:cNvSpPr>
          <p:nvPr>
            <p:ph idx="1"/>
          </p:nvPr>
        </p:nvSpPr>
        <p:spPr/>
        <p:txBody>
          <a:bodyPr>
            <a:noAutofit/>
          </a:bodyPr>
          <a:lstStyle/>
          <a:p>
            <a:pPr marL="285750" indent="-285750" algn="just">
              <a:buFontTx/>
              <a:buChar char="-"/>
            </a:pPr>
            <a:r>
              <a:rPr lang="tr-TR" sz="1400" smtClean="0">
                <a:solidFill>
                  <a:srgbClr val="000000"/>
                </a:solidFill>
              </a:rPr>
              <a:t>Bir önceki sayfadaki örnekte </a:t>
            </a:r>
            <a:r>
              <a:rPr lang="tr-TR" sz="1400" u="sng" smtClean="0">
                <a:solidFill>
                  <a:srgbClr val="000000"/>
                </a:solidFill>
              </a:rPr>
              <a:t>notlar.txt</a:t>
            </a:r>
            <a:r>
              <a:rPr lang="tr-TR" sz="1400" smtClean="0">
                <a:solidFill>
                  <a:srgbClr val="000000"/>
                </a:solidFill>
              </a:rPr>
              <a:t> dosyasından okunan sınav bilgileri sonucu oluşan toplam not harf notu bilgisi olarak </a:t>
            </a:r>
            <a:r>
              <a:rPr lang="tr-TR" sz="1400" u="sng" smtClean="0">
                <a:solidFill>
                  <a:srgbClr val="000000"/>
                </a:solidFill>
              </a:rPr>
              <a:t>harfNotlari.txt</a:t>
            </a:r>
            <a:r>
              <a:rPr lang="tr-TR" sz="1400" smtClean="0">
                <a:solidFill>
                  <a:srgbClr val="000000"/>
                </a:solidFill>
              </a:rPr>
              <a:t> adlı dosyaya yazılmıştır.</a:t>
            </a:r>
          </a:p>
          <a:p>
            <a:pPr marL="285750" indent="-285750" algn="just">
              <a:buFontTx/>
              <a:buChar char="-"/>
            </a:pPr>
            <a:endParaRPr lang="tr-TR" sz="1400">
              <a:solidFill>
                <a:srgbClr val="000000"/>
              </a:solidFill>
            </a:endParaRPr>
          </a:p>
          <a:p>
            <a:pPr marL="285750" indent="-285750" algn="just">
              <a:buFontTx/>
              <a:buChar char="-"/>
            </a:pPr>
            <a:r>
              <a:rPr lang="tr-TR" sz="1400" smtClean="0">
                <a:solidFill>
                  <a:srgbClr val="000000"/>
                </a:solidFill>
              </a:rPr>
              <a:t>Dosya işlemlerindeki en önemli konulardan birisi dosya içeriğinin bilinip bilinmemesidir. Dosya içeriği biliniyorsa içeriğe uygun şekilde kod yazmak oldukça kolaydır. Bir önceki örnekte programcı notlar.txt dosyasının içeriğini tam olarak bildiğinden (her satırda ilk kelimenin isim olduğunu, ikinci kelimenin arasınav notu olduğunu, üçüncü kelimenin final notu olduğunu biliyor) kodu ona göre yazmıştır. Ancak içeriği net olarak bilinmeyen dosyalarda kod yazmak o kadar kolay olmayabilir.</a:t>
            </a:r>
          </a:p>
          <a:p>
            <a:pPr marL="285750" indent="-285750" algn="just">
              <a:buFontTx/>
              <a:buChar char="-"/>
            </a:pPr>
            <a:endParaRPr lang="tr-TR" sz="1400">
              <a:solidFill>
                <a:srgbClr val="000000"/>
              </a:solidFill>
            </a:endParaRPr>
          </a:p>
          <a:p>
            <a:pPr marL="285750" indent="-285750" algn="just">
              <a:buFontTx/>
              <a:buChar char="-"/>
            </a:pPr>
            <a:r>
              <a:rPr lang="tr-TR" sz="1400" smtClean="0">
                <a:solidFill>
                  <a:srgbClr val="000000"/>
                </a:solidFill>
              </a:rPr>
              <a:t>FileOutputStream ve FileReader sınıflarının parametre olarak aldığı dosya isimleri önemlidir. Bu dosya isimleri eğer tam yolu veriliyorsa (D:\cokgizlibelgeler\cokdahagizlibelgeler\cokgizlibelge.txt gibi) dosya bilgisayarda o yolu arayarak dosyayı bulmaya çalışır. Ancak, dosya adı olarak tam yol kullanılmıyorsa bilgisayar dosyayı </a:t>
            </a:r>
            <a:r>
              <a:rPr lang="tr-TR" sz="1400" u="sng" smtClean="0">
                <a:solidFill>
                  <a:srgbClr val="000000"/>
                </a:solidFill>
              </a:rPr>
              <a:t>proje klasöründen başlayarak</a:t>
            </a:r>
            <a:r>
              <a:rPr lang="tr-TR" sz="1400" smtClean="0">
                <a:solidFill>
                  <a:srgbClr val="000000"/>
                </a:solidFill>
              </a:rPr>
              <a:t> arar. Bir önceki örnekte dosya adları olarak tam yol verilmemiştir ve direk dosya adı bilgisi verilmiştir. Bu durumda dosyaların tam olarak </a:t>
            </a:r>
            <a:r>
              <a:rPr lang="tr-TR" sz="1400" u="sng" smtClean="0">
                <a:solidFill>
                  <a:srgbClr val="000000"/>
                </a:solidFill>
              </a:rPr>
              <a:t>proje klasörünün altında</a:t>
            </a:r>
            <a:r>
              <a:rPr lang="tr-TR" sz="1400" smtClean="0">
                <a:solidFill>
                  <a:srgbClr val="000000"/>
                </a:solidFill>
              </a:rPr>
              <a:t> olması gerekir. Dosyaların bulunamama sebepleri genel olarak ikiye ayrılır. Ya dosya gerçekten hiç yoktur, ya da dosya vardır ama yolu düzgün bir şekilde belirtilememiştir. Buna dikkat edilmesi gerekir.</a:t>
            </a:r>
          </a:p>
        </p:txBody>
      </p:sp>
    </p:spTree>
    <p:extLst>
      <p:ext uri="{BB962C8B-B14F-4D97-AF65-F5344CB8AC3E}">
        <p14:creationId xmlns="" xmlns:p14="http://schemas.microsoft.com/office/powerpoint/2010/main" val="557166221"/>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smtClean="0">
                <a:solidFill>
                  <a:schemeClr val="tx2">
                    <a:lumMod val="60000"/>
                    <a:lumOff val="40000"/>
                  </a:schemeClr>
                </a:solidFill>
              </a:rPr>
              <a:t>BufferedReader Sınıfı</a:t>
            </a:r>
            <a:endParaRPr lang="tr-TR" sz="4000" b="1" dirty="0">
              <a:solidFill>
                <a:schemeClr val="tx2">
                  <a:lumMod val="60000"/>
                  <a:lumOff val="40000"/>
                </a:schemeClr>
              </a:solidFill>
            </a:endParaRPr>
          </a:p>
        </p:txBody>
      </p:sp>
      <p:sp>
        <p:nvSpPr>
          <p:cNvPr id="3" name="Alt Başlık 2"/>
          <p:cNvSpPr>
            <a:spLocks noGrp="1"/>
          </p:cNvSpPr>
          <p:nvPr>
            <p:ph idx="1"/>
          </p:nvPr>
        </p:nvSpPr>
        <p:spPr/>
        <p:txBody>
          <a:bodyPr>
            <a:noAutofit/>
          </a:bodyPr>
          <a:lstStyle/>
          <a:p>
            <a:pPr algn="just"/>
            <a:r>
              <a:rPr lang="tr-TR" sz="1400" b="1" smtClean="0">
                <a:solidFill>
                  <a:srgbClr val="000000"/>
                </a:solidFill>
              </a:rPr>
              <a:t>Bir önceki örnekteki notlar.txt dosyasının içeriği:</a:t>
            </a:r>
          </a:p>
          <a:p>
            <a:pPr algn="just"/>
            <a:r>
              <a:rPr lang="tr-TR" sz="1400">
                <a:solidFill>
                  <a:srgbClr val="000000"/>
                </a:solidFill>
              </a:rPr>
              <a:t>ahmet 73 67</a:t>
            </a:r>
          </a:p>
          <a:p>
            <a:pPr algn="just"/>
            <a:r>
              <a:rPr lang="tr-TR" sz="1400">
                <a:solidFill>
                  <a:srgbClr val="000000"/>
                </a:solidFill>
              </a:rPr>
              <a:t>mehmet 32 44</a:t>
            </a:r>
          </a:p>
          <a:p>
            <a:pPr algn="just"/>
            <a:r>
              <a:rPr lang="tr-TR" sz="1400">
                <a:solidFill>
                  <a:srgbClr val="000000"/>
                </a:solidFill>
              </a:rPr>
              <a:t>ayşe 49 71</a:t>
            </a:r>
          </a:p>
          <a:p>
            <a:pPr algn="just"/>
            <a:r>
              <a:rPr lang="tr-TR" sz="1400">
                <a:solidFill>
                  <a:srgbClr val="000000"/>
                </a:solidFill>
              </a:rPr>
              <a:t>merve 26 33</a:t>
            </a:r>
          </a:p>
          <a:p>
            <a:pPr algn="just"/>
            <a:r>
              <a:rPr lang="tr-TR" sz="1400">
                <a:solidFill>
                  <a:srgbClr val="000000"/>
                </a:solidFill>
              </a:rPr>
              <a:t>hakan 87 </a:t>
            </a:r>
            <a:r>
              <a:rPr lang="tr-TR" sz="1400" smtClean="0">
                <a:solidFill>
                  <a:srgbClr val="000000"/>
                </a:solidFill>
              </a:rPr>
              <a:t>58</a:t>
            </a:r>
          </a:p>
          <a:p>
            <a:pPr algn="just"/>
            <a:endParaRPr lang="tr-TR" sz="1400">
              <a:solidFill>
                <a:srgbClr val="000000"/>
              </a:solidFill>
            </a:endParaRPr>
          </a:p>
          <a:p>
            <a:pPr algn="just"/>
            <a:r>
              <a:rPr lang="tr-TR" sz="1400" b="1" smtClean="0">
                <a:solidFill>
                  <a:srgbClr val="000000"/>
                </a:solidFill>
              </a:rPr>
              <a:t>Örnekte sonuçların yazıldığı harfNotlari.txt dosyasının program çalıştıktan sonraki içeriği:</a:t>
            </a:r>
          </a:p>
          <a:p>
            <a:pPr algn="just"/>
            <a:r>
              <a:rPr lang="tr-TR" sz="1400">
                <a:solidFill>
                  <a:srgbClr val="000000"/>
                </a:solidFill>
              </a:rPr>
              <a:t>ahmet DC</a:t>
            </a:r>
          </a:p>
          <a:p>
            <a:pPr algn="just"/>
            <a:r>
              <a:rPr lang="tr-TR" sz="1400">
                <a:solidFill>
                  <a:srgbClr val="000000"/>
                </a:solidFill>
              </a:rPr>
              <a:t>mehmet FF</a:t>
            </a:r>
          </a:p>
          <a:p>
            <a:pPr algn="just"/>
            <a:r>
              <a:rPr lang="tr-TR" sz="1400">
                <a:solidFill>
                  <a:srgbClr val="000000"/>
                </a:solidFill>
              </a:rPr>
              <a:t>ayşe DD</a:t>
            </a:r>
          </a:p>
          <a:p>
            <a:pPr algn="just"/>
            <a:r>
              <a:rPr lang="tr-TR" sz="1400">
                <a:solidFill>
                  <a:srgbClr val="000000"/>
                </a:solidFill>
              </a:rPr>
              <a:t>merve FF</a:t>
            </a:r>
          </a:p>
          <a:p>
            <a:pPr algn="just"/>
            <a:r>
              <a:rPr lang="tr-TR" sz="1400">
                <a:solidFill>
                  <a:srgbClr val="000000"/>
                </a:solidFill>
              </a:rPr>
              <a:t>hakan </a:t>
            </a:r>
            <a:r>
              <a:rPr lang="tr-TR" sz="1400" smtClean="0">
                <a:solidFill>
                  <a:srgbClr val="000000"/>
                </a:solidFill>
              </a:rPr>
              <a:t>DC</a:t>
            </a:r>
          </a:p>
        </p:txBody>
      </p:sp>
    </p:spTree>
    <p:extLst>
      <p:ext uri="{BB962C8B-B14F-4D97-AF65-F5344CB8AC3E}">
        <p14:creationId xmlns="" xmlns:p14="http://schemas.microsoft.com/office/powerpoint/2010/main" val="32897679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Değişken İsimlendirme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smtClean="0">
                <a:solidFill>
                  <a:schemeClr val="tx1"/>
                </a:solidFill>
              </a:rPr>
              <a:t>Okunmayı kolaylaştırmak ve anlaşılırlığı artırmak için yazılımcılar arasında genel değişken isimlendirme yöntemleri bulunmaktadır.</a:t>
            </a:r>
          </a:p>
          <a:p>
            <a:pPr algn="l">
              <a:spcBef>
                <a:spcPts val="0"/>
              </a:spcBef>
              <a:buFontTx/>
              <a:buChar char="-"/>
            </a:pPr>
            <a:endParaRPr lang="tr-TR" sz="2400" b="1" dirty="0" smtClean="0">
              <a:solidFill>
                <a:schemeClr val="tx1"/>
              </a:solidFill>
            </a:endParaRPr>
          </a:p>
          <a:p>
            <a:pPr algn="l">
              <a:spcBef>
                <a:spcPts val="1200"/>
              </a:spcBef>
              <a:spcAft>
                <a:spcPts val="1200"/>
              </a:spcAft>
              <a:buFont typeface="Wingdings" pitchFamily="2" charset="2"/>
              <a:buChar char="§"/>
            </a:pPr>
            <a:r>
              <a:rPr lang="tr-TR" sz="2400" dirty="0" smtClean="0">
                <a:solidFill>
                  <a:schemeClr val="tx1"/>
                </a:solidFill>
              </a:rPr>
              <a:t> Değişken isimlerini alt çizgi (_) ile başlatmayız.</a:t>
            </a:r>
          </a:p>
          <a:p>
            <a:pPr algn="l">
              <a:spcBef>
                <a:spcPts val="1200"/>
              </a:spcBef>
              <a:spcAft>
                <a:spcPts val="1200"/>
              </a:spcAft>
              <a:buFont typeface="Wingdings" pitchFamily="2" charset="2"/>
              <a:buChar char="§"/>
            </a:pPr>
            <a:r>
              <a:rPr lang="tr-TR" sz="2400" dirty="0" smtClean="0">
                <a:solidFill>
                  <a:schemeClr val="tx1"/>
                </a:solidFill>
              </a:rPr>
              <a:t> Eğer değişken sabit değerleri tutuyorsa (pi sayısı, doğal logaritma, sabit katsayılar gibi) değişken isimlerinin tamamında büyük harf kullanırız. Eğer sabit değerler birden fazla kelimeden oluşuyorsa kelimeler arasına alt çizgi (_) koyarız.</a:t>
            </a:r>
          </a:p>
          <a:p>
            <a:pPr algn="l">
              <a:spcBef>
                <a:spcPts val="0"/>
              </a:spcBef>
            </a:pPr>
            <a:endParaRPr lang="tr-TR" sz="2400" b="1" dirty="0" smtClean="0">
              <a:solidFill>
                <a:schemeClr val="tx1"/>
              </a:solidFill>
            </a:endParaRP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Değişken İsimlendirme</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smtClean="0">
                <a:solidFill>
                  <a:schemeClr val="tx1"/>
                </a:solidFill>
              </a:rPr>
              <a:t>Okunmayı kolaylaştırmak ve anlaşılırlığı artırmak için yazılımcılar arasında genel değişken isimlendirme yöntemleri bulunmaktadır.</a:t>
            </a:r>
          </a:p>
          <a:p>
            <a:pPr algn="l">
              <a:spcBef>
                <a:spcPts val="0"/>
              </a:spcBef>
              <a:buFontTx/>
              <a:buChar char="-"/>
            </a:pPr>
            <a:endParaRPr lang="tr-TR" sz="2400" b="1" dirty="0" smtClean="0">
              <a:solidFill>
                <a:schemeClr val="tx1"/>
              </a:solidFill>
            </a:endParaRPr>
          </a:p>
          <a:p>
            <a:pPr algn="l">
              <a:spcBef>
                <a:spcPts val="0"/>
              </a:spcBef>
              <a:buFont typeface="Wingdings" pitchFamily="2" charset="2"/>
              <a:buChar char="§"/>
            </a:pPr>
            <a:r>
              <a:rPr lang="tr-TR" sz="2400" dirty="0" smtClean="0">
                <a:solidFill>
                  <a:schemeClr val="tx1"/>
                </a:solidFill>
              </a:rPr>
              <a:t>Eğer değişken sabit değerleri tutmayacaksa değişken isimlerini küçük harfle başlatırız.</a:t>
            </a:r>
          </a:p>
          <a:p>
            <a:pPr algn="l">
              <a:spcBef>
                <a:spcPts val="0"/>
              </a:spcBef>
              <a:buFont typeface="Wingdings" pitchFamily="2" charset="2"/>
              <a:buChar char="§"/>
            </a:pPr>
            <a:r>
              <a:rPr lang="tr-TR" sz="2400" dirty="0" smtClean="0">
                <a:solidFill>
                  <a:schemeClr val="tx1"/>
                </a:solidFill>
              </a:rPr>
              <a:t> Eğer değişken ismi birden fazla kelimeden oluşuyorsa(ve </a:t>
            </a:r>
            <a:r>
              <a:rPr lang="tr-TR" sz="2400" i="1" dirty="0" smtClean="0">
                <a:solidFill>
                  <a:schemeClr val="tx1"/>
                </a:solidFill>
              </a:rPr>
              <a:t>_</a:t>
            </a:r>
            <a:r>
              <a:rPr lang="tr-TR" sz="2400" dirty="0" smtClean="0">
                <a:solidFill>
                  <a:schemeClr val="tx1"/>
                </a:solidFill>
              </a:rPr>
              <a:t> kullanmak istemezsek), ikinci kelimeden itibaren kelimelerin baş harflerini büyük yazarız.</a:t>
            </a:r>
          </a:p>
          <a:p>
            <a:pPr algn="l">
              <a:spcBef>
                <a:spcPts val="0"/>
              </a:spcBef>
              <a:buFont typeface="Wingdings" pitchFamily="2" charset="2"/>
              <a:buChar char="§"/>
            </a:pPr>
            <a:endParaRPr lang="tr-TR" sz="2400" dirty="0" smtClean="0">
              <a:solidFill>
                <a:schemeClr val="tx1"/>
              </a:solidFill>
            </a:endParaRPr>
          </a:p>
          <a:p>
            <a:pPr algn="l">
              <a:spcBef>
                <a:spcPts val="0"/>
              </a:spcBef>
              <a:buFont typeface="Wingdings" pitchFamily="2" charset="2"/>
              <a:buChar char="§"/>
            </a:pPr>
            <a:r>
              <a:rPr lang="tr-TR" sz="2400" dirty="0" smtClean="0">
                <a:solidFill>
                  <a:schemeClr val="tx1"/>
                </a:solidFill>
              </a:rPr>
              <a:t>Örnek:</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a:t>
            </a:r>
            <a:r>
              <a:rPr lang="tr-TR" sz="2400" dirty="0" err="1" smtClean="0">
                <a:solidFill>
                  <a:schemeClr val="tx1"/>
                </a:solidFill>
              </a:rPr>
              <a:t>aralikAyiKarYagisiMiktari</a:t>
            </a:r>
            <a:r>
              <a:rPr lang="tr-TR" sz="2400" dirty="0" smtClean="0">
                <a:solidFill>
                  <a:schemeClr val="tx1"/>
                </a:solidFill>
              </a:rPr>
              <a:t> = 17.23;</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PI_SAYISI = 3.14;</a:t>
            </a:r>
          </a:p>
          <a:p>
            <a:pPr algn="l">
              <a:spcBef>
                <a:spcPts val="0"/>
              </a:spcBef>
            </a:pPr>
            <a:endParaRPr lang="tr-TR" sz="2400" b="1" dirty="0" smtClean="0">
              <a:solidFill>
                <a:schemeClr val="tx1"/>
              </a:solidFill>
            </a:endParaRP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checkerboard(across)">
                                      <p:cBhvr>
                                        <p:cTn id="20" dur="500"/>
                                        <p:tgtEl>
                                          <p:spTgt spid="3">
                                            <p:txEl>
                                              <p:pRg st="6" end="6"/>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checkerboard(across)">
                                      <p:cBhvr>
                                        <p:cTn id="2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Birlikte yazalım.</a:t>
            </a:r>
            <a:endParaRPr lang="tr-TR" dirty="0"/>
          </a:p>
        </p:txBody>
      </p:sp>
      <p:pic>
        <p:nvPicPr>
          <p:cNvPr id="2050" name="Picture 2" descr="C:\Program Files\Microsoft Office\MEDIA\CAGCAT10\j0195384.wmf"/>
          <p:cNvPicPr>
            <a:picLocks noGrp="1" noChangeAspect="1" noChangeArrowheads="1"/>
          </p:cNvPicPr>
          <p:nvPr>
            <p:ph sz="quarter" idx="1"/>
          </p:nvPr>
        </p:nvPicPr>
        <p:blipFill>
          <a:blip r:embed="rId2"/>
          <a:srcRect/>
          <a:stretch>
            <a:fillRect/>
          </a:stretch>
        </p:blipFill>
        <p:spPr bwMode="auto">
          <a:xfrm>
            <a:off x="6500826" y="4214818"/>
            <a:ext cx="1795882" cy="1833372"/>
          </a:xfrm>
          <a:prstGeom prst="rect">
            <a:avLst/>
          </a:prstGeom>
          <a:noFill/>
        </p:spPr>
      </p:pic>
      <p:sp>
        <p:nvSpPr>
          <p:cNvPr id="5" name="4 Metin kutusu"/>
          <p:cNvSpPr txBox="1"/>
          <p:nvPr/>
        </p:nvSpPr>
        <p:spPr>
          <a:xfrm>
            <a:off x="642910" y="1857364"/>
            <a:ext cx="5143536" cy="3385542"/>
          </a:xfrm>
          <a:prstGeom prst="rect">
            <a:avLst/>
          </a:prstGeom>
          <a:noFill/>
        </p:spPr>
        <p:txBody>
          <a:bodyPr wrap="square" rtlCol="0">
            <a:spAutoFit/>
          </a:bodyPr>
          <a:lstStyle/>
          <a:p>
            <a:r>
              <a:rPr lang="tr-TR" sz="2800" dirty="0" smtClean="0"/>
              <a:t>Beşiktaş yendi mi? </a:t>
            </a:r>
            <a:r>
              <a:rPr lang="tr-TR" sz="2800" i="1" dirty="0" err="1" smtClean="0"/>
              <a:t>False</a:t>
            </a:r>
            <a:endParaRPr lang="tr-TR" sz="2800" i="1" dirty="0" smtClean="0"/>
          </a:p>
          <a:p>
            <a:r>
              <a:rPr lang="tr-TR" sz="2800" dirty="0" smtClean="0"/>
              <a:t>Beşiktaş kaç gol attı: </a:t>
            </a:r>
            <a:r>
              <a:rPr lang="tr-TR" sz="2800" i="1" dirty="0" smtClean="0"/>
              <a:t>2</a:t>
            </a:r>
          </a:p>
          <a:p>
            <a:r>
              <a:rPr lang="tr-TR" sz="2800" dirty="0" smtClean="0"/>
              <a:t>Galatasaray kaç gol attı: </a:t>
            </a:r>
            <a:r>
              <a:rPr lang="tr-TR" sz="2800" i="1" dirty="0" smtClean="0"/>
              <a:t>2</a:t>
            </a:r>
          </a:p>
          <a:p>
            <a:r>
              <a:rPr lang="tr-TR" sz="2800" dirty="0" smtClean="0"/>
              <a:t>Durum = </a:t>
            </a:r>
            <a:r>
              <a:rPr lang="tr-TR" sz="2800" i="1" dirty="0" smtClean="0"/>
              <a:t>b</a:t>
            </a:r>
            <a:r>
              <a:rPr lang="tr-TR" sz="2800" dirty="0" smtClean="0"/>
              <a:t> (Berabere)</a:t>
            </a:r>
          </a:p>
          <a:p>
            <a:endParaRPr lang="tr-TR" sz="2800" dirty="0" smtClean="0"/>
          </a:p>
          <a:p>
            <a:endParaRPr lang="tr-TR" sz="2800" dirty="0" smtClean="0"/>
          </a:p>
          <a:p>
            <a:endParaRPr lang="tr-TR" sz="2800" dirty="0" smtClean="0"/>
          </a:p>
          <a:p>
            <a:endParaRPr lang="tr-TR" dirty="0"/>
          </a:p>
        </p:txBody>
      </p:sp>
      <p:pic>
        <p:nvPicPr>
          <p:cNvPr id="2052" name="Picture 4" descr="Image result for derbi gs bjk"/>
          <p:cNvPicPr>
            <a:picLocks noChangeAspect="1" noChangeArrowheads="1"/>
          </p:cNvPicPr>
          <p:nvPr/>
        </p:nvPicPr>
        <p:blipFill>
          <a:blip r:embed="rId3" cstate="print"/>
          <a:srcRect/>
          <a:stretch>
            <a:fillRect/>
          </a:stretch>
        </p:blipFill>
        <p:spPr bwMode="auto">
          <a:xfrm>
            <a:off x="5214942" y="1428736"/>
            <a:ext cx="3316812" cy="174305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sz="quarter" idx="1"/>
          </p:nvPr>
        </p:nvSpPr>
        <p:spPr/>
        <p:txBody>
          <a:bodyPr/>
          <a:lstStyle/>
          <a:p>
            <a:pPr eaLnBrk="1" hangingPunct="1">
              <a:lnSpc>
                <a:spcPct val="90000"/>
              </a:lnSpc>
            </a:pPr>
            <a:r>
              <a:rPr lang="tr-TR" dirty="0" smtClean="0"/>
              <a:t>Bilgisayar insanın programlarla verdiği komutları yerine getirmektedir. </a:t>
            </a:r>
          </a:p>
          <a:p>
            <a:pPr eaLnBrk="1" hangingPunct="1">
              <a:lnSpc>
                <a:spcPct val="90000"/>
              </a:lnSpc>
            </a:pPr>
            <a:r>
              <a:rPr lang="tr-TR" dirty="0" smtClean="0"/>
              <a:t>Kullanıcı bilgisayara ne tarif etmişse onun karşılığını alır. Yani program, bilgisayara sonuçları üretirken problem çözümünde hangi verileri nasıl işleyeceğini ve ne tür sonuçlar üreteceğini bildirir. </a:t>
            </a:r>
          </a:p>
          <a:p>
            <a:pPr eaLnBrk="1" hangingPunct="1">
              <a:lnSpc>
                <a:spcPct val="90000"/>
              </a:lnSpc>
            </a:pPr>
            <a:r>
              <a:rPr lang="tr-TR" dirty="0" smtClean="0"/>
              <a:t>Program ile bunun bilgisayara tarif edilebilmesi için kişinin </a:t>
            </a:r>
            <a:r>
              <a:rPr lang="tr-TR" dirty="0" smtClean="0">
                <a:solidFill>
                  <a:srgbClr val="FF0000"/>
                </a:solidFill>
              </a:rPr>
              <a:t>temelde o problemin nasıl çözüleceğini </a:t>
            </a:r>
            <a:r>
              <a:rPr lang="tr-TR" dirty="0" smtClean="0"/>
              <a:t>tam olarak bilmesi gerekmektedir.  (örn. </a:t>
            </a:r>
            <a:r>
              <a:rPr lang="tr-TR" dirty="0" err="1" smtClean="0"/>
              <a:t>Faktoriyel</a:t>
            </a:r>
            <a:r>
              <a:rPr lang="tr-TR" dirty="0" smtClean="0"/>
              <a:t> hesaplama)</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Kodumuz</a:t>
            </a:r>
            <a:endParaRPr lang="tr-TR" dirty="0"/>
          </a:p>
        </p:txBody>
      </p:sp>
      <p:sp>
        <p:nvSpPr>
          <p:cNvPr id="3" name="2 İçerik Yer Tutucusu"/>
          <p:cNvSpPr>
            <a:spLocks noGrp="1"/>
          </p:cNvSpPr>
          <p:nvPr>
            <p:ph sz="quarter" idx="1"/>
          </p:nvPr>
        </p:nvSpPr>
        <p:spPr/>
        <p:txBody>
          <a:bodyPr>
            <a:normAutofit fontScale="85000" lnSpcReduction="20000"/>
          </a:bodyPr>
          <a:lstStyle/>
          <a:p>
            <a:pPr>
              <a:buNone/>
            </a:pPr>
            <a:r>
              <a:rPr lang="tr-TR" dirty="0" smtClean="0"/>
              <a:t>	</a:t>
            </a:r>
            <a:r>
              <a:rPr lang="tr-TR" dirty="0" err="1" smtClean="0"/>
              <a:t>boolean</a:t>
            </a:r>
            <a:r>
              <a:rPr lang="tr-TR" dirty="0" smtClean="0"/>
              <a:t> </a:t>
            </a:r>
            <a:r>
              <a:rPr lang="tr-TR" dirty="0" err="1" smtClean="0"/>
              <a:t>sonuc</a:t>
            </a:r>
            <a:r>
              <a:rPr lang="tr-TR" dirty="0" smtClean="0"/>
              <a:t> = </a:t>
            </a:r>
            <a:r>
              <a:rPr lang="tr-TR" dirty="0" err="1" smtClean="0"/>
              <a:t>false</a:t>
            </a:r>
            <a:r>
              <a:rPr lang="tr-TR" dirty="0" smtClean="0"/>
              <a:t>;</a:t>
            </a:r>
          </a:p>
          <a:p>
            <a:pPr>
              <a:buNone/>
            </a:pPr>
            <a:r>
              <a:rPr lang="tr-TR" dirty="0" smtClean="0"/>
              <a:t>	</a:t>
            </a:r>
            <a:r>
              <a:rPr lang="tr-TR" dirty="0" err="1" smtClean="0"/>
              <a:t>int</a:t>
            </a:r>
            <a:r>
              <a:rPr lang="tr-TR" dirty="0" smtClean="0"/>
              <a:t> </a:t>
            </a:r>
            <a:r>
              <a:rPr lang="tr-TR" dirty="0" err="1" smtClean="0"/>
              <a:t>besiktas</a:t>
            </a:r>
            <a:r>
              <a:rPr lang="tr-TR" dirty="0" smtClean="0"/>
              <a:t>_gol=2;</a:t>
            </a:r>
          </a:p>
          <a:p>
            <a:pPr>
              <a:buNone/>
            </a:pPr>
            <a:r>
              <a:rPr lang="tr-TR" dirty="0" smtClean="0"/>
              <a:t>	</a:t>
            </a:r>
            <a:r>
              <a:rPr lang="tr-TR" dirty="0" err="1" smtClean="0"/>
              <a:t>int</a:t>
            </a:r>
            <a:r>
              <a:rPr lang="tr-TR" dirty="0" smtClean="0"/>
              <a:t> </a:t>
            </a:r>
            <a:r>
              <a:rPr lang="tr-TR" dirty="0" err="1" smtClean="0"/>
              <a:t>gs</a:t>
            </a:r>
            <a:r>
              <a:rPr lang="tr-TR" dirty="0" smtClean="0"/>
              <a:t>_gol=2;</a:t>
            </a:r>
          </a:p>
          <a:p>
            <a:pPr>
              <a:buNone/>
            </a:pPr>
            <a:r>
              <a:rPr lang="tr-TR" dirty="0" smtClean="0"/>
              <a:t>	</a:t>
            </a:r>
            <a:r>
              <a:rPr lang="tr-TR" dirty="0" err="1" smtClean="0"/>
              <a:t>char</a:t>
            </a:r>
            <a:r>
              <a:rPr lang="tr-TR" dirty="0" smtClean="0"/>
              <a:t> durum= 'b';</a:t>
            </a:r>
          </a:p>
          <a:p>
            <a:pPr>
              <a:buNone/>
            </a:pPr>
            <a:r>
              <a:rPr lang="tr-TR" dirty="0" smtClean="0"/>
              <a:t>	</a:t>
            </a:r>
            <a:r>
              <a:rPr lang="tr-TR" dirty="0" err="1" smtClean="0"/>
              <a:t>double</a:t>
            </a:r>
            <a:r>
              <a:rPr lang="tr-TR" dirty="0" smtClean="0"/>
              <a:t> aslan_</a:t>
            </a:r>
            <a:r>
              <a:rPr lang="tr-TR" dirty="0" err="1" smtClean="0"/>
              <a:t>hiz</a:t>
            </a:r>
            <a:r>
              <a:rPr lang="tr-TR" dirty="0" smtClean="0"/>
              <a:t> = 80.5;</a:t>
            </a:r>
          </a:p>
          <a:p>
            <a:pPr>
              <a:buNone/>
            </a:pPr>
            <a:r>
              <a:rPr lang="tr-TR" dirty="0" smtClean="0"/>
              <a:t>	</a:t>
            </a:r>
            <a:r>
              <a:rPr lang="tr-TR" dirty="0" err="1" smtClean="0"/>
              <a:t>double</a:t>
            </a:r>
            <a:r>
              <a:rPr lang="tr-TR" dirty="0" smtClean="0"/>
              <a:t> kartal_</a:t>
            </a:r>
            <a:r>
              <a:rPr lang="tr-TR" dirty="0" err="1" smtClean="0"/>
              <a:t>hiz</a:t>
            </a:r>
            <a:r>
              <a:rPr lang="tr-TR" dirty="0" smtClean="0"/>
              <a:t> = 129;</a:t>
            </a:r>
          </a:p>
          <a:p>
            <a:pPr>
              <a:buNone/>
            </a:pPr>
            <a:r>
              <a:rPr lang="tr-TR" dirty="0" smtClean="0"/>
              <a:t>	</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a:t>
            </a:r>
            <a:r>
              <a:rPr lang="tr-TR" dirty="0" err="1" smtClean="0"/>
              <a:t>Besiktas</a:t>
            </a:r>
            <a:r>
              <a:rPr lang="tr-TR" dirty="0" smtClean="0"/>
              <a:t> yendi mi?"+</a:t>
            </a:r>
            <a:r>
              <a:rPr lang="tr-TR" dirty="0" err="1" smtClean="0"/>
              <a:t>sonuc</a:t>
            </a:r>
            <a:r>
              <a:rPr lang="tr-TR" dirty="0" smtClean="0"/>
              <a:t>);</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a:t>
            </a:r>
            <a:r>
              <a:rPr lang="tr-TR" dirty="0" smtClean="0"/>
              <a:t>("</a:t>
            </a:r>
            <a:r>
              <a:rPr lang="tr-TR" dirty="0" err="1" smtClean="0"/>
              <a:t>Besiktas</a:t>
            </a:r>
            <a:r>
              <a:rPr lang="tr-TR" dirty="0" smtClean="0"/>
              <a:t> </a:t>
            </a:r>
            <a:r>
              <a:rPr lang="tr-TR" dirty="0" err="1" smtClean="0"/>
              <a:t>kac</a:t>
            </a:r>
            <a:r>
              <a:rPr lang="tr-TR" dirty="0" smtClean="0"/>
              <a:t> gol </a:t>
            </a:r>
            <a:r>
              <a:rPr lang="tr-TR" dirty="0" err="1" smtClean="0"/>
              <a:t>atti</a:t>
            </a:r>
            <a:r>
              <a:rPr lang="tr-TR" dirty="0" smtClean="0"/>
              <a:t>:"+ </a:t>
            </a:r>
            <a:r>
              <a:rPr lang="tr-TR" dirty="0" err="1" smtClean="0"/>
              <a:t>besiktas</a:t>
            </a:r>
            <a:r>
              <a:rPr lang="tr-TR" dirty="0" smtClean="0"/>
              <a:t>_gol + "\n");</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("Galatasaray </a:t>
            </a:r>
            <a:r>
              <a:rPr lang="tr-TR" dirty="0" err="1" smtClean="0"/>
              <a:t>kac</a:t>
            </a:r>
            <a:r>
              <a:rPr lang="tr-TR" dirty="0" smtClean="0"/>
              <a:t> gol </a:t>
            </a:r>
            <a:r>
              <a:rPr lang="tr-TR" dirty="0" err="1" smtClean="0"/>
              <a:t>atti</a:t>
            </a:r>
            <a:r>
              <a:rPr lang="tr-TR" dirty="0" smtClean="0"/>
              <a:t>:"+</a:t>
            </a:r>
            <a:r>
              <a:rPr lang="tr-TR" dirty="0" err="1" smtClean="0"/>
              <a:t>gs</a:t>
            </a:r>
            <a:r>
              <a:rPr lang="tr-TR" dirty="0" smtClean="0"/>
              <a:t>_gol);</a:t>
            </a:r>
          </a:p>
          <a:p>
            <a:pPr>
              <a:buNone/>
            </a:pPr>
            <a:r>
              <a:rPr lang="tr-TR" dirty="0" smtClean="0"/>
              <a:t>        </a:t>
            </a:r>
            <a:r>
              <a:rPr lang="tr-TR" dirty="0" err="1" smtClean="0"/>
              <a:t>System</a:t>
            </a:r>
            <a:r>
              <a:rPr lang="tr-TR" dirty="0" smtClean="0"/>
              <a:t>.</a:t>
            </a:r>
            <a:r>
              <a:rPr lang="tr-TR" dirty="0" err="1" smtClean="0"/>
              <a:t>out</a:t>
            </a:r>
            <a:r>
              <a:rPr lang="tr-TR" dirty="0" smtClean="0"/>
              <a:t>.</a:t>
            </a:r>
            <a:r>
              <a:rPr lang="tr-TR" dirty="0" err="1" smtClean="0"/>
              <a:t>println</a:t>
            </a:r>
            <a:r>
              <a:rPr lang="tr-TR" dirty="0" smtClean="0"/>
              <a:t>("Durum:"+durum+"\n");</a:t>
            </a:r>
          </a:p>
          <a:p>
            <a:pPr>
              <a:buNone/>
            </a:pPr>
            <a:r>
              <a:rPr lang="tr-TR" sz="8600" dirty="0" smtClean="0"/>
              <a:t>        </a:t>
            </a:r>
            <a:endParaRPr lang="tr-TR"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Şimdi de siz şu kısmı yazdırın:</a:t>
            </a:r>
            <a:endParaRPr lang="tr-TR" dirty="0"/>
          </a:p>
        </p:txBody>
      </p:sp>
      <p:sp>
        <p:nvSpPr>
          <p:cNvPr id="3" name="2 İçerik Yer Tutucusu"/>
          <p:cNvSpPr>
            <a:spLocks noGrp="1"/>
          </p:cNvSpPr>
          <p:nvPr>
            <p:ph sz="quarter" idx="1"/>
          </p:nvPr>
        </p:nvSpPr>
        <p:spPr/>
        <p:txBody>
          <a:bodyPr/>
          <a:lstStyle/>
          <a:p>
            <a:r>
              <a:rPr lang="tr-TR" sz="2400" dirty="0" smtClean="0"/>
              <a:t>En hızlı aslan: 80.5 km/s</a:t>
            </a:r>
          </a:p>
          <a:p>
            <a:r>
              <a:rPr lang="tr-TR" sz="2400" dirty="0" smtClean="0"/>
              <a:t>En hızlı kartal(yatay): 129.0 km/s</a:t>
            </a:r>
          </a:p>
          <a:p>
            <a:endParaRPr lang="tr-TR" dirty="0"/>
          </a:p>
        </p:txBody>
      </p:sp>
      <p:pic>
        <p:nvPicPr>
          <p:cNvPr id="5" name="Picture 2" descr="C:\Documents and Settings\OguzH\Local Settings\Temporary Internet Files\Content.IE5\WO8I3UPU\question-marks[1].jpg"/>
          <p:cNvPicPr>
            <a:picLocks noChangeAspect="1" noChangeArrowheads="1"/>
          </p:cNvPicPr>
          <p:nvPr/>
        </p:nvPicPr>
        <p:blipFill>
          <a:blip r:embed="rId2"/>
          <a:srcRect/>
          <a:stretch>
            <a:fillRect/>
          </a:stretch>
        </p:blipFill>
        <p:spPr bwMode="auto">
          <a:xfrm>
            <a:off x="4857752" y="2500306"/>
            <a:ext cx="3328841" cy="250033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Kodumuz</a:t>
            </a:r>
            <a:endParaRPr lang="tr-TR" dirty="0"/>
          </a:p>
        </p:txBody>
      </p:sp>
      <p:sp>
        <p:nvSpPr>
          <p:cNvPr id="3" name="2 İçerik Yer Tutucusu"/>
          <p:cNvSpPr>
            <a:spLocks noGrp="1"/>
          </p:cNvSpPr>
          <p:nvPr>
            <p:ph sz="quarter" idx="1"/>
          </p:nvPr>
        </p:nvSpPr>
        <p:spPr>
          <a:xfrm>
            <a:off x="457200" y="1219200"/>
            <a:ext cx="8229600" cy="2424114"/>
          </a:xfrm>
        </p:spPr>
        <p:txBody>
          <a:bodyPr>
            <a:normAutofit fontScale="32500" lnSpcReduction="20000"/>
          </a:bodyPr>
          <a:lstStyle/>
          <a:p>
            <a:pPr>
              <a:buNone/>
            </a:pPr>
            <a:r>
              <a:rPr lang="tr-TR" sz="8600" dirty="0" err="1" smtClean="0"/>
              <a:t>System</a:t>
            </a:r>
            <a:r>
              <a:rPr lang="tr-TR" sz="8600" dirty="0" smtClean="0"/>
              <a:t>.</a:t>
            </a:r>
            <a:r>
              <a:rPr lang="tr-TR" sz="8600" dirty="0" err="1" smtClean="0"/>
              <a:t>out</a:t>
            </a:r>
            <a:r>
              <a:rPr lang="tr-TR" sz="8600" dirty="0" smtClean="0"/>
              <a:t>.</a:t>
            </a:r>
            <a:r>
              <a:rPr lang="tr-TR" sz="8600" dirty="0" err="1" smtClean="0"/>
              <a:t>println</a:t>
            </a:r>
            <a:r>
              <a:rPr lang="tr-TR" sz="8600" dirty="0" smtClean="0"/>
              <a:t>("En </a:t>
            </a:r>
            <a:r>
              <a:rPr lang="tr-TR" sz="8600" dirty="0" err="1" smtClean="0"/>
              <a:t>hizli</a:t>
            </a:r>
            <a:r>
              <a:rPr lang="tr-TR" sz="8600" dirty="0" smtClean="0"/>
              <a:t> aslan“</a:t>
            </a:r>
            <a:br>
              <a:rPr lang="tr-TR" sz="8600" dirty="0" smtClean="0"/>
            </a:br>
            <a:r>
              <a:rPr lang="tr-TR" sz="8600" dirty="0" smtClean="0"/>
              <a:t>+aslan_</a:t>
            </a:r>
            <a:r>
              <a:rPr lang="tr-TR" sz="8600" dirty="0" err="1" smtClean="0"/>
              <a:t>hiz</a:t>
            </a:r>
            <a:r>
              <a:rPr lang="tr-TR" sz="8600" dirty="0" smtClean="0"/>
              <a:t>+"km/s");</a:t>
            </a:r>
          </a:p>
          <a:p>
            <a:pPr>
              <a:buNone/>
            </a:pPr>
            <a:r>
              <a:rPr lang="tr-TR" sz="8600" dirty="0" smtClean="0"/>
              <a:t>        </a:t>
            </a:r>
            <a:r>
              <a:rPr lang="tr-TR" sz="8600" dirty="0" err="1" smtClean="0"/>
              <a:t>System</a:t>
            </a:r>
            <a:r>
              <a:rPr lang="tr-TR" sz="8600" dirty="0" smtClean="0"/>
              <a:t>.</a:t>
            </a:r>
            <a:r>
              <a:rPr lang="tr-TR" sz="8600" dirty="0" err="1" smtClean="0"/>
              <a:t>out</a:t>
            </a:r>
            <a:r>
              <a:rPr lang="tr-TR" sz="8600" dirty="0" smtClean="0"/>
              <a:t>.</a:t>
            </a:r>
            <a:r>
              <a:rPr lang="tr-TR" sz="8600" dirty="0" err="1" smtClean="0"/>
              <a:t>println</a:t>
            </a:r>
            <a:r>
              <a:rPr lang="tr-TR" sz="8600" dirty="0" smtClean="0"/>
              <a:t>("En </a:t>
            </a:r>
            <a:r>
              <a:rPr lang="tr-TR" sz="8600" dirty="0" err="1" smtClean="0"/>
              <a:t>hizli</a:t>
            </a:r>
            <a:r>
              <a:rPr lang="tr-TR" sz="8600" dirty="0" smtClean="0"/>
              <a:t> kartal(yatay)“</a:t>
            </a:r>
            <a:br>
              <a:rPr lang="tr-TR" sz="8600" dirty="0" smtClean="0"/>
            </a:br>
            <a:r>
              <a:rPr lang="tr-TR" sz="8600" dirty="0" smtClean="0"/>
              <a:t>+kartal_</a:t>
            </a:r>
            <a:r>
              <a:rPr lang="tr-TR" sz="8600" dirty="0" err="1" smtClean="0"/>
              <a:t>hiz</a:t>
            </a:r>
            <a:r>
              <a:rPr lang="tr-TR" sz="8600" dirty="0" smtClean="0"/>
              <a:t>+"km/s");      </a:t>
            </a:r>
            <a:endParaRPr lang="tr-TR" sz="1800" dirty="0" smtClean="0"/>
          </a:p>
          <a:p>
            <a:pPr>
              <a:buNone/>
            </a:pPr>
            <a:r>
              <a:rPr lang="tr-TR" dirty="0" smtClean="0"/>
              <a:t>	}</a:t>
            </a:r>
          </a:p>
          <a:p>
            <a:pPr>
              <a:buNone/>
            </a:pPr>
            <a:r>
              <a:rPr lang="tr-TR" dirty="0" smtClean="0"/>
              <a:t>}</a:t>
            </a:r>
          </a:p>
          <a:p>
            <a:endParaRPr lang="tr-TR"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810000"/>
            <a:ext cx="8229600" cy="1820863"/>
          </a:xfrm>
        </p:spPr>
        <p:txBody>
          <a:bodyPr>
            <a:normAutofit/>
          </a:bodyPr>
          <a:lstStyle/>
          <a:p>
            <a:r>
              <a:rPr lang="tr-TR" dirty="0" smtClean="0"/>
              <a:t>İnsan dilinde cümle sonuna nokta konulur…</a:t>
            </a:r>
          </a:p>
          <a:p>
            <a:r>
              <a:rPr lang="tr-TR" dirty="0" smtClean="0"/>
              <a:t>…bilgisayar dilinde ise noktalı virgül.</a:t>
            </a:r>
          </a:p>
        </p:txBody>
      </p:sp>
      <p:pic>
        <p:nvPicPr>
          <p:cNvPr id="1026" name="Picture 2" descr="https://citylightsfinancial.files.wordpress.com/2014/01/dont-forget-smiley.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41600" y="1543802"/>
            <a:ext cx="1992746" cy="197568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Dikdörtgen 4"/>
          <p:cNvSpPr/>
          <p:nvPr/>
        </p:nvSpPr>
        <p:spPr>
          <a:xfrm>
            <a:off x="6149524" y="364778"/>
            <a:ext cx="926857" cy="3154710"/>
          </a:xfrm>
          <a:prstGeom prst="rect">
            <a:avLst/>
          </a:prstGeom>
          <a:noFill/>
        </p:spPr>
        <p:txBody>
          <a:bodyPr wrap="none" lIns="91440" tIns="45720" rIns="91440" bIns="45720">
            <a:spAutoFit/>
          </a:bodyPr>
          <a:lstStyle/>
          <a:p>
            <a:pPr algn="ctr"/>
            <a:r>
              <a:rPr lang="tr-TR" sz="199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endParaRPr lang="tr-TR" sz="199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 name="Rectangle 2"/>
          <p:cNvSpPr>
            <a:spLocks noGrp="1" noChangeArrowheads="1"/>
          </p:cNvSpPr>
          <p:nvPr>
            <p:ph type="title"/>
          </p:nvPr>
        </p:nvSpPr>
        <p:spPr>
          <a:xfrm>
            <a:off x="457200" y="152400"/>
            <a:ext cx="8229600" cy="990600"/>
          </a:xfrm>
          <a:noFill/>
          <a:ln/>
        </p:spPr>
        <p:txBody>
          <a:bodyPr>
            <a:normAutofit/>
          </a:bodyPr>
          <a:lstStyle/>
          <a:p>
            <a:r>
              <a:rPr lang="tr-TR" dirty="0" smtClean="0"/>
              <a:t>Noktalı virgülü unutmak yok!</a:t>
            </a:r>
            <a:endParaRPr lang="en-US" dirty="0"/>
          </a:p>
        </p:txBody>
      </p:sp>
    </p:spTree>
    <p:extLst>
      <p:ext uri="{BB962C8B-B14F-4D97-AF65-F5344CB8AC3E}">
        <p14:creationId xmlns="" xmlns:p14="http://schemas.microsoft.com/office/powerpoint/2010/main" val="674014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İşleçleri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3200" b="1" dirty="0" smtClean="0">
                <a:solidFill>
                  <a:schemeClr val="tx1"/>
                </a:solidFill>
              </a:rPr>
              <a:t> Atama işleci( = )</a:t>
            </a:r>
          </a:p>
          <a:p>
            <a:pPr algn="l">
              <a:spcBef>
                <a:spcPts val="1200"/>
              </a:spcBef>
              <a:spcAft>
                <a:spcPts val="1200"/>
              </a:spcAft>
              <a:buFont typeface="Wingdings" pitchFamily="2" charset="2"/>
              <a:buChar char="§"/>
            </a:pPr>
            <a:r>
              <a:rPr lang="tr-TR" sz="2400" dirty="0" smtClean="0">
                <a:solidFill>
                  <a:schemeClr val="tx1"/>
                </a:solidFill>
              </a:rPr>
              <a:t> Değişkenlere değer atamak için kullanılır. Sağ taraftaki değeri sol taraftaki değişkene atar.</a:t>
            </a:r>
          </a:p>
          <a:p>
            <a:pPr algn="l">
              <a:spcBef>
                <a:spcPts val="1200"/>
              </a:spcBef>
              <a:spcAft>
                <a:spcPts val="1200"/>
              </a:spcAft>
              <a:buFont typeface="Wingdings" pitchFamily="2" charset="2"/>
              <a:buChar char="§"/>
            </a:pPr>
            <a:r>
              <a:rPr lang="tr-TR" sz="2400" dirty="0" smtClean="0">
                <a:solidFill>
                  <a:schemeClr val="tx1"/>
                </a:solidFill>
              </a:rPr>
              <a:t>Örnek:</a:t>
            </a:r>
          </a:p>
          <a:p>
            <a:pPr algn="l">
              <a:spcBef>
                <a:spcPts val="1200"/>
              </a:spcBef>
              <a:spcAft>
                <a:spcPts val="1200"/>
              </a:spcAft>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a = 7;</a:t>
            </a:r>
          </a:p>
          <a:p>
            <a:pPr algn="l">
              <a:spcBef>
                <a:spcPts val="1200"/>
              </a:spcBef>
              <a:spcAft>
                <a:spcPts val="1200"/>
              </a:spcAft>
              <a:buFont typeface="Wingdings" pitchFamily="2" charset="2"/>
              <a:buChar char="q"/>
            </a:pPr>
            <a:r>
              <a:rPr lang="tr-TR" sz="2400" dirty="0" smtClean="0">
                <a:solidFill>
                  <a:schemeClr val="tx1"/>
                </a:solidFill>
              </a:rPr>
              <a:t> </a:t>
            </a:r>
            <a:r>
              <a:rPr lang="tr-TR" sz="2400" dirty="0" err="1" smtClean="0">
                <a:solidFill>
                  <a:schemeClr val="tx1"/>
                </a:solidFill>
              </a:rPr>
              <a:t>String</a:t>
            </a:r>
            <a:r>
              <a:rPr lang="tr-TR" sz="2400" dirty="0" smtClean="0">
                <a:solidFill>
                  <a:schemeClr val="tx1"/>
                </a:solidFill>
              </a:rPr>
              <a:t> </a:t>
            </a:r>
            <a:r>
              <a:rPr lang="tr-TR" sz="2400" dirty="0" err="1" smtClean="0">
                <a:solidFill>
                  <a:schemeClr val="tx1"/>
                </a:solidFill>
              </a:rPr>
              <a:t>ogrenci</a:t>
            </a:r>
            <a:r>
              <a:rPr lang="tr-TR" sz="2400" dirty="0" smtClean="0">
                <a:solidFill>
                  <a:schemeClr val="tx1"/>
                </a:solidFill>
              </a:rPr>
              <a:t> = “Ali Veli”;</a:t>
            </a:r>
            <a:endParaRPr lang="tr-TR" sz="3200" b="1" dirty="0" smtClean="0">
              <a:solidFill>
                <a:schemeClr val="tx1"/>
              </a:solidFill>
            </a:endParaRP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İşleçler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spcBef>
                <a:spcPts val="0"/>
              </a:spcBef>
              <a:buFontTx/>
              <a:buChar char="-"/>
            </a:pPr>
            <a:r>
              <a:rPr lang="tr-TR" sz="3200" b="1" dirty="0" smtClean="0">
                <a:solidFill>
                  <a:schemeClr val="tx1"/>
                </a:solidFill>
              </a:rPr>
              <a:t>Tekil (</a:t>
            </a:r>
            <a:r>
              <a:rPr lang="tr-TR" sz="3200" b="1" dirty="0" err="1" smtClean="0">
                <a:solidFill>
                  <a:schemeClr val="tx1"/>
                </a:solidFill>
              </a:rPr>
              <a:t>unary</a:t>
            </a:r>
            <a:r>
              <a:rPr lang="tr-TR" sz="3200" b="1" dirty="0" smtClean="0">
                <a:solidFill>
                  <a:schemeClr val="tx1"/>
                </a:solidFill>
              </a:rPr>
              <a:t>) </a:t>
            </a:r>
            <a:r>
              <a:rPr lang="tr-TR" sz="3200" b="1" dirty="0" smtClean="0"/>
              <a:t>işleçler</a:t>
            </a:r>
            <a:endParaRPr lang="tr-TR" sz="3200" b="1" dirty="0" smtClean="0">
              <a:solidFill>
                <a:schemeClr val="tx1"/>
              </a:solidFill>
            </a:endParaRPr>
          </a:p>
          <a:p>
            <a:pPr algn="l">
              <a:spcBef>
                <a:spcPts val="0"/>
              </a:spcBef>
              <a:buFont typeface="Wingdings" pitchFamily="2" charset="2"/>
              <a:buChar char="§"/>
            </a:pPr>
            <a:r>
              <a:rPr lang="tr-TR" sz="2400" dirty="0" smtClean="0">
                <a:solidFill>
                  <a:schemeClr val="tx1"/>
                </a:solidFill>
              </a:rPr>
              <a:t> Yalnızca tek bir değişken veya değer üzerinde çalışan işleçlerdir.</a:t>
            </a:r>
          </a:p>
          <a:p>
            <a:pPr algn="l">
              <a:spcBef>
                <a:spcPts val="0"/>
              </a:spcBef>
              <a:buFont typeface="Wingdings" pitchFamily="2" charset="2"/>
              <a:buChar char="q"/>
            </a:pPr>
            <a:r>
              <a:rPr lang="tr-TR" sz="2400" dirty="0" smtClean="0">
                <a:solidFill>
                  <a:schemeClr val="tx1"/>
                </a:solidFill>
              </a:rPr>
              <a:t> + işleci bir değerin pozitif olduğunu belirtir. Ancak bu işleç kullanılmadığı durumlarda da değer pozitif kabul edilir.</a:t>
            </a:r>
          </a:p>
          <a:p>
            <a:pPr algn="l">
              <a:spcBef>
                <a:spcPts val="0"/>
              </a:spcBef>
              <a:buFont typeface="Wingdings" pitchFamily="2" charset="2"/>
              <a:buChar char="q"/>
            </a:pPr>
            <a:r>
              <a:rPr lang="tr-TR" sz="2400" dirty="0" smtClean="0">
                <a:solidFill>
                  <a:schemeClr val="tx1"/>
                </a:solidFill>
              </a:rPr>
              <a:t> - işleci bir değerin negatifini alır.</a:t>
            </a:r>
          </a:p>
          <a:p>
            <a:pPr algn="l">
              <a:spcBef>
                <a:spcPts val="0"/>
              </a:spcBef>
              <a:buFont typeface="Wingdings" pitchFamily="2" charset="2"/>
              <a:buChar char="q"/>
            </a:pPr>
            <a:r>
              <a:rPr lang="tr-TR" sz="2400" dirty="0" smtClean="0">
                <a:solidFill>
                  <a:schemeClr val="tx1"/>
                </a:solidFill>
              </a:rPr>
              <a:t> ! işleci </a:t>
            </a:r>
            <a:r>
              <a:rPr lang="tr-TR" sz="2400" b="1" dirty="0" smtClean="0">
                <a:solidFill>
                  <a:schemeClr val="tx1"/>
                </a:solidFill>
              </a:rPr>
              <a:t>mantıksal</a:t>
            </a:r>
            <a:r>
              <a:rPr lang="tr-TR" sz="2400" dirty="0" smtClean="0">
                <a:solidFill>
                  <a:schemeClr val="tx1"/>
                </a:solidFill>
              </a:rPr>
              <a:t>  bir işleçtir ve “değil” anlamına gelir. </a:t>
            </a:r>
            <a:r>
              <a:rPr lang="tr-TR" sz="2400" dirty="0" err="1" smtClean="0">
                <a:solidFill>
                  <a:schemeClr val="tx1"/>
                </a:solidFill>
              </a:rPr>
              <a:t>true</a:t>
            </a:r>
            <a:r>
              <a:rPr lang="tr-TR" sz="2400" dirty="0" smtClean="0">
                <a:solidFill>
                  <a:schemeClr val="tx1"/>
                </a:solidFill>
              </a:rPr>
              <a:t> bir değeri </a:t>
            </a:r>
            <a:r>
              <a:rPr lang="tr-TR" sz="2400" dirty="0" err="1" smtClean="0">
                <a:solidFill>
                  <a:schemeClr val="tx1"/>
                </a:solidFill>
              </a:rPr>
              <a:t>false</a:t>
            </a:r>
            <a:r>
              <a:rPr lang="tr-TR" sz="2400" dirty="0" smtClean="0">
                <a:solidFill>
                  <a:schemeClr val="tx1"/>
                </a:solidFill>
              </a:rPr>
              <a:t>, </a:t>
            </a:r>
            <a:r>
              <a:rPr lang="tr-TR" sz="2400" dirty="0" err="1" smtClean="0">
                <a:solidFill>
                  <a:schemeClr val="tx1"/>
                </a:solidFill>
              </a:rPr>
              <a:t>false</a:t>
            </a:r>
            <a:r>
              <a:rPr lang="tr-TR" sz="2400" dirty="0" smtClean="0">
                <a:solidFill>
                  <a:schemeClr val="tx1"/>
                </a:solidFill>
              </a:rPr>
              <a:t> bir değeri </a:t>
            </a:r>
            <a:r>
              <a:rPr lang="tr-TR" sz="2400" dirty="0" err="1" smtClean="0">
                <a:solidFill>
                  <a:schemeClr val="tx1"/>
                </a:solidFill>
              </a:rPr>
              <a:t>true</a:t>
            </a:r>
            <a:r>
              <a:rPr lang="tr-TR" sz="2400" dirty="0" smtClean="0">
                <a:solidFill>
                  <a:schemeClr val="tx1"/>
                </a:solidFill>
              </a:rPr>
              <a:t> yapar.</a:t>
            </a:r>
          </a:p>
          <a:p>
            <a:pPr algn="l">
              <a:spcBef>
                <a:spcPts val="0"/>
              </a:spcBef>
              <a:buFont typeface="Wingdings" pitchFamily="2" charset="2"/>
              <a:buChar char="q"/>
            </a:pPr>
            <a:r>
              <a:rPr lang="tr-TR" sz="2400" b="1" dirty="0" smtClean="0">
                <a:solidFill>
                  <a:schemeClr val="tx1"/>
                </a:solidFill>
              </a:rPr>
              <a:t> ++ işleci </a:t>
            </a:r>
            <a:r>
              <a:rPr lang="tr-TR" sz="2400" dirty="0" smtClean="0">
                <a:solidFill>
                  <a:schemeClr val="tx1"/>
                </a:solidFill>
              </a:rPr>
              <a:t>bir sayının değerini 1 artırmaya yarar.</a:t>
            </a:r>
          </a:p>
          <a:p>
            <a:pPr algn="l">
              <a:spcBef>
                <a:spcPts val="0"/>
              </a:spcBef>
              <a:buFont typeface="Wingdings" pitchFamily="2" charset="2"/>
              <a:buChar char="q"/>
            </a:pPr>
            <a:r>
              <a:rPr lang="tr-TR" sz="2400" b="1" dirty="0" smtClean="0">
                <a:solidFill>
                  <a:schemeClr val="tx1"/>
                </a:solidFill>
              </a:rPr>
              <a:t> -- işleci </a:t>
            </a:r>
            <a:r>
              <a:rPr lang="tr-TR" sz="2400" dirty="0" smtClean="0">
                <a:solidFill>
                  <a:schemeClr val="tx1"/>
                </a:solidFill>
              </a:rPr>
              <a:t>bir sayının değerini 1 azaltmaya yarar.</a:t>
            </a:r>
          </a:p>
          <a:p>
            <a:pPr algn="l">
              <a:spcBef>
                <a:spcPts val="0"/>
              </a:spcBef>
            </a:pPr>
            <a:endParaRPr lang="tr-TR" sz="2400" b="1" dirty="0" smtClean="0">
              <a:solidFill>
                <a:schemeClr val="tx1"/>
              </a:solidFill>
            </a:endParaRP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İşleçler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spcBef>
                <a:spcPts val="0"/>
              </a:spcBef>
            </a:pPr>
            <a:r>
              <a:rPr lang="tr-TR" sz="1800" dirty="0" smtClean="0">
                <a:solidFill>
                  <a:schemeClr val="tx1"/>
                </a:solidFill>
              </a:rPr>
              <a:t>- </a:t>
            </a:r>
            <a:r>
              <a:rPr lang="tr-TR" sz="2400" b="1" dirty="0" smtClean="0">
                <a:solidFill>
                  <a:schemeClr val="tx1"/>
                </a:solidFill>
              </a:rPr>
              <a:t>Tekil (</a:t>
            </a:r>
            <a:r>
              <a:rPr lang="tr-TR" sz="2400" b="1" dirty="0" err="1" smtClean="0">
                <a:solidFill>
                  <a:schemeClr val="tx1"/>
                </a:solidFill>
              </a:rPr>
              <a:t>unary</a:t>
            </a:r>
            <a:r>
              <a:rPr lang="tr-TR" sz="2400" b="1" dirty="0" smtClean="0">
                <a:solidFill>
                  <a:schemeClr val="tx1"/>
                </a:solidFill>
              </a:rPr>
              <a:t>) </a:t>
            </a:r>
            <a:r>
              <a:rPr lang="tr-TR" sz="2400" b="1" dirty="0" smtClean="0"/>
              <a:t>işleçler</a:t>
            </a:r>
            <a:endParaRPr lang="tr-TR" sz="2400" b="1" dirty="0" smtClean="0">
              <a:solidFill>
                <a:schemeClr val="tx1"/>
              </a:solidFill>
            </a:endParaRPr>
          </a:p>
          <a:p>
            <a:pPr algn="l">
              <a:spcBef>
                <a:spcPts val="0"/>
              </a:spcBef>
              <a:buFont typeface="Wingdings" pitchFamily="2" charset="2"/>
              <a:buChar char="§"/>
            </a:pPr>
            <a:r>
              <a:rPr lang="tr-TR" sz="1800" dirty="0" smtClean="0">
                <a:solidFill>
                  <a:schemeClr val="tx1"/>
                </a:solidFill>
              </a:rPr>
              <a:t> Örnek</a:t>
            </a:r>
          </a:p>
          <a:p>
            <a:pPr algn="l">
              <a:spcBef>
                <a:spcPts val="0"/>
              </a:spcBef>
              <a:buFont typeface="Wingdings" pitchFamily="2" charset="2"/>
              <a:buChar char="q"/>
            </a:pPr>
            <a:r>
              <a:rPr lang="tr-TR" sz="1800" dirty="0" smtClean="0">
                <a:solidFill>
                  <a:schemeClr val="tx1"/>
                </a:solidFill>
              </a:rPr>
              <a:t> </a:t>
            </a:r>
            <a:r>
              <a:rPr lang="tr-TR" sz="1800" dirty="0" err="1" smtClean="0">
                <a:solidFill>
                  <a:schemeClr val="tx1"/>
                </a:solidFill>
              </a:rPr>
              <a:t>int</a:t>
            </a:r>
            <a:r>
              <a:rPr lang="tr-TR" sz="1800" dirty="0" smtClean="0">
                <a:solidFill>
                  <a:schemeClr val="tx1"/>
                </a:solidFill>
              </a:rPr>
              <a:t> x = +4;   (</a:t>
            </a:r>
            <a:r>
              <a:rPr lang="tr-TR" sz="1800" dirty="0" err="1" smtClean="0">
                <a:solidFill>
                  <a:schemeClr val="tx1"/>
                </a:solidFill>
              </a:rPr>
              <a:t>int</a:t>
            </a:r>
            <a:r>
              <a:rPr lang="tr-TR" sz="1800" dirty="0" smtClean="0">
                <a:solidFill>
                  <a:schemeClr val="tx1"/>
                </a:solidFill>
              </a:rPr>
              <a:t> x = 4 ile aynı anlamdadır)</a:t>
            </a:r>
          </a:p>
          <a:p>
            <a:pPr algn="l">
              <a:spcBef>
                <a:spcPts val="0"/>
              </a:spcBef>
            </a:pPr>
            <a:endParaRPr lang="tr-TR" sz="1800" dirty="0" smtClean="0">
              <a:solidFill>
                <a:schemeClr val="tx1"/>
              </a:solidFill>
            </a:endParaRPr>
          </a:p>
          <a:p>
            <a:pPr algn="l">
              <a:spcBef>
                <a:spcPts val="0"/>
              </a:spcBef>
              <a:buFont typeface="Wingdings" pitchFamily="2" charset="2"/>
              <a:buChar char="q"/>
            </a:pPr>
            <a:r>
              <a:rPr lang="tr-TR" sz="1800" dirty="0" smtClean="0">
                <a:solidFill>
                  <a:schemeClr val="tx1"/>
                </a:solidFill>
              </a:rPr>
              <a:t> </a:t>
            </a:r>
            <a:r>
              <a:rPr lang="tr-TR" sz="1800" dirty="0" err="1" smtClean="0">
                <a:solidFill>
                  <a:schemeClr val="tx1"/>
                </a:solidFill>
              </a:rPr>
              <a:t>int</a:t>
            </a:r>
            <a:r>
              <a:rPr lang="tr-TR" sz="1800" dirty="0" smtClean="0">
                <a:solidFill>
                  <a:schemeClr val="tx1"/>
                </a:solidFill>
              </a:rPr>
              <a:t> x = -7;  </a:t>
            </a:r>
          </a:p>
          <a:p>
            <a:pPr algn="l">
              <a:spcBef>
                <a:spcPts val="0"/>
              </a:spcBef>
            </a:pPr>
            <a:endParaRPr lang="tr-TR" sz="1800" dirty="0" smtClean="0">
              <a:solidFill>
                <a:schemeClr val="tx1"/>
              </a:solidFill>
            </a:endParaRPr>
          </a:p>
          <a:p>
            <a:pPr algn="l">
              <a:spcBef>
                <a:spcPts val="0"/>
              </a:spcBef>
              <a:buFont typeface="Wingdings" pitchFamily="2" charset="2"/>
              <a:buChar char="q"/>
            </a:pPr>
            <a:r>
              <a:rPr lang="tr-TR" sz="1800" dirty="0" smtClean="0">
                <a:solidFill>
                  <a:schemeClr val="tx1"/>
                </a:solidFill>
              </a:rPr>
              <a:t> </a:t>
            </a:r>
            <a:r>
              <a:rPr lang="tr-TR" sz="1800" dirty="0" err="1" smtClean="0">
                <a:solidFill>
                  <a:schemeClr val="tx1"/>
                </a:solidFill>
              </a:rPr>
              <a:t>int</a:t>
            </a:r>
            <a:r>
              <a:rPr lang="tr-TR" sz="1800" dirty="0" smtClean="0">
                <a:solidFill>
                  <a:schemeClr val="tx1"/>
                </a:solidFill>
              </a:rPr>
              <a:t> x = 3;</a:t>
            </a:r>
          </a:p>
          <a:p>
            <a:pPr algn="l">
              <a:spcBef>
                <a:spcPts val="0"/>
              </a:spcBef>
              <a:buNone/>
            </a:pPr>
            <a:r>
              <a:rPr lang="tr-TR" sz="1800" dirty="0" smtClean="0"/>
              <a:t>     x++;     </a:t>
            </a:r>
          </a:p>
          <a:p>
            <a:pPr algn="l">
              <a:spcBef>
                <a:spcPts val="0"/>
              </a:spcBef>
            </a:pPr>
            <a:r>
              <a:rPr lang="tr-TR" sz="1800" dirty="0" smtClean="0">
                <a:solidFill>
                  <a:schemeClr val="tx1"/>
                </a:solidFill>
              </a:rPr>
              <a:t>//bu işlemden sonra x değişkeninin değeri 4 olur.</a:t>
            </a:r>
          </a:p>
          <a:p>
            <a:pPr algn="l">
              <a:spcBef>
                <a:spcPts val="0"/>
              </a:spcBef>
            </a:pPr>
            <a:endParaRPr lang="tr-TR" sz="1800" dirty="0" smtClean="0">
              <a:solidFill>
                <a:schemeClr val="tx1"/>
              </a:solidFill>
            </a:endParaRPr>
          </a:p>
          <a:p>
            <a:pPr algn="l">
              <a:spcBef>
                <a:spcPts val="0"/>
              </a:spcBef>
              <a:buFont typeface="Wingdings" pitchFamily="2" charset="2"/>
              <a:buChar char="q"/>
            </a:pPr>
            <a:r>
              <a:rPr lang="tr-TR" sz="1800" dirty="0" smtClean="0">
                <a:solidFill>
                  <a:schemeClr val="tx1"/>
                </a:solidFill>
              </a:rPr>
              <a:t> </a:t>
            </a:r>
            <a:r>
              <a:rPr lang="tr-TR" sz="1800" dirty="0" err="1" smtClean="0">
                <a:solidFill>
                  <a:schemeClr val="tx1"/>
                </a:solidFill>
              </a:rPr>
              <a:t>int</a:t>
            </a:r>
            <a:r>
              <a:rPr lang="tr-TR" sz="1800" dirty="0" smtClean="0">
                <a:solidFill>
                  <a:schemeClr val="tx1"/>
                </a:solidFill>
              </a:rPr>
              <a:t> x = 3;</a:t>
            </a:r>
          </a:p>
          <a:p>
            <a:pPr algn="l">
              <a:spcBef>
                <a:spcPts val="0"/>
              </a:spcBef>
              <a:buNone/>
            </a:pPr>
            <a:r>
              <a:rPr lang="tr-TR" sz="1800" dirty="0" smtClean="0">
                <a:solidFill>
                  <a:schemeClr val="tx1"/>
                </a:solidFill>
              </a:rPr>
              <a:t>     x--;      </a:t>
            </a:r>
          </a:p>
          <a:p>
            <a:pPr algn="l">
              <a:spcBef>
                <a:spcPts val="0"/>
              </a:spcBef>
            </a:pPr>
            <a:r>
              <a:rPr lang="tr-TR" sz="1800" dirty="0" smtClean="0">
                <a:solidFill>
                  <a:schemeClr val="tx1"/>
                </a:solidFill>
              </a:rPr>
              <a:t>//bu işlemden sonra x değişkeninin değeri 2 olur.</a:t>
            </a:r>
          </a:p>
          <a:p>
            <a:pPr algn="l">
              <a:spcBef>
                <a:spcPts val="0"/>
              </a:spcBef>
              <a:buFont typeface="Wingdings" pitchFamily="2" charset="2"/>
              <a:buChar char="q"/>
            </a:pPr>
            <a:endParaRPr lang="tr-TR" sz="1800" dirty="0" smtClean="0">
              <a:solidFill>
                <a:schemeClr val="tx1"/>
              </a:solidFill>
            </a:endParaRPr>
          </a:p>
          <a:p>
            <a:pPr algn="l">
              <a:spcBef>
                <a:spcPts val="0"/>
              </a:spcBef>
              <a:buFont typeface="Wingdings" pitchFamily="2" charset="2"/>
              <a:buChar char="q"/>
            </a:pPr>
            <a:r>
              <a:rPr lang="tr-TR" sz="1800" dirty="0" smtClean="0">
                <a:solidFill>
                  <a:schemeClr val="tx1"/>
                </a:solidFill>
              </a:rPr>
              <a:t> </a:t>
            </a:r>
            <a:r>
              <a:rPr lang="tr-TR" sz="1800" dirty="0" err="1" smtClean="0">
                <a:solidFill>
                  <a:schemeClr val="tx1"/>
                </a:solidFill>
              </a:rPr>
              <a:t>boolean</a:t>
            </a:r>
            <a:r>
              <a:rPr lang="tr-TR" sz="1800" dirty="0" smtClean="0">
                <a:solidFill>
                  <a:schemeClr val="tx1"/>
                </a:solidFill>
              </a:rPr>
              <a:t> b = </a:t>
            </a:r>
            <a:r>
              <a:rPr lang="tr-TR" sz="1800" dirty="0" err="1" smtClean="0">
                <a:solidFill>
                  <a:schemeClr val="tx1"/>
                </a:solidFill>
              </a:rPr>
              <a:t>true</a:t>
            </a:r>
            <a:r>
              <a:rPr lang="tr-TR" sz="1800" dirty="0" smtClean="0">
                <a:solidFill>
                  <a:schemeClr val="tx1"/>
                </a:solidFill>
              </a:rPr>
              <a:t>;</a:t>
            </a:r>
          </a:p>
          <a:p>
            <a:pPr algn="l">
              <a:spcBef>
                <a:spcPts val="0"/>
              </a:spcBef>
              <a:buNone/>
            </a:pPr>
            <a:r>
              <a:rPr lang="tr-TR" sz="1800" dirty="0" smtClean="0">
                <a:solidFill>
                  <a:schemeClr val="tx1"/>
                </a:solidFill>
              </a:rPr>
              <a:t>     </a:t>
            </a:r>
            <a:r>
              <a:rPr lang="tr-TR" sz="1800" dirty="0" err="1" smtClean="0">
                <a:solidFill>
                  <a:schemeClr val="tx1"/>
                </a:solidFill>
              </a:rPr>
              <a:t>boolean</a:t>
            </a:r>
            <a:r>
              <a:rPr lang="tr-TR" sz="1800" dirty="0" smtClean="0">
                <a:solidFill>
                  <a:schemeClr val="tx1"/>
                </a:solidFill>
              </a:rPr>
              <a:t> c = !b;     </a:t>
            </a:r>
          </a:p>
          <a:p>
            <a:pPr algn="l">
              <a:spcBef>
                <a:spcPts val="0"/>
              </a:spcBef>
            </a:pPr>
            <a:r>
              <a:rPr lang="tr-TR" sz="1800" dirty="0" smtClean="0">
                <a:solidFill>
                  <a:schemeClr val="tx1"/>
                </a:solidFill>
              </a:rPr>
              <a:t>//bu işlemden sonra c değişkeninin değeri </a:t>
            </a:r>
            <a:r>
              <a:rPr lang="tr-TR" sz="1800" dirty="0" err="1" smtClean="0">
                <a:solidFill>
                  <a:schemeClr val="tx1"/>
                </a:solidFill>
              </a:rPr>
              <a:t>false</a:t>
            </a:r>
            <a:r>
              <a:rPr lang="tr-TR" sz="1800" dirty="0" smtClean="0">
                <a:solidFill>
                  <a:schemeClr val="tx1"/>
                </a:solidFill>
              </a:rPr>
              <a:t> olur.</a:t>
            </a:r>
          </a:p>
          <a:p>
            <a:pPr algn="l">
              <a:spcBef>
                <a:spcPts val="0"/>
              </a:spcBef>
            </a:pPr>
            <a:endParaRPr lang="tr-TR" sz="2400" b="1" dirty="0" smtClean="0">
              <a:solidFill>
                <a:schemeClr val="tx1"/>
              </a:solidFill>
            </a:endParaRP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heckerboard(across)">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checkerboard(across)">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37" dur="500"/>
                                        <p:tgtEl>
                                          <p:spTgt spid="3">
                                            <p:txEl>
                                              <p:pRg st="14" end="1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16" end="16"/>
                                            </p:txEl>
                                          </p:spTgt>
                                        </p:tgtEl>
                                        <p:attrNameLst>
                                          <p:attrName>style.visibility</p:attrName>
                                        </p:attrNameLst>
                                      </p:cBhvr>
                                      <p:to>
                                        <p:strVal val="visible"/>
                                      </p:to>
                                    </p:set>
                                    <p:animEffect transition="in" filter="checkerboard(across)">
                                      <p:cBhvr>
                                        <p:cTn id="42"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İşleçler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l">
              <a:spcBef>
                <a:spcPts val="0"/>
              </a:spcBef>
            </a:pPr>
            <a:r>
              <a:rPr lang="tr-TR" sz="1800" dirty="0" smtClean="0">
                <a:solidFill>
                  <a:schemeClr val="tx1"/>
                </a:solidFill>
              </a:rPr>
              <a:t>- </a:t>
            </a:r>
            <a:r>
              <a:rPr lang="tr-TR" sz="2400" b="1" dirty="0" smtClean="0">
                <a:solidFill>
                  <a:schemeClr val="tx1"/>
                </a:solidFill>
              </a:rPr>
              <a:t>Tekil (</a:t>
            </a:r>
            <a:r>
              <a:rPr lang="tr-TR" sz="2400" b="1" dirty="0" err="1" smtClean="0">
                <a:solidFill>
                  <a:schemeClr val="tx1"/>
                </a:solidFill>
              </a:rPr>
              <a:t>unary</a:t>
            </a:r>
            <a:r>
              <a:rPr lang="tr-TR" sz="2400" b="1" dirty="0" smtClean="0">
                <a:solidFill>
                  <a:schemeClr val="tx1"/>
                </a:solidFill>
              </a:rPr>
              <a:t>) </a:t>
            </a:r>
            <a:r>
              <a:rPr lang="tr-TR" sz="2400" b="1" dirty="0" smtClean="0"/>
              <a:t>işleçler</a:t>
            </a:r>
            <a:endParaRPr lang="tr-TR" sz="2400" b="1" dirty="0" smtClean="0">
              <a:solidFill>
                <a:schemeClr val="tx1"/>
              </a:solidFill>
            </a:endParaRPr>
          </a:p>
          <a:p>
            <a:pPr algn="l">
              <a:spcBef>
                <a:spcPts val="0"/>
              </a:spcBef>
              <a:buFont typeface="Wingdings" pitchFamily="2" charset="2"/>
              <a:buChar char="§"/>
            </a:pPr>
            <a:r>
              <a:rPr lang="tr-TR" sz="2400" b="1" dirty="0" smtClean="0">
                <a:solidFill>
                  <a:schemeClr val="tx1"/>
                </a:solidFill>
              </a:rPr>
              <a:t> </a:t>
            </a:r>
            <a:r>
              <a:rPr lang="tr-TR" sz="2400" dirty="0" smtClean="0">
                <a:solidFill>
                  <a:schemeClr val="tx1"/>
                </a:solidFill>
              </a:rPr>
              <a:t>++ ve – işleçlerinin iki farklı kullanımı vardır. Bu işleçlerin anlamı, değişkenlerin veya değerlerin sağına veya soluna gelmesine göre değişmektedir.</a:t>
            </a:r>
          </a:p>
          <a:p>
            <a:pPr algn="l">
              <a:spcBef>
                <a:spcPts val="0"/>
              </a:spcBef>
              <a:buFont typeface="Wingdings" pitchFamily="2" charset="2"/>
              <a:buChar char="§"/>
            </a:pPr>
            <a:r>
              <a:rPr lang="tr-TR" sz="2400" dirty="0" smtClean="0">
                <a:solidFill>
                  <a:schemeClr val="tx1"/>
                </a:solidFill>
              </a:rPr>
              <a:t>Örnek:</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4;</a:t>
            </a:r>
          </a:p>
          <a:p>
            <a:pPr algn="l">
              <a:spcBef>
                <a:spcPts val="0"/>
              </a:spcBef>
            </a:pPr>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(x++);   //ekrana 4 yazar</a:t>
            </a:r>
          </a:p>
          <a:p>
            <a:pPr algn="l">
              <a:spcBef>
                <a:spcPts val="0"/>
              </a:spcBef>
            </a:pPr>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(x++);   //ekrana 5 yazar</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4;</a:t>
            </a:r>
          </a:p>
          <a:p>
            <a:pPr algn="l">
              <a:spcBef>
                <a:spcPts val="0"/>
              </a:spcBef>
            </a:pPr>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(++x);   //ekrana 5 yazar</a:t>
            </a:r>
          </a:p>
          <a:p>
            <a:pPr algn="l">
              <a:spcBef>
                <a:spcPts val="0"/>
              </a:spcBef>
            </a:pPr>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(++x);   //ekrana 6 yazar</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4;</a:t>
            </a:r>
          </a:p>
          <a:p>
            <a:pPr algn="l">
              <a:spcBef>
                <a:spcPts val="0"/>
              </a:spcBef>
            </a:pPr>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(x++);   // ?</a:t>
            </a:r>
          </a:p>
          <a:p>
            <a:pPr algn="l">
              <a:spcBef>
                <a:spcPts val="0"/>
              </a:spcBef>
            </a:pPr>
            <a:r>
              <a:rPr lang="tr-TR" sz="2400" dirty="0" smtClean="0">
                <a:solidFill>
                  <a:schemeClr val="tx1"/>
                </a:solidFill>
              </a:rPr>
              <a:t>     </a:t>
            </a:r>
            <a:r>
              <a:rPr lang="tr-TR" sz="2400" dirty="0" err="1" smtClean="0">
                <a:solidFill>
                  <a:schemeClr val="tx1"/>
                </a:solidFill>
              </a:rPr>
              <a:t>System</a:t>
            </a:r>
            <a:r>
              <a:rPr lang="tr-TR" sz="2400" dirty="0" smtClean="0">
                <a:solidFill>
                  <a:schemeClr val="tx1"/>
                </a:solidFill>
              </a:rPr>
              <a:t>.</a:t>
            </a:r>
            <a:r>
              <a:rPr lang="tr-TR" sz="2400" dirty="0" err="1" smtClean="0">
                <a:solidFill>
                  <a:schemeClr val="tx1"/>
                </a:solidFill>
              </a:rPr>
              <a:t>out</a:t>
            </a:r>
            <a:r>
              <a:rPr lang="tr-TR" sz="2400" dirty="0" smtClean="0">
                <a:solidFill>
                  <a:schemeClr val="tx1"/>
                </a:solidFill>
              </a:rPr>
              <a:t>.</a:t>
            </a:r>
            <a:r>
              <a:rPr lang="tr-TR" sz="2400" dirty="0" err="1" smtClean="0">
                <a:solidFill>
                  <a:schemeClr val="tx1"/>
                </a:solidFill>
              </a:rPr>
              <a:t>println</a:t>
            </a:r>
            <a:r>
              <a:rPr lang="tr-TR" sz="2400" dirty="0" smtClean="0">
                <a:solidFill>
                  <a:schemeClr val="tx1"/>
                </a:solidFill>
              </a:rPr>
              <a:t>(++x);   // ?</a:t>
            </a: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checkerboard(across)">
                                      <p:cBhvr>
                                        <p:cTn id="7" dur="500"/>
                                        <p:tgtEl>
                                          <p:spTgt spid="3">
                                            <p:txEl>
                                              <p:pRg st="6" end="6"/>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checkerboard(across)">
                                      <p:cBhvr>
                                        <p:cTn id="10" dur="500"/>
                                        <p:tgtEl>
                                          <p:spTgt spid="3">
                                            <p:txEl>
                                              <p:pRg st="7" end="7"/>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checkerboard(across)">
                                      <p:cBhvr>
                                        <p:cTn id="13" dur="500"/>
                                        <p:tgtEl>
                                          <p:spTgt spid="3">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checkerboard(across)">
                                      <p:cBhvr>
                                        <p:cTn id="18" dur="500"/>
                                        <p:tgtEl>
                                          <p:spTgt spid="3">
                                            <p:txEl>
                                              <p:pRg st="9" end="9"/>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21" dur="500"/>
                                        <p:tgtEl>
                                          <p:spTgt spid="3">
                                            <p:txEl>
                                              <p:pRg st="10" end="10"/>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2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İşleçler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spcBef>
                <a:spcPts val="0"/>
              </a:spcBef>
            </a:pPr>
            <a:r>
              <a:rPr lang="tr-TR" sz="1800" dirty="0" smtClean="0">
                <a:solidFill>
                  <a:schemeClr val="tx1"/>
                </a:solidFill>
              </a:rPr>
              <a:t>- </a:t>
            </a:r>
            <a:r>
              <a:rPr lang="tr-TR" sz="2400" b="1" dirty="0" smtClean="0">
                <a:solidFill>
                  <a:schemeClr val="tx1"/>
                </a:solidFill>
              </a:rPr>
              <a:t>İkili (</a:t>
            </a:r>
            <a:r>
              <a:rPr lang="tr-TR" sz="2400" b="1" dirty="0" err="1" smtClean="0">
                <a:solidFill>
                  <a:schemeClr val="tx1"/>
                </a:solidFill>
              </a:rPr>
              <a:t>binary</a:t>
            </a:r>
            <a:r>
              <a:rPr lang="tr-TR" sz="2400" b="1" dirty="0" smtClean="0">
                <a:solidFill>
                  <a:schemeClr val="tx1"/>
                </a:solidFill>
              </a:rPr>
              <a:t>) </a:t>
            </a:r>
            <a:r>
              <a:rPr lang="tr-TR" sz="2400" b="1" dirty="0" smtClean="0"/>
              <a:t>işleçler</a:t>
            </a:r>
            <a:endParaRPr lang="tr-TR" sz="2400" b="1" dirty="0" smtClean="0">
              <a:solidFill>
                <a:schemeClr val="tx1"/>
              </a:solidFill>
            </a:endParaRPr>
          </a:p>
          <a:p>
            <a:pPr algn="l">
              <a:spcBef>
                <a:spcPts val="0"/>
              </a:spcBef>
              <a:buFont typeface="Wingdings" pitchFamily="2" charset="2"/>
              <a:buChar char="§"/>
            </a:pPr>
            <a:r>
              <a:rPr lang="tr-TR" sz="2400" b="1" dirty="0" smtClean="0">
                <a:solidFill>
                  <a:schemeClr val="tx1"/>
                </a:solidFill>
              </a:rPr>
              <a:t> </a:t>
            </a:r>
            <a:r>
              <a:rPr lang="tr-TR" sz="2400" dirty="0" smtClean="0">
                <a:solidFill>
                  <a:schemeClr val="tx1"/>
                </a:solidFill>
              </a:rPr>
              <a:t>İki değişken veya değer üzerinde tanımlanmış işlemlerdir.</a:t>
            </a:r>
          </a:p>
          <a:p>
            <a:pPr algn="l">
              <a:spcBef>
                <a:spcPts val="0"/>
              </a:spcBef>
              <a:buFont typeface="Wingdings" pitchFamily="2" charset="2"/>
              <a:buChar char="q"/>
            </a:pPr>
            <a:r>
              <a:rPr lang="tr-TR" sz="2400" dirty="0" smtClean="0">
                <a:solidFill>
                  <a:schemeClr val="tx1"/>
                </a:solidFill>
              </a:rPr>
              <a:t> + işleci iki sayıyı toplama yarayan </a:t>
            </a:r>
            <a:r>
              <a:rPr lang="tr-TR" sz="2400" dirty="0" err="1" smtClean="0">
                <a:solidFill>
                  <a:schemeClr val="tx1"/>
                </a:solidFill>
              </a:rPr>
              <a:t>işlectir</a:t>
            </a:r>
            <a:r>
              <a:rPr lang="tr-TR" sz="2400" dirty="0" smtClean="0">
                <a:solidFill>
                  <a:schemeClr val="tx1"/>
                </a:solidFill>
              </a:rPr>
              <a:t>. Ayrıca </a:t>
            </a:r>
            <a:r>
              <a:rPr lang="tr-TR" sz="2400" dirty="0" err="1" smtClean="0">
                <a:solidFill>
                  <a:schemeClr val="tx1"/>
                </a:solidFill>
              </a:rPr>
              <a:t>Stringler</a:t>
            </a:r>
            <a:r>
              <a:rPr lang="tr-TR" sz="2400" dirty="0" smtClean="0">
                <a:solidFill>
                  <a:schemeClr val="tx1"/>
                </a:solidFill>
              </a:rPr>
              <a:t> üzerinde de tanımlıdır ve </a:t>
            </a:r>
            <a:r>
              <a:rPr lang="tr-TR" sz="2400" dirty="0" err="1" smtClean="0">
                <a:solidFill>
                  <a:schemeClr val="tx1"/>
                </a:solidFill>
              </a:rPr>
              <a:t>String</a:t>
            </a:r>
            <a:r>
              <a:rPr lang="tr-TR" sz="2400" dirty="0" smtClean="0">
                <a:solidFill>
                  <a:schemeClr val="tx1"/>
                </a:solidFill>
              </a:rPr>
              <a:t> değişkenlerini uç uca birleştirir.</a:t>
            </a:r>
          </a:p>
          <a:p>
            <a:pPr algn="l">
              <a:spcBef>
                <a:spcPts val="0"/>
              </a:spcBef>
              <a:buFont typeface="Wingdings" pitchFamily="2" charset="2"/>
              <a:buChar char="q"/>
            </a:pPr>
            <a:r>
              <a:rPr lang="tr-TR" sz="2400" dirty="0" smtClean="0">
                <a:solidFill>
                  <a:schemeClr val="tx1"/>
                </a:solidFill>
              </a:rPr>
              <a:t> - işleci soldaki sayıdan sağdaki sayıyı çıkarmaya yarayan </a:t>
            </a:r>
            <a:r>
              <a:rPr lang="tr-TR" sz="2400" dirty="0" err="1" smtClean="0">
                <a:solidFill>
                  <a:schemeClr val="tx1"/>
                </a:solidFill>
              </a:rPr>
              <a:t>işlectir</a:t>
            </a:r>
            <a:r>
              <a:rPr lang="tr-TR" sz="2400" dirty="0" smtClean="0">
                <a:solidFill>
                  <a:schemeClr val="tx1"/>
                </a:solidFill>
              </a:rPr>
              <a:t>.</a:t>
            </a:r>
          </a:p>
          <a:p>
            <a:pPr algn="l">
              <a:spcBef>
                <a:spcPts val="0"/>
              </a:spcBef>
              <a:buFont typeface="Wingdings" pitchFamily="2" charset="2"/>
              <a:buChar char="q"/>
            </a:pPr>
            <a:r>
              <a:rPr lang="tr-TR" sz="2400" dirty="0" smtClean="0">
                <a:solidFill>
                  <a:schemeClr val="tx1"/>
                </a:solidFill>
              </a:rPr>
              <a:t> * işleci iki sayıyı çarpmaya yarayan </a:t>
            </a:r>
            <a:r>
              <a:rPr lang="tr-TR" sz="2400" dirty="0" err="1" smtClean="0">
                <a:solidFill>
                  <a:schemeClr val="tx1"/>
                </a:solidFill>
              </a:rPr>
              <a:t>işlectir</a:t>
            </a:r>
            <a:r>
              <a:rPr lang="tr-TR" sz="2400" dirty="0" smtClean="0">
                <a:solidFill>
                  <a:schemeClr val="tx1"/>
                </a:solidFill>
              </a:rPr>
              <a:t>.</a:t>
            </a:r>
          </a:p>
          <a:p>
            <a:pPr algn="l">
              <a:spcBef>
                <a:spcPts val="0"/>
              </a:spcBef>
              <a:buFont typeface="Wingdings" pitchFamily="2" charset="2"/>
              <a:buChar char="q"/>
            </a:pPr>
            <a:r>
              <a:rPr lang="tr-TR" sz="2400" dirty="0" smtClean="0">
                <a:solidFill>
                  <a:schemeClr val="tx1"/>
                </a:solidFill>
              </a:rPr>
              <a:t> / işleci birinci sayıyı ikinci sayıya bölmeye yarayan </a:t>
            </a:r>
            <a:r>
              <a:rPr lang="tr-TR" sz="2400" dirty="0" err="1" smtClean="0">
                <a:solidFill>
                  <a:schemeClr val="tx1"/>
                </a:solidFill>
              </a:rPr>
              <a:t>işlectir</a:t>
            </a:r>
            <a:r>
              <a:rPr lang="tr-TR" sz="2400" dirty="0" smtClean="0">
                <a:solidFill>
                  <a:schemeClr val="tx1"/>
                </a:solidFill>
              </a:rPr>
              <a:t>. Bu işlecin kullanıldığı işlenenlerin değişken türü önemlidir.</a:t>
            </a:r>
          </a:p>
          <a:p>
            <a:pPr algn="l">
              <a:spcBef>
                <a:spcPts val="0"/>
              </a:spcBef>
              <a:buFont typeface="Wingdings" pitchFamily="2" charset="2"/>
              <a:buChar char="q"/>
            </a:pPr>
            <a:r>
              <a:rPr lang="tr-TR" sz="2400" b="1" dirty="0" smtClean="0">
                <a:solidFill>
                  <a:schemeClr val="tx1"/>
                </a:solidFill>
              </a:rPr>
              <a:t> % işleci ise “kalan” </a:t>
            </a:r>
            <a:r>
              <a:rPr lang="tr-TR" sz="2400" b="1" dirty="0" err="1" smtClean="0">
                <a:solidFill>
                  <a:schemeClr val="tx1"/>
                </a:solidFill>
              </a:rPr>
              <a:t>işlectir</a:t>
            </a:r>
            <a:r>
              <a:rPr lang="tr-TR" sz="2400" b="1" dirty="0" smtClean="0">
                <a:solidFill>
                  <a:schemeClr val="tx1"/>
                </a:solidFill>
              </a:rPr>
              <a:t>. Birinci sayının ikinci sayıya bölümünden kalanı verir.</a:t>
            </a: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İşleçler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spcBef>
                <a:spcPts val="0"/>
              </a:spcBef>
            </a:pPr>
            <a:r>
              <a:rPr lang="tr-TR" sz="1800" dirty="0" smtClean="0">
                <a:solidFill>
                  <a:schemeClr val="tx1"/>
                </a:solidFill>
              </a:rPr>
              <a:t>- </a:t>
            </a:r>
            <a:r>
              <a:rPr lang="tr-TR" sz="2400" b="1" dirty="0" smtClean="0">
                <a:solidFill>
                  <a:schemeClr val="tx1"/>
                </a:solidFill>
              </a:rPr>
              <a:t>İkili (</a:t>
            </a:r>
            <a:r>
              <a:rPr lang="tr-TR" sz="2400" b="1" dirty="0" err="1" smtClean="0">
                <a:solidFill>
                  <a:schemeClr val="tx1"/>
                </a:solidFill>
              </a:rPr>
              <a:t>binary</a:t>
            </a:r>
            <a:r>
              <a:rPr lang="tr-TR" sz="2400" b="1" dirty="0" smtClean="0">
                <a:solidFill>
                  <a:schemeClr val="tx1"/>
                </a:solidFill>
              </a:rPr>
              <a:t>) </a:t>
            </a:r>
            <a:r>
              <a:rPr lang="tr-TR" sz="2400" b="1" dirty="0" smtClean="0"/>
              <a:t>işleçler</a:t>
            </a:r>
            <a:endParaRPr lang="tr-TR" sz="2400" b="1" dirty="0" smtClean="0">
              <a:solidFill>
                <a:schemeClr val="tx1"/>
              </a:solidFill>
            </a:endParaRPr>
          </a:p>
          <a:p>
            <a:pPr algn="l">
              <a:spcBef>
                <a:spcPts val="0"/>
              </a:spcBef>
              <a:buFont typeface="Wingdings" pitchFamily="2" charset="2"/>
              <a:buChar char="§"/>
            </a:pPr>
            <a:r>
              <a:rPr lang="tr-TR" sz="2400" b="1" dirty="0" smtClean="0">
                <a:solidFill>
                  <a:schemeClr val="tx1"/>
                </a:solidFill>
              </a:rPr>
              <a:t> Örnek:</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7 + 4;    //x değişkeni 11 değerini alır</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11 – 5;    //x değişkeni 6 değerini alır</a:t>
            </a:r>
          </a:p>
          <a:p>
            <a:pPr algn="l">
              <a:spcBef>
                <a:spcPts val="0"/>
              </a:spcBef>
              <a:buFont typeface="Wingdings" pitchFamily="2" charset="2"/>
              <a:buChar char="q"/>
            </a:pPr>
            <a:endParaRPr lang="tr-TR" sz="2400" dirty="0" smtClean="0">
              <a:solidFill>
                <a:schemeClr val="tx1"/>
              </a:solidFill>
            </a:endParaRP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11/4;     </a:t>
            </a:r>
          </a:p>
          <a:p>
            <a:pPr algn="l">
              <a:spcBef>
                <a:spcPts val="0"/>
              </a:spcBef>
            </a:pPr>
            <a:r>
              <a:rPr lang="tr-TR" sz="2400" dirty="0" smtClean="0">
                <a:solidFill>
                  <a:schemeClr val="tx1"/>
                </a:solidFill>
              </a:rPr>
              <a:t>Burada x değişkeni </a:t>
            </a:r>
            <a:r>
              <a:rPr lang="tr-TR" sz="2400" b="1" dirty="0" smtClean="0">
                <a:solidFill>
                  <a:schemeClr val="tx1"/>
                </a:solidFill>
              </a:rPr>
              <a:t>2 değerini alır</a:t>
            </a:r>
            <a:r>
              <a:rPr lang="tr-TR" sz="2400" dirty="0" smtClean="0">
                <a:solidFill>
                  <a:schemeClr val="tx1"/>
                </a:solidFill>
              </a:rPr>
              <a:t>, çünkü işleme giren sayılar tam sayılardır ve x değişkeni de tam sayı olduğundan bölme sonucu oluşması beklenen ondalıklı kısım atılır ve tam sayı kısmı alınır.</a:t>
            </a:r>
          </a:p>
          <a:p>
            <a:pPr algn="l">
              <a:spcBef>
                <a:spcPts val="0"/>
              </a:spcBef>
            </a:pPr>
            <a:endParaRPr lang="tr-TR" sz="2400" dirty="0" smtClean="0">
              <a:solidFill>
                <a:schemeClr val="tx1"/>
              </a:solidFill>
            </a:endParaRP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double</a:t>
            </a:r>
            <a:r>
              <a:rPr lang="tr-TR" sz="2400" dirty="0" smtClean="0">
                <a:solidFill>
                  <a:schemeClr val="tx1"/>
                </a:solidFill>
              </a:rPr>
              <a:t> x = 11.0/4.0;  </a:t>
            </a:r>
          </a:p>
          <a:p>
            <a:pPr lvl="1">
              <a:spcBef>
                <a:spcPts val="0"/>
              </a:spcBef>
              <a:buFont typeface="Wingdings" pitchFamily="2" charset="2"/>
              <a:buChar char="q"/>
            </a:pPr>
            <a:r>
              <a:rPr lang="tr-TR" sz="2100" dirty="0" smtClean="0"/>
              <a:t>//</a:t>
            </a:r>
            <a:r>
              <a:rPr lang="tr-TR" sz="2100" dirty="0" smtClean="0">
                <a:solidFill>
                  <a:schemeClr val="tx1"/>
                </a:solidFill>
              </a:rPr>
              <a:t>x değişkeni bu sefer 2.75 değerini alır.</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3*6;    //x değişkeni 18 değerini alır.</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11 % 3;    </a:t>
            </a:r>
          </a:p>
          <a:p>
            <a:pPr lvl="1">
              <a:spcBef>
                <a:spcPts val="0"/>
              </a:spcBef>
              <a:buFont typeface="Wingdings" pitchFamily="2" charset="2"/>
              <a:buChar char="q"/>
            </a:pPr>
            <a:r>
              <a:rPr lang="tr-TR" sz="2100" dirty="0" smtClean="0">
                <a:solidFill>
                  <a:schemeClr val="tx1"/>
                </a:solidFill>
              </a:rPr>
              <a:t>//x değişkeni 2 değerini alır.</a:t>
            </a: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heckerboard(across)">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checkerboard(across)">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5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sz="quarter" idx="1"/>
          </p:nvPr>
        </p:nvSpPr>
        <p:spPr/>
        <p:txBody>
          <a:bodyPr/>
          <a:lstStyle/>
          <a:p>
            <a:pPr eaLnBrk="1" hangingPunct="1">
              <a:lnSpc>
                <a:spcPct val="90000"/>
              </a:lnSpc>
            </a:pPr>
            <a:r>
              <a:rPr lang="tr-TR" dirty="0" smtClean="0"/>
              <a:t>Bir problemin </a:t>
            </a:r>
            <a:r>
              <a:rPr lang="tr-TR" dirty="0" smtClean="0">
                <a:solidFill>
                  <a:srgbClr val="FF0000"/>
                </a:solidFill>
              </a:rPr>
              <a:t>birden fazla çözümü </a:t>
            </a:r>
            <a:r>
              <a:rPr lang="tr-TR" dirty="0" smtClean="0"/>
              <a:t>olabilir. </a:t>
            </a:r>
          </a:p>
          <a:p>
            <a:pPr eaLnBrk="1" hangingPunct="1">
              <a:lnSpc>
                <a:spcPct val="90000"/>
              </a:lnSpc>
            </a:pPr>
            <a:r>
              <a:rPr lang="tr-TR" dirty="0" smtClean="0"/>
              <a:t>Programcı (programı tasarlayan kişi) en kısa ve etkili yöntemi yeteneği ölçüsünde bulmalıdır. </a:t>
            </a:r>
          </a:p>
          <a:p>
            <a:pPr eaLnBrk="1" hangingPunct="1">
              <a:lnSpc>
                <a:spcPct val="90000"/>
              </a:lnSpc>
            </a:pPr>
            <a:r>
              <a:rPr lang="tr-TR" dirty="0" smtClean="0"/>
              <a:t>Eğer yazılan programdaki çözüm yolu yanlış ise bilgisayarın bulacağı sonuçlar da yanlış olur. Dolayısıyla program yazılmadan önce problemin iyice irdelenmesi, uygun çözüm yolunun belirlenip bilgisayara doğru şekilde tarif edilmesi gerekir.</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İşleç Öncelikleri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fontScale="92500" lnSpcReduction="10000"/>
          </a:bodyPr>
          <a:lstStyle/>
          <a:p>
            <a:pPr algn="l">
              <a:spcBef>
                <a:spcPts val="0"/>
              </a:spcBef>
              <a:buFontTx/>
              <a:buChar char="-"/>
            </a:pPr>
            <a:r>
              <a:rPr lang="tr-TR" sz="2400" dirty="0" smtClean="0">
                <a:solidFill>
                  <a:schemeClr val="tx1"/>
                </a:solidFill>
              </a:rPr>
              <a:t>Eğer aynı önceliğe sahip işleçler varsa işleçlerin birleşme yönüne bakılır (soldan ya da sağdan)</a:t>
            </a:r>
          </a:p>
          <a:p>
            <a:pPr algn="l">
              <a:spcBef>
                <a:spcPts val="0"/>
              </a:spcBef>
              <a:buFontTx/>
              <a:buChar char="-"/>
            </a:pPr>
            <a:r>
              <a:rPr lang="tr-TR" sz="2400" b="1" dirty="0" smtClean="0">
                <a:solidFill>
                  <a:schemeClr val="tx1"/>
                </a:solidFill>
              </a:rPr>
              <a:t>İşleç Öncelik Sırası (en öncelikli olan üstte)</a:t>
            </a:r>
            <a:endParaRPr lang="tr-TR" sz="2400" dirty="0" smtClean="0">
              <a:solidFill>
                <a:schemeClr val="tx1"/>
              </a:solidFill>
            </a:endParaRPr>
          </a:p>
          <a:p>
            <a:pPr>
              <a:spcBef>
                <a:spcPts val="0"/>
              </a:spcBef>
              <a:buFont typeface="Wingdings" pitchFamily="2" charset="2"/>
              <a:buChar char="§"/>
            </a:pPr>
            <a:r>
              <a:rPr lang="tr-TR" sz="2400" dirty="0" smtClean="0">
                <a:solidFill>
                  <a:srgbClr val="FF0000"/>
                </a:solidFill>
              </a:rPr>
              <a:t>Parantez ( ) </a:t>
            </a:r>
          </a:p>
          <a:p>
            <a:pPr algn="l">
              <a:spcBef>
                <a:spcPts val="0"/>
              </a:spcBef>
              <a:buFont typeface="Wingdings" pitchFamily="2" charset="2"/>
              <a:buChar char="§"/>
            </a:pPr>
            <a:r>
              <a:rPr lang="tr-TR" sz="2400" dirty="0" smtClean="0">
                <a:solidFill>
                  <a:schemeClr val="tx1"/>
                </a:solidFill>
              </a:rPr>
              <a:t>++ , -- işleçleri (sağdan birleşmeli)</a:t>
            </a:r>
          </a:p>
          <a:p>
            <a:pPr algn="l">
              <a:spcBef>
                <a:spcPts val="0"/>
              </a:spcBef>
              <a:buFont typeface="Wingdings" pitchFamily="2" charset="2"/>
              <a:buChar char="§"/>
            </a:pPr>
            <a:r>
              <a:rPr lang="tr-TR" sz="2400" dirty="0" smtClean="0">
                <a:solidFill>
                  <a:schemeClr val="tx1"/>
                </a:solidFill>
              </a:rPr>
              <a:t> Tekil (</a:t>
            </a:r>
            <a:r>
              <a:rPr lang="tr-TR" sz="2400" dirty="0" err="1" smtClean="0">
                <a:solidFill>
                  <a:schemeClr val="tx1"/>
                </a:solidFill>
              </a:rPr>
              <a:t>unary</a:t>
            </a:r>
            <a:r>
              <a:rPr lang="tr-TR" sz="2400" dirty="0" smtClean="0">
                <a:solidFill>
                  <a:schemeClr val="tx1"/>
                </a:solidFill>
              </a:rPr>
              <a:t>) + ve – işleçleri  (sağdan birleşmeli)</a:t>
            </a:r>
          </a:p>
          <a:p>
            <a:pPr algn="l">
              <a:spcBef>
                <a:spcPts val="0"/>
              </a:spcBef>
              <a:buFont typeface="Wingdings" pitchFamily="2" charset="2"/>
              <a:buChar char="§"/>
            </a:pPr>
            <a:r>
              <a:rPr lang="tr-TR" sz="2400" dirty="0" smtClean="0">
                <a:solidFill>
                  <a:schemeClr val="tx1"/>
                </a:solidFill>
              </a:rPr>
              <a:t> ! işleci (sağdan birleşmeli)</a:t>
            </a:r>
          </a:p>
          <a:p>
            <a:pPr algn="l">
              <a:spcBef>
                <a:spcPts val="0"/>
              </a:spcBef>
              <a:buFont typeface="Wingdings" pitchFamily="2" charset="2"/>
              <a:buChar char="§"/>
            </a:pPr>
            <a:r>
              <a:rPr lang="tr-TR" sz="2400" dirty="0" smtClean="0">
                <a:solidFill>
                  <a:schemeClr val="tx1"/>
                </a:solidFill>
              </a:rPr>
              <a:t> *, /, % işleçleri  (soldan birleşmeli)</a:t>
            </a:r>
          </a:p>
          <a:p>
            <a:pPr algn="l">
              <a:spcBef>
                <a:spcPts val="0"/>
              </a:spcBef>
              <a:buFont typeface="Wingdings" pitchFamily="2" charset="2"/>
              <a:buChar char="§"/>
            </a:pPr>
            <a:r>
              <a:rPr lang="tr-TR" sz="2400" dirty="0" smtClean="0">
                <a:solidFill>
                  <a:schemeClr val="tx1"/>
                </a:solidFill>
              </a:rPr>
              <a:t> İkili (</a:t>
            </a:r>
            <a:r>
              <a:rPr lang="tr-TR" sz="2400" dirty="0" err="1" smtClean="0">
                <a:solidFill>
                  <a:schemeClr val="tx1"/>
                </a:solidFill>
              </a:rPr>
              <a:t>binary</a:t>
            </a:r>
            <a:r>
              <a:rPr lang="tr-TR" sz="2400" dirty="0" smtClean="0">
                <a:solidFill>
                  <a:schemeClr val="tx1"/>
                </a:solidFill>
              </a:rPr>
              <a:t>) + ve – işleçleri  (soldan birleşmeli)</a:t>
            </a:r>
          </a:p>
          <a:p>
            <a:pPr algn="l">
              <a:spcBef>
                <a:spcPts val="0"/>
              </a:spcBef>
            </a:pPr>
            <a:endParaRPr lang="tr-TR" sz="2400" b="1" dirty="0" smtClean="0">
              <a:solidFill>
                <a:schemeClr val="tx1"/>
              </a:solidFill>
            </a:endParaRPr>
          </a:p>
          <a:p>
            <a:pPr algn="l">
              <a:spcBef>
                <a:spcPts val="0"/>
              </a:spcBef>
              <a:buFont typeface="Wingdings" pitchFamily="2" charset="2"/>
              <a:buChar char="§"/>
            </a:pPr>
            <a:r>
              <a:rPr lang="tr-TR" sz="2400" b="1" dirty="0" smtClean="0">
                <a:solidFill>
                  <a:schemeClr val="tx1"/>
                </a:solidFill>
              </a:rPr>
              <a:t>Örnek:</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4;</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y = 8;</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sonuc</a:t>
            </a:r>
            <a:r>
              <a:rPr lang="tr-TR" sz="2400" dirty="0" smtClean="0">
                <a:solidFill>
                  <a:schemeClr val="tx1"/>
                </a:solidFill>
              </a:rPr>
              <a:t> = y / ++ x * -4 + ++y;   </a:t>
            </a:r>
          </a:p>
          <a:p>
            <a:pPr algn="l">
              <a:spcBef>
                <a:spcPts val="0"/>
              </a:spcBef>
            </a:pPr>
            <a:r>
              <a:rPr lang="tr-TR" sz="2400" dirty="0" smtClean="0">
                <a:solidFill>
                  <a:schemeClr val="tx1"/>
                </a:solidFill>
              </a:rPr>
              <a:t>     //</a:t>
            </a:r>
            <a:r>
              <a:rPr lang="tr-TR" sz="2400" dirty="0" err="1" smtClean="0">
                <a:solidFill>
                  <a:schemeClr val="tx1"/>
                </a:solidFill>
              </a:rPr>
              <a:t>sonuc</a:t>
            </a:r>
            <a:r>
              <a:rPr lang="tr-TR" sz="2400" dirty="0" smtClean="0">
                <a:solidFill>
                  <a:schemeClr val="tx1"/>
                </a:solidFill>
              </a:rPr>
              <a:t> değişkeni hangi değeri aldı?</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a:t>
            </a:r>
            <a:r>
              <a:rPr lang="tr-TR" sz="2400" dirty="0" err="1" smtClean="0">
                <a:solidFill>
                  <a:schemeClr val="tx1"/>
                </a:solidFill>
              </a:rPr>
              <a:t>sonuc</a:t>
            </a:r>
            <a:r>
              <a:rPr lang="tr-TR" sz="2400" dirty="0" smtClean="0">
                <a:solidFill>
                  <a:schemeClr val="tx1"/>
                </a:solidFill>
              </a:rPr>
              <a:t> = (</a:t>
            </a:r>
            <a:r>
              <a:rPr lang="tr-TR" sz="2400" dirty="0" smtClean="0">
                <a:solidFill>
                  <a:srgbClr val="0000FF"/>
                </a:solidFill>
              </a:rPr>
              <a:t>(</a:t>
            </a:r>
            <a:r>
              <a:rPr lang="tr-TR" sz="2400" dirty="0" smtClean="0">
                <a:solidFill>
                  <a:srgbClr val="00B0F0"/>
                </a:solidFill>
              </a:rPr>
              <a:t>(</a:t>
            </a:r>
            <a:r>
              <a:rPr lang="tr-TR" sz="2400" dirty="0" smtClean="0">
                <a:solidFill>
                  <a:schemeClr val="tx1"/>
                </a:solidFill>
              </a:rPr>
              <a:t>y / </a:t>
            </a:r>
            <a:r>
              <a:rPr lang="tr-TR" sz="2400" dirty="0" smtClean="0">
                <a:solidFill>
                  <a:srgbClr val="C00000"/>
                </a:solidFill>
              </a:rPr>
              <a:t>(</a:t>
            </a:r>
            <a:r>
              <a:rPr lang="tr-TR" sz="2400" dirty="0" smtClean="0">
                <a:solidFill>
                  <a:schemeClr val="tx1"/>
                </a:solidFill>
              </a:rPr>
              <a:t>++x</a:t>
            </a:r>
            <a:r>
              <a:rPr lang="tr-TR" sz="2400" dirty="0" smtClean="0">
                <a:solidFill>
                  <a:srgbClr val="C00000"/>
                </a:solidFill>
              </a:rPr>
              <a:t>)</a:t>
            </a:r>
            <a:r>
              <a:rPr lang="tr-TR" sz="2400" dirty="0" smtClean="0">
                <a:solidFill>
                  <a:srgbClr val="00B0F0"/>
                </a:solidFill>
              </a:rPr>
              <a:t>)</a:t>
            </a:r>
            <a:r>
              <a:rPr lang="tr-TR" sz="2400" dirty="0" smtClean="0">
                <a:solidFill>
                  <a:schemeClr val="tx1"/>
                </a:solidFill>
              </a:rPr>
              <a:t> * </a:t>
            </a:r>
            <a:r>
              <a:rPr lang="tr-TR" sz="2400" dirty="0" smtClean="0">
                <a:solidFill>
                  <a:srgbClr val="C00000"/>
                </a:solidFill>
              </a:rPr>
              <a:t>(</a:t>
            </a:r>
            <a:r>
              <a:rPr lang="tr-TR" sz="2400" dirty="0" smtClean="0">
                <a:solidFill>
                  <a:schemeClr val="tx1"/>
                </a:solidFill>
              </a:rPr>
              <a:t>-4</a:t>
            </a:r>
            <a:r>
              <a:rPr lang="tr-TR" sz="2400" dirty="0" smtClean="0">
                <a:solidFill>
                  <a:srgbClr val="C00000"/>
                </a:solidFill>
              </a:rPr>
              <a:t>)</a:t>
            </a:r>
            <a:r>
              <a:rPr lang="tr-TR" sz="2400" dirty="0" smtClean="0">
                <a:solidFill>
                  <a:srgbClr val="0000FF"/>
                </a:solidFill>
              </a:rPr>
              <a:t>)</a:t>
            </a:r>
            <a:r>
              <a:rPr lang="tr-TR" sz="2400" dirty="0" smtClean="0">
                <a:solidFill>
                  <a:schemeClr val="tx1"/>
                </a:solidFill>
              </a:rPr>
              <a:t> + </a:t>
            </a:r>
            <a:r>
              <a:rPr lang="tr-TR" sz="2400" dirty="0" smtClean="0">
                <a:solidFill>
                  <a:srgbClr val="0000FF"/>
                </a:solidFill>
              </a:rPr>
              <a:t>(</a:t>
            </a:r>
            <a:r>
              <a:rPr lang="tr-TR" sz="2400" dirty="0" smtClean="0">
                <a:solidFill>
                  <a:schemeClr val="tx1"/>
                </a:solidFill>
              </a:rPr>
              <a:t>++y</a:t>
            </a:r>
            <a:r>
              <a:rPr lang="tr-TR" sz="2400" dirty="0" smtClean="0">
                <a:solidFill>
                  <a:srgbClr val="0000FF"/>
                </a:solidFill>
              </a:rPr>
              <a:t>)</a:t>
            </a:r>
            <a:r>
              <a:rPr lang="tr-TR" sz="2400" dirty="0" smtClean="0">
                <a:solidFill>
                  <a:schemeClr val="tx1"/>
                </a:solidFill>
              </a:rPr>
              <a:t>);  //yukarıdaki ile aynıdır</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 Yorumlar</a:t>
            </a:r>
            <a:endParaRPr lang="tr-TR" dirty="0"/>
          </a:p>
        </p:txBody>
      </p:sp>
      <p:sp>
        <p:nvSpPr>
          <p:cNvPr id="3" name="2 İçerik Yer Tutucusu"/>
          <p:cNvSpPr>
            <a:spLocks noGrp="1"/>
          </p:cNvSpPr>
          <p:nvPr>
            <p:ph sz="quarter" idx="1"/>
          </p:nvPr>
        </p:nvSpPr>
        <p:spPr/>
        <p:txBody>
          <a:bodyPr>
            <a:normAutofit/>
          </a:bodyPr>
          <a:lstStyle/>
          <a:p>
            <a:r>
              <a:rPr lang="tr-TR" dirty="0" smtClean="0"/>
              <a:t>  Bu derste sorunların birden fazla çözümünü bulmamız, incelememiz gerekiyor ki bu günlük hayatımız da dahil insanlar için iyi bir avantajdır. Beynimizi farklı açılardan kullanarak </a:t>
            </a:r>
            <a:r>
              <a:rPr lang="tr-TR" b="1" dirty="0" smtClean="0">
                <a:solidFill>
                  <a:srgbClr val="FF0000"/>
                </a:solidFill>
              </a:rPr>
              <a:t>düşünme gücümüzü, hayal gücümüzü</a:t>
            </a:r>
            <a:r>
              <a:rPr lang="tr-TR" dirty="0" smtClean="0"/>
              <a:t> geliştirebiliriz ve bunlar mühendislik için önemli noktalardır. Ek olarak, tabi ki iyi programlama bilmenin iş imkanlarını arttıracağını ve diğer insanlara göre </a:t>
            </a:r>
            <a:r>
              <a:rPr lang="tr-TR" b="1" dirty="0" smtClean="0">
                <a:solidFill>
                  <a:srgbClr val="FF0000"/>
                </a:solidFill>
              </a:rPr>
              <a:t>fark oluşturacağını</a:t>
            </a:r>
            <a:r>
              <a:rPr lang="tr-TR" dirty="0" smtClean="0"/>
              <a:t> düşünüyorum.</a:t>
            </a:r>
          </a:p>
          <a:p>
            <a:endParaRPr lang="tr-TR" b="1" dirty="0" smtClean="0"/>
          </a:p>
          <a:p>
            <a:r>
              <a:rPr lang="tr-TR" b="1" dirty="0" smtClean="0"/>
              <a:t>Elektrik ve Elektronik Mühendisliği 1.Sınıf Öğrencisi</a:t>
            </a:r>
            <a:endParaRPr lang="tr-TR" dirty="0" smtClean="0"/>
          </a:p>
          <a:p>
            <a:endParaRPr lang="tr-TR"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Javada</a:t>
            </a:r>
            <a:r>
              <a:rPr lang="tr-TR" sz="4000" b="1" dirty="0" smtClean="0">
                <a:solidFill>
                  <a:schemeClr val="tx2">
                    <a:lumMod val="60000"/>
                    <a:lumOff val="40000"/>
                  </a:schemeClr>
                </a:solidFill>
              </a:rPr>
              <a:t> İşleç Öncelikleri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Birleşme kuralı ve yönü Java’da aynı önceliğe sahip işleçler aynı işlem içerisinde yer aldığında kullanılır.</a:t>
            </a:r>
          </a:p>
          <a:p>
            <a:pPr algn="l">
              <a:spcBef>
                <a:spcPts val="0"/>
              </a:spcBef>
              <a:buFontTx/>
              <a:buChar char="-"/>
            </a:pPr>
            <a:r>
              <a:rPr lang="tr-TR" sz="2400" dirty="0" smtClean="0">
                <a:solidFill>
                  <a:schemeClr val="tx1"/>
                </a:solidFill>
              </a:rPr>
              <a:t>İkili matematiksel işleçler ( + , - , * , / , % ) soldan birleşmelidir.</a:t>
            </a:r>
          </a:p>
          <a:p>
            <a:pPr algn="l">
              <a:spcBef>
                <a:spcPts val="0"/>
              </a:spcBef>
              <a:buFontTx/>
              <a:buChar char="-"/>
            </a:pPr>
            <a:r>
              <a:rPr lang="tr-TR" sz="2400" dirty="0" smtClean="0">
                <a:solidFill>
                  <a:schemeClr val="tx1"/>
                </a:solidFill>
              </a:rPr>
              <a:t>Örnek:</a:t>
            </a:r>
          </a:p>
          <a:p>
            <a:pPr algn="l">
              <a:spcBef>
                <a:spcPts val="0"/>
              </a:spcBef>
              <a:buFont typeface="Wingdings" pitchFamily="2" charset="2"/>
              <a:buChar char="§"/>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72 / 12 * 6;</a:t>
            </a:r>
          </a:p>
          <a:p>
            <a:pPr algn="l">
              <a:spcBef>
                <a:spcPts val="0"/>
              </a:spcBef>
              <a:buFont typeface="Wingdings" pitchFamily="2" charset="2"/>
              <a:buChar char="Ø"/>
            </a:pPr>
            <a:r>
              <a:rPr lang="tr-TR" sz="2400" dirty="0" smtClean="0">
                <a:solidFill>
                  <a:schemeClr val="tx1"/>
                </a:solidFill>
              </a:rPr>
              <a:t>   / ve * işleçleri aynı önceliğe sahiptir. Bu durumda işlecin birleşme yönüne bakılır. İkili matematiksel işleçler soldan birleşmeli olduğundan bu örnekte önce (72 / 12) işlemi yapılır, daha sonra çıkan sonuç 6 ile çarpılır. Başka bir deyişle parantezli olarak yukarıdaki işlem;</a:t>
            </a:r>
          </a:p>
          <a:p>
            <a:pPr algn="l">
              <a:spcBef>
                <a:spcPts val="0"/>
              </a:spcBef>
              <a:buFont typeface="Wingdings" pitchFamily="2" charset="2"/>
              <a:buChar char="Ø"/>
            </a:pPr>
            <a:r>
              <a:rPr lang="tr-TR" sz="2400" dirty="0" smtClean="0">
                <a:solidFill>
                  <a:schemeClr val="tx1"/>
                </a:solidFill>
              </a:rPr>
              <a:t> </a:t>
            </a:r>
            <a:r>
              <a:rPr lang="tr-TR" sz="2400" dirty="0" err="1" smtClean="0">
                <a:solidFill>
                  <a:schemeClr val="tx1"/>
                </a:solidFill>
              </a:rPr>
              <a:t>int</a:t>
            </a:r>
            <a:r>
              <a:rPr lang="tr-TR" sz="2400" dirty="0" smtClean="0">
                <a:solidFill>
                  <a:schemeClr val="tx1"/>
                </a:solidFill>
              </a:rPr>
              <a:t> x = (72 / 12) * 6;</a:t>
            </a:r>
          </a:p>
          <a:p>
            <a:pPr algn="l">
              <a:spcBef>
                <a:spcPts val="0"/>
              </a:spcBef>
            </a:pPr>
            <a:r>
              <a:rPr lang="tr-TR" sz="2400" dirty="0" smtClean="0">
                <a:solidFill>
                  <a:schemeClr val="tx1"/>
                </a:solidFill>
              </a:rPr>
              <a:t>İşlemi ile denktir.</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Alternatif derleyiciler</a:t>
            </a:r>
            <a:endParaRPr lang="tr-TR" dirty="0"/>
          </a:p>
        </p:txBody>
      </p:sp>
      <p:sp>
        <p:nvSpPr>
          <p:cNvPr id="3" name="2 İçerik Yer Tutucusu"/>
          <p:cNvSpPr>
            <a:spLocks noGrp="1"/>
          </p:cNvSpPr>
          <p:nvPr>
            <p:ph sz="quarter" idx="1"/>
          </p:nvPr>
        </p:nvSpPr>
        <p:spPr/>
        <p:txBody>
          <a:bodyPr/>
          <a:lstStyle/>
          <a:p>
            <a:r>
              <a:rPr lang="tr-TR" dirty="0" smtClean="0"/>
              <a:t>Yazılımlar kadar kaliteli olmasa ve pek güvenilemese de </a:t>
            </a:r>
          </a:p>
          <a:p>
            <a:pPr lvl="1"/>
            <a:r>
              <a:rPr lang="tr-TR" dirty="0" smtClean="0"/>
              <a:t>İnternette “</a:t>
            </a:r>
            <a:r>
              <a:rPr lang="tr-TR" i="1" dirty="0" smtClean="0"/>
              <a:t>online </a:t>
            </a:r>
            <a:r>
              <a:rPr lang="tr-TR" i="1" dirty="0" err="1" smtClean="0"/>
              <a:t>java</a:t>
            </a:r>
            <a:r>
              <a:rPr lang="tr-TR" i="1" dirty="0" smtClean="0"/>
              <a:t> </a:t>
            </a:r>
            <a:r>
              <a:rPr lang="tr-TR" i="1" dirty="0" err="1" smtClean="0"/>
              <a:t>compiler</a:t>
            </a:r>
            <a:r>
              <a:rPr lang="tr-TR" dirty="0" smtClean="0"/>
              <a:t>” yazarak internet tarayıcınız üzerinden derleme işlemi yaptırabilirsiniz.</a:t>
            </a:r>
          </a:p>
          <a:p>
            <a:pPr lvl="1"/>
            <a:r>
              <a:rPr lang="tr-TR" dirty="0" smtClean="0"/>
              <a:t>Akıllı telefonlara ya da tabletlere uygun ücretsiz/ücretli Java derleyicileri bulmak mümkün.</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Kaynakça</a:t>
            </a:r>
            <a:br>
              <a:rPr lang="tr-TR" dirty="0" smtClean="0"/>
            </a:br>
            <a:r>
              <a:rPr lang="tr-TR" sz="2000" dirty="0" smtClean="0"/>
              <a:t>(Ders slaytları ve Türkçe ders kitabı yetiyorsa, alınması zorunlu değil – Pahalı bir kitap)</a:t>
            </a:r>
            <a:endParaRPr lang="tr-TR" dirty="0"/>
          </a:p>
        </p:txBody>
      </p:sp>
      <p:pic>
        <p:nvPicPr>
          <p:cNvPr id="4" name="Picture 3" descr="cover-hires"/>
          <p:cNvPicPr>
            <a:picLocks noGrp="1" noChangeAspect="1" noChangeArrowheads="1"/>
          </p:cNvPicPr>
          <p:nvPr>
            <p:ph sz="quarter" idx="1"/>
          </p:nvPr>
        </p:nvPicPr>
        <p:blipFill>
          <a:blip r:embed="rId2" cstate="print"/>
          <a:srcRect/>
          <a:stretch>
            <a:fillRect/>
          </a:stretch>
        </p:blipFill>
        <p:spPr bwMode="auto">
          <a:xfrm>
            <a:off x="2928926" y="1428736"/>
            <a:ext cx="3423986" cy="4236274"/>
          </a:xfrm>
          <a:prstGeom prst="rect">
            <a:avLst/>
          </a:prstGeom>
          <a:noFill/>
          <a:ln w="9525">
            <a:noFill/>
            <a:miter lim="800000"/>
            <a:headEnd/>
            <a:tailEnd/>
          </a:ln>
        </p:spPr>
      </p:pic>
      <p:sp>
        <p:nvSpPr>
          <p:cNvPr id="5" name="4 Metin kutusu"/>
          <p:cNvSpPr txBox="1"/>
          <p:nvPr/>
        </p:nvSpPr>
        <p:spPr>
          <a:xfrm>
            <a:off x="2857488" y="5715016"/>
            <a:ext cx="3566553" cy="646331"/>
          </a:xfrm>
          <a:prstGeom prst="rect">
            <a:avLst/>
          </a:prstGeom>
          <a:noFill/>
        </p:spPr>
        <p:txBody>
          <a:bodyPr wrap="none" rtlCol="0">
            <a:spAutoFit/>
          </a:bodyPr>
          <a:lstStyle/>
          <a:p>
            <a:pPr algn="ctr"/>
            <a:r>
              <a:rPr lang="tr-TR" i="1" dirty="0" smtClean="0"/>
              <a:t>Dersteki İngilizce slaytlar, bu kitabın </a:t>
            </a:r>
            <a:br>
              <a:rPr lang="tr-TR" i="1" dirty="0" smtClean="0"/>
            </a:br>
            <a:r>
              <a:rPr lang="tr-TR" i="1" dirty="0" smtClean="0"/>
              <a:t>yazarlarınca </a:t>
            </a:r>
            <a:r>
              <a:rPr lang="tr-TR" i="1" dirty="0" err="1" smtClean="0"/>
              <a:t>hazırlanmştır</a:t>
            </a:r>
            <a:r>
              <a:rPr lang="tr-TR" i="1" dirty="0" smtClean="0"/>
              <a:t>.</a:t>
            </a:r>
            <a:endParaRPr lang="tr-TR" i="1"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457200" y="152400"/>
            <a:ext cx="8229600" cy="776270"/>
          </a:xfrm>
        </p:spPr>
        <p:txBody>
          <a:bodyPr/>
          <a:lstStyle/>
          <a:p>
            <a:r>
              <a:rPr lang="tr-TR" dirty="0" smtClean="0"/>
              <a:t>Bazı İngilizce tanımlar</a:t>
            </a:r>
            <a:endParaRPr lang="en-US" dirty="0"/>
          </a:p>
        </p:txBody>
      </p:sp>
      <p:sp>
        <p:nvSpPr>
          <p:cNvPr id="18436" name="Rectangle 3"/>
          <p:cNvSpPr>
            <a:spLocks noGrp="1" noChangeArrowheads="1"/>
          </p:cNvSpPr>
          <p:nvPr>
            <p:ph type="body" idx="1"/>
          </p:nvPr>
        </p:nvSpPr>
        <p:spPr>
          <a:xfrm>
            <a:off x="285720" y="1239842"/>
            <a:ext cx="8172480" cy="4903802"/>
          </a:xfrm>
        </p:spPr>
        <p:txBody>
          <a:bodyPr/>
          <a:lstStyle/>
          <a:p>
            <a:pPr marL="0" indent="0"/>
            <a:r>
              <a:rPr lang="en-US" i="1" dirty="0"/>
              <a:t>Variable</a:t>
            </a:r>
            <a:r>
              <a:rPr lang="en-US" dirty="0"/>
              <a:t>.  </a:t>
            </a:r>
            <a:r>
              <a:rPr lang="en-US" dirty="0">
                <a:solidFill>
                  <a:schemeClr val="tx1"/>
                </a:solidFill>
              </a:rPr>
              <a:t>A name that refers to a </a:t>
            </a:r>
            <a:r>
              <a:rPr lang="en-US" dirty="0" smtClean="0">
                <a:solidFill>
                  <a:schemeClr val="tx1"/>
                </a:solidFill>
              </a:rPr>
              <a:t>value of declared type.</a:t>
            </a:r>
          </a:p>
          <a:p>
            <a:pPr marL="0" indent="0"/>
            <a:r>
              <a:rPr lang="en-US" i="1" dirty="0" smtClean="0"/>
              <a:t>Literal</a:t>
            </a:r>
            <a:r>
              <a:rPr lang="en-US" dirty="0" smtClean="0"/>
              <a:t>.  </a:t>
            </a:r>
            <a:r>
              <a:rPr lang="en-US" dirty="0" smtClean="0">
                <a:solidFill>
                  <a:schemeClr val="tx1"/>
                </a:solidFill>
              </a:rPr>
              <a:t>Programming language representation of a value.</a:t>
            </a:r>
          </a:p>
          <a:p>
            <a:pPr marL="0" indent="0"/>
            <a:r>
              <a:rPr lang="en-US" i="1" dirty="0" smtClean="0"/>
              <a:t>Assignment </a:t>
            </a:r>
            <a:r>
              <a:rPr lang="en-US" i="1" dirty="0"/>
              <a:t>statement</a:t>
            </a:r>
            <a:r>
              <a:rPr lang="en-US" dirty="0"/>
              <a:t>.  </a:t>
            </a:r>
            <a:r>
              <a:rPr lang="en-US" dirty="0">
                <a:solidFill>
                  <a:schemeClr val="tx1"/>
                </a:solidFill>
              </a:rPr>
              <a:t>Associates a value with a variable.</a:t>
            </a:r>
          </a:p>
        </p:txBody>
      </p:sp>
      <p:pic>
        <p:nvPicPr>
          <p:cNvPr id="6" name="Picture 5" descr="Picture 1.png"/>
          <p:cNvPicPr>
            <a:picLocks noChangeAspect="1"/>
          </p:cNvPicPr>
          <p:nvPr/>
        </p:nvPicPr>
        <p:blipFill>
          <a:blip r:embed="rId3"/>
          <a:stretch>
            <a:fillRect/>
          </a:stretch>
        </p:blipFill>
        <p:spPr>
          <a:xfrm>
            <a:off x="2285984" y="2786058"/>
            <a:ext cx="4112977" cy="2470642"/>
          </a:xfrm>
          <a:prstGeom prst="rect">
            <a:avLst/>
          </a:prstGeom>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Yorumlar</a:t>
            </a:r>
            <a:endParaRPr lang="tr-TR" dirty="0"/>
          </a:p>
        </p:txBody>
      </p:sp>
      <p:sp>
        <p:nvSpPr>
          <p:cNvPr id="3" name="2 İçerik Yer Tutucusu"/>
          <p:cNvSpPr>
            <a:spLocks noGrp="1"/>
          </p:cNvSpPr>
          <p:nvPr>
            <p:ph sz="quarter" idx="1"/>
          </p:nvPr>
        </p:nvSpPr>
        <p:spPr/>
        <p:txBody>
          <a:bodyPr>
            <a:normAutofit/>
          </a:bodyPr>
          <a:lstStyle/>
          <a:p>
            <a:r>
              <a:rPr lang="tr-TR" dirty="0" smtClean="0"/>
              <a:t>Bölüm derslerimde </a:t>
            </a:r>
            <a:r>
              <a:rPr lang="tr-TR" b="1" dirty="0" err="1" smtClean="0">
                <a:solidFill>
                  <a:srgbClr val="FF0000"/>
                </a:solidFill>
              </a:rPr>
              <a:t>Cplex</a:t>
            </a:r>
            <a:r>
              <a:rPr lang="tr-TR" b="1" dirty="0" smtClean="0"/>
              <a:t> ile optimizasyon yapma</a:t>
            </a:r>
            <a:r>
              <a:rPr lang="tr-TR" dirty="0" smtClean="0"/>
              <a:t>, </a:t>
            </a:r>
            <a:r>
              <a:rPr lang="tr-TR" b="1" dirty="0" smtClean="0">
                <a:solidFill>
                  <a:srgbClr val="FF0000"/>
                </a:solidFill>
              </a:rPr>
              <a:t>Arena</a:t>
            </a:r>
            <a:r>
              <a:rPr lang="tr-TR" b="1" dirty="0" smtClean="0"/>
              <a:t> ile simülasyon oluşturma</a:t>
            </a:r>
            <a:r>
              <a:rPr lang="tr-TR" dirty="0" smtClean="0"/>
              <a:t>, </a:t>
            </a:r>
            <a:r>
              <a:rPr lang="tr-TR" b="1" dirty="0" smtClean="0">
                <a:solidFill>
                  <a:srgbClr val="FF0000"/>
                </a:solidFill>
              </a:rPr>
              <a:t>Access</a:t>
            </a:r>
            <a:r>
              <a:rPr lang="tr-TR" b="1" dirty="0" smtClean="0"/>
              <a:t>'te veritabanı oluşturma </a:t>
            </a:r>
            <a:r>
              <a:rPr lang="tr-TR" dirty="0" smtClean="0"/>
              <a:t>gibi pek çok proje hazırladım. Hepsi de algoritma mantığı içermekteydi. Bu dersleri almış bir Endüstri Mühendisliği öğrencisi olarak </a:t>
            </a:r>
            <a:r>
              <a:rPr lang="tr-TR" dirty="0" err="1" smtClean="0"/>
              <a:t>java</a:t>
            </a:r>
            <a:r>
              <a:rPr lang="tr-TR" dirty="0" smtClean="0"/>
              <a:t> dersi ile bu mantığı daha iyi oturtmanın alanımda bana katkı sağlayacağının farkındayım. </a:t>
            </a:r>
          </a:p>
          <a:p>
            <a:r>
              <a:rPr lang="tr-TR" b="1" dirty="0" smtClean="0"/>
              <a:t>Endüstri Mühendisliği Bölümü 4.sınıf öğrencisi</a:t>
            </a:r>
            <a:endParaRPr lang="tr-TR" dirty="0" smtClean="0"/>
          </a:p>
          <a:p>
            <a:endParaRPr lang="tr-TR"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kumimoji="0" lang="tr-TR" dirty="0" smtClean="0"/>
              <a:t>Veri tipleri</a:t>
            </a:r>
            <a:endParaRPr kumimoji="0" lang="en-US" dirty="0"/>
          </a:p>
        </p:txBody>
      </p:sp>
      <p:sp>
        <p:nvSpPr>
          <p:cNvPr id="16388" name="Rectangle 3"/>
          <p:cNvSpPr>
            <a:spLocks noGrp="1" noChangeArrowheads="1"/>
          </p:cNvSpPr>
          <p:nvPr>
            <p:ph type="body" idx="1"/>
          </p:nvPr>
        </p:nvSpPr>
        <p:spPr>
          <a:xfrm>
            <a:off x="457200" y="1219200"/>
            <a:ext cx="8229600" cy="995354"/>
          </a:xfrm>
        </p:spPr>
        <p:txBody>
          <a:bodyPr/>
          <a:lstStyle/>
          <a:p>
            <a:pPr marL="0" indent="0"/>
            <a:r>
              <a:rPr kumimoji="0" lang="en-US" dirty="0"/>
              <a:t>Data type.  </a:t>
            </a:r>
            <a:r>
              <a:rPr kumimoji="0" lang="en-US" dirty="0">
                <a:solidFill>
                  <a:schemeClr val="tx1"/>
                </a:solidFill>
              </a:rPr>
              <a:t>A set of values and operations defined on those values.</a:t>
            </a:r>
          </a:p>
        </p:txBody>
      </p:sp>
      <p:sp>
        <p:nvSpPr>
          <p:cNvPr id="16390" name="Rectangle 5"/>
          <p:cNvSpPr>
            <a:spLocks noChangeArrowheads="1"/>
          </p:cNvSpPr>
          <p:nvPr/>
        </p:nvSpPr>
        <p:spPr bwMode="auto">
          <a:xfrm>
            <a:off x="5357818" y="4021126"/>
            <a:ext cx="1893888" cy="655638"/>
          </a:xfrm>
          <a:prstGeom prst="rect">
            <a:avLst/>
          </a:prstGeom>
          <a:solidFill>
            <a:srgbClr val="00B0F0"/>
          </a:solidFill>
          <a:ln w="15875">
            <a:noFill/>
            <a:miter lim="800000"/>
            <a:headEnd/>
            <a:tailEnd/>
          </a:ln>
        </p:spPr>
        <p:txBody>
          <a:bodyPr lIns="182880" rIns="182880" anchor="ctr">
            <a:prstTxWarp prst="textNoShape">
              <a:avLst/>
            </a:prstTxWarp>
          </a:bodyPr>
          <a:lstStyle/>
          <a:p>
            <a:pPr algn="ctr"/>
            <a:r>
              <a:rPr kumimoji="1" lang="en-US" sz="1400">
                <a:latin typeface="Courier New" charset="0"/>
              </a:rPr>
              <a:t>3.1415</a:t>
            </a:r>
          </a:p>
          <a:p>
            <a:pPr algn="ctr"/>
            <a:r>
              <a:rPr kumimoji="1" lang="en-US" sz="1400">
                <a:latin typeface="Courier New" charset="0"/>
              </a:rPr>
              <a:t>6.022e23</a:t>
            </a:r>
          </a:p>
        </p:txBody>
      </p:sp>
      <p:sp>
        <p:nvSpPr>
          <p:cNvPr id="16391" name="Rectangle 6"/>
          <p:cNvSpPr>
            <a:spLocks noChangeArrowheads="1"/>
          </p:cNvSpPr>
          <p:nvPr/>
        </p:nvSpPr>
        <p:spPr bwMode="auto">
          <a:xfrm>
            <a:off x="3568706" y="4021126"/>
            <a:ext cx="1789112" cy="655638"/>
          </a:xfrm>
          <a:prstGeom prst="rect">
            <a:avLst/>
          </a:prstGeom>
          <a:solidFill>
            <a:srgbClr val="00B0F0"/>
          </a:solidFill>
          <a:ln w="15875">
            <a:noFill/>
            <a:miter lim="800000"/>
            <a:headEnd/>
            <a:tailEnd/>
          </a:ln>
        </p:spPr>
        <p:txBody>
          <a:bodyPr lIns="182880" rIns="182880" anchor="ctr">
            <a:prstTxWarp prst="textNoShape">
              <a:avLst/>
            </a:prstTxWarp>
          </a:bodyPr>
          <a:lstStyle/>
          <a:p>
            <a:pPr algn="ctr"/>
            <a:r>
              <a:rPr kumimoji="1" lang="en-US" sz="1600"/>
              <a:t>floating-point numbers</a:t>
            </a:r>
          </a:p>
        </p:txBody>
      </p:sp>
      <p:sp>
        <p:nvSpPr>
          <p:cNvPr id="16392" name="Rectangle 7"/>
          <p:cNvSpPr>
            <a:spLocks noChangeArrowheads="1"/>
          </p:cNvSpPr>
          <p:nvPr/>
        </p:nvSpPr>
        <p:spPr bwMode="auto">
          <a:xfrm>
            <a:off x="2141543" y="4021126"/>
            <a:ext cx="1427163" cy="655638"/>
          </a:xfrm>
          <a:prstGeom prst="rect">
            <a:avLst/>
          </a:prstGeom>
          <a:solidFill>
            <a:srgbClr val="00B0F0"/>
          </a:solidFill>
          <a:ln w="15875">
            <a:noFill/>
            <a:miter lim="800000"/>
            <a:headEnd/>
            <a:tailEnd/>
          </a:ln>
        </p:spPr>
        <p:txBody>
          <a:bodyPr lIns="182880" rIns="182880" anchor="ctr">
            <a:prstTxWarp prst="textNoShape">
              <a:avLst/>
            </a:prstTxWarp>
          </a:bodyPr>
          <a:lstStyle/>
          <a:p>
            <a:pPr algn="ctr"/>
            <a:r>
              <a:rPr kumimoji="1" lang="en-US" sz="1400">
                <a:latin typeface="Courier New" charset="0"/>
              </a:rPr>
              <a:t>double</a:t>
            </a:r>
          </a:p>
        </p:txBody>
      </p:sp>
      <p:sp>
        <p:nvSpPr>
          <p:cNvPr id="16394" name="Rectangle 9"/>
          <p:cNvSpPr>
            <a:spLocks noChangeArrowheads="1"/>
          </p:cNvSpPr>
          <p:nvPr/>
        </p:nvSpPr>
        <p:spPr bwMode="auto">
          <a:xfrm>
            <a:off x="5357818" y="3365489"/>
            <a:ext cx="1893888" cy="655637"/>
          </a:xfrm>
          <a:prstGeom prst="rect">
            <a:avLst/>
          </a:prstGeom>
          <a:solidFill>
            <a:srgbClr val="FFC000"/>
          </a:solidFill>
          <a:ln w="15875">
            <a:noFill/>
            <a:miter lim="800000"/>
            <a:headEnd/>
            <a:tailEnd/>
          </a:ln>
        </p:spPr>
        <p:txBody>
          <a:bodyPr lIns="182880" rIns="182880" anchor="ctr">
            <a:prstTxWarp prst="textNoShape">
              <a:avLst/>
            </a:prstTxWarp>
          </a:bodyPr>
          <a:lstStyle/>
          <a:p>
            <a:pPr algn="ctr"/>
            <a:r>
              <a:rPr kumimoji="1" lang="en-US" sz="1400" dirty="0">
                <a:latin typeface="Courier New" charset="0"/>
              </a:rPr>
              <a:t>17</a:t>
            </a:r>
          </a:p>
          <a:p>
            <a:pPr algn="ctr"/>
            <a:r>
              <a:rPr kumimoji="1" lang="en-US" sz="1400" dirty="0">
                <a:latin typeface="Courier New" charset="0"/>
              </a:rPr>
              <a:t>12345</a:t>
            </a:r>
          </a:p>
        </p:txBody>
      </p:sp>
      <p:sp>
        <p:nvSpPr>
          <p:cNvPr id="16395" name="Rectangle 10"/>
          <p:cNvSpPr>
            <a:spLocks noChangeArrowheads="1"/>
          </p:cNvSpPr>
          <p:nvPr/>
        </p:nvSpPr>
        <p:spPr bwMode="auto">
          <a:xfrm>
            <a:off x="3568706" y="3365489"/>
            <a:ext cx="1789112" cy="655637"/>
          </a:xfrm>
          <a:prstGeom prst="rect">
            <a:avLst/>
          </a:prstGeom>
          <a:solidFill>
            <a:srgbClr val="FFC000"/>
          </a:solidFill>
          <a:ln w="15875">
            <a:noFill/>
            <a:miter lim="800000"/>
            <a:headEnd/>
            <a:tailEnd/>
          </a:ln>
        </p:spPr>
        <p:txBody>
          <a:bodyPr lIns="182880" rIns="182880" anchor="ctr">
            <a:prstTxWarp prst="textNoShape">
              <a:avLst/>
            </a:prstTxWarp>
          </a:bodyPr>
          <a:lstStyle/>
          <a:p>
            <a:pPr algn="ctr"/>
            <a:r>
              <a:rPr kumimoji="1" lang="en-US" sz="1600" dirty="0"/>
              <a:t>integers</a:t>
            </a:r>
          </a:p>
        </p:txBody>
      </p:sp>
      <p:sp>
        <p:nvSpPr>
          <p:cNvPr id="16396" name="Rectangle 11"/>
          <p:cNvSpPr>
            <a:spLocks noChangeArrowheads="1"/>
          </p:cNvSpPr>
          <p:nvPr/>
        </p:nvSpPr>
        <p:spPr bwMode="auto">
          <a:xfrm>
            <a:off x="2141543" y="3365489"/>
            <a:ext cx="1427163" cy="655637"/>
          </a:xfrm>
          <a:prstGeom prst="rect">
            <a:avLst/>
          </a:prstGeom>
          <a:solidFill>
            <a:srgbClr val="FFC000"/>
          </a:solidFill>
          <a:ln w="15875">
            <a:noFill/>
            <a:miter lim="800000"/>
            <a:headEnd/>
            <a:tailEnd/>
          </a:ln>
        </p:spPr>
        <p:txBody>
          <a:bodyPr lIns="182880" rIns="182880" anchor="ctr">
            <a:prstTxWarp prst="textNoShape">
              <a:avLst/>
            </a:prstTxWarp>
          </a:bodyPr>
          <a:lstStyle/>
          <a:p>
            <a:pPr algn="ctr"/>
            <a:r>
              <a:rPr kumimoji="1" lang="en-US" sz="1400" dirty="0" err="1">
                <a:latin typeface="Courier New" charset="0"/>
              </a:rPr>
              <a:t>int</a:t>
            </a:r>
            <a:endParaRPr kumimoji="1" lang="en-US" sz="1400" dirty="0">
              <a:latin typeface="Courier New" charset="0"/>
            </a:endParaRPr>
          </a:p>
        </p:txBody>
      </p:sp>
      <p:sp>
        <p:nvSpPr>
          <p:cNvPr id="16398" name="Rectangle 13"/>
          <p:cNvSpPr>
            <a:spLocks noChangeArrowheads="1"/>
          </p:cNvSpPr>
          <p:nvPr/>
        </p:nvSpPr>
        <p:spPr bwMode="auto">
          <a:xfrm>
            <a:off x="5357818" y="4676764"/>
            <a:ext cx="1893888" cy="655637"/>
          </a:xfrm>
          <a:prstGeom prst="rect">
            <a:avLst/>
          </a:prstGeom>
          <a:solidFill>
            <a:srgbClr val="FFC000"/>
          </a:solidFill>
          <a:ln w="15875">
            <a:noFill/>
            <a:miter lim="800000"/>
            <a:headEnd/>
            <a:tailEnd/>
          </a:ln>
        </p:spPr>
        <p:txBody>
          <a:bodyPr lIns="182880" rIns="182880" anchor="ctr">
            <a:prstTxWarp prst="textNoShape">
              <a:avLst/>
            </a:prstTxWarp>
          </a:bodyPr>
          <a:lstStyle/>
          <a:p>
            <a:pPr algn="ctr"/>
            <a:r>
              <a:rPr kumimoji="1" lang="en-US" sz="1400" dirty="0">
                <a:latin typeface="Courier New" charset="0"/>
              </a:rPr>
              <a:t>true</a:t>
            </a:r>
          </a:p>
          <a:p>
            <a:pPr algn="ctr"/>
            <a:r>
              <a:rPr kumimoji="1" lang="en-US" sz="1400" dirty="0">
                <a:latin typeface="Courier New" charset="0"/>
              </a:rPr>
              <a:t>false</a:t>
            </a:r>
          </a:p>
        </p:txBody>
      </p:sp>
      <p:sp>
        <p:nvSpPr>
          <p:cNvPr id="16399" name="Rectangle 14"/>
          <p:cNvSpPr>
            <a:spLocks noChangeArrowheads="1"/>
          </p:cNvSpPr>
          <p:nvPr/>
        </p:nvSpPr>
        <p:spPr bwMode="auto">
          <a:xfrm>
            <a:off x="3568706" y="4676764"/>
            <a:ext cx="1789112" cy="655637"/>
          </a:xfrm>
          <a:prstGeom prst="rect">
            <a:avLst/>
          </a:prstGeom>
          <a:solidFill>
            <a:srgbClr val="FFC000"/>
          </a:solidFill>
          <a:ln w="15875">
            <a:noFill/>
            <a:miter lim="800000"/>
            <a:headEnd/>
            <a:tailEnd/>
          </a:ln>
        </p:spPr>
        <p:txBody>
          <a:bodyPr lIns="182880" rIns="182880" anchor="ctr">
            <a:prstTxWarp prst="textNoShape">
              <a:avLst/>
            </a:prstTxWarp>
          </a:bodyPr>
          <a:lstStyle/>
          <a:p>
            <a:pPr algn="ctr"/>
            <a:r>
              <a:rPr kumimoji="1" lang="en-US" sz="1600"/>
              <a:t>truth values</a:t>
            </a:r>
          </a:p>
        </p:txBody>
      </p:sp>
      <p:sp>
        <p:nvSpPr>
          <p:cNvPr id="16400" name="Rectangle 15"/>
          <p:cNvSpPr>
            <a:spLocks noChangeArrowheads="1"/>
          </p:cNvSpPr>
          <p:nvPr/>
        </p:nvSpPr>
        <p:spPr bwMode="auto">
          <a:xfrm>
            <a:off x="2141543" y="4676764"/>
            <a:ext cx="1427163" cy="655637"/>
          </a:xfrm>
          <a:prstGeom prst="rect">
            <a:avLst/>
          </a:prstGeom>
          <a:solidFill>
            <a:srgbClr val="FFC000"/>
          </a:solidFill>
          <a:ln w="15875">
            <a:noFill/>
            <a:miter lim="800000"/>
            <a:headEnd/>
            <a:tailEnd/>
          </a:ln>
        </p:spPr>
        <p:txBody>
          <a:bodyPr lIns="182880" rIns="182880" anchor="ctr">
            <a:prstTxWarp prst="textNoShape">
              <a:avLst/>
            </a:prstTxWarp>
          </a:bodyPr>
          <a:lstStyle/>
          <a:p>
            <a:pPr algn="ctr"/>
            <a:r>
              <a:rPr kumimoji="1" lang="en-US" sz="1400">
                <a:latin typeface="Courier New" charset="0"/>
              </a:rPr>
              <a:t>boolean</a:t>
            </a:r>
          </a:p>
        </p:txBody>
      </p:sp>
      <p:sp>
        <p:nvSpPr>
          <p:cNvPr id="16401" name="Rectangle 16"/>
          <p:cNvSpPr>
            <a:spLocks noChangeArrowheads="1"/>
          </p:cNvSpPr>
          <p:nvPr/>
        </p:nvSpPr>
        <p:spPr bwMode="auto">
          <a:xfrm>
            <a:off x="3568706" y="2709851"/>
            <a:ext cx="1789112" cy="655638"/>
          </a:xfrm>
          <a:prstGeom prst="rect">
            <a:avLst/>
          </a:prstGeom>
          <a:solidFill>
            <a:srgbClr val="00B0F0"/>
          </a:solidFill>
          <a:ln w="15875">
            <a:noFill/>
            <a:miter lim="800000"/>
            <a:headEnd/>
            <a:tailEnd/>
          </a:ln>
        </p:spPr>
        <p:txBody>
          <a:bodyPr lIns="182880" rIns="182880" anchor="ctr">
            <a:prstTxWarp prst="textNoShape">
              <a:avLst/>
            </a:prstTxWarp>
          </a:bodyPr>
          <a:lstStyle/>
          <a:p>
            <a:pPr algn="ctr"/>
            <a:r>
              <a:rPr kumimoji="1" lang="en-US" sz="1600" dirty="0"/>
              <a:t>sequences of characters</a:t>
            </a:r>
          </a:p>
        </p:txBody>
      </p:sp>
      <p:sp>
        <p:nvSpPr>
          <p:cNvPr id="16402" name="Rectangle 17"/>
          <p:cNvSpPr>
            <a:spLocks noChangeArrowheads="1"/>
          </p:cNvSpPr>
          <p:nvPr/>
        </p:nvSpPr>
        <p:spPr bwMode="auto">
          <a:xfrm>
            <a:off x="3568706" y="2193914"/>
            <a:ext cx="1789112" cy="515937"/>
          </a:xfrm>
          <a:prstGeom prst="rect">
            <a:avLst/>
          </a:prstGeom>
          <a:solidFill>
            <a:srgbClr val="FFC000"/>
          </a:solidFill>
          <a:ln w="15875">
            <a:noFill/>
            <a:miter lim="800000"/>
            <a:headEnd/>
            <a:tailEnd/>
          </a:ln>
        </p:spPr>
        <p:txBody>
          <a:bodyPr lIns="182880" rIns="182880" anchor="ctr">
            <a:prstTxWarp prst="textNoShape">
              <a:avLst/>
            </a:prstTxWarp>
          </a:bodyPr>
          <a:lstStyle/>
          <a:p>
            <a:pPr algn="ctr"/>
            <a:r>
              <a:rPr kumimoji="1" lang="en-US" sz="1600" dirty="0"/>
              <a:t>characters</a:t>
            </a:r>
          </a:p>
        </p:txBody>
      </p:sp>
      <p:sp>
        <p:nvSpPr>
          <p:cNvPr id="16403" name="Rectangle 18"/>
          <p:cNvSpPr>
            <a:spLocks noChangeArrowheads="1"/>
          </p:cNvSpPr>
          <p:nvPr/>
        </p:nvSpPr>
        <p:spPr bwMode="auto">
          <a:xfrm>
            <a:off x="3568706" y="1785926"/>
            <a:ext cx="1789112" cy="407988"/>
          </a:xfrm>
          <a:prstGeom prst="rect">
            <a:avLst/>
          </a:prstGeom>
          <a:solidFill>
            <a:schemeClr val="tx1"/>
          </a:solidFill>
          <a:ln w="15875">
            <a:noFill/>
            <a:miter lim="800000"/>
            <a:headEnd/>
            <a:tailEnd/>
          </a:ln>
        </p:spPr>
        <p:txBody>
          <a:bodyPr lIns="182880" rIns="182880" anchor="ctr">
            <a:prstTxWarp prst="textNoShape">
              <a:avLst/>
            </a:prstTxWarp>
          </a:bodyPr>
          <a:lstStyle/>
          <a:p>
            <a:pPr algn="ctr"/>
            <a:r>
              <a:rPr kumimoji="1" lang="en-US" sz="1600">
                <a:solidFill>
                  <a:schemeClr val="bg1"/>
                </a:solidFill>
              </a:rPr>
              <a:t>set of values</a:t>
            </a:r>
          </a:p>
        </p:txBody>
      </p:sp>
      <p:sp>
        <p:nvSpPr>
          <p:cNvPr id="16405" name="Rectangle 20"/>
          <p:cNvSpPr>
            <a:spLocks noChangeArrowheads="1"/>
          </p:cNvSpPr>
          <p:nvPr/>
        </p:nvSpPr>
        <p:spPr bwMode="auto">
          <a:xfrm>
            <a:off x="5357818" y="1785926"/>
            <a:ext cx="1893888" cy="407988"/>
          </a:xfrm>
          <a:prstGeom prst="rect">
            <a:avLst/>
          </a:prstGeom>
          <a:solidFill>
            <a:schemeClr val="tx1"/>
          </a:solidFill>
          <a:ln w="15875">
            <a:noFill/>
            <a:miter lim="800000"/>
            <a:headEnd/>
            <a:tailEnd/>
          </a:ln>
        </p:spPr>
        <p:txBody>
          <a:bodyPr lIns="182880" rIns="182880" anchor="ctr">
            <a:prstTxWarp prst="textNoShape">
              <a:avLst/>
            </a:prstTxWarp>
          </a:bodyPr>
          <a:lstStyle/>
          <a:p>
            <a:pPr algn="ctr"/>
            <a:r>
              <a:rPr kumimoji="1" lang="en-US" sz="1600">
                <a:solidFill>
                  <a:schemeClr val="bg1"/>
                </a:solidFill>
              </a:rPr>
              <a:t>literal values</a:t>
            </a:r>
          </a:p>
        </p:txBody>
      </p:sp>
      <p:sp>
        <p:nvSpPr>
          <p:cNvPr id="16406" name="Rectangle 21"/>
          <p:cNvSpPr>
            <a:spLocks noChangeArrowheads="1"/>
          </p:cNvSpPr>
          <p:nvPr/>
        </p:nvSpPr>
        <p:spPr bwMode="auto">
          <a:xfrm>
            <a:off x="2141543" y="1785926"/>
            <a:ext cx="1427163" cy="407988"/>
          </a:xfrm>
          <a:prstGeom prst="rect">
            <a:avLst/>
          </a:prstGeom>
          <a:solidFill>
            <a:schemeClr val="tx1"/>
          </a:solidFill>
          <a:ln w="15875">
            <a:noFill/>
            <a:miter lim="800000"/>
            <a:headEnd/>
            <a:tailEnd/>
          </a:ln>
        </p:spPr>
        <p:txBody>
          <a:bodyPr lIns="182880" rIns="182880" anchor="ctr">
            <a:prstTxWarp prst="textNoShape">
              <a:avLst/>
            </a:prstTxWarp>
          </a:bodyPr>
          <a:lstStyle/>
          <a:p>
            <a:pPr algn="ctr"/>
            <a:r>
              <a:rPr kumimoji="1" lang="en-US" sz="1600" dirty="0">
                <a:solidFill>
                  <a:schemeClr val="bg1"/>
                </a:solidFill>
              </a:rPr>
              <a:t>type</a:t>
            </a:r>
          </a:p>
        </p:txBody>
      </p:sp>
      <p:sp>
        <p:nvSpPr>
          <p:cNvPr id="16408" name="Rectangle 23"/>
          <p:cNvSpPr>
            <a:spLocks noChangeArrowheads="1"/>
          </p:cNvSpPr>
          <p:nvPr/>
        </p:nvSpPr>
        <p:spPr bwMode="auto">
          <a:xfrm>
            <a:off x="5357818" y="2193914"/>
            <a:ext cx="1893888" cy="515937"/>
          </a:xfrm>
          <a:prstGeom prst="rect">
            <a:avLst/>
          </a:prstGeom>
          <a:solidFill>
            <a:srgbClr val="FFC000"/>
          </a:solidFill>
          <a:ln w="15875">
            <a:noFill/>
            <a:miter lim="800000"/>
            <a:headEnd/>
            <a:tailEnd/>
          </a:ln>
        </p:spPr>
        <p:txBody>
          <a:bodyPr lIns="182880" rIns="182880" anchor="ctr">
            <a:prstTxWarp prst="textNoShape">
              <a:avLst/>
            </a:prstTxWarp>
          </a:bodyPr>
          <a:lstStyle/>
          <a:p>
            <a:pPr algn="ctr"/>
            <a:r>
              <a:rPr kumimoji="1" lang="en-US" sz="1400">
                <a:latin typeface="Courier New" charset="0"/>
              </a:rPr>
              <a:t>'A'</a:t>
            </a:r>
          </a:p>
          <a:p>
            <a:pPr algn="ctr"/>
            <a:r>
              <a:rPr kumimoji="1" lang="en-US" sz="1400">
                <a:latin typeface="Courier New" charset="0"/>
              </a:rPr>
              <a:t>'@'</a:t>
            </a:r>
          </a:p>
        </p:txBody>
      </p:sp>
      <p:sp>
        <p:nvSpPr>
          <p:cNvPr id="16409" name="Rectangle 24"/>
          <p:cNvSpPr>
            <a:spLocks noChangeArrowheads="1"/>
          </p:cNvSpPr>
          <p:nvPr/>
        </p:nvSpPr>
        <p:spPr bwMode="auto">
          <a:xfrm>
            <a:off x="2141543" y="2193914"/>
            <a:ext cx="1427163" cy="515937"/>
          </a:xfrm>
          <a:prstGeom prst="rect">
            <a:avLst/>
          </a:prstGeom>
          <a:solidFill>
            <a:srgbClr val="FFC000"/>
          </a:solidFill>
          <a:ln w="15875">
            <a:noFill/>
            <a:miter lim="800000"/>
            <a:headEnd/>
            <a:tailEnd/>
          </a:ln>
        </p:spPr>
        <p:txBody>
          <a:bodyPr lIns="182880" rIns="182880" anchor="ctr">
            <a:prstTxWarp prst="textNoShape">
              <a:avLst/>
            </a:prstTxWarp>
          </a:bodyPr>
          <a:lstStyle/>
          <a:p>
            <a:pPr algn="ctr"/>
            <a:r>
              <a:rPr kumimoji="1" lang="en-US" sz="1400" dirty="0">
                <a:latin typeface="Courier New" charset="0"/>
              </a:rPr>
              <a:t>char</a:t>
            </a:r>
          </a:p>
        </p:txBody>
      </p:sp>
      <p:sp>
        <p:nvSpPr>
          <p:cNvPr id="16410" name="Rectangle 25"/>
          <p:cNvSpPr>
            <a:spLocks noChangeArrowheads="1"/>
          </p:cNvSpPr>
          <p:nvPr/>
        </p:nvSpPr>
        <p:spPr bwMode="auto">
          <a:xfrm>
            <a:off x="2141543" y="2709851"/>
            <a:ext cx="1427163" cy="655638"/>
          </a:xfrm>
          <a:prstGeom prst="rect">
            <a:avLst/>
          </a:prstGeom>
          <a:solidFill>
            <a:srgbClr val="00B0F0"/>
          </a:solidFill>
          <a:ln w="15875">
            <a:noFill/>
            <a:miter lim="800000"/>
            <a:headEnd/>
            <a:tailEnd/>
          </a:ln>
        </p:spPr>
        <p:txBody>
          <a:bodyPr lIns="182880" rIns="182880" anchor="ctr">
            <a:prstTxWarp prst="textNoShape">
              <a:avLst/>
            </a:prstTxWarp>
          </a:bodyPr>
          <a:lstStyle/>
          <a:p>
            <a:pPr algn="ctr"/>
            <a:r>
              <a:rPr kumimoji="1" lang="en-US" sz="1400" dirty="0">
                <a:latin typeface="Courier New" charset="0"/>
              </a:rPr>
              <a:t>String</a:t>
            </a:r>
          </a:p>
        </p:txBody>
      </p:sp>
      <p:sp>
        <p:nvSpPr>
          <p:cNvPr id="16412" name="Rectangle 27"/>
          <p:cNvSpPr>
            <a:spLocks noChangeArrowheads="1"/>
          </p:cNvSpPr>
          <p:nvPr/>
        </p:nvSpPr>
        <p:spPr bwMode="auto">
          <a:xfrm>
            <a:off x="5357818" y="2709851"/>
            <a:ext cx="1893888" cy="655638"/>
          </a:xfrm>
          <a:prstGeom prst="rect">
            <a:avLst/>
          </a:prstGeom>
          <a:solidFill>
            <a:srgbClr val="00B0F0"/>
          </a:solidFill>
          <a:ln w="15875">
            <a:noFill/>
            <a:miter lim="800000"/>
            <a:headEnd/>
            <a:tailEnd/>
          </a:ln>
        </p:spPr>
        <p:txBody>
          <a:bodyPr lIns="182880" rIns="182880" anchor="ctr">
            <a:prstTxWarp prst="textNoShape">
              <a:avLst/>
            </a:prstTxWarp>
          </a:bodyPr>
          <a:lstStyle/>
          <a:p>
            <a:pPr algn="ctr"/>
            <a:r>
              <a:rPr kumimoji="1" lang="en-US" sz="1400" dirty="0">
                <a:latin typeface="Courier New" charset="0"/>
              </a:rPr>
              <a:t>"Hello </a:t>
            </a:r>
            <a:r>
              <a:rPr kumimoji="1" lang="tr-TR" sz="1400" dirty="0" err="1" smtClean="0">
                <a:latin typeface="Courier New" charset="0"/>
              </a:rPr>
              <a:t>Kitty</a:t>
            </a:r>
            <a:r>
              <a:rPr kumimoji="1" lang="en-US" sz="1400" dirty="0" smtClean="0">
                <a:latin typeface="Courier New" charset="0"/>
              </a:rPr>
              <a:t>"</a:t>
            </a:r>
            <a:endParaRPr kumimoji="1" lang="en-US" sz="1400" dirty="0">
              <a:latin typeface="Courier New" charset="0"/>
            </a:endParaRPr>
          </a:p>
          <a:p>
            <a:pPr algn="ctr"/>
            <a:r>
              <a:rPr kumimoji="1" lang="en-US" sz="1400" dirty="0" smtClean="0">
                <a:latin typeface="Courier New" charset="0"/>
              </a:rPr>
              <a:t>"1</a:t>
            </a:r>
            <a:r>
              <a:rPr kumimoji="1" lang="tr-TR" sz="1400" dirty="0" smtClean="0">
                <a:latin typeface="Courier New" charset="0"/>
              </a:rPr>
              <a:t>41</a:t>
            </a:r>
            <a:r>
              <a:rPr kumimoji="1" lang="en-US" sz="1400" dirty="0" smtClean="0">
                <a:latin typeface="Courier New" charset="0"/>
              </a:rPr>
              <a:t> </a:t>
            </a:r>
            <a:r>
              <a:rPr kumimoji="1" lang="en-US" sz="1400" dirty="0">
                <a:latin typeface="Courier New" charset="0"/>
              </a:rPr>
              <a:t>is fun"</a:t>
            </a:r>
          </a:p>
        </p:txBody>
      </p:sp>
      <p:sp>
        <p:nvSpPr>
          <p:cNvPr id="16413" name="Line 28"/>
          <p:cNvSpPr>
            <a:spLocks noChangeShapeType="1"/>
          </p:cNvSpPr>
          <p:nvPr/>
        </p:nvSpPr>
        <p:spPr bwMode="auto">
          <a:xfrm>
            <a:off x="2141543" y="1785926"/>
            <a:ext cx="1427163" cy="0"/>
          </a:xfrm>
          <a:prstGeom prst="line">
            <a:avLst/>
          </a:prstGeom>
          <a:noFill/>
          <a:ln w="12700">
            <a:noFill/>
            <a:round/>
            <a:headEnd/>
            <a:tailEnd/>
          </a:ln>
        </p:spPr>
        <p:txBody>
          <a:bodyPr lIns="92075" tIns="46038" rIns="92075" bIns="46038">
            <a:prstTxWarp prst="textNoShape">
              <a:avLst/>
            </a:prstTxWarp>
          </a:bodyPr>
          <a:lstStyle/>
          <a:p>
            <a:endParaRPr lang="en-US"/>
          </a:p>
        </p:txBody>
      </p:sp>
      <p:sp>
        <p:nvSpPr>
          <p:cNvPr id="16414" name="Line 29"/>
          <p:cNvSpPr>
            <a:spLocks noChangeShapeType="1"/>
          </p:cNvSpPr>
          <p:nvPr/>
        </p:nvSpPr>
        <p:spPr bwMode="auto">
          <a:xfrm>
            <a:off x="3568706" y="1785926"/>
            <a:ext cx="3683000" cy="0"/>
          </a:xfrm>
          <a:prstGeom prst="line">
            <a:avLst/>
          </a:prstGeom>
          <a:noFill/>
          <a:ln w="12700">
            <a:noFill/>
            <a:round/>
            <a:headEnd/>
            <a:tailEnd/>
          </a:ln>
        </p:spPr>
        <p:txBody>
          <a:bodyPr lIns="92075" tIns="46038" rIns="92075" bIns="46038">
            <a:prstTxWarp prst="textNoShape">
              <a:avLst/>
            </a:prstTxWarp>
          </a:bodyPr>
          <a:lstStyle/>
          <a:p>
            <a:endParaRPr lang="en-US"/>
          </a:p>
        </p:txBody>
      </p:sp>
      <p:sp>
        <p:nvSpPr>
          <p:cNvPr id="16415" name="Line 30"/>
          <p:cNvSpPr>
            <a:spLocks noChangeShapeType="1"/>
          </p:cNvSpPr>
          <p:nvPr/>
        </p:nvSpPr>
        <p:spPr bwMode="auto">
          <a:xfrm>
            <a:off x="6072198" y="2214554"/>
            <a:ext cx="2233612" cy="0"/>
          </a:xfrm>
          <a:prstGeom prst="line">
            <a:avLst/>
          </a:prstGeom>
          <a:noFill/>
          <a:ln w="12700">
            <a:noFill/>
            <a:round/>
            <a:headEnd/>
            <a:tailEnd/>
          </a:ln>
        </p:spPr>
        <p:txBody>
          <a:bodyPr lIns="92075" tIns="46038" rIns="92075" bIns="46038">
            <a:prstTxWarp prst="textNoShape">
              <a:avLst/>
            </a:prstTxWarp>
          </a:bodyPr>
          <a:lstStyle/>
          <a:p>
            <a:endParaRPr lang="en-US"/>
          </a:p>
        </p:txBody>
      </p:sp>
      <p:sp>
        <p:nvSpPr>
          <p:cNvPr id="16416" name="Line 31"/>
          <p:cNvSpPr>
            <a:spLocks noChangeShapeType="1"/>
          </p:cNvSpPr>
          <p:nvPr/>
        </p:nvSpPr>
        <p:spPr bwMode="auto">
          <a:xfrm>
            <a:off x="2141543" y="5332401"/>
            <a:ext cx="1427163" cy="0"/>
          </a:xfrm>
          <a:prstGeom prst="line">
            <a:avLst/>
          </a:prstGeom>
          <a:noFill/>
          <a:ln w="12700" cap="sq">
            <a:noFill/>
            <a:round/>
            <a:headEnd/>
            <a:tailEnd/>
          </a:ln>
        </p:spPr>
        <p:txBody>
          <a:bodyPr lIns="92075" tIns="46038" rIns="92075" bIns="46038">
            <a:prstTxWarp prst="textNoShape">
              <a:avLst/>
            </a:prstTxWarp>
          </a:bodyPr>
          <a:lstStyle/>
          <a:p>
            <a:endParaRPr lang="en-US"/>
          </a:p>
        </p:txBody>
      </p:sp>
      <p:sp>
        <p:nvSpPr>
          <p:cNvPr id="16417" name="Line 32"/>
          <p:cNvSpPr>
            <a:spLocks noChangeShapeType="1"/>
          </p:cNvSpPr>
          <p:nvPr/>
        </p:nvSpPr>
        <p:spPr bwMode="auto">
          <a:xfrm>
            <a:off x="2141543" y="1785926"/>
            <a:ext cx="0" cy="1579563"/>
          </a:xfrm>
          <a:prstGeom prst="line">
            <a:avLst/>
          </a:prstGeom>
          <a:noFill/>
          <a:ln w="12700" cap="sq">
            <a:noFill/>
            <a:round/>
            <a:headEnd/>
            <a:tailEnd/>
          </a:ln>
        </p:spPr>
        <p:txBody>
          <a:bodyPr lIns="92075" tIns="46038" rIns="92075" bIns="46038">
            <a:prstTxWarp prst="textNoShape">
              <a:avLst/>
            </a:prstTxWarp>
          </a:bodyPr>
          <a:lstStyle/>
          <a:p>
            <a:endParaRPr lang="en-US"/>
          </a:p>
        </p:txBody>
      </p:sp>
      <p:sp>
        <p:nvSpPr>
          <p:cNvPr id="16418" name="Line 33"/>
          <p:cNvSpPr>
            <a:spLocks noChangeShapeType="1"/>
          </p:cNvSpPr>
          <p:nvPr/>
        </p:nvSpPr>
        <p:spPr bwMode="auto">
          <a:xfrm>
            <a:off x="8305810" y="2214554"/>
            <a:ext cx="0" cy="1579563"/>
          </a:xfrm>
          <a:prstGeom prst="line">
            <a:avLst/>
          </a:prstGeom>
          <a:noFill/>
          <a:ln w="12700" cap="sq">
            <a:noFill/>
            <a:round/>
            <a:headEnd/>
            <a:tailEnd/>
          </a:ln>
        </p:spPr>
        <p:txBody>
          <a:bodyPr lIns="92075" tIns="46038" rIns="92075" bIns="46038">
            <a:prstTxWarp prst="textNoShape">
              <a:avLst/>
            </a:prstTxWarp>
          </a:bodyPr>
          <a:lstStyle/>
          <a:p>
            <a:endParaRPr lang="en-US"/>
          </a:p>
        </p:txBody>
      </p:sp>
      <p:sp>
        <p:nvSpPr>
          <p:cNvPr id="16419" name="Line 34"/>
          <p:cNvSpPr>
            <a:spLocks noChangeShapeType="1"/>
          </p:cNvSpPr>
          <p:nvPr/>
        </p:nvSpPr>
        <p:spPr bwMode="auto">
          <a:xfrm>
            <a:off x="2141543" y="3365489"/>
            <a:ext cx="0" cy="1966912"/>
          </a:xfrm>
          <a:prstGeom prst="line">
            <a:avLst/>
          </a:prstGeom>
          <a:noFill/>
          <a:ln w="12700" cap="sq">
            <a:noFill/>
            <a:round/>
            <a:headEnd/>
            <a:tailEnd/>
          </a:ln>
        </p:spPr>
        <p:txBody>
          <a:bodyPr lIns="92075" tIns="46038" rIns="92075" bIns="46038">
            <a:prstTxWarp prst="textNoShape">
              <a:avLst/>
            </a:prstTxWarp>
          </a:bodyPr>
          <a:lstStyle/>
          <a:p>
            <a:endParaRPr lang="en-US"/>
          </a:p>
        </p:txBody>
      </p:sp>
      <p:sp>
        <p:nvSpPr>
          <p:cNvPr id="16420" name="Line 35"/>
          <p:cNvSpPr>
            <a:spLocks noChangeShapeType="1"/>
          </p:cNvSpPr>
          <p:nvPr/>
        </p:nvSpPr>
        <p:spPr bwMode="auto">
          <a:xfrm>
            <a:off x="8305810" y="3794117"/>
            <a:ext cx="0" cy="1966912"/>
          </a:xfrm>
          <a:prstGeom prst="line">
            <a:avLst/>
          </a:prstGeom>
          <a:noFill/>
          <a:ln w="12700" cap="sq">
            <a:noFill/>
            <a:round/>
            <a:headEnd/>
            <a:tailEnd/>
          </a:ln>
        </p:spPr>
        <p:txBody>
          <a:bodyPr lIns="92075" tIns="46038" rIns="92075" bIns="46038">
            <a:prstTxWarp prst="textNoShape">
              <a:avLst/>
            </a:prstTxWarp>
          </a:bodyPr>
          <a:lstStyle/>
          <a:p>
            <a:endParaRPr lang="en-US"/>
          </a:p>
        </p:txBody>
      </p:sp>
      <p:sp>
        <p:nvSpPr>
          <p:cNvPr id="16421" name="Line 36"/>
          <p:cNvSpPr>
            <a:spLocks noChangeShapeType="1"/>
          </p:cNvSpPr>
          <p:nvPr/>
        </p:nvSpPr>
        <p:spPr bwMode="auto">
          <a:xfrm>
            <a:off x="3568706" y="5332401"/>
            <a:ext cx="3683000" cy="0"/>
          </a:xfrm>
          <a:prstGeom prst="line">
            <a:avLst/>
          </a:prstGeom>
          <a:noFill/>
          <a:ln w="12700" cap="sq">
            <a:noFill/>
            <a:round/>
            <a:headEnd/>
            <a:tailEnd/>
          </a:ln>
        </p:spPr>
        <p:txBody>
          <a:bodyPr lIns="92075" tIns="46038" rIns="92075" bIns="46038">
            <a:prstTxWarp prst="textNoShape">
              <a:avLst/>
            </a:prstTxWarp>
          </a:bodyPr>
          <a:lstStyle/>
          <a:p>
            <a:endParaRPr lang="en-US"/>
          </a:p>
        </p:txBody>
      </p:sp>
      <p:sp>
        <p:nvSpPr>
          <p:cNvPr id="16422" name="Line 37"/>
          <p:cNvSpPr>
            <a:spLocks noChangeShapeType="1"/>
          </p:cNvSpPr>
          <p:nvPr/>
        </p:nvSpPr>
        <p:spPr bwMode="auto">
          <a:xfrm>
            <a:off x="6072198" y="5761029"/>
            <a:ext cx="2233612" cy="0"/>
          </a:xfrm>
          <a:prstGeom prst="line">
            <a:avLst/>
          </a:prstGeom>
          <a:noFill/>
          <a:ln w="12700" cap="sq">
            <a:noFill/>
            <a:round/>
            <a:headEnd/>
            <a:tailEnd/>
          </a:ln>
        </p:spPr>
        <p:txBody>
          <a:bodyPr lIns="92075" tIns="46038" rIns="92075" bIns="46038">
            <a:prstTxWarp prst="textNoShape">
              <a:avLst/>
            </a:prstTxWarp>
          </a:bodyPr>
          <a:lstStyle/>
          <a:p>
            <a:endParaRPr lang="en-US"/>
          </a:p>
        </p:txBody>
      </p:sp>
      <p:sp>
        <p:nvSpPr>
          <p:cNvPr id="16423" name="Line 38"/>
          <p:cNvSpPr>
            <a:spLocks noChangeShapeType="1"/>
          </p:cNvSpPr>
          <p:nvPr/>
        </p:nvSpPr>
        <p:spPr bwMode="auto">
          <a:xfrm>
            <a:off x="3568706" y="1785926"/>
            <a:ext cx="0" cy="3546475"/>
          </a:xfrm>
          <a:prstGeom prst="line">
            <a:avLst/>
          </a:prstGeom>
          <a:noFill/>
          <a:ln w="6350">
            <a:solidFill>
              <a:schemeClr val="bg1"/>
            </a:solidFill>
            <a:round/>
            <a:headEnd/>
            <a:tailEnd/>
          </a:ln>
        </p:spPr>
        <p:txBody>
          <a:bodyPr>
            <a:prstTxWarp prst="textNoShape">
              <a:avLst/>
            </a:prstTxWarp>
          </a:bodyPr>
          <a:lstStyle/>
          <a:p>
            <a:endParaRPr lang="en-US"/>
          </a:p>
        </p:txBody>
      </p:sp>
      <p:sp>
        <p:nvSpPr>
          <p:cNvPr id="16424" name="Line 39"/>
          <p:cNvSpPr>
            <a:spLocks noChangeShapeType="1"/>
          </p:cNvSpPr>
          <p:nvPr/>
        </p:nvSpPr>
        <p:spPr bwMode="auto">
          <a:xfrm>
            <a:off x="7251706" y="1785926"/>
            <a:ext cx="0" cy="3546475"/>
          </a:xfrm>
          <a:prstGeom prst="line">
            <a:avLst/>
          </a:prstGeom>
          <a:noFill/>
          <a:ln w="6350">
            <a:solidFill>
              <a:schemeClr val="bg1"/>
            </a:solidFill>
            <a:round/>
            <a:headEnd/>
            <a:tailEnd/>
          </a:ln>
        </p:spPr>
        <p:txBody>
          <a:bodyPr>
            <a:prstTxWarp prst="textNoShape">
              <a:avLst/>
            </a:prstTxWarp>
          </a:bodyPr>
          <a:lstStyle/>
          <a:p>
            <a:endParaRPr lang="en-US"/>
          </a:p>
        </p:txBody>
      </p:sp>
      <p:sp>
        <p:nvSpPr>
          <p:cNvPr id="16425" name="Line 40"/>
          <p:cNvSpPr>
            <a:spLocks noChangeShapeType="1"/>
          </p:cNvSpPr>
          <p:nvPr/>
        </p:nvSpPr>
        <p:spPr bwMode="auto">
          <a:xfrm>
            <a:off x="962035" y="4000504"/>
            <a:ext cx="7343775" cy="0"/>
          </a:xfrm>
          <a:prstGeom prst="line">
            <a:avLst/>
          </a:prstGeom>
          <a:noFill/>
          <a:ln w="6350">
            <a:solidFill>
              <a:schemeClr val="bg1"/>
            </a:solidFill>
            <a:round/>
            <a:headEnd/>
            <a:tailEnd/>
          </a:ln>
        </p:spPr>
        <p:txBody>
          <a:bodyPr>
            <a:prstTxWarp prst="textNoShape">
              <a:avLst/>
            </a:prstTxWarp>
          </a:bodyPr>
          <a:lstStyle/>
          <a:p>
            <a:endParaRPr lang="en-US"/>
          </a:p>
        </p:txBody>
      </p:sp>
      <p:sp>
        <p:nvSpPr>
          <p:cNvPr id="16426" name="Line 41"/>
          <p:cNvSpPr>
            <a:spLocks noChangeShapeType="1"/>
          </p:cNvSpPr>
          <p:nvPr/>
        </p:nvSpPr>
        <p:spPr bwMode="auto">
          <a:xfrm>
            <a:off x="962035" y="3357562"/>
            <a:ext cx="7343775" cy="0"/>
          </a:xfrm>
          <a:prstGeom prst="line">
            <a:avLst/>
          </a:prstGeom>
          <a:noFill/>
          <a:ln w="6350">
            <a:solidFill>
              <a:schemeClr val="bg1"/>
            </a:solidFill>
            <a:round/>
            <a:headEnd/>
            <a:tailEnd/>
          </a:ln>
        </p:spPr>
        <p:txBody>
          <a:bodyPr>
            <a:prstTxWarp prst="textNoShape">
              <a:avLst/>
            </a:prstTxWarp>
          </a:bodyPr>
          <a:lstStyle/>
          <a:p>
            <a:endParaRPr lang="en-US"/>
          </a:p>
        </p:txBody>
      </p:sp>
      <p:sp>
        <p:nvSpPr>
          <p:cNvPr id="16427" name="Line 42"/>
          <p:cNvSpPr>
            <a:spLocks noChangeShapeType="1"/>
          </p:cNvSpPr>
          <p:nvPr/>
        </p:nvSpPr>
        <p:spPr bwMode="auto">
          <a:xfrm>
            <a:off x="962035" y="2714620"/>
            <a:ext cx="7343775" cy="0"/>
          </a:xfrm>
          <a:prstGeom prst="line">
            <a:avLst/>
          </a:prstGeom>
          <a:noFill/>
          <a:ln w="6350">
            <a:solidFill>
              <a:schemeClr val="bg1"/>
            </a:solidFill>
            <a:round/>
            <a:headEnd/>
            <a:tailEnd/>
          </a:ln>
        </p:spPr>
        <p:txBody>
          <a:bodyPr>
            <a:prstTxWarp prst="textNoShape">
              <a:avLst/>
            </a:prstTxWarp>
          </a:bodyPr>
          <a:lstStyle/>
          <a:p>
            <a:endParaRPr lang="en-US"/>
          </a:p>
        </p:txBody>
      </p:sp>
      <p:sp>
        <p:nvSpPr>
          <p:cNvPr id="16428" name="Line 43"/>
          <p:cNvSpPr>
            <a:spLocks noChangeShapeType="1"/>
          </p:cNvSpPr>
          <p:nvPr/>
        </p:nvSpPr>
        <p:spPr bwMode="auto">
          <a:xfrm>
            <a:off x="5357818" y="1785926"/>
            <a:ext cx="0" cy="3546475"/>
          </a:xfrm>
          <a:prstGeom prst="line">
            <a:avLst/>
          </a:prstGeom>
          <a:noFill/>
          <a:ln w="6350">
            <a:solidFill>
              <a:schemeClr val="bg1"/>
            </a:solidFill>
            <a:round/>
            <a:headEnd/>
            <a:tailEnd/>
          </a:ln>
        </p:spPr>
        <p:txBody>
          <a:bodyPr lIns="92075" tIns="46038" rIns="92075" bIns="46038">
            <a:prstTxWarp prst="textNoShape">
              <a:avLst/>
            </a:prstTxWarp>
          </a:bodyPr>
          <a:lstStyle/>
          <a:p>
            <a:endParaRPr lang="en-US"/>
          </a:p>
        </p:txBody>
      </p:sp>
      <p:sp>
        <p:nvSpPr>
          <p:cNvPr id="16429" name="Line 44"/>
          <p:cNvSpPr>
            <a:spLocks noChangeShapeType="1"/>
          </p:cNvSpPr>
          <p:nvPr/>
        </p:nvSpPr>
        <p:spPr bwMode="auto">
          <a:xfrm>
            <a:off x="962035" y="4643446"/>
            <a:ext cx="7343775" cy="0"/>
          </a:xfrm>
          <a:prstGeom prst="line">
            <a:avLst/>
          </a:prstGeom>
          <a:noFill/>
          <a:ln w="6350">
            <a:solidFill>
              <a:schemeClr val="bg1"/>
            </a:solidFill>
            <a:round/>
            <a:headEnd/>
            <a:tailEnd/>
          </a:ln>
        </p:spPr>
        <p:txBody>
          <a:bodyPr lIns="92075" tIns="46038" rIns="92075" bIns="46038">
            <a:prstTxWarp prst="textNoShape">
              <a:avLst/>
            </a:prstTxWarp>
          </a:bodyPr>
          <a:lstStyle/>
          <a:p>
            <a:endParaRPr lang="en-US"/>
          </a:p>
        </p:txBody>
      </p:sp>
      <p:sp>
        <p:nvSpPr>
          <p:cNvPr id="16430" name="Line 45"/>
          <p:cNvSpPr>
            <a:spLocks noChangeShapeType="1"/>
          </p:cNvSpPr>
          <p:nvPr/>
        </p:nvSpPr>
        <p:spPr bwMode="auto">
          <a:xfrm>
            <a:off x="962035" y="5357826"/>
            <a:ext cx="7343775" cy="0"/>
          </a:xfrm>
          <a:prstGeom prst="line">
            <a:avLst/>
          </a:prstGeom>
          <a:noFill/>
          <a:ln w="6350">
            <a:solidFill>
              <a:schemeClr val="bg1"/>
            </a:solidFill>
            <a:round/>
            <a:headEnd/>
            <a:tailEnd/>
          </a:ln>
        </p:spPr>
        <p:txBody>
          <a:bodyPr lIns="92075" tIns="46038" rIns="92075" bIns="46038">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09"/>
                                        </p:tgtEl>
                                        <p:attrNameLst>
                                          <p:attrName>style.visibility</p:attrName>
                                        </p:attrNameLst>
                                      </p:cBhvr>
                                      <p:to>
                                        <p:strVal val="visible"/>
                                      </p:to>
                                    </p:set>
                                    <p:animEffect transition="in" filter="checkerboard(across)">
                                      <p:cBhvr>
                                        <p:cTn id="7" dur="500"/>
                                        <p:tgtEl>
                                          <p:spTgt spid="1640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402"/>
                                        </p:tgtEl>
                                        <p:attrNameLst>
                                          <p:attrName>style.visibility</p:attrName>
                                        </p:attrNameLst>
                                      </p:cBhvr>
                                      <p:to>
                                        <p:strVal val="visible"/>
                                      </p:to>
                                    </p:set>
                                    <p:animEffect transition="in" filter="checkerboard(across)">
                                      <p:cBhvr>
                                        <p:cTn id="10" dur="500"/>
                                        <p:tgtEl>
                                          <p:spTgt spid="1640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6408"/>
                                        </p:tgtEl>
                                        <p:attrNameLst>
                                          <p:attrName>style.visibility</p:attrName>
                                        </p:attrNameLst>
                                      </p:cBhvr>
                                      <p:to>
                                        <p:strVal val="visible"/>
                                      </p:to>
                                    </p:set>
                                    <p:animEffect transition="in" filter="checkerboard(across)">
                                      <p:cBhvr>
                                        <p:cTn id="13" dur="500"/>
                                        <p:tgtEl>
                                          <p:spTgt spid="1640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401"/>
                                        </p:tgtEl>
                                        <p:attrNameLst>
                                          <p:attrName>style.visibility</p:attrName>
                                        </p:attrNameLst>
                                      </p:cBhvr>
                                      <p:to>
                                        <p:strVal val="visible"/>
                                      </p:to>
                                    </p:set>
                                    <p:animEffect transition="in" filter="checkerboard(across)">
                                      <p:cBhvr>
                                        <p:cTn id="18" dur="500"/>
                                        <p:tgtEl>
                                          <p:spTgt spid="16401"/>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410"/>
                                        </p:tgtEl>
                                        <p:attrNameLst>
                                          <p:attrName>style.visibility</p:attrName>
                                        </p:attrNameLst>
                                      </p:cBhvr>
                                      <p:to>
                                        <p:strVal val="visible"/>
                                      </p:to>
                                    </p:set>
                                    <p:animEffect transition="in" filter="checkerboard(across)">
                                      <p:cBhvr>
                                        <p:cTn id="21" dur="500"/>
                                        <p:tgtEl>
                                          <p:spTgt spid="1641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6412"/>
                                        </p:tgtEl>
                                        <p:attrNameLst>
                                          <p:attrName>style.visibility</p:attrName>
                                        </p:attrNameLst>
                                      </p:cBhvr>
                                      <p:to>
                                        <p:strVal val="visible"/>
                                      </p:to>
                                    </p:set>
                                    <p:animEffect transition="in" filter="checkerboard(across)">
                                      <p:cBhvr>
                                        <p:cTn id="24" dur="500"/>
                                        <p:tgtEl>
                                          <p:spTgt spid="16412"/>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6396"/>
                                        </p:tgtEl>
                                        <p:attrNameLst>
                                          <p:attrName>style.visibility</p:attrName>
                                        </p:attrNameLst>
                                      </p:cBhvr>
                                      <p:to>
                                        <p:strVal val="visible"/>
                                      </p:to>
                                    </p:set>
                                    <p:animEffect transition="in" filter="checkerboard(across)">
                                      <p:cBhvr>
                                        <p:cTn id="29" dur="500"/>
                                        <p:tgtEl>
                                          <p:spTgt spid="16396"/>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6395"/>
                                        </p:tgtEl>
                                        <p:attrNameLst>
                                          <p:attrName>style.visibility</p:attrName>
                                        </p:attrNameLst>
                                      </p:cBhvr>
                                      <p:to>
                                        <p:strVal val="visible"/>
                                      </p:to>
                                    </p:set>
                                    <p:animEffect transition="in" filter="checkerboard(across)">
                                      <p:cBhvr>
                                        <p:cTn id="32" dur="500"/>
                                        <p:tgtEl>
                                          <p:spTgt spid="1639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6394"/>
                                        </p:tgtEl>
                                        <p:attrNameLst>
                                          <p:attrName>style.visibility</p:attrName>
                                        </p:attrNameLst>
                                      </p:cBhvr>
                                      <p:to>
                                        <p:strVal val="visible"/>
                                      </p:to>
                                    </p:set>
                                    <p:animEffect transition="in" filter="checkerboard(across)">
                                      <p:cBhvr>
                                        <p:cTn id="35" dur="500"/>
                                        <p:tgtEl>
                                          <p:spTgt spid="16394"/>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6392"/>
                                        </p:tgtEl>
                                        <p:attrNameLst>
                                          <p:attrName>style.visibility</p:attrName>
                                        </p:attrNameLst>
                                      </p:cBhvr>
                                      <p:to>
                                        <p:strVal val="visible"/>
                                      </p:to>
                                    </p:set>
                                    <p:animEffect transition="in" filter="checkerboard(across)">
                                      <p:cBhvr>
                                        <p:cTn id="40" dur="500"/>
                                        <p:tgtEl>
                                          <p:spTgt spid="16392"/>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16391"/>
                                        </p:tgtEl>
                                        <p:attrNameLst>
                                          <p:attrName>style.visibility</p:attrName>
                                        </p:attrNameLst>
                                      </p:cBhvr>
                                      <p:to>
                                        <p:strVal val="visible"/>
                                      </p:to>
                                    </p:set>
                                    <p:animEffect transition="in" filter="checkerboard(across)">
                                      <p:cBhvr>
                                        <p:cTn id="43" dur="500"/>
                                        <p:tgtEl>
                                          <p:spTgt spid="16391"/>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6390"/>
                                        </p:tgtEl>
                                        <p:attrNameLst>
                                          <p:attrName>style.visibility</p:attrName>
                                        </p:attrNameLst>
                                      </p:cBhvr>
                                      <p:to>
                                        <p:strVal val="visible"/>
                                      </p:to>
                                    </p:set>
                                    <p:animEffect transition="in" filter="checkerboard(across)">
                                      <p:cBhvr>
                                        <p:cTn id="46" dur="500"/>
                                        <p:tgtEl>
                                          <p:spTgt spid="16390"/>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16400"/>
                                        </p:tgtEl>
                                        <p:attrNameLst>
                                          <p:attrName>style.visibility</p:attrName>
                                        </p:attrNameLst>
                                      </p:cBhvr>
                                      <p:to>
                                        <p:strVal val="visible"/>
                                      </p:to>
                                    </p:set>
                                    <p:animEffect transition="in" filter="checkerboard(across)">
                                      <p:cBhvr>
                                        <p:cTn id="51" dur="500"/>
                                        <p:tgtEl>
                                          <p:spTgt spid="16400"/>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16399"/>
                                        </p:tgtEl>
                                        <p:attrNameLst>
                                          <p:attrName>style.visibility</p:attrName>
                                        </p:attrNameLst>
                                      </p:cBhvr>
                                      <p:to>
                                        <p:strVal val="visible"/>
                                      </p:to>
                                    </p:set>
                                    <p:animEffect transition="in" filter="checkerboard(across)">
                                      <p:cBhvr>
                                        <p:cTn id="54" dur="500"/>
                                        <p:tgtEl>
                                          <p:spTgt spid="16399"/>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16398"/>
                                        </p:tgtEl>
                                        <p:attrNameLst>
                                          <p:attrName>style.visibility</p:attrName>
                                        </p:attrNameLst>
                                      </p:cBhvr>
                                      <p:to>
                                        <p:strVal val="visible"/>
                                      </p:to>
                                    </p:set>
                                    <p:animEffect transition="in" filter="checkerboard(across)">
                                      <p:cBhvr>
                                        <p:cTn id="57" dur="500"/>
                                        <p:tgtEl>
                                          <p:spTgt spid="16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1" grpId="0" animBg="1"/>
      <p:bldP spid="16392" grpId="0" animBg="1"/>
      <p:bldP spid="16394" grpId="0" animBg="1"/>
      <p:bldP spid="16395" grpId="0" animBg="1"/>
      <p:bldP spid="16396" grpId="0" animBg="1"/>
      <p:bldP spid="16398" grpId="0" animBg="1"/>
      <p:bldP spid="16399" grpId="0" animBg="1"/>
      <p:bldP spid="16400" grpId="0" animBg="1"/>
      <p:bldP spid="16401" grpId="0" animBg="1"/>
      <p:bldP spid="16402" grpId="0" animBg="1"/>
      <p:bldP spid="16408" grpId="0" animBg="1"/>
      <p:bldP spid="16409" grpId="0" animBg="1"/>
      <p:bldP spid="16410" grpId="0" animBg="1"/>
      <p:bldP spid="1641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Oval"/>
          <p:cNvSpPr/>
          <p:nvPr/>
        </p:nvSpPr>
        <p:spPr>
          <a:xfrm>
            <a:off x="2357422" y="571480"/>
            <a:ext cx="4071966" cy="3429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1 Başlık"/>
          <p:cNvSpPr>
            <a:spLocks noGrp="1"/>
          </p:cNvSpPr>
          <p:nvPr>
            <p:ph type="title"/>
          </p:nvPr>
        </p:nvSpPr>
        <p:spPr>
          <a:xfrm>
            <a:off x="500034" y="214290"/>
            <a:ext cx="8229600" cy="990600"/>
          </a:xfrm>
        </p:spPr>
        <p:txBody>
          <a:bodyPr/>
          <a:lstStyle/>
          <a:p>
            <a:r>
              <a:rPr lang="tr-TR" dirty="0" smtClean="0"/>
              <a:t>Uygulama</a:t>
            </a:r>
            <a:endParaRPr lang="tr-TR" dirty="0"/>
          </a:p>
        </p:txBody>
      </p:sp>
      <p:sp>
        <p:nvSpPr>
          <p:cNvPr id="3" name="2 İçerik Yer Tutucusu"/>
          <p:cNvSpPr>
            <a:spLocks noGrp="1"/>
          </p:cNvSpPr>
          <p:nvPr>
            <p:ph sz="quarter" idx="1"/>
          </p:nvPr>
        </p:nvSpPr>
        <p:spPr>
          <a:xfrm>
            <a:off x="428596" y="4286256"/>
            <a:ext cx="8229600" cy="656258"/>
          </a:xfrm>
        </p:spPr>
        <p:txBody>
          <a:bodyPr/>
          <a:lstStyle/>
          <a:p>
            <a:r>
              <a:rPr lang="tr-TR" dirty="0" smtClean="0"/>
              <a:t>5 veri türüne ikişer örnek belirtiniz.</a:t>
            </a:r>
          </a:p>
          <a:p>
            <a:pPr lvl="1"/>
            <a:endParaRPr lang="tr-TR" dirty="0"/>
          </a:p>
        </p:txBody>
      </p:sp>
      <p:pic>
        <p:nvPicPr>
          <p:cNvPr id="5" name="4 Resim" descr="soru.jpg"/>
          <p:cNvPicPr>
            <a:picLocks noChangeAspect="1"/>
          </p:cNvPicPr>
          <p:nvPr/>
        </p:nvPicPr>
        <p:blipFill>
          <a:blip r:embed="rId2"/>
          <a:stretch>
            <a:fillRect/>
          </a:stretch>
        </p:blipFill>
        <p:spPr>
          <a:xfrm>
            <a:off x="3643306" y="1643050"/>
            <a:ext cx="1767840" cy="1328928"/>
          </a:xfrm>
          <a:prstGeom prst="rect">
            <a:avLst/>
          </a:prstGeom>
        </p:spPr>
      </p:pic>
      <p:sp>
        <p:nvSpPr>
          <p:cNvPr id="7" name="Rectangle 7"/>
          <p:cNvSpPr>
            <a:spLocks noChangeArrowheads="1"/>
          </p:cNvSpPr>
          <p:nvPr/>
        </p:nvSpPr>
        <p:spPr bwMode="auto">
          <a:xfrm>
            <a:off x="2143108" y="3143248"/>
            <a:ext cx="1427163" cy="655638"/>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182880" rIns="182880" anchor="ctr">
            <a:prstTxWarp prst="textNoShape">
              <a:avLst/>
            </a:prstTxWarp>
          </a:bodyPr>
          <a:lstStyle/>
          <a:p>
            <a:pPr algn="ctr"/>
            <a:r>
              <a:rPr kumimoji="1" lang="en-US" sz="2000" b="1">
                <a:solidFill>
                  <a:schemeClr val="tx1"/>
                </a:solidFill>
                <a:latin typeface="Courier New" charset="0"/>
              </a:rPr>
              <a:t>double</a:t>
            </a:r>
          </a:p>
        </p:txBody>
      </p:sp>
      <p:sp>
        <p:nvSpPr>
          <p:cNvPr id="8" name="Rectangle 11"/>
          <p:cNvSpPr>
            <a:spLocks noChangeArrowheads="1"/>
          </p:cNvSpPr>
          <p:nvPr/>
        </p:nvSpPr>
        <p:spPr bwMode="auto">
          <a:xfrm rot="20607700">
            <a:off x="5929322" y="1643050"/>
            <a:ext cx="1427163" cy="655637"/>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182880" rIns="182880" anchor="ctr">
            <a:prstTxWarp prst="textNoShape">
              <a:avLst/>
            </a:prstTxWarp>
          </a:bodyPr>
          <a:lstStyle/>
          <a:p>
            <a:pPr algn="ctr"/>
            <a:r>
              <a:rPr kumimoji="1" lang="en-US" b="1">
                <a:solidFill>
                  <a:schemeClr val="tx1"/>
                </a:solidFill>
                <a:latin typeface="Courier New" charset="0"/>
              </a:rPr>
              <a:t>int</a:t>
            </a:r>
          </a:p>
        </p:txBody>
      </p:sp>
      <p:sp>
        <p:nvSpPr>
          <p:cNvPr id="9" name="Rectangle 15"/>
          <p:cNvSpPr>
            <a:spLocks noChangeArrowheads="1"/>
          </p:cNvSpPr>
          <p:nvPr/>
        </p:nvSpPr>
        <p:spPr bwMode="auto">
          <a:xfrm>
            <a:off x="4929190" y="3357562"/>
            <a:ext cx="1427163" cy="655637"/>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182880" rIns="182880" anchor="ctr">
            <a:prstTxWarp prst="textNoShape">
              <a:avLst/>
            </a:prstTxWarp>
          </a:bodyPr>
          <a:lstStyle/>
          <a:p>
            <a:pPr algn="ctr"/>
            <a:r>
              <a:rPr kumimoji="1" lang="en-US" b="1" dirty="0" err="1" smtClean="0">
                <a:solidFill>
                  <a:schemeClr val="tx1"/>
                </a:solidFill>
                <a:latin typeface="Courier New" charset="0"/>
              </a:rPr>
              <a:t>boolean</a:t>
            </a:r>
            <a:endParaRPr kumimoji="1" lang="en-US" b="1" dirty="0">
              <a:solidFill>
                <a:schemeClr val="tx1"/>
              </a:solidFill>
              <a:latin typeface="Courier New" charset="0"/>
            </a:endParaRPr>
          </a:p>
        </p:txBody>
      </p:sp>
      <p:sp>
        <p:nvSpPr>
          <p:cNvPr id="10" name="Rectangle 24"/>
          <p:cNvSpPr>
            <a:spLocks noChangeArrowheads="1"/>
          </p:cNvSpPr>
          <p:nvPr/>
        </p:nvSpPr>
        <p:spPr bwMode="auto">
          <a:xfrm rot="20700073">
            <a:off x="1571604" y="1357298"/>
            <a:ext cx="1427163" cy="515937"/>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182880" rIns="182880" anchor="ctr">
            <a:prstTxWarp prst="textNoShape">
              <a:avLst/>
            </a:prstTxWarp>
          </a:bodyPr>
          <a:lstStyle/>
          <a:p>
            <a:pPr algn="ctr"/>
            <a:r>
              <a:rPr kumimoji="1" lang="en-US" sz="2000" b="1" dirty="0">
                <a:solidFill>
                  <a:schemeClr val="tx1"/>
                </a:solidFill>
                <a:latin typeface="Courier New" charset="0"/>
              </a:rPr>
              <a:t>char</a:t>
            </a:r>
          </a:p>
        </p:txBody>
      </p:sp>
      <p:sp>
        <p:nvSpPr>
          <p:cNvPr id="11" name="Rectangle 25"/>
          <p:cNvSpPr>
            <a:spLocks noChangeArrowheads="1"/>
          </p:cNvSpPr>
          <p:nvPr/>
        </p:nvSpPr>
        <p:spPr bwMode="auto">
          <a:xfrm>
            <a:off x="3786182" y="285728"/>
            <a:ext cx="1427163" cy="655638"/>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182880" rIns="182880" anchor="ctr">
            <a:prstTxWarp prst="textNoShape">
              <a:avLst/>
            </a:prstTxWarp>
          </a:bodyPr>
          <a:lstStyle/>
          <a:p>
            <a:pPr algn="ctr"/>
            <a:r>
              <a:rPr kumimoji="1" lang="en-US" sz="2000" b="1" dirty="0">
                <a:solidFill>
                  <a:schemeClr val="tx1"/>
                </a:solidFill>
                <a:latin typeface="Courier New" charset="0"/>
              </a:rPr>
              <a:t>String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repeatCount="indefinite" accel="50000" decel="50000" autoRev="1" fill="hold" grpId="0" nodeType="clickEffect">
                                  <p:stCondLst>
                                    <p:cond delay="0"/>
                                  </p:stCondLst>
                                  <p:childTnLst>
                                    <p:animScale>
                                      <p:cBhvr>
                                        <p:cTn id="6" dur="2000" fill="hold"/>
                                        <p:tgtEl>
                                          <p:spTgt spid="11"/>
                                        </p:tgtEl>
                                      </p:cBhvr>
                                      <p:by x="120000" y="120000"/>
                                    </p:animScale>
                                  </p:childTnLst>
                                </p:cTn>
                              </p:par>
                              <p:par>
                                <p:cTn id="7" presetID="8" presetClass="emph" presetSubtype="0" repeatCount="indefinite" accel="50000" decel="50000" autoRev="1" fill="hold" grpId="0" nodeType="withEffect">
                                  <p:stCondLst>
                                    <p:cond delay="0"/>
                                  </p:stCondLst>
                                  <p:childTnLst>
                                    <p:animRot by="1800000">
                                      <p:cBhvr>
                                        <p:cTn id="8" dur="2000" fill="hold"/>
                                        <p:tgtEl>
                                          <p:spTgt spid="8"/>
                                        </p:tgtEl>
                                        <p:attrNameLst>
                                          <p:attrName>r</p:attrName>
                                        </p:attrNameLst>
                                      </p:cBhvr>
                                    </p:animRot>
                                  </p:childTnLst>
                                </p:cTn>
                              </p:par>
                              <p:par>
                                <p:cTn id="9" presetID="8" presetClass="emph" presetSubtype="0" repeatCount="indefinite" accel="50000" decel="50000" autoRev="1" fill="hold" grpId="0" nodeType="withEffect">
                                  <p:stCondLst>
                                    <p:cond delay="0"/>
                                  </p:stCondLst>
                                  <p:childTnLst>
                                    <p:animRot by="-1800000">
                                      <p:cBhvr>
                                        <p:cTn id="10" dur="2000" fill="hold"/>
                                        <p:tgtEl>
                                          <p:spTgt spid="10"/>
                                        </p:tgtEl>
                                        <p:attrNameLst>
                                          <p:attrName>r</p:attrName>
                                        </p:attrNameLst>
                                      </p:cBhvr>
                                    </p:animRot>
                                  </p:childTnLst>
                                </p:cTn>
                              </p:par>
                              <p:par>
                                <p:cTn id="11" presetID="4" presetClass="emph" presetSubtype="2" repeatCount="indefinite" fill="hold" grpId="0" nodeType="withEffect">
                                  <p:stCondLst>
                                    <p:cond delay="0"/>
                                  </p:stCondLst>
                                  <p:childTnLst>
                                    <p:anim to="1.5" calcmode="lin" valueType="num">
                                      <p:cBhvr override="childStyle">
                                        <p:cTn id="12" dur="2000" fill="hold"/>
                                        <p:tgtEl>
                                          <p:spTgt spid="7"/>
                                        </p:tgtEl>
                                        <p:attrNameLst>
                                          <p:attrName>style.fontSize</p:attrName>
                                        </p:attrNameLst>
                                      </p:cBhvr>
                                    </p:anim>
                                  </p:childTnLst>
                                </p:cTn>
                              </p:par>
                              <p:par>
                                <p:cTn id="13"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4" dur="1000" accel="50000" decel="50000" autoRev="1" fill="hold">
                                          <p:stCondLst>
                                            <p:cond delay="0"/>
                                          </p:stCondLst>
                                        </p:cTn>
                                        <p:tgtEl>
                                          <p:spTgt spid="9"/>
                                        </p:tgtEl>
                                        <p:attrNameLst>
                                          <p:attrName>ppt_x</p:attrName>
                                          <p:attrName>ppt_y</p:attrName>
                                        </p:attrNameLst>
                                      </p:cBhvr>
                                    </p:animMotion>
                                    <p:animRot by="1500000">
                                      <p:cBhvr>
                                        <p:cTn id="15" dur="500" fill="hold">
                                          <p:stCondLst>
                                            <p:cond delay="0"/>
                                          </p:stCondLst>
                                        </p:cTn>
                                        <p:tgtEl>
                                          <p:spTgt spid="9"/>
                                        </p:tgtEl>
                                        <p:attrNameLst>
                                          <p:attrName>r</p:attrName>
                                        </p:attrNameLst>
                                      </p:cBhvr>
                                    </p:animRot>
                                    <p:animRot by="-1500000">
                                      <p:cBhvr>
                                        <p:cTn id="16" dur="500" fill="hold">
                                          <p:stCondLst>
                                            <p:cond delay="500"/>
                                          </p:stCondLst>
                                        </p:cTn>
                                        <p:tgtEl>
                                          <p:spTgt spid="9"/>
                                        </p:tgtEl>
                                        <p:attrNameLst>
                                          <p:attrName>r</p:attrName>
                                        </p:attrNameLst>
                                      </p:cBhvr>
                                    </p:animRot>
                                    <p:animRot by="-1500000">
                                      <p:cBhvr>
                                        <p:cTn id="17" dur="500" fill="hold">
                                          <p:stCondLst>
                                            <p:cond delay="1000"/>
                                          </p:stCondLst>
                                        </p:cTn>
                                        <p:tgtEl>
                                          <p:spTgt spid="9"/>
                                        </p:tgtEl>
                                        <p:attrNameLst>
                                          <p:attrName>r</p:attrName>
                                        </p:attrNameLst>
                                      </p:cBhvr>
                                    </p:animRot>
                                    <p:animRot by="1500000">
                                      <p:cBhvr>
                                        <p:cTn id="18" dur="500" fill="hold">
                                          <p:stCondLst>
                                            <p:cond delay="15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28596" y="285728"/>
            <a:ext cx="8229600" cy="704832"/>
          </a:xfrm>
        </p:spPr>
        <p:txBody>
          <a:bodyPr/>
          <a:lstStyle/>
          <a:p>
            <a:r>
              <a:rPr lang="tr-TR" dirty="0" smtClean="0"/>
              <a:t>Adım adım takip edelim.</a:t>
            </a:r>
            <a:endParaRPr lang="en-US" dirty="0"/>
          </a:p>
        </p:txBody>
      </p:sp>
      <p:pic>
        <p:nvPicPr>
          <p:cNvPr id="6" name="Picture 5" descr="Picture 2.png"/>
          <p:cNvPicPr>
            <a:picLocks noChangeAspect="1"/>
          </p:cNvPicPr>
          <p:nvPr/>
        </p:nvPicPr>
        <p:blipFill>
          <a:blip r:embed="rId3"/>
          <a:srcRect b="15433"/>
          <a:stretch>
            <a:fillRect/>
          </a:stretch>
        </p:blipFill>
        <p:spPr>
          <a:xfrm>
            <a:off x="1396687" y="1244906"/>
            <a:ext cx="4459906" cy="2503918"/>
          </a:xfrm>
          <a:prstGeom prst="rect">
            <a:avLst/>
          </a:prstGeom>
        </p:spPr>
      </p:pic>
      <p:sp>
        <p:nvSpPr>
          <p:cNvPr id="7" name="6 Aşağı Ok"/>
          <p:cNvSpPr/>
          <p:nvPr/>
        </p:nvSpPr>
        <p:spPr>
          <a:xfrm>
            <a:off x="1500166" y="1571612"/>
            <a:ext cx="6072230" cy="64294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9" name="8 Aşağı Ok"/>
          <p:cNvSpPr/>
          <p:nvPr/>
        </p:nvSpPr>
        <p:spPr>
          <a:xfrm>
            <a:off x="1500166" y="1928802"/>
            <a:ext cx="6072230" cy="64294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10" name="9 Aşağı Ok"/>
          <p:cNvSpPr/>
          <p:nvPr/>
        </p:nvSpPr>
        <p:spPr>
          <a:xfrm>
            <a:off x="1500166" y="2285992"/>
            <a:ext cx="6072230" cy="64294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11" name="10 Aşağı Ok"/>
          <p:cNvSpPr/>
          <p:nvPr/>
        </p:nvSpPr>
        <p:spPr>
          <a:xfrm>
            <a:off x="1500166" y="2643182"/>
            <a:ext cx="6072230" cy="64294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12" name="11 Aşağı Ok"/>
          <p:cNvSpPr/>
          <p:nvPr/>
        </p:nvSpPr>
        <p:spPr>
          <a:xfrm>
            <a:off x="1500166" y="3000372"/>
            <a:ext cx="6072230" cy="64294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13" name="12 Aşağı Ok"/>
          <p:cNvSpPr/>
          <p:nvPr/>
        </p:nvSpPr>
        <p:spPr>
          <a:xfrm>
            <a:off x="1500166" y="3357562"/>
            <a:ext cx="6072230" cy="64294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0" nodeType="clickEffect">
                                  <p:stCondLst>
                                    <p:cond delay="0"/>
                                  </p:stCondLst>
                                  <p:childTnLst>
                                    <p:animEffect transition="out" filter="checkerboard(across)">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0" nodeType="clickEffect">
                                  <p:stCondLst>
                                    <p:cond delay="0"/>
                                  </p:stCondLst>
                                  <p:childTnLst>
                                    <p:animEffect transition="out" filter="checkerboard(across)">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sz="quarter" idx="1"/>
          </p:nvPr>
        </p:nvSpPr>
        <p:spPr/>
        <p:txBody>
          <a:bodyPr/>
          <a:lstStyle/>
          <a:p>
            <a:pPr eaLnBrk="1" hangingPunct="1"/>
            <a:r>
              <a:rPr lang="tr-TR" smtClean="0"/>
              <a:t>Problem çok uzun ve karmaşık bir problem ise mümkün olduğunca parçalara ayrılabilir. Her bir bölüm</a:t>
            </a:r>
            <a:r>
              <a:rPr lang="tr-TR" baseline="30000" smtClean="0"/>
              <a:t>(*)</a:t>
            </a:r>
            <a:r>
              <a:rPr lang="tr-TR" smtClean="0"/>
              <a:t> ayrı ayrı yazılıp çalıştırılır ve herhangi bir hata yoksa bunlar birleştirilir.  </a:t>
            </a:r>
          </a:p>
          <a:p>
            <a:pPr eaLnBrk="1" hangingPunct="1"/>
            <a:r>
              <a:rPr lang="tr-TR" sz="2000" smtClean="0"/>
              <a:t>(*) Bu her bir alt bölüme programlama dillerinde subroutine/function/procedure gibi isimler verilebilmektedir. </a:t>
            </a:r>
          </a:p>
          <a:p>
            <a:pPr eaLnBrk="1" hangingPunct="1"/>
            <a:endParaRPr lang="tr-TR" sz="200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r>
              <a:rPr kumimoji="0" lang="tr-TR" dirty="0" smtClean="0"/>
              <a:t>Tam sayılar (</a:t>
            </a:r>
            <a:r>
              <a:rPr kumimoji="0" lang="tr-TR" dirty="0" err="1" smtClean="0"/>
              <a:t>int</a:t>
            </a:r>
            <a:r>
              <a:rPr kumimoji="0" lang="tr-TR" dirty="0" smtClean="0"/>
              <a:t>) nedir?</a:t>
            </a:r>
            <a:endParaRPr kumimoji="0" lang="en-US" dirty="0"/>
          </a:p>
        </p:txBody>
      </p:sp>
      <p:sp>
        <p:nvSpPr>
          <p:cNvPr id="30724" name="Rectangle 3"/>
          <p:cNvSpPr>
            <a:spLocks noGrp="1" noChangeArrowheads="1"/>
          </p:cNvSpPr>
          <p:nvPr>
            <p:ph type="body" idx="1"/>
          </p:nvPr>
        </p:nvSpPr>
        <p:spPr/>
        <p:txBody>
          <a:bodyPr/>
          <a:lstStyle/>
          <a:p>
            <a:pPr marL="0" indent="0"/>
            <a:r>
              <a:rPr kumimoji="0" lang="en-US" b="1" dirty="0" err="1" smtClean="0">
                <a:latin typeface="Courier New" charset="0"/>
              </a:rPr>
              <a:t>int</a:t>
            </a:r>
            <a:r>
              <a:rPr kumimoji="0" lang="tr-TR" b="1" dirty="0" smtClean="0">
                <a:latin typeface="Courier New" charset="0"/>
              </a:rPr>
              <a:t> </a:t>
            </a:r>
            <a:r>
              <a:rPr kumimoji="0" lang="en-US" dirty="0" smtClean="0">
                <a:solidFill>
                  <a:schemeClr val="folHlink"/>
                </a:solidFill>
              </a:rPr>
              <a:t>data </a:t>
            </a:r>
            <a:r>
              <a:rPr kumimoji="0" lang="en-US" dirty="0">
                <a:solidFill>
                  <a:schemeClr val="folHlink"/>
                </a:solidFill>
              </a:rPr>
              <a:t>type.</a:t>
            </a:r>
            <a:r>
              <a:rPr kumimoji="0" lang="en-US" dirty="0">
                <a:solidFill>
                  <a:schemeClr val="tx1"/>
                </a:solidFill>
              </a:rPr>
              <a:t>  Useful for expressing algorithms.</a:t>
            </a:r>
          </a:p>
        </p:txBody>
      </p:sp>
      <p:pic>
        <p:nvPicPr>
          <p:cNvPr id="8" name="Picture 7" descr="Picture 5.png"/>
          <p:cNvPicPr>
            <a:picLocks noChangeAspect="1"/>
          </p:cNvPicPr>
          <p:nvPr/>
        </p:nvPicPr>
        <p:blipFill>
          <a:blip r:embed="rId3"/>
          <a:stretch>
            <a:fillRect/>
          </a:stretch>
        </p:blipFill>
        <p:spPr>
          <a:xfrm>
            <a:off x="142844" y="1714488"/>
            <a:ext cx="8841782" cy="1857388"/>
          </a:xfrm>
          <a:prstGeom prst="rect">
            <a:avLst/>
          </a:prstGeom>
          <a:ln>
            <a:solidFill>
              <a:srgbClr val="FF0000"/>
            </a:solidFill>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r>
              <a:rPr kumimoji="0" lang="tr-TR" dirty="0" smtClean="0"/>
              <a:t>Tam sayılar (</a:t>
            </a:r>
            <a:r>
              <a:rPr kumimoji="0" lang="tr-TR" dirty="0" err="1" smtClean="0"/>
              <a:t>int</a:t>
            </a:r>
            <a:r>
              <a:rPr kumimoji="0" lang="tr-TR" dirty="0" smtClean="0"/>
              <a:t>) nedir?</a:t>
            </a:r>
            <a:endParaRPr kumimoji="0" lang="en-US" dirty="0"/>
          </a:p>
        </p:txBody>
      </p:sp>
      <p:sp>
        <p:nvSpPr>
          <p:cNvPr id="30724" name="Rectangle 3"/>
          <p:cNvSpPr>
            <a:spLocks noGrp="1" noChangeArrowheads="1"/>
          </p:cNvSpPr>
          <p:nvPr>
            <p:ph type="body" idx="1"/>
          </p:nvPr>
        </p:nvSpPr>
        <p:spPr/>
        <p:txBody>
          <a:bodyPr/>
          <a:lstStyle/>
          <a:p>
            <a:pPr marL="0" indent="0"/>
            <a:r>
              <a:rPr kumimoji="0" lang="en-US" b="1" dirty="0" err="1" smtClean="0">
                <a:latin typeface="Courier New" charset="0"/>
              </a:rPr>
              <a:t>int</a:t>
            </a:r>
            <a:r>
              <a:rPr kumimoji="0" lang="tr-TR" b="1" dirty="0" smtClean="0">
                <a:latin typeface="Courier New" charset="0"/>
              </a:rPr>
              <a:t> </a:t>
            </a:r>
            <a:r>
              <a:rPr kumimoji="0" lang="en-US" dirty="0" smtClean="0">
                <a:solidFill>
                  <a:schemeClr val="folHlink"/>
                </a:solidFill>
              </a:rPr>
              <a:t>data </a:t>
            </a:r>
            <a:r>
              <a:rPr kumimoji="0" lang="en-US" dirty="0">
                <a:solidFill>
                  <a:schemeClr val="folHlink"/>
                </a:solidFill>
              </a:rPr>
              <a:t>type.</a:t>
            </a:r>
            <a:r>
              <a:rPr kumimoji="0" lang="en-US" dirty="0">
                <a:solidFill>
                  <a:schemeClr val="tx1"/>
                </a:solidFill>
              </a:rPr>
              <a:t>  Useful for expressing algorithms.</a:t>
            </a:r>
          </a:p>
        </p:txBody>
      </p:sp>
      <p:grpSp>
        <p:nvGrpSpPr>
          <p:cNvPr id="2" name="14 Grup"/>
          <p:cNvGrpSpPr/>
          <p:nvPr/>
        </p:nvGrpSpPr>
        <p:grpSpPr>
          <a:xfrm>
            <a:off x="2000232" y="1785926"/>
            <a:ext cx="5202992" cy="4429156"/>
            <a:chOff x="5214942" y="1643050"/>
            <a:chExt cx="3488480" cy="3275724"/>
          </a:xfrm>
        </p:grpSpPr>
        <p:pic>
          <p:nvPicPr>
            <p:cNvPr id="7" name="Picture 6" descr="Picture 6.png"/>
            <p:cNvPicPr>
              <a:picLocks noChangeAspect="1"/>
            </p:cNvPicPr>
            <p:nvPr/>
          </p:nvPicPr>
          <p:blipFill>
            <a:blip r:embed="rId3"/>
            <a:srcRect b="9142"/>
            <a:stretch>
              <a:fillRect/>
            </a:stretch>
          </p:blipFill>
          <p:spPr>
            <a:xfrm>
              <a:off x="5214942" y="1643050"/>
              <a:ext cx="3488480" cy="3275724"/>
            </a:xfrm>
            <a:prstGeom prst="rect">
              <a:avLst/>
            </a:prstGeom>
            <a:ln>
              <a:solidFill>
                <a:schemeClr val="bg2">
                  <a:lumMod val="10000"/>
                </a:schemeClr>
              </a:solidFill>
            </a:ln>
          </p:spPr>
        </p:pic>
        <p:cxnSp>
          <p:nvCxnSpPr>
            <p:cNvPr id="9" name="8 Düz Ok Bağlayıcısı"/>
            <p:cNvCxnSpPr/>
            <p:nvPr/>
          </p:nvCxnSpPr>
          <p:spPr>
            <a:xfrm flipV="1">
              <a:off x="5357818" y="3214686"/>
              <a:ext cx="285752" cy="148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Düz Ok Bağlayıcısı"/>
            <p:cNvCxnSpPr/>
            <p:nvPr/>
          </p:nvCxnSpPr>
          <p:spPr>
            <a:xfrm flipV="1">
              <a:off x="5357818" y="2928934"/>
              <a:ext cx="285752" cy="148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10 Düz Ok Bağlayıcısı"/>
            <p:cNvCxnSpPr/>
            <p:nvPr/>
          </p:nvCxnSpPr>
          <p:spPr>
            <a:xfrm flipV="1">
              <a:off x="5357818" y="3500438"/>
              <a:ext cx="285752" cy="148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r>
              <a:rPr kumimoji="0" lang="tr-TR" dirty="0" smtClean="0"/>
              <a:t>Ondalıklı sayılar (</a:t>
            </a:r>
            <a:r>
              <a:rPr kumimoji="0" lang="tr-TR" dirty="0" err="1" smtClean="0"/>
              <a:t>double</a:t>
            </a:r>
            <a:r>
              <a:rPr kumimoji="0" lang="tr-TR" dirty="0" smtClean="0"/>
              <a:t>) nedir?</a:t>
            </a:r>
            <a:endParaRPr kumimoji="0" lang="en-US" dirty="0"/>
          </a:p>
        </p:txBody>
      </p:sp>
      <p:sp>
        <p:nvSpPr>
          <p:cNvPr id="36868" name="Rectangle 3"/>
          <p:cNvSpPr>
            <a:spLocks noGrp="1" noChangeArrowheads="1"/>
          </p:cNvSpPr>
          <p:nvPr>
            <p:ph type="body" idx="1"/>
          </p:nvPr>
        </p:nvSpPr>
        <p:spPr/>
        <p:txBody>
          <a:bodyPr/>
          <a:lstStyle/>
          <a:p>
            <a:pPr marL="0" indent="0"/>
            <a:r>
              <a:rPr kumimoji="0" lang="en-US" b="1" dirty="0" smtClean="0">
                <a:latin typeface="Courier New" charset="0"/>
              </a:rPr>
              <a:t>double</a:t>
            </a:r>
            <a:r>
              <a:rPr lang="tr-TR" b="1" dirty="0" smtClean="0">
                <a:latin typeface="Courier New" charset="0"/>
              </a:rPr>
              <a:t> </a:t>
            </a:r>
            <a:r>
              <a:rPr kumimoji="0" lang="en-US" dirty="0" smtClean="0">
                <a:solidFill>
                  <a:schemeClr val="folHlink"/>
                </a:solidFill>
              </a:rPr>
              <a:t>data </a:t>
            </a:r>
            <a:r>
              <a:rPr kumimoji="0" lang="en-US" dirty="0">
                <a:solidFill>
                  <a:schemeClr val="folHlink"/>
                </a:solidFill>
              </a:rPr>
              <a:t>type.</a:t>
            </a:r>
            <a:r>
              <a:rPr kumimoji="0" lang="en-US" dirty="0">
                <a:solidFill>
                  <a:schemeClr val="tx1"/>
                </a:solidFill>
              </a:rPr>
              <a:t>  Useful in scientific applications.</a:t>
            </a:r>
            <a:endParaRPr kumimoji="0" lang="en-US" dirty="0"/>
          </a:p>
        </p:txBody>
      </p:sp>
      <p:pic>
        <p:nvPicPr>
          <p:cNvPr id="7" name="Picture 6" descr="Picture 8.png"/>
          <p:cNvPicPr>
            <a:picLocks noChangeAspect="1"/>
          </p:cNvPicPr>
          <p:nvPr/>
        </p:nvPicPr>
        <p:blipFill>
          <a:blip r:embed="rId3"/>
          <a:stretch>
            <a:fillRect/>
          </a:stretch>
        </p:blipFill>
        <p:spPr>
          <a:xfrm>
            <a:off x="214282" y="1857364"/>
            <a:ext cx="8577713" cy="1688738"/>
          </a:xfrm>
          <a:prstGeom prst="rect">
            <a:avLst/>
          </a:prstGeom>
          <a:ln>
            <a:solidFill>
              <a:srgbClr val="FF0000"/>
            </a:solidFill>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lstStyle/>
          <a:p>
            <a:r>
              <a:rPr kumimoji="0" lang="tr-TR" dirty="0" smtClean="0"/>
              <a:t>Ondalıklı sayılar (</a:t>
            </a:r>
            <a:r>
              <a:rPr kumimoji="0" lang="tr-TR" dirty="0" err="1" smtClean="0"/>
              <a:t>double</a:t>
            </a:r>
            <a:r>
              <a:rPr kumimoji="0" lang="tr-TR" dirty="0" smtClean="0"/>
              <a:t>) nedir?</a:t>
            </a:r>
            <a:endParaRPr kumimoji="0" lang="en-US" dirty="0"/>
          </a:p>
        </p:txBody>
      </p:sp>
      <p:sp>
        <p:nvSpPr>
          <p:cNvPr id="36868" name="Rectangle 3"/>
          <p:cNvSpPr>
            <a:spLocks noGrp="1" noChangeArrowheads="1"/>
          </p:cNvSpPr>
          <p:nvPr>
            <p:ph type="body" idx="1"/>
          </p:nvPr>
        </p:nvSpPr>
        <p:spPr/>
        <p:txBody>
          <a:bodyPr/>
          <a:lstStyle/>
          <a:p>
            <a:pPr marL="0" indent="0"/>
            <a:r>
              <a:rPr kumimoji="0" lang="en-US" b="1" dirty="0" smtClean="0">
                <a:latin typeface="Courier New" charset="0"/>
              </a:rPr>
              <a:t>double</a:t>
            </a:r>
            <a:r>
              <a:rPr kumimoji="0" lang="tr-TR" b="1" dirty="0" smtClean="0">
                <a:latin typeface="Courier New" charset="0"/>
              </a:rPr>
              <a:t> </a:t>
            </a:r>
            <a:r>
              <a:rPr kumimoji="0" lang="en-US" dirty="0" smtClean="0">
                <a:solidFill>
                  <a:schemeClr val="folHlink"/>
                </a:solidFill>
              </a:rPr>
              <a:t>data </a:t>
            </a:r>
            <a:r>
              <a:rPr kumimoji="0" lang="en-US" dirty="0">
                <a:solidFill>
                  <a:schemeClr val="folHlink"/>
                </a:solidFill>
              </a:rPr>
              <a:t>type.</a:t>
            </a:r>
            <a:r>
              <a:rPr kumimoji="0" lang="en-US" dirty="0">
                <a:solidFill>
                  <a:schemeClr val="tx1"/>
                </a:solidFill>
              </a:rPr>
              <a:t>  Useful in scientific applications.</a:t>
            </a:r>
            <a:endParaRPr kumimoji="0" lang="en-US" dirty="0"/>
          </a:p>
        </p:txBody>
      </p:sp>
      <p:pic>
        <p:nvPicPr>
          <p:cNvPr id="8" name="Picture 7" descr="Picture 7.png"/>
          <p:cNvPicPr>
            <a:picLocks noChangeAspect="1"/>
          </p:cNvPicPr>
          <p:nvPr/>
        </p:nvPicPr>
        <p:blipFill>
          <a:blip r:embed="rId3"/>
          <a:stretch>
            <a:fillRect/>
          </a:stretch>
        </p:blipFill>
        <p:spPr>
          <a:xfrm>
            <a:off x="1448505" y="1714488"/>
            <a:ext cx="6246991" cy="4168999"/>
          </a:xfrm>
          <a:prstGeom prst="rect">
            <a:avLst/>
          </a:prstGeom>
          <a:ln>
            <a:solidFill>
              <a:srgbClr val="0070C0"/>
            </a:solidFill>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p:spPr>
        <p:txBody>
          <a:bodyPr/>
          <a:lstStyle/>
          <a:p>
            <a:fld id="{84B96DA2-047B-8A40-9517-F4C8D43B2A0E}" type="slidenum">
              <a:rPr lang="en-US" smtClean="0"/>
              <a:pPr/>
              <a:t>94</a:t>
            </a:fld>
            <a:endParaRPr lang="en-US" sz="1400" smtClean="0"/>
          </a:p>
        </p:txBody>
      </p:sp>
      <p:sp>
        <p:nvSpPr>
          <p:cNvPr id="47107" name="Rectangle 2"/>
          <p:cNvSpPr>
            <a:spLocks noGrp="1" noChangeArrowheads="1"/>
          </p:cNvSpPr>
          <p:nvPr>
            <p:ph type="title"/>
          </p:nvPr>
        </p:nvSpPr>
        <p:spPr>
          <a:xfrm>
            <a:off x="457200" y="152400"/>
            <a:ext cx="8229600" cy="847708"/>
          </a:xfrm>
        </p:spPr>
        <p:txBody>
          <a:bodyPr/>
          <a:lstStyle/>
          <a:p>
            <a:r>
              <a:rPr lang="tr-TR" dirty="0" smtClean="0"/>
              <a:t>Mantık ifadeleri(b</a:t>
            </a:r>
            <a:r>
              <a:rPr kumimoji="0" lang="en-US" dirty="0" err="1" smtClean="0"/>
              <a:t>oolean</a:t>
            </a:r>
            <a:r>
              <a:rPr kumimoji="0" lang="tr-TR" dirty="0" smtClean="0"/>
              <a:t>) nedir?</a:t>
            </a:r>
            <a:endParaRPr kumimoji="0" lang="en-US" dirty="0"/>
          </a:p>
        </p:txBody>
      </p:sp>
      <p:sp>
        <p:nvSpPr>
          <p:cNvPr id="47108" name="Rectangle 3"/>
          <p:cNvSpPr>
            <a:spLocks noGrp="1" noChangeArrowheads="1"/>
          </p:cNvSpPr>
          <p:nvPr>
            <p:ph type="body" idx="1"/>
          </p:nvPr>
        </p:nvSpPr>
        <p:spPr>
          <a:xfrm>
            <a:off x="609600" y="1214421"/>
            <a:ext cx="7848600" cy="5121291"/>
          </a:xfrm>
        </p:spPr>
        <p:txBody>
          <a:bodyPr/>
          <a:lstStyle/>
          <a:p>
            <a:pPr marL="0" indent="0"/>
            <a:r>
              <a:rPr kumimoji="0" lang="en-US" b="1" dirty="0" err="1">
                <a:latin typeface="Courier New" charset="0"/>
              </a:rPr>
              <a:t>boolean</a:t>
            </a:r>
            <a:r>
              <a:rPr kumimoji="0" lang="en-US" dirty="0"/>
              <a:t> data type.  </a:t>
            </a:r>
            <a:r>
              <a:rPr kumimoji="0" lang="en-US" dirty="0">
                <a:solidFill>
                  <a:schemeClr val="tx1"/>
                </a:solidFill>
              </a:rPr>
              <a:t>Useful to control logic and flow of a program.</a:t>
            </a:r>
          </a:p>
        </p:txBody>
      </p:sp>
      <p:pic>
        <p:nvPicPr>
          <p:cNvPr id="8" name="Picture 7" descr="Picture 13.png"/>
          <p:cNvPicPr>
            <a:picLocks noChangeAspect="1"/>
          </p:cNvPicPr>
          <p:nvPr/>
        </p:nvPicPr>
        <p:blipFill>
          <a:blip r:embed="rId3"/>
          <a:srcRect b="21901"/>
          <a:stretch>
            <a:fillRect/>
          </a:stretch>
        </p:blipFill>
        <p:spPr>
          <a:xfrm>
            <a:off x="1277622" y="4295734"/>
            <a:ext cx="6879613" cy="1652924"/>
          </a:xfrm>
          <a:prstGeom prst="rect">
            <a:avLst/>
          </a:prstGeom>
        </p:spPr>
      </p:pic>
      <p:pic>
        <p:nvPicPr>
          <p:cNvPr id="9" name="Picture 8" descr="Picture 11.png"/>
          <p:cNvPicPr>
            <a:picLocks noChangeAspect="1"/>
          </p:cNvPicPr>
          <p:nvPr/>
        </p:nvPicPr>
        <p:blipFill>
          <a:blip r:embed="rId4" cstate="print"/>
          <a:stretch>
            <a:fillRect/>
          </a:stretch>
        </p:blipFill>
        <p:spPr>
          <a:xfrm>
            <a:off x="2838678" y="1836505"/>
            <a:ext cx="3302699" cy="1716715"/>
          </a:xfrm>
          <a:prstGeom prst="rect">
            <a:avLst/>
          </a:prstGeom>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Mantıkla ilgili işlemler için…</a:t>
            </a:r>
            <a:endParaRPr lang="tr-TR" dirty="0"/>
          </a:p>
        </p:txBody>
      </p:sp>
      <p:sp>
        <p:nvSpPr>
          <p:cNvPr id="3" name="2 İçerik Yer Tutucusu"/>
          <p:cNvSpPr>
            <a:spLocks noGrp="1"/>
          </p:cNvSpPr>
          <p:nvPr>
            <p:ph sz="quarter" idx="1"/>
          </p:nvPr>
        </p:nvSpPr>
        <p:spPr/>
        <p:txBody>
          <a:bodyPr/>
          <a:lstStyle/>
          <a:p>
            <a:pPr>
              <a:buNone/>
            </a:pPr>
            <a:r>
              <a:rPr lang="tr-TR" dirty="0" smtClean="0"/>
              <a:t>Java’da</a:t>
            </a:r>
          </a:p>
          <a:p>
            <a:r>
              <a:rPr lang="tr-TR" dirty="0" err="1" smtClean="0"/>
              <a:t>boolean</a:t>
            </a:r>
            <a:r>
              <a:rPr lang="tr-TR" dirty="0" smtClean="0"/>
              <a:t> sadece </a:t>
            </a:r>
            <a:r>
              <a:rPr lang="tr-TR" b="1" i="1" dirty="0" err="1" smtClean="0"/>
              <a:t>true</a:t>
            </a:r>
            <a:r>
              <a:rPr lang="tr-TR" dirty="0" smtClean="0"/>
              <a:t> ve </a:t>
            </a:r>
            <a:r>
              <a:rPr lang="tr-TR" b="1" i="1" dirty="0" err="1" smtClean="0"/>
              <a:t>false</a:t>
            </a:r>
            <a:r>
              <a:rPr lang="tr-TR" dirty="0" smtClean="0"/>
              <a:t> değerlerini kabul eder.</a:t>
            </a:r>
          </a:p>
          <a:p>
            <a:r>
              <a:rPr lang="tr-TR" dirty="0" smtClean="0"/>
              <a:t>1 ve 0 geçerli </a:t>
            </a:r>
            <a:r>
              <a:rPr lang="tr-TR" dirty="0" err="1" smtClean="0"/>
              <a:t>boolean</a:t>
            </a:r>
            <a:r>
              <a:rPr lang="tr-TR" dirty="0" smtClean="0"/>
              <a:t> değerleri </a:t>
            </a:r>
            <a:r>
              <a:rPr lang="tr-TR" b="1" dirty="0" smtClean="0"/>
              <a:t>değildir</a:t>
            </a:r>
            <a:r>
              <a:rPr lang="tr-TR" dirty="0" smtClean="0"/>
              <a:t>.</a:t>
            </a:r>
          </a:p>
          <a:p>
            <a:r>
              <a:rPr lang="tr-TR" b="1" i="1" dirty="0" smtClean="0"/>
              <a:t>!</a:t>
            </a:r>
            <a:r>
              <a:rPr lang="tr-TR" dirty="0" smtClean="0"/>
              <a:t>  Operatörü sadece </a:t>
            </a:r>
            <a:r>
              <a:rPr lang="tr-TR" dirty="0" err="1" smtClean="0"/>
              <a:t>boolean</a:t>
            </a:r>
            <a:r>
              <a:rPr lang="tr-TR" dirty="0" smtClean="0"/>
              <a:t> için geçerli.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r>
              <a:rPr kumimoji="0" lang="tr-TR" dirty="0" smtClean="0"/>
              <a:t>Mantık ifadeleri kurmak</a:t>
            </a:r>
            <a:endParaRPr kumimoji="0" lang="en-US" dirty="0"/>
          </a:p>
        </p:txBody>
      </p:sp>
      <p:sp>
        <p:nvSpPr>
          <p:cNvPr id="49156" name="Rectangle 3"/>
          <p:cNvSpPr>
            <a:spLocks noGrp="1" noChangeArrowheads="1"/>
          </p:cNvSpPr>
          <p:nvPr>
            <p:ph type="body" idx="1"/>
          </p:nvPr>
        </p:nvSpPr>
        <p:spPr>
          <a:xfrm>
            <a:off x="457200" y="1219200"/>
            <a:ext cx="8229600" cy="781040"/>
          </a:xfrm>
        </p:spPr>
        <p:txBody>
          <a:bodyPr>
            <a:normAutofit fontScale="92500" lnSpcReduction="10000"/>
          </a:bodyPr>
          <a:lstStyle/>
          <a:p>
            <a:pPr marL="0" indent="0"/>
            <a:r>
              <a:rPr kumimoji="0" lang="en-US" dirty="0"/>
              <a:t>Comparisons.  Take</a:t>
            </a:r>
            <a:r>
              <a:rPr kumimoji="0" lang="en-US" dirty="0" smtClean="0"/>
              <a:t> two operands </a:t>
            </a:r>
            <a:r>
              <a:rPr kumimoji="0" lang="en-US" dirty="0"/>
              <a:t>of one </a:t>
            </a:r>
            <a:r>
              <a:rPr kumimoji="0" lang="en-US" dirty="0" smtClean="0"/>
              <a:t>type (e.g., </a:t>
            </a:r>
            <a:r>
              <a:rPr kumimoji="0" lang="en-US" sz="1600" b="1" dirty="0" smtClean="0">
                <a:latin typeface="Courier New" charset="0"/>
              </a:rPr>
              <a:t>int</a:t>
            </a:r>
            <a:r>
              <a:rPr kumimoji="0" lang="en-US" b="1" dirty="0" smtClean="0">
                <a:latin typeface="Courier New" charset="0"/>
              </a:rPr>
              <a:t>)</a:t>
            </a:r>
            <a:r>
              <a:rPr kumimoji="0" lang="en-US" dirty="0" smtClean="0"/>
              <a:t> and </a:t>
            </a:r>
            <a:r>
              <a:rPr kumimoji="0" lang="en-US" dirty="0"/>
              <a:t>produce </a:t>
            </a:r>
            <a:r>
              <a:rPr kumimoji="0" lang="en-US" dirty="0" smtClean="0"/>
              <a:t>a result of </a:t>
            </a:r>
            <a:r>
              <a:rPr kumimoji="0" lang="en-US" dirty="0"/>
              <a:t>type </a:t>
            </a:r>
            <a:r>
              <a:rPr kumimoji="0" lang="en-US" sz="1600" b="1" dirty="0">
                <a:latin typeface="Courier New" charset="0"/>
              </a:rPr>
              <a:t>boolean</a:t>
            </a:r>
            <a:r>
              <a:rPr kumimoji="0" lang="en-US" dirty="0"/>
              <a:t>.</a:t>
            </a:r>
          </a:p>
          <a:p>
            <a:pPr lvl="1"/>
            <a:endParaRPr kumimoji="0" lang="en-US" dirty="0"/>
          </a:p>
        </p:txBody>
      </p:sp>
      <p:sp>
        <p:nvSpPr>
          <p:cNvPr id="49157" name="Line 24"/>
          <p:cNvSpPr>
            <a:spLocks noChangeShapeType="1"/>
          </p:cNvSpPr>
          <p:nvPr/>
        </p:nvSpPr>
        <p:spPr bwMode="auto">
          <a:xfrm>
            <a:off x="349250" y="3019425"/>
            <a:ext cx="3617913" cy="0"/>
          </a:xfrm>
          <a:prstGeom prst="line">
            <a:avLst/>
          </a:prstGeom>
          <a:noFill/>
          <a:ln w="12700">
            <a:noFill/>
            <a:round/>
            <a:headEnd/>
            <a:tailEnd/>
          </a:ln>
        </p:spPr>
        <p:txBody>
          <a:bodyPr wrap="none" lIns="92075" tIns="46038" rIns="92075" bIns="46038">
            <a:prstTxWarp prst="textNoShape">
              <a:avLst/>
            </a:prstTxWarp>
          </a:bodyPr>
          <a:lstStyle/>
          <a:p>
            <a:endParaRPr lang="en-US"/>
          </a:p>
        </p:txBody>
      </p:sp>
      <p:sp>
        <p:nvSpPr>
          <p:cNvPr id="49158" name="Line 25"/>
          <p:cNvSpPr>
            <a:spLocks noChangeShapeType="1"/>
          </p:cNvSpPr>
          <p:nvPr/>
        </p:nvSpPr>
        <p:spPr bwMode="auto">
          <a:xfrm>
            <a:off x="349250" y="5087938"/>
            <a:ext cx="3617913" cy="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59" name="Line 26"/>
          <p:cNvSpPr>
            <a:spLocks noChangeShapeType="1"/>
          </p:cNvSpPr>
          <p:nvPr/>
        </p:nvSpPr>
        <p:spPr bwMode="auto">
          <a:xfrm>
            <a:off x="349250" y="3019425"/>
            <a:ext cx="0" cy="1223963"/>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0" name="Line 27"/>
          <p:cNvSpPr>
            <a:spLocks noChangeShapeType="1"/>
          </p:cNvSpPr>
          <p:nvPr/>
        </p:nvSpPr>
        <p:spPr bwMode="auto">
          <a:xfrm>
            <a:off x="3967163" y="3019425"/>
            <a:ext cx="0" cy="1223963"/>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1" name="Line 28"/>
          <p:cNvSpPr>
            <a:spLocks noChangeShapeType="1"/>
          </p:cNvSpPr>
          <p:nvPr/>
        </p:nvSpPr>
        <p:spPr bwMode="auto">
          <a:xfrm>
            <a:off x="349250" y="4243388"/>
            <a:ext cx="0" cy="84455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2" name="Line 29"/>
          <p:cNvSpPr>
            <a:spLocks noChangeShapeType="1"/>
          </p:cNvSpPr>
          <p:nvPr/>
        </p:nvSpPr>
        <p:spPr bwMode="auto">
          <a:xfrm>
            <a:off x="3967163" y="4243388"/>
            <a:ext cx="0" cy="84455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3" name="Line 44"/>
          <p:cNvSpPr>
            <a:spLocks noChangeShapeType="1"/>
          </p:cNvSpPr>
          <p:nvPr/>
        </p:nvSpPr>
        <p:spPr bwMode="auto">
          <a:xfrm>
            <a:off x="1252538" y="5294313"/>
            <a:ext cx="1689100" cy="0"/>
          </a:xfrm>
          <a:prstGeom prst="line">
            <a:avLst/>
          </a:prstGeom>
          <a:noFill/>
          <a:ln w="12700">
            <a:noFill/>
            <a:round/>
            <a:headEnd/>
            <a:tailEnd/>
          </a:ln>
        </p:spPr>
        <p:txBody>
          <a:bodyPr wrap="none" lIns="92075" tIns="46038" rIns="92075" bIns="46038">
            <a:prstTxWarp prst="textNoShape">
              <a:avLst/>
            </a:prstTxWarp>
          </a:bodyPr>
          <a:lstStyle/>
          <a:p>
            <a:endParaRPr lang="en-US"/>
          </a:p>
        </p:txBody>
      </p:sp>
      <p:sp>
        <p:nvSpPr>
          <p:cNvPr id="49164" name="Line 45"/>
          <p:cNvSpPr>
            <a:spLocks noChangeShapeType="1"/>
          </p:cNvSpPr>
          <p:nvPr/>
        </p:nvSpPr>
        <p:spPr bwMode="auto">
          <a:xfrm>
            <a:off x="1252538" y="6518275"/>
            <a:ext cx="1689100" cy="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5" name="Line 46"/>
          <p:cNvSpPr>
            <a:spLocks noChangeShapeType="1"/>
          </p:cNvSpPr>
          <p:nvPr/>
        </p:nvSpPr>
        <p:spPr bwMode="auto">
          <a:xfrm>
            <a:off x="1252538" y="5294313"/>
            <a:ext cx="0" cy="1223962"/>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6" name="Line 47"/>
          <p:cNvSpPr>
            <a:spLocks noChangeShapeType="1"/>
          </p:cNvSpPr>
          <p:nvPr/>
        </p:nvSpPr>
        <p:spPr bwMode="auto">
          <a:xfrm>
            <a:off x="2941638" y="5294313"/>
            <a:ext cx="0" cy="1223962"/>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7" name="Line 79"/>
          <p:cNvSpPr>
            <a:spLocks noChangeShapeType="1"/>
          </p:cNvSpPr>
          <p:nvPr/>
        </p:nvSpPr>
        <p:spPr bwMode="auto">
          <a:xfrm>
            <a:off x="4454525" y="3025775"/>
            <a:ext cx="4392613" cy="0"/>
          </a:xfrm>
          <a:prstGeom prst="line">
            <a:avLst/>
          </a:prstGeom>
          <a:noFill/>
          <a:ln w="12700">
            <a:noFill/>
            <a:round/>
            <a:headEnd/>
            <a:tailEnd/>
          </a:ln>
        </p:spPr>
        <p:txBody>
          <a:bodyPr wrap="none" lIns="92075" tIns="46038" rIns="92075" bIns="46038">
            <a:prstTxWarp prst="textNoShape">
              <a:avLst/>
            </a:prstTxWarp>
          </a:bodyPr>
          <a:lstStyle/>
          <a:p>
            <a:endParaRPr lang="en-US"/>
          </a:p>
        </p:txBody>
      </p:sp>
      <p:sp>
        <p:nvSpPr>
          <p:cNvPr id="49168" name="Line 80"/>
          <p:cNvSpPr>
            <a:spLocks noChangeShapeType="1"/>
          </p:cNvSpPr>
          <p:nvPr/>
        </p:nvSpPr>
        <p:spPr bwMode="auto">
          <a:xfrm>
            <a:off x="4454525" y="5938838"/>
            <a:ext cx="4392613" cy="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9" name="Line 81"/>
          <p:cNvSpPr>
            <a:spLocks noChangeShapeType="1"/>
          </p:cNvSpPr>
          <p:nvPr/>
        </p:nvSpPr>
        <p:spPr bwMode="auto">
          <a:xfrm>
            <a:off x="4454525" y="3025775"/>
            <a:ext cx="0" cy="1223963"/>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70" name="Line 82"/>
          <p:cNvSpPr>
            <a:spLocks noChangeShapeType="1"/>
          </p:cNvSpPr>
          <p:nvPr/>
        </p:nvSpPr>
        <p:spPr bwMode="auto">
          <a:xfrm>
            <a:off x="8847138" y="3025775"/>
            <a:ext cx="0" cy="1223963"/>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71" name="Line 83"/>
          <p:cNvSpPr>
            <a:spLocks noChangeShapeType="1"/>
          </p:cNvSpPr>
          <p:nvPr/>
        </p:nvSpPr>
        <p:spPr bwMode="auto">
          <a:xfrm>
            <a:off x="4454525" y="4249738"/>
            <a:ext cx="0" cy="168910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72" name="Line 84"/>
          <p:cNvSpPr>
            <a:spLocks noChangeShapeType="1"/>
          </p:cNvSpPr>
          <p:nvPr/>
        </p:nvSpPr>
        <p:spPr bwMode="auto">
          <a:xfrm>
            <a:off x="8847138" y="4249738"/>
            <a:ext cx="0" cy="168910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pic>
        <p:nvPicPr>
          <p:cNvPr id="23" name="Picture 22" descr="Picture 14.png"/>
          <p:cNvPicPr>
            <a:picLocks noChangeAspect="1"/>
          </p:cNvPicPr>
          <p:nvPr/>
        </p:nvPicPr>
        <p:blipFill>
          <a:blip r:embed="rId3"/>
          <a:srcRect b="15129"/>
          <a:stretch>
            <a:fillRect/>
          </a:stretch>
        </p:blipFill>
        <p:spPr>
          <a:xfrm>
            <a:off x="1948824" y="1923747"/>
            <a:ext cx="5458386" cy="2642811"/>
          </a:xfrm>
          <a:prstGeom prst="rect">
            <a:avLst/>
          </a:prstGeom>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r>
              <a:rPr kumimoji="0" lang="tr-TR" dirty="0" smtClean="0"/>
              <a:t>Mantık ifadeleri kurmak</a:t>
            </a:r>
            <a:endParaRPr kumimoji="0" lang="en-US" dirty="0"/>
          </a:p>
        </p:txBody>
      </p:sp>
      <p:sp>
        <p:nvSpPr>
          <p:cNvPr id="49157" name="Line 24"/>
          <p:cNvSpPr>
            <a:spLocks noChangeShapeType="1"/>
          </p:cNvSpPr>
          <p:nvPr/>
        </p:nvSpPr>
        <p:spPr bwMode="auto">
          <a:xfrm>
            <a:off x="349250" y="3019425"/>
            <a:ext cx="3617913" cy="0"/>
          </a:xfrm>
          <a:prstGeom prst="line">
            <a:avLst/>
          </a:prstGeom>
          <a:noFill/>
          <a:ln w="12700">
            <a:noFill/>
            <a:round/>
            <a:headEnd/>
            <a:tailEnd/>
          </a:ln>
        </p:spPr>
        <p:txBody>
          <a:bodyPr wrap="none" lIns="92075" tIns="46038" rIns="92075" bIns="46038">
            <a:prstTxWarp prst="textNoShape">
              <a:avLst/>
            </a:prstTxWarp>
          </a:bodyPr>
          <a:lstStyle/>
          <a:p>
            <a:endParaRPr lang="en-US"/>
          </a:p>
        </p:txBody>
      </p:sp>
      <p:sp>
        <p:nvSpPr>
          <p:cNvPr id="49158" name="Line 25"/>
          <p:cNvSpPr>
            <a:spLocks noChangeShapeType="1"/>
          </p:cNvSpPr>
          <p:nvPr/>
        </p:nvSpPr>
        <p:spPr bwMode="auto">
          <a:xfrm>
            <a:off x="349250" y="5087938"/>
            <a:ext cx="3617913" cy="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59" name="Line 26"/>
          <p:cNvSpPr>
            <a:spLocks noChangeShapeType="1"/>
          </p:cNvSpPr>
          <p:nvPr/>
        </p:nvSpPr>
        <p:spPr bwMode="auto">
          <a:xfrm>
            <a:off x="349250" y="3019425"/>
            <a:ext cx="0" cy="1223963"/>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0" name="Line 27"/>
          <p:cNvSpPr>
            <a:spLocks noChangeShapeType="1"/>
          </p:cNvSpPr>
          <p:nvPr/>
        </p:nvSpPr>
        <p:spPr bwMode="auto">
          <a:xfrm>
            <a:off x="3967163" y="3019425"/>
            <a:ext cx="0" cy="1223963"/>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1" name="Line 28"/>
          <p:cNvSpPr>
            <a:spLocks noChangeShapeType="1"/>
          </p:cNvSpPr>
          <p:nvPr/>
        </p:nvSpPr>
        <p:spPr bwMode="auto">
          <a:xfrm>
            <a:off x="349250" y="4243388"/>
            <a:ext cx="0" cy="84455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2" name="Line 29"/>
          <p:cNvSpPr>
            <a:spLocks noChangeShapeType="1"/>
          </p:cNvSpPr>
          <p:nvPr/>
        </p:nvSpPr>
        <p:spPr bwMode="auto">
          <a:xfrm>
            <a:off x="3967163" y="4243388"/>
            <a:ext cx="0" cy="84455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3" name="Line 44"/>
          <p:cNvSpPr>
            <a:spLocks noChangeShapeType="1"/>
          </p:cNvSpPr>
          <p:nvPr/>
        </p:nvSpPr>
        <p:spPr bwMode="auto">
          <a:xfrm>
            <a:off x="1252538" y="5294313"/>
            <a:ext cx="1689100" cy="0"/>
          </a:xfrm>
          <a:prstGeom prst="line">
            <a:avLst/>
          </a:prstGeom>
          <a:noFill/>
          <a:ln w="12700">
            <a:noFill/>
            <a:round/>
            <a:headEnd/>
            <a:tailEnd/>
          </a:ln>
        </p:spPr>
        <p:txBody>
          <a:bodyPr wrap="none" lIns="92075" tIns="46038" rIns="92075" bIns="46038">
            <a:prstTxWarp prst="textNoShape">
              <a:avLst/>
            </a:prstTxWarp>
          </a:bodyPr>
          <a:lstStyle/>
          <a:p>
            <a:endParaRPr lang="en-US"/>
          </a:p>
        </p:txBody>
      </p:sp>
      <p:sp>
        <p:nvSpPr>
          <p:cNvPr id="49164" name="Line 45"/>
          <p:cNvSpPr>
            <a:spLocks noChangeShapeType="1"/>
          </p:cNvSpPr>
          <p:nvPr/>
        </p:nvSpPr>
        <p:spPr bwMode="auto">
          <a:xfrm>
            <a:off x="1252538" y="6518275"/>
            <a:ext cx="1689100" cy="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5" name="Line 46"/>
          <p:cNvSpPr>
            <a:spLocks noChangeShapeType="1"/>
          </p:cNvSpPr>
          <p:nvPr/>
        </p:nvSpPr>
        <p:spPr bwMode="auto">
          <a:xfrm>
            <a:off x="1252538" y="5294313"/>
            <a:ext cx="0" cy="1223962"/>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6" name="Line 47"/>
          <p:cNvSpPr>
            <a:spLocks noChangeShapeType="1"/>
          </p:cNvSpPr>
          <p:nvPr/>
        </p:nvSpPr>
        <p:spPr bwMode="auto">
          <a:xfrm>
            <a:off x="2941638" y="5294313"/>
            <a:ext cx="0" cy="1223962"/>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7" name="Line 79"/>
          <p:cNvSpPr>
            <a:spLocks noChangeShapeType="1"/>
          </p:cNvSpPr>
          <p:nvPr/>
        </p:nvSpPr>
        <p:spPr bwMode="auto">
          <a:xfrm>
            <a:off x="4454525" y="3025775"/>
            <a:ext cx="4392613" cy="0"/>
          </a:xfrm>
          <a:prstGeom prst="line">
            <a:avLst/>
          </a:prstGeom>
          <a:noFill/>
          <a:ln w="12700">
            <a:noFill/>
            <a:round/>
            <a:headEnd/>
            <a:tailEnd/>
          </a:ln>
        </p:spPr>
        <p:txBody>
          <a:bodyPr wrap="none" lIns="92075" tIns="46038" rIns="92075" bIns="46038">
            <a:prstTxWarp prst="textNoShape">
              <a:avLst/>
            </a:prstTxWarp>
          </a:bodyPr>
          <a:lstStyle/>
          <a:p>
            <a:endParaRPr lang="en-US"/>
          </a:p>
        </p:txBody>
      </p:sp>
      <p:sp>
        <p:nvSpPr>
          <p:cNvPr id="49168" name="Line 80"/>
          <p:cNvSpPr>
            <a:spLocks noChangeShapeType="1"/>
          </p:cNvSpPr>
          <p:nvPr/>
        </p:nvSpPr>
        <p:spPr bwMode="auto">
          <a:xfrm>
            <a:off x="4454525" y="5938838"/>
            <a:ext cx="4392613" cy="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69" name="Line 81"/>
          <p:cNvSpPr>
            <a:spLocks noChangeShapeType="1"/>
          </p:cNvSpPr>
          <p:nvPr/>
        </p:nvSpPr>
        <p:spPr bwMode="auto">
          <a:xfrm>
            <a:off x="4454525" y="3025775"/>
            <a:ext cx="0" cy="1223963"/>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70" name="Line 82"/>
          <p:cNvSpPr>
            <a:spLocks noChangeShapeType="1"/>
          </p:cNvSpPr>
          <p:nvPr/>
        </p:nvSpPr>
        <p:spPr bwMode="auto">
          <a:xfrm>
            <a:off x="8847138" y="3025775"/>
            <a:ext cx="0" cy="1223963"/>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71" name="Line 83"/>
          <p:cNvSpPr>
            <a:spLocks noChangeShapeType="1"/>
          </p:cNvSpPr>
          <p:nvPr/>
        </p:nvSpPr>
        <p:spPr bwMode="auto">
          <a:xfrm>
            <a:off x="4454525" y="4249738"/>
            <a:ext cx="0" cy="168910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sp>
        <p:nvSpPr>
          <p:cNvPr id="49172" name="Line 84"/>
          <p:cNvSpPr>
            <a:spLocks noChangeShapeType="1"/>
          </p:cNvSpPr>
          <p:nvPr/>
        </p:nvSpPr>
        <p:spPr bwMode="auto">
          <a:xfrm>
            <a:off x="8847138" y="4249738"/>
            <a:ext cx="0" cy="1689100"/>
          </a:xfrm>
          <a:prstGeom prst="line">
            <a:avLst/>
          </a:prstGeom>
          <a:noFill/>
          <a:ln w="12700" cap="sq">
            <a:noFill/>
            <a:round/>
            <a:headEnd/>
            <a:tailEnd/>
          </a:ln>
        </p:spPr>
        <p:txBody>
          <a:bodyPr wrap="none" lIns="92075" tIns="46038" rIns="92075" bIns="46038">
            <a:prstTxWarp prst="textNoShape">
              <a:avLst/>
            </a:prstTxWarp>
          </a:bodyPr>
          <a:lstStyle/>
          <a:p>
            <a:endParaRPr lang="en-US"/>
          </a:p>
        </p:txBody>
      </p:sp>
      <p:pic>
        <p:nvPicPr>
          <p:cNvPr id="24" name="Picture 23" descr="Picture 15.png"/>
          <p:cNvPicPr>
            <a:picLocks noChangeAspect="1"/>
          </p:cNvPicPr>
          <p:nvPr/>
        </p:nvPicPr>
        <p:blipFill>
          <a:blip r:embed="rId3"/>
          <a:srcRect b="24763"/>
          <a:stretch>
            <a:fillRect/>
          </a:stretch>
        </p:blipFill>
        <p:spPr>
          <a:xfrm>
            <a:off x="214282" y="1285860"/>
            <a:ext cx="8786842" cy="1501241"/>
          </a:xfrm>
          <a:prstGeom prst="rect">
            <a:avLst/>
          </a:prstGeom>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Atama İşaretlerinde Kısaltmalar</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Java’da kod yazımını kolaylaştırmak için ikili matematiksel operatörler için </a:t>
            </a:r>
            <a:r>
              <a:rPr lang="tr-TR" sz="2400" b="1" dirty="0" smtClean="0">
                <a:solidFill>
                  <a:schemeClr val="tx1"/>
                </a:solidFill>
              </a:rPr>
              <a:t>kısaltılmış</a:t>
            </a:r>
            <a:r>
              <a:rPr lang="tr-TR" sz="2400" dirty="0" smtClean="0">
                <a:solidFill>
                  <a:schemeClr val="tx1"/>
                </a:solidFill>
              </a:rPr>
              <a:t> bir yazım şekli de bulunmaktadır. Bu yazım şekilleri aşağıdaki gibidir:</a:t>
            </a:r>
          </a:p>
          <a:p>
            <a:pPr algn="l">
              <a:spcBef>
                <a:spcPts val="0"/>
              </a:spcBef>
              <a:buFontTx/>
              <a:buChar char="-"/>
            </a:pPr>
            <a:endParaRPr lang="tr-TR" sz="2400" dirty="0" smtClean="0">
              <a:solidFill>
                <a:schemeClr val="tx1"/>
              </a:solidFill>
            </a:endParaRPr>
          </a:p>
          <a:p>
            <a:pPr algn="l">
              <a:spcBef>
                <a:spcPts val="0"/>
              </a:spcBef>
              <a:buFont typeface="Wingdings" pitchFamily="2" charset="2"/>
              <a:buChar char="§"/>
            </a:pPr>
            <a:r>
              <a:rPr lang="tr-TR" sz="2400" dirty="0" smtClean="0">
                <a:solidFill>
                  <a:schemeClr val="tx1"/>
                </a:solidFill>
              </a:rPr>
              <a:t> x = x + 5   ya da  x += 5   :  Bu iki kullanım aynı şeyi ifade eder</a:t>
            </a:r>
          </a:p>
          <a:p>
            <a:pPr>
              <a:spcBef>
                <a:spcPts val="0"/>
              </a:spcBef>
              <a:buFont typeface="Wingdings" pitchFamily="2" charset="2"/>
              <a:buChar char="§"/>
            </a:pPr>
            <a:r>
              <a:rPr lang="tr-TR" sz="2400" dirty="0" smtClean="0">
                <a:solidFill>
                  <a:schemeClr val="tx1"/>
                </a:solidFill>
              </a:rPr>
              <a:t> x = x – 5 </a:t>
            </a:r>
            <a:r>
              <a:rPr lang="tr-TR" sz="2400" dirty="0" smtClean="0"/>
              <a:t>   ya da  </a:t>
            </a:r>
            <a:r>
              <a:rPr lang="tr-TR" sz="2400" dirty="0" smtClean="0">
                <a:solidFill>
                  <a:schemeClr val="tx1"/>
                </a:solidFill>
              </a:rPr>
              <a:t>x -= 5</a:t>
            </a:r>
          </a:p>
          <a:p>
            <a:pPr>
              <a:spcBef>
                <a:spcPts val="0"/>
              </a:spcBef>
              <a:buFont typeface="Wingdings" pitchFamily="2" charset="2"/>
              <a:buChar char="§"/>
            </a:pPr>
            <a:r>
              <a:rPr lang="tr-TR" sz="2400" dirty="0" smtClean="0">
                <a:solidFill>
                  <a:schemeClr val="tx1"/>
                </a:solidFill>
              </a:rPr>
              <a:t> x = x * 5 </a:t>
            </a:r>
            <a:r>
              <a:rPr lang="tr-TR" sz="2400" dirty="0" smtClean="0"/>
              <a:t>   ya da  </a:t>
            </a:r>
            <a:r>
              <a:rPr lang="tr-TR" sz="2400" dirty="0" smtClean="0">
                <a:solidFill>
                  <a:schemeClr val="tx1"/>
                </a:solidFill>
              </a:rPr>
              <a:t>x *= 5</a:t>
            </a:r>
          </a:p>
          <a:p>
            <a:pPr>
              <a:spcBef>
                <a:spcPts val="0"/>
              </a:spcBef>
              <a:buFont typeface="Wingdings" pitchFamily="2" charset="2"/>
              <a:buChar char="§"/>
            </a:pPr>
            <a:r>
              <a:rPr lang="tr-TR" sz="2400" dirty="0" smtClean="0">
                <a:solidFill>
                  <a:schemeClr val="tx1"/>
                </a:solidFill>
              </a:rPr>
              <a:t> x = x / 5  </a:t>
            </a:r>
            <a:r>
              <a:rPr lang="tr-TR" sz="2400" dirty="0" smtClean="0"/>
              <a:t>ya da</a:t>
            </a:r>
            <a:r>
              <a:rPr lang="tr-TR" sz="2400" dirty="0" smtClean="0">
                <a:solidFill>
                  <a:schemeClr val="tx1"/>
                </a:solidFill>
              </a:rPr>
              <a:t>  x /= 5</a:t>
            </a:r>
          </a:p>
          <a:p>
            <a:pPr>
              <a:spcBef>
                <a:spcPts val="0"/>
              </a:spcBef>
              <a:buFont typeface="Wingdings" pitchFamily="2" charset="2"/>
              <a:buChar char="§"/>
            </a:pPr>
            <a:r>
              <a:rPr lang="tr-TR" sz="2400" dirty="0" smtClean="0">
                <a:solidFill>
                  <a:schemeClr val="tx1"/>
                </a:solidFill>
              </a:rPr>
              <a:t> x = x % 5 </a:t>
            </a:r>
            <a:r>
              <a:rPr lang="tr-TR" sz="2400" dirty="0" smtClean="0"/>
              <a:t>ya da</a:t>
            </a:r>
            <a:r>
              <a:rPr lang="tr-TR" sz="2400" dirty="0" smtClean="0">
                <a:solidFill>
                  <a:schemeClr val="tx1"/>
                </a:solidFill>
              </a:rPr>
              <a:t>  x %= 5</a:t>
            </a:r>
          </a:p>
          <a:p>
            <a:pPr algn="l">
              <a:spcBef>
                <a:spcPts val="0"/>
              </a:spcBef>
              <a:buFont typeface="Wingdings" pitchFamily="2" charset="2"/>
              <a:buChar char="§"/>
            </a:pPr>
            <a:endParaRPr lang="tr-TR" sz="2400" dirty="0" smtClean="0">
              <a:solidFill>
                <a:schemeClr val="tx1"/>
              </a:solidFill>
            </a:endParaRPr>
          </a:p>
          <a:p>
            <a:pPr algn="l">
              <a:spcBef>
                <a:spcPts val="0"/>
              </a:spcBef>
            </a:pPr>
            <a:endParaRPr lang="tr-TR" sz="2400" dirty="0" smtClean="0">
              <a:solidFill>
                <a:schemeClr val="tx1"/>
              </a:solidFill>
            </a:endParaRPr>
          </a:p>
          <a:p>
            <a:pPr algn="l">
              <a:spcBef>
                <a:spcPts val="0"/>
              </a:spcBef>
            </a:pPr>
            <a:r>
              <a:rPr lang="tr-TR" sz="2400" dirty="0" smtClean="0">
                <a:solidFill>
                  <a:schemeClr val="tx1"/>
                </a:solidFill>
              </a:rPr>
              <a:t>   </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Tür Dönüşümü (</a:t>
            </a:r>
            <a:r>
              <a:rPr lang="tr-TR" sz="4000" b="1" dirty="0" err="1" smtClean="0">
                <a:solidFill>
                  <a:schemeClr val="tx2">
                    <a:lumMod val="60000"/>
                    <a:lumOff val="40000"/>
                  </a:schemeClr>
                </a:solidFill>
              </a:rPr>
              <a:t>Type</a:t>
            </a:r>
            <a:r>
              <a:rPr lang="tr-TR" sz="4000" b="1" dirty="0" smtClean="0">
                <a:solidFill>
                  <a:schemeClr val="tx2">
                    <a:lumMod val="60000"/>
                    <a:lumOff val="40000"/>
                  </a:schemeClr>
                </a:solidFill>
              </a:rPr>
              <a:t> </a:t>
            </a:r>
            <a:r>
              <a:rPr lang="tr-TR" sz="4000" b="1" dirty="0" err="1" smtClean="0">
                <a:solidFill>
                  <a:schemeClr val="tx2">
                    <a:lumMod val="60000"/>
                    <a:lumOff val="40000"/>
                  </a:schemeClr>
                </a:solidFill>
              </a:rPr>
              <a:t>Casting</a:t>
            </a:r>
            <a:r>
              <a:rPr lang="tr-TR" sz="4000" b="1" dirty="0" smtClean="0">
                <a:solidFill>
                  <a:schemeClr val="tx2">
                    <a:lumMod val="60000"/>
                    <a:lumOff val="40000"/>
                  </a:schemeClr>
                </a:solidFill>
              </a:rPr>
              <a: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Java </a:t>
            </a:r>
            <a:r>
              <a:rPr lang="tr-TR" sz="2400" dirty="0" err="1" smtClean="0">
                <a:solidFill>
                  <a:schemeClr val="tx1"/>
                </a:solidFill>
              </a:rPr>
              <a:t>strongly</a:t>
            </a:r>
            <a:r>
              <a:rPr lang="tr-TR" sz="2400" dirty="0" smtClean="0">
                <a:solidFill>
                  <a:schemeClr val="tx1"/>
                </a:solidFill>
              </a:rPr>
              <a:t>-</a:t>
            </a:r>
            <a:r>
              <a:rPr lang="tr-TR" sz="2400" dirty="0" err="1" smtClean="0">
                <a:solidFill>
                  <a:schemeClr val="tx1"/>
                </a:solidFill>
              </a:rPr>
              <a:t>typed</a:t>
            </a:r>
            <a:r>
              <a:rPr lang="tr-TR" sz="2400" dirty="0" smtClean="0">
                <a:solidFill>
                  <a:schemeClr val="tx1"/>
                </a:solidFill>
              </a:rPr>
              <a:t> (kuvvetli tür belirtimi) bir dildir ve veri türleri hatalara karşı sürekli olarak kontrol edilmektedir.</a:t>
            </a:r>
          </a:p>
          <a:p>
            <a:pPr algn="l">
              <a:spcBef>
                <a:spcPts val="0"/>
              </a:spcBef>
              <a:buFontTx/>
              <a:buChar char="-"/>
            </a:pPr>
            <a:r>
              <a:rPr lang="tr-TR" sz="2400" dirty="0" smtClean="0">
                <a:solidFill>
                  <a:schemeClr val="tx1"/>
                </a:solidFill>
              </a:rPr>
              <a:t> Bir değişkene atanacak değerin o değişken için tanımlanmış değer aralığında ve türde olması gerekir.</a:t>
            </a: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aynak">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Kaynak">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Kaynak">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introcs">
  <a:themeElements>
    <a:clrScheme name="">
      <a:dk1>
        <a:srgbClr val="000000"/>
      </a:dk1>
      <a:lt1>
        <a:srgbClr val="FFFFFF"/>
      </a:lt1>
      <a:dk2>
        <a:srgbClr val="C0C0C0"/>
      </a:dk2>
      <a:lt2>
        <a:srgbClr val="010000"/>
      </a:lt2>
      <a:accent1>
        <a:srgbClr val="CC0000"/>
      </a:accent1>
      <a:accent2>
        <a:srgbClr val="777777"/>
      </a:accent2>
      <a:accent3>
        <a:srgbClr val="FFFFFF"/>
      </a:accent3>
      <a:accent4>
        <a:srgbClr val="000000"/>
      </a:accent4>
      <a:accent5>
        <a:srgbClr val="E2AAAA"/>
      </a:accent5>
      <a:accent6>
        <a:srgbClr val="6B6B6B"/>
      </a:accent6>
      <a:hlink>
        <a:srgbClr val="4D4D4D"/>
      </a:hlink>
      <a:folHlink>
        <a:srgbClr val="003399"/>
      </a:folHlink>
    </a:clrScheme>
    <a:fontScheme name="introc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Comic Sans MS"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Comic Sans MS" charset="0"/>
            <a:ea typeface="ＭＳ Ｐゴシック" charset="-128"/>
            <a:cs typeface="ＭＳ Ｐゴシック" charset="-128"/>
          </a:defRPr>
        </a:defPPr>
      </a:lstStyle>
    </a:lnDef>
  </a:objectDefaults>
  <a:extraClrSchemeLst>
    <a:extraClrScheme>
      <a:clrScheme name="introcs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introcs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introcs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introcs 4">
        <a:dk1>
          <a:srgbClr val="000000"/>
        </a:dk1>
        <a:lt1>
          <a:srgbClr val="FFFFFF"/>
        </a:lt1>
        <a:dk2>
          <a:srgbClr val="336699"/>
        </a:dk2>
        <a:lt2>
          <a:srgbClr val="010000"/>
        </a:lt2>
        <a:accent1>
          <a:srgbClr val="CCECFF"/>
        </a:accent1>
        <a:accent2>
          <a:srgbClr val="FFFFCC"/>
        </a:accent2>
        <a:accent3>
          <a:srgbClr val="FFFFFF"/>
        </a:accent3>
        <a:accent4>
          <a:srgbClr val="000000"/>
        </a:accent4>
        <a:accent5>
          <a:srgbClr val="E2F4FF"/>
        </a:accent5>
        <a:accent6>
          <a:srgbClr val="E7E7B9"/>
        </a:accent6>
        <a:hlink>
          <a:srgbClr val="FF6600"/>
        </a:hlink>
        <a:folHlink>
          <a:srgbClr val="FFFFCC"/>
        </a:folHlink>
      </a:clrScheme>
      <a:clrMap bg1="lt1" tx1="dk1" bg2="lt2" tx2="dk2" accent1="accent1" accent2="accent2" accent3="accent3" accent4="accent4" accent5="accent5" accent6="accent6" hlink="hlink" folHlink="folHlink"/>
    </a:extraClrScheme>
    <a:extraClrScheme>
      <a:clrScheme name="introcs 5">
        <a:dk1>
          <a:srgbClr val="000000"/>
        </a:dk1>
        <a:lt1>
          <a:srgbClr val="FFFFFF"/>
        </a:lt1>
        <a:dk2>
          <a:srgbClr val="336699"/>
        </a:dk2>
        <a:lt2>
          <a:srgbClr val="010000"/>
        </a:lt2>
        <a:accent1>
          <a:srgbClr val="CCECFF"/>
        </a:accent1>
        <a:accent2>
          <a:srgbClr val="FFFFCC"/>
        </a:accent2>
        <a:accent3>
          <a:srgbClr val="FFFFFF"/>
        </a:accent3>
        <a:accent4>
          <a:srgbClr val="000000"/>
        </a:accent4>
        <a:accent5>
          <a:srgbClr val="E2F4FF"/>
        </a:accent5>
        <a:accent6>
          <a:srgbClr val="E7E7B9"/>
        </a:accent6>
        <a:hlink>
          <a:srgbClr val="FF6600"/>
        </a:hlink>
        <a:folHlink>
          <a:srgbClr val="660066"/>
        </a:folHlink>
      </a:clrScheme>
      <a:clrMap bg1="lt1" tx1="dk1" bg2="lt2" tx2="dk2" accent1="accent1" accent2="accent2" accent3="accent3" accent4="accent4" accent5="accent5" accent6="accent6" hlink="hlink" folHlink="folHlink"/>
    </a:extraClrScheme>
    <a:extraClrScheme>
      <a:clrScheme name="introcs 6">
        <a:dk1>
          <a:srgbClr val="000000"/>
        </a:dk1>
        <a:lt1>
          <a:srgbClr val="FFFFFF"/>
        </a:lt1>
        <a:dk2>
          <a:srgbClr val="336699"/>
        </a:dk2>
        <a:lt2>
          <a:srgbClr val="010000"/>
        </a:lt2>
        <a:accent1>
          <a:srgbClr val="CCECFF"/>
        </a:accent1>
        <a:accent2>
          <a:srgbClr val="FFFFCC"/>
        </a:accent2>
        <a:accent3>
          <a:srgbClr val="FFFFFF"/>
        </a:accent3>
        <a:accent4>
          <a:srgbClr val="000000"/>
        </a:accent4>
        <a:accent5>
          <a:srgbClr val="E2F4FF"/>
        </a:accent5>
        <a:accent6>
          <a:srgbClr val="E7E7B9"/>
        </a:accent6>
        <a:hlink>
          <a:srgbClr val="FF6600"/>
        </a:hlink>
        <a:folHlink>
          <a:srgbClr val="FFFFFF"/>
        </a:folHlink>
      </a:clrScheme>
      <a:clrMap bg1="lt1" tx1="dk1" bg2="lt2" tx2="dk2" accent1="accent1" accent2="accent2" accent3="accent3" accent4="accent4" accent5="accent5" accent6="accent6" hlink="hlink" folHlink="folHlink"/>
    </a:extraClrScheme>
    <a:extraClrScheme>
      <a:clrScheme name="introcs 7">
        <a:dk1>
          <a:srgbClr val="000000"/>
        </a:dk1>
        <a:lt1>
          <a:srgbClr val="FFFFFF"/>
        </a:lt1>
        <a:dk2>
          <a:srgbClr val="C0C0C0"/>
        </a:dk2>
        <a:lt2>
          <a:srgbClr val="010000"/>
        </a:lt2>
        <a:accent1>
          <a:srgbClr val="CC0000"/>
        </a:accent1>
        <a:accent2>
          <a:srgbClr val="777777"/>
        </a:accent2>
        <a:accent3>
          <a:srgbClr val="FFFFFF"/>
        </a:accent3>
        <a:accent4>
          <a:srgbClr val="000000"/>
        </a:accent4>
        <a:accent5>
          <a:srgbClr val="E2AAAA"/>
        </a:accent5>
        <a:accent6>
          <a:srgbClr val="6B6B6B"/>
        </a:accent6>
        <a:hlink>
          <a:srgbClr val="4D4D4D"/>
        </a:hlink>
        <a:folHlink>
          <a:srgbClr val="66006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introcs">
  <a:themeElements>
    <a:clrScheme name="">
      <a:dk1>
        <a:srgbClr val="000000"/>
      </a:dk1>
      <a:lt1>
        <a:srgbClr val="FFFFFF"/>
      </a:lt1>
      <a:dk2>
        <a:srgbClr val="C0C0C0"/>
      </a:dk2>
      <a:lt2>
        <a:srgbClr val="010000"/>
      </a:lt2>
      <a:accent1>
        <a:srgbClr val="CC0000"/>
      </a:accent1>
      <a:accent2>
        <a:srgbClr val="777777"/>
      </a:accent2>
      <a:accent3>
        <a:srgbClr val="FFFFFF"/>
      </a:accent3>
      <a:accent4>
        <a:srgbClr val="000000"/>
      </a:accent4>
      <a:accent5>
        <a:srgbClr val="E2AAAA"/>
      </a:accent5>
      <a:accent6>
        <a:srgbClr val="6B6B6B"/>
      </a:accent6>
      <a:hlink>
        <a:srgbClr val="4D4D4D"/>
      </a:hlink>
      <a:folHlink>
        <a:srgbClr val="003399"/>
      </a:folHlink>
    </a:clrScheme>
    <a:fontScheme name="introc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Comic Sans MS"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Comic Sans MS" charset="0"/>
            <a:ea typeface="ＭＳ Ｐゴシック" charset="-128"/>
            <a:cs typeface="ＭＳ Ｐゴシック" charset="-128"/>
          </a:defRPr>
        </a:defPPr>
      </a:lstStyle>
    </a:lnDef>
  </a:objectDefaults>
  <a:extraClrSchemeLst>
    <a:extraClrScheme>
      <a:clrScheme name="introcs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introcs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introcs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introcs 4">
        <a:dk1>
          <a:srgbClr val="000000"/>
        </a:dk1>
        <a:lt1>
          <a:srgbClr val="FFFFFF"/>
        </a:lt1>
        <a:dk2>
          <a:srgbClr val="336699"/>
        </a:dk2>
        <a:lt2>
          <a:srgbClr val="010000"/>
        </a:lt2>
        <a:accent1>
          <a:srgbClr val="CCECFF"/>
        </a:accent1>
        <a:accent2>
          <a:srgbClr val="FFFFCC"/>
        </a:accent2>
        <a:accent3>
          <a:srgbClr val="FFFFFF"/>
        </a:accent3>
        <a:accent4>
          <a:srgbClr val="000000"/>
        </a:accent4>
        <a:accent5>
          <a:srgbClr val="E2F4FF"/>
        </a:accent5>
        <a:accent6>
          <a:srgbClr val="E7E7B9"/>
        </a:accent6>
        <a:hlink>
          <a:srgbClr val="FF6600"/>
        </a:hlink>
        <a:folHlink>
          <a:srgbClr val="FFFFCC"/>
        </a:folHlink>
      </a:clrScheme>
      <a:clrMap bg1="lt1" tx1="dk1" bg2="lt2" tx2="dk2" accent1="accent1" accent2="accent2" accent3="accent3" accent4="accent4" accent5="accent5" accent6="accent6" hlink="hlink" folHlink="folHlink"/>
    </a:extraClrScheme>
    <a:extraClrScheme>
      <a:clrScheme name="introcs 5">
        <a:dk1>
          <a:srgbClr val="000000"/>
        </a:dk1>
        <a:lt1>
          <a:srgbClr val="FFFFFF"/>
        </a:lt1>
        <a:dk2>
          <a:srgbClr val="336699"/>
        </a:dk2>
        <a:lt2>
          <a:srgbClr val="010000"/>
        </a:lt2>
        <a:accent1>
          <a:srgbClr val="CCECFF"/>
        </a:accent1>
        <a:accent2>
          <a:srgbClr val="FFFFCC"/>
        </a:accent2>
        <a:accent3>
          <a:srgbClr val="FFFFFF"/>
        </a:accent3>
        <a:accent4>
          <a:srgbClr val="000000"/>
        </a:accent4>
        <a:accent5>
          <a:srgbClr val="E2F4FF"/>
        </a:accent5>
        <a:accent6>
          <a:srgbClr val="E7E7B9"/>
        </a:accent6>
        <a:hlink>
          <a:srgbClr val="FF6600"/>
        </a:hlink>
        <a:folHlink>
          <a:srgbClr val="660066"/>
        </a:folHlink>
      </a:clrScheme>
      <a:clrMap bg1="lt1" tx1="dk1" bg2="lt2" tx2="dk2" accent1="accent1" accent2="accent2" accent3="accent3" accent4="accent4" accent5="accent5" accent6="accent6" hlink="hlink" folHlink="folHlink"/>
    </a:extraClrScheme>
    <a:extraClrScheme>
      <a:clrScheme name="introcs 6">
        <a:dk1>
          <a:srgbClr val="000000"/>
        </a:dk1>
        <a:lt1>
          <a:srgbClr val="FFFFFF"/>
        </a:lt1>
        <a:dk2>
          <a:srgbClr val="336699"/>
        </a:dk2>
        <a:lt2>
          <a:srgbClr val="010000"/>
        </a:lt2>
        <a:accent1>
          <a:srgbClr val="CCECFF"/>
        </a:accent1>
        <a:accent2>
          <a:srgbClr val="FFFFCC"/>
        </a:accent2>
        <a:accent3>
          <a:srgbClr val="FFFFFF"/>
        </a:accent3>
        <a:accent4>
          <a:srgbClr val="000000"/>
        </a:accent4>
        <a:accent5>
          <a:srgbClr val="E2F4FF"/>
        </a:accent5>
        <a:accent6>
          <a:srgbClr val="E7E7B9"/>
        </a:accent6>
        <a:hlink>
          <a:srgbClr val="FF6600"/>
        </a:hlink>
        <a:folHlink>
          <a:srgbClr val="FFFFFF"/>
        </a:folHlink>
      </a:clrScheme>
      <a:clrMap bg1="lt1" tx1="dk1" bg2="lt2" tx2="dk2" accent1="accent1" accent2="accent2" accent3="accent3" accent4="accent4" accent5="accent5" accent6="accent6" hlink="hlink" folHlink="folHlink"/>
    </a:extraClrScheme>
    <a:extraClrScheme>
      <a:clrScheme name="introcs 7">
        <a:dk1>
          <a:srgbClr val="000000"/>
        </a:dk1>
        <a:lt1>
          <a:srgbClr val="FFFFFF"/>
        </a:lt1>
        <a:dk2>
          <a:srgbClr val="C0C0C0"/>
        </a:dk2>
        <a:lt2>
          <a:srgbClr val="010000"/>
        </a:lt2>
        <a:accent1>
          <a:srgbClr val="CC0000"/>
        </a:accent1>
        <a:accent2>
          <a:srgbClr val="777777"/>
        </a:accent2>
        <a:accent3>
          <a:srgbClr val="FFFFFF"/>
        </a:accent3>
        <a:accent4>
          <a:srgbClr val="000000"/>
        </a:accent4>
        <a:accent5>
          <a:srgbClr val="E2AAAA"/>
        </a:accent5>
        <a:accent6>
          <a:srgbClr val="6B6B6B"/>
        </a:accent6>
        <a:hlink>
          <a:srgbClr val="4D4D4D"/>
        </a:hlink>
        <a:folHlink>
          <a:srgbClr val="66006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
  <TotalTime>11765</TotalTime>
  <Words>45102</Words>
  <Application>Microsoft PowerPoint</Application>
  <PresentationFormat>Ekran Gösterisi (4:3)</PresentationFormat>
  <Paragraphs>7691</Paragraphs>
  <Slides>665</Slides>
  <Notes>100</Notes>
  <HiddenSlides>0</HiddenSlides>
  <MMClips>0</MMClips>
  <ScaleCrop>false</ScaleCrop>
  <HeadingPairs>
    <vt:vector size="6" baseType="variant">
      <vt:variant>
        <vt:lpstr>Tema</vt:lpstr>
      </vt:variant>
      <vt:variant>
        <vt:i4>5</vt:i4>
      </vt:variant>
      <vt:variant>
        <vt:lpstr>Katıştırılmış OLE Hizmet Programları</vt:lpstr>
      </vt:variant>
      <vt:variant>
        <vt:i4>1</vt:i4>
      </vt:variant>
      <vt:variant>
        <vt:lpstr>Slayt Başlıkları</vt:lpstr>
      </vt:variant>
      <vt:variant>
        <vt:i4>665</vt:i4>
      </vt:variant>
    </vt:vector>
  </HeadingPairs>
  <TitlesOfParts>
    <vt:vector size="671" baseType="lpstr">
      <vt:lpstr>Kaynak</vt:lpstr>
      <vt:lpstr>1_Kaynak</vt:lpstr>
      <vt:lpstr>introcs</vt:lpstr>
      <vt:lpstr>1_introcs</vt:lpstr>
      <vt:lpstr>Office Theme</vt:lpstr>
      <vt:lpstr>Bitmap Image</vt:lpstr>
      <vt:lpstr>Bilgisayar  Programlama</vt:lpstr>
      <vt:lpstr>Kaynaklar</vt:lpstr>
      <vt:lpstr>Yazılım</vt:lpstr>
      <vt:lpstr>Alternatif derleyiciler</vt:lpstr>
      <vt:lpstr>Giriş</vt:lpstr>
      <vt:lpstr>Giriş / Çıkış</vt:lpstr>
      <vt:lpstr>Slayt 7</vt:lpstr>
      <vt:lpstr>Slayt 8</vt:lpstr>
      <vt:lpstr>Slayt 9</vt:lpstr>
      <vt:lpstr>Programlama Dilleri</vt:lpstr>
      <vt:lpstr>Programlama Dilleri Sınıflaması</vt:lpstr>
      <vt:lpstr>Kullanacağımız Programlama Dili</vt:lpstr>
      <vt:lpstr>Slayt 13</vt:lpstr>
      <vt:lpstr>Bilgisayarın yaptığı işlemler</vt:lpstr>
      <vt:lpstr>Aritmetik işlemler</vt:lpstr>
      <vt:lpstr>İşlem önceliği</vt:lpstr>
      <vt:lpstr>Neden Programlama?</vt:lpstr>
      <vt:lpstr>matematiksel ifadelerin  bilgisayar kodları?</vt:lpstr>
      <vt:lpstr>Örnek</vt:lpstr>
      <vt:lpstr>Örnek-2</vt:lpstr>
      <vt:lpstr>Karşılaştırma İşlemleri</vt:lpstr>
      <vt:lpstr>Örnek Algoritma</vt:lpstr>
      <vt:lpstr>Mantıksal İşlemler</vt:lpstr>
      <vt:lpstr>Mantıksal İşlem Sonuçları</vt:lpstr>
      <vt:lpstr>Mantıksal İşlemler</vt:lpstr>
      <vt:lpstr>Örnek</vt:lpstr>
      <vt:lpstr>Örnek Algoritma</vt:lpstr>
      <vt:lpstr>Algoritma Hazırlama </vt:lpstr>
      <vt:lpstr>Slayt 29</vt:lpstr>
      <vt:lpstr>Tanımlayıcı</vt:lpstr>
      <vt:lpstr>Aktarma</vt:lpstr>
      <vt:lpstr>Bazı diğer tanımlar…</vt:lpstr>
      <vt:lpstr>Ders Uygulaması</vt:lpstr>
      <vt:lpstr>Değişken değerinin artırılıp azaltılması</vt:lpstr>
      <vt:lpstr>Örnek</vt:lpstr>
      <vt:lpstr>Sayaç</vt:lpstr>
      <vt:lpstr>Aşağıdaki algoritma nasıl bir çıktı verir?</vt:lpstr>
      <vt:lpstr>Aşağıdaki algoritma ne iş yapmaktadır?</vt:lpstr>
      <vt:lpstr>Döngü </vt:lpstr>
      <vt:lpstr>Döngü Örneği</vt:lpstr>
      <vt:lpstr>Bu algoritma neyi saymaktadır?</vt:lpstr>
      <vt:lpstr>Cevap:</vt:lpstr>
      <vt:lpstr>x ile y arasındaki z nin katı olan sayıların adedini ve toplamlarını bulan algoritma</vt:lpstr>
      <vt:lpstr>Bu kodu Netbeans ile yazalım… </vt:lpstr>
      <vt:lpstr>Uygulama - Klavyeden 0 girene kadar girilen sayıları ekrana yazan algoritma</vt:lpstr>
      <vt:lpstr>GEÇEN HAFTA NELER ÖĞRENDİK?</vt:lpstr>
      <vt:lpstr>BU HAFTA NELER VAR?</vt:lpstr>
      <vt:lpstr>Algoritma</vt:lpstr>
      <vt:lpstr>Algoritma</vt:lpstr>
      <vt:lpstr>Bul bakalım kaç tuttum?</vt:lpstr>
      <vt:lpstr>Bul bakalım kaç tuttum?</vt:lpstr>
      <vt:lpstr>Algoritma – Sayı Tahmin Oyunu Optimal Çözüm</vt:lpstr>
      <vt:lpstr>Algoritma – Sayı Tahmin Oyunu Optimal Çözüm</vt:lpstr>
      <vt:lpstr>Bilgisayarlarda Veriler ve Veri Türleri</vt:lpstr>
      <vt:lpstr>Bilgisayarlarda Veriler ve Veri Türleri</vt:lpstr>
      <vt:lpstr>“Merhaba dunya!” – ilk programımız</vt:lpstr>
      <vt:lpstr>Örnek Java Programı</vt:lpstr>
      <vt:lpstr>Uygulama</vt:lpstr>
      <vt:lpstr>Java Dilinin Sözcük Haznesinden Bazıları</vt:lpstr>
      <vt:lpstr>Bilgisayarlarda Veriler ve Veri Türleri</vt:lpstr>
      <vt:lpstr>Bilgisayarlarda Veriler ve Veri Türleri</vt:lpstr>
      <vt:lpstr>Javada Değişkenler</vt:lpstr>
      <vt:lpstr>Javada Değişken İsimlendirme</vt:lpstr>
      <vt:lpstr>Javada Değişken İsimlendirme</vt:lpstr>
      <vt:lpstr>Javada Değişken İsimlendirme</vt:lpstr>
      <vt:lpstr>Soru</vt:lpstr>
      <vt:lpstr>Javada Değişken İsimlendirme</vt:lpstr>
      <vt:lpstr>Javada Değişken İsimlendirme</vt:lpstr>
      <vt:lpstr>Birlikte yazalım.</vt:lpstr>
      <vt:lpstr>Kodumuz</vt:lpstr>
      <vt:lpstr>Şimdi de siz şu kısmı yazdırın:</vt:lpstr>
      <vt:lpstr>Kodumuz</vt:lpstr>
      <vt:lpstr>Noktalı virgülü unutmak yok!</vt:lpstr>
      <vt:lpstr>Javada İşleçleri</vt:lpstr>
      <vt:lpstr>Javada İşleçler</vt:lpstr>
      <vt:lpstr>Javada İşleçler</vt:lpstr>
      <vt:lpstr>Javada İşleçler</vt:lpstr>
      <vt:lpstr>Javada İşleçler</vt:lpstr>
      <vt:lpstr>Javada İşleçler</vt:lpstr>
      <vt:lpstr>Javada İşleç Öncelikleri</vt:lpstr>
      <vt:lpstr>Bunu biliyor musunuz? Yorumlar</vt:lpstr>
      <vt:lpstr>Javada İşleç Öncelikleri</vt:lpstr>
      <vt:lpstr>Alternatif derleyiciler</vt:lpstr>
      <vt:lpstr>Kaynakça (Ders slaytları ve Türkçe ders kitabı yetiyorsa, alınması zorunlu değil – Pahalı bir kitap)</vt:lpstr>
      <vt:lpstr>Bazı İngilizce tanımlar</vt:lpstr>
      <vt:lpstr>Yorumlar</vt:lpstr>
      <vt:lpstr>Veri tipleri</vt:lpstr>
      <vt:lpstr>Uygulama</vt:lpstr>
      <vt:lpstr>Adım adım takip edelim.</vt:lpstr>
      <vt:lpstr>Tam sayılar (int) nedir?</vt:lpstr>
      <vt:lpstr>Tam sayılar (int) nedir?</vt:lpstr>
      <vt:lpstr>Ondalıklı sayılar (double) nedir?</vt:lpstr>
      <vt:lpstr>Ondalıklı sayılar (double) nedir?</vt:lpstr>
      <vt:lpstr>Mantık ifadeleri(boolean) nedir?</vt:lpstr>
      <vt:lpstr>Mantıkla ilgili işlemler için…</vt:lpstr>
      <vt:lpstr>Mantık ifadeleri kurmak</vt:lpstr>
      <vt:lpstr>Mantık ifadeleri kurmak</vt:lpstr>
      <vt:lpstr>Atama İşaretlerinde Kısaltmalar</vt:lpstr>
      <vt:lpstr>Tür Dönüşümü (Type Casting)</vt:lpstr>
      <vt:lpstr>Tür dönüşümü ve önemi</vt:lpstr>
      <vt:lpstr>Tür Dönüşümü (Type Casting)</vt:lpstr>
      <vt:lpstr>Tür Dönüşümü (Type Casting)</vt:lpstr>
      <vt:lpstr>Tür Dönüşümü (Type Casting)</vt:lpstr>
      <vt:lpstr>Tür Dönüşümü (Type Casting)</vt:lpstr>
      <vt:lpstr>Tür Dönüşümü (Type Casting)</vt:lpstr>
      <vt:lpstr>Tür Dönüşümü (Type Casting)</vt:lpstr>
      <vt:lpstr>Tür Dönüşümü (Type Casting)</vt:lpstr>
      <vt:lpstr>Tür Dönüşümü (Type Casting)</vt:lpstr>
      <vt:lpstr>Tür dönüşümü ve önemi</vt:lpstr>
      <vt:lpstr>Uygulama – Boşluktaki üç değeri giriniz.</vt:lpstr>
      <vt:lpstr>Bunu biliyor musunuz?</vt:lpstr>
      <vt:lpstr>Sistem Giriş-Çıkış İşlemleri</vt:lpstr>
      <vt:lpstr>Sistem Giriş İşlemleri Klavyeden veri girişi nasıl yapılır?</vt:lpstr>
      <vt:lpstr>Kütüphaneler(import java.util.Scanner …)</vt:lpstr>
      <vt:lpstr>Sistem Giriş İşlemleri</vt:lpstr>
      <vt:lpstr>Scanner sınıfına ait metotlar</vt:lpstr>
      <vt:lpstr>Scanner sınıfına ait metotlar</vt:lpstr>
      <vt:lpstr>Scanner sınıfına ait metotlar</vt:lpstr>
      <vt:lpstr>Kullanıcıyla iletişim</vt:lpstr>
      <vt:lpstr>Sistem Giriş İşlemlerine dair notlar</vt:lpstr>
      <vt:lpstr>Kullanıcıyla iletişim</vt:lpstr>
      <vt:lpstr>Bu kodda hata nerede?</vt:lpstr>
      <vt:lpstr>Kullanıcıyla iletişim</vt:lpstr>
      <vt:lpstr>Hatalı Kodun Çıktısı</vt:lpstr>
      <vt:lpstr>Hatalı Kodun Çıktısı</vt:lpstr>
      <vt:lpstr>Klavye girişinin okunmasındaki incelikler</vt:lpstr>
      <vt:lpstr>next ve nextLine() hakkında</vt:lpstr>
      <vt:lpstr>next ve nextLine() hakkında</vt:lpstr>
      <vt:lpstr>Ondalık ayırıcı</vt:lpstr>
      <vt:lpstr>Dizgiler - String Sınıfı</vt:lpstr>
      <vt:lpstr>Dizgiler</vt:lpstr>
      <vt:lpstr>Dizgiler</vt:lpstr>
      <vt:lpstr>Uygulama</vt:lpstr>
      <vt:lpstr>Dizgiler</vt:lpstr>
      <vt:lpstr>Dizgiler</vt:lpstr>
      <vt:lpstr>Dizgiler</vt:lpstr>
      <vt:lpstr>String Sınıfı</vt:lpstr>
      <vt:lpstr>int’den String’e veri dönüşümü</vt:lpstr>
      <vt:lpstr>String’den int’e veri dönüşümü</vt:lpstr>
      <vt:lpstr>Bunu biliyor muydunuz?</vt:lpstr>
      <vt:lpstr>Dizgi Metotları</vt:lpstr>
      <vt:lpstr>String Sınıfı Metotları</vt:lpstr>
      <vt:lpstr>String Sınıfı Metotları</vt:lpstr>
      <vt:lpstr>String Sınıfı Metotları</vt:lpstr>
      <vt:lpstr>String Sınıfı Metotları</vt:lpstr>
      <vt:lpstr>String Sınıfı Metotları</vt:lpstr>
      <vt:lpstr>String Sınıfı Metotları</vt:lpstr>
      <vt:lpstr>Dizgi Metotları</vt:lpstr>
      <vt:lpstr>Dizgi Metotları</vt:lpstr>
      <vt:lpstr>String Sınıfı Metotları</vt:lpstr>
      <vt:lpstr>String Sınıfı Metotları</vt:lpstr>
      <vt:lpstr>String Sınıfı Metotları</vt:lpstr>
      <vt:lpstr>String Sınıfı Metotları</vt:lpstr>
      <vt:lpstr>Bunu biliyor musunuz? Bip sesi</vt:lpstr>
      <vt:lpstr>EK BİLGİ: ^ operatörü Java’da ne işe yarar?</vt:lpstr>
      <vt:lpstr>Ek bilgi: String Sınıfı Metotları</vt:lpstr>
      <vt:lpstr>Ek bilgi: String Sınıfı Metotları</vt:lpstr>
      <vt:lpstr>Ek bilgi: String Sınıfı Metotları</vt:lpstr>
      <vt:lpstr>Uygulama: Kullanıcıyla iletişim</vt:lpstr>
      <vt:lpstr>Uygulama: Kullanıcıyla iletişim</vt:lpstr>
      <vt:lpstr>GEÇEN 3 HAFTADA NELER ÖĞRENDİK?</vt:lpstr>
      <vt:lpstr>BU HAFTA NELER VAR?</vt:lpstr>
      <vt:lpstr>Hatırlatma:  nextLine() kullanımında dikkat edilecek nokta</vt:lpstr>
      <vt:lpstr>Java’da Hata Türleri</vt:lpstr>
      <vt:lpstr>Java’da Hata Türleri</vt:lpstr>
      <vt:lpstr>Java’da Hata Türleri</vt:lpstr>
      <vt:lpstr>Uygulama</vt:lpstr>
      <vt:lpstr>Bunu biliyor muydunuz?</vt:lpstr>
      <vt:lpstr>Math Sınıfı</vt:lpstr>
      <vt:lpstr>Math.pow</vt:lpstr>
      <vt:lpstr>Mat.pow</vt:lpstr>
      <vt:lpstr>Math Sınıfı</vt:lpstr>
      <vt:lpstr>Math kütüphanesinden bazı metotlar</vt:lpstr>
      <vt:lpstr>Math.random</vt:lpstr>
      <vt:lpstr>Math.random</vt:lpstr>
      <vt:lpstr>Rastgelelik hk.</vt:lpstr>
      <vt:lpstr>Math.abs</vt:lpstr>
      <vt:lpstr>Math.abs</vt:lpstr>
      <vt:lpstr>Math.round</vt:lpstr>
      <vt:lpstr>Bir değer yuvarlama yöntemi: veri türü dönüşümü</vt:lpstr>
      <vt:lpstr>Ek bilgi: Math.ceil</vt:lpstr>
      <vt:lpstr>Ek bilgi: Math.floor</vt:lpstr>
      <vt:lpstr>Math.min</vt:lpstr>
      <vt:lpstr>Math.max</vt:lpstr>
      <vt:lpstr>Math.sqrt</vt:lpstr>
      <vt:lpstr>Kök bulan makine</vt:lpstr>
      <vt:lpstr>Bunu biliyor muydunuz?</vt:lpstr>
      <vt:lpstr>Koda yorum eklemek</vt:lpstr>
      <vt:lpstr>Netbeans Hk.</vt:lpstr>
      <vt:lpstr>Control Flow Summary</vt:lpstr>
      <vt:lpstr>Kullanım şekli</vt:lpstr>
      <vt:lpstr>KOŞUL YAPILARI</vt:lpstr>
      <vt:lpstr>Önce koşul kısmına değinelim…</vt:lpstr>
      <vt:lpstr>Mantık Operatörlerimiz</vt:lpstr>
      <vt:lpstr>Öncelik sırası ve tekli ve/veya</vt:lpstr>
      <vt:lpstr>Kısa Devre Hakkında </vt:lpstr>
      <vt:lpstr>Kod Akışının Kontrolü Mantıksal Koşullarla Yapılır</vt:lpstr>
      <vt:lpstr>Karar Verme Yapıları - IF</vt:lpstr>
      <vt:lpstr>Uygulama</vt:lpstr>
      <vt:lpstr>If Statement</vt:lpstr>
      <vt:lpstr>If Else Statement</vt:lpstr>
      <vt:lpstr>Karar Verme Yapıları - IF</vt:lpstr>
      <vt:lpstr>Süslü Parantez Kullanımı</vt:lpstr>
      <vt:lpstr>WITHOUT THE BRACES, «IF» CAN ONLY HOLD ONE STATEMENT IN IT</vt:lpstr>
      <vt:lpstr>Amacımız: Ancak a 1’e eşit ise “Hello World!” yazmak olsun, değilse hiçbir şey yapmasın.</vt:lpstr>
      <vt:lpstr>Karar Verme Yapıları : IF-ELSE</vt:lpstr>
      <vt:lpstr>İç içe if-else-if…</vt:lpstr>
      <vt:lpstr>İç içe if-else-if…</vt:lpstr>
      <vt:lpstr>Karar Verme Yapıları : “IF” – “ELSE IF” – “ELSE”</vt:lpstr>
      <vt:lpstr>Karar Verme Yapıları : “IF” – “ELSE IF” – “ELSE”</vt:lpstr>
      <vt:lpstr>Karar Verme Yapıları : “IF” – “ELSE IF” – “ELSE”</vt:lpstr>
      <vt:lpstr>Control Flow Summary</vt:lpstr>
      <vt:lpstr>WITHOUT THE BRACES, «IF» CAN ONLY HOLD ONE STATEMENT IN IT</vt:lpstr>
      <vt:lpstr>Amacımız: Ancak a 1’e eşit ise “Hello World!” yazmak olsun, değilse hiçbir şey yapmasın.</vt:lpstr>
      <vt:lpstr>Karar Verme Yapıları : “IF” – “ELSE IF” – “ELSE”</vt:lpstr>
      <vt:lpstr>SIK YAPILAN HATALAR</vt:lpstr>
      <vt:lpstr>SIK YAPILAN HATALAR</vt:lpstr>
      <vt:lpstr>If Statement Examples</vt:lpstr>
      <vt:lpstr>If Statement Examples</vt:lpstr>
      <vt:lpstr>Karar Verme Yapıları : Dizgi Karşılaştırma(önceden de değinilmişti)</vt:lpstr>
      <vt:lpstr>Karar Verme Yapıları : Dizgi Karşılaştırma(önceden de değinilmişti)</vt:lpstr>
      <vt:lpstr>Slayt 222</vt:lpstr>
      <vt:lpstr>Ders içi uygulaması</vt:lpstr>
      <vt:lpstr>Karar Verme Yapıları : Koşullu İşleç</vt:lpstr>
      <vt:lpstr>Karar Verme Yapıları : Koşullu İşleç</vt:lpstr>
      <vt:lpstr>Koşullu İşleç Uygulaması</vt:lpstr>
      <vt:lpstr>Uygulama</vt:lpstr>
      <vt:lpstr>Bunu biliyor musunuz? Hata Ayıklama(debugging)</vt:lpstr>
      <vt:lpstr>Bunu biliyor musunuz? Hata Ayıklama(debugging)</vt:lpstr>
      <vt:lpstr>On altının yarısı kaçtır?</vt:lpstr>
      <vt:lpstr>Switch yapısı</vt:lpstr>
      <vt:lpstr>Karar Verme Yapıları : switch</vt:lpstr>
      <vt:lpstr>Karar Verme Yapıları : switch</vt:lpstr>
      <vt:lpstr>Genel yapıda dikkat edilecekler</vt:lpstr>
      <vt:lpstr>switch uygulaması</vt:lpstr>
      <vt:lpstr>Genel yapıda dikkat edilecekler</vt:lpstr>
      <vt:lpstr>Karar Verme Yapıları : switch</vt:lpstr>
      <vt:lpstr>Good Programming Practices</vt:lpstr>
      <vt:lpstr>Bu örneği switch’e çevirelim.</vt:lpstr>
      <vt:lpstr>Karar Verme Yapıları : switch</vt:lpstr>
      <vt:lpstr>Neden switch tercih edilebilir?</vt:lpstr>
      <vt:lpstr>Ders içi uygulaması</vt:lpstr>
      <vt:lpstr>Süslü blokları içerisindeki değişkenler</vt:lpstr>
      <vt:lpstr>Süslü blokları içerisindeki değişkenler</vt:lpstr>
      <vt:lpstr>Değişkenler tanımlandıkları blok dışında tanınmazlar.</vt:lpstr>
      <vt:lpstr>Döngüler</vt:lpstr>
      <vt:lpstr>Döngüler</vt:lpstr>
      <vt:lpstr>Slayt 248</vt:lpstr>
      <vt:lpstr>Döngüler</vt:lpstr>
      <vt:lpstr>Döngüler</vt:lpstr>
      <vt:lpstr>Döngüler</vt:lpstr>
      <vt:lpstr>Döngüler</vt:lpstr>
      <vt:lpstr>While Loop</vt:lpstr>
      <vt:lpstr>Döngüler : while</vt:lpstr>
      <vt:lpstr>Döngüler : while</vt:lpstr>
      <vt:lpstr>2’nin üslerini şekildeki gibi yazdıralım.</vt:lpstr>
      <vt:lpstr>Bir döngü ile 0-6 arası sayıları(0 ve 6 dahil) ve küplerini yazdırınız.</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Powers of Two:  Trace</vt:lpstr>
      <vt:lpstr>While Loop Challenge</vt:lpstr>
      <vt:lpstr>Bunu biliyor musunuz?</vt:lpstr>
      <vt:lpstr>Faktöriyel Örneği:</vt:lpstr>
      <vt:lpstr>Asal Sayı Kontrolü</vt:lpstr>
      <vt:lpstr>Döngüler : while</vt:lpstr>
      <vt:lpstr>Uygulama</vt:lpstr>
      <vt:lpstr>Döngüler : while</vt:lpstr>
      <vt:lpstr>Döngüler : break ve continue</vt:lpstr>
      <vt:lpstr>Break örneği</vt:lpstr>
      <vt:lpstr>Continue örneği</vt:lpstr>
      <vt:lpstr>while – çok önemli kullanım</vt:lpstr>
      <vt:lpstr>Uygulama: Kullanıcıdan pozitif değer isteyen ve bunu kontrol eden kodu yazınız. </vt:lpstr>
      <vt:lpstr>Uygulama: Kullanıcıdan pozitif değer isteyen ve bunu kontrol eden kodu yazınız. </vt:lpstr>
      <vt:lpstr>Döngüler : do-while</vt:lpstr>
      <vt:lpstr>Do-While Loop</vt:lpstr>
      <vt:lpstr>a=2 ise bu örnekte iki döngü de aynı sonucu verirken…</vt:lpstr>
      <vt:lpstr>a=-10 olduğunda iki döngü farklı sonuçlar verir</vt:lpstr>
      <vt:lpstr>Bunu biliyor musunuz?</vt:lpstr>
      <vt:lpstr>Slayt 308</vt:lpstr>
      <vt:lpstr>Anatomy of a For Loop</vt:lpstr>
      <vt:lpstr>Döngüler : for döngüsü</vt:lpstr>
      <vt:lpstr>For Loops</vt:lpstr>
      <vt:lpstr>Döngüler : for döngüsü</vt:lpstr>
      <vt:lpstr>Döngüler : for döngüsü</vt:lpstr>
      <vt:lpstr>Loop Examples</vt:lpstr>
      <vt:lpstr>Loop Examples</vt:lpstr>
      <vt:lpstr>Uygulama</vt:lpstr>
      <vt:lpstr>Neredeyiz?</vt:lpstr>
      <vt:lpstr>Control Flow Summary</vt:lpstr>
      <vt:lpstr>Döngüler : for ve while</vt:lpstr>
      <vt:lpstr>System.exit(0);</vt:lpstr>
      <vt:lpstr>İç içe geçmiş döngüler</vt:lpstr>
      <vt:lpstr>Döngüler ile Ekrana Şekil Yazdırma</vt:lpstr>
      <vt:lpstr>Döngüler ile Ekrana Şekil Yazdırma</vt:lpstr>
      <vt:lpstr>Döngüler ile Ekrana Şekil Yazdırma</vt:lpstr>
      <vt:lpstr>Önemli 3 İpucu</vt:lpstr>
      <vt:lpstr>Döngüler ile Ekrana Şekil Yazdırma</vt:lpstr>
      <vt:lpstr>Döngüler ile Ekrana Şekil Yazdırma</vt:lpstr>
      <vt:lpstr>Bu ÇOK KULLANIŞLI bloğu unutmayın…</vt:lpstr>
      <vt:lpstr>Döngüler ile Ekrana Şekil Yazdırma</vt:lpstr>
      <vt:lpstr>Döngüler ile Ekrana Şekil Yazdırma</vt:lpstr>
      <vt:lpstr>Yıldız yerine sayılar…</vt:lpstr>
      <vt:lpstr>Uygulama: Girdi 4 ise ekran çıktısı nedir?</vt:lpstr>
      <vt:lpstr>Döngüler ile Ekrana Şekil Yazdırma</vt:lpstr>
      <vt:lpstr>Döngüler ile Ekrana Şekil Yazdırma</vt:lpstr>
      <vt:lpstr>Döngüler ile Ekrana Şekil Yazdırma</vt:lpstr>
      <vt:lpstr>Döngüler ile Ekrana Şekil Yazdırma</vt:lpstr>
      <vt:lpstr>Döngüler ile Ekrana Şekil Yazdırma</vt:lpstr>
      <vt:lpstr>Döngüler ile Ekrana Şekil Yazdırma</vt:lpstr>
      <vt:lpstr>Döngüler ile Ekrana Şekil Yazdırma</vt:lpstr>
      <vt:lpstr>Döngüler ile Ekrana Şekil Yazdırma</vt:lpstr>
      <vt:lpstr>Döngüler ile Ekrana Şekil Yazdırma</vt:lpstr>
      <vt:lpstr>Döngüler ile Ekrana Şekil Yazdırma</vt:lpstr>
      <vt:lpstr>Neredeyiz?</vt:lpstr>
      <vt:lpstr>Diziler</vt:lpstr>
      <vt:lpstr>Diziler</vt:lpstr>
      <vt:lpstr>Many Variables of the Same Type</vt:lpstr>
      <vt:lpstr>Many Variables of the Same Type</vt:lpstr>
      <vt:lpstr>Many Variables of the Same Type</vt:lpstr>
      <vt:lpstr>Diziler</vt:lpstr>
      <vt:lpstr>Diziler</vt:lpstr>
      <vt:lpstr>Diziler</vt:lpstr>
      <vt:lpstr>Dizilerin Tanımlanması</vt:lpstr>
      <vt:lpstr>Dizilerin Tanımlanması</vt:lpstr>
      <vt:lpstr>Two-Dimensional Arrays</vt:lpstr>
      <vt:lpstr>Two-Dimensional Arrays in Java</vt:lpstr>
      <vt:lpstr>Setting 2D Array Values at Compile Time</vt:lpstr>
      <vt:lpstr>Slayt 357</vt:lpstr>
      <vt:lpstr>Matrix Addition</vt:lpstr>
      <vt:lpstr>Array - Summary </vt:lpstr>
      <vt:lpstr>Array - Summary </vt:lpstr>
      <vt:lpstr>Matrix Multiplication</vt:lpstr>
      <vt:lpstr>Daha büyük boyutlu diziler…</vt:lpstr>
      <vt:lpstr>Dizilerin Tanımlanması ve Oluşturulması</vt:lpstr>
      <vt:lpstr>Dizilerin Tanımlanması ve Oluşturulması</vt:lpstr>
      <vt:lpstr>Dizilerin Tanımlanması ve Oluşturulması</vt:lpstr>
      <vt:lpstr>Dizileri kolayca boşaltmak</vt:lpstr>
      <vt:lpstr>Dizi Elemanlarına Ulaşılması</vt:lpstr>
      <vt:lpstr>Dizi Elemanlarına Ulaşılması</vt:lpstr>
      <vt:lpstr>Dizinin ilk elemanının indisi 0’dır.</vt:lpstr>
      <vt:lpstr>Dizi Elemanlarına Değer Atama</vt:lpstr>
      <vt:lpstr>Dizi Elemanlarına Değer Atama</vt:lpstr>
      <vt:lpstr>Dizi Elemanlarına Değer Atama</vt:lpstr>
      <vt:lpstr>Dizi Elemanlarına Değer Atama</vt:lpstr>
      <vt:lpstr>Uygulama</vt:lpstr>
      <vt:lpstr>Dizilerde length Değişkeni </vt:lpstr>
      <vt:lpstr>Dizilerin Tanımlanması ve Oluşturulması</vt:lpstr>
      <vt:lpstr>Dizilerin Kullanımı</vt:lpstr>
      <vt:lpstr>Dizilerin Kullanımı</vt:lpstr>
      <vt:lpstr>Dizilerin Kullanımı</vt:lpstr>
      <vt:lpstr>Dizilerin Kullanımı</vt:lpstr>
      <vt:lpstr>Dizilerin Kullanımı</vt:lpstr>
      <vt:lpstr>Dizilerin Kullanımı</vt:lpstr>
      <vt:lpstr>Dizilerin Kullanımı</vt:lpstr>
      <vt:lpstr>Dizilerin Kullanımı</vt:lpstr>
      <vt:lpstr>Bunu biliyor musunuz? Bekletme komutu</vt:lpstr>
      <vt:lpstr>Kare oluşturun, sonra içini if ile boş bırakalım.</vt:lpstr>
      <vt:lpstr>Yıldızlar yerine koordinatlar</vt:lpstr>
      <vt:lpstr>Kodu geliştirelim…</vt:lpstr>
      <vt:lpstr>Uygulama</vt:lpstr>
      <vt:lpstr>Vector Dot Product</vt:lpstr>
      <vt:lpstr>8/12. Hafta ve Biz Neredeyiz?</vt:lpstr>
      <vt:lpstr>Array-Processing Examples</vt:lpstr>
      <vt:lpstr>Array-Processing Examples</vt:lpstr>
      <vt:lpstr>Enhanced for loop (FOR-EACH)</vt:lpstr>
      <vt:lpstr>Enhanced for loop (FOR-EACH)</vt:lpstr>
      <vt:lpstr>Uygulama</vt:lpstr>
      <vt:lpstr>Slayt 397</vt:lpstr>
      <vt:lpstr>Komut ekranından kod çalıştırmak niçin gereklidir?</vt:lpstr>
      <vt:lpstr>Komut Ekranından Çalıştırmak</vt:lpstr>
      <vt:lpstr>Komut Ekranı</vt:lpstr>
      <vt:lpstr>Path değişkeni eklemek</vt:lpstr>
      <vt:lpstr>İsim isteyen bir kod yazmak</vt:lpstr>
      <vt:lpstr>Rastgele sayı türetmek ve  String args[] kullanımına örnek</vt:lpstr>
      <vt:lpstr>Rastgele sayı türetmek ve  String args[] kullanımına örnek</vt:lpstr>
      <vt:lpstr>Slayt 405</vt:lpstr>
      <vt:lpstr>Dizilerde Sıralama</vt:lpstr>
      <vt:lpstr>Uygulama (tüm kod yazılacak)</vt:lpstr>
      <vt:lpstr>Slayt 408</vt:lpstr>
      <vt:lpstr>Slayt 409</vt:lpstr>
      <vt:lpstr>İç içe geçmiş döngüler</vt:lpstr>
      <vt:lpstr>Şekil Çizdirme</vt:lpstr>
      <vt:lpstr>Şekil Çizme Alıştırması</vt:lpstr>
      <vt:lpstr>Uygulama</vt:lpstr>
      <vt:lpstr>Doğru cevap?</vt:lpstr>
      <vt:lpstr>Sayı tahmin kodu (Döngü ve Dizi Uygulaması)</vt:lpstr>
      <vt:lpstr>Uygulama</vt:lpstr>
      <vt:lpstr>Doğru cevap?</vt:lpstr>
      <vt:lpstr>9/12. Hafta ve Biz Neredeyiz?</vt:lpstr>
      <vt:lpstr>Tavsiye</vt:lpstr>
      <vt:lpstr>Slayt 420</vt:lpstr>
      <vt:lpstr>Slayt 421</vt:lpstr>
      <vt:lpstr>Örneğin geliştirilmesi</vt:lpstr>
      <vt:lpstr>Örneği daha da geliştirilmesi</vt:lpstr>
      <vt:lpstr>Bir Sıralama Algoritması:Kabarcık sıralama</vt:lpstr>
      <vt:lpstr>Dizilerde Sıralama</vt:lpstr>
      <vt:lpstr>Tahtada adım adım algoritmamızı oluşturalım…</vt:lpstr>
      <vt:lpstr>Uygulama:</vt:lpstr>
      <vt:lpstr>Uygulama:</vt:lpstr>
      <vt:lpstr>Dizilerde Sıralama</vt:lpstr>
      <vt:lpstr>Dizilerde Sıralama</vt:lpstr>
      <vt:lpstr>Sınavda zaman/enerji kaybetmemek için sıralama algoritmalarına (ezberlemenin ötesinde) iyi çalışın. </vt:lpstr>
      <vt:lpstr>Neredeyiz?</vt:lpstr>
      <vt:lpstr>Sınıf(class) kavramını aslında bilmekteyiz!</vt:lpstr>
      <vt:lpstr>UYGULAMA</vt:lpstr>
      <vt:lpstr>Diziler ve sınıflar…</vt:lpstr>
      <vt:lpstr>Tavsiye</vt:lpstr>
      <vt:lpstr>Sınıf(class) kavramına yabancı değiliz</vt:lpstr>
      <vt:lpstr>String Sınıfı Metotları (geçmişten bir slayt)</vt:lpstr>
      <vt:lpstr>Sistem Giriş İşlemleri Klavyeden veri girişi nasıl yapılır? (geçmişten bir slayt)</vt:lpstr>
      <vt:lpstr>Tanıdık bir ifade üzerinden SINIF ve NESNE</vt:lpstr>
      <vt:lpstr>Sistem Giriş İşlemleri(nostaljik bir slayt)</vt:lpstr>
      <vt:lpstr>Sınıf ve Nesne kavramları</vt:lpstr>
      <vt:lpstr>Slayt 443</vt:lpstr>
      <vt:lpstr>Doğru cevap</vt:lpstr>
      <vt:lpstr>System.out.printf  </vt:lpstr>
      <vt:lpstr>new operatörü</vt:lpstr>
      <vt:lpstr>new operatörü (şimdiye kadarki durum)</vt:lpstr>
      <vt:lpstr>new operatörü (sınıf/nesnelerle birlikte kullanımı)</vt:lpstr>
      <vt:lpstr>Slayt 449</vt:lpstr>
      <vt:lpstr>Nesne Dizileri ve null kullanımı</vt:lpstr>
      <vt:lpstr>Nesne Dizileri ve null kullanımı</vt:lpstr>
      <vt:lpstr>Nesne Dizileri ve null kullanımı</vt:lpstr>
      <vt:lpstr>Nesne Dizileri ve null kullanımı</vt:lpstr>
      <vt:lpstr>Nesne Dizileri ve null kullanımı</vt:lpstr>
      <vt:lpstr>Bunu biliyor musunuz?</vt:lpstr>
      <vt:lpstr>Yapısal programlama dilleri</vt:lpstr>
      <vt:lpstr>Nesnesel programlama dilleri</vt:lpstr>
      <vt:lpstr>Nesnesel programlama</vt:lpstr>
      <vt:lpstr>Nesnesel programlama</vt:lpstr>
      <vt:lpstr>Sınıflar</vt:lpstr>
      <vt:lpstr>Sınıflar</vt:lpstr>
      <vt:lpstr>Uygulama</vt:lpstr>
      <vt:lpstr>Alıştırma bu ya, evvel zaman içinde… Math kütüphanesi paralı olmuş…</vt:lpstr>
      <vt:lpstr>Kendi Math kütüphanemizi yapabiliriz ve yapacağız!</vt:lpstr>
      <vt:lpstr>Ülkemiz mühendislerinin ürettiği Mqth sınıfının prömiyerine hoş geldiniz! Şimdi şov zamanı!</vt:lpstr>
      <vt:lpstr>Şık ara yüz…  kullanıcıyı etkileyen  bir tasarım…</vt:lpstr>
      <vt:lpstr>Başka hiçbir Math Sınıfında bulamayacağınız: teselli_ver() metodu!</vt:lpstr>
      <vt:lpstr>Neden Nesnesel Programlama?</vt:lpstr>
      <vt:lpstr>Neden Nesnesel Programlama?</vt:lpstr>
      <vt:lpstr>Mqth sınıfımızı geçen hafta oluşturmuştuk.</vt:lpstr>
      <vt:lpstr>Değişken gruplanışı</vt:lpstr>
      <vt:lpstr>Static değişkenler/metotlar</vt:lpstr>
      <vt:lpstr>Static değişkenler/metotlar</vt:lpstr>
      <vt:lpstr>Static Alan ve Nesne Alanı</vt:lpstr>
      <vt:lpstr>Static Alan ve Nesne Alanı</vt:lpstr>
      <vt:lpstr>Özet (boşlukları doldurunuz)</vt:lpstr>
      <vt:lpstr>Aşağıdakilerin üçü de doğrudur.</vt:lpstr>
      <vt:lpstr>Nesne Dizileri ve null kullanımı</vt:lpstr>
      <vt:lpstr>Nesne Dizileri ve null kullanımı</vt:lpstr>
      <vt:lpstr>Nesne Dizileri ve null kullanımı</vt:lpstr>
      <vt:lpstr>Nesne Dizileri ve null kullanımı</vt:lpstr>
      <vt:lpstr>Nesne Dizileri ve null kullanımı</vt:lpstr>
      <vt:lpstr>Genel yapı</vt:lpstr>
      <vt:lpstr>Örnek Problem</vt:lpstr>
      <vt:lpstr>Metotlar</vt:lpstr>
      <vt:lpstr>Math sınıfından bazı metotlar (tekrar)</vt:lpstr>
      <vt:lpstr>Metotlar</vt:lpstr>
      <vt:lpstr>Metotlar</vt:lpstr>
      <vt:lpstr>Aynı isimli metotlar</vt:lpstr>
      <vt:lpstr>Aynı isimli metotlar</vt:lpstr>
      <vt:lpstr>Aynı isimli metotlar</vt:lpstr>
      <vt:lpstr>Kurucu Metot</vt:lpstr>
      <vt:lpstr>Kurucu Metot</vt:lpstr>
      <vt:lpstr>Kurucu Metot</vt:lpstr>
      <vt:lpstr>Aynı isimli kurucu metotlar</vt:lpstr>
      <vt:lpstr>Aynı isimli kurucu metotlar</vt:lpstr>
      <vt:lpstr>SoloLearn Uygulaması</vt:lpstr>
      <vt:lpstr>İlginç Windows hataları…</vt:lpstr>
      <vt:lpstr>Slayt 499</vt:lpstr>
      <vt:lpstr>Slayt 500</vt:lpstr>
      <vt:lpstr>Sınıf üzerinden kendi nesnelerimizi oluşturalım</vt:lpstr>
      <vt:lpstr>Kendi nesneni oluşturmak</vt:lpstr>
      <vt:lpstr>Kendi nesneni oluşturmak</vt:lpstr>
      <vt:lpstr>main metotumuzun içinden sohbeti yönetelim.</vt:lpstr>
      <vt:lpstr>Tarçının ricasını gerçekleştirelim…</vt:lpstr>
      <vt:lpstr>Dizilerde Hesap Sorusu</vt:lpstr>
      <vt:lpstr>Dizilerde Hesap Sorusu</vt:lpstr>
      <vt:lpstr>Tavşan Kaplumbağa Yarışı</vt:lpstr>
      <vt:lpstr>Tavşan Kaplumbağa Yarışı</vt:lpstr>
      <vt:lpstr>Tavşan Kaplumbağa Yarışı - Geliştirilmiş</vt:lpstr>
      <vt:lpstr>Uygulama</vt:lpstr>
      <vt:lpstr>Kodu nasıl geliştirebiliriz?</vt:lpstr>
      <vt:lpstr>Bunu biliyor musunuz?</vt:lpstr>
      <vt:lpstr>Nesnesel Programlama niçin önemlidir?</vt:lpstr>
      <vt:lpstr>Neden Nesnesel Programlama?</vt:lpstr>
      <vt:lpstr>Neden Nesnesel Programlama?</vt:lpstr>
      <vt:lpstr>Neden Nesnesel Programlama?</vt:lpstr>
      <vt:lpstr>Neden Nesnesel Programlama?</vt:lpstr>
      <vt:lpstr>Neden Nesnesel Programlama?</vt:lpstr>
      <vt:lpstr>Metotlar - Özet</vt:lpstr>
      <vt:lpstr>Metotlar - Özet</vt:lpstr>
      <vt:lpstr>Metotlar(Fonksiyonlar)</vt:lpstr>
      <vt:lpstr>Metot örnekleri</vt:lpstr>
      <vt:lpstr>Metot Oyunu</vt:lpstr>
      <vt:lpstr>Metot Oyunu</vt:lpstr>
      <vt:lpstr>Main işini bitirdiğinde…</vt:lpstr>
      <vt:lpstr>Bunu biliyor musunuz?</vt:lpstr>
      <vt:lpstr>Bunu biliyor musunuz?</vt:lpstr>
      <vt:lpstr>Gişe Uygulaması Kodu Parçaları</vt:lpstr>
      <vt:lpstr>Değer ile Parametre Geçişi</vt:lpstr>
      <vt:lpstr>Gişe Uygulaması Kodu Parçaları</vt:lpstr>
      <vt:lpstr>Bunu biliyor musunuz?</vt:lpstr>
      <vt:lpstr>Gişe Uygulaması Kodu Parçaları</vt:lpstr>
      <vt:lpstr>set ve get metotları</vt:lpstr>
      <vt:lpstr>set ve get metotları</vt:lpstr>
      <vt:lpstr>set ve get metotları</vt:lpstr>
      <vt:lpstr>Bunu biliyor musunuz?</vt:lpstr>
      <vt:lpstr>Bunu biliyor musunuz?</vt:lpstr>
      <vt:lpstr>Değer ile Parametre Geçişi</vt:lpstr>
      <vt:lpstr>Değer ile Parametre Geçişi</vt:lpstr>
      <vt:lpstr>Değer ile Parametre Geçişi</vt:lpstr>
      <vt:lpstr>Değer ile Parametre Geçişi</vt:lpstr>
      <vt:lpstr>Dizilerin Metotlara Parametre Olarak Gönderilmesi</vt:lpstr>
      <vt:lpstr>Dizilerin Metotlara Parametre Olarak Gönderilmesi</vt:lpstr>
      <vt:lpstr>Dizilerin Metotlara Parametre Olarak Gönderilmesi</vt:lpstr>
      <vt:lpstr>Dizilerin Metotlara Parametre Olarak Gönderilmesi</vt:lpstr>
      <vt:lpstr>UML diyagramları </vt:lpstr>
      <vt:lpstr>UML diyagramları </vt:lpstr>
      <vt:lpstr>UML diyagramları </vt:lpstr>
      <vt:lpstr>Alıştırma</vt:lpstr>
      <vt:lpstr>Problem</vt:lpstr>
      <vt:lpstr>Örnek Problem</vt:lpstr>
      <vt:lpstr>Örnek Problem</vt:lpstr>
      <vt:lpstr>UML diyagramları </vt:lpstr>
      <vt:lpstr>UML diyagramının karşılığı</vt:lpstr>
      <vt:lpstr>Öğrenci sınıfına ait UML diyagramını çiziniz. </vt:lpstr>
      <vt:lpstr>Öğrenci sınıfına ait UML diyagramını çiziniz. (Ders sınıfının UML’si ipucu olarak verilmiştir.)</vt:lpstr>
      <vt:lpstr>Öğrenci sınıfına ait UML diyagramını çiziniz. (Ders sınıfının UML’si ipucu olarak verilmiştir.)</vt:lpstr>
      <vt:lpstr>UML Diyagramları</vt:lpstr>
      <vt:lpstr>Slayt 560</vt:lpstr>
      <vt:lpstr>Meraklısına Ekstra slaytlar</vt:lpstr>
      <vt:lpstr>Yığıt ve Yığın Alanları (Ekstra slayt)</vt:lpstr>
      <vt:lpstr>Metotlarda Parametre Geçişi hk. (Ekstra Slayt)</vt:lpstr>
      <vt:lpstr>Metotlarda Parametre Geçişi hk. (Ekstra Slayt)</vt:lpstr>
      <vt:lpstr>Metotlarda Parametre Geçişi hk. (Ekstra Slayt)</vt:lpstr>
      <vt:lpstr>Static’lik üzerine meraklısına özel sorular... (Ekstra Slayt)</vt:lpstr>
      <vt:lpstr>Slayt 567</vt:lpstr>
      <vt:lpstr>Neredeyiz?</vt:lpstr>
      <vt:lpstr>Daha önceden değindiğimiz problemi genel hatlarıyla kodlayalım…</vt:lpstr>
      <vt:lpstr>Örnek Problem (Ders sınıfı)</vt:lpstr>
      <vt:lpstr>Örnek Problem (Ders sınıfı)</vt:lpstr>
      <vt:lpstr>Örnek Problem (Ders sınıfı metotları)</vt:lpstr>
      <vt:lpstr>Ders Sınıfı Kodumuzun bir görüntüsü</vt:lpstr>
      <vt:lpstr>Örnek Problem (Ders sınıfı metotları)</vt:lpstr>
      <vt:lpstr>Ders sınıfını oluşturduk…</vt:lpstr>
      <vt:lpstr>Öğrenci Sınıfı taslak kodu</vt:lpstr>
      <vt:lpstr>Slayt 577</vt:lpstr>
      <vt:lpstr>JOptionPane kullanımı</vt:lpstr>
      <vt:lpstr>JOptionPane kullanımı</vt:lpstr>
      <vt:lpstr>Slayt 580</vt:lpstr>
      <vt:lpstr>Konu tekrarı</vt:lpstr>
      <vt:lpstr>Slayt 582</vt:lpstr>
      <vt:lpstr>Uygulama: Kodun çıktısı ne olur?</vt:lpstr>
      <vt:lpstr>Slayt 584</vt:lpstr>
      <vt:lpstr>Komut Ekranı (tekrarı)</vt:lpstr>
      <vt:lpstr>Çıktıyı yazınız…</vt:lpstr>
      <vt:lpstr>Finale Yönelik Alıştırmalar</vt:lpstr>
      <vt:lpstr>Finale Yönelik Alıştırma: ALIŞVERİŞ SEPETİ</vt:lpstr>
      <vt:lpstr>Finale Yönelik Alıştırma: ALIŞVERİŞ SEPETİ</vt:lpstr>
      <vt:lpstr>Kod nasıl tasarlanabilir? (İpucu)</vt:lpstr>
      <vt:lpstr>Konu tekrarı SONU</vt:lpstr>
      <vt:lpstr>Bundan sonraki konuların kısa bir özeti</vt:lpstr>
      <vt:lpstr>Kalıtım, İstisnalar ve Dosya Okuma/Yazma konuları</vt:lpstr>
      <vt:lpstr>Çok genel betimlemeler</vt:lpstr>
      <vt:lpstr>Kalıtım</vt:lpstr>
      <vt:lpstr>Kalıtım</vt:lpstr>
      <vt:lpstr>İstisnalar</vt:lpstr>
      <vt:lpstr>try-catch Bloğu</vt:lpstr>
      <vt:lpstr>Dosya İşlemleri</vt:lpstr>
      <vt:lpstr>PrintWriter Sınıfı</vt:lpstr>
      <vt:lpstr>Uygulama</vt:lpstr>
      <vt:lpstr>Bundan sonraki konuların kısa bir özeti SONU</vt:lpstr>
      <vt:lpstr>Bu slaytlar hakkında</vt:lpstr>
      <vt:lpstr>Temel olarak</vt:lpstr>
      <vt:lpstr>BİL 141 – Bilgisayar Programlama I Java</vt:lpstr>
      <vt:lpstr>Kalıtım</vt:lpstr>
      <vt:lpstr>Kalıtım</vt:lpstr>
      <vt:lpstr>Kalıtım</vt:lpstr>
      <vt:lpstr>Kalıtım</vt:lpstr>
      <vt:lpstr>Kalıtım</vt:lpstr>
      <vt:lpstr>Kalıtım</vt:lpstr>
      <vt:lpstr>Kalıtım</vt:lpstr>
      <vt:lpstr>Kalıtım</vt:lpstr>
      <vt:lpstr>Arayüzler ve Soyut (Abstract) Sınıflar</vt:lpstr>
      <vt:lpstr>Soyut (Abstract) Sınıflar</vt:lpstr>
      <vt:lpstr>Soyut (Abstract) Sınıflar</vt:lpstr>
      <vt:lpstr>Soyut (Abstract) Sınıflar</vt:lpstr>
      <vt:lpstr>Soyut (Abstract) Sınıflar</vt:lpstr>
      <vt:lpstr>Arayüzler (Interface)</vt:lpstr>
      <vt:lpstr>Arayüzler (Interface)</vt:lpstr>
      <vt:lpstr>Arayüzler (Interface)</vt:lpstr>
      <vt:lpstr>Arayüzler (Interface)</vt:lpstr>
      <vt:lpstr>Arayüzler (Interface)</vt:lpstr>
      <vt:lpstr>Arayüzler (Interface)</vt:lpstr>
      <vt:lpstr>Arayüzler (Interface)</vt:lpstr>
      <vt:lpstr>Çokbiçimlilik (Polymorphism)</vt:lpstr>
      <vt:lpstr>Çokbiçimlilik (Polymorphism)</vt:lpstr>
      <vt:lpstr>Çokbiçimlilik (Polymorphism)</vt:lpstr>
      <vt:lpstr>Çokbiçimlilik (Polymorphism)</vt:lpstr>
      <vt:lpstr>Çokbiçimlilik (Polymorphism)</vt:lpstr>
      <vt:lpstr>İstisnalar</vt:lpstr>
      <vt:lpstr>İstisnalar</vt:lpstr>
      <vt:lpstr>İstisnalar</vt:lpstr>
      <vt:lpstr>İstisnalar</vt:lpstr>
      <vt:lpstr>try-catch Bloğu</vt:lpstr>
      <vt:lpstr>try-catch Bloğu</vt:lpstr>
      <vt:lpstr>try-catch Bloğu</vt:lpstr>
      <vt:lpstr>try-catch Bloğu</vt:lpstr>
      <vt:lpstr>Checked &amp; Unchecked İstisnalar</vt:lpstr>
      <vt:lpstr>Checked &amp; Unchecked İstisnalar</vt:lpstr>
      <vt:lpstr>Checked &amp; Unchecked İstisnalar</vt:lpstr>
      <vt:lpstr>Checked &amp; Unchecked İstisnalar</vt:lpstr>
      <vt:lpstr>Checked &amp; Unchecked İstisnalar</vt:lpstr>
      <vt:lpstr>İstisna Sınıfı Oluşturma</vt:lpstr>
      <vt:lpstr>İstisna Sınıfı Oluşturma</vt:lpstr>
      <vt:lpstr>İstisna Sınıfı Oluşturma</vt:lpstr>
      <vt:lpstr>finally Bloğu</vt:lpstr>
      <vt:lpstr>finally Bloğu</vt:lpstr>
      <vt:lpstr>İstisnalar</vt:lpstr>
      <vt:lpstr>Kalıtım ve İstisna Konusunu SoloLearn ile öğrenebilirsiniz.</vt:lpstr>
      <vt:lpstr>Dosya İşlemleri</vt:lpstr>
      <vt:lpstr>Dosya İşlemleri</vt:lpstr>
      <vt:lpstr>Dosya İşlemleri</vt:lpstr>
      <vt:lpstr>Dosya İşlemleri</vt:lpstr>
      <vt:lpstr>Dosya İşlemleri</vt:lpstr>
      <vt:lpstr>File Sınıfı</vt:lpstr>
      <vt:lpstr>PrintWriter Sınıfı</vt:lpstr>
      <vt:lpstr>PrintWriter Sınıfı</vt:lpstr>
      <vt:lpstr>PrintWriter Sınıfı</vt:lpstr>
      <vt:lpstr>BufferedReader Sınıfı</vt:lpstr>
      <vt:lpstr>BufferedReader Sınıfı</vt:lpstr>
      <vt:lpstr>StringTokenizer Sınıfı</vt:lpstr>
      <vt:lpstr>BufferedReader Sınıfı</vt:lpstr>
      <vt:lpstr>BufferedReader Sınıfı</vt:lpstr>
      <vt:lpstr>BufferedReader Sınıfı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PROBLEMİ BİR MODEL ile İFADE ETMEK</dc:title>
  <dc:creator>_</dc:creator>
  <cp:lastModifiedBy>User</cp:lastModifiedBy>
  <cp:revision>491</cp:revision>
  <dcterms:created xsi:type="dcterms:W3CDTF">2005-02-28T17:56:04Z</dcterms:created>
  <dcterms:modified xsi:type="dcterms:W3CDTF">2018-12-01T16:56:00Z</dcterms:modified>
</cp:coreProperties>
</file>