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257" r:id="rId4"/>
    <p:sldId id="383" r:id="rId5"/>
    <p:sldId id="372" r:id="rId6"/>
    <p:sldId id="373" r:id="rId7"/>
    <p:sldId id="374" r:id="rId8"/>
    <p:sldId id="375" r:id="rId9"/>
    <p:sldId id="376" r:id="rId10"/>
    <p:sldId id="381" r:id="rId11"/>
    <p:sldId id="378" r:id="rId12"/>
    <p:sldId id="379" r:id="rId13"/>
    <p:sldId id="386" r:id="rId14"/>
    <p:sldId id="286" r:id="rId15"/>
    <p:sldId id="365" r:id="rId16"/>
    <p:sldId id="389" r:id="rId17"/>
    <p:sldId id="354" r:id="rId18"/>
    <p:sldId id="285" r:id="rId19"/>
    <p:sldId id="261" r:id="rId20"/>
    <p:sldId id="262" r:id="rId21"/>
    <p:sldId id="260" r:id="rId22"/>
    <p:sldId id="382" r:id="rId23"/>
    <p:sldId id="369" r:id="rId24"/>
    <p:sldId id="371" r:id="rId25"/>
    <p:sldId id="390" r:id="rId26"/>
    <p:sldId id="276" r:id="rId27"/>
    <p:sldId id="368" r:id="rId28"/>
    <p:sldId id="391" r:id="rId29"/>
    <p:sldId id="279" r:id="rId30"/>
    <p:sldId id="322" r:id="rId31"/>
    <p:sldId id="332" r:id="rId32"/>
    <p:sldId id="333" r:id="rId33"/>
    <p:sldId id="362" r:id="rId34"/>
    <p:sldId id="280" r:id="rId35"/>
    <p:sldId id="351" r:id="rId36"/>
    <p:sldId id="388" r:id="rId37"/>
    <p:sldId id="387" r:id="rId38"/>
    <p:sldId id="392" r:id="rId39"/>
    <p:sldId id="385" r:id="rId40"/>
    <p:sldId id="363" r:id="rId41"/>
    <p:sldId id="394" r:id="rId42"/>
    <p:sldId id="395" r:id="rId43"/>
    <p:sldId id="396" r:id="rId44"/>
    <p:sldId id="397" r:id="rId45"/>
    <p:sldId id="393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760" autoAdjust="0"/>
    <p:restoredTop sz="94624" autoAdjust="0"/>
  </p:normalViewPr>
  <p:slideViewPr>
    <p:cSldViewPr>
      <p:cViewPr>
        <p:scale>
          <a:sx n="80" d="100"/>
          <a:sy n="80" d="100"/>
        </p:scale>
        <p:origin x="-126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17720-F407-4036-A15C-4AE17639BAE5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DC6C-F81C-4B42-A9CB-D3F9198E67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-zXu7SoZi-A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youtu.be/-zXu7SoZi-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hyperlink" Target="https://www.sololearn.com/Course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1b10bmlvqabco.cloudfront.net/attach/jlcbh4csgxo79m/inqfroh8pif2zg/jn62v6nrxudr/DerseDevamKosuluYonetmelik.pdf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BİLGİSAYAR PROGRAMLAMA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OĞUZ HANOĞLU</a:t>
            </a:r>
            <a:endParaRPr lang="en-US" sz="2400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Dönem sonu sınavına nasıl çalışılır?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Sınav nasıl olur Hocam? Zor mu olur kolay mı?</a:t>
            </a:r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571604" y="2285992"/>
            <a:ext cx="5786478" cy="2062103"/>
          </a:xfrm>
          <a:prstGeom prst="rect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tr-TR" sz="3200" dirty="0" err="1" smtClean="0"/>
              <a:t>if</a:t>
            </a:r>
            <a:r>
              <a:rPr lang="tr-TR" sz="3200" dirty="0" smtClean="0"/>
              <a:t>(!</a:t>
            </a:r>
            <a:r>
              <a:rPr lang="tr-TR" sz="3200" dirty="0" err="1" smtClean="0"/>
              <a:t>strcmp</a:t>
            </a:r>
            <a:r>
              <a:rPr lang="tr-TR" sz="3200" dirty="0" smtClean="0"/>
              <a:t>(</a:t>
            </a:r>
            <a:r>
              <a:rPr lang="tr-TR" sz="3200" dirty="0" err="1" smtClean="0"/>
              <a:t>you</a:t>
            </a:r>
            <a:r>
              <a:rPr lang="tr-TR" sz="3200" dirty="0" smtClean="0"/>
              <a:t>,“</a:t>
            </a:r>
            <a:r>
              <a:rPr lang="tr-TR" sz="3200" dirty="0" err="1" smtClean="0"/>
              <a:t>well</a:t>
            </a:r>
            <a:r>
              <a:rPr lang="tr-TR" sz="3200" dirty="0" smtClean="0"/>
              <a:t> </a:t>
            </a:r>
            <a:r>
              <a:rPr lang="tr-TR" sz="3200" dirty="0" err="1" smtClean="0"/>
              <a:t>studied</a:t>
            </a:r>
            <a:r>
              <a:rPr lang="tr-TR" sz="3200" dirty="0" smtClean="0"/>
              <a:t>”))</a:t>
            </a:r>
          </a:p>
          <a:p>
            <a:pPr lvl="2"/>
            <a:r>
              <a:rPr lang="tr-TR" sz="3200" dirty="0" err="1" smtClean="0"/>
              <a:t>strcpy</a:t>
            </a:r>
            <a:r>
              <a:rPr lang="tr-TR" sz="3200" dirty="0" smtClean="0"/>
              <a:t>(</a:t>
            </a:r>
            <a:r>
              <a:rPr lang="tr-TR" sz="3200" dirty="0" err="1" smtClean="0"/>
              <a:t>finalExam</a:t>
            </a:r>
            <a:r>
              <a:rPr lang="tr-TR" sz="3200" dirty="0" smtClean="0"/>
              <a:t> , “</a:t>
            </a:r>
            <a:r>
              <a:rPr lang="tr-TR" sz="3200" dirty="0" err="1" smtClean="0"/>
              <a:t>easy</a:t>
            </a:r>
            <a:r>
              <a:rPr lang="tr-TR" sz="3200" dirty="0" smtClean="0"/>
              <a:t>”);</a:t>
            </a:r>
          </a:p>
          <a:p>
            <a:pPr lvl="2"/>
            <a:r>
              <a:rPr lang="tr-TR" sz="3200" dirty="0" smtClean="0"/>
              <a:t>else</a:t>
            </a:r>
          </a:p>
          <a:p>
            <a:pPr lvl="2"/>
            <a:r>
              <a:rPr lang="tr-TR" sz="3200" dirty="0" err="1" smtClean="0"/>
              <a:t>strcpy</a:t>
            </a:r>
            <a:r>
              <a:rPr lang="tr-TR" sz="3200" dirty="0" smtClean="0"/>
              <a:t>(</a:t>
            </a:r>
            <a:r>
              <a:rPr lang="tr-TR" sz="3200" dirty="0" err="1" smtClean="0"/>
              <a:t>finalExam</a:t>
            </a:r>
            <a:r>
              <a:rPr lang="tr-TR" sz="3200" dirty="0" smtClean="0"/>
              <a:t> , “hard”);</a:t>
            </a:r>
          </a:p>
        </p:txBody>
      </p:sp>
      <p:grpSp>
        <p:nvGrpSpPr>
          <p:cNvPr id="5" name="13 Grup"/>
          <p:cNvGrpSpPr/>
          <p:nvPr/>
        </p:nvGrpSpPr>
        <p:grpSpPr>
          <a:xfrm>
            <a:off x="714348" y="1643050"/>
            <a:ext cx="7715304" cy="4084108"/>
            <a:chOff x="714348" y="1643050"/>
            <a:chExt cx="7715304" cy="4084108"/>
          </a:xfrm>
        </p:grpSpPr>
        <p:cxnSp>
          <p:nvCxnSpPr>
            <p:cNvPr id="6" name="5 Düz Ok Bağlayıcısı"/>
            <p:cNvCxnSpPr/>
            <p:nvPr/>
          </p:nvCxnSpPr>
          <p:spPr>
            <a:xfrm flipV="1">
              <a:off x="5000628" y="4357694"/>
              <a:ext cx="1785950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Metin kutusu"/>
            <p:cNvSpPr txBox="1"/>
            <p:nvPr/>
          </p:nvSpPr>
          <p:spPr>
            <a:xfrm>
              <a:off x="4143372" y="5357826"/>
              <a:ext cx="2917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Noktalı virgülü unutmuyoruz.</a:t>
              </a:r>
              <a:endParaRPr lang="tr-TR" dirty="0"/>
            </a:p>
          </p:txBody>
        </p:sp>
        <p:cxnSp>
          <p:nvCxnSpPr>
            <p:cNvPr id="8" name="7 Düz Ok Bağlayıcısı"/>
            <p:cNvCxnSpPr/>
            <p:nvPr/>
          </p:nvCxnSpPr>
          <p:spPr>
            <a:xfrm rot="5400000" flipH="1" flipV="1">
              <a:off x="1571604" y="3500438"/>
              <a:ext cx="1214446" cy="7858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714348" y="4500570"/>
              <a:ext cx="27596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Tek komut olduğu için süslü</a:t>
              </a:r>
            </a:p>
            <a:p>
              <a:r>
                <a:rPr lang="tr-TR" dirty="0" smtClean="0"/>
                <a:t>paranteze gerek yok.</a:t>
              </a:r>
              <a:endParaRPr lang="tr-TR" dirty="0"/>
            </a:p>
          </p:txBody>
        </p:sp>
        <p:sp>
          <p:nvSpPr>
            <p:cNvPr id="11" name="10 Metin kutusu"/>
            <p:cNvSpPr txBox="1"/>
            <p:nvPr/>
          </p:nvSpPr>
          <p:spPr>
            <a:xfrm>
              <a:off x="5357818" y="1643050"/>
              <a:ext cx="3071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Dizgilerde == olmuyor. </a:t>
              </a:r>
            </a:p>
            <a:p>
              <a:r>
                <a:rPr lang="tr-TR" dirty="0" err="1" smtClean="0"/>
                <a:t>strcmp</a:t>
              </a:r>
              <a:r>
                <a:rPr lang="tr-TR" dirty="0" smtClean="0"/>
                <a:t> gerekir.</a:t>
              </a:r>
              <a:endParaRPr lang="tr-TR" dirty="0"/>
            </a:p>
          </p:txBody>
        </p:sp>
        <p:cxnSp>
          <p:nvCxnSpPr>
            <p:cNvPr id="13" name="12 Düz Ok Bağlayıcısı"/>
            <p:cNvCxnSpPr/>
            <p:nvPr/>
          </p:nvCxnSpPr>
          <p:spPr>
            <a:xfrm flipV="1">
              <a:off x="4000496" y="2000240"/>
              <a:ext cx="1214446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Duyurular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Son ders saatinde hatıra fotoğrafı çekimi</a:t>
            </a:r>
          </a:p>
          <a:p>
            <a:pPr lvl="1"/>
            <a:r>
              <a:rPr lang="tr-TR" dirty="0" smtClean="0"/>
              <a:t>Kuaförünüzden şimdiden randevunuzu alınız.</a:t>
            </a:r>
          </a:p>
        </p:txBody>
      </p:sp>
      <p:pic>
        <p:nvPicPr>
          <p:cNvPr id="4" name="3 Resim" descr="pictureda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143116"/>
            <a:ext cx="1700286" cy="16008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780032" cy="134112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Alıştırma sorusu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5929322" y="2000240"/>
          <a:ext cx="2882900" cy="1322070"/>
        </p:xfrm>
        <a:graphic>
          <a:graphicData uri="http://schemas.openxmlformats.org/drawingml/2006/table">
            <a:tbl>
              <a:tblPr/>
              <a:tblGrid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  <a:gridCol w="288290"/>
              </a:tblGrid>
              <a:tr h="436880">
                <a:tc gridSpan="10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gcc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000" dirty="0" err="1">
                          <a:latin typeface="Arial"/>
                          <a:ea typeface="Calibri"/>
                          <a:cs typeface="Times New Roman"/>
                        </a:rPr>
                        <a:t>OdevEnEnSondanDahaSon</a:t>
                      </a:r>
                      <a:r>
                        <a:rPr lang="tr-TR" sz="1000" dirty="0">
                          <a:latin typeface="Arial"/>
                          <a:ea typeface="Calibri"/>
                          <a:cs typeface="Times New Roman"/>
                        </a:rPr>
                        <a:t>.c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-o </a:t>
                      </a:r>
                      <a:r>
                        <a:rPr lang="tr-TR" sz="10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Odev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.exe 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000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Odev</a:t>
                      </a: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tr-TR" sz="1000" kern="12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exe</a:t>
                      </a:r>
                      <a:r>
                        <a:rPr lang="tr-TR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tr-TR" sz="10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r>
                        <a:rPr lang="tr-TR" sz="1000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7510" algn="l"/>
                        </a:tabLst>
                      </a:pPr>
                      <a:endParaRPr lang="tr-T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00034" y="100211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//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OdevEnEnSondanDahaSon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.c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dosyasi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#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include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&lt;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stdio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.h&gt;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argc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argv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[])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("L");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x= 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argv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[1][0] - 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)'0';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('A',x);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('B',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argc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0;	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void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char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x,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{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(j=1; j&lt;=y;j++)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("%c",x);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return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929322" y="1571612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tr-T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Komut Ekranı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4876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 smtClean="0">
                <a:solidFill>
                  <a:srgbClr val="FF0000"/>
                </a:solidFill>
              </a:rPr>
              <a:t>Geçmiş dönemlerdeki bir dönem sonu sınavı sorusundan</a:t>
            </a:r>
            <a:endParaRPr lang="tr-TR" sz="2400" i="1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3500430" y="5286388"/>
            <a:ext cx="3485495" cy="1123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feof</a:t>
            </a:r>
            <a:r>
              <a:rPr lang="tr-TR" dirty="0" smtClean="0"/>
              <a:t> alıştırması: PERSONEL LİSTESİ GÜNCELLEME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71924" cy="49377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Bir işyerinde mevcut olarak çalışan kişilerin listesi </a:t>
            </a:r>
            <a:r>
              <a:rPr lang="tr-TR" b="1" i="1" u="sng" dirty="0" err="1" smtClean="0"/>
              <a:t>mevcutPersonel</a:t>
            </a:r>
            <a:r>
              <a:rPr lang="tr-TR" b="1" i="1" u="sng" dirty="0" smtClean="0"/>
              <a:t>.</a:t>
            </a:r>
            <a:r>
              <a:rPr lang="tr-TR" b="1" i="1" u="sng" dirty="0" err="1" smtClean="0"/>
              <a:t>txt</a:t>
            </a:r>
            <a:r>
              <a:rPr lang="tr-TR" dirty="0" smtClean="0"/>
              <a:t> isimli bir metin dosyası altında kayıtlı olarak tutulmaktadır. Örnek bir </a:t>
            </a:r>
            <a:r>
              <a:rPr lang="tr-TR" b="1" i="1" dirty="0" err="1" smtClean="0"/>
              <a:t>mevcutPersonel</a:t>
            </a:r>
            <a:r>
              <a:rPr lang="tr-TR" b="1" i="1" dirty="0" smtClean="0"/>
              <a:t>.</a:t>
            </a:r>
            <a:r>
              <a:rPr lang="tr-TR" b="1" i="1" dirty="0" err="1" smtClean="0"/>
              <a:t>txt</a:t>
            </a:r>
            <a:r>
              <a:rPr lang="tr-TR" dirty="0" smtClean="0"/>
              <a:t> içeriği aşağıda verilmektedir. Firmaya yeni dahil olan yeni çalışanların isimleri ise </a:t>
            </a:r>
            <a:r>
              <a:rPr lang="tr-TR" b="1" i="1" dirty="0" err="1" smtClean="0"/>
              <a:t>yeniPersonel</a:t>
            </a:r>
            <a:r>
              <a:rPr lang="tr-TR" b="1" i="1" dirty="0" smtClean="0"/>
              <a:t>.txt</a:t>
            </a:r>
            <a:r>
              <a:rPr lang="tr-TR" dirty="0" smtClean="0"/>
              <a:t> isimli metin dosyasında aşağıdaki gibi yer almaktadır. (Bu çalışanların kaç tane olduğu belli değildir.)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Bu soruda, yazacağınız kod </a:t>
            </a:r>
            <a:r>
              <a:rPr lang="tr-TR" b="1" i="1" dirty="0" err="1" smtClean="0"/>
              <a:t>yeniPersonel</a:t>
            </a:r>
            <a:r>
              <a:rPr lang="tr-TR" b="1" i="1" dirty="0" smtClean="0"/>
              <a:t>.txt</a:t>
            </a:r>
            <a:r>
              <a:rPr lang="tr-TR" dirty="0" smtClean="0"/>
              <a:t> dosyasındaki isim-soyisim biçimindeki personel bilgilerini alarak </a:t>
            </a:r>
            <a:r>
              <a:rPr lang="tr-TR" b="1" i="1" dirty="0" err="1" smtClean="0"/>
              <a:t>mevcutPersonel</a:t>
            </a:r>
            <a:r>
              <a:rPr lang="tr-TR" b="1" i="1" dirty="0" smtClean="0"/>
              <a:t>.txt</a:t>
            </a:r>
            <a:r>
              <a:rPr lang="tr-TR" dirty="0" smtClean="0"/>
              <a:t> dosyasının sonuna ekleyecektir.</a:t>
            </a:r>
            <a:endParaRPr lang="tr-TR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14942" y="1285860"/>
            <a:ext cx="3009900" cy="9387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mevcutPersonel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çalışmadan önce)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Ayse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Gursoy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Temel Durusu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Ozan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Karacay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214942" y="4572008"/>
            <a:ext cx="3011488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mevcutPersonel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çalıştıktan sonra)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err="1" smtClean="0">
                <a:latin typeface="Calibri" pitchFamily="34" charset="0"/>
              </a:rPr>
              <a:t>AyseGursoy</a:t>
            </a:r>
            <a:endParaRPr lang="tr-TR" sz="1100" dirty="0" smtClean="0"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smtClean="0">
                <a:latin typeface="Calibri" pitchFamily="34" charset="0"/>
              </a:rPr>
              <a:t>Temel Durusu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1100" dirty="0" smtClean="0">
                <a:latin typeface="Calibri" pitchFamily="34" charset="0"/>
              </a:rPr>
              <a:t>Ozan </a:t>
            </a:r>
            <a:r>
              <a:rPr lang="tr-TR" sz="1100" dirty="0" err="1" smtClean="0">
                <a:latin typeface="Calibri" pitchFamily="34" charset="0"/>
              </a:rPr>
              <a:t>Karacay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 Tekin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Sezen 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Behçet Pekin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14942" y="2714620"/>
            <a:ext cx="3009900" cy="1403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yeniPersonel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tr-T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txt</a:t>
            </a:r>
            <a:r>
              <a:rPr kumimoji="0" lang="tr-T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(program çalışmadan önce)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Ali Tekin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Sezen Ekin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Behçet Pekin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7 Aşağı Ok"/>
          <p:cNvSpPr/>
          <p:nvPr/>
        </p:nvSpPr>
        <p:spPr>
          <a:xfrm>
            <a:off x="6357950" y="4143380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8 Resim" descr="drawing-clip-art-man-drawing-m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786322"/>
            <a:ext cx="1571636" cy="1178727"/>
          </a:xfrm>
          <a:prstGeom prst="rect">
            <a:avLst/>
          </a:prstGeom>
        </p:spPr>
      </p:pic>
      <p:pic>
        <p:nvPicPr>
          <p:cNvPr id="10" name="9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1500174"/>
            <a:ext cx="1049576" cy="107155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				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kagit</a:t>
            </a:r>
            <a:r>
              <a:rPr lang="tr-TR" dirty="0" smtClean="0"/>
              <a:t> (</a:t>
            </a:r>
            <a:r>
              <a:rPr lang="tr-TR" dirty="0" err="1" smtClean="0"/>
              <a:t>int</a:t>
            </a:r>
            <a:r>
              <a:rPr lang="tr-TR" dirty="0" smtClean="0"/>
              <a:t> x[]);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x[] ={5}, y=1, z;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x[0]);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y = </a:t>
            </a:r>
            <a:r>
              <a:rPr lang="tr-TR" dirty="0" err="1" smtClean="0"/>
              <a:t>kagit</a:t>
            </a:r>
            <a:r>
              <a:rPr lang="tr-TR" dirty="0" smtClean="0"/>
              <a:t>(x);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x[0]);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y);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kagit</a:t>
            </a:r>
            <a:r>
              <a:rPr lang="tr-TR" dirty="0" smtClean="0"/>
              <a:t>(</a:t>
            </a:r>
            <a:r>
              <a:rPr lang="tr-TR" dirty="0" err="1" smtClean="0"/>
              <a:t>int</a:t>
            </a:r>
            <a:r>
              <a:rPr lang="tr-TR" dirty="0" smtClean="0"/>
              <a:t> a[])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y = ++a[0];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a[0]);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("%d", y);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y;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}</a:t>
            </a:r>
            <a:endParaRPr lang="tr-TR" dirty="0"/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1428736"/>
            <a:ext cx="1767840" cy="132892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43446"/>
            <a:ext cx="3600000" cy="12558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Görselliği artırmak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229600" cy="4937760"/>
          </a:xfrm>
        </p:spPr>
        <p:txBody>
          <a:bodyPr/>
          <a:lstStyle/>
          <a:p>
            <a:r>
              <a:rPr lang="tr-TR" dirty="0" smtClean="0"/>
              <a:t>Ek kütüphaneler, dosyalar ve ek ayarlar ile kodunuzun görselliğini artırabilirsiniz.</a:t>
            </a:r>
            <a:endParaRPr lang="tr-TR" dirty="0"/>
          </a:p>
        </p:txBody>
      </p:sp>
      <p:pic>
        <p:nvPicPr>
          <p:cNvPr id="4" name="3 Resim" descr="Ekran Alıntısı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14554"/>
            <a:ext cx="3286148" cy="2944277"/>
          </a:xfrm>
          <a:prstGeom prst="rect">
            <a:avLst/>
          </a:prstGeom>
        </p:spPr>
      </p:pic>
      <p:sp>
        <p:nvSpPr>
          <p:cNvPr id="5" name="4 Dikdörtgen">
            <a:hlinkClick r:id="rId4"/>
          </p:cNvPr>
          <p:cNvSpPr/>
          <p:nvPr/>
        </p:nvSpPr>
        <p:spPr>
          <a:xfrm>
            <a:off x="1214414" y="5286388"/>
            <a:ext cx="303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 smtClean="0"/>
              <a:t>https://youtu.be/-zXu7SoZi-A</a:t>
            </a:r>
            <a:endParaRPr lang="tr-TR" b="1" u="sng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786314" y="1785926"/>
            <a:ext cx="3571900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i="1" dirty="0" smtClean="0"/>
              <a:t>Ancak bu tarz kütüphanelerin kurulması, derleyicideki ayarlarının yapılması çok zahmetlidir.</a:t>
            </a:r>
            <a:endParaRPr lang="tr-TR" sz="2400" b="1" i="1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5214942" y="3786190"/>
            <a:ext cx="314327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Denemek isteyen öğrencilere (</a:t>
            </a:r>
            <a:r>
              <a:rPr lang="tr-TR" sz="2000" dirty="0" err="1" smtClean="0"/>
              <a:t>güncellğini</a:t>
            </a:r>
            <a:r>
              <a:rPr lang="tr-TR" sz="2000" dirty="0" smtClean="0"/>
              <a:t> yitiren) allegro yerine daha güncel olan SDL2 ve hatta çok daha gelişmiş olan</a:t>
            </a:r>
          </a:p>
          <a:p>
            <a:pPr algn="ctr"/>
            <a:r>
              <a:rPr lang="tr-TR" sz="2000" dirty="0" err="1" smtClean="0"/>
              <a:t>Unity</a:t>
            </a:r>
            <a:r>
              <a:rPr lang="tr-TR" sz="2000" dirty="0" smtClean="0"/>
              <a:t> (C#) önerilir.</a:t>
            </a:r>
            <a:endParaRPr lang="tr-TR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660737" cy="3352808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Nesne Tabanlı bir programlama dili olan Java…</a:t>
            </a:r>
          </a:p>
          <a:p>
            <a:r>
              <a:rPr lang="tr-TR" dirty="0" smtClean="0"/>
              <a:t>Nasıl açılır? (</a:t>
            </a:r>
            <a:r>
              <a:rPr lang="tr-TR" dirty="0" err="1" smtClean="0"/>
              <a:t>Netbeans</a:t>
            </a:r>
            <a:r>
              <a:rPr lang="tr-TR" dirty="0" smtClean="0"/>
              <a:t> derleyicisi)</a:t>
            </a:r>
          </a:p>
          <a:p>
            <a:r>
              <a:rPr lang="tr-TR" dirty="0" smtClean="0"/>
              <a:t>Ekrana “Merhaba </a:t>
            </a:r>
            <a:r>
              <a:rPr lang="tr-TR" dirty="0" err="1" smtClean="0"/>
              <a:t>Dunya</a:t>
            </a:r>
            <a:r>
              <a:rPr lang="tr-TR" dirty="0" smtClean="0"/>
              <a:t>!” nasıl yazdırılır?</a:t>
            </a:r>
          </a:p>
          <a:p>
            <a:r>
              <a:rPr lang="tr-TR" dirty="0" smtClean="0"/>
              <a:t>Noktalı virgül(;) unutulursa hemen uyarılması…</a:t>
            </a:r>
          </a:p>
          <a:p>
            <a:r>
              <a:rPr lang="tr-TR" dirty="0" err="1" smtClean="0"/>
              <a:t>System</a:t>
            </a:r>
            <a:r>
              <a:rPr lang="tr-TR" dirty="0" smtClean="0"/>
              <a:t>.</a:t>
            </a:r>
            <a:r>
              <a:rPr lang="tr-TR" dirty="0" err="1" smtClean="0"/>
              <a:t>out</a:t>
            </a:r>
            <a:r>
              <a:rPr lang="tr-TR" dirty="0" smtClean="0"/>
              <a:t>.</a:t>
            </a:r>
            <a:r>
              <a:rPr lang="tr-TR" dirty="0" err="1" smtClean="0"/>
              <a:t>println</a:t>
            </a:r>
            <a:r>
              <a:rPr lang="tr-TR" dirty="0" smtClean="0"/>
              <a:t>(“Merhaba”+5+2*10); ne yazdırır?</a:t>
            </a:r>
          </a:p>
          <a:p>
            <a:r>
              <a:rPr lang="tr-TR" dirty="0" smtClean="0"/>
              <a:t>Noktadan sonra açılan menü…</a:t>
            </a:r>
          </a:p>
          <a:p>
            <a:r>
              <a:rPr lang="tr-TR" dirty="0" err="1" smtClean="0"/>
              <a:t>System</a:t>
            </a:r>
            <a:r>
              <a:rPr lang="tr-TR" dirty="0" smtClean="0"/>
              <a:t>.</a:t>
            </a:r>
            <a:r>
              <a:rPr lang="tr-TR" dirty="0" err="1" smtClean="0"/>
              <a:t>out</a:t>
            </a:r>
            <a:r>
              <a:rPr lang="tr-TR" dirty="0" smtClean="0"/>
              <a:t>.</a:t>
            </a:r>
            <a:r>
              <a:rPr lang="tr-TR" dirty="0" err="1" smtClean="0"/>
              <a:t>printf</a:t>
            </a:r>
            <a:r>
              <a:rPr lang="tr-TR" dirty="0" smtClean="0"/>
              <a:t> kullanımı…</a:t>
            </a:r>
          </a:p>
          <a:p>
            <a:r>
              <a:rPr lang="tr-TR" b="1" dirty="0" err="1" smtClean="0"/>
              <a:t>int</a:t>
            </a:r>
            <a:r>
              <a:rPr lang="tr-TR" b="1" dirty="0" smtClean="0"/>
              <a:t> y = 3.0;  yazamayışımız ve Java’nın satırın solunda bize düzeltme önermesi</a:t>
            </a:r>
          </a:p>
          <a:p>
            <a:r>
              <a:rPr lang="tr-TR" dirty="0" err="1" smtClean="0"/>
              <a:t>boolean</a:t>
            </a:r>
            <a:r>
              <a:rPr lang="tr-TR" dirty="0" smtClean="0"/>
              <a:t> değişkeninin oluşu, </a:t>
            </a:r>
            <a:r>
              <a:rPr lang="tr-TR" dirty="0" err="1" smtClean="0"/>
              <a:t>true</a:t>
            </a:r>
            <a:r>
              <a:rPr lang="tr-TR" dirty="0" smtClean="0"/>
              <a:t>/</a:t>
            </a:r>
            <a:r>
              <a:rPr lang="tr-TR" dirty="0" err="1" smtClean="0"/>
              <a:t>false</a:t>
            </a:r>
            <a:r>
              <a:rPr lang="tr-TR" dirty="0" smtClean="0"/>
              <a:t> dan başka değer kabul etmemesi.</a:t>
            </a:r>
          </a:p>
          <a:p>
            <a:r>
              <a:rPr lang="tr-TR" dirty="0" err="1" smtClean="0"/>
              <a:t>String</a:t>
            </a:r>
            <a:r>
              <a:rPr lang="tr-TR" dirty="0" smtClean="0"/>
              <a:t> x=deneme” ve x.</a:t>
            </a:r>
            <a:r>
              <a:rPr lang="tr-TR" dirty="0" err="1" smtClean="0"/>
              <a:t>length</a:t>
            </a:r>
            <a:r>
              <a:rPr lang="tr-TR" dirty="0" smtClean="0"/>
              <a:t> ve x. fonksiyonlar(nesnel programlama)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462" t="30754" r="33236" b="31944"/>
          <a:stretch>
            <a:fillRect/>
          </a:stretch>
        </p:blipFill>
        <p:spPr bwMode="auto">
          <a:xfrm>
            <a:off x="6467436" y="4374286"/>
            <a:ext cx="2404611" cy="147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Yuvarlatılmış Dikdörtgen"/>
          <p:cNvSpPr/>
          <p:nvPr/>
        </p:nvSpPr>
        <p:spPr>
          <a:xfrm>
            <a:off x="428596" y="4500570"/>
            <a:ext cx="3955600" cy="17489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Başka dillere kolay uyum sağlamamız için </a:t>
            </a:r>
            <a:r>
              <a:rPr lang="tr-TR" sz="1600" dirty="0" err="1" smtClean="0"/>
              <a:t>C’nin</a:t>
            </a:r>
            <a:r>
              <a:rPr lang="tr-TR" sz="1600" dirty="0" smtClean="0"/>
              <a:t> hoşgörülüyle karşıladığı hataları yapmamaya özen gösterelim. Örneğin C, </a:t>
            </a:r>
            <a:br>
              <a:rPr lang="tr-TR" sz="1600" dirty="0" smtClean="0"/>
            </a:br>
            <a:r>
              <a:rPr lang="tr-TR" sz="1600" b="1" i="1" dirty="0" err="1" smtClean="0"/>
              <a:t>int</a:t>
            </a:r>
            <a:r>
              <a:rPr lang="tr-TR" sz="1600" b="1" i="1" dirty="0" smtClean="0"/>
              <a:t> y=3.0; </a:t>
            </a:r>
            <a:r>
              <a:rPr lang="tr-TR" sz="1600" dirty="0" smtClean="0"/>
              <a:t>‘da hata vermez ve 3 değerini atar ama biz yine de </a:t>
            </a:r>
            <a:br>
              <a:rPr lang="tr-TR" sz="1600" dirty="0" smtClean="0"/>
            </a:br>
            <a:r>
              <a:rPr lang="tr-TR" sz="1600" b="1" i="1" dirty="0" err="1" smtClean="0"/>
              <a:t>int</a:t>
            </a:r>
            <a:r>
              <a:rPr lang="tr-TR" sz="1600" b="1" i="1" dirty="0" smtClean="0"/>
              <a:t> y = (</a:t>
            </a:r>
            <a:r>
              <a:rPr lang="tr-TR" sz="1600" b="1" i="1" dirty="0" err="1" smtClean="0"/>
              <a:t>int</a:t>
            </a:r>
            <a:r>
              <a:rPr lang="tr-TR" sz="1600" b="1" i="1" dirty="0" smtClean="0"/>
              <a:t>)3.0;</a:t>
            </a:r>
            <a:r>
              <a:rPr lang="tr-TR" sz="1600" dirty="0" smtClean="0"/>
              <a:t> yazalım.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6265692" y="5844422"/>
            <a:ext cx="260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DevCpp’a</a:t>
            </a:r>
            <a:r>
              <a:rPr lang="tr-TR" dirty="0" smtClean="0"/>
              <a:t> göre geç açılır</a:t>
            </a:r>
            <a:r>
              <a:rPr lang="tr-TR" dirty="0" smtClean="0">
                <a:sym typeface="Wingdings" pitchFamily="2" charset="2"/>
              </a:rPr>
              <a:t></a:t>
            </a:r>
            <a:endParaRPr lang="tr-TR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4572000" y="4214818"/>
            <a:ext cx="1571636" cy="250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Java da C gibi çok yaygın bir dildir.  Nesne yönelimli olması, gelişmiş kütüphanelerinin olması gibi avantajları vardır.</a:t>
            </a:r>
            <a:endParaRPr lang="tr-TR" sz="16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8604"/>
            <a:ext cx="31432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Java_programming_language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7937" y="1219200"/>
            <a:ext cx="1568863" cy="287624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Bunu biliyor muydunuz?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178117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Android</a:t>
            </a:r>
            <a:r>
              <a:rPr lang="tr-TR" dirty="0" smtClean="0"/>
              <a:t> işletim sistemine sahip telefonların uygulamaları genelde Java ile yazılır.</a:t>
            </a:r>
          </a:p>
          <a:p>
            <a:r>
              <a:rPr lang="tr-TR" dirty="0" smtClean="0"/>
              <a:t>Java ile konsol haricinde de çıkış alabilmek (şekiller oluşturmak vs.) mümkündür. </a:t>
            </a:r>
          </a:p>
          <a:p>
            <a:r>
              <a:rPr lang="tr-TR" dirty="0" smtClean="0"/>
              <a:t>C dilinde de kütüphaneler ekleyerek benzeri çıkışlar alınabilir.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357562"/>
            <a:ext cx="1928826" cy="195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Resim" descr="11924252_485156801658608_812823400482452823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075537" cy="2468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Java features.</a:t>
            </a:r>
          </a:p>
          <a:p>
            <a:pPr lvl="1"/>
            <a:r>
              <a:rPr lang="en-US" strike="sngStrike" dirty="0" smtClean="0"/>
              <a:t>Widely used.</a:t>
            </a:r>
          </a:p>
          <a:p>
            <a:pPr lvl="1"/>
            <a:r>
              <a:rPr lang="en-US" dirty="0" smtClean="0"/>
              <a:t>Widely available.</a:t>
            </a:r>
          </a:p>
          <a:p>
            <a:pPr lvl="1"/>
            <a:r>
              <a:rPr lang="en-US" dirty="0" smtClean="0"/>
              <a:t>Embraces full set of modern abstractions.</a:t>
            </a:r>
          </a:p>
          <a:p>
            <a:pPr lvl="1"/>
            <a:r>
              <a:rPr lang="en-US" dirty="0" smtClean="0"/>
              <a:t>Variety of automatic checks for mistakes in programs.</a:t>
            </a:r>
          </a:p>
          <a:p>
            <a:pPr lvl="1"/>
            <a:endParaRPr lang="en-US" dirty="0" smtClean="0"/>
          </a:p>
          <a:p>
            <a:pPr marL="0" indent="0"/>
            <a:r>
              <a:rPr lang="en-US" dirty="0" smtClean="0"/>
              <a:t>Facts of life.</a:t>
            </a:r>
          </a:p>
          <a:p>
            <a:pPr lvl="1"/>
            <a:r>
              <a:rPr lang="en-US" dirty="0" smtClean="0"/>
              <a:t>No perfect language.</a:t>
            </a:r>
          </a:p>
          <a:p>
            <a:pPr lvl="1"/>
            <a:endParaRPr lang="en-US" dirty="0" smtClean="0"/>
          </a:p>
          <a:p>
            <a:endParaRPr lang="tr-TR" dirty="0"/>
          </a:p>
        </p:txBody>
      </p:sp>
      <p:pic>
        <p:nvPicPr>
          <p:cNvPr id="4" name="3 Resim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35756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800" i="1" dirty="0" smtClean="0"/>
              <a:t>Geçtiğimiz haftalarda </a:t>
            </a:r>
            <a:r>
              <a:rPr lang="tr-TR" sz="1800" b="1" i="1" dirty="0" smtClean="0"/>
              <a:t>yapıyı </a:t>
            </a:r>
            <a:r>
              <a:rPr lang="tr-TR" sz="1800" i="1" dirty="0" smtClean="0"/>
              <a:t>ve</a:t>
            </a:r>
            <a:r>
              <a:rPr lang="tr-TR" sz="1800" b="1" i="1" dirty="0" smtClean="0"/>
              <a:t> komut ekranını </a:t>
            </a:r>
            <a:r>
              <a:rPr lang="tr-TR" sz="1800" i="1" dirty="0" smtClean="0"/>
              <a:t>öğrendik. </a:t>
            </a:r>
            <a:r>
              <a:rPr lang="tr-TR" sz="1800" b="1" i="1" dirty="0" smtClean="0"/>
              <a:t>Yapılar</a:t>
            </a:r>
            <a:r>
              <a:rPr lang="tr-TR" sz="1800" i="1" dirty="0" smtClean="0"/>
              <a:t> verileri daha </a:t>
            </a:r>
            <a:r>
              <a:rPr lang="tr-TR" sz="1800" b="1" i="1" dirty="0" smtClean="0"/>
              <a:t>organize</a:t>
            </a:r>
            <a:r>
              <a:rPr lang="tr-TR" sz="1800" i="1" dirty="0" smtClean="0"/>
              <a:t> şekilde saklamamızı ve onlara daha </a:t>
            </a:r>
            <a:r>
              <a:rPr lang="tr-TR" sz="1800" b="1" i="1" dirty="0" smtClean="0"/>
              <a:t>rahat</a:t>
            </a:r>
            <a:r>
              <a:rPr lang="tr-TR" sz="1800" i="1" dirty="0" smtClean="0"/>
              <a:t> erişmemizi sağladı. </a:t>
            </a:r>
            <a:r>
              <a:rPr lang="tr-TR" sz="1800" b="1" i="1" dirty="0" smtClean="0"/>
              <a:t>Komut ekranı</a:t>
            </a:r>
            <a:r>
              <a:rPr lang="tr-TR" sz="1800" i="1" dirty="0" smtClean="0"/>
              <a:t> ise kodumuzun .exe'sini çalıştırırken </a:t>
            </a:r>
            <a:r>
              <a:rPr lang="tr-TR" sz="1800" b="1" i="1" dirty="0" smtClean="0"/>
              <a:t>argüman gönderebildiğimiz </a:t>
            </a:r>
            <a:r>
              <a:rPr lang="tr-TR" sz="1800" i="1" dirty="0" smtClean="0"/>
              <a:t>bir ekrandı. Bu sayede </a:t>
            </a:r>
            <a:r>
              <a:rPr lang="tr-TR" sz="1800" i="1" dirty="0" err="1" smtClean="0"/>
              <a:t>main</a:t>
            </a:r>
            <a:r>
              <a:rPr lang="tr-TR" sz="1800" i="1" dirty="0" smtClean="0"/>
              <a:t> de bir fonksiyon olarak argüman alabildi.</a:t>
            </a:r>
            <a:endParaRPr lang="tr-TR" sz="1800" i="1" dirty="0"/>
          </a:p>
        </p:txBody>
      </p:sp>
      <p:pic>
        <p:nvPicPr>
          <p:cNvPr id="143362" name="Picture 2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643182"/>
            <a:ext cx="4040756" cy="2711941"/>
          </a:xfrm>
          <a:prstGeom prst="roundRect">
            <a:avLst>
              <a:gd name="adj" fmla="val 328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363" name="Picture 3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0562" y="2928934"/>
            <a:ext cx="4141942" cy="2841997"/>
          </a:xfrm>
          <a:prstGeom prst="roundRect">
            <a:avLst>
              <a:gd name="adj" fmla="val 78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-24"/>
            <a:ext cx="8229600" cy="56569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sz="3300" dirty="0" smtClean="0"/>
              <a:t>#</a:t>
            </a:r>
            <a:r>
              <a:rPr lang="tr-TR" sz="3300" dirty="0" err="1" smtClean="0"/>
              <a:t>include</a:t>
            </a:r>
            <a:r>
              <a:rPr lang="tr-TR" sz="3300" dirty="0" smtClean="0"/>
              <a:t> &lt;</a:t>
            </a:r>
            <a:r>
              <a:rPr lang="tr-TR" sz="3300" dirty="0" err="1" smtClean="0"/>
              <a:t>stdio</a:t>
            </a:r>
            <a:r>
              <a:rPr lang="tr-TR" sz="3300" dirty="0" smtClean="0"/>
              <a:t>.h&gt;</a:t>
            </a:r>
          </a:p>
          <a:p>
            <a:pPr>
              <a:buNone/>
            </a:pPr>
            <a:r>
              <a:rPr lang="tr-TR" sz="3300" dirty="0" err="1" smtClean="0"/>
              <a:t>int</a:t>
            </a:r>
            <a:r>
              <a:rPr lang="tr-TR" sz="3300" dirty="0" smtClean="0"/>
              <a:t> sepet(</a:t>
            </a:r>
            <a:r>
              <a:rPr lang="tr-TR" sz="3300" dirty="0" err="1" smtClean="0"/>
              <a:t>int</a:t>
            </a:r>
            <a:r>
              <a:rPr lang="tr-TR" sz="3300" dirty="0" smtClean="0"/>
              <a:t> [], </a:t>
            </a:r>
            <a:r>
              <a:rPr lang="tr-TR" sz="3300" dirty="0" err="1" smtClean="0"/>
              <a:t>int</a:t>
            </a:r>
            <a:r>
              <a:rPr lang="tr-TR" sz="3300" dirty="0" smtClean="0"/>
              <a:t>);</a:t>
            </a:r>
          </a:p>
          <a:p>
            <a:pPr>
              <a:buNone/>
            </a:pPr>
            <a:r>
              <a:rPr lang="tr-TR" sz="3300" dirty="0" err="1" smtClean="0"/>
              <a:t>int</a:t>
            </a:r>
            <a:r>
              <a:rPr lang="tr-TR" sz="3300" dirty="0" smtClean="0"/>
              <a:t> </a:t>
            </a:r>
            <a:r>
              <a:rPr lang="tr-TR" sz="3300" dirty="0" err="1" smtClean="0"/>
              <a:t>main</a:t>
            </a:r>
            <a:r>
              <a:rPr lang="tr-TR" sz="3300" dirty="0" smtClean="0"/>
              <a:t>()</a:t>
            </a:r>
          </a:p>
          <a:p>
            <a:pPr>
              <a:buNone/>
            </a:pPr>
            <a:r>
              <a:rPr lang="tr-TR" sz="3300" dirty="0" smtClean="0"/>
              <a:t>{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elma[4]={2,1,3,4};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armut[4]={1,2,3,4};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</a:t>
            </a:r>
            <a:r>
              <a:rPr lang="tr-TR" sz="3300" dirty="0" err="1" smtClean="0"/>
              <a:t>sonuc</a:t>
            </a:r>
            <a:r>
              <a:rPr lang="tr-TR" sz="3300" dirty="0" smtClean="0"/>
              <a:t>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sonuc</a:t>
            </a:r>
            <a:r>
              <a:rPr lang="tr-TR" sz="3300" dirty="0" smtClean="0"/>
              <a:t>=sepet(elma,armut[2]);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printf</a:t>
            </a:r>
            <a:r>
              <a:rPr lang="tr-TR" sz="3300" dirty="0" smtClean="0"/>
              <a:t>("%d%d%d", </a:t>
            </a:r>
            <a:r>
              <a:rPr lang="tr-TR" sz="3300" dirty="0" err="1" smtClean="0"/>
              <a:t>sonuc</a:t>
            </a:r>
            <a:r>
              <a:rPr lang="tr-TR" sz="3300" dirty="0" smtClean="0"/>
              <a:t>, armut[2], elma[3]);</a:t>
            </a:r>
          </a:p>
          <a:p>
            <a:pPr>
              <a:buNone/>
            </a:pPr>
            <a:r>
              <a:rPr lang="tr-TR" sz="3300" dirty="0" smtClean="0"/>
              <a:t>}</a:t>
            </a:r>
          </a:p>
          <a:p>
            <a:pPr>
              <a:buNone/>
            </a:pPr>
            <a:endParaRPr lang="tr-TR" sz="3300" dirty="0" smtClean="0"/>
          </a:p>
          <a:p>
            <a:pPr>
              <a:buNone/>
            </a:pPr>
            <a:r>
              <a:rPr lang="tr-TR" sz="3300" dirty="0" err="1" smtClean="0"/>
              <a:t>int</a:t>
            </a:r>
            <a:r>
              <a:rPr lang="tr-TR" sz="3300" dirty="0" smtClean="0"/>
              <a:t> sepet(</a:t>
            </a:r>
            <a:r>
              <a:rPr lang="tr-TR" sz="3300" dirty="0" err="1" smtClean="0"/>
              <a:t>int</a:t>
            </a:r>
            <a:r>
              <a:rPr lang="tr-TR" sz="3300" dirty="0" smtClean="0"/>
              <a:t> elma[4], </a:t>
            </a:r>
            <a:r>
              <a:rPr lang="tr-TR" sz="3300" dirty="0" err="1" smtClean="0"/>
              <a:t>int</a:t>
            </a:r>
            <a:r>
              <a:rPr lang="tr-TR" sz="3300" dirty="0" smtClean="0"/>
              <a:t> armut)</a:t>
            </a:r>
          </a:p>
          <a:p>
            <a:pPr>
              <a:buNone/>
            </a:pPr>
            <a:r>
              <a:rPr lang="tr-TR" sz="3300" dirty="0" smtClean="0"/>
              <a:t>{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int</a:t>
            </a:r>
            <a:r>
              <a:rPr lang="tr-TR" sz="3300" dirty="0" smtClean="0"/>
              <a:t> i;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for</a:t>
            </a:r>
            <a:r>
              <a:rPr lang="tr-TR" sz="3300" dirty="0" smtClean="0"/>
              <a:t>(i=0;i&lt;4;i++)</a:t>
            </a:r>
          </a:p>
          <a:p>
            <a:pPr>
              <a:buNone/>
            </a:pPr>
            <a:r>
              <a:rPr lang="tr-TR" sz="3300" dirty="0" smtClean="0"/>
              <a:t>		elma[i]*=elma[i];</a:t>
            </a:r>
          </a:p>
          <a:p>
            <a:pPr>
              <a:buNone/>
            </a:pPr>
            <a:r>
              <a:rPr lang="tr-TR" sz="3300" dirty="0" smtClean="0"/>
              <a:t>	armut=5;</a:t>
            </a:r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return</a:t>
            </a:r>
            <a:r>
              <a:rPr lang="tr-TR" sz="3300" dirty="0" smtClean="0"/>
              <a:t> armut;</a:t>
            </a:r>
          </a:p>
          <a:p>
            <a:pPr>
              <a:buNone/>
            </a:pPr>
            <a:r>
              <a:rPr lang="tr-TR" sz="3300" dirty="0" smtClean="0"/>
              <a:t>}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Alıştırma sorusu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14884"/>
            <a:ext cx="1780032" cy="134112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6072198" y="1500174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5316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Excel'den veri almak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Excel dosyasını Farklı Kaydet ile .</a:t>
            </a:r>
            <a:r>
              <a:rPr lang="tr-TR" dirty="0" err="1" smtClean="0"/>
              <a:t>csv</a:t>
            </a:r>
            <a:r>
              <a:rPr lang="tr-TR" dirty="0" smtClean="0"/>
              <a:t> uzantılı olarak kaydedin.</a:t>
            </a:r>
          </a:p>
          <a:p>
            <a:r>
              <a:rPr lang="tr-TR" dirty="0" smtClean="0"/>
              <a:t>Bu dosyayı not defteriyle açıp içeriğini kontrol edin.</a:t>
            </a:r>
          </a:p>
          <a:p>
            <a:r>
              <a:rPr lang="tr-TR" dirty="0" smtClean="0"/>
              <a:t>Dosya işlemleri ile içindeki verileri çekin.</a:t>
            </a:r>
          </a:p>
          <a:p>
            <a:r>
              <a:rPr lang="tr-TR" dirty="0" smtClean="0"/>
              <a:t>Örneğin;</a:t>
            </a:r>
          </a:p>
          <a:p>
            <a:r>
              <a:rPr lang="tr-TR" b="1" i="1" dirty="0" smtClean="0"/>
              <a:t>scanf("%d;%d",&amp;dizi[0][0], &amp;dizi[0][1]);</a:t>
            </a:r>
            <a:endParaRPr lang="tr-TR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900" y="2571744"/>
            <a:ext cx="2224100" cy="28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Yuvarlatılmış Dikdörtgen"/>
          <p:cNvSpPr/>
          <p:nvPr/>
        </p:nvSpPr>
        <p:spPr>
          <a:xfrm>
            <a:off x="1357290" y="4214818"/>
            <a:ext cx="4786346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Excel doğrudan .txt olarak da kaydedebilir. Bu durumda veriler arasında </a:t>
            </a:r>
            <a:r>
              <a:rPr lang="tr-TR" dirty="0" err="1" smtClean="0"/>
              <a:t>tab</a:t>
            </a:r>
            <a:r>
              <a:rPr lang="tr-TR" dirty="0" smtClean="0"/>
              <a:t> (\t) olur.</a:t>
            </a:r>
          </a:p>
          <a:p>
            <a:pPr algn="ctr"/>
            <a:r>
              <a:rPr lang="tr-TR" dirty="0" smtClean="0"/>
              <a:t>Bu örnekteki veriler arasında </a:t>
            </a:r>
            <a:r>
              <a:rPr lang="tr-TR" dirty="0" err="1" smtClean="0"/>
              <a:t>tab</a:t>
            </a:r>
            <a:r>
              <a:rPr lang="tr-TR" dirty="0" smtClean="0"/>
              <a:t> olmadığı için doğrudan .txt olarak kaydetmek tercih edilebilir.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SUDOKU – Bir özyineleme harikası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Önce 3x3’lük su dokuyu 1,2,3 sayılı şekilde çözelim. Sonra kodumuzu esas </a:t>
            </a:r>
            <a:r>
              <a:rPr lang="tr-TR" dirty="0" err="1" smtClean="0"/>
              <a:t>sudokuya</a:t>
            </a:r>
            <a:r>
              <a:rPr lang="tr-TR" dirty="0" smtClean="0"/>
              <a:t> genişletelim.</a:t>
            </a:r>
            <a:endParaRPr lang="tr-TR" dirty="0"/>
          </a:p>
        </p:txBody>
      </p:sp>
      <p:pic>
        <p:nvPicPr>
          <p:cNvPr id="4" name="3 Resim" descr="Sudoku_solved_by_bactrac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8" y="2285992"/>
            <a:ext cx="2857520" cy="2857520"/>
          </a:xfrm>
          <a:prstGeom prst="rect">
            <a:avLst/>
          </a:prstGeom>
        </p:spPr>
      </p:pic>
      <p:pic>
        <p:nvPicPr>
          <p:cNvPr id="5" name="4 Resim" descr="Sudoku-cat-sudoku-8827891-500-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357430"/>
            <a:ext cx="2627308" cy="1970482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2285984" y="4071942"/>
            <a:ext cx="250033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ÖNCE SÖZDE KOD</a:t>
            </a:r>
            <a:endParaRPr lang="tr-TR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SUDOKU – Bir özyineleme harikası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0670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tr-TR" dirty="0" err="1" smtClean="0"/>
              <a:t>Sudoku</a:t>
            </a:r>
            <a:r>
              <a:rPr lang="tr-TR" dirty="0" smtClean="0"/>
              <a:t> hanelerini 0'dan başlayıp 80'e kadar numaralı düşünelim. </a:t>
            </a:r>
            <a:r>
              <a:rPr lang="tr-TR" dirty="0" err="1" smtClean="0"/>
              <a:t>main'den</a:t>
            </a:r>
            <a:r>
              <a:rPr lang="tr-TR" dirty="0" smtClean="0"/>
              <a:t> çağırılacak doldur fonksiyonuna hane olarak 0 bildirilir.</a:t>
            </a:r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Sudokuyu</a:t>
            </a:r>
            <a:r>
              <a:rPr lang="tr-TR" dirty="0" smtClean="0"/>
              <a:t> ve doldurulması istenen hanesini(</a:t>
            </a:r>
            <a:r>
              <a:rPr lang="tr-TR" i="1" dirty="0" smtClean="0">
                <a:solidFill>
                  <a:srgbClr val="FF0000"/>
                </a:solidFill>
              </a:rPr>
              <a:t>hane</a:t>
            </a:r>
            <a:r>
              <a:rPr lang="tr-TR" dirty="0" smtClean="0"/>
              <a:t>) al.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>
                <a:solidFill>
                  <a:srgbClr val="FF0000"/>
                </a:solidFill>
              </a:rPr>
              <a:t>hane</a:t>
            </a:r>
            <a:r>
              <a:rPr lang="tr-TR" i="1" dirty="0" smtClean="0"/>
              <a:t> </a:t>
            </a:r>
            <a:r>
              <a:rPr lang="tr-TR" dirty="0" smtClean="0"/>
              <a:t>81 ise sonlan.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Sudokunun</a:t>
            </a:r>
            <a:r>
              <a:rPr lang="tr-TR" dirty="0" smtClean="0"/>
              <a:t> </a:t>
            </a:r>
            <a:r>
              <a:rPr lang="tr-TR" i="1" dirty="0" smtClean="0">
                <a:solidFill>
                  <a:srgbClr val="FF0000"/>
                </a:solidFill>
              </a:rPr>
              <a:t>hane</a:t>
            </a:r>
            <a:r>
              <a:rPr lang="tr-TR" dirty="0" smtClean="0"/>
              <a:t>si doluysa bir sonraki </a:t>
            </a:r>
            <a:r>
              <a:rPr lang="tr-TR" i="1" dirty="0" smtClean="0">
                <a:solidFill>
                  <a:srgbClr val="FF0000"/>
                </a:solidFill>
              </a:rPr>
              <a:t>hane </a:t>
            </a:r>
            <a:r>
              <a:rPr lang="tr-TR" dirty="0" smtClean="0"/>
              <a:t>ile Git 1.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>
                <a:solidFill>
                  <a:srgbClr val="0070C0"/>
                </a:solidFill>
              </a:rPr>
              <a:t>deneme</a:t>
            </a:r>
            <a:r>
              <a:rPr lang="tr-TR" dirty="0" smtClean="0"/>
              <a:t> = 1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>
                <a:solidFill>
                  <a:srgbClr val="FF0000"/>
                </a:solidFill>
              </a:rPr>
              <a:t>hane </a:t>
            </a:r>
            <a:r>
              <a:rPr lang="tr-TR" dirty="0" smtClean="0"/>
              <a:t>ye </a:t>
            </a:r>
            <a:r>
              <a:rPr lang="tr-TR" i="1" dirty="0" smtClean="0">
                <a:solidFill>
                  <a:srgbClr val="0070C0"/>
                </a:solidFill>
              </a:rPr>
              <a:t>deneme</a:t>
            </a:r>
            <a:r>
              <a:rPr lang="tr-TR" dirty="0" smtClean="0"/>
              <a:t> yazmak(satır, sütun ve kare açısından) uygunsa yaz ve bir sonraki hane no ile Git 1.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>
                <a:solidFill>
                  <a:srgbClr val="0070C0"/>
                </a:solidFill>
              </a:rPr>
              <a:t>deneme</a:t>
            </a:r>
            <a:r>
              <a:rPr lang="tr-TR" dirty="0" smtClean="0"/>
              <a:t> 9 değilse </a:t>
            </a:r>
            <a:r>
              <a:rPr lang="tr-TR" i="1" dirty="0" smtClean="0">
                <a:solidFill>
                  <a:srgbClr val="0070C0"/>
                </a:solidFill>
              </a:rPr>
              <a:t>deneme</a:t>
            </a:r>
            <a:r>
              <a:rPr lang="tr-TR" dirty="0" smtClean="0"/>
              <a:t>yi 1 artır ve Git 5.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smtClean="0">
                <a:solidFill>
                  <a:srgbClr val="FF0000"/>
                </a:solidFill>
              </a:rPr>
              <a:t>hane </a:t>
            </a:r>
            <a:r>
              <a:rPr lang="tr-TR" dirty="0" smtClean="0"/>
              <a:t>ye 0 yaz ve çık. (tüm denemeler başarısız) </a:t>
            </a:r>
          </a:p>
          <a:p>
            <a:pPr marL="514350" indent="-514350">
              <a:buFont typeface="+mj-lt"/>
              <a:buAutoNum type="arabicPeriod"/>
            </a:pPr>
            <a:endParaRPr lang="tr-TR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</p:txBody>
      </p:sp>
      <p:sp>
        <p:nvSpPr>
          <p:cNvPr id="4" name="3 Yuvarlatılmış Dikdörtgen"/>
          <p:cNvSpPr/>
          <p:nvPr/>
        </p:nvSpPr>
        <p:spPr>
          <a:xfrm>
            <a:off x="3571868" y="4643446"/>
            <a:ext cx="5214974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doldur( hane 0'lı) 0.haneyi doldurduktan sonra doldur(hane 1'li) </a:t>
            </a:r>
            <a:r>
              <a:rPr lang="tr-TR" dirty="0" err="1" smtClean="0"/>
              <a:t>yi</a:t>
            </a:r>
            <a:r>
              <a:rPr lang="tr-TR" dirty="0" smtClean="0"/>
              <a:t> çağırır. O da işini bitirince doldur(hane 2'li) '</a:t>
            </a:r>
            <a:r>
              <a:rPr lang="tr-TR" dirty="0" err="1" smtClean="0"/>
              <a:t>yi</a:t>
            </a:r>
            <a:r>
              <a:rPr lang="tr-TR" dirty="0" smtClean="0"/>
              <a:t> çağırır. En son doldur(hane 81'li)  çağırılmışsa demek ki </a:t>
            </a:r>
            <a:r>
              <a:rPr lang="tr-TR" dirty="0" err="1" smtClean="0"/>
              <a:t>sudoku</a:t>
            </a:r>
            <a:r>
              <a:rPr lang="tr-TR" dirty="0" smtClean="0"/>
              <a:t> doldurulmuştur.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3. ve 4. dersler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/>
              <a:t>3. VE 4. DERSLERDE </a:t>
            </a:r>
            <a:r>
              <a:rPr lang="tr-TR" sz="7200" dirty="0" smtClean="0">
                <a:solidFill>
                  <a:srgbClr val="FF0000"/>
                </a:solidFill>
              </a:rPr>
              <a:t>UYGULAMALI DERS </a:t>
            </a:r>
            <a:r>
              <a:rPr lang="tr-TR" sz="7200" dirty="0" smtClean="0"/>
              <a:t>YAPILDI.</a:t>
            </a:r>
            <a:endParaRPr lang="tr-TR" sz="7200" dirty="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SUDOKU – Bir özyineleme harikası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Piazza-&gt; Ders </a:t>
            </a:r>
            <a:r>
              <a:rPr lang="tr-TR" dirty="0" err="1" smtClean="0"/>
              <a:t>Drive</a:t>
            </a:r>
            <a:r>
              <a:rPr lang="tr-TR" dirty="0" smtClean="0"/>
              <a:t> </a:t>
            </a:r>
            <a:r>
              <a:rPr lang="tr-TR" dirty="0" err="1" smtClean="0"/>
              <a:t>Klasoru</a:t>
            </a:r>
            <a:r>
              <a:rPr lang="tr-TR" dirty="0" smtClean="0"/>
              <a:t> -&gt; Derste Yazılan Kodlar-&gt; Hafta12</a:t>
            </a:r>
          </a:p>
          <a:p>
            <a:r>
              <a:rPr lang="tr-TR" dirty="0" smtClean="0"/>
              <a:t>Veriler </a:t>
            </a:r>
            <a:r>
              <a:rPr lang="tr-TR" b="1" i="1" dirty="0" smtClean="0">
                <a:solidFill>
                  <a:srgbClr val="FF0000"/>
                </a:solidFill>
              </a:rPr>
              <a:t>Excel</a:t>
            </a:r>
            <a:r>
              <a:rPr lang="tr-TR" dirty="0" smtClean="0"/>
              <a:t>'den alınacaktır.</a:t>
            </a:r>
          </a:p>
          <a:p>
            <a:pPr lvl="1"/>
            <a:r>
              <a:rPr lang="tr-TR" dirty="0" smtClean="0"/>
              <a:t>Farklı Kaydet -&gt; .txt(Sekmeyle Ayrılmış)</a:t>
            </a:r>
          </a:p>
          <a:p>
            <a:r>
              <a:rPr lang="tr-TR" dirty="0" smtClean="0"/>
              <a:t>sudoku3_3.txt dosyasından yola çıkarak…</a:t>
            </a:r>
          </a:p>
          <a:p>
            <a:r>
              <a:rPr lang="tr-TR" dirty="0" smtClean="0"/>
              <a:t>Gerçek </a:t>
            </a:r>
            <a:r>
              <a:rPr lang="tr-TR" dirty="0" err="1" smtClean="0"/>
              <a:t>sudoku</a:t>
            </a:r>
            <a:r>
              <a:rPr lang="tr-TR" dirty="0" smtClean="0"/>
              <a:t> kodu oluşturunuz.</a:t>
            </a:r>
          </a:p>
        </p:txBody>
      </p:sp>
      <p:pic>
        <p:nvPicPr>
          <p:cNvPr id="4" name="3 Resim" descr="Sudoku_solved_by_bactrac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714488"/>
            <a:ext cx="2071702" cy="2071702"/>
          </a:xfrm>
          <a:prstGeom prst="rect">
            <a:avLst/>
          </a:prstGeom>
        </p:spPr>
      </p:pic>
      <p:pic>
        <p:nvPicPr>
          <p:cNvPr id="19458" name="Picture 2" descr="Image result for coding t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929066"/>
            <a:ext cx="4286280" cy="248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5.ders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990600"/>
          </a:xfrm>
        </p:spPr>
        <p:txBody>
          <a:bodyPr>
            <a:normAutofit/>
          </a:bodyPr>
          <a:lstStyle/>
          <a:p>
            <a:pPr algn="ctr"/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4800" dirty="0" smtClean="0"/>
          </a:p>
          <a:p>
            <a:pPr algn="ctr"/>
            <a:endParaRPr lang="tr-TR" sz="4800" dirty="0" smtClean="0"/>
          </a:p>
          <a:p>
            <a:pPr algn="ctr"/>
            <a:endParaRPr lang="tr-TR" sz="4800" dirty="0" smtClean="0"/>
          </a:p>
          <a:p>
            <a:pPr algn="ctr"/>
            <a:endParaRPr lang="tr-TR" sz="4800" dirty="0" smtClean="0"/>
          </a:p>
          <a:p>
            <a:pPr algn="ctr"/>
            <a:r>
              <a:rPr lang="tr-TR" sz="4800" dirty="0" smtClean="0"/>
              <a:t>TOBB ETÜ Bilgisayar Programlama Dersi</a:t>
            </a:r>
            <a:br>
              <a:rPr lang="tr-TR" sz="4800" dirty="0" smtClean="0"/>
            </a:br>
            <a:r>
              <a:rPr lang="tr-TR" sz="4800" dirty="0" smtClean="0"/>
              <a:t> 2018-2019 Bahar Dönemi Hatırası</a:t>
            </a:r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 smtClean="0"/>
          </a:p>
          <a:p>
            <a:pPr algn="ctr"/>
            <a:endParaRPr lang="tr-TR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Proje kavramı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DevCpp’da</a:t>
            </a:r>
            <a:r>
              <a:rPr lang="tr-TR" dirty="0" smtClean="0"/>
              <a:t> bir proje açarsanız, tüm kodunuzu </a:t>
            </a:r>
            <a:r>
              <a:rPr lang="tr-TR" dirty="0" err="1" smtClean="0"/>
              <a:t>main</a:t>
            </a:r>
            <a:r>
              <a:rPr lang="tr-TR" dirty="0" smtClean="0"/>
              <a:t>.</a:t>
            </a:r>
            <a:r>
              <a:rPr lang="tr-TR" dirty="0" err="1" smtClean="0"/>
              <a:t>c’de</a:t>
            </a:r>
            <a:r>
              <a:rPr lang="tr-TR" dirty="0" smtClean="0"/>
              <a:t> saklamak zorunda kalmazsınız.</a:t>
            </a:r>
          </a:p>
          <a:p>
            <a:r>
              <a:rPr lang="tr-TR" dirty="0" smtClean="0"/>
              <a:t>Fonksiyonları ayrı .c dosyalarına atayabilirsiniz.</a:t>
            </a:r>
          </a:p>
          <a:p>
            <a:pPr lvl="1"/>
            <a:r>
              <a:rPr lang="tr-TR" dirty="0" smtClean="0"/>
              <a:t>Soldaki proje penceresinden hepsinin aynı proje altında olduğuna emin olunuz.</a:t>
            </a:r>
          </a:p>
          <a:p>
            <a:r>
              <a:rPr lang="tr-TR" dirty="0" err="1" smtClean="0"/>
              <a:t>main</a:t>
            </a:r>
            <a:r>
              <a:rPr lang="tr-TR" dirty="0" smtClean="0"/>
              <a:t>.c dosyası derlendiğinde, proje altındaki tüm dosyalar derlenecektir.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00438"/>
            <a:ext cx="47053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214950"/>
            <a:ext cx="22695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ol Sağ Ok"/>
          <p:cNvSpPr/>
          <p:nvPr/>
        </p:nvSpPr>
        <p:spPr>
          <a:xfrm>
            <a:off x="5286380" y="4071942"/>
            <a:ext cx="785818" cy="5715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14282" y="3214686"/>
            <a:ext cx="1928826" cy="1571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Dönem sonu saati</a:t>
            </a:r>
            <a:endParaRPr lang="tr-TR" dirty="0"/>
          </a:p>
        </p:txBody>
      </p:sp>
      <p:pic>
        <p:nvPicPr>
          <p:cNvPr id="4" name="3 İçerik Yer Tutucusu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2352675" cy="1943100"/>
          </a:xfrm>
        </p:spPr>
      </p:pic>
      <p:pic>
        <p:nvPicPr>
          <p:cNvPr id="5" name="4 Resim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071942"/>
            <a:ext cx="2143125" cy="214312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143108" y="2500306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BİL 141</a:t>
            </a:r>
            <a:br>
              <a:rPr lang="tr-TR" sz="3600" b="1" dirty="0" smtClean="0"/>
            </a:br>
            <a:r>
              <a:rPr lang="tr-TR" sz="3600" b="1" dirty="0" smtClean="0"/>
              <a:t>Tarih : 26/03/2019 Salı</a:t>
            </a:r>
          </a:p>
          <a:p>
            <a:pPr algn="ctr"/>
            <a:r>
              <a:rPr lang="tr-TR" sz="3600" b="1" dirty="0" smtClean="0"/>
              <a:t>Saat : 11:00-13:15</a:t>
            </a:r>
            <a:br>
              <a:rPr lang="tr-TR" sz="3600" b="1" dirty="0" smtClean="0"/>
            </a:br>
            <a:endParaRPr lang="tr-TR" sz="36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4000496" y="1071546"/>
            <a:ext cx="4500594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 smtClean="0"/>
              <a:t>Yerler Piazza’da duyurulacağı şekildedir. </a:t>
            </a:r>
            <a:r>
              <a:rPr lang="tr-TR" sz="2000" i="1" dirty="0" smtClean="0"/>
              <a:t>(</a:t>
            </a:r>
            <a:r>
              <a:rPr lang="tr-TR" sz="2000" i="1" dirty="0" err="1" smtClean="0"/>
              <a:t>ubs’de</a:t>
            </a:r>
            <a:r>
              <a:rPr lang="tr-TR" sz="2000" i="1" dirty="0" smtClean="0"/>
              <a:t> sınav takviminde duyurulan şekilde değil)</a:t>
            </a:r>
            <a:endParaRPr lang="tr-TR" sz="2800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Proje kavramı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3071810"/>
            <a:ext cx="5543560" cy="3281370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main</a:t>
            </a:r>
            <a:r>
              <a:rPr lang="tr-TR" dirty="0" smtClean="0"/>
              <a:t>.c çalıştırılmak istendiğinde, projeye ait tüm dosyaların .o uzantılı </a:t>
            </a:r>
            <a:r>
              <a:rPr lang="tr-TR" dirty="0" err="1" smtClean="0"/>
              <a:t>object</a:t>
            </a:r>
            <a:r>
              <a:rPr lang="tr-TR" dirty="0" smtClean="0"/>
              <a:t> dosyaları oluşturuluyor.</a:t>
            </a:r>
          </a:p>
          <a:p>
            <a:r>
              <a:rPr lang="tr-TR" dirty="0" err="1" smtClean="0"/>
              <a:t>Object</a:t>
            </a:r>
            <a:r>
              <a:rPr lang="tr-TR" dirty="0" smtClean="0"/>
              <a:t> dosyaları, çoğunlukla bilgisayarın çalıştırabileceği makine diline ait ifadeler içeriyor.</a:t>
            </a:r>
          </a:p>
          <a:p>
            <a:r>
              <a:rPr lang="tr-TR" dirty="0" smtClean="0"/>
              <a:t>Projeye ait </a:t>
            </a:r>
            <a:r>
              <a:rPr lang="tr-TR" dirty="0" err="1" smtClean="0"/>
              <a:t>Makefile</a:t>
            </a:r>
            <a:r>
              <a:rPr lang="tr-TR" dirty="0" smtClean="0"/>
              <a:t>.</a:t>
            </a:r>
            <a:r>
              <a:rPr lang="tr-TR" dirty="0" err="1" smtClean="0"/>
              <a:t>win</a:t>
            </a:r>
            <a:r>
              <a:rPr lang="tr-TR" dirty="0" smtClean="0"/>
              <a:t> dosyası bu </a:t>
            </a:r>
            <a:r>
              <a:rPr lang="tr-TR" dirty="0" err="1" smtClean="0"/>
              <a:t>object</a:t>
            </a:r>
            <a:r>
              <a:rPr lang="tr-TR" dirty="0" smtClean="0"/>
              <a:t> dosyalarını birleştirerek .</a:t>
            </a:r>
            <a:r>
              <a:rPr lang="tr-TR" dirty="0" err="1" smtClean="0"/>
              <a:t>exe’yi</a:t>
            </a:r>
            <a:r>
              <a:rPr lang="tr-TR" dirty="0" smtClean="0"/>
              <a:t> üretiyor.</a:t>
            </a:r>
          </a:p>
          <a:p>
            <a:endParaRPr lang="tr-TR" dirty="0" smtClean="0"/>
          </a:p>
          <a:p>
            <a:r>
              <a:rPr lang="tr-TR" dirty="0" smtClean="0"/>
              <a:t>Proje kullanılmadığında, </a:t>
            </a:r>
            <a:r>
              <a:rPr lang="tr-TR" dirty="0" err="1" smtClean="0"/>
              <a:t>main’in</a:t>
            </a:r>
            <a:r>
              <a:rPr lang="tr-TR" dirty="0" smtClean="0"/>
              <a:t> başına</a:t>
            </a:r>
          </a:p>
          <a:p>
            <a:pPr>
              <a:buNone/>
            </a:pPr>
            <a:r>
              <a:rPr lang="tr-TR" i="1" dirty="0" smtClean="0"/>
              <a:t>	#</a:t>
            </a:r>
            <a:r>
              <a:rPr lang="tr-TR" i="1" dirty="0" err="1" smtClean="0"/>
              <a:t>include</a:t>
            </a:r>
            <a:r>
              <a:rPr lang="tr-TR" i="1" dirty="0" smtClean="0"/>
              <a:t> “</a:t>
            </a:r>
            <a:r>
              <a:rPr lang="tr-TR" i="1" dirty="0" err="1" smtClean="0"/>
              <a:t>hello</a:t>
            </a:r>
            <a:r>
              <a:rPr lang="tr-TR" i="1" dirty="0" smtClean="0"/>
              <a:t>.c”</a:t>
            </a:r>
          </a:p>
          <a:p>
            <a:pPr lvl="1">
              <a:buNone/>
            </a:pPr>
            <a:r>
              <a:rPr lang="tr-TR" sz="2600" dirty="0" smtClean="0">
                <a:solidFill>
                  <a:schemeClr val="tx1"/>
                </a:solidFill>
              </a:rPr>
              <a:t>gibi ifadeler ile kod eklemeleri düşünülebilir.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6429388" y="1857364"/>
            <a:ext cx="2500330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DevCpp'a</a:t>
            </a:r>
            <a:r>
              <a:rPr lang="tr-TR" dirty="0" smtClean="0"/>
              <a:t> alternatif olan</a:t>
            </a:r>
          </a:p>
          <a:p>
            <a:pPr algn="ctr"/>
            <a:r>
              <a:rPr lang="tr-TR" b="1" dirty="0" err="1" smtClean="0"/>
              <a:t>eclipse</a:t>
            </a:r>
            <a:r>
              <a:rPr lang="tr-TR" b="1" dirty="0" smtClean="0"/>
              <a:t>,</a:t>
            </a:r>
          </a:p>
          <a:p>
            <a:pPr algn="ctr"/>
            <a:r>
              <a:rPr lang="tr-TR" b="1" dirty="0" err="1" smtClean="0"/>
              <a:t>Code</a:t>
            </a:r>
            <a:r>
              <a:rPr lang="tr-TR" b="1" dirty="0" smtClean="0"/>
              <a:t>::</a:t>
            </a:r>
            <a:r>
              <a:rPr lang="tr-TR" b="1" dirty="0" err="1" smtClean="0"/>
              <a:t>Blocks</a:t>
            </a:r>
            <a:r>
              <a:rPr lang="tr-TR" b="1" dirty="0" smtClean="0"/>
              <a:t> </a:t>
            </a:r>
          </a:p>
          <a:p>
            <a:pPr algn="ctr"/>
            <a:r>
              <a:rPr lang="tr-TR" dirty="0" smtClean="0"/>
              <a:t>gibi </a:t>
            </a:r>
            <a:r>
              <a:rPr lang="tr-TR" dirty="0" err="1" smtClean="0"/>
              <a:t>IDE'ler</a:t>
            </a:r>
            <a:endParaRPr lang="tr-TR" dirty="0" smtClean="0"/>
          </a:p>
          <a:p>
            <a:pPr algn="ctr"/>
            <a:r>
              <a:rPr lang="tr-TR" dirty="0" smtClean="0"/>
              <a:t>proje temelli çalışır.</a:t>
            </a:r>
            <a:endParaRPr lang="tr-TR" dirty="0"/>
          </a:p>
        </p:txBody>
      </p:sp>
      <p:pic>
        <p:nvPicPr>
          <p:cNvPr id="15362" name="Picture 2" descr="Image result for eclipse 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282288"/>
            <a:ext cx="2143140" cy="503638"/>
          </a:xfrm>
          <a:prstGeom prst="rect">
            <a:avLst/>
          </a:prstGeom>
          <a:noFill/>
        </p:spPr>
      </p:pic>
      <p:pic>
        <p:nvPicPr>
          <p:cNvPr id="15364" name="Picture 4" descr="Image result for codeblocks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357562"/>
            <a:ext cx="2880000" cy="14400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428596" y="1428736"/>
            <a:ext cx="5786478" cy="1428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600" b="1" i="1" dirty="0" err="1" smtClean="0"/>
              <a:t>gcc</a:t>
            </a:r>
            <a:r>
              <a:rPr lang="tr-TR" sz="1600" b="1" i="1" dirty="0" smtClean="0"/>
              <a:t> komutu üzerinden komut ekranında olanlar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-c </a:t>
            </a: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.c -o </a:t>
            </a: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-c </a:t>
            </a: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.c -o </a:t>
            </a: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</a:t>
            </a:r>
          </a:p>
          <a:p>
            <a:pPr>
              <a:buFont typeface="Arial" pitchFamily="34" charset="0"/>
              <a:buChar char="•"/>
            </a:pP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 </a:t>
            </a:r>
            <a:r>
              <a:rPr lang="tr-TR" sz="2000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Hello</a:t>
            </a:r>
            <a:r>
              <a:rPr lang="tr-TR" sz="2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.o -o Project.exe</a:t>
            </a:r>
            <a:endParaRPr lang="tr-TR" sz="20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dirty="0" err="1" smtClean="0"/>
              <a:t>Fibonacci</a:t>
            </a:r>
            <a:r>
              <a:rPr lang="tr-TR" sz="2200" dirty="0" smtClean="0"/>
              <a:t> – Altın Oran sorusu</a:t>
            </a:r>
            <a:br>
              <a:rPr lang="tr-TR" sz="2200" dirty="0" smtClean="0"/>
            </a:br>
            <a:r>
              <a:rPr lang="tr-TR" sz="2400" dirty="0" smtClean="0"/>
              <a:t>İpucu: </a:t>
            </a:r>
            <a:r>
              <a:rPr lang="tr-TR" sz="2400" dirty="0" err="1" smtClean="0"/>
              <a:t>fibo</a:t>
            </a:r>
            <a:r>
              <a:rPr lang="tr-TR" sz="2400" dirty="0" smtClean="0"/>
              <a:t>(7) = </a:t>
            </a:r>
            <a:r>
              <a:rPr lang="tr-TR" sz="2400" dirty="0" err="1" smtClean="0"/>
              <a:t>fibo</a:t>
            </a:r>
            <a:r>
              <a:rPr lang="tr-TR" sz="2400" dirty="0" smtClean="0"/>
              <a:t>(6) + </a:t>
            </a:r>
            <a:r>
              <a:rPr lang="tr-TR" sz="2400" dirty="0" err="1" smtClean="0"/>
              <a:t>fibo</a:t>
            </a:r>
            <a:r>
              <a:rPr lang="tr-TR" sz="2400" dirty="0" smtClean="0"/>
              <a:t>(5) ‘</a:t>
            </a:r>
            <a:r>
              <a:rPr lang="tr-TR" sz="2400" dirty="0" err="1" smtClean="0"/>
              <a:t>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43230" cy="4937760"/>
          </a:xfrm>
        </p:spPr>
        <p:txBody>
          <a:bodyPr>
            <a:normAutofit/>
          </a:bodyPr>
          <a:lstStyle/>
          <a:p>
            <a:r>
              <a:rPr lang="tr-TR" sz="1600" dirty="0" smtClean="0"/>
              <a:t>“</a:t>
            </a:r>
            <a:r>
              <a:rPr lang="tr-TR" sz="1600" dirty="0" err="1" smtClean="0"/>
              <a:t>Fibonacci</a:t>
            </a:r>
            <a:r>
              <a:rPr lang="tr-TR" sz="1600" dirty="0" smtClean="0"/>
              <a:t> dizisi üzerine yaptığı araştırmalar sonucu etkilenen Kepler ise “</a:t>
            </a:r>
            <a:r>
              <a:rPr lang="tr-TR" sz="1600" i="1" dirty="0" err="1" smtClean="0"/>
              <a:t>Strena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Seu</a:t>
            </a:r>
            <a:r>
              <a:rPr lang="tr-TR" sz="1600" i="1" dirty="0" smtClean="0"/>
              <a:t> de </a:t>
            </a:r>
            <a:r>
              <a:rPr lang="tr-TR" sz="1600" i="1" dirty="0" err="1" smtClean="0"/>
              <a:t>Nive</a:t>
            </a:r>
            <a:r>
              <a:rPr lang="tr-TR" sz="1600" i="1" dirty="0" smtClean="0"/>
              <a:t> </a:t>
            </a:r>
            <a:r>
              <a:rPr lang="tr-TR" sz="1600" i="1" dirty="0" err="1" smtClean="0"/>
              <a:t>Sexangula</a:t>
            </a:r>
            <a:r>
              <a:rPr lang="tr-TR" sz="1600" dirty="0" smtClean="0"/>
              <a:t>” (1611) adlı eserinde tarihe “</a:t>
            </a:r>
            <a:r>
              <a:rPr lang="tr-TR" sz="1600" i="1" dirty="0" smtClean="0"/>
              <a:t>altın oran</a:t>
            </a:r>
            <a:r>
              <a:rPr lang="tr-TR" sz="1600" dirty="0" smtClean="0"/>
              <a:t>” olarak geçecek kavramı geliştirmiştir.”</a:t>
            </a:r>
          </a:p>
          <a:p>
            <a:r>
              <a:rPr lang="tr-TR" sz="1600" b="1" u="sng" dirty="0" smtClean="0">
                <a:solidFill>
                  <a:srgbClr val="FF0000"/>
                </a:solidFill>
              </a:rPr>
              <a:t>ÖZYİNELEME</a:t>
            </a:r>
            <a:r>
              <a:rPr lang="tr-TR" sz="2800" b="1" u="sng" dirty="0" smtClean="0">
                <a:solidFill>
                  <a:srgbClr val="002060"/>
                </a:solidFill>
              </a:rPr>
              <a:t>SİZ</a:t>
            </a:r>
            <a:r>
              <a:rPr lang="tr-TR" sz="1600" b="1" u="sng" dirty="0" smtClean="0">
                <a:solidFill>
                  <a:srgbClr val="FF0000"/>
                </a:solidFill>
              </a:rPr>
              <a:t> OLARAK FİBONACCİ FONKSİYONUNU OLUŞTURUNUZ ve VERİLEN FORMATTA BİR EKRAN ÇIKTISI ELDE EDİNİZ.</a:t>
            </a:r>
          </a:p>
        </p:txBody>
      </p:sp>
      <p:pic>
        <p:nvPicPr>
          <p:cNvPr id="75778" name="Picture 2" descr="https://www.matematiksel.org/wp-content/uploads/2017/07/rabbitProblem_bbvaopenm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643446"/>
            <a:ext cx="1857388" cy="1107916"/>
          </a:xfrm>
          <a:prstGeom prst="rect">
            <a:avLst/>
          </a:prstGeom>
          <a:noFill/>
        </p:spPr>
      </p:pic>
      <p:sp>
        <p:nvSpPr>
          <p:cNvPr id="10" name="9 Sağ Ok"/>
          <p:cNvSpPr/>
          <p:nvPr/>
        </p:nvSpPr>
        <p:spPr>
          <a:xfrm rot="881425">
            <a:off x="3000364" y="5143512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5780" name="Picture 4" descr="Image result for golden rat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714884"/>
            <a:ext cx="2867025" cy="1590675"/>
          </a:xfrm>
          <a:prstGeom prst="rect">
            <a:avLst/>
          </a:prstGeom>
          <a:noFill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/>
          <a:srcRect t="8848" b="53496"/>
          <a:stretch>
            <a:fillRect/>
          </a:stretch>
        </p:blipFill>
        <p:spPr bwMode="auto">
          <a:xfrm>
            <a:off x="3929058" y="1219200"/>
            <a:ext cx="4541450" cy="14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Yuvarlatılmış Dikdörtgen"/>
          <p:cNvSpPr/>
          <p:nvPr/>
        </p:nvSpPr>
        <p:spPr>
          <a:xfrm>
            <a:off x="7072330" y="4929198"/>
            <a:ext cx="1785950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i="1" dirty="0" err="1" smtClean="0"/>
              <a:t>Fibonacci</a:t>
            </a:r>
            <a:r>
              <a:rPr lang="tr-TR" sz="1400" i="1" dirty="0" smtClean="0"/>
              <a:t> hesabı neden özyineleme ile yapılınca bilgisayar yavaşlar.</a:t>
            </a:r>
            <a:endParaRPr lang="tr-TR" sz="1400" i="1" dirty="0"/>
          </a:p>
        </p:txBody>
      </p:sp>
      <p:cxnSp>
        <p:nvCxnSpPr>
          <p:cNvPr id="15" name="14 Eğri Bağlayıcı"/>
          <p:cNvCxnSpPr/>
          <p:nvPr/>
        </p:nvCxnSpPr>
        <p:spPr>
          <a:xfrm>
            <a:off x="4851400" y="2671778"/>
            <a:ext cx="1143000" cy="5413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4143372" y="3213100"/>
            <a:ext cx="388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Kodunuz bu işlemleri aynı düzende sürdürerek satırları bastırsın; altın oranı noktadan sonraki 3 basamağına kadar (1.618 olarak) bulunca durdursun.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6.ders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SLAYTLAR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Ek slaytlar derste değinilmeyen slaytlardır.</a:t>
            </a:r>
          </a:p>
          <a:p>
            <a:pPr lvl="1"/>
            <a:r>
              <a:rPr lang="tr-TR" dirty="0" smtClean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 smtClean="0"/>
              <a:t>Bunlar sınavlarda sorumlu olduğunuz slaytlardır.</a:t>
            </a:r>
          </a:p>
          <a:p>
            <a:pPr lvl="1"/>
            <a:r>
              <a:rPr lang="tr-TR" dirty="0" smtClean="0"/>
              <a:t>Ancak derste değinilenler kadar öncelikli olarak sınavda yer almayabilirler.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Büyük Ünlü Uyumu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Kullanıcıdan bir kelime alıp kelimenin büyük ünlü uyumu kurallarına uyup uymadığını kontrol eden programı yazın.</a:t>
            </a:r>
          </a:p>
          <a:p>
            <a:r>
              <a:rPr lang="tr-TR" dirty="0" smtClean="0"/>
              <a:t>Bir kelimenin birinci hecesinde kalın bir ünlü </a:t>
            </a:r>
            <a:br>
              <a:rPr lang="tr-TR" dirty="0" smtClean="0"/>
            </a:br>
            <a:r>
              <a:rPr lang="tr-TR" b="1" i="1" dirty="0" smtClean="0">
                <a:solidFill>
                  <a:srgbClr val="FF0000"/>
                </a:solidFill>
              </a:rPr>
              <a:t>(A, I, O, U) </a:t>
            </a:r>
            <a:r>
              <a:rPr lang="tr-TR" dirty="0" smtClean="0"/>
              <a:t>bulunuyorsa diğer hecelerdeki ünlüler de kalın, ince bir ünlü </a:t>
            </a:r>
            <a:r>
              <a:rPr lang="tr-TR" b="1" i="1" dirty="0" smtClean="0">
                <a:solidFill>
                  <a:srgbClr val="FF0000"/>
                </a:solidFill>
              </a:rPr>
              <a:t>(e, i, o, u) </a:t>
            </a:r>
            <a:r>
              <a:rPr lang="tr-TR" dirty="0" smtClean="0"/>
              <a:t>bulunuyorsa diğer hecelerdeki ünlüler de ince olur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5643570" y="4071942"/>
            <a:ext cx="2928958" cy="2000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Kalın ünlülerin büyük harfle girileceğini varsayalım.</a:t>
            </a:r>
          </a:p>
          <a:p>
            <a:pPr algn="ctr"/>
            <a:endParaRPr lang="tr-TR" dirty="0" smtClean="0"/>
          </a:p>
          <a:p>
            <a:pPr algn="ctr"/>
            <a:r>
              <a:rPr lang="tr-TR" sz="1200" i="1" dirty="0" err="1" smtClean="0"/>
              <a:t>Setlocale</a:t>
            </a:r>
            <a:r>
              <a:rPr lang="tr-TR" sz="1200" i="1" dirty="0" smtClean="0"/>
              <a:t> ekrana yazdırılan yazıları düzeltmekle birlikte kullanıcının girdiği değerleri tam olarak düzeltememektedir.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Çarpma sorusu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6903145" cy="28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58" y="455142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dirty="0" err="1" smtClean="0"/>
              <a:t>void</a:t>
            </a:r>
            <a:r>
              <a:rPr lang="tr-TR" sz="2000" dirty="0" smtClean="0"/>
              <a:t> y(</a:t>
            </a:r>
            <a:r>
              <a:rPr lang="tr-TR" sz="2000" dirty="0" err="1" smtClean="0"/>
              <a:t>int</a:t>
            </a:r>
            <a:r>
              <a:rPr lang="tr-TR" sz="2000" dirty="0" smtClean="0"/>
              <a:t>);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("P");</a:t>
            </a:r>
          </a:p>
          <a:p>
            <a:r>
              <a:rPr lang="tr-TR" sz="2000" dirty="0" smtClean="0"/>
              <a:t>	y(3);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("R");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</a:p>
          <a:p>
            <a:r>
              <a:rPr lang="tr-TR" sz="2000" dirty="0" err="1" smtClean="0"/>
              <a:t>void</a:t>
            </a:r>
            <a:r>
              <a:rPr lang="tr-TR" sz="2000" dirty="0" smtClean="0"/>
              <a:t> y(</a:t>
            </a:r>
            <a:r>
              <a:rPr lang="tr-TR" sz="2000" dirty="0" err="1" smtClean="0"/>
              <a:t>int</a:t>
            </a:r>
            <a:r>
              <a:rPr lang="tr-TR" sz="2000" dirty="0" smtClean="0"/>
              <a:t> r){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if</a:t>
            </a:r>
            <a:r>
              <a:rPr lang="tr-TR" sz="2000" dirty="0" smtClean="0"/>
              <a:t>(r==5)	</a:t>
            </a:r>
          </a:p>
          <a:p>
            <a:r>
              <a:rPr lang="tr-TR" sz="2000" dirty="0" smtClean="0"/>
              <a:t>	{</a:t>
            </a:r>
          </a:p>
          <a:p>
            <a:r>
              <a:rPr lang="tr-TR" sz="2000" dirty="0" smtClean="0"/>
              <a:t>	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("S");</a:t>
            </a:r>
          </a:p>
          <a:p>
            <a:r>
              <a:rPr lang="tr-TR" sz="2000" dirty="0" smtClean="0"/>
              <a:t>		</a:t>
            </a:r>
            <a:r>
              <a:rPr lang="tr-TR" sz="2000" dirty="0" err="1" smtClean="0"/>
              <a:t>return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	}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("T");</a:t>
            </a:r>
          </a:p>
          <a:p>
            <a:r>
              <a:rPr lang="tr-TR" sz="2000" dirty="0" smtClean="0"/>
              <a:t>	y(r+1);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("U");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;</a:t>
            </a:r>
          </a:p>
          <a:p>
            <a:r>
              <a:rPr lang="tr-TR" sz="2000" dirty="0" smtClean="0"/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14876" y="371475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 smtClean="0">
                <a:solidFill>
                  <a:srgbClr val="FF0000"/>
                </a:solidFill>
              </a:rPr>
              <a:t>Geçmiş dönemlerdeki bir dönem sonu sınavı sorusundan</a:t>
            </a:r>
            <a:endParaRPr lang="tr-TR" sz="24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286248" y="2357430"/>
            <a:ext cx="42011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Metin kutusu"/>
          <p:cNvSpPr txBox="1"/>
          <p:nvPr/>
        </p:nvSpPr>
        <p:spPr>
          <a:xfrm>
            <a:off x="3571868" y="128586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İpucu: Önce y(5) ve y(4)’ün ne yazdıracağını bulun.</a:t>
            </a:r>
            <a:endParaRPr lang="tr-TR" dirty="0"/>
          </a:p>
        </p:txBody>
      </p:sp>
      <p:grpSp>
        <p:nvGrpSpPr>
          <p:cNvPr id="3" name="15 Grup"/>
          <p:cNvGrpSpPr/>
          <p:nvPr/>
        </p:nvGrpSpPr>
        <p:grpSpPr>
          <a:xfrm>
            <a:off x="5572132" y="2000240"/>
            <a:ext cx="546945" cy="1143008"/>
            <a:chOff x="5572132" y="2000240"/>
            <a:chExt cx="546945" cy="1143008"/>
          </a:xfrm>
        </p:grpSpPr>
        <p:sp>
          <p:nvSpPr>
            <p:cNvPr id="12" name="11 Dikdörtgen"/>
            <p:cNvSpPr/>
            <p:nvPr/>
          </p:nvSpPr>
          <p:spPr>
            <a:xfrm>
              <a:off x="5643570" y="2285992"/>
              <a:ext cx="428628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12 Metin kutusu"/>
            <p:cNvSpPr txBox="1"/>
            <p:nvPr/>
          </p:nvSpPr>
          <p:spPr>
            <a:xfrm>
              <a:off x="5572132" y="200024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rgbClr val="FF0000"/>
                  </a:solidFill>
                </a:rPr>
                <a:t>y(5)</a:t>
              </a:r>
              <a:endParaRPr lang="tr-T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16 Grup"/>
          <p:cNvGrpSpPr/>
          <p:nvPr/>
        </p:nvGrpSpPr>
        <p:grpSpPr>
          <a:xfrm>
            <a:off x="5214942" y="1571612"/>
            <a:ext cx="1285884" cy="1785950"/>
            <a:chOff x="5214942" y="1571612"/>
            <a:chExt cx="1285884" cy="1785950"/>
          </a:xfrm>
        </p:grpSpPr>
        <p:sp>
          <p:nvSpPr>
            <p:cNvPr id="14" name="13 Dikdörtgen"/>
            <p:cNvSpPr/>
            <p:nvPr/>
          </p:nvSpPr>
          <p:spPr>
            <a:xfrm>
              <a:off x="5357818" y="1857364"/>
              <a:ext cx="1143008" cy="150019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14 Metin kutusu"/>
            <p:cNvSpPr txBox="1"/>
            <p:nvPr/>
          </p:nvSpPr>
          <p:spPr>
            <a:xfrm>
              <a:off x="5214942" y="1571612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y(4)</a:t>
              </a:r>
              <a:endParaRPr lang="tr-TR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5357818" y="3500438"/>
            <a:ext cx="207170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Yapıyı  tek komutla (</a:t>
            </a:r>
            <a:r>
              <a:rPr lang="tr-TR" sz="1200" dirty="0" err="1" smtClean="0"/>
              <a:t>fread</a:t>
            </a:r>
            <a:r>
              <a:rPr lang="tr-TR" sz="1200" dirty="0" smtClean="0"/>
              <a:t>) dosyadan aldı.</a:t>
            </a:r>
            <a:endParaRPr lang="tr-TR" sz="12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fwrite</a:t>
            </a:r>
            <a:r>
              <a:rPr lang="tr-TR" sz="2400" dirty="0" smtClean="0"/>
              <a:t> ve </a:t>
            </a:r>
            <a:r>
              <a:rPr lang="tr-TR" sz="2400" dirty="0" err="1" smtClean="0"/>
              <a:t>fread</a:t>
            </a:r>
            <a:r>
              <a:rPr lang="tr-TR" sz="2400" dirty="0" smtClean="0"/>
              <a:t> ile büyük veri yapılarını</a:t>
            </a:r>
            <a:br>
              <a:rPr lang="tr-TR" sz="2400" dirty="0" smtClean="0"/>
            </a:br>
            <a:r>
              <a:rPr lang="tr-TR" sz="2400" dirty="0" smtClean="0"/>
              <a:t>olduğu gibi dosyaya aktarmak/dosyadan almak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43692" cy="1495420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Kod çalışırken veriler bir yapı içinde birikiyorsa, kod sonunda bu verileri tek tek dosyaya yüklemek yerine yapı değişkenini olduğu gibi </a:t>
            </a:r>
            <a:r>
              <a:rPr lang="tr-TR" b="1" dirty="0" smtClean="0"/>
              <a:t>bayt bayt </a:t>
            </a:r>
            <a:r>
              <a:rPr lang="tr-TR" dirty="0" err="1" smtClean="0"/>
              <a:t>fwrite</a:t>
            </a:r>
            <a:r>
              <a:rPr lang="tr-TR" dirty="0" smtClean="0"/>
              <a:t> ile dosyaya yazabiliriz.</a:t>
            </a:r>
          </a:p>
          <a:p>
            <a:r>
              <a:rPr lang="tr-TR" dirty="0" smtClean="0"/>
              <a:t>Dosyayı yeniden açtığımızda da </a:t>
            </a:r>
            <a:r>
              <a:rPr lang="tr-TR" dirty="0" err="1" smtClean="0"/>
              <a:t>fread</a:t>
            </a:r>
            <a:r>
              <a:rPr lang="tr-TR" dirty="0" smtClean="0"/>
              <a:t> ile bu veriyi çekip kodu kaldığımız yerden devam ettirebiliriz.</a:t>
            </a:r>
          </a:p>
          <a:p>
            <a:r>
              <a:rPr lang="tr-TR" dirty="0" smtClean="0"/>
              <a:t>Bu tarz yazılımda </a:t>
            </a:r>
            <a:r>
              <a:rPr lang="tr-TR" i="1" dirty="0" err="1" smtClean="0"/>
              <a:t>binary</a:t>
            </a:r>
            <a:r>
              <a:rPr lang="tr-TR" dirty="0" smtClean="0"/>
              <a:t> şekilde veri yüklenir. Bu nedenle, dosyaların tipik uzantısı .txt değil .bin'dir. Dosyayı açtığınızda anlamsız gibi gözüken veriler vardır.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285720" y="2714620"/>
            <a:ext cx="4071966" cy="2214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#include &lt;</a:t>
            </a:r>
            <a:r>
              <a:rPr lang="en-US" sz="700" dirty="0" err="1" smtClean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stdio.h</a:t>
            </a:r>
            <a:r>
              <a:rPr lang="en-US" sz="700" dirty="0" smtClean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&gt;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typedef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struct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a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char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b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main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()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10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].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a 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=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141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FILE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*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=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fopen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"veri.bin"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wb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ikinci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arguman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bir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uyesinin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bayti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ucuncusu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bundan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kac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adet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oldugu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fwrite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)/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fwrite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sen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git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benim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yapimi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tamamiyla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.bin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dosyasina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kaydet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fclose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return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endParaRPr lang="tr-TR" sz="600" dirty="0" smtClean="0">
              <a:ea typeface="Times New Roman"/>
              <a:cs typeface="Times New Roman"/>
            </a:endParaRPr>
          </a:p>
          <a:p>
            <a:pPr defTabSz="144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 </a:t>
            </a:r>
            <a:endParaRPr lang="tr-TR" sz="600" dirty="0">
              <a:ea typeface="Times New Roman"/>
              <a:cs typeface="Times New Roman"/>
            </a:endParaRPr>
          </a:p>
        </p:txBody>
      </p:sp>
      <p:pic>
        <p:nvPicPr>
          <p:cNvPr id="7" name="6 Resim" descr="indi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286124"/>
            <a:ext cx="1214446" cy="121444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2786050" y="2786058"/>
            <a:ext cx="10001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Yapıyı olduğu gibi dosyaya attı.</a:t>
            </a:r>
            <a:endParaRPr lang="tr-TR" sz="1200" dirty="0"/>
          </a:p>
        </p:txBody>
      </p:sp>
      <p:sp>
        <p:nvSpPr>
          <p:cNvPr id="8" name="7 Bükülü Ok"/>
          <p:cNvSpPr/>
          <p:nvPr/>
        </p:nvSpPr>
        <p:spPr>
          <a:xfrm rot="1938333">
            <a:off x="3649595" y="3006661"/>
            <a:ext cx="785818" cy="7858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15 Dikdörtgen"/>
          <p:cNvSpPr/>
          <p:nvPr/>
        </p:nvSpPr>
        <p:spPr>
          <a:xfrm>
            <a:off x="3929058" y="4429132"/>
            <a:ext cx="5072098" cy="22860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#include &lt;</a:t>
            </a:r>
            <a:r>
              <a:rPr lang="en-US" sz="700" dirty="0" err="1" smtClean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stdio.h</a:t>
            </a:r>
            <a:r>
              <a:rPr lang="en-US" sz="700" dirty="0" smtClean="0">
                <a:solidFill>
                  <a:srgbClr val="008000"/>
                </a:solidFill>
                <a:latin typeface="Consolas"/>
                <a:ea typeface="Times New Roman"/>
                <a:cs typeface="Times New Roman"/>
              </a:rPr>
              <a:t>&gt;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typedef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struct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a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char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b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int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main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()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{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yapi_turu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10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FILE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*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=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fopen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"veri.bin"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rb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ikinci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arguman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bir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uyesinin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bayti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ucuncusu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bundan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kac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adet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oldugu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fread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)/</a:t>
            </a:r>
            <a:r>
              <a:rPr lang="en-US" sz="700" b="1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sizeof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]),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//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fread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sen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git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, .bin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icindeki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baytlarini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benim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yapima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i="1" dirty="0" err="1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aktar</a:t>
            </a:r>
            <a:r>
              <a:rPr lang="en-US" sz="700" i="1" dirty="0" smtClean="0">
                <a:solidFill>
                  <a:srgbClr val="3399FF"/>
                </a:solidFill>
                <a:latin typeface="Consolas"/>
                <a:ea typeface="Times New Roman"/>
                <a:cs typeface="Times New Roman"/>
              </a:rPr>
              <a:t>.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fclose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dosya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printf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(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"bin 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dosyasindan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cekilen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yapinin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ilk 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elemaninin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b="1" dirty="0" err="1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a'si</a:t>
            </a:r>
            <a:r>
              <a:rPr lang="en-US" sz="700" b="1" dirty="0" smtClean="0">
                <a:solidFill>
                  <a:srgbClr val="0000FF"/>
                </a:solidFill>
                <a:latin typeface="Consolas"/>
                <a:ea typeface="Times New Roman"/>
                <a:cs typeface="Times New Roman"/>
              </a:rPr>
              <a:t>: %d"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,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err="1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canim_yapim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[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].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a 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);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	</a:t>
            </a:r>
            <a:r>
              <a:rPr lang="en-US" sz="700" b="1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return</a:t>
            </a:r>
            <a:r>
              <a:rPr lang="en-US" sz="700" dirty="0" smtClean="0">
                <a:solidFill>
                  <a:srgbClr val="000000"/>
                </a:solidFill>
                <a:latin typeface="Consolas"/>
                <a:ea typeface="Times New Roman"/>
                <a:cs typeface="Times New Roman"/>
              </a:rPr>
              <a:t> </a:t>
            </a:r>
            <a:r>
              <a:rPr lang="en-US" sz="700" dirty="0" smtClean="0">
                <a:solidFill>
                  <a:srgbClr val="800080"/>
                </a:solidFill>
                <a:latin typeface="Consolas"/>
                <a:ea typeface="Times New Roman"/>
                <a:cs typeface="Times New Roman"/>
              </a:rPr>
              <a:t>0</a:t>
            </a: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;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}</a:t>
            </a:r>
            <a:endParaRPr lang="tr-TR" sz="700" dirty="0" smtClean="0">
              <a:ea typeface="Times New Roman"/>
              <a:cs typeface="Times New Roman"/>
            </a:endParaRPr>
          </a:p>
          <a:p>
            <a:pPr defTabSz="72000">
              <a:lnSpc>
                <a:spcPct val="115000"/>
              </a:lnSpc>
              <a:spcAft>
                <a:spcPts val="0"/>
              </a:spcAft>
            </a:pPr>
            <a:r>
              <a:rPr lang="en-US" sz="700" b="1" dirty="0" smtClean="0">
                <a:solidFill>
                  <a:srgbClr val="FF0000"/>
                </a:solidFill>
                <a:latin typeface="Consolas"/>
                <a:ea typeface="Times New Roman"/>
                <a:cs typeface="Times New Roman"/>
              </a:rPr>
              <a:t> </a:t>
            </a:r>
            <a:endParaRPr lang="tr-TR" sz="700" dirty="0">
              <a:ea typeface="Times New Roman"/>
              <a:cs typeface="Times New Roman"/>
            </a:endParaRPr>
          </a:p>
        </p:txBody>
      </p:sp>
      <p:sp>
        <p:nvSpPr>
          <p:cNvPr id="10" name="9 Bükülü Ok"/>
          <p:cNvSpPr/>
          <p:nvPr/>
        </p:nvSpPr>
        <p:spPr>
          <a:xfrm rot="5240100">
            <a:off x="5649860" y="4006795"/>
            <a:ext cx="785818" cy="7858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285860"/>
            <a:ext cx="1571636" cy="15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18 Düz Ok Bağlayıcısı"/>
          <p:cNvCxnSpPr/>
          <p:nvPr/>
        </p:nvCxnSpPr>
        <p:spPr>
          <a:xfrm flipV="1">
            <a:off x="6143636" y="2285992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357158" y="5072074"/>
            <a:ext cx="3000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Binary</a:t>
            </a:r>
            <a:r>
              <a:rPr lang="tr-TR" sz="1100" dirty="0" smtClean="0"/>
              <a:t> yazım olduğu için </a:t>
            </a:r>
            <a:r>
              <a:rPr lang="tr-TR" sz="1100" dirty="0" err="1" smtClean="0"/>
              <a:t>rb</a:t>
            </a:r>
            <a:r>
              <a:rPr lang="tr-TR" sz="1100" dirty="0" smtClean="0"/>
              <a:t>, </a:t>
            </a:r>
            <a:r>
              <a:rPr lang="tr-TR" sz="1100" dirty="0" err="1" smtClean="0"/>
              <a:t>wb</a:t>
            </a:r>
            <a:r>
              <a:rPr lang="tr-TR" sz="1100" dirty="0" smtClean="0"/>
              <a:t> zorunlu. Yoksa okumada hata çıkabilir.</a:t>
            </a:r>
          </a:p>
          <a:p>
            <a:endParaRPr lang="tr-TR" sz="1100" dirty="0" smtClean="0"/>
          </a:p>
          <a:p>
            <a:r>
              <a:rPr lang="tr-TR" sz="1100" dirty="0" smtClean="0"/>
              <a:t>Dizi olmayan yapılarda vb. ise kullanım</a:t>
            </a:r>
          </a:p>
          <a:p>
            <a:r>
              <a:rPr lang="tr-TR" sz="1100" dirty="0" err="1" smtClean="0"/>
              <a:t>fwrite</a:t>
            </a:r>
            <a:r>
              <a:rPr lang="tr-TR" sz="1100" dirty="0" smtClean="0"/>
              <a:t> (&amp;</a:t>
            </a:r>
            <a:r>
              <a:rPr lang="tr-TR" sz="1100" dirty="0" err="1" smtClean="0"/>
              <a:t>yapi</a:t>
            </a:r>
            <a:r>
              <a:rPr lang="tr-TR" sz="1100" dirty="0" smtClean="0"/>
              <a:t>_ismi, </a:t>
            </a:r>
            <a:r>
              <a:rPr lang="tr-TR" sz="1100" dirty="0" err="1" smtClean="0"/>
              <a:t>sizeof</a:t>
            </a:r>
            <a:r>
              <a:rPr lang="tr-TR" sz="1100" dirty="0" smtClean="0"/>
              <a:t>(</a:t>
            </a:r>
            <a:r>
              <a:rPr lang="tr-TR" sz="1100" dirty="0" err="1" smtClean="0"/>
              <a:t>yapi</a:t>
            </a:r>
            <a:r>
              <a:rPr lang="tr-TR" sz="1100" dirty="0" smtClean="0"/>
              <a:t>_ismi), 1, dosya);</a:t>
            </a:r>
          </a:p>
          <a:p>
            <a:r>
              <a:rPr lang="tr-TR" sz="1100" dirty="0" smtClean="0"/>
              <a:t>Yani yine ilk elemanın adresi sunuluyor ve 3.parametre tek elemanlı olduğu için 1. </a:t>
            </a:r>
          </a:p>
          <a:p>
            <a:endParaRPr lang="tr-TR" sz="1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		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05818"/>
            <a:ext cx="8229600" cy="4151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veri[5][5][141];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	FILE*dosya= </a:t>
            </a:r>
            <a:r>
              <a:rPr lang="tr-TR" dirty="0" err="1" smtClean="0"/>
              <a:t>fopen</a:t>
            </a:r>
            <a:r>
              <a:rPr lang="tr-TR" dirty="0" smtClean="0"/>
              <a:t>("Personel.txt", "r");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a = 5, k = 4;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while</a:t>
            </a:r>
            <a:r>
              <a:rPr lang="tr-TR" dirty="0" smtClean="0"/>
              <a:t>(a&lt;=7)</a:t>
            </a:r>
          </a:p>
          <a:p>
            <a:pPr>
              <a:buNone/>
            </a:pPr>
            <a:r>
              <a:rPr lang="tr-TR" dirty="0" smtClean="0"/>
              <a:t>	{</a:t>
            </a:r>
          </a:p>
          <a:p>
            <a:pPr>
              <a:buNone/>
            </a:pPr>
            <a:r>
              <a:rPr lang="tr-TR" dirty="0" smtClean="0"/>
              <a:t>		fscanf(dosya, "%s", veri[a-5][k%2]);</a:t>
            </a:r>
          </a:p>
          <a:p>
            <a:pPr>
              <a:buNone/>
            </a:pPr>
            <a:r>
              <a:rPr lang="tr-TR" dirty="0" smtClean="0"/>
              <a:t>		k++;</a:t>
            </a:r>
          </a:p>
          <a:p>
            <a:pPr>
              <a:buNone/>
            </a:pPr>
            <a:r>
              <a:rPr lang="tr-TR" dirty="0" smtClean="0"/>
              <a:t>		++a;	</a:t>
            </a:r>
          </a:p>
          <a:p>
            <a:pPr>
              <a:buNone/>
            </a:pPr>
            <a:r>
              <a:rPr lang="tr-TR" dirty="0" smtClean="0"/>
              <a:t>	}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("%s\n", veri[0][0]);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("%s\n", veri[1][1]);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643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357694"/>
            <a:ext cx="3600000" cy="1745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GELİŞMİŞ Sözlü/Çekiliş kodu – Yapı kullanımlı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fwrite</a:t>
            </a:r>
            <a:endParaRPr lang="tr-TR" dirty="0" smtClean="0"/>
          </a:p>
          <a:p>
            <a:r>
              <a:rPr lang="tr-TR" dirty="0" err="1" smtClean="0"/>
              <a:t>fread</a:t>
            </a:r>
            <a:endParaRPr lang="tr-TR" dirty="0" smtClean="0"/>
          </a:p>
          <a:p>
            <a:r>
              <a:rPr lang="tr-TR" dirty="0" smtClean="0"/>
              <a:t>kullanımları</a:t>
            </a:r>
            <a:endParaRPr lang="tr-TR" dirty="0"/>
          </a:p>
        </p:txBody>
      </p:sp>
      <p:pic>
        <p:nvPicPr>
          <p:cNvPr id="4" name="3 Resim" descr="Professor_Cat.jpg"/>
          <p:cNvPicPr>
            <a:picLocks noChangeAspect="1"/>
          </p:cNvPicPr>
          <p:nvPr/>
        </p:nvPicPr>
        <p:blipFill>
          <a:blip r:embed="rId3"/>
          <a:srcRect b="7622"/>
          <a:stretch>
            <a:fillRect/>
          </a:stretch>
        </p:blipFill>
        <p:spPr>
          <a:xfrm>
            <a:off x="3786182" y="1357298"/>
            <a:ext cx="2899954" cy="2643206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785786" y="4357694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Komut ekranından girilen şube verisiyle kod açılır, notları alır ve çıkışta bir .bin dosyasına kaydeder. Tekrar açıldığında o anki notları gösterir, kaldığı yerden devam eder.</a:t>
            </a:r>
            <a:endParaRPr lang="tr-TR" sz="2400" dirty="0"/>
          </a:p>
        </p:txBody>
      </p:sp>
      <p:sp>
        <p:nvSpPr>
          <p:cNvPr id="6" name="5 Yuvarlatılmış Dikdörtgen"/>
          <p:cNvSpPr/>
          <p:nvPr/>
        </p:nvSpPr>
        <p:spPr>
          <a:xfrm rot="19400213">
            <a:off x="5671430" y="1911951"/>
            <a:ext cx="321471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ŞUBE NO KOMUT EKRANINDAN GİTSİN, HERKESİN NOTU GİRİLEBİLSİN.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Dönem Sonu Sınavına dair…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r-TR" sz="2400" i="1" dirty="0" smtClean="0"/>
              <a:t>Yerler Piazza’da duyurulacağı şekildedir.</a:t>
            </a:r>
            <a:endParaRPr lang="tr-TR" sz="2500" dirty="0" smtClean="0"/>
          </a:p>
          <a:p>
            <a:pPr lvl="1"/>
            <a:r>
              <a:rPr lang="tr-TR" sz="2500" dirty="0" smtClean="0"/>
              <a:t>135 dakika – 110 puan üzerinden</a:t>
            </a:r>
          </a:p>
          <a:p>
            <a:pPr lvl="1"/>
            <a:r>
              <a:rPr lang="tr-TR" sz="2500" dirty="0" smtClean="0"/>
              <a:t>Bilgisayar gerekmiyor. Sınav yazılı olacaktır.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Geçtiğimiz dönem </a:t>
            </a:r>
            <a:r>
              <a:rPr lang="tr-TR" sz="2500" b="1" dirty="0" err="1" smtClean="0">
                <a:solidFill>
                  <a:srgbClr val="FF0000"/>
                </a:solidFill>
              </a:rPr>
              <a:t>Piazza</a:t>
            </a:r>
            <a:r>
              <a:rPr lang="tr-TR" sz="2500" b="1" dirty="0" smtClean="0">
                <a:solidFill>
                  <a:srgbClr val="FF0000"/>
                </a:solidFill>
              </a:rPr>
              <a:t> </a:t>
            </a:r>
            <a:r>
              <a:rPr lang="tr-TR" sz="2500" dirty="0" smtClean="0"/>
              <a:t>sorularının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Ara sınav I ve </a:t>
            </a:r>
            <a:r>
              <a:rPr lang="tr-TR" sz="2500" b="1" dirty="0" err="1" smtClean="0">
                <a:solidFill>
                  <a:srgbClr val="FF0000"/>
                </a:solidFill>
              </a:rPr>
              <a:t>II’de</a:t>
            </a:r>
            <a:r>
              <a:rPr lang="tr-TR" sz="2500" b="1" dirty="0" smtClean="0">
                <a:solidFill>
                  <a:srgbClr val="FF0000"/>
                </a:solidFill>
              </a:rPr>
              <a:t> </a:t>
            </a:r>
            <a:r>
              <a:rPr lang="tr-TR" sz="2500" dirty="0" smtClean="0"/>
              <a:t>sorulan soruların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Ödevlerde</a:t>
            </a:r>
            <a:r>
              <a:rPr lang="tr-TR" sz="2500" dirty="0" smtClean="0"/>
              <a:t> sorulan soruların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Sınava yönelik çalışma </a:t>
            </a:r>
            <a:r>
              <a:rPr lang="tr-TR" sz="2500" dirty="0" smtClean="0"/>
              <a:t>sorularında sorulan soruların bazılarının benzerleri, kısmen ya da tamamen, tekrar sorulabilir.</a:t>
            </a:r>
          </a:p>
          <a:p>
            <a:pPr lvl="1"/>
            <a:r>
              <a:rPr lang="tr-TR" sz="2500" b="1" dirty="0" smtClean="0">
                <a:solidFill>
                  <a:srgbClr val="FF0000"/>
                </a:solidFill>
              </a:rPr>
              <a:t>Soru bankasındaki </a:t>
            </a:r>
            <a:r>
              <a:rPr lang="tr-TR" sz="2500" dirty="0" smtClean="0"/>
              <a:t>soruların bazılarının benzerleri, kısmen ya da tamamen, tekrar sorulabilir.</a:t>
            </a:r>
          </a:p>
          <a:p>
            <a:pPr lvl="1"/>
            <a:endParaRPr lang="tr-TR" sz="2500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tr-TR" sz="25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ALIŞTIRMA-2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/>
              <a:t>ALIŞTIRMA: GEÇEN HAFTA YAPTIĞIMIZ ALIŞTIRMAYI GELİŞTİRELİM.</a:t>
            </a:r>
          </a:p>
          <a:p>
            <a:r>
              <a:rPr lang="tr-TR" sz="2000" dirty="0" smtClean="0"/>
              <a:t>Daha önceki kodun aynısı olsun. Ancak en sondaki tablo şu şekilde olsun.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FONKSİYON VE YAPI İLE YAPINIZ!!!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928794" y="2214554"/>
            <a:ext cx="4714908" cy="23574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TÜM NOTLARI KAYDETSİN VE LİSTELESİN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 smtClean="0">
                <a:solidFill>
                  <a:schemeClr val="tx1"/>
                </a:solidFill>
              </a:rPr>
              <a:t>küsüratlı</a:t>
            </a:r>
            <a:r>
              <a:rPr lang="tr-TR" b="1" i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 NO	NOTU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Ogrenci1		74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Ogrenci2		41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Ogrenci3		82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1785918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sınavları halen okumadınız mı?</a:t>
            </a:r>
            <a:endParaRPr lang="tr-TR" dirty="0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3143248"/>
            <a:ext cx="761999" cy="778041"/>
          </a:xfrm>
          <a:prstGeom prst="rect">
            <a:avLst/>
          </a:prstGeom>
        </p:spPr>
      </p:pic>
      <p:sp>
        <p:nvSpPr>
          <p:cNvPr id="10" name="9 Yuvarlatılmış Dikdörtgen"/>
          <p:cNvSpPr/>
          <p:nvPr/>
        </p:nvSpPr>
        <p:spPr>
          <a:xfrm>
            <a:off x="6357950" y="1428736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KOMUT EKRANINDAN ŞUBE VERİSİNİ ALSIN.</a:t>
            </a:r>
            <a:endParaRPr lang="tr-TR" dirty="0"/>
          </a:p>
        </p:txBody>
      </p:sp>
      <p:sp>
        <p:nvSpPr>
          <p:cNvPr id="12" name="11 Yuvarlatılmış Dikdörtgen"/>
          <p:cNvSpPr/>
          <p:nvPr/>
        </p:nvSpPr>
        <p:spPr>
          <a:xfrm>
            <a:off x="4929190" y="3286124"/>
            <a:ext cx="235745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fwrite</a:t>
            </a:r>
            <a:r>
              <a:rPr lang="tr-TR" dirty="0" smtClean="0"/>
              <a:t> ve </a:t>
            </a:r>
            <a:r>
              <a:rPr lang="tr-TR" dirty="0" err="1" smtClean="0"/>
              <a:t>fread</a:t>
            </a:r>
            <a:r>
              <a:rPr lang="tr-TR" dirty="0" smtClean="0"/>
              <a:t> ile kaldığı yerden devam edebilir olsun.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4884" r="36025" b="15282"/>
          <a:stretch>
            <a:fillRect/>
          </a:stretch>
        </p:blipFill>
        <p:spPr bwMode="auto">
          <a:xfrm>
            <a:off x="4857752" y="1357298"/>
            <a:ext cx="4029103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571472" y="1214422"/>
            <a:ext cx="52864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//kod.c </a:t>
            </a:r>
            <a:r>
              <a:rPr lang="tr-TR" sz="2400" dirty="0" err="1" smtClean="0"/>
              <a:t>dosyasi</a:t>
            </a:r>
            <a:endParaRPr lang="tr-TR" sz="2400" dirty="0" smtClean="0"/>
          </a:p>
          <a:p>
            <a:r>
              <a:rPr lang="tr-TR" sz="2400" dirty="0" smtClean="0"/>
              <a:t>#</a:t>
            </a:r>
            <a:r>
              <a:rPr lang="tr-TR" sz="2400" dirty="0" err="1" smtClean="0"/>
              <a:t>include</a:t>
            </a:r>
            <a:r>
              <a:rPr lang="tr-TR" sz="2400" dirty="0" smtClean="0"/>
              <a:t> &lt;</a:t>
            </a:r>
            <a:r>
              <a:rPr lang="tr-TR" sz="2400" dirty="0" err="1" smtClean="0"/>
              <a:t>stdio</a:t>
            </a:r>
            <a:r>
              <a:rPr lang="tr-TR" sz="2400" dirty="0" smtClean="0"/>
              <a:t>.h&gt;</a:t>
            </a:r>
          </a:p>
          <a:p>
            <a:r>
              <a:rPr lang="tr-TR" sz="2400" dirty="0" err="1" smtClean="0"/>
              <a:t>int</a:t>
            </a:r>
            <a:r>
              <a:rPr lang="tr-TR" sz="2400" dirty="0" smtClean="0"/>
              <a:t> </a:t>
            </a:r>
            <a:r>
              <a:rPr lang="tr-TR" sz="2400" dirty="0" err="1" smtClean="0"/>
              <a:t>main</a:t>
            </a:r>
            <a:r>
              <a:rPr lang="tr-TR" sz="2400" dirty="0" smtClean="0"/>
              <a:t>(</a:t>
            </a:r>
            <a:r>
              <a:rPr lang="tr-TR" sz="2400" dirty="0" err="1" smtClean="0"/>
              <a:t>int</a:t>
            </a:r>
            <a:r>
              <a:rPr lang="tr-TR" sz="2400" dirty="0" smtClean="0"/>
              <a:t> </a:t>
            </a:r>
            <a:r>
              <a:rPr lang="tr-TR" sz="2400" dirty="0" err="1" smtClean="0"/>
              <a:t>argc</a:t>
            </a:r>
            <a:r>
              <a:rPr lang="tr-TR" sz="2400" dirty="0" smtClean="0"/>
              <a:t>, </a:t>
            </a:r>
            <a:r>
              <a:rPr lang="tr-TR" sz="2400" dirty="0" err="1" smtClean="0"/>
              <a:t>char</a:t>
            </a:r>
            <a:r>
              <a:rPr lang="tr-TR" sz="2400" dirty="0" smtClean="0"/>
              <a:t> *</a:t>
            </a:r>
            <a:r>
              <a:rPr lang="tr-TR" sz="2400" dirty="0" err="1" smtClean="0"/>
              <a:t>argv</a:t>
            </a:r>
            <a:r>
              <a:rPr lang="tr-TR" sz="2400" dirty="0" smtClean="0"/>
              <a:t>[]) </a:t>
            </a:r>
          </a:p>
          <a:p>
            <a:r>
              <a:rPr lang="tr-TR" sz="2400" dirty="0" smtClean="0"/>
              <a:t>{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int</a:t>
            </a:r>
            <a:r>
              <a:rPr lang="tr-TR" sz="2400" dirty="0" smtClean="0"/>
              <a:t> i;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for</a:t>
            </a:r>
            <a:r>
              <a:rPr lang="tr-TR" sz="2400" dirty="0" smtClean="0"/>
              <a:t>(i=0; i&lt;</a:t>
            </a:r>
            <a:r>
              <a:rPr lang="tr-TR" sz="2400" dirty="0" err="1" smtClean="0"/>
              <a:t>argc</a:t>
            </a:r>
            <a:r>
              <a:rPr lang="tr-TR" sz="2400" dirty="0" smtClean="0"/>
              <a:t>-1; i++) {	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("%s%d\n",</a:t>
            </a:r>
            <a:r>
              <a:rPr lang="tr-TR" sz="2400" dirty="0" err="1" smtClean="0"/>
              <a:t>argv</a:t>
            </a:r>
            <a:r>
              <a:rPr lang="tr-TR" sz="2400" dirty="0" smtClean="0"/>
              <a:t>[i],</a:t>
            </a:r>
            <a:r>
              <a:rPr lang="tr-TR" sz="2400" dirty="0" err="1" smtClean="0"/>
              <a:t>argc</a:t>
            </a:r>
            <a:r>
              <a:rPr lang="tr-TR" sz="2400" dirty="0" smtClean="0"/>
              <a:t>);</a:t>
            </a:r>
          </a:p>
          <a:p>
            <a:r>
              <a:rPr lang="tr-TR" sz="2400" dirty="0" smtClean="0"/>
              <a:t>	}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return</a:t>
            </a:r>
            <a:r>
              <a:rPr lang="tr-TR" sz="2400" dirty="0" smtClean="0"/>
              <a:t> 0;</a:t>
            </a:r>
          </a:p>
          <a:p>
            <a:r>
              <a:rPr lang="tr-TR" sz="2400" dirty="0" smtClean="0"/>
              <a:t>}</a:t>
            </a:r>
            <a:endParaRPr lang="tr-TR" sz="24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5984" y="4714884"/>
            <a:ext cx="3429024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Kod komut ekranından şu komutlarla çalıştırılmıştır: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gcc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kod.c -o kod.</a:t>
            </a:r>
            <a:r>
              <a:rPr kumimoji="0" lang="tr-TR" sz="20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kod 1 4 1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tr-TR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3571900" cy="284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</a:t>
            </a:r>
            <a:r>
              <a:rPr lang="tr-TR" dirty="0" err="1" smtClean="0"/>
              <a:t>Sololearn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Programlamanın temellerini öğrendiğinize göre artık başka diller de öğrenebilirsiniz.</a:t>
            </a:r>
          </a:p>
          <a:p>
            <a:r>
              <a:rPr lang="tr-TR" dirty="0" err="1" smtClean="0"/>
              <a:t>SoloLearn</a:t>
            </a:r>
            <a:r>
              <a:rPr lang="tr-TR" dirty="0" smtClean="0"/>
              <a:t> bunun için güzel bir imkan sağlamaktadır.</a:t>
            </a:r>
          </a:p>
          <a:p>
            <a:pPr lvl="1"/>
            <a:r>
              <a:rPr lang="tr-TR" dirty="0" smtClean="0"/>
              <a:t>Java, C++, </a:t>
            </a:r>
            <a:r>
              <a:rPr lang="tr-TR" dirty="0" err="1" smtClean="0"/>
              <a:t>Python</a:t>
            </a:r>
            <a:r>
              <a:rPr lang="tr-TR" dirty="0" smtClean="0"/>
              <a:t>, Swift gibi… dilleri öğrenebilirsiniz.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642910" y="5929330"/>
            <a:ext cx="45005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 smtClean="0">
                <a:hlinkClick r:id="rId4"/>
              </a:rPr>
              <a:t>https://www.sololearn.com/Courses/</a:t>
            </a:r>
            <a:endParaRPr lang="tr-TR" i="1" dirty="0"/>
          </a:p>
        </p:txBody>
      </p:sp>
      <p:pic>
        <p:nvPicPr>
          <p:cNvPr id="7" name="6 Resim" descr="sil1.png"/>
          <p:cNvPicPr>
            <a:picLocks noChangeAspect="1"/>
          </p:cNvPicPr>
          <p:nvPr/>
        </p:nvPicPr>
        <p:blipFill>
          <a:blip r:embed="rId5"/>
          <a:srcRect l="69439" t="33333"/>
          <a:stretch>
            <a:fillRect/>
          </a:stretch>
        </p:blipFill>
        <p:spPr>
          <a:xfrm>
            <a:off x="7358082" y="2643182"/>
            <a:ext cx="1460653" cy="150981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Resim" descr="Ekran123Alıntıs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4143380"/>
            <a:ext cx="3305177" cy="233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ytimg.com/vi/Gm3Yt0RviCk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599" y="1485901"/>
            <a:ext cx="6956047" cy="39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Dönemi bitirdik. </a:t>
            </a:r>
            <a:br>
              <a:rPr lang="tr-TR" dirty="0" smtClean="0"/>
            </a:br>
            <a:r>
              <a:rPr lang="tr-TR" sz="1600" i="1" dirty="0" smtClean="0"/>
              <a:t>Şimdi dönem sonu sınavıyla, dönem boyunca yapmış olduğunuz seçimin meyvesini toplama zamanı</a:t>
            </a:r>
            <a:br>
              <a:rPr lang="tr-TR" sz="1600" i="1" dirty="0" smtClean="0"/>
            </a:br>
            <a:r>
              <a:rPr lang="tr-TR" sz="1600" i="1" dirty="0" smtClean="0"/>
              <a:t>AA almayı seçen öğrencilerin AA alabilmesini dileriz.</a:t>
            </a:r>
            <a:endParaRPr lang="tr-TR" sz="2200" i="1" dirty="0"/>
          </a:p>
        </p:txBody>
      </p:sp>
    </p:spTree>
    <p:extLst>
      <p:ext uri="{BB962C8B-B14F-4D97-AF65-F5344CB8AC3E}">
        <p14:creationId xmlns:p14="http://schemas.microsoft.com/office/powerpoint/2010/main" xmlns="" val="2255703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Dönem sonu sınavına</a:t>
            </a:r>
            <a:br>
              <a:rPr lang="tr-TR" dirty="0" smtClean="0"/>
            </a:br>
            <a:r>
              <a:rPr lang="tr-TR" dirty="0" smtClean="0"/>
              <a:t>devam koşulunu sağlayanlar girebilir.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Devam koşulu: </a:t>
            </a:r>
            <a:r>
              <a:rPr lang="tr-TR" sz="2400" b="1" dirty="0" smtClean="0">
                <a:solidFill>
                  <a:schemeClr val="tx1"/>
                </a:solidFill>
              </a:rPr>
              <a:t>Kuramsal derslerin %70'ine</a:t>
            </a:r>
            <a:r>
              <a:rPr lang="tr-TR" sz="2400" dirty="0" smtClean="0">
                <a:solidFill>
                  <a:schemeClr val="tx1"/>
                </a:solidFill>
              </a:rPr>
              <a:t> ve </a:t>
            </a:r>
            <a:r>
              <a:rPr lang="tr-TR" sz="2400" b="1" dirty="0" smtClean="0">
                <a:solidFill>
                  <a:schemeClr val="tx1"/>
                </a:solidFill>
              </a:rPr>
              <a:t>uygulamalı derslerin %80'ine</a:t>
            </a:r>
            <a:r>
              <a:rPr lang="tr-TR" sz="2400" dirty="0" smtClean="0">
                <a:solidFill>
                  <a:schemeClr val="tx1"/>
                </a:solidFill>
              </a:rPr>
              <a:t> katılmak gerekir. Devam koşulunu sağlayamayan öğrenci U notu alır, </a:t>
            </a:r>
            <a:r>
              <a:rPr lang="tr-TR" sz="2400" b="1" u="sng" dirty="0" smtClean="0">
                <a:solidFill>
                  <a:srgbClr val="FF0000"/>
                </a:solidFill>
              </a:rPr>
              <a:t>dönem sonu sınavına girmez</a:t>
            </a:r>
            <a:r>
              <a:rPr lang="tr-TR" sz="2400" dirty="0" smtClean="0">
                <a:solidFill>
                  <a:schemeClr val="tx1"/>
                </a:solidFill>
              </a:rPr>
              <a:t>.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Daha önce dersten U harici bir not almış öğrencide devam </a:t>
            </a:r>
            <a:r>
              <a:rPr lang="tr-TR" sz="2400" dirty="0" smtClean="0">
                <a:solidFill>
                  <a:srgbClr val="FF0000"/>
                </a:solidFill>
              </a:rPr>
              <a:t>koşulu aranmaz.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867798" y="3286124"/>
            <a:ext cx="2868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%70</a:t>
            </a:r>
            <a:endParaRPr lang="tr-TR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143504" y="3286124"/>
            <a:ext cx="28680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%80</a:t>
            </a:r>
            <a:endParaRPr lang="tr-TR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582046" y="5143512"/>
            <a:ext cx="3429024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Kuramsal dersler katılımı</a:t>
            </a:r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4939764" y="5143512"/>
            <a:ext cx="3429024" cy="72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Uygulamalı ders katılımı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>
                <a:solidFill>
                  <a:schemeClr val="tx1"/>
                </a:solidFill>
                <a:hlinkClick r:id="rId2"/>
              </a:rPr>
              <a:t>15/08/2018 tarihli senato kararı</a:t>
            </a:r>
            <a:r>
              <a:rPr lang="tr-TR" dirty="0" smtClean="0">
                <a:solidFill>
                  <a:schemeClr val="tx1"/>
                </a:solidFill>
              </a:rPr>
              <a:t> 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Dersten daha önce U harici not almış </a:t>
            </a:r>
            <a:r>
              <a:rPr lang="tr-TR" sz="2400" dirty="0" smtClean="0">
                <a:solidFill>
                  <a:srgbClr val="FF0000"/>
                </a:solidFill>
              </a:rPr>
              <a:t>öğrenciler muaftır.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Devam yükümlülüklerini yerine getirmeyen öğrencilere U notu verilir. Bu öğrenciler dönem sonu ve bütünleme sınavına giremezler. U notu, not ortalamaları hesabında FF notu işlemi görür.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4320000" cy="2406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Dönem Sonu Sınavı (%45)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4937760"/>
          </a:xfrm>
        </p:spPr>
        <p:txBody>
          <a:bodyPr>
            <a:normAutofit/>
          </a:bodyPr>
          <a:lstStyle/>
          <a:p>
            <a:r>
              <a:rPr lang="tr-TR" dirty="0" smtClean="0"/>
              <a:t>Ara sınav </a:t>
            </a:r>
            <a:r>
              <a:rPr lang="tr-TR" dirty="0" err="1" smtClean="0"/>
              <a:t>I’e</a:t>
            </a:r>
            <a:r>
              <a:rPr lang="tr-TR" dirty="0" smtClean="0"/>
              <a:t> çok benzer bir sınav formatı.</a:t>
            </a:r>
          </a:p>
          <a:p>
            <a:r>
              <a:rPr lang="tr-TR" dirty="0" smtClean="0"/>
              <a:t>Konu kapsamı tüm dönemi kapsar.</a:t>
            </a:r>
          </a:p>
          <a:p>
            <a:r>
              <a:rPr lang="tr-TR" dirty="0" smtClean="0"/>
              <a:t>Dönem sonu sınavının süresi 135 dakika </a:t>
            </a:r>
            <a:r>
              <a:rPr lang="tr-TR" sz="2000" dirty="0" smtClean="0"/>
              <a:t>(Ara Sınav I 120 dakikaydı) </a:t>
            </a:r>
            <a:r>
              <a:rPr lang="tr-TR" dirty="0" smtClean="0"/>
              <a:t>olarak planlanmaktadır.</a:t>
            </a:r>
          </a:p>
          <a:p>
            <a:pPr lvl="1"/>
            <a:r>
              <a:rPr lang="tr-TR" dirty="0" smtClean="0"/>
              <a:t>İç içe döngüler, diziler gibi konulara ait ekran çıktısı soruları, iyi hazırlanmamış öğrencinin sadece puanını değil, sınav esnasında zamanını ve enerjisini de alabilmektedir.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Son an gelmeden çalışmaya başlayın…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33839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/>
              <a:t>Slaytlara tek tek bakın, her slayttan soru gelebilir.</a:t>
            </a:r>
          </a:p>
          <a:p>
            <a:pPr marL="731520" lvl="1" indent="-457200"/>
            <a:r>
              <a:rPr lang="tr-TR" dirty="0" smtClean="0"/>
              <a:t>Eğer slaytlar anlaşılırsa ek bir kitaba vs. gerek olmamalı.</a:t>
            </a:r>
          </a:p>
          <a:p>
            <a:pPr marL="731520" lvl="1" indent="-457200"/>
            <a:r>
              <a:rPr lang="tr-TR" dirty="0" smtClean="0"/>
              <a:t>Her slayttan soru gelebilir. Sınavda bol bol ufak sorular var.</a:t>
            </a:r>
          </a:p>
          <a:p>
            <a:pPr marL="731520" lvl="1" indent="-457200"/>
            <a:r>
              <a:rPr lang="tr-TR" dirty="0" smtClean="0"/>
              <a:t>Slaytlardaki bilgileri </a:t>
            </a:r>
            <a:r>
              <a:rPr lang="tr-TR" dirty="0" err="1" smtClean="0"/>
              <a:t>DevCpp’ta</a:t>
            </a:r>
            <a:r>
              <a:rPr lang="tr-TR" dirty="0" smtClean="0"/>
              <a:t> test edin.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Ödevleri, derste yazılan kodları vs. gözden geçirin. </a:t>
            </a:r>
          </a:p>
          <a:p>
            <a:pPr marL="788670" lvl="1" indent="-514350"/>
            <a:r>
              <a:rPr lang="tr-TR" dirty="0" smtClean="0"/>
              <a:t>Kodu ezberlemeyin. </a:t>
            </a:r>
          </a:p>
          <a:p>
            <a:pPr marL="788670" lvl="1" indent="-514350"/>
            <a:r>
              <a:rPr lang="tr-TR" dirty="0" smtClean="0"/>
              <a:t>Kendiniz baştan yazmaya çalışarak anlayıp </a:t>
            </a:r>
          </a:p>
          <a:p>
            <a:pPr marL="788670" lvl="1" indent="-514350">
              <a:buNone/>
            </a:pPr>
            <a:r>
              <a:rPr lang="tr-TR" dirty="0" smtClean="0"/>
              <a:t>anlamadığınızı test edin.</a:t>
            </a:r>
          </a:p>
        </p:txBody>
      </p:sp>
      <p:pic>
        <p:nvPicPr>
          <p:cNvPr id="4" name="4 İçerik Yer Tutucusu" descr="IMG_0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07149">
            <a:off x="6106439" y="3463134"/>
            <a:ext cx="2527259" cy="1895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5929322" y="5786454"/>
            <a:ext cx="2391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i="1" dirty="0" smtClean="0"/>
              <a:t>Resim, bir öğrencinin alıştırma</a:t>
            </a:r>
            <a:br>
              <a:rPr lang="tr-TR" sz="1400" i="1" dirty="0" smtClean="0"/>
            </a:br>
            <a:r>
              <a:rPr lang="tr-TR" sz="1400" i="1" dirty="0" smtClean="0"/>
              <a:t>kağıdından alınmıştır.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1000100" y="4214818"/>
            <a:ext cx="435771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Programlama </a:t>
            </a:r>
            <a:r>
              <a:rPr lang="tr-TR" b="1" dirty="0" err="1" smtClean="0"/>
              <a:t>algoritmik</a:t>
            </a:r>
            <a:r>
              <a:rPr lang="tr-TR" b="1" dirty="0" smtClean="0"/>
              <a:t> düşünce </a:t>
            </a:r>
            <a:r>
              <a:rPr lang="tr-TR" dirty="0" smtClean="0"/>
              <a:t>ve </a:t>
            </a:r>
            <a:r>
              <a:rPr lang="tr-TR" b="1" dirty="0" smtClean="0"/>
              <a:t>kodlama bilgisi</a:t>
            </a:r>
            <a:r>
              <a:rPr lang="tr-TR" dirty="0" smtClean="0"/>
              <a:t>yle birlikte bir bütündür. </a:t>
            </a:r>
            <a:r>
              <a:rPr lang="tr-TR" dirty="0" err="1" smtClean="0"/>
              <a:t>Algoritmik</a:t>
            </a:r>
            <a:r>
              <a:rPr lang="tr-TR" dirty="0" smtClean="0"/>
              <a:t> düşünceyi </a:t>
            </a:r>
            <a:r>
              <a:rPr lang="tr-TR" sz="1600" dirty="0" smtClean="0"/>
              <a:t>(örn. </a:t>
            </a:r>
            <a:r>
              <a:rPr lang="tr-TR" sz="1600" dirty="0" err="1" smtClean="0"/>
              <a:t>if</a:t>
            </a:r>
            <a:r>
              <a:rPr lang="tr-TR" sz="1600" dirty="0" smtClean="0"/>
              <a:t> </a:t>
            </a:r>
            <a:r>
              <a:rPr lang="tr-TR" sz="1600" dirty="0" err="1" smtClean="0"/>
              <a:t>else’in</a:t>
            </a:r>
            <a:r>
              <a:rPr lang="tr-TR" sz="1600" dirty="0" smtClean="0"/>
              <a:t> nerede kullanılması gerektiği) </a:t>
            </a:r>
            <a:r>
              <a:rPr lang="tr-TR" dirty="0" smtClean="0"/>
              <a:t>ölçen sorular gibi, kodlama bilgisini </a:t>
            </a:r>
            <a:r>
              <a:rPr lang="tr-TR" sz="1600" dirty="0" smtClean="0"/>
              <a:t>(örn. </a:t>
            </a:r>
            <a:r>
              <a:rPr lang="tr-TR" sz="1600" dirty="0" err="1" smtClean="0"/>
              <a:t>if</a:t>
            </a:r>
            <a:r>
              <a:rPr lang="tr-TR" sz="1600" dirty="0" smtClean="0"/>
              <a:t> else sözdizimi, </a:t>
            </a:r>
            <a:r>
              <a:rPr lang="tr-TR" sz="1600" smtClean="0"/>
              <a:t>tür dönüşümü) </a:t>
            </a:r>
            <a:r>
              <a:rPr lang="tr-TR" dirty="0" smtClean="0"/>
              <a:t>ölçen sorular da bekleyiniz.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85720" y="21429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Piazza’daki </a:t>
            </a:r>
            <a:r>
              <a:rPr lang="tr-TR" i="1" dirty="0" err="1" smtClean="0"/>
              <a:t>YaziliSinavBilgilendirmeSlaytlari’ndan</a:t>
            </a:r>
            <a:r>
              <a:rPr lang="tr-TR" i="1" dirty="0" smtClean="0"/>
              <a:t> alıntı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“Kendin çalış, kendin notunu al.” sistemi</a:t>
            </a:r>
            <a:endParaRPr lang="tr-TR" dirty="0"/>
          </a:p>
        </p:txBody>
      </p:sp>
      <p:sp>
        <p:nvSpPr>
          <p:cNvPr id="4" name="3 Köşeleri Yuvarlanmış Dikdörtgen Belirtme Çizgisi"/>
          <p:cNvSpPr/>
          <p:nvPr/>
        </p:nvSpPr>
        <p:spPr>
          <a:xfrm>
            <a:off x="785786" y="1357298"/>
            <a:ext cx="3786214" cy="250033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ortalamam 54’de kalmış.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Bu dersten geçemezsem çok üzülürüm…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Zaten bu okulda hiç yüzüm gülmedi … </a:t>
            </a:r>
          </a:p>
        </p:txBody>
      </p:sp>
      <p:sp>
        <p:nvSpPr>
          <p:cNvPr id="5" name="4 Çarpı"/>
          <p:cNvSpPr/>
          <p:nvPr/>
        </p:nvSpPr>
        <p:spPr>
          <a:xfrm rot="2682313">
            <a:off x="827477" y="825016"/>
            <a:ext cx="3987174" cy="3992132"/>
          </a:xfrm>
          <a:prstGeom prst="plus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4786314" y="2285992"/>
            <a:ext cx="785818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5715008" y="2071678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/>
              <a:t>Çalışıp, dersin ve sınavın verilen kuralları çerçevesinde notunuzu alın.</a:t>
            </a:r>
            <a:endParaRPr lang="tr-TR" sz="2000" i="1" dirty="0"/>
          </a:p>
        </p:txBody>
      </p:sp>
      <p:pic>
        <p:nvPicPr>
          <p:cNvPr id="10" name="9 Resim" descr="You-can-do-it-BA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500438"/>
            <a:ext cx="2400300" cy="28575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928662" y="4572008"/>
            <a:ext cx="39290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i="1" dirty="0" smtClean="0"/>
              <a:t>Çan eğrisi yoktur.</a:t>
            </a:r>
            <a:br>
              <a:rPr lang="tr-TR" i="1" dirty="0" smtClean="0"/>
            </a:br>
            <a:r>
              <a:rPr lang="tr-TR" i="1" dirty="0" smtClean="0"/>
              <a:t>Geçme notu %55’dir.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12515</TotalTime>
  <Words>1941</Words>
  <PresentationFormat>Ekran Gösterisi (4:3)</PresentationFormat>
  <Paragraphs>402</Paragraphs>
  <Slides>43</Slides>
  <Notes>2</Notes>
  <HiddenSlides>5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43</vt:i4>
      </vt:variant>
    </vt:vector>
  </HeadingPairs>
  <TitlesOfParts>
    <vt:vector size="46" baseType="lpstr">
      <vt:lpstr>Ofis Teması</vt:lpstr>
      <vt:lpstr>Kaynak</vt:lpstr>
      <vt:lpstr>Hisse Senedi</vt:lpstr>
      <vt:lpstr>BİLGİSAYAR PROGRAMLAMA</vt:lpstr>
      <vt:lpstr>Özet</vt:lpstr>
      <vt:lpstr>Dönem sonu saati</vt:lpstr>
      <vt:lpstr>Dönem Sonu Sınavına dair…</vt:lpstr>
      <vt:lpstr>Dönem sonu sınavına devam koşulunu sağlayanlar girebilir.</vt:lpstr>
      <vt:lpstr>15/08/2018 tarihli senato kararı </vt:lpstr>
      <vt:lpstr>Dönem Sonu Sınavı (%45)</vt:lpstr>
      <vt:lpstr>Son an gelmeden çalışmaya başlayın…</vt:lpstr>
      <vt:lpstr>“Kendin çalış, kendin notunu al.” sistemi</vt:lpstr>
      <vt:lpstr>Dönem sonu sınavına nasıl çalışılır?</vt:lpstr>
      <vt:lpstr>Duyurular</vt:lpstr>
      <vt:lpstr>Alıştırma sorusu</vt:lpstr>
      <vt:lpstr>feof alıştırması: PERSONEL LİSTESİ GÜNCELLEME</vt:lpstr>
      <vt:lpstr>      Alıştırma</vt:lpstr>
      <vt:lpstr>Bunu biliyor musunuz? Görselliği artırmak</vt:lpstr>
      <vt:lpstr>Anlayamadığınız yerleri bizlere sorunuz.</vt:lpstr>
      <vt:lpstr>Bunu biliyor musunuz?</vt:lpstr>
      <vt:lpstr>Bunu biliyor muydunuz?</vt:lpstr>
      <vt:lpstr>Bunu biliyor musunuz?</vt:lpstr>
      <vt:lpstr>Slayt 20</vt:lpstr>
      <vt:lpstr>Excel'den veri almak</vt:lpstr>
      <vt:lpstr>SUDOKU – Bir özyineleme harikası</vt:lpstr>
      <vt:lpstr>SUDOKU – Bir özyineleme harikası</vt:lpstr>
      <vt:lpstr>Anlayamadığınız yerleri bizlere sorunuz.</vt:lpstr>
      <vt:lpstr>3. ve 4. dersler</vt:lpstr>
      <vt:lpstr>SUDOKU – Bir özyineleme harikası</vt:lpstr>
      <vt:lpstr>Anlayamadığınız yerleri bizlere sorunuz.</vt:lpstr>
      <vt:lpstr>Slayt 28</vt:lpstr>
      <vt:lpstr>Bunu biliyor musunuz? Proje kavramı</vt:lpstr>
      <vt:lpstr>Bunu biliyor musunuz? Proje kavramı</vt:lpstr>
      <vt:lpstr>Fibonacci – Altın Oran sorusu İpucu: fibo(7) = fibo(6) + fibo(5) ‘dir.</vt:lpstr>
      <vt:lpstr>Anlayamadığınız yerleri bizlere sorunuz.</vt:lpstr>
      <vt:lpstr>EK SLAYTLAR</vt:lpstr>
      <vt:lpstr>Büyük Ünlü Uyumu</vt:lpstr>
      <vt:lpstr>Çarpma sorusu</vt:lpstr>
      <vt:lpstr>Örnek</vt:lpstr>
      <vt:lpstr>fwrite ve fread ile büyük veri yapılarını olduğu gibi dosyaya aktarmak/dosyadan almak</vt:lpstr>
      <vt:lpstr>    Örnek</vt:lpstr>
      <vt:lpstr>GELİŞMİŞ Sözlü/Çekiliş kodu – Yapı kullanımlı</vt:lpstr>
      <vt:lpstr>ALIŞTIRMA-2</vt:lpstr>
      <vt:lpstr>Örnek</vt:lpstr>
      <vt:lpstr>Bunu biliyor musunuz? Sololearn</vt:lpstr>
      <vt:lpstr>Dönemi bitirdik.  Şimdi dönem sonu sınavıyla, dönem boyunca yapmış olduğunuz seçimin meyvesini toplama zamanı AA almayı seçen öğrencilerin AA alabilmesini dileriz.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BİLGİSAYAR PROGRAMLAMA</dc:title>
  <dc:creator>User</dc:creator>
  <cp:lastModifiedBy>User</cp:lastModifiedBy>
  <cp:revision>189</cp:revision>
  <dcterms:created xsi:type="dcterms:W3CDTF">2018-07-12T07:25:43Z</dcterms:created>
  <dcterms:modified xsi:type="dcterms:W3CDTF">2019-03-22T15:59:55Z</dcterms:modified>
</cp:coreProperties>
</file>