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91" r:id="rId4"/>
    <p:sldId id="290" r:id="rId5"/>
    <p:sldId id="292" r:id="rId6"/>
    <p:sldId id="293" r:id="rId7"/>
    <p:sldId id="262" r:id="rId8"/>
    <p:sldId id="308" r:id="rId9"/>
    <p:sldId id="258" r:id="rId10"/>
    <p:sldId id="259" r:id="rId11"/>
    <p:sldId id="260" r:id="rId12"/>
    <p:sldId id="261" r:id="rId13"/>
    <p:sldId id="307" r:id="rId14"/>
    <p:sldId id="294" r:id="rId15"/>
    <p:sldId id="295" r:id="rId16"/>
    <p:sldId id="297" r:id="rId17"/>
    <p:sldId id="309" r:id="rId18"/>
    <p:sldId id="299" r:id="rId19"/>
    <p:sldId id="310" r:id="rId20"/>
    <p:sldId id="311" r:id="rId21"/>
    <p:sldId id="312" r:id="rId22"/>
    <p:sldId id="298" r:id="rId23"/>
    <p:sldId id="302" r:id="rId24"/>
    <p:sldId id="304" r:id="rId25"/>
    <p:sldId id="305" r:id="rId26"/>
    <p:sldId id="282" r:id="rId27"/>
    <p:sldId id="267" r:id="rId28"/>
    <p:sldId id="306" r:id="rId29"/>
    <p:sldId id="279" r:id="rId30"/>
    <p:sldId id="271" r:id="rId31"/>
    <p:sldId id="273" r:id="rId32"/>
    <p:sldId id="274" r:id="rId33"/>
    <p:sldId id="275" r:id="rId34"/>
    <p:sldId id="276" r:id="rId35"/>
    <p:sldId id="277" r:id="rId3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41"/>
    <p:restoredTop sz="94768"/>
  </p:normalViewPr>
  <p:slideViewPr>
    <p:cSldViewPr snapToGrid="0" snapToObjects="1">
      <p:cViewPr varScale="1">
        <p:scale>
          <a:sx n="66" d="100"/>
          <a:sy n="66" d="100"/>
        </p:scale>
        <p:origin x="63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7883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714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8016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359305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798472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48258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01914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7292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r>
              <a:rPr lang="en-US" dirty="0"/>
              <a:t>And others – GLBA, other state laws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For online consumer data, this translates to </a:t>
            </a:r>
            <a:r>
              <a:rPr i="1"/>
              <a:t>notice </a:t>
            </a:r>
            <a:r>
              <a:t>and </a:t>
            </a:r>
            <a:r>
              <a:rPr i="1"/>
              <a:t>choice </a:t>
            </a:r>
          </a:p>
          <a:p>
            <a:r>
              <a:t>Affirmative express consent (flag geolocation) </a:t>
            </a:r>
          </a:p>
          <a:p>
            <a:r>
              <a:t>Just in time notice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rPr dirty="0"/>
              <a:t>Report sets out privacy “framework” for </a:t>
            </a:r>
            <a:r>
              <a:rPr i="1" dirty="0"/>
              <a:t>all </a:t>
            </a:r>
            <a:r>
              <a:rPr dirty="0"/>
              <a:t>(online &amp; offline) user data</a:t>
            </a:r>
          </a:p>
          <a:p>
            <a:r>
              <a:rPr dirty="0"/>
              <a:t>Standard is “reasonably linkable” to individual </a:t>
            </a:r>
            <a:r>
              <a:rPr i="1" dirty="0"/>
              <a:t>or device </a:t>
            </a:r>
          </a:p>
          <a:p>
            <a:r>
              <a:rPr dirty="0"/>
              <a:t>Emphasis on simplified consumer choice, transparency, privacy by design</a:t>
            </a:r>
          </a:p>
          <a:p>
            <a:r>
              <a:rPr dirty="0"/>
              <a:t>Already 6! years old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Type a quote here.”"/>
          <p:cNvSpPr txBox="1">
            <a:spLocks noGrp="1"/>
          </p:cNvSpPr>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a:latin typeface="Helvetica Light"/>
                <a:ea typeface="Helvetica Light"/>
                <a:cs typeface="Helvetica Light"/>
                <a:sym typeface="Helvetica Light"/>
              </a:defRPr>
            </a:lvl1pPr>
            <a:lvl2pPr marL="0" indent="228600" algn="ctr">
              <a:spcBef>
                <a:spcPts val="0"/>
              </a:spcBef>
              <a:buSzTx/>
              <a:buNone/>
              <a:defRPr>
                <a:latin typeface="Helvetica Light"/>
                <a:ea typeface="Helvetica Light"/>
                <a:cs typeface="Helvetica Light"/>
                <a:sym typeface="Helvetica Light"/>
              </a:defRPr>
            </a:lvl2pPr>
            <a:lvl3pPr marL="0" indent="457200" algn="ctr">
              <a:spcBef>
                <a:spcPts val="0"/>
              </a:spcBef>
              <a:buSzTx/>
              <a:buNone/>
              <a:defRPr>
                <a:latin typeface="Helvetica Light"/>
                <a:ea typeface="Helvetica Light"/>
                <a:cs typeface="Helvetica Light"/>
                <a:sym typeface="Helvetica Light"/>
              </a:defRPr>
            </a:lvl3pPr>
            <a:lvl4pPr marL="0" indent="685800" algn="ctr">
              <a:spcBef>
                <a:spcPts val="0"/>
              </a:spcBef>
              <a:buSzTx/>
              <a:buNone/>
              <a:defRPr>
                <a:latin typeface="Helvetica Light"/>
                <a:ea typeface="Helvetica Light"/>
                <a:cs typeface="Helvetica Light"/>
                <a:sym typeface="Helvetica Light"/>
              </a:defRPr>
            </a:lvl4pPr>
            <a:lvl5pPr marL="0" indent="914400" algn="ctr">
              <a:spcBef>
                <a:spcPts val="0"/>
              </a:spcBef>
              <a:buSzTx/>
              <a:buNone/>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1.tif"/><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tif"/></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tif"/><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tif"/><Relationship Id="rId4" Type="http://schemas.openxmlformats.org/officeDocument/2006/relationships/image" Target="../media/image4.tif"/><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4.tif"/></Relationships>
</file>

<file path=ppt/slides/_rels/slide1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tif"/><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4.tif"/></Relationships>
</file>

<file path=ppt/slides/_rels/slide19.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4.tif"/></Relationships>
</file>

<file path=ppt/slides/_rels/slide21.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tif"/><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3.tif"/></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1.tif"/><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tif"/><Relationship Id="rId1" Type="http://schemas.openxmlformats.org/officeDocument/2006/relationships/slideLayout" Target="../slideLayouts/slideLayout1.xml"/><Relationship Id="rId5" Type="http://schemas.openxmlformats.org/officeDocument/2006/relationships/image" Target="../media/image43.tif"/><Relationship Id="rId4" Type="http://schemas.openxmlformats.org/officeDocument/2006/relationships/image" Target="../media/image42.tif"/></Relationships>
</file>

<file path=ppt/slides/_rels/slide4.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Privacy &amp; Data Security Overview"/>
          <p:cNvSpPr txBox="1">
            <a:spLocks noGrp="1"/>
          </p:cNvSpPr>
          <p:nvPr>
            <p:ph type="title"/>
          </p:nvPr>
        </p:nvSpPr>
        <p:spPr>
          <a:xfrm>
            <a:off x="590796" y="1363286"/>
            <a:ext cx="11823208" cy="6317674"/>
          </a:xfrm>
          <a:prstGeom prst="rect">
            <a:avLst/>
          </a:prstGeom>
        </p:spPr>
        <p:txBody>
          <a:bodyPr anchor="ctr">
            <a:normAutofit/>
          </a:bodyPr>
          <a:lstStyle>
            <a:lvl1pPr defTabSz="397256">
              <a:defRPr sz="5440"/>
            </a:lvl1pPr>
          </a:lstStyle>
          <a:p>
            <a:r>
              <a:rPr dirty="0">
                <a:latin typeface="Calibri Light" panose="020F0302020204030204" pitchFamily="34" charset="0"/>
                <a:cs typeface="Calibri Light" panose="020F0302020204030204" pitchFamily="34" charset="0"/>
              </a:rPr>
              <a:t>Privacy &amp;</a:t>
            </a:r>
            <a:r>
              <a:rPr lang="en-US" dirty="0">
                <a:latin typeface="Calibri Light" panose="020F0302020204030204" pitchFamily="34" charset="0"/>
                <a:cs typeface="Calibri Light" panose="020F0302020204030204" pitchFamily="34" charset="0"/>
              </a:rPr>
              <a:t> Online Speech</a:t>
            </a:r>
            <a:br>
              <a:rPr lang="en-US" dirty="0">
                <a:latin typeface="Calibri Light" panose="020F0302020204030204" pitchFamily="34" charset="0"/>
                <a:cs typeface="Calibri Light" panose="020F0302020204030204" pitchFamily="34" charset="0"/>
              </a:rPr>
            </a:b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or “Why does the internet work this way? – a legal perspective”</a:t>
            </a:r>
            <a:endParaRPr dirty="0">
              <a:latin typeface="Calibri Light" panose="020F0302020204030204" pitchFamily="34" charset="0"/>
              <a:cs typeface="Calibri Light" panose="020F0302020204030204" pitchFamily="34" charset="0"/>
            </a:endParaRPr>
          </a:p>
        </p:txBody>
      </p:sp>
      <p:pic>
        <p:nvPicPr>
          <p:cNvPr id="129"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itle"/>
          <p:cNvSpPr txBox="1">
            <a:spLocks noGrp="1"/>
          </p:cNvSpPr>
          <p:nvPr>
            <p:ph type="title"/>
          </p:nvPr>
        </p:nvSpPr>
        <p:spPr>
          <a:xfrm>
            <a:off x="629236" y="2598288"/>
            <a:ext cx="11746328" cy="4557024"/>
          </a:xfrm>
          <a:prstGeom prst="rect">
            <a:avLst/>
          </a:prstGeom>
        </p:spPr>
        <p:txBody>
          <a:bodyPr/>
          <a:lstStyle/>
          <a:p>
            <a:pPr algn="l">
              <a:defRPr sz="4000"/>
            </a:pPr>
            <a:endParaRPr/>
          </a:p>
        </p:txBody>
      </p:sp>
      <p:pic>
        <p:nvPicPr>
          <p:cNvPr id="144"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145" name="Image" descr="Image"/>
          <p:cNvPicPr>
            <a:picLocks noChangeAspect="1"/>
          </p:cNvPicPr>
          <p:nvPr/>
        </p:nvPicPr>
        <p:blipFill>
          <a:blip r:embed="rId3">
            <a:extLst/>
          </a:blip>
          <a:srcRect r="80783"/>
          <a:stretch>
            <a:fillRect/>
          </a:stretch>
        </p:blipFill>
        <p:spPr>
          <a:xfrm>
            <a:off x="241300" y="304800"/>
            <a:ext cx="2269629" cy="2184400"/>
          </a:xfrm>
          <a:prstGeom prst="rect">
            <a:avLst/>
          </a:prstGeom>
          <a:ln w="12700">
            <a:miter lim="400000"/>
          </a:ln>
        </p:spPr>
      </p:pic>
      <p:grpSp>
        <p:nvGrpSpPr>
          <p:cNvPr id="148" name="Image"/>
          <p:cNvGrpSpPr/>
          <p:nvPr/>
        </p:nvGrpSpPr>
        <p:grpSpPr>
          <a:xfrm>
            <a:off x="1796145" y="2939143"/>
            <a:ext cx="9927770" cy="4686300"/>
            <a:chOff x="0" y="0"/>
            <a:chExt cx="7696200" cy="3429000"/>
          </a:xfrm>
        </p:grpSpPr>
        <p:pic>
          <p:nvPicPr>
            <p:cNvPr id="147" name="Image" descr="Image"/>
            <p:cNvPicPr>
              <a:picLocks noChangeAspect="1"/>
            </p:cNvPicPr>
            <p:nvPr/>
          </p:nvPicPr>
          <p:blipFill>
            <a:blip r:embed="rId4">
              <a:extLst/>
            </a:blip>
            <a:srcRect/>
            <a:stretch>
              <a:fillRect/>
            </a:stretch>
          </p:blipFill>
          <p:spPr>
            <a:xfrm>
              <a:off x="127000" y="88900"/>
              <a:ext cx="7442200" cy="3098800"/>
            </a:xfrm>
            <a:prstGeom prst="rect">
              <a:avLst/>
            </a:prstGeom>
            <a:ln>
              <a:noFill/>
            </a:ln>
            <a:effectLst/>
          </p:spPr>
        </p:pic>
        <p:pic>
          <p:nvPicPr>
            <p:cNvPr id="146" name="Image" descr="Image"/>
            <p:cNvPicPr>
              <a:picLocks/>
            </p:cNvPicPr>
            <p:nvPr/>
          </p:nvPicPr>
          <p:blipFill>
            <a:blip r:embed="rId5">
              <a:extLst/>
            </a:blip>
            <a:stretch>
              <a:fillRect/>
            </a:stretch>
          </p:blipFill>
          <p:spPr>
            <a:xfrm>
              <a:off x="0" y="0"/>
              <a:ext cx="7696200" cy="3429000"/>
            </a:xfrm>
            <a:prstGeom prst="rect">
              <a:avLst/>
            </a:prstGeom>
            <a:effectLst/>
          </p:spPr>
        </p:pic>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p:cNvSpPr txBox="1">
            <a:spLocks noGrp="1"/>
          </p:cNvSpPr>
          <p:nvPr>
            <p:ph type="title"/>
          </p:nvPr>
        </p:nvSpPr>
        <p:spPr>
          <a:xfrm>
            <a:off x="498490" y="2598288"/>
            <a:ext cx="11746329" cy="4557024"/>
          </a:xfrm>
          <a:prstGeom prst="rect">
            <a:avLst/>
          </a:prstGeom>
        </p:spPr>
        <p:txBody>
          <a:bodyPr/>
          <a:lstStyle/>
          <a:p>
            <a:pPr algn="l">
              <a:defRPr sz="4000"/>
            </a:pPr>
            <a:endParaRPr/>
          </a:p>
          <a:p>
            <a:pPr algn="l">
              <a:defRPr sz="4000"/>
            </a:pPr>
            <a:r>
              <a:t> </a:t>
            </a:r>
          </a:p>
        </p:txBody>
      </p:sp>
      <p:pic>
        <p:nvPicPr>
          <p:cNvPr id="151"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pic>
        <p:nvPicPr>
          <p:cNvPr id="152" name="Image" descr="Image"/>
          <p:cNvPicPr>
            <a:picLocks noChangeAspect="1"/>
          </p:cNvPicPr>
          <p:nvPr/>
        </p:nvPicPr>
        <p:blipFill>
          <a:blip r:embed="rId4">
            <a:extLst/>
          </a:blip>
          <a:srcRect r="80783"/>
          <a:stretch>
            <a:fillRect/>
          </a:stretch>
        </p:blipFill>
        <p:spPr>
          <a:xfrm>
            <a:off x="241300" y="304800"/>
            <a:ext cx="2269629" cy="2184400"/>
          </a:xfrm>
          <a:prstGeom prst="rect">
            <a:avLst/>
          </a:prstGeom>
          <a:ln w="12700">
            <a:miter lim="400000"/>
          </a:ln>
        </p:spPr>
      </p:pic>
      <p:pic>
        <p:nvPicPr>
          <p:cNvPr id="153" name="Image" descr="Image"/>
          <p:cNvPicPr>
            <a:picLocks noChangeAspect="1"/>
          </p:cNvPicPr>
          <p:nvPr/>
        </p:nvPicPr>
        <p:blipFill>
          <a:blip r:embed="rId5">
            <a:extLst/>
          </a:blip>
          <a:stretch>
            <a:fillRect/>
          </a:stretch>
        </p:blipFill>
        <p:spPr>
          <a:xfrm>
            <a:off x="3334311" y="871509"/>
            <a:ext cx="7534690" cy="1405605"/>
          </a:xfrm>
          <a:prstGeom prst="rect">
            <a:avLst/>
          </a:prstGeom>
          <a:ln w="12700">
            <a:miter lim="400000"/>
          </a:ln>
        </p:spPr>
      </p:pic>
      <p:grpSp>
        <p:nvGrpSpPr>
          <p:cNvPr id="156" name="Image"/>
          <p:cNvGrpSpPr/>
          <p:nvPr/>
        </p:nvGrpSpPr>
        <p:grpSpPr>
          <a:xfrm>
            <a:off x="431800" y="4892897"/>
            <a:ext cx="12141200" cy="1183669"/>
            <a:chOff x="0" y="0"/>
            <a:chExt cx="12141200" cy="1183667"/>
          </a:xfrm>
        </p:grpSpPr>
        <p:pic>
          <p:nvPicPr>
            <p:cNvPr id="155" name="Image" descr="Image"/>
            <p:cNvPicPr>
              <a:picLocks noChangeAspect="1"/>
            </p:cNvPicPr>
            <p:nvPr/>
          </p:nvPicPr>
          <p:blipFill>
            <a:blip r:embed="rId6">
              <a:extLst/>
            </a:blip>
            <a:srcRect b="32797"/>
            <a:stretch>
              <a:fillRect/>
            </a:stretch>
          </p:blipFill>
          <p:spPr>
            <a:xfrm>
              <a:off x="127000" y="88900"/>
              <a:ext cx="11887200" cy="853468"/>
            </a:xfrm>
            <a:prstGeom prst="rect">
              <a:avLst/>
            </a:prstGeom>
            <a:ln>
              <a:noFill/>
            </a:ln>
            <a:effectLst/>
          </p:spPr>
        </p:pic>
        <p:pic>
          <p:nvPicPr>
            <p:cNvPr id="154" name="Image" descr="Image"/>
            <p:cNvPicPr>
              <a:picLocks/>
            </p:cNvPicPr>
            <p:nvPr/>
          </p:nvPicPr>
          <p:blipFill>
            <a:blip r:embed="rId7">
              <a:extLst/>
            </a:blip>
            <a:stretch>
              <a:fillRect/>
            </a:stretch>
          </p:blipFill>
          <p:spPr>
            <a:xfrm>
              <a:off x="0" y="0"/>
              <a:ext cx="12141200" cy="1183668"/>
            </a:xfrm>
            <a:prstGeom prst="rect">
              <a:avLst/>
            </a:prstGeom>
            <a:effectLst/>
          </p:spPr>
        </p:pic>
      </p:grpSp>
      <p:grpSp>
        <p:nvGrpSpPr>
          <p:cNvPr id="159" name="Image"/>
          <p:cNvGrpSpPr/>
          <p:nvPr/>
        </p:nvGrpSpPr>
        <p:grpSpPr>
          <a:xfrm>
            <a:off x="431800" y="6677038"/>
            <a:ext cx="12141200" cy="1397001"/>
            <a:chOff x="0" y="0"/>
            <a:chExt cx="12141200" cy="1397000"/>
          </a:xfrm>
        </p:grpSpPr>
        <p:pic>
          <p:nvPicPr>
            <p:cNvPr id="158" name="Image" descr="Image"/>
            <p:cNvPicPr>
              <a:picLocks noChangeAspect="1"/>
            </p:cNvPicPr>
            <p:nvPr/>
          </p:nvPicPr>
          <p:blipFill>
            <a:blip r:embed="rId8">
              <a:extLst/>
            </a:blip>
            <a:stretch>
              <a:fillRect/>
            </a:stretch>
          </p:blipFill>
          <p:spPr>
            <a:xfrm>
              <a:off x="127000" y="88900"/>
              <a:ext cx="11887200" cy="1066800"/>
            </a:xfrm>
            <a:prstGeom prst="rect">
              <a:avLst/>
            </a:prstGeom>
            <a:ln>
              <a:noFill/>
            </a:ln>
            <a:effectLst/>
          </p:spPr>
        </p:pic>
        <p:pic>
          <p:nvPicPr>
            <p:cNvPr id="157" name="Image" descr="Image"/>
            <p:cNvPicPr>
              <a:picLocks/>
            </p:cNvPicPr>
            <p:nvPr/>
          </p:nvPicPr>
          <p:blipFill>
            <a:blip r:embed="rId9">
              <a:extLst/>
            </a:blip>
            <a:stretch>
              <a:fillRect/>
            </a:stretch>
          </p:blipFill>
          <p:spPr>
            <a:xfrm>
              <a:off x="0" y="0"/>
              <a:ext cx="12141200" cy="1397000"/>
            </a:xfrm>
            <a:prstGeom prst="rect">
              <a:avLst/>
            </a:prstGeom>
            <a:effectLst/>
          </p:spPr>
        </p:pic>
      </p:grpSp>
      <p:grpSp>
        <p:nvGrpSpPr>
          <p:cNvPr id="162" name="Image"/>
          <p:cNvGrpSpPr/>
          <p:nvPr/>
        </p:nvGrpSpPr>
        <p:grpSpPr>
          <a:xfrm>
            <a:off x="419100" y="3175826"/>
            <a:ext cx="12166600" cy="1038038"/>
            <a:chOff x="0" y="0"/>
            <a:chExt cx="12166600" cy="1038036"/>
          </a:xfrm>
        </p:grpSpPr>
        <p:pic>
          <p:nvPicPr>
            <p:cNvPr id="161" name="Image" descr="Image"/>
            <p:cNvPicPr>
              <a:picLocks noChangeAspect="1"/>
            </p:cNvPicPr>
            <p:nvPr/>
          </p:nvPicPr>
          <p:blipFill>
            <a:blip r:embed="rId10">
              <a:extLst/>
            </a:blip>
            <a:srcRect b="12529"/>
            <a:stretch>
              <a:fillRect/>
            </a:stretch>
          </p:blipFill>
          <p:spPr>
            <a:xfrm>
              <a:off x="127000" y="88900"/>
              <a:ext cx="11912600" cy="707837"/>
            </a:xfrm>
            <a:prstGeom prst="rect">
              <a:avLst/>
            </a:prstGeom>
            <a:ln>
              <a:noFill/>
            </a:ln>
            <a:effectLst/>
          </p:spPr>
        </p:pic>
        <p:pic>
          <p:nvPicPr>
            <p:cNvPr id="160" name="Image" descr="Image"/>
            <p:cNvPicPr>
              <a:picLocks/>
            </p:cNvPicPr>
            <p:nvPr/>
          </p:nvPicPr>
          <p:blipFill>
            <a:blip r:embed="rId11">
              <a:extLst/>
            </a:blip>
            <a:stretch>
              <a:fillRect/>
            </a:stretch>
          </p:blipFill>
          <p:spPr>
            <a:xfrm>
              <a:off x="0" y="0"/>
              <a:ext cx="12166600" cy="1038037"/>
            </a:xfrm>
            <a:prstGeom prst="rect">
              <a:avLst/>
            </a:prstGeom>
            <a:effectLst/>
          </p:spPr>
        </p:pic>
      </p:grpSp>
      <p:sp>
        <p:nvSpPr>
          <p:cNvPr id="163" name="Rectangle"/>
          <p:cNvSpPr/>
          <p:nvPr/>
        </p:nvSpPr>
        <p:spPr>
          <a:xfrm>
            <a:off x="6329319" y="3575256"/>
            <a:ext cx="5692932" cy="409136"/>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4" name="Rectangle"/>
          <p:cNvSpPr/>
          <p:nvPr/>
        </p:nvSpPr>
        <p:spPr>
          <a:xfrm>
            <a:off x="2601071" y="5470042"/>
            <a:ext cx="9755821" cy="409136"/>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65" name="Rectangle"/>
          <p:cNvSpPr/>
          <p:nvPr/>
        </p:nvSpPr>
        <p:spPr>
          <a:xfrm>
            <a:off x="2991925" y="7476486"/>
            <a:ext cx="8482005" cy="409135"/>
          </a:xfrm>
          <a:prstGeom prst="rect">
            <a:avLst/>
          </a:prstGeom>
          <a:solidFill>
            <a:srgbClr val="FFFFFF"/>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p:cNvSpPr txBox="1">
            <a:spLocks noGrp="1"/>
          </p:cNvSpPr>
          <p:nvPr>
            <p:ph type="title"/>
          </p:nvPr>
        </p:nvSpPr>
        <p:spPr>
          <a:xfrm>
            <a:off x="629236" y="2598288"/>
            <a:ext cx="11746328" cy="4557024"/>
          </a:xfrm>
          <a:prstGeom prst="rect">
            <a:avLst/>
          </a:prstGeom>
        </p:spPr>
        <p:txBody>
          <a:bodyPr/>
          <a:lstStyle/>
          <a:p>
            <a:pPr algn="l">
              <a:defRPr sz="4000"/>
            </a:pPr>
            <a:endParaRPr/>
          </a:p>
        </p:txBody>
      </p:sp>
      <p:pic>
        <p:nvPicPr>
          <p:cNvPr id="170"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pic>
        <p:nvPicPr>
          <p:cNvPr id="171" name="Image" descr="Image"/>
          <p:cNvPicPr>
            <a:picLocks noChangeAspect="1"/>
          </p:cNvPicPr>
          <p:nvPr/>
        </p:nvPicPr>
        <p:blipFill>
          <a:blip r:embed="rId4">
            <a:extLst/>
          </a:blip>
          <a:stretch>
            <a:fillRect/>
          </a:stretch>
        </p:blipFill>
        <p:spPr>
          <a:xfrm>
            <a:off x="2866683" y="-1"/>
            <a:ext cx="7557427" cy="975360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Unfair??"/>
          <p:cNvSpPr txBox="1">
            <a:spLocks noGrp="1"/>
          </p:cNvSpPr>
          <p:nvPr>
            <p:ph type="title"/>
          </p:nvPr>
        </p:nvSpPr>
        <p:spPr>
          <a:xfrm>
            <a:off x="629236" y="2598288"/>
            <a:ext cx="11746328" cy="4557024"/>
          </a:xfrm>
          <a:prstGeom prst="rect">
            <a:avLst/>
          </a:prstGeom>
        </p:spPr>
        <p:txBody>
          <a:bodyPr anchor="t">
            <a:normAutofit/>
          </a:bodyPr>
          <a:lstStyle/>
          <a:p>
            <a:pPr algn="l">
              <a:defRPr sz="4000"/>
            </a:pPr>
            <a:r>
              <a:rPr lang="en-US" sz="4800" dirty="0">
                <a:latin typeface="Calibri Light" panose="020F0302020204030204" pitchFamily="34" charset="0"/>
                <a:cs typeface="Calibri Light" panose="020F0302020204030204" pitchFamily="34" charset="0"/>
              </a:rPr>
              <a:t>What do you collect?</a:t>
            </a:r>
            <a:br>
              <a:rPr lang="en-US" sz="4800" dirty="0">
                <a:latin typeface="Calibri Light" panose="020F0302020204030204" pitchFamily="34" charset="0"/>
                <a:cs typeface="Calibri Light" panose="020F0302020204030204" pitchFamily="34" charset="0"/>
              </a:rPr>
            </a:br>
            <a:r>
              <a:rPr lang="en-US" sz="4800" dirty="0">
                <a:latin typeface="Calibri Light" panose="020F0302020204030204" pitchFamily="34" charset="0"/>
                <a:cs typeface="Calibri Light" panose="020F0302020204030204" pitchFamily="34" charset="0"/>
              </a:rPr>
              <a:t>How do you use it?</a:t>
            </a:r>
            <a:br>
              <a:rPr lang="en-US" sz="4800" dirty="0">
                <a:latin typeface="Calibri Light" panose="020F0302020204030204" pitchFamily="34" charset="0"/>
                <a:cs typeface="Calibri Light" panose="020F0302020204030204" pitchFamily="34" charset="0"/>
              </a:rPr>
            </a:br>
            <a:r>
              <a:rPr lang="en-US" sz="4800" dirty="0">
                <a:latin typeface="Calibri Light" panose="020F0302020204030204" pitchFamily="34" charset="0"/>
                <a:cs typeface="Calibri Light" panose="020F0302020204030204" pitchFamily="34" charset="0"/>
              </a:rPr>
              <a:t>How and with whom do you share it? </a:t>
            </a:r>
            <a:endParaRPr sz="4800" dirty="0">
              <a:latin typeface="Calibri Light" panose="020F0302020204030204" pitchFamily="34" charset="0"/>
              <a:cs typeface="Calibri Light" panose="020F0302020204030204" pitchFamily="34" charset="0"/>
            </a:endParaRPr>
          </a:p>
          <a:p>
            <a:pPr algn="l">
              <a:defRPr sz="4000"/>
            </a:pPr>
            <a:endParaRPr sz="4800" dirty="0">
              <a:latin typeface="Calibri Light" panose="020F0302020204030204" pitchFamily="34" charset="0"/>
              <a:cs typeface="Calibri Light" panose="020F0302020204030204" pitchFamily="34" charset="0"/>
            </a:endParaRPr>
          </a:p>
        </p:txBody>
      </p:sp>
      <p:pic>
        <p:nvPicPr>
          <p:cNvPr id="176"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sp>
        <p:nvSpPr>
          <p:cNvPr id="2" name="TextBox 1">
            <a:extLst>
              <a:ext uri="{FF2B5EF4-FFF2-40B4-BE49-F238E27FC236}">
                <a16:creationId xmlns:a16="http://schemas.microsoft.com/office/drawing/2014/main" id="{CFCB1057-6F7A-B948-8FF2-B8A067E8A85F}"/>
              </a:ext>
            </a:extLst>
          </p:cNvPr>
          <p:cNvSpPr txBox="1"/>
          <p:nvPr/>
        </p:nvSpPr>
        <p:spPr>
          <a:xfrm>
            <a:off x="3331029" y="706044"/>
            <a:ext cx="633548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b="0" dirty="0">
                <a:latin typeface="Calibri Light" panose="020F0302020204030204" pitchFamily="34" charset="0"/>
                <a:cs typeface="Calibri Light" panose="020F0302020204030204" pitchFamily="34" charset="0"/>
              </a:rPr>
              <a:t>Notice &amp; Choice</a:t>
            </a:r>
            <a:endParaRPr kumimoji="0" lang="en-US" sz="4800" b="0" u="none" strike="noStrike" cap="none" spc="0" normalizeH="0" baseline="0" dirty="0">
              <a:ln>
                <a:noFill/>
              </a:ln>
              <a:solidFill>
                <a:srgbClr val="000000"/>
              </a:solidFill>
              <a:effectLst/>
              <a:uFillTx/>
              <a:latin typeface="Calibri Light" panose="020F0302020204030204" pitchFamily="34" charset="0"/>
              <a:cs typeface="Calibri Light" panose="020F0302020204030204" pitchFamily="34" charset="0"/>
              <a:sym typeface="Helvetica Neue"/>
            </a:endParaRPr>
          </a:p>
        </p:txBody>
      </p:sp>
    </p:spTree>
    <p:extLst>
      <p:ext uri="{BB962C8B-B14F-4D97-AF65-F5344CB8AC3E}">
        <p14:creationId xmlns:p14="http://schemas.microsoft.com/office/powerpoint/2010/main" val="42237216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2" name="Picture 1">
            <a:extLst>
              <a:ext uri="{FF2B5EF4-FFF2-40B4-BE49-F238E27FC236}">
                <a16:creationId xmlns:a16="http://schemas.microsoft.com/office/drawing/2014/main" id="{1178C388-F0E3-C543-B89A-7313E6752C3F}"/>
              </a:ext>
            </a:extLst>
          </p:cNvPr>
          <p:cNvPicPr>
            <a:picLocks noChangeAspect="1"/>
          </p:cNvPicPr>
          <p:nvPr/>
        </p:nvPicPr>
        <p:blipFill>
          <a:blip r:embed="rId3"/>
          <a:stretch>
            <a:fillRect/>
          </a:stretch>
        </p:blipFill>
        <p:spPr>
          <a:xfrm>
            <a:off x="4585647" y="2671928"/>
            <a:ext cx="4162567" cy="4162567"/>
          </a:xfrm>
          <a:prstGeom prst="rect">
            <a:avLst/>
          </a:prstGeom>
        </p:spPr>
      </p:pic>
    </p:spTree>
    <p:extLst>
      <p:ext uri="{BB962C8B-B14F-4D97-AF65-F5344CB8AC3E}">
        <p14:creationId xmlns:p14="http://schemas.microsoft.com/office/powerpoint/2010/main" val="191826353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grpSp>
        <p:nvGrpSpPr>
          <p:cNvPr id="291" name="Screen Shot 2017-10-31 at 9.11.59 PM.jpg"/>
          <p:cNvGrpSpPr/>
          <p:nvPr/>
        </p:nvGrpSpPr>
        <p:grpSpPr>
          <a:xfrm>
            <a:off x="1005229" y="3176812"/>
            <a:ext cx="10994342" cy="2083453"/>
            <a:chOff x="0" y="0"/>
            <a:chExt cx="10994341" cy="2083452"/>
          </a:xfrm>
        </p:grpSpPr>
        <p:pic>
          <p:nvPicPr>
            <p:cNvPr id="290" name="Screen Shot 2017-10-31 at 9.11.59 PM.jpg" descr="Screen Shot 2017-10-31 at 9.11.59 PM.jpg"/>
            <p:cNvPicPr>
              <a:picLocks noChangeAspect="1"/>
            </p:cNvPicPr>
            <p:nvPr/>
          </p:nvPicPr>
          <p:blipFill>
            <a:blip r:embed="rId4">
              <a:extLst/>
            </a:blip>
            <a:stretch>
              <a:fillRect/>
            </a:stretch>
          </p:blipFill>
          <p:spPr>
            <a:xfrm>
              <a:off x="215900" y="139700"/>
              <a:ext cx="10562542" cy="1524653"/>
            </a:xfrm>
            <a:prstGeom prst="rect">
              <a:avLst/>
            </a:prstGeom>
            <a:ln>
              <a:noFill/>
            </a:ln>
            <a:effectLst/>
          </p:spPr>
        </p:pic>
        <p:pic>
          <p:nvPicPr>
            <p:cNvPr id="289" name="Screen Shot 2017-10-31 at 9.11.59 PM.jpg" descr="Screen Shot 2017-10-31 at 9.11.59 PM.jpg"/>
            <p:cNvPicPr>
              <a:picLocks/>
            </p:cNvPicPr>
            <p:nvPr/>
          </p:nvPicPr>
          <p:blipFill>
            <a:blip r:embed="rId5">
              <a:extLst/>
            </a:blip>
            <a:stretch>
              <a:fillRect/>
            </a:stretch>
          </p:blipFill>
          <p:spPr>
            <a:xfrm>
              <a:off x="0" y="-1"/>
              <a:ext cx="10994342" cy="2083454"/>
            </a:xfrm>
            <a:prstGeom prst="rect">
              <a:avLst/>
            </a:prstGeom>
            <a:effectLst/>
          </p:spPr>
        </p:pic>
      </p:grpSp>
      <p:grpSp>
        <p:nvGrpSpPr>
          <p:cNvPr id="294" name="Screen Shot 2017-10-31 at 9.12.46 PM.jpg"/>
          <p:cNvGrpSpPr/>
          <p:nvPr/>
        </p:nvGrpSpPr>
        <p:grpSpPr>
          <a:xfrm>
            <a:off x="927382" y="5816859"/>
            <a:ext cx="11150036" cy="2025316"/>
            <a:chOff x="0" y="0"/>
            <a:chExt cx="11150034" cy="2025315"/>
          </a:xfrm>
        </p:grpSpPr>
        <p:pic>
          <p:nvPicPr>
            <p:cNvPr id="293" name="Screen Shot 2017-10-31 at 9.12.46 PM.jpg" descr="Screen Shot 2017-10-31 at 9.12.46 PM.jpg"/>
            <p:cNvPicPr>
              <a:picLocks noChangeAspect="1"/>
            </p:cNvPicPr>
            <p:nvPr/>
          </p:nvPicPr>
          <p:blipFill>
            <a:blip r:embed="rId6">
              <a:extLst/>
            </a:blip>
            <a:stretch>
              <a:fillRect/>
            </a:stretch>
          </p:blipFill>
          <p:spPr>
            <a:xfrm>
              <a:off x="215900" y="139700"/>
              <a:ext cx="10718235" cy="1466516"/>
            </a:xfrm>
            <a:prstGeom prst="rect">
              <a:avLst/>
            </a:prstGeom>
            <a:ln>
              <a:noFill/>
            </a:ln>
            <a:effectLst/>
          </p:spPr>
        </p:pic>
        <p:pic>
          <p:nvPicPr>
            <p:cNvPr id="292" name="Screen Shot 2017-10-31 at 9.12.46 PM.jpg" descr="Screen Shot 2017-10-31 at 9.12.46 PM.jpg"/>
            <p:cNvPicPr>
              <a:picLocks/>
            </p:cNvPicPr>
            <p:nvPr/>
          </p:nvPicPr>
          <p:blipFill>
            <a:blip r:embed="rId7">
              <a:extLst/>
            </a:blip>
            <a:stretch>
              <a:fillRect/>
            </a:stretch>
          </p:blipFill>
          <p:spPr>
            <a:xfrm>
              <a:off x="0" y="0"/>
              <a:ext cx="11150035" cy="2025316"/>
            </a:xfrm>
            <a:prstGeom prst="rect">
              <a:avLst/>
            </a:prstGeom>
            <a:effectLst/>
          </p:spPr>
        </p:pic>
      </p:grpSp>
      <p:pic>
        <p:nvPicPr>
          <p:cNvPr id="10" name="Picture 9">
            <a:extLst>
              <a:ext uri="{FF2B5EF4-FFF2-40B4-BE49-F238E27FC236}">
                <a16:creationId xmlns:a16="http://schemas.microsoft.com/office/drawing/2014/main" id="{891D8113-0A4F-0849-B156-BF14E53500F0}"/>
              </a:ext>
            </a:extLst>
          </p:cNvPr>
          <p:cNvPicPr>
            <a:picLocks noChangeAspect="1"/>
          </p:cNvPicPr>
          <p:nvPr/>
        </p:nvPicPr>
        <p:blipFill>
          <a:blip r:embed="rId8"/>
          <a:stretch>
            <a:fillRect/>
          </a:stretch>
        </p:blipFill>
        <p:spPr>
          <a:xfrm>
            <a:off x="504969" y="381286"/>
            <a:ext cx="2227618" cy="2227618"/>
          </a:xfrm>
          <a:prstGeom prst="rect">
            <a:avLst/>
          </a:prstGeom>
        </p:spPr>
      </p:pic>
    </p:spTree>
    <p:extLst>
      <p:ext uri="{BB962C8B-B14F-4D97-AF65-F5344CB8AC3E}">
        <p14:creationId xmlns:p14="http://schemas.microsoft.com/office/powerpoint/2010/main" val="14282511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303" name="images.png" descr="images.png"/>
          <p:cNvPicPr>
            <a:picLocks noChangeAspect="1"/>
          </p:cNvPicPr>
          <p:nvPr/>
        </p:nvPicPr>
        <p:blipFill>
          <a:blip r:embed="rId3">
            <a:extLst/>
          </a:blip>
          <a:stretch>
            <a:fillRect/>
          </a:stretch>
        </p:blipFill>
        <p:spPr>
          <a:xfrm>
            <a:off x="3202337" y="1576737"/>
            <a:ext cx="6600126" cy="6600126"/>
          </a:xfrm>
          <a:prstGeom prst="rect">
            <a:avLst/>
          </a:prstGeom>
          <a:ln w="12700">
            <a:miter lim="400000"/>
          </a:ln>
        </p:spPr>
      </p:pic>
      <p:pic>
        <p:nvPicPr>
          <p:cNvPr id="304" name="Screen Shot 2017-10-31 at 9.16.57 PM.jpg" descr="Screen Shot 2017-10-31 at 9.16.57 PM.jpg"/>
          <p:cNvPicPr>
            <a:picLocks noChangeAspect="1"/>
          </p:cNvPicPr>
          <p:nvPr/>
        </p:nvPicPr>
        <p:blipFill>
          <a:blip r:embed="rId4">
            <a:extLst/>
          </a:blip>
          <a:stretch>
            <a:fillRect/>
          </a:stretch>
        </p:blipFill>
        <p:spPr>
          <a:xfrm>
            <a:off x="2049493" y="299057"/>
            <a:ext cx="8540315" cy="6536626"/>
          </a:xfrm>
          <a:prstGeom prst="rect">
            <a:avLst/>
          </a:prstGeom>
          <a:ln w="63500">
            <a:solidFill>
              <a:srgbClr val="000000"/>
            </a:solidFill>
            <a:miter lim="400000"/>
          </a:ln>
        </p:spPr>
      </p:pic>
      <p:pic>
        <p:nvPicPr>
          <p:cNvPr id="305" name="Screen Shot 2017-10-31 at 9.17.45 PM.jpg" descr="Screen Shot 2017-10-31 at 9.17.45 PM.jpg"/>
          <p:cNvPicPr>
            <a:picLocks noChangeAspect="1"/>
          </p:cNvPicPr>
          <p:nvPr/>
        </p:nvPicPr>
        <p:blipFill>
          <a:blip r:embed="rId5">
            <a:extLst/>
          </a:blip>
          <a:stretch>
            <a:fillRect/>
          </a:stretch>
        </p:blipFill>
        <p:spPr>
          <a:xfrm>
            <a:off x="418420" y="5483769"/>
            <a:ext cx="12167960" cy="2927507"/>
          </a:xfrm>
          <a:prstGeom prst="rect">
            <a:avLst/>
          </a:prstGeom>
          <a:ln w="63500">
            <a:solidFill>
              <a:srgbClr val="000000"/>
            </a:solidFill>
            <a:miter lim="400000"/>
          </a:ln>
        </p:spPr>
      </p:pic>
    </p:spTree>
    <p:extLst>
      <p:ext uri="{BB962C8B-B14F-4D97-AF65-F5344CB8AC3E}">
        <p14:creationId xmlns:p14="http://schemas.microsoft.com/office/powerpoint/2010/main" val="363877716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pic>
        <p:nvPicPr>
          <p:cNvPr id="10" name="Picture 9">
            <a:extLst>
              <a:ext uri="{FF2B5EF4-FFF2-40B4-BE49-F238E27FC236}">
                <a16:creationId xmlns:a16="http://schemas.microsoft.com/office/drawing/2014/main" id="{891D8113-0A4F-0849-B156-BF14E53500F0}"/>
              </a:ext>
            </a:extLst>
          </p:cNvPr>
          <p:cNvPicPr>
            <a:picLocks noChangeAspect="1"/>
          </p:cNvPicPr>
          <p:nvPr/>
        </p:nvPicPr>
        <p:blipFill>
          <a:blip r:embed="rId4"/>
          <a:stretch>
            <a:fillRect/>
          </a:stretch>
        </p:blipFill>
        <p:spPr>
          <a:xfrm>
            <a:off x="504969" y="381286"/>
            <a:ext cx="2227618" cy="2227618"/>
          </a:xfrm>
          <a:prstGeom prst="rect">
            <a:avLst/>
          </a:prstGeom>
        </p:spPr>
      </p:pic>
      <p:pic>
        <p:nvPicPr>
          <p:cNvPr id="3" name="Picture 2">
            <a:extLst>
              <a:ext uri="{FF2B5EF4-FFF2-40B4-BE49-F238E27FC236}">
                <a16:creationId xmlns:a16="http://schemas.microsoft.com/office/drawing/2014/main" id="{6425F1EC-72F5-EF4E-A882-758F7F7D3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453" y="1298103"/>
            <a:ext cx="5362990" cy="7251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720030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322" name="Screen Shot 2017-10-31 at 9.27.52 PM.jpg" descr="Screen Shot 2017-10-31 at 9.27.52 PM.jpg"/>
          <p:cNvPicPr>
            <a:picLocks noChangeAspect="1"/>
          </p:cNvPicPr>
          <p:nvPr/>
        </p:nvPicPr>
        <p:blipFill rotWithShape="1">
          <a:blip r:embed="rId3">
            <a:extLst/>
          </a:blip>
          <a:srcRect b="8538"/>
          <a:stretch/>
        </p:blipFill>
        <p:spPr>
          <a:xfrm>
            <a:off x="2592574" y="1735118"/>
            <a:ext cx="9207501" cy="6295700"/>
          </a:xfrm>
          <a:prstGeom prst="rect">
            <a:avLst/>
          </a:prstGeom>
          <a:ln>
            <a:noFill/>
          </a:ln>
          <a:effectLst>
            <a:outerShdw blurRad="292100" dist="139700" dir="2700000" algn="tl" rotWithShape="0">
              <a:srgbClr val="333333">
                <a:alpha val="65000"/>
              </a:srgbClr>
            </a:outerShdw>
          </a:effectLst>
        </p:spPr>
      </p:pic>
      <p:pic>
        <p:nvPicPr>
          <p:cNvPr id="8" name="Image" descr="Image">
            <a:extLst>
              <a:ext uri="{FF2B5EF4-FFF2-40B4-BE49-F238E27FC236}">
                <a16:creationId xmlns:a16="http://schemas.microsoft.com/office/drawing/2014/main" id="{21D18F1A-BEDF-CC45-B64D-0CC0592DA814}"/>
              </a:ext>
            </a:extLst>
          </p:cNvPr>
          <p:cNvPicPr>
            <a:picLocks noChangeAspect="1"/>
          </p:cNvPicPr>
          <p:nvPr/>
        </p:nvPicPr>
        <p:blipFill>
          <a:blip r:embed="rId4">
            <a:extLst/>
          </a:blip>
          <a:srcRect r="80783"/>
          <a:stretch>
            <a:fillRect/>
          </a:stretch>
        </p:blipFill>
        <p:spPr>
          <a:xfrm>
            <a:off x="322945" y="304800"/>
            <a:ext cx="2269629" cy="2184400"/>
          </a:xfrm>
          <a:prstGeom prst="rect">
            <a:avLst/>
          </a:prstGeom>
          <a:ln w="12700">
            <a:miter lim="400000"/>
          </a:ln>
        </p:spPr>
      </p:pic>
    </p:spTree>
    <p:extLst>
      <p:ext uri="{BB962C8B-B14F-4D97-AF65-F5344CB8AC3E}">
        <p14:creationId xmlns:p14="http://schemas.microsoft.com/office/powerpoint/2010/main" val="383098578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8" name="Image" descr="Image">
            <a:extLst>
              <a:ext uri="{FF2B5EF4-FFF2-40B4-BE49-F238E27FC236}">
                <a16:creationId xmlns:a16="http://schemas.microsoft.com/office/drawing/2014/main" id="{21D18F1A-BEDF-CC45-B64D-0CC0592DA814}"/>
              </a:ext>
            </a:extLst>
          </p:cNvPr>
          <p:cNvPicPr>
            <a:picLocks noChangeAspect="1"/>
          </p:cNvPicPr>
          <p:nvPr/>
        </p:nvPicPr>
        <p:blipFill>
          <a:blip r:embed="rId3">
            <a:extLst/>
          </a:blip>
          <a:srcRect r="80783"/>
          <a:stretch>
            <a:fillRect/>
          </a:stretch>
        </p:blipFill>
        <p:spPr>
          <a:xfrm>
            <a:off x="322945" y="304800"/>
            <a:ext cx="2269629" cy="2184400"/>
          </a:xfrm>
          <a:prstGeom prst="rect">
            <a:avLst/>
          </a:prstGeom>
          <a:ln w="12700">
            <a:miter lim="400000"/>
          </a:ln>
        </p:spPr>
      </p:pic>
      <p:grpSp>
        <p:nvGrpSpPr>
          <p:cNvPr id="7" name="Group 6">
            <a:extLst>
              <a:ext uri="{FF2B5EF4-FFF2-40B4-BE49-F238E27FC236}">
                <a16:creationId xmlns:a16="http://schemas.microsoft.com/office/drawing/2014/main" id="{98F1263C-38FC-1547-9C83-9C06CC2178BF}"/>
              </a:ext>
            </a:extLst>
          </p:cNvPr>
          <p:cNvGrpSpPr/>
          <p:nvPr/>
        </p:nvGrpSpPr>
        <p:grpSpPr>
          <a:xfrm>
            <a:off x="753164" y="3107855"/>
            <a:ext cx="11389226" cy="2285338"/>
            <a:chOff x="753164" y="3107855"/>
            <a:chExt cx="11389226" cy="2285338"/>
          </a:xfrm>
        </p:grpSpPr>
        <p:pic>
          <p:nvPicPr>
            <p:cNvPr id="3" name="Picture 2">
              <a:extLst>
                <a:ext uri="{FF2B5EF4-FFF2-40B4-BE49-F238E27FC236}">
                  <a16:creationId xmlns:a16="http://schemas.microsoft.com/office/drawing/2014/main" id="{8C24D488-706B-CA43-83EB-5D6D1D866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64" y="3107855"/>
              <a:ext cx="11389226" cy="2285338"/>
            </a:xfrm>
            <a:prstGeom prst="rect">
              <a:avLst/>
            </a:prstGeom>
            <a:ln>
              <a:noFill/>
            </a:ln>
            <a:effectLst>
              <a:outerShdw blurRad="292100" dist="139700" dir="2700000" algn="tl" rotWithShape="0">
                <a:srgbClr val="333333">
                  <a:alpha val="65000"/>
                </a:srgbClr>
              </a:outerShdw>
            </a:effectLst>
          </p:spPr>
        </p:pic>
        <p:sp>
          <p:nvSpPr>
            <p:cNvPr id="6" name="Frame 5">
              <a:extLst>
                <a:ext uri="{FF2B5EF4-FFF2-40B4-BE49-F238E27FC236}">
                  <a16:creationId xmlns:a16="http://schemas.microsoft.com/office/drawing/2014/main" id="{2B203FC6-8032-DA4B-A2C2-47A007600451}"/>
                </a:ext>
              </a:extLst>
            </p:cNvPr>
            <p:cNvSpPr/>
            <p:nvPr/>
          </p:nvSpPr>
          <p:spPr>
            <a:xfrm>
              <a:off x="1192696" y="3876261"/>
              <a:ext cx="2268134" cy="498969"/>
            </a:xfrm>
            <a:prstGeom prst="frame">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0" name="Frame 9">
              <a:extLst>
                <a:ext uri="{FF2B5EF4-FFF2-40B4-BE49-F238E27FC236}">
                  <a16:creationId xmlns:a16="http://schemas.microsoft.com/office/drawing/2014/main" id="{62776E00-A1CA-F249-B1DF-B5A28369EE92}"/>
                </a:ext>
              </a:extLst>
            </p:cNvPr>
            <p:cNvSpPr/>
            <p:nvPr/>
          </p:nvSpPr>
          <p:spPr>
            <a:xfrm>
              <a:off x="4224759" y="4894224"/>
              <a:ext cx="3310360" cy="498969"/>
            </a:xfrm>
            <a:prstGeom prst="frame">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grpSp>
      <p:grpSp>
        <p:nvGrpSpPr>
          <p:cNvPr id="9" name="Group 8">
            <a:extLst>
              <a:ext uri="{FF2B5EF4-FFF2-40B4-BE49-F238E27FC236}">
                <a16:creationId xmlns:a16="http://schemas.microsoft.com/office/drawing/2014/main" id="{912FAEC0-DA0A-FD48-AF59-B3559D149F5B}"/>
              </a:ext>
            </a:extLst>
          </p:cNvPr>
          <p:cNvGrpSpPr/>
          <p:nvPr/>
        </p:nvGrpSpPr>
        <p:grpSpPr>
          <a:xfrm>
            <a:off x="789674" y="6246356"/>
            <a:ext cx="11352716" cy="1844096"/>
            <a:chOff x="789674" y="6246356"/>
            <a:chExt cx="11352716" cy="1844096"/>
          </a:xfrm>
        </p:grpSpPr>
        <p:pic>
          <p:nvPicPr>
            <p:cNvPr id="5" name="Picture 4">
              <a:extLst>
                <a:ext uri="{FF2B5EF4-FFF2-40B4-BE49-F238E27FC236}">
                  <a16:creationId xmlns:a16="http://schemas.microsoft.com/office/drawing/2014/main" id="{CFD70323-9D48-A94E-A9F4-2E16793195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74" y="6246356"/>
              <a:ext cx="11352716" cy="1844096"/>
            </a:xfrm>
            <a:prstGeom prst="rect">
              <a:avLst/>
            </a:prstGeom>
            <a:ln>
              <a:noFill/>
            </a:ln>
            <a:effectLst>
              <a:outerShdw blurRad="292100" dist="139700" dir="2700000" algn="tl" rotWithShape="0">
                <a:srgbClr val="333333">
                  <a:alpha val="65000"/>
                </a:srgbClr>
              </a:outerShdw>
            </a:effectLst>
          </p:spPr>
        </p:pic>
        <p:sp>
          <p:nvSpPr>
            <p:cNvPr id="12" name="Frame 11">
              <a:extLst>
                <a:ext uri="{FF2B5EF4-FFF2-40B4-BE49-F238E27FC236}">
                  <a16:creationId xmlns:a16="http://schemas.microsoft.com/office/drawing/2014/main" id="{292D560A-DB13-E849-B333-CB490517D190}"/>
                </a:ext>
              </a:extLst>
            </p:cNvPr>
            <p:cNvSpPr/>
            <p:nvPr/>
          </p:nvSpPr>
          <p:spPr>
            <a:xfrm>
              <a:off x="5558281" y="6575091"/>
              <a:ext cx="5298772" cy="498969"/>
            </a:xfrm>
            <a:prstGeom prst="frame">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3" name="Frame 12">
              <a:extLst>
                <a:ext uri="{FF2B5EF4-FFF2-40B4-BE49-F238E27FC236}">
                  <a16:creationId xmlns:a16="http://schemas.microsoft.com/office/drawing/2014/main" id="{D57E7142-14AA-0249-AF98-BDFDA414DD06}"/>
                </a:ext>
              </a:extLst>
            </p:cNvPr>
            <p:cNvSpPr/>
            <p:nvPr/>
          </p:nvSpPr>
          <p:spPr>
            <a:xfrm>
              <a:off x="8704161" y="7232850"/>
              <a:ext cx="2534857" cy="498969"/>
            </a:xfrm>
            <a:prstGeom prst="frame">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grpSp>
    </p:spTree>
    <p:extLst>
      <p:ext uri="{BB962C8B-B14F-4D97-AF65-F5344CB8AC3E}">
        <p14:creationId xmlns:p14="http://schemas.microsoft.com/office/powerpoint/2010/main" val="33769541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oday - FTC enforcement of privacy and data security…"/>
          <p:cNvSpPr txBox="1">
            <a:spLocks noGrp="1"/>
          </p:cNvSpPr>
          <p:nvPr>
            <p:ph type="title"/>
          </p:nvPr>
        </p:nvSpPr>
        <p:spPr>
          <a:xfrm>
            <a:off x="629236" y="1014153"/>
            <a:ext cx="11746328" cy="7535928"/>
          </a:xfrm>
          <a:prstGeom prst="rect">
            <a:avLst/>
          </a:prstGeom>
        </p:spPr>
        <p:txBody>
          <a:bodyPr anchor="t">
            <a:normAutofit/>
          </a:bodyPr>
          <a:lstStyle/>
          <a:p>
            <a:pPr algn="l" defTabSz="554990">
              <a:defRPr sz="3800"/>
            </a:pP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Privacy </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Defining privacy? </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What we assume </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How the US’s privacy laws work</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Why it matters </a:t>
            </a: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Online speech </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Policing speech – private vs. government actors </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Communications Decency Act Section 230 </a:t>
            </a: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Section 230 and platforms</a:t>
            </a:r>
          </a:p>
        </p:txBody>
      </p:sp>
      <p:pic>
        <p:nvPicPr>
          <p:cNvPr id="132"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sp>
        <p:nvSpPr>
          <p:cNvPr id="3" name="TextBox 2">
            <a:extLst>
              <a:ext uri="{FF2B5EF4-FFF2-40B4-BE49-F238E27FC236}">
                <a16:creationId xmlns:a16="http://schemas.microsoft.com/office/drawing/2014/main" id="{F803BA2B-3012-1540-BCE4-3A3B821D1406}"/>
              </a:ext>
            </a:extLst>
          </p:cNvPr>
          <p:cNvSpPr txBox="1"/>
          <p:nvPr/>
        </p:nvSpPr>
        <p:spPr>
          <a:xfrm>
            <a:off x="629235" y="699120"/>
            <a:ext cx="11407593"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b="0" dirty="0">
                <a:latin typeface="Calibri Light" panose="020F0302020204030204" pitchFamily="34" charset="0"/>
                <a:cs typeface="Calibri Light" panose="020F0302020204030204" pitchFamily="34" charset="0"/>
              </a:rPr>
              <a:t>Outline</a:t>
            </a:r>
            <a:endParaRPr kumimoji="0" lang="en-US" sz="4400" b="0" u="none" strike="noStrike" cap="none" spc="0" normalizeH="0" baseline="0" dirty="0">
              <a:ln>
                <a:noFill/>
              </a:ln>
              <a:solidFill>
                <a:srgbClr val="000000"/>
              </a:solidFill>
              <a:effectLst/>
              <a:uFillTx/>
              <a:latin typeface="Calibri Light" panose="020F0302020204030204" pitchFamily="34" charset="0"/>
              <a:cs typeface="Calibri Light" panose="020F0302020204030204" pitchFamily="34" charset="0"/>
              <a:sym typeface="Helvetica Neue"/>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322" name="Screen Shot 2017-10-31 at 9.27.52 PM.jpg" descr="Screen Shot 2017-10-31 at 9.27.52 PM.jpg"/>
          <p:cNvPicPr>
            <a:picLocks noChangeAspect="1"/>
          </p:cNvPicPr>
          <p:nvPr/>
        </p:nvPicPr>
        <p:blipFill rotWithShape="1">
          <a:blip r:embed="rId3">
            <a:extLst/>
          </a:blip>
          <a:srcRect b="8538"/>
          <a:stretch/>
        </p:blipFill>
        <p:spPr>
          <a:xfrm>
            <a:off x="2592574" y="1735118"/>
            <a:ext cx="9207501" cy="6295700"/>
          </a:xfrm>
          <a:prstGeom prst="rect">
            <a:avLst/>
          </a:prstGeom>
          <a:ln>
            <a:noFill/>
          </a:ln>
          <a:effectLst>
            <a:outerShdw blurRad="292100" dist="139700" dir="2700000" algn="tl" rotWithShape="0">
              <a:srgbClr val="333333">
                <a:alpha val="65000"/>
              </a:srgbClr>
            </a:outerShdw>
          </a:effectLst>
        </p:spPr>
      </p:pic>
      <p:pic>
        <p:nvPicPr>
          <p:cNvPr id="8" name="Image" descr="Image">
            <a:extLst>
              <a:ext uri="{FF2B5EF4-FFF2-40B4-BE49-F238E27FC236}">
                <a16:creationId xmlns:a16="http://schemas.microsoft.com/office/drawing/2014/main" id="{21D18F1A-BEDF-CC45-B64D-0CC0592DA814}"/>
              </a:ext>
            </a:extLst>
          </p:cNvPr>
          <p:cNvPicPr>
            <a:picLocks noChangeAspect="1"/>
          </p:cNvPicPr>
          <p:nvPr/>
        </p:nvPicPr>
        <p:blipFill>
          <a:blip r:embed="rId4">
            <a:extLst/>
          </a:blip>
          <a:srcRect r="80783"/>
          <a:stretch>
            <a:fillRect/>
          </a:stretch>
        </p:blipFill>
        <p:spPr>
          <a:xfrm>
            <a:off x="322945" y="304800"/>
            <a:ext cx="2269629" cy="2184400"/>
          </a:xfrm>
          <a:prstGeom prst="rect">
            <a:avLst/>
          </a:prstGeom>
          <a:ln w="12700">
            <a:miter lim="400000"/>
          </a:ln>
        </p:spPr>
      </p:pic>
      <p:pic>
        <p:nvPicPr>
          <p:cNvPr id="5" name="Picture 4">
            <a:extLst>
              <a:ext uri="{FF2B5EF4-FFF2-40B4-BE49-F238E27FC236}">
                <a16:creationId xmlns:a16="http://schemas.microsoft.com/office/drawing/2014/main" id="{7889DE16-55D4-1447-9F78-3637F2539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92" y="4028006"/>
            <a:ext cx="12860237" cy="1953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64893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grpSp>
        <p:nvGrpSpPr>
          <p:cNvPr id="291" name="Screen Shot 2017-10-31 at 9.11.59 PM.jpg"/>
          <p:cNvGrpSpPr/>
          <p:nvPr/>
        </p:nvGrpSpPr>
        <p:grpSpPr>
          <a:xfrm>
            <a:off x="1005229" y="3176812"/>
            <a:ext cx="10994342" cy="2083453"/>
            <a:chOff x="0" y="0"/>
            <a:chExt cx="10994341" cy="2083452"/>
          </a:xfrm>
        </p:grpSpPr>
        <p:pic>
          <p:nvPicPr>
            <p:cNvPr id="290" name="Screen Shot 2017-10-31 at 9.11.59 PM.jpg" descr="Screen Shot 2017-10-31 at 9.11.59 PM.jpg"/>
            <p:cNvPicPr>
              <a:picLocks noChangeAspect="1"/>
            </p:cNvPicPr>
            <p:nvPr/>
          </p:nvPicPr>
          <p:blipFill>
            <a:blip r:embed="rId4">
              <a:extLst/>
            </a:blip>
            <a:stretch>
              <a:fillRect/>
            </a:stretch>
          </p:blipFill>
          <p:spPr>
            <a:xfrm>
              <a:off x="215900" y="139700"/>
              <a:ext cx="10562542" cy="1524653"/>
            </a:xfrm>
            <a:prstGeom prst="rect">
              <a:avLst/>
            </a:prstGeom>
            <a:ln>
              <a:noFill/>
            </a:ln>
            <a:effectLst/>
          </p:spPr>
        </p:pic>
        <p:pic>
          <p:nvPicPr>
            <p:cNvPr id="289" name="Screen Shot 2017-10-31 at 9.11.59 PM.jpg" descr="Screen Shot 2017-10-31 at 9.11.59 PM.jpg"/>
            <p:cNvPicPr>
              <a:picLocks/>
            </p:cNvPicPr>
            <p:nvPr/>
          </p:nvPicPr>
          <p:blipFill>
            <a:blip r:embed="rId5">
              <a:extLst/>
            </a:blip>
            <a:stretch>
              <a:fillRect/>
            </a:stretch>
          </p:blipFill>
          <p:spPr>
            <a:xfrm>
              <a:off x="0" y="-1"/>
              <a:ext cx="10994342" cy="2083454"/>
            </a:xfrm>
            <a:prstGeom prst="rect">
              <a:avLst/>
            </a:prstGeom>
            <a:effectLst/>
          </p:spPr>
        </p:pic>
      </p:grpSp>
      <p:grpSp>
        <p:nvGrpSpPr>
          <p:cNvPr id="294" name="Screen Shot 2017-10-31 at 9.12.46 PM.jpg"/>
          <p:cNvGrpSpPr/>
          <p:nvPr/>
        </p:nvGrpSpPr>
        <p:grpSpPr>
          <a:xfrm>
            <a:off x="927382" y="5816859"/>
            <a:ext cx="11150036" cy="2025316"/>
            <a:chOff x="0" y="0"/>
            <a:chExt cx="11150034" cy="2025315"/>
          </a:xfrm>
        </p:grpSpPr>
        <p:pic>
          <p:nvPicPr>
            <p:cNvPr id="293" name="Screen Shot 2017-10-31 at 9.12.46 PM.jpg" descr="Screen Shot 2017-10-31 at 9.12.46 PM.jpg"/>
            <p:cNvPicPr>
              <a:picLocks noChangeAspect="1"/>
            </p:cNvPicPr>
            <p:nvPr/>
          </p:nvPicPr>
          <p:blipFill>
            <a:blip r:embed="rId6">
              <a:extLst/>
            </a:blip>
            <a:stretch>
              <a:fillRect/>
            </a:stretch>
          </p:blipFill>
          <p:spPr>
            <a:xfrm>
              <a:off x="215900" y="139700"/>
              <a:ext cx="10718235" cy="1466516"/>
            </a:xfrm>
            <a:prstGeom prst="rect">
              <a:avLst/>
            </a:prstGeom>
            <a:ln>
              <a:noFill/>
            </a:ln>
            <a:effectLst/>
          </p:spPr>
        </p:pic>
        <p:pic>
          <p:nvPicPr>
            <p:cNvPr id="292" name="Screen Shot 2017-10-31 at 9.12.46 PM.jpg" descr="Screen Shot 2017-10-31 at 9.12.46 PM.jpg"/>
            <p:cNvPicPr>
              <a:picLocks/>
            </p:cNvPicPr>
            <p:nvPr/>
          </p:nvPicPr>
          <p:blipFill>
            <a:blip r:embed="rId7">
              <a:extLst/>
            </a:blip>
            <a:stretch>
              <a:fillRect/>
            </a:stretch>
          </p:blipFill>
          <p:spPr>
            <a:xfrm>
              <a:off x="0" y="0"/>
              <a:ext cx="11150035" cy="2025316"/>
            </a:xfrm>
            <a:prstGeom prst="rect">
              <a:avLst/>
            </a:prstGeom>
            <a:effectLst/>
          </p:spPr>
        </p:pic>
      </p:grpSp>
      <p:pic>
        <p:nvPicPr>
          <p:cNvPr id="10" name="Picture 9">
            <a:extLst>
              <a:ext uri="{FF2B5EF4-FFF2-40B4-BE49-F238E27FC236}">
                <a16:creationId xmlns:a16="http://schemas.microsoft.com/office/drawing/2014/main" id="{891D8113-0A4F-0849-B156-BF14E53500F0}"/>
              </a:ext>
            </a:extLst>
          </p:cNvPr>
          <p:cNvPicPr>
            <a:picLocks noChangeAspect="1"/>
          </p:cNvPicPr>
          <p:nvPr/>
        </p:nvPicPr>
        <p:blipFill>
          <a:blip r:embed="rId8"/>
          <a:stretch>
            <a:fillRect/>
          </a:stretch>
        </p:blipFill>
        <p:spPr>
          <a:xfrm>
            <a:off x="504969" y="381286"/>
            <a:ext cx="2227618" cy="2227618"/>
          </a:xfrm>
          <a:prstGeom prst="rect">
            <a:avLst/>
          </a:prstGeom>
        </p:spPr>
      </p:pic>
    </p:spTree>
    <p:extLst>
      <p:ext uri="{BB962C8B-B14F-4D97-AF65-F5344CB8AC3E}">
        <p14:creationId xmlns:p14="http://schemas.microsoft.com/office/powerpoint/2010/main" val="33286678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349" name="images.png" descr="images.png"/>
          <p:cNvPicPr>
            <a:picLocks noChangeAspect="1"/>
          </p:cNvPicPr>
          <p:nvPr/>
        </p:nvPicPr>
        <p:blipFill>
          <a:blip r:embed="rId3">
            <a:alphaModFix amt="10000"/>
            <a:extLst/>
          </a:blip>
          <a:stretch>
            <a:fillRect/>
          </a:stretch>
        </p:blipFill>
        <p:spPr>
          <a:xfrm>
            <a:off x="183262" y="3033086"/>
            <a:ext cx="3687428" cy="3687428"/>
          </a:xfrm>
          <a:prstGeom prst="rect">
            <a:avLst/>
          </a:prstGeom>
          <a:ln w="12700">
            <a:miter lim="400000"/>
          </a:ln>
        </p:spPr>
      </p:pic>
      <p:pic>
        <p:nvPicPr>
          <p:cNvPr id="350" name="Screen Shot 2017-10-31 at 9.39.34 PM.jpg" descr="Screen Shot 2017-10-31 at 9.39.34 PM.jpg"/>
          <p:cNvPicPr>
            <a:picLocks noChangeAspect="1"/>
          </p:cNvPicPr>
          <p:nvPr/>
        </p:nvPicPr>
        <p:blipFill>
          <a:blip r:embed="rId4">
            <a:extLst/>
          </a:blip>
          <a:stretch>
            <a:fillRect/>
          </a:stretch>
        </p:blipFill>
        <p:spPr>
          <a:xfrm>
            <a:off x="3889438" y="577850"/>
            <a:ext cx="8775701" cy="8597900"/>
          </a:xfrm>
          <a:prstGeom prst="rect">
            <a:avLst/>
          </a:prstGeom>
          <a:ln w="12700">
            <a:miter lim="400000"/>
          </a:ln>
        </p:spPr>
      </p:pic>
    </p:spTree>
    <p:extLst>
      <p:ext uri="{BB962C8B-B14F-4D97-AF65-F5344CB8AC3E}">
        <p14:creationId xmlns:p14="http://schemas.microsoft.com/office/powerpoint/2010/main" val="98167756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ommunications Decency Act"/>
          <p:cNvSpPr txBox="1">
            <a:spLocks noGrp="1"/>
          </p:cNvSpPr>
          <p:nvPr>
            <p:ph type="title"/>
          </p:nvPr>
        </p:nvSpPr>
        <p:spPr>
          <a:xfrm>
            <a:off x="590796" y="4408589"/>
            <a:ext cx="11823208" cy="936422"/>
          </a:xfrm>
          <a:prstGeom prst="rect">
            <a:avLst/>
          </a:prstGeom>
        </p:spPr>
        <p:txBody>
          <a:bodyPr/>
          <a:lstStyle>
            <a:lvl1pPr defTabSz="397256">
              <a:defRPr sz="5440"/>
            </a:lvl1pPr>
          </a:lstStyle>
          <a:p>
            <a:r>
              <a:rPr dirty="0">
                <a:latin typeface="Calibri Light" panose="020F0302020204030204" pitchFamily="34" charset="0"/>
                <a:cs typeface="Calibri Light" panose="020F0302020204030204" pitchFamily="34" charset="0"/>
              </a:rPr>
              <a:t>Communications Decency Act</a:t>
            </a:r>
          </a:p>
        </p:txBody>
      </p:sp>
      <p:pic>
        <p:nvPicPr>
          <p:cNvPr id="129"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spTree>
    <p:extLst>
      <p:ext uri="{BB962C8B-B14F-4D97-AF65-F5344CB8AC3E}">
        <p14:creationId xmlns:p14="http://schemas.microsoft.com/office/powerpoint/2010/main" val="346800027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137"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sp>
        <p:nvSpPr>
          <p:cNvPr id="138" name="Publisher or distributor??"/>
          <p:cNvSpPr txBox="1"/>
          <p:nvPr/>
        </p:nvSpPr>
        <p:spPr>
          <a:xfrm>
            <a:off x="590796" y="662089"/>
            <a:ext cx="11823208" cy="936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defTabSz="397256">
              <a:defRPr sz="5440" b="0">
                <a:latin typeface="Helvetica Light"/>
                <a:ea typeface="Helvetica Light"/>
                <a:cs typeface="Helvetica Light"/>
                <a:sym typeface="Helvetica Light"/>
              </a:defRPr>
            </a:lvl1pPr>
          </a:lstStyle>
          <a:p>
            <a:r>
              <a:t>Publisher or distributor??</a:t>
            </a:r>
          </a:p>
        </p:txBody>
      </p:sp>
      <p:sp>
        <p:nvSpPr>
          <p:cNvPr id="139" name="Public Library…"/>
          <p:cNvSpPr txBox="1"/>
          <p:nvPr/>
        </p:nvSpPr>
        <p:spPr>
          <a:xfrm>
            <a:off x="1175864" y="2157117"/>
            <a:ext cx="10653072" cy="3457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p>
            <a:pPr marL="1277731" lvl="1" indent="-385048" algn="l" defTabSz="452627">
              <a:buSzPct val="50000"/>
              <a:buBlip>
                <a:blip r:embed="rId3"/>
              </a:buBlip>
              <a:defRPr sz="2772" b="0">
                <a:latin typeface="Helvetica Light"/>
                <a:ea typeface="Helvetica Light"/>
                <a:cs typeface="Helvetica Light"/>
                <a:sym typeface="Helvetica Light"/>
              </a:defRPr>
            </a:pPr>
            <a:r>
              <a:t>Public Library</a:t>
            </a:r>
          </a:p>
          <a:p>
            <a:pPr marL="1277731" lvl="1" indent="-385048" algn="l" defTabSz="452627">
              <a:buSzPct val="50000"/>
              <a:buBlip>
                <a:blip r:embed="rId3"/>
              </a:buBlip>
              <a:defRPr sz="2772" b="0">
                <a:latin typeface="Helvetica Light"/>
                <a:ea typeface="Helvetica Light"/>
                <a:cs typeface="Helvetica Light"/>
                <a:sym typeface="Helvetica Light"/>
              </a:defRPr>
            </a:pPr>
            <a:r>
              <a:t>Newspaper ad </a:t>
            </a:r>
          </a:p>
          <a:p>
            <a:pPr marL="1277731" lvl="1" indent="-385048" algn="l" defTabSz="452627">
              <a:buSzPct val="50000"/>
              <a:buBlip>
                <a:blip r:embed="rId3"/>
              </a:buBlip>
              <a:defRPr sz="2772" b="0">
                <a:latin typeface="Helvetica Light"/>
                <a:ea typeface="Helvetica Light"/>
                <a:cs typeface="Helvetica Light"/>
                <a:sym typeface="Helvetica Light"/>
              </a:defRPr>
            </a:pPr>
            <a:r>
              <a:t>Bookstore</a:t>
            </a:r>
          </a:p>
          <a:p>
            <a:pPr marL="1277731" lvl="1" indent="-385048" algn="l" defTabSz="452627">
              <a:buSzPct val="50000"/>
              <a:buBlip>
                <a:blip r:embed="rId3"/>
              </a:buBlip>
              <a:defRPr sz="2772" b="0">
                <a:latin typeface="Helvetica Light"/>
                <a:ea typeface="Helvetica Light"/>
                <a:cs typeface="Helvetica Light"/>
                <a:sym typeface="Helvetica Light"/>
              </a:defRPr>
            </a:pPr>
            <a:r>
              <a:t>Magazine letter to the editor </a:t>
            </a:r>
          </a:p>
          <a:p>
            <a:pPr marL="1277731" lvl="1" indent="-385048" algn="l" defTabSz="452627">
              <a:buSzPct val="50000"/>
              <a:buBlip>
                <a:blip r:embed="rId3"/>
              </a:buBlip>
              <a:defRPr sz="2772" b="0">
                <a:latin typeface="Helvetica Light"/>
                <a:ea typeface="Helvetica Light"/>
                <a:cs typeface="Helvetica Light"/>
                <a:sym typeface="Helvetica Light"/>
              </a:defRPr>
            </a:pPr>
            <a:r>
              <a:t>Neighborhood newsletter </a:t>
            </a:r>
          </a:p>
          <a:p>
            <a:pPr marL="1277731" lvl="1" indent="-385048" algn="l" defTabSz="452627">
              <a:buSzPct val="50000"/>
              <a:buBlip>
                <a:blip r:embed="rId3"/>
              </a:buBlip>
              <a:defRPr sz="2772" b="0">
                <a:latin typeface="Helvetica Light"/>
                <a:ea typeface="Helvetica Light"/>
                <a:cs typeface="Helvetica Light"/>
                <a:sym typeface="Helvetica Light"/>
              </a:defRPr>
            </a:pPr>
            <a:r>
              <a:t>TV news broadcast</a:t>
            </a:r>
          </a:p>
          <a:p>
            <a:pPr marL="1277731" lvl="1" indent="-385048" algn="l" defTabSz="452627">
              <a:buSzPct val="50000"/>
              <a:buBlip>
                <a:blip r:embed="rId3"/>
              </a:buBlip>
              <a:defRPr sz="2772" b="0">
                <a:latin typeface="Helvetica Light"/>
                <a:ea typeface="Helvetica Light"/>
                <a:cs typeface="Helvetica Light"/>
                <a:sym typeface="Helvetica Light"/>
              </a:defRPr>
            </a:pPr>
            <a:r>
              <a:t>TV ad </a:t>
            </a:r>
          </a:p>
          <a:p>
            <a:pPr marL="1277731" lvl="1" indent="-385048" algn="l" defTabSz="452627">
              <a:buSzPct val="50000"/>
              <a:buBlip>
                <a:blip r:embed="rId3"/>
              </a:buBlip>
              <a:defRPr sz="2772" b="0">
                <a:latin typeface="Helvetica Light"/>
                <a:ea typeface="Helvetica Light"/>
                <a:cs typeface="Helvetica Light"/>
                <a:sym typeface="Helvetica Light"/>
              </a:defRPr>
            </a:pPr>
            <a:r>
              <a:t>Newspaper seller </a:t>
            </a:r>
          </a:p>
        </p:txBody>
      </p:sp>
      <p:sp>
        <p:nvSpPr>
          <p:cNvPr id="140" name="Test:…"/>
          <p:cNvSpPr txBox="1"/>
          <p:nvPr/>
        </p:nvSpPr>
        <p:spPr>
          <a:xfrm>
            <a:off x="1595609" y="5857182"/>
            <a:ext cx="9813582" cy="2559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57200" lvl="1" indent="0" algn="l" defTabSz="457200">
              <a:defRPr sz="2800" b="0">
                <a:latin typeface="Helvetica Light"/>
                <a:ea typeface="Helvetica Light"/>
                <a:cs typeface="Helvetica Light"/>
                <a:sym typeface="Helvetica Light"/>
              </a:defRPr>
            </a:pPr>
            <a:r>
              <a:t>Test: </a:t>
            </a:r>
          </a:p>
          <a:p>
            <a:pPr marL="457200" lvl="1" indent="0" algn="l" defTabSz="457200">
              <a:defRPr sz="2800" b="0">
                <a:latin typeface="Helvetica Light"/>
                <a:ea typeface="Helvetica Light"/>
                <a:cs typeface="Helvetica Light"/>
                <a:sym typeface="Helvetica Light"/>
              </a:defRPr>
            </a:pPr>
            <a:r>
              <a:t>Publishers are liable for what they publish, but </a:t>
            </a:r>
          </a:p>
          <a:p>
            <a:pPr marL="457200" lvl="1" indent="0" algn="l" defTabSz="457200">
              <a:defRPr sz="2800" b="0">
                <a:latin typeface="Helvetica Light"/>
                <a:ea typeface="Helvetica Light"/>
                <a:cs typeface="Helvetica Light"/>
                <a:sym typeface="Helvetica Light"/>
              </a:defRPr>
            </a:pPr>
            <a:r>
              <a:t>Distributors must have “actual knowledge” of the unlawful content. </a:t>
            </a:r>
          </a:p>
          <a:p>
            <a:pPr marL="457200" lvl="2" indent="0" algn="l" defTabSz="457200">
              <a:defRPr sz="2800" b="0">
                <a:latin typeface="Helvetica Light"/>
                <a:ea typeface="Helvetica Light"/>
                <a:cs typeface="Helvetica Light"/>
                <a:sym typeface="Helvetica Light"/>
              </a:defRPr>
            </a:pPr>
            <a:r>
              <a:t>       (</a:t>
            </a:r>
            <a:r>
              <a:rPr i="1">
                <a:latin typeface="Helvetica"/>
                <a:ea typeface="Helvetica"/>
                <a:cs typeface="Helvetica"/>
                <a:sym typeface="Helvetica"/>
              </a:rPr>
              <a:t>Smith v. California</a:t>
            </a:r>
            <a:r>
              <a:t>) </a:t>
            </a:r>
          </a:p>
        </p:txBody>
      </p:sp>
    </p:spTree>
    <p:extLst>
      <p:ext uri="{BB962C8B-B14F-4D97-AF65-F5344CB8AC3E}">
        <p14:creationId xmlns:p14="http://schemas.microsoft.com/office/powerpoint/2010/main" val="226640173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advAuto="0"/>
      <p:bldP spid="139" grpId="0" animBg="1" advAuto="0"/>
      <p:bldP spid="140"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143"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sp>
        <p:nvSpPr>
          <p:cNvPr id="144" name="Publisher or distributor??"/>
          <p:cNvSpPr txBox="1"/>
          <p:nvPr/>
        </p:nvSpPr>
        <p:spPr>
          <a:xfrm>
            <a:off x="590796" y="662089"/>
            <a:ext cx="11823208" cy="936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defTabSz="397256">
              <a:defRPr sz="5440" b="0">
                <a:latin typeface="Helvetica Light"/>
                <a:ea typeface="Helvetica Light"/>
                <a:cs typeface="Helvetica Light"/>
                <a:sym typeface="Helvetica Light"/>
              </a:defRPr>
            </a:lvl1pPr>
          </a:lstStyle>
          <a:p>
            <a:r>
              <a:t>Publisher or distributor??</a:t>
            </a:r>
          </a:p>
        </p:txBody>
      </p:sp>
      <p:sp>
        <p:nvSpPr>
          <p:cNvPr id="145" name="Public Library…"/>
          <p:cNvSpPr txBox="1"/>
          <p:nvPr/>
        </p:nvSpPr>
        <p:spPr>
          <a:xfrm>
            <a:off x="1175864" y="2157117"/>
            <a:ext cx="10653072" cy="3457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lnSpcReduction="10000"/>
          </a:bodyPr>
          <a:lstStyle/>
          <a:p>
            <a:pPr marL="1277731" lvl="1" indent="-385048" algn="l" defTabSz="452627">
              <a:buSzPct val="50000"/>
              <a:buBlip>
                <a:blip r:embed="rId3"/>
              </a:buBlip>
              <a:defRPr sz="2772">
                <a:solidFill>
                  <a:schemeClr val="accent5">
                    <a:lumOff val="-29866"/>
                  </a:schemeClr>
                </a:solidFill>
                <a:latin typeface="Helvetica"/>
                <a:ea typeface="Helvetica"/>
                <a:cs typeface="Helvetica"/>
                <a:sym typeface="Helvetica"/>
              </a:defRPr>
            </a:pPr>
            <a:r>
              <a:t>Public Library</a:t>
            </a:r>
          </a:p>
          <a:p>
            <a:pPr marL="1277731" lvl="1" indent="-385048" algn="l" defTabSz="452627">
              <a:buSzPct val="50000"/>
              <a:buBlip>
                <a:blip r:embed="rId3"/>
              </a:buBlip>
              <a:defRPr sz="2772" b="0">
                <a:latin typeface="Helvetica Light"/>
                <a:ea typeface="Helvetica Light"/>
                <a:cs typeface="Helvetica Light"/>
                <a:sym typeface="Helvetica Light"/>
              </a:defRPr>
            </a:pPr>
            <a:r>
              <a:t>Newspaper ad </a:t>
            </a:r>
          </a:p>
          <a:p>
            <a:pPr marL="1277731" lvl="1" indent="-385048" algn="l" defTabSz="452627">
              <a:buSzPct val="50000"/>
              <a:buBlip>
                <a:blip r:embed="rId3"/>
              </a:buBlip>
              <a:defRPr sz="2772">
                <a:solidFill>
                  <a:schemeClr val="accent5">
                    <a:lumOff val="-29866"/>
                  </a:schemeClr>
                </a:solidFill>
                <a:latin typeface="Helvetica"/>
                <a:ea typeface="Helvetica"/>
                <a:cs typeface="Helvetica"/>
                <a:sym typeface="Helvetica"/>
              </a:defRPr>
            </a:pPr>
            <a:r>
              <a:t>Bookstore</a:t>
            </a:r>
          </a:p>
          <a:p>
            <a:pPr marL="1277731" lvl="1" indent="-385048" algn="l" defTabSz="452627">
              <a:buSzPct val="50000"/>
              <a:buBlip>
                <a:blip r:embed="rId3"/>
              </a:buBlip>
              <a:defRPr sz="2772" b="0">
                <a:latin typeface="Helvetica Light"/>
                <a:ea typeface="Helvetica Light"/>
                <a:cs typeface="Helvetica Light"/>
                <a:sym typeface="Helvetica Light"/>
              </a:defRPr>
            </a:pPr>
            <a:r>
              <a:t>Magazine letter to the editor </a:t>
            </a:r>
          </a:p>
          <a:p>
            <a:pPr marL="1277731" lvl="1" indent="-385048" algn="l" defTabSz="452627">
              <a:buSzPct val="50000"/>
              <a:buBlip>
                <a:blip r:embed="rId3"/>
              </a:buBlip>
              <a:defRPr sz="2772" b="0">
                <a:latin typeface="Helvetica Light"/>
                <a:ea typeface="Helvetica Light"/>
                <a:cs typeface="Helvetica Light"/>
                <a:sym typeface="Helvetica Light"/>
              </a:defRPr>
            </a:pPr>
            <a:r>
              <a:t>Neighborhood newsletter </a:t>
            </a:r>
          </a:p>
          <a:p>
            <a:pPr marL="1277731" lvl="1" indent="-385048" algn="l" defTabSz="452627">
              <a:buSzPct val="50000"/>
              <a:buBlip>
                <a:blip r:embed="rId3"/>
              </a:buBlip>
              <a:defRPr sz="2772" b="0">
                <a:latin typeface="Helvetica Light"/>
                <a:ea typeface="Helvetica Light"/>
                <a:cs typeface="Helvetica Light"/>
                <a:sym typeface="Helvetica Light"/>
              </a:defRPr>
            </a:pPr>
            <a:r>
              <a:t>TV news broadcast</a:t>
            </a:r>
          </a:p>
          <a:p>
            <a:pPr marL="1277731" lvl="1" indent="-385048" algn="l" defTabSz="452627">
              <a:buSzPct val="50000"/>
              <a:buBlip>
                <a:blip r:embed="rId3"/>
              </a:buBlip>
              <a:defRPr sz="2772" b="0">
                <a:latin typeface="Helvetica Light"/>
                <a:ea typeface="Helvetica Light"/>
                <a:cs typeface="Helvetica Light"/>
                <a:sym typeface="Helvetica Light"/>
              </a:defRPr>
            </a:pPr>
            <a:r>
              <a:t>TV ad </a:t>
            </a:r>
          </a:p>
          <a:p>
            <a:pPr marL="1277731" lvl="1" indent="-385048" algn="l" defTabSz="452627">
              <a:buSzPct val="50000"/>
              <a:buBlip>
                <a:blip r:embed="rId3"/>
              </a:buBlip>
              <a:defRPr sz="2772">
                <a:solidFill>
                  <a:schemeClr val="accent5">
                    <a:lumOff val="-29866"/>
                  </a:schemeClr>
                </a:solidFill>
                <a:latin typeface="Helvetica"/>
                <a:ea typeface="Helvetica"/>
                <a:cs typeface="Helvetica"/>
                <a:sym typeface="Helvetica"/>
              </a:defRPr>
            </a:pPr>
            <a:r>
              <a:t>Newspaper seller </a:t>
            </a:r>
          </a:p>
        </p:txBody>
      </p:sp>
      <p:sp>
        <p:nvSpPr>
          <p:cNvPr id="146" name="Test:…"/>
          <p:cNvSpPr txBox="1"/>
          <p:nvPr/>
        </p:nvSpPr>
        <p:spPr>
          <a:xfrm>
            <a:off x="1595609" y="5857182"/>
            <a:ext cx="9813582" cy="2559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457200" lvl="1" indent="0" algn="l" defTabSz="457200">
              <a:defRPr sz="2800" b="0">
                <a:latin typeface="Helvetica Light"/>
                <a:ea typeface="Helvetica Light"/>
                <a:cs typeface="Helvetica Light"/>
                <a:sym typeface="Helvetica Light"/>
              </a:defRPr>
            </a:pPr>
            <a:r>
              <a:t>Test: </a:t>
            </a:r>
          </a:p>
          <a:p>
            <a:pPr marL="457200" lvl="1" indent="0" algn="l" defTabSz="457200">
              <a:defRPr sz="2800" b="0">
                <a:latin typeface="Helvetica Light"/>
                <a:ea typeface="Helvetica Light"/>
                <a:cs typeface="Helvetica Light"/>
                <a:sym typeface="Helvetica Light"/>
              </a:defRPr>
            </a:pPr>
            <a:r>
              <a:t>Publishers are liable for what they publish, but </a:t>
            </a:r>
          </a:p>
          <a:p>
            <a:pPr marL="457200" lvl="1" indent="0" algn="l" defTabSz="457200">
              <a:defRPr sz="2800" b="0">
                <a:latin typeface="Helvetica Light"/>
                <a:ea typeface="Helvetica Light"/>
                <a:cs typeface="Helvetica Light"/>
                <a:sym typeface="Helvetica Light"/>
              </a:defRPr>
            </a:pPr>
            <a:r>
              <a:t>Distributors must have “actual knowledge” of the unlawful content. </a:t>
            </a:r>
          </a:p>
          <a:p>
            <a:pPr marL="457200" lvl="2" indent="0" algn="l" defTabSz="457200">
              <a:defRPr sz="2800" b="0">
                <a:latin typeface="Helvetica Light"/>
                <a:ea typeface="Helvetica Light"/>
                <a:cs typeface="Helvetica Light"/>
                <a:sym typeface="Helvetica Light"/>
              </a:defRPr>
            </a:pPr>
            <a:r>
              <a:t>       (</a:t>
            </a:r>
            <a:r>
              <a:rPr i="1">
                <a:latin typeface="Helvetica"/>
                <a:ea typeface="Helvetica"/>
                <a:cs typeface="Helvetica"/>
                <a:sym typeface="Helvetica"/>
              </a:rPr>
              <a:t>Smith v. California</a:t>
            </a:r>
            <a:r>
              <a:t>) </a:t>
            </a:r>
          </a:p>
        </p:txBody>
      </p:sp>
    </p:spTree>
    <p:extLst>
      <p:ext uri="{BB962C8B-B14F-4D97-AF65-F5344CB8AC3E}">
        <p14:creationId xmlns:p14="http://schemas.microsoft.com/office/powerpoint/2010/main" val="50760457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177"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grpSp>
        <p:nvGrpSpPr>
          <p:cNvPr id="180" name="Screen Shot 2019-02-04 at 12.30.22 PM.png"/>
          <p:cNvGrpSpPr/>
          <p:nvPr/>
        </p:nvGrpSpPr>
        <p:grpSpPr>
          <a:xfrm>
            <a:off x="2554199" y="964267"/>
            <a:ext cx="8369026" cy="950903"/>
            <a:chOff x="0" y="0"/>
            <a:chExt cx="8369024" cy="950902"/>
          </a:xfrm>
        </p:grpSpPr>
        <p:pic>
          <p:nvPicPr>
            <p:cNvPr id="179" name="Screen Shot 2019-02-04 at 12.30.22 PM.png" descr="Screen Shot 2019-02-04 at 12.30.22 PM.png"/>
            <p:cNvPicPr>
              <a:picLocks noChangeAspect="1"/>
            </p:cNvPicPr>
            <p:nvPr/>
          </p:nvPicPr>
          <p:blipFill>
            <a:blip r:embed="rId3">
              <a:extLst/>
            </a:blip>
            <a:srcRect b="43526"/>
            <a:stretch>
              <a:fillRect/>
            </a:stretch>
          </p:blipFill>
          <p:spPr>
            <a:xfrm>
              <a:off x="127000" y="88900"/>
              <a:ext cx="8115024" cy="620703"/>
            </a:xfrm>
            <a:prstGeom prst="rect">
              <a:avLst/>
            </a:prstGeom>
            <a:ln>
              <a:noFill/>
            </a:ln>
            <a:effectLst/>
          </p:spPr>
        </p:pic>
        <p:pic>
          <p:nvPicPr>
            <p:cNvPr id="178" name="Screen Shot 2019-02-04 at 12.30.22 PM.png" descr="Screen Shot 2019-02-04 at 12.30.22 PM.png"/>
            <p:cNvPicPr>
              <a:picLocks/>
            </p:cNvPicPr>
            <p:nvPr/>
          </p:nvPicPr>
          <p:blipFill>
            <a:blip r:embed="rId4">
              <a:extLst/>
            </a:blip>
            <a:stretch>
              <a:fillRect/>
            </a:stretch>
          </p:blipFill>
          <p:spPr>
            <a:xfrm>
              <a:off x="0" y="0"/>
              <a:ext cx="8369025" cy="950903"/>
            </a:xfrm>
            <a:prstGeom prst="rect">
              <a:avLst/>
            </a:prstGeom>
            <a:effectLst/>
          </p:spPr>
        </p:pic>
      </p:grpSp>
      <p:sp>
        <p:nvSpPr>
          <p:cNvPr id="181" name="(c) PROTECTION FOR ‘GOOD SAMARITAN’ BLOCKING AND SCREENING OF OFFENSIVE MATERIAL.—…"/>
          <p:cNvSpPr txBox="1"/>
          <p:nvPr/>
        </p:nvSpPr>
        <p:spPr>
          <a:xfrm>
            <a:off x="2769826" y="2233741"/>
            <a:ext cx="8153400" cy="6335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lnSpc>
                <a:spcPts val="3500"/>
              </a:lnSpc>
              <a:defRPr sz="1800" b="0">
                <a:latin typeface="Palatino"/>
                <a:ea typeface="Palatino"/>
                <a:cs typeface="Palatino"/>
                <a:sym typeface="Palatino"/>
              </a:defRPr>
            </a:pPr>
            <a:r>
              <a:rPr sz="1600" dirty="0"/>
              <a:t>(c) PROTECTION FOR ‘GOOD SAMARITAN’ BLOCKING AND SCREENING OF OFFENSIVE MATERIAL.— </a:t>
            </a:r>
          </a:p>
          <a:p>
            <a:pPr marL="357187" indent="-357187" algn="l" defTabSz="457200">
              <a:lnSpc>
                <a:spcPts val="3500"/>
              </a:lnSpc>
              <a:buSzPct val="100000"/>
              <a:buAutoNum type="arabicParenBoth"/>
              <a:defRPr sz="1800" b="0">
                <a:latin typeface="Palatino"/>
                <a:ea typeface="Palatino"/>
                <a:cs typeface="Palatino"/>
                <a:sym typeface="Palatino"/>
              </a:defRPr>
            </a:pPr>
            <a:r>
              <a:rPr sz="1600" dirty="0"/>
              <a:t>TREATMENT OF PUBLISHER OR SPEAKER.—</a:t>
            </a:r>
            <a:r>
              <a:rPr sz="1600" dirty="0">
                <a:solidFill>
                  <a:srgbClr val="FF0000"/>
                </a:solidFill>
                <a:latin typeface="Palatino Linotype" panose="02040502050505030304" pitchFamily="18" charset="0"/>
              </a:rPr>
              <a:t>No provider or user of an interactive computer service shall be treated as the publisher or speaker of any information provided by another information content provider. </a:t>
            </a:r>
          </a:p>
          <a:p>
            <a:pPr marL="357187" indent="-357187" algn="l" defTabSz="457200">
              <a:lnSpc>
                <a:spcPts val="3500"/>
              </a:lnSpc>
              <a:buSzPct val="100000"/>
              <a:buAutoNum type="arabicParenBoth" startAt="2"/>
              <a:defRPr sz="1800" b="0">
                <a:latin typeface="Palatino"/>
                <a:ea typeface="Palatino"/>
                <a:cs typeface="Palatino"/>
                <a:sym typeface="Palatino"/>
              </a:defRPr>
            </a:pPr>
            <a:r>
              <a:rPr sz="1600" dirty="0"/>
              <a:t>CIVIL LIABILITY.—No provider or user of an interactive computer service shall be held liable on account of— </a:t>
            </a:r>
          </a:p>
          <a:p>
            <a:pPr marL="992187" lvl="1" indent="-357187" algn="l" defTabSz="457200">
              <a:lnSpc>
                <a:spcPts val="3500"/>
              </a:lnSpc>
              <a:buSzPct val="100000"/>
              <a:buAutoNum type="alphaUcParenBoth"/>
              <a:defRPr sz="1800" b="0">
                <a:latin typeface="Palatino"/>
                <a:ea typeface="Palatino"/>
                <a:cs typeface="Palatino"/>
                <a:sym typeface="Palatino"/>
              </a:defRPr>
            </a:pPr>
            <a:r>
              <a:rPr sz="1600" dirty="0"/>
              <a:t>any action voluntarily taken in good faith to restrict access to or availability of material that the provider or user considers to be obscene, lewd, lascivious, filthy, excessively violent, harassing, or otherwise objectionable, whether or not such material is constitutionally protected; or </a:t>
            </a:r>
          </a:p>
          <a:p>
            <a:pPr marL="992187" lvl="1" indent="-357187" algn="l" defTabSz="457200">
              <a:lnSpc>
                <a:spcPts val="3500"/>
              </a:lnSpc>
              <a:buSzPct val="100000"/>
              <a:buAutoNum type="alphaUcParenBoth"/>
              <a:defRPr sz="1800" b="0">
                <a:latin typeface="Palatino"/>
                <a:ea typeface="Palatino"/>
                <a:cs typeface="Palatino"/>
                <a:sym typeface="Palatino"/>
              </a:defRPr>
            </a:pPr>
            <a:r>
              <a:rPr sz="1600" dirty="0"/>
              <a:t>any action taken to enable or make available to information content providers or others the technical means to restrict access to material described in paragraph (1).</a:t>
            </a:r>
          </a:p>
        </p:txBody>
      </p:sp>
    </p:spTree>
    <p:extLst>
      <p:ext uri="{BB962C8B-B14F-4D97-AF65-F5344CB8AC3E}">
        <p14:creationId xmlns:p14="http://schemas.microsoft.com/office/powerpoint/2010/main" val="23082934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184"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185" name="Image" descr="Image"/>
          <p:cNvPicPr>
            <a:picLocks noChangeAspect="1"/>
          </p:cNvPicPr>
          <p:nvPr/>
        </p:nvPicPr>
        <p:blipFill>
          <a:blip r:embed="rId3">
            <a:extLst/>
          </a:blip>
          <a:stretch>
            <a:fillRect/>
          </a:stretch>
        </p:blipFill>
        <p:spPr>
          <a:xfrm>
            <a:off x="4560153" y="1605478"/>
            <a:ext cx="3884494" cy="5902908"/>
          </a:xfrm>
          <a:prstGeom prst="rect">
            <a:avLst/>
          </a:prstGeom>
          <a:ln w="12700">
            <a:miter lim="400000"/>
          </a:ln>
        </p:spPr>
      </p:pic>
      <p:pic>
        <p:nvPicPr>
          <p:cNvPr id="186" name="Image" descr="Image"/>
          <p:cNvPicPr>
            <a:picLocks noChangeAspect="1"/>
          </p:cNvPicPr>
          <p:nvPr/>
        </p:nvPicPr>
        <p:blipFill>
          <a:blip r:embed="rId4">
            <a:extLst/>
          </a:blip>
          <a:stretch>
            <a:fillRect/>
          </a:stretch>
        </p:blipFill>
        <p:spPr>
          <a:xfrm>
            <a:off x="4131944" y="1274283"/>
            <a:ext cx="4740912" cy="7205034"/>
          </a:xfrm>
          <a:prstGeom prst="rect">
            <a:avLst/>
          </a:prstGeom>
          <a:ln w="12700">
            <a:miter lim="400000"/>
          </a:ln>
        </p:spPr>
      </p:pic>
    </p:spTree>
    <p:extLst>
      <p:ext uri="{BB962C8B-B14F-4D97-AF65-F5344CB8AC3E}">
        <p14:creationId xmlns:p14="http://schemas.microsoft.com/office/powerpoint/2010/main" val="110490843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177"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grpSp>
        <p:nvGrpSpPr>
          <p:cNvPr id="180" name="Screen Shot 2019-02-04 at 12.30.22 PM.png"/>
          <p:cNvGrpSpPr/>
          <p:nvPr/>
        </p:nvGrpSpPr>
        <p:grpSpPr>
          <a:xfrm>
            <a:off x="2554199" y="964267"/>
            <a:ext cx="8369026" cy="950903"/>
            <a:chOff x="0" y="0"/>
            <a:chExt cx="8369024" cy="950902"/>
          </a:xfrm>
        </p:grpSpPr>
        <p:pic>
          <p:nvPicPr>
            <p:cNvPr id="179" name="Screen Shot 2019-02-04 at 12.30.22 PM.png" descr="Screen Shot 2019-02-04 at 12.30.22 PM.png"/>
            <p:cNvPicPr>
              <a:picLocks noChangeAspect="1"/>
            </p:cNvPicPr>
            <p:nvPr/>
          </p:nvPicPr>
          <p:blipFill>
            <a:blip r:embed="rId3">
              <a:extLst/>
            </a:blip>
            <a:srcRect b="43526"/>
            <a:stretch>
              <a:fillRect/>
            </a:stretch>
          </p:blipFill>
          <p:spPr>
            <a:xfrm>
              <a:off x="127000" y="88900"/>
              <a:ext cx="8115024" cy="620703"/>
            </a:xfrm>
            <a:prstGeom prst="rect">
              <a:avLst/>
            </a:prstGeom>
            <a:ln>
              <a:noFill/>
            </a:ln>
            <a:effectLst/>
          </p:spPr>
        </p:pic>
        <p:pic>
          <p:nvPicPr>
            <p:cNvPr id="178" name="Screen Shot 2019-02-04 at 12.30.22 PM.png" descr="Screen Shot 2019-02-04 at 12.30.22 PM.png"/>
            <p:cNvPicPr>
              <a:picLocks/>
            </p:cNvPicPr>
            <p:nvPr/>
          </p:nvPicPr>
          <p:blipFill>
            <a:blip r:embed="rId4">
              <a:extLst/>
            </a:blip>
            <a:stretch>
              <a:fillRect/>
            </a:stretch>
          </p:blipFill>
          <p:spPr>
            <a:xfrm>
              <a:off x="0" y="0"/>
              <a:ext cx="8369025" cy="950903"/>
            </a:xfrm>
            <a:prstGeom prst="rect">
              <a:avLst/>
            </a:prstGeom>
            <a:effectLst/>
          </p:spPr>
        </p:pic>
      </p:grpSp>
      <p:sp>
        <p:nvSpPr>
          <p:cNvPr id="181" name="(c) PROTECTION FOR ‘GOOD SAMARITAN’ BLOCKING AND SCREENING OF OFFENSIVE MATERIAL.—…"/>
          <p:cNvSpPr txBox="1"/>
          <p:nvPr/>
        </p:nvSpPr>
        <p:spPr>
          <a:xfrm>
            <a:off x="2769826" y="2233741"/>
            <a:ext cx="8153400" cy="6335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lnSpc>
                <a:spcPts val="3500"/>
              </a:lnSpc>
              <a:defRPr sz="1800" b="0">
                <a:latin typeface="Palatino"/>
                <a:ea typeface="Palatino"/>
                <a:cs typeface="Palatino"/>
                <a:sym typeface="Palatino"/>
              </a:defRPr>
            </a:pPr>
            <a:r>
              <a:rPr sz="1600" dirty="0"/>
              <a:t>(c) PROTECTION FOR ‘GOOD SAMARITAN’ BLOCKING AND SCREENING OF OFFENSIVE MATERIAL.— </a:t>
            </a:r>
          </a:p>
          <a:p>
            <a:pPr marL="357187" indent="-357187" algn="l" defTabSz="457200">
              <a:lnSpc>
                <a:spcPts val="3500"/>
              </a:lnSpc>
              <a:buSzPct val="100000"/>
              <a:buAutoNum type="arabicParenBoth"/>
              <a:defRPr sz="1800" b="0">
                <a:latin typeface="Palatino"/>
                <a:ea typeface="Palatino"/>
                <a:cs typeface="Palatino"/>
                <a:sym typeface="Palatino"/>
              </a:defRPr>
            </a:pPr>
            <a:r>
              <a:rPr sz="1600" dirty="0"/>
              <a:t>TREATMENT OF PUBLISHER OR SPEAKER.—</a:t>
            </a:r>
            <a:r>
              <a:rPr sz="1600" dirty="0">
                <a:solidFill>
                  <a:srgbClr val="FF0000"/>
                </a:solidFill>
                <a:latin typeface="Palatino Linotype" panose="02040502050505030304" pitchFamily="18" charset="0"/>
              </a:rPr>
              <a:t>No provider or user of an interactive computer service shall be treated as the publisher or speaker of any information provided by another information content provider. </a:t>
            </a:r>
          </a:p>
          <a:p>
            <a:pPr marL="357187" indent="-357187" algn="l" defTabSz="457200">
              <a:lnSpc>
                <a:spcPts val="3500"/>
              </a:lnSpc>
              <a:buSzPct val="100000"/>
              <a:buAutoNum type="arabicParenBoth" startAt="2"/>
              <a:defRPr sz="1800" b="0">
                <a:latin typeface="Palatino"/>
                <a:ea typeface="Palatino"/>
                <a:cs typeface="Palatino"/>
                <a:sym typeface="Palatino"/>
              </a:defRPr>
            </a:pPr>
            <a:r>
              <a:rPr sz="1600" dirty="0"/>
              <a:t>CIVIL LIABILITY.—No provider or user of an interactive computer service shall be held liable on account of— </a:t>
            </a:r>
          </a:p>
          <a:p>
            <a:pPr marL="992187" lvl="1" indent="-357187" algn="l" defTabSz="457200">
              <a:lnSpc>
                <a:spcPts val="3500"/>
              </a:lnSpc>
              <a:buSzPct val="100000"/>
              <a:buAutoNum type="alphaUcParenBoth"/>
              <a:defRPr sz="1800" b="0">
                <a:latin typeface="Palatino"/>
                <a:ea typeface="Palatino"/>
                <a:cs typeface="Palatino"/>
                <a:sym typeface="Palatino"/>
              </a:defRPr>
            </a:pPr>
            <a:r>
              <a:rPr sz="1600" dirty="0"/>
              <a:t>any action voluntarily taken in good faith to restrict access to or availability of material that the provider or user considers to be obscene, lewd, lascivious, filthy, excessively violent, harassing, or otherwise objectionable, whether or not such material is constitutionally protected; or </a:t>
            </a:r>
          </a:p>
          <a:p>
            <a:pPr marL="992187" lvl="1" indent="-357187" algn="l" defTabSz="457200">
              <a:lnSpc>
                <a:spcPts val="3500"/>
              </a:lnSpc>
              <a:buSzPct val="100000"/>
              <a:buAutoNum type="alphaUcParenBoth"/>
              <a:defRPr sz="1800" b="0">
                <a:latin typeface="Palatino"/>
                <a:ea typeface="Palatino"/>
                <a:cs typeface="Palatino"/>
                <a:sym typeface="Palatino"/>
              </a:defRPr>
            </a:pPr>
            <a:r>
              <a:rPr sz="1600" dirty="0"/>
              <a:t>any action taken to enable or make available to information content providers or others the technical means to restrict access to material described in paragraph (1).</a:t>
            </a:r>
          </a:p>
        </p:txBody>
      </p:sp>
    </p:spTree>
    <p:extLst>
      <p:ext uri="{BB962C8B-B14F-4D97-AF65-F5344CB8AC3E}">
        <p14:creationId xmlns:p14="http://schemas.microsoft.com/office/powerpoint/2010/main" val="306513360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grpSp>
        <p:nvGrpSpPr>
          <p:cNvPr id="255" name="Screen Shot 2019-02-04 at 12.30.22 PM.png"/>
          <p:cNvGrpSpPr/>
          <p:nvPr/>
        </p:nvGrpSpPr>
        <p:grpSpPr>
          <a:xfrm>
            <a:off x="2414499" y="964267"/>
            <a:ext cx="8369026" cy="950903"/>
            <a:chOff x="0" y="0"/>
            <a:chExt cx="8369024" cy="950902"/>
          </a:xfrm>
        </p:grpSpPr>
        <p:pic>
          <p:nvPicPr>
            <p:cNvPr id="254" name="Screen Shot 2019-02-04 at 12.30.22 PM.png" descr="Screen Shot 2019-02-04 at 12.30.22 PM.png"/>
            <p:cNvPicPr>
              <a:picLocks noChangeAspect="1"/>
            </p:cNvPicPr>
            <p:nvPr/>
          </p:nvPicPr>
          <p:blipFill>
            <a:blip r:embed="rId3">
              <a:extLst/>
            </a:blip>
            <a:srcRect b="43526"/>
            <a:stretch>
              <a:fillRect/>
            </a:stretch>
          </p:blipFill>
          <p:spPr>
            <a:xfrm>
              <a:off x="127000" y="88900"/>
              <a:ext cx="8115024" cy="620703"/>
            </a:xfrm>
            <a:prstGeom prst="rect">
              <a:avLst/>
            </a:prstGeom>
            <a:ln>
              <a:noFill/>
            </a:ln>
            <a:effectLst/>
          </p:spPr>
        </p:pic>
        <p:pic>
          <p:nvPicPr>
            <p:cNvPr id="253" name="Screen Shot 2019-02-04 at 12.30.22 PM.png" descr="Screen Shot 2019-02-04 at 12.30.22 PM.png"/>
            <p:cNvPicPr>
              <a:picLocks/>
            </p:cNvPicPr>
            <p:nvPr/>
          </p:nvPicPr>
          <p:blipFill>
            <a:blip r:embed="rId4">
              <a:extLst/>
            </a:blip>
            <a:stretch>
              <a:fillRect/>
            </a:stretch>
          </p:blipFill>
          <p:spPr>
            <a:xfrm>
              <a:off x="0" y="0"/>
              <a:ext cx="8369025" cy="950903"/>
            </a:xfrm>
            <a:prstGeom prst="rect">
              <a:avLst/>
            </a:prstGeom>
            <a:effectLst/>
          </p:spPr>
        </p:pic>
      </p:grpSp>
      <p:sp>
        <p:nvSpPr>
          <p:cNvPr id="256" name="(b) POLICY.—It is the policy of the United States—…"/>
          <p:cNvSpPr txBox="1"/>
          <p:nvPr/>
        </p:nvSpPr>
        <p:spPr>
          <a:xfrm>
            <a:off x="2433528" y="1973072"/>
            <a:ext cx="8242026" cy="63357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lnSpc>
                <a:spcPts val="3500"/>
              </a:lnSpc>
              <a:defRPr sz="1800" b="0">
                <a:latin typeface="Palatino"/>
                <a:ea typeface="Palatino"/>
                <a:cs typeface="Palatino"/>
                <a:sym typeface="Palatino"/>
              </a:defRPr>
            </a:pPr>
            <a:r>
              <a:rPr sz="1600" dirty="0"/>
              <a:t>(b) POLICY.—It is the policy of the United States— </a:t>
            </a:r>
          </a:p>
          <a:p>
            <a:pPr marL="992187" lvl="1" indent="-357187" algn="l" defTabSz="457200">
              <a:lnSpc>
                <a:spcPts val="3500"/>
              </a:lnSpc>
              <a:buSzPct val="100000"/>
              <a:buAutoNum type="arabicParenBoth"/>
              <a:defRPr sz="1800" b="0">
                <a:latin typeface="Palatino"/>
                <a:ea typeface="Palatino"/>
                <a:cs typeface="Palatino"/>
                <a:sym typeface="Palatino"/>
              </a:defRPr>
            </a:pPr>
            <a:r>
              <a:rPr sz="1600" dirty="0"/>
              <a:t>to promote the continued development of the Internet and other interactive computer services and other interactive media; </a:t>
            </a:r>
          </a:p>
          <a:p>
            <a:pPr marL="992187" lvl="1" indent="-357187" algn="l" defTabSz="457200">
              <a:lnSpc>
                <a:spcPts val="3500"/>
              </a:lnSpc>
              <a:buSzPct val="100000"/>
              <a:buAutoNum type="arabicParenBoth"/>
              <a:defRPr sz="1800" b="0">
                <a:latin typeface="Palatino"/>
                <a:ea typeface="Palatino"/>
                <a:cs typeface="Palatino"/>
                <a:sym typeface="Palatino"/>
              </a:defRPr>
            </a:pPr>
            <a:r>
              <a:rPr sz="1600" dirty="0"/>
              <a:t>to preserve the </a:t>
            </a:r>
            <a:r>
              <a:rPr sz="1600" b="1" dirty="0">
                <a:solidFill>
                  <a:schemeClr val="accent5">
                    <a:lumOff val="-29866"/>
                  </a:schemeClr>
                </a:solidFill>
              </a:rPr>
              <a:t>vibrant and competitive free market</a:t>
            </a:r>
            <a:r>
              <a:rPr sz="1600" dirty="0"/>
              <a:t> that presently exists for the Internet and other interactive computer services, unfettered by Federal or State regulation; </a:t>
            </a:r>
          </a:p>
          <a:p>
            <a:pPr marL="992187" lvl="1" indent="-357187" algn="l" defTabSz="457200">
              <a:lnSpc>
                <a:spcPts val="3500"/>
              </a:lnSpc>
              <a:buSzPct val="100000"/>
              <a:buAutoNum type="arabicParenBoth"/>
              <a:defRPr sz="1800" b="0">
                <a:latin typeface="Palatino"/>
                <a:ea typeface="Palatino"/>
                <a:cs typeface="Palatino"/>
                <a:sym typeface="Palatino"/>
              </a:defRPr>
            </a:pPr>
            <a:r>
              <a:rPr sz="1600" dirty="0"/>
              <a:t>to encourage the development of technologies which </a:t>
            </a:r>
            <a:r>
              <a:rPr sz="1600" b="1" dirty="0">
                <a:solidFill>
                  <a:schemeClr val="accent5">
                    <a:lumOff val="-29866"/>
                  </a:schemeClr>
                </a:solidFill>
              </a:rPr>
              <a:t>maximize user control</a:t>
            </a:r>
            <a:r>
              <a:rPr sz="1600" dirty="0"/>
              <a:t> over what information is received by individuals, families, and schools who use the Internet and other interactive computer services; </a:t>
            </a:r>
          </a:p>
          <a:p>
            <a:pPr marL="992187" lvl="1" indent="-357187" algn="l" defTabSz="457200">
              <a:lnSpc>
                <a:spcPts val="3500"/>
              </a:lnSpc>
              <a:buSzPct val="100000"/>
              <a:buAutoNum type="arabicParenBoth"/>
              <a:defRPr sz="1800" b="0">
                <a:latin typeface="Palatino"/>
                <a:ea typeface="Palatino"/>
                <a:cs typeface="Palatino"/>
                <a:sym typeface="Palatino"/>
              </a:defRPr>
            </a:pPr>
            <a:r>
              <a:rPr sz="1600" dirty="0"/>
              <a:t>to remove disincentives for the development and utilization of </a:t>
            </a:r>
            <a:r>
              <a:rPr sz="1600" b="1" dirty="0">
                <a:solidFill>
                  <a:schemeClr val="accent5">
                    <a:lumOff val="-29866"/>
                  </a:schemeClr>
                </a:solidFill>
              </a:rPr>
              <a:t>blocking and filtering technologies</a:t>
            </a:r>
            <a:r>
              <a:rPr sz="1600" dirty="0"/>
              <a:t> that empower parents to restrict their children’s access to objectionable or inappropriate online material; and </a:t>
            </a:r>
          </a:p>
          <a:p>
            <a:pPr marL="992187" lvl="1" indent="-357187" algn="l" defTabSz="457200">
              <a:lnSpc>
                <a:spcPts val="3500"/>
              </a:lnSpc>
              <a:buSzPct val="100000"/>
              <a:buAutoNum type="arabicParenBoth"/>
              <a:defRPr sz="1800" b="0">
                <a:latin typeface="Palatino"/>
                <a:ea typeface="Palatino"/>
                <a:cs typeface="Palatino"/>
                <a:sym typeface="Palatino"/>
              </a:defRPr>
            </a:pPr>
            <a:r>
              <a:rPr sz="1600" dirty="0"/>
              <a:t>to ensure vigorous enforcement of Federal criminal laws to deter and punish trafficking in obscenity, stalking, and harassment by means of computer.</a:t>
            </a:r>
          </a:p>
        </p:txBody>
      </p:sp>
    </p:spTree>
    <p:extLst>
      <p:ext uri="{BB962C8B-B14F-4D97-AF65-F5344CB8AC3E}">
        <p14:creationId xmlns:p14="http://schemas.microsoft.com/office/powerpoint/2010/main" val="13992223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oday - FTC enforcement of privacy and data security…"/>
          <p:cNvSpPr txBox="1">
            <a:spLocks noGrp="1"/>
          </p:cNvSpPr>
          <p:nvPr>
            <p:ph type="title"/>
          </p:nvPr>
        </p:nvSpPr>
        <p:spPr>
          <a:xfrm>
            <a:off x="629236" y="1014153"/>
            <a:ext cx="11746328" cy="7535928"/>
          </a:xfrm>
          <a:prstGeom prst="rect">
            <a:avLst/>
          </a:prstGeom>
        </p:spPr>
        <p:txBody>
          <a:bodyPr anchor="ctr">
            <a:normAutofit/>
          </a:bodyPr>
          <a:lstStyle/>
          <a:p>
            <a:pPr defTabSz="554990">
              <a:defRPr sz="3800"/>
            </a:pPr>
            <a:r>
              <a:rPr lang="en-US" sz="5400" dirty="0">
                <a:latin typeface="Calibri Light" panose="020F0302020204030204" pitchFamily="34" charset="0"/>
                <a:cs typeface="Calibri Light" panose="020F0302020204030204" pitchFamily="34" charset="0"/>
              </a:rPr>
              <a:t>we’re not covering data security</a:t>
            </a:r>
          </a:p>
        </p:txBody>
      </p:sp>
      <p:pic>
        <p:nvPicPr>
          <p:cNvPr id="132"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spTree>
    <p:extLst>
      <p:ext uri="{BB962C8B-B14F-4D97-AF65-F5344CB8AC3E}">
        <p14:creationId xmlns:p14="http://schemas.microsoft.com/office/powerpoint/2010/main" val="308470145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207"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208" name="Image" descr="Image"/>
          <p:cNvPicPr>
            <a:picLocks noChangeAspect="1"/>
          </p:cNvPicPr>
          <p:nvPr/>
        </p:nvPicPr>
        <p:blipFill>
          <a:blip r:embed="rId3">
            <a:extLst/>
          </a:blip>
          <a:stretch>
            <a:fillRect/>
          </a:stretch>
        </p:blipFill>
        <p:spPr>
          <a:xfrm>
            <a:off x="-12700" y="1219200"/>
            <a:ext cx="13004800" cy="7315200"/>
          </a:xfrm>
          <a:prstGeom prst="rect">
            <a:avLst/>
          </a:prstGeom>
          <a:ln w="12700">
            <a:miter lim="400000"/>
          </a:ln>
        </p:spPr>
      </p:pic>
    </p:spTree>
    <p:extLst>
      <p:ext uri="{BB962C8B-B14F-4D97-AF65-F5344CB8AC3E}">
        <p14:creationId xmlns:p14="http://schemas.microsoft.com/office/powerpoint/2010/main" val="15687086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218"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219" name="Image" descr="Image"/>
          <p:cNvPicPr>
            <a:picLocks noChangeAspect="1"/>
          </p:cNvPicPr>
          <p:nvPr/>
        </p:nvPicPr>
        <p:blipFill>
          <a:blip r:embed="rId3">
            <a:extLst/>
          </a:blip>
          <a:stretch>
            <a:fillRect/>
          </a:stretch>
        </p:blipFill>
        <p:spPr>
          <a:xfrm>
            <a:off x="1824946" y="1847570"/>
            <a:ext cx="9354908" cy="7506260"/>
          </a:xfrm>
          <a:prstGeom prst="rect">
            <a:avLst/>
          </a:prstGeom>
          <a:ln w="12700">
            <a:miter lim="400000"/>
          </a:ln>
        </p:spPr>
      </p:pic>
      <p:pic>
        <p:nvPicPr>
          <p:cNvPr id="220" name="Screen Shot 2019-02-04 at 4.13.43 PM.png" descr="Screen Shot 2019-02-04 at 4.13.43 PM.png"/>
          <p:cNvPicPr>
            <a:picLocks noChangeAspect="1"/>
          </p:cNvPicPr>
          <p:nvPr/>
        </p:nvPicPr>
        <p:blipFill>
          <a:blip r:embed="rId4">
            <a:extLst/>
          </a:blip>
          <a:stretch>
            <a:fillRect/>
          </a:stretch>
        </p:blipFill>
        <p:spPr>
          <a:xfrm>
            <a:off x="2586384" y="641052"/>
            <a:ext cx="6692901" cy="1104901"/>
          </a:xfrm>
          <a:prstGeom prst="rect">
            <a:avLst/>
          </a:prstGeom>
          <a:ln w="12700">
            <a:miter lim="400000"/>
          </a:ln>
        </p:spPr>
      </p:pic>
    </p:spTree>
    <p:extLst>
      <p:ext uri="{BB962C8B-B14F-4D97-AF65-F5344CB8AC3E}">
        <p14:creationId xmlns:p14="http://schemas.microsoft.com/office/powerpoint/2010/main" val="298310287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223"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224" name="Image" descr="Image"/>
          <p:cNvPicPr>
            <a:picLocks noChangeAspect="1"/>
          </p:cNvPicPr>
          <p:nvPr/>
        </p:nvPicPr>
        <p:blipFill>
          <a:blip r:embed="rId3">
            <a:extLst/>
          </a:blip>
          <a:stretch>
            <a:fillRect/>
          </a:stretch>
        </p:blipFill>
        <p:spPr>
          <a:xfrm>
            <a:off x="392427" y="0"/>
            <a:ext cx="12956546" cy="9753600"/>
          </a:xfrm>
          <a:prstGeom prst="rect">
            <a:avLst/>
          </a:prstGeom>
          <a:ln w="12700">
            <a:miter lim="400000"/>
          </a:ln>
        </p:spPr>
      </p:pic>
    </p:spTree>
    <p:extLst>
      <p:ext uri="{BB962C8B-B14F-4D97-AF65-F5344CB8AC3E}">
        <p14:creationId xmlns:p14="http://schemas.microsoft.com/office/powerpoint/2010/main" val="203423941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le"/>
          <p:cNvSpPr txBox="1">
            <a:spLocks noGrp="1"/>
          </p:cNvSpPr>
          <p:nvPr>
            <p:ph type="title"/>
          </p:nvPr>
        </p:nvSpPr>
        <p:spPr>
          <a:xfrm>
            <a:off x="629236" y="2598288"/>
            <a:ext cx="11746328" cy="4557024"/>
          </a:xfrm>
          <a:prstGeom prst="rect">
            <a:avLst/>
          </a:prstGeom>
        </p:spPr>
        <p:txBody>
          <a:bodyPr/>
          <a:lstStyle/>
          <a:p>
            <a:pPr defTabSz="457200">
              <a:defRPr sz="3600">
                <a:latin typeface="Helvetica"/>
                <a:ea typeface="Helvetica"/>
                <a:cs typeface="Helvetica"/>
                <a:sym typeface="Helvetica"/>
              </a:defRPr>
            </a:pPr>
            <a:endParaRPr/>
          </a:p>
          <a:p>
            <a:pPr>
              <a:defRPr sz="2400" b="1">
                <a:latin typeface="Helvetica"/>
                <a:ea typeface="Helvetica"/>
                <a:cs typeface="Helvetica"/>
                <a:sym typeface="Helvetica"/>
              </a:defRPr>
            </a:pPr>
            <a:endParaRPr/>
          </a:p>
        </p:txBody>
      </p:sp>
      <p:pic>
        <p:nvPicPr>
          <p:cNvPr id="227"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228" name="Screen Shot 2019-02-04 at 4.15.45 PM.png" descr="Screen Shot 2019-02-04 at 4.15.45 PM.png"/>
          <p:cNvPicPr>
            <a:picLocks noChangeAspect="1"/>
          </p:cNvPicPr>
          <p:nvPr/>
        </p:nvPicPr>
        <p:blipFill>
          <a:blip r:embed="rId3">
            <a:extLst/>
          </a:blip>
          <a:stretch>
            <a:fillRect/>
          </a:stretch>
        </p:blipFill>
        <p:spPr>
          <a:xfrm>
            <a:off x="3203768" y="0"/>
            <a:ext cx="6196024" cy="9753600"/>
          </a:xfrm>
          <a:prstGeom prst="rect">
            <a:avLst/>
          </a:prstGeom>
          <a:ln w="12700">
            <a:miter lim="400000"/>
          </a:ln>
        </p:spPr>
      </p:pic>
      <p:sp>
        <p:nvSpPr>
          <p:cNvPr id="229" name="Line"/>
          <p:cNvSpPr/>
          <p:nvPr/>
        </p:nvSpPr>
        <p:spPr>
          <a:xfrm>
            <a:off x="5308627" y="4876800"/>
            <a:ext cx="970339" cy="0"/>
          </a:xfrm>
          <a:prstGeom prst="line">
            <a:avLst/>
          </a:prstGeom>
          <a:ln w="50800">
            <a:solidFill>
              <a:schemeClr val="accent5">
                <a:lumOff val="-29866"/>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0" name="Line"/>
          <p:cNvSpPr/>
          <p:nvPr/>
        </p:nvSpPr>
        <p:spPr>
          <a:xfrm>
            <a:off x="6803891" y="5041900"/>
            <a:ext cx="1371795" cy="0"/>
          </a:xfrm>
          <a:prstGeom prst="line">
            <a:avLst/>
          </a:prstGeom>
          <a:ln w="50800">
            <a:solidFill>
              <a:schemeClr val="accent5">
                <a:lumOff val="-29866"/>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1" name="Line"/>
          <p:cNvSpPr/>
          <p:nvPr/>
        </p:nvSpPr>
        <p:spPr>
          <a:xfrm>
            <a:off x="4187415" y="5029200"/>
            <a:ext cx="509964" cy="0"/>
          </a:xfrm>
          <a:prstGeom prst="line">
            <a:avLst/>
          </a:prstGeom>
          <a:ln w="50800">
            <a:solidFill>
              <a:schemeClr val="accent5">
                <a:lumOff val="-29866"/>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2" name="Line"/>
          <p:cNvSpPr/>
          <p:nvPr/>
        </p:nvSpPr>
        <p:spPr>
          <a:xfrm>
            <a:off x="5648325" y="5308600"/>
            <a:ext cx="1493891" cy="0"/>
          </a:xfrm>
          <a:prstGeom prst="line">
            <a:avLst/>
          </a:prstGeom>
          <a:ln w="50800">
            <a:solidFill>
              <a:schemeClr val="accent5">
                <a:lumOff val="-29866"/>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34" name="Connection Line"/>
          <p:cNvSpPr/>
          <p:nvPr/>
        </p:nvSpPr>
        <p:spPr>
          <a:xfrm>
            <a:off x="8164942" y="7568786"/>
            <a:ext cx="372917" cy="1051075"/>
          </a:xfrm>
          <a:custGeom>
            <a:avLst/>
            <a:gdLst/>
            <a:ahLst/>
            <a:cxnLst>
              <a:cxn ang="0">
                <a:pos x="wd2" y="hd2"/>
              </a:cxn>
              <a:cxn ang="5400000">
                <a:pos x="wd2" y="hd2"/>
              </a:cxn>
              <a:cxn ang="10800000">
                <a:pos x="wd2" y="hd2"/>
              </a:cxn>
              <a:cxn ang="16200000">
                <a:pos x="wd2" y="hd2"/>
              </a:cxn>
            </a:cxnLst>
            <a:rect l="0" t="0" r="r" b="b"/>
            <a:pathLst>
              <a:path w="16315" h="21600" extrusionOk="0">
                <a:moveTo>
                  <a:pt x="0" y="0"/>
                </a:moveTo>
                <a:cubicBezTo>
                  <a:pt x="19929" y="5794"/>
                  <a:pt x="21600" y="12994"/>
                  <a:pt x="5014" y="21600"/>
                </a:cubicBezTo>
              </a:path>
            </a:pathLst>
          </a:custGeom>
          <a:ln w="50800">
            <a:solidFill>
              <a:schemeClr val="accent5">
                <a:lumOff val="-29866"/>
              </a:schemeClr>
            </a:solidFill>
            <a:miter lim="400000"/>
          </a:ln>
        </p:spPr>
        <p:txBody>
          <a:bodyPr/>
          <a:lstStyle/>
          <a:p>
            <a:endParaRPr/>
          </a:p>
        </p:txBody>
      </p:sp>
    </p:spTree>
    <p:extLst>
      <p:ext uri="{BB962C8B-B14F-4D97-AF65-F5344CB8AC3E}">
        <p14:creationId xmlns:p14="http://schemas.microsoft.com/office/powerpoint/2010/main" val="21790725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237" name="Screen Shot 2019-02-04 at 4.24.43 PM.png" descr="Screen Shot 2019-02-04 at 4.24.43 PM.png"/>
          <p:cNvPicPr>
            <a:picLocks noChangeAspect="1"/>
          </p:cNvPicPr>
          <p:nvPr/>
        </p:nvPicPr>
        <p:blipFill>
          <a:blip r:embed="rId3">
            <a:extLst/>
          </a:blip>
          <a:stretch>
            <a:fillRect/>
          </a:stretch>
        </p:blipFill>
        <p:spPr>
          <a:xfrm>
            <a:off x="1436441" y="2560813"/>
            <a:ext cx="10411318" cy="4631974"/>
          </a:xfrm>
          <a:prstGeom prst="rect">
            <a:avLst/>
          </a:prstGeom>
          <a:ln w="12700">
            <a:miter lim="400000"/>
          </a:ln>
        </p:spPr>
      </p:pic>
      <p:pic>
        <p:nvPicPr>
          <p:cNvPr id="238" name="Screen Shot 2019-02-04 at 4.25.31 PM.png" descr="Screen Shot 2019-02-04 at 4.25.31 PM.png"/>
          <p:cNvPicPr>
            <a:picLocks noChangeAspect="1"/>
          </p:cNvPicPr>
          <p:nvPr/>
        </p:nvPicPr>
        <p:blipFill>
          <a:blip r:embed="rId4">
            <a:extLst/>
          </a:blip>
          <a:stretch>
            <a:fillRect/>
          </a:stretch>
        </p:blipFill>
        <p:spPr>
          <a:xfrm>
            <a:off x="1584771" y="1784250"/>
            <a:ext cx="1524001" cy="533401"/>
          </a:xfrm>
          <a:prstGeom prst="rect">
            <a:avLst/>
          </a:prstGeom>
          <a:ln w="12700">
            <a:miter lim="400000"/>
          </a:ln>
        </p:spPr>
      </p:pic>
      <p:pic>
        <p:nvPicPr>
          <p:cNvPr id="239" name="Screen Shot 2019-02-04 at 4.27.04 PM.png" descr="Screen Shot 2019-02-04 at 4.27.04 PM.png"/>
          <p:cNvPicPr>
            <a:picLocks noChangeAspect="1"/>
          </p:cNvPicPr>
          <p:nvPr/>
        </p:nvPicPr>
        <p:blipFill>
          <a:blip r:embed="rId5">
            <a:extLst/>
          </a:blip>
          <a:stretch>
            <a:fillRect/>
          </a:stretch>
        </p:blipFill>
        <p:spPr>
          <a:xfrm>
            <a:off x="8327429" y="4820741"/>
            <a:ext cx="3931873" cy="2412740"/>
          </a:xfrm>
          <a:prstGeom prst="rect">
            <a:avLst/>
          </a:prstGeom>
          <a:ln w="12700">
            <a:miter lim="400000"/>
          </a:ln>
        </p:spPr>
      </p:pic>
    </p:spTree>
    <p:extLst>
      <p:ext uri="{BB962C8B-B14F-4D97-AF65-F5344CB8AC3E}">
        <p14:creationId xmlns:p14="http://schemas.microsoft.com/office/powerpoint/2010/main" val="30931883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pic>
        <p:nvPicPr>
          <p:cNvPr id="242" name="Screen Shot 2019-02-04 at 4.27.04 PM.png" descr="Screen Shot 2019-02-04 at 4.27.04 PM.png"/>
          <p:cNvPicPr>
            <a:picLocks noChangeAspect="1"/>
          </p:cNvPicPr>
          <p:nvPr/>
        </p:nvPicPr>
        <p:blipFill>
          <a:blip r:embed="rId3">
            <a:extLst/>
          </a:blip>
          <a:stretch>
            <a:fillRect/>
          </a:stretch>
        </p:blipFill>
        <p:spPr>
          <a:xfrm>
            <a:off x="8327429" y="4820741"/>
            <a:ext cx="3931873" cy="2412740"/>
          </a:xfrm>
          <a:prstGeom prst="rect">
            <a:avLst/>
          </a:prstGeom>
          <a:ln w="12700">
            <a:miter lim="400000"/>
          </a:ln>
        </p:spPr>
      </p:pic>
      <p:pic>
        <p:nvPicPr>
          <p:cNvPr id="243" name="Image" descr="Image"/>
          <p:cNvPicPr>
            <a:picLocks noChangeAspect="1"/>
          </p:cNvPicPr>
          <p:nvPr/>
        </p:nvPicPr>
        <p:blipFill>
          <a:blip r:embed="rId4">
            <a:extLst/>
          </a:blip>
          <a:stretch>
            <a:fillRect/>
          </a:stretch>
        </p:blipFill>
        <p:spPr>
          <a:xfrm>
            <a:off x="2019300" y="3835400"/>
            <a:ext cx="3911600" cy="2082800"/>
          </a:xfrm>
          <a:prstGeom prst="rect">
            <a:avLst/>
          </a:prstGeom>
          <a:ln w="12700">
            <a:miter lim="400000"/>
          </a:ln>
        </p:spPr>
      </p:pic>
      <p:pic>
        <p:nvPicPr>
          <p:cNvPr id="244" name="Image" descr="Image"/>
          <p:cNvPicPr>
            <a:picLocks noChangeAspect="1"/>
          </p:cNvPicPr>
          <p:nvPr/>
        </p:nvPicPr>
        <p:blipFill>
          <a:blip r:embed="rId5">
            <a:extLst/>
          </a:blip>
          <a:stretch>
            <a:fillRect/>
          </a:stretch>
        </p:blipFill>
        <p:spPr>
          <a:xfrm>
            <a:off x="7385050" y="3848100"/>
            <a:ext cx="3962400" cy="2057400"/>
          </a:xfrm>
          <a:prstGeom prst="rect">
            <a:avLst/>
          </a:prstGeom>
          <a:ln w="12700">
            <a:miter lim="400000"/>
          </a:ln>
        </p:spPr>
      </p:pic>
    </p:spTree>
    <p:extLst>
      <p:ext uri="{BB962C8B-B14F-4D97-AF65-F5344CB8AC3E}">
        <p14:creationId xmlns:p14="http://schemas.microsoft.com/office/powerpoint/2010/main" val="67658065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oday - FTC enforcement of privacy and data security…"/>
          <p:cNvSpPr txBox="1">
            <a:spLocks noGrp="1"/>
          </p:cNvSpPr>
          <p:nvPr>
            <p:ph type="title"/>
          </p:nvPr>
        </p:nvSpPr>
        <p:spPr>
          <a:xfrm>
            <a:off x="629236" y="1014153"/>
            <a:ext cx="11746328" cy="7535928"/>
          </a:xfrm>
          <a:prstGeom prst="rect">
            <a:avLst/>
          </a:prstGeom>
        </p:spPr>
        <p:txBody>
          <a:bodyPr anchor="ctr">
            <a:normAutofit/>
          </a:bodyPr>
          <a:lstStyle/>
          <a:p>
            <a:pPr defTabSz="554990">
              <a:defRPr sz="3800"/>
            </a:pPr>
            <a:r>
              <a:rPr lang="en-US" sz="5400" dirty="0">
                <a:latin typeface="Calibri Light" panose="020F0302020204030204" pitchFamily="34" charset="0"/>
                <a:cs typeface="Calibri Light" panose="020F0302020204030204" pitchFamily="34" charset="0"/>
              </a:rPr>
              <a:t>Privacy? </a:t>
            </a:r>
          </a:p>
        </p:txBody>
      </p:sp>
      <p:pic>
        <p:nvPicPr>
          <p:cNvPr id="132"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spTree>
    <p:extLst>
      <p:ext uri="{BB962C8B-B14F-4D97-AF65-F5344CB8AC3E}">
        <p14:creationId xmlns:p14="http://schemas.microsoft.com/office/powerpoint/2010/main" val="331633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oday - FTC enforcement of privacy and data security…"/>
          <p:cNvSpPr txBox="1">
            <a:spLocks noGrp="1"/>
          </p:cNvSpPr>
          <p:nvPr>
            <p:ph type="title"/>
          </p:nvPr>
        </p:nvSpPr>
        <p:spPr>
          <a:xfrm>
            <a:off x="629236" y="1014153"/>
            <a:ext cx="11746328" cy="7535928"/>
          </a:xfrm>
          <a:prstGeom prst="rect">
            <a:avLst/>
          </a:prstGeom>
        </p:spPr>
        <p:txBody>
          <a:bodyPr anchor="t">
            <a:normAutofit/>
          </a:bodyPr>
          <a:lstStyle/>
          <a:p>
            <a:pPr algn="l" defTabSz="554990">
              <a:defRPr sz="3800"/>
            </a:pP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Government is different than the private sector </a:t>
            </a: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Our goal is </a:t>
            </a:r>
            <a:r>
              <a:rPr lang="en-US" sz="4000" i="1" dirty="0">
                <a:latin typeface="Calibri Light" panose="020F0302020204030204" pitchFamily="34" charset="0"/>
                <a:cs typeface="Calibri Light" panose="020F0302020204030204" pitchFamily="34" charset="0"/>
              </a:rPr>
              <a:t>meaningful choice </a:t>
            </a:r>
            <a:r>
              <a:rPr lang="en-US" sz="4000" dirty="0">
                <a:latin typeface="Calibri Light" panose="020F0302020204030204" pitchFamily="34" charset="0"/>
                <a:cs typeface="Calibri Light" panose="020F0302020204030204" pitchFamily="34" charset="0"/>
              </a:rPr>
              <a:t>for the person whose information is shared. </a:t>
            </a: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We care about the rights of </a:t>
            </a:r>
            <a:r>
              <a:rPr lang="en-US" sz="4000" i="1" dirty="0">
                <a:latin typeface="Calibri Light" panose="020F0302020204030204" pitchFamily="34" charset="0"/>
                <a:cs typeface="Calibri Light" panose="020F0302020204030204" pitchFamily="34" charset="0"/>
              </a:rPr>
              <a:t>recipients </a:t>
            </a:r>
            <a:r>
              <a:rPr lang="en-US" sz="4000" dirty="0">
                <a:latin typeface="Calibri Light" panose="020F0302020204030204" pitchFamily="34" charset="0"/>
                <a:cs typeface="Calibri Light" panose="020F0302020204030204" pitchFamily="34" charset="0"/>
              </a:rPr>
              <a:t>as well as </a:t>
            </a:r>
            <a:r>
              <a:rPr lang="en-US" sz="4000" i="1" dirty="0">
                <a:latin typeface="Calibri Light" panose="020F0302020204030204" pitchFamily="34" charset="0"/>
                <a:cs typeface="Calibri Light" panose="020F0302020204030204" pitchFamily="34" charset="0"/>
              </a:rPr>
              <a:t>actors</a:t>
            </a:r>
            <a:r>
              <a:rPr lang="en-US" sz="4000" dirty="0">
                <a:latin typeface="Calibri Light" panose="020F0302020204030204" pitchFamily="34" charset="0"/>
                <a:cs typeface="Calibri Light" panose="020F0302020204030204" pitchFamily="34" charset="0"/>
              </a:rPr>
              <a:t>.</a:t>
            </a: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a:t>
            </a:r>
          </a:p>
        </p:txBody>
      </p:sp>
      <p:pic>
        <p:nvPicPr>
          <p:cNvPr id="132"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sp>
        <p:nvSpPr>
          <p:cNvPr id="3" name="TextBox 2">
            <a:extLst>
              <a:ext uri="{FF2B5EF4-FFF2-40B4-BE49-F238E27FC236}">
                <a16:creationId xmlns:a16="http://schemas.microsoft.com/office/drawing/2014/main" id="{F803BA2B-3012-1540-BCE4-3A3B821D1406}"/>
              </a:ext>
            </a:extLst>
          </p:cNvPr>
          <p:cNvSpPr txBox="1"/>
          <p:nvPr/>
        </p:nvSpPr>
        <p:spPr>
          <a:xfrm>
            <a:off x="736809" y="932197"/>
            <a:ext cx="11407593"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b="0" dirty="0">
                <a:latin typeface="Calibri Light" panose="020F0302020204030204" pitchFamily="34" charset="0"/>
                <a:cs typeface="Calibri Light" panose="020F0302020204030204" pitchFamily="34" charset="0"/>
              </a:rPr>
              <a:t>Privacy Assumptions</a:t>
            </a:r>
            <a:endParaRPr kumimoji="0" lang="en-US" sz="4400" b="0" u="none" strike="noStrike" cap="none" spc="0" normalizeH="0" baseline="0" dirty="0">
              <a:ln>
                <a:noFill/>
              </a:ln>
              <a:solidFill>
                <a:srgbClr val="000000"/>
              </a:solidFill>
              <a:effectLst/>
              <a:uFillTx/>
              <a:latin typeface="Calibri Light" panose="020F0302020204030204" pitchFamily="34" charset="0"/>
              <a:cs typeface="Calibri Light" panose="020F0302020204030204" pitchFamily="34" charset="0"/>
              <a:sym typeface="Helvetica Neue"/>
            </a:endParaRPr>
          </a:p>
        </p:txBody>
      </p:sp>
    </p:spTree>
    <p:extLst>
      <p:ext uri="{BB962C8B-B14F-4D97-AF65-F5344CB8AC3E}">
        <p14:creationId xmlns:p14="http://schemas.microsoft.com/office/powerpoint/2010/main" val="31978163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oday - FTC enforcement of privacy and data security…"/>
          <p:cNvSpPr txBox="1">
            <a:spLocks noGrp="1"/>
          </p:cNvSpPr>
          <p:nvPr>
            <p:ph type="title"/>
          </p:nvPr>
        </p:nvSpPr>
        <p:spPr>
          <a:xfrm>
            <a:off x="629236" y="1014153"/>
            <a:ext cx="11746328" cy="7535928"/>
          </a:xfrm>
          <a:prstGeom prst="rect">
            <a:avLst/>
          </a:prstGeom>
        </p:spPr>
        <p:txBody>
          <a:bodyPr anchor="t">
            <a:normAutofit/>
          </a:bodyPr>
          <a:lstStyle/>
          <a:p>
            <a:pPr algn="l" defTabSz="554990">
              <a:defRPr sz="3800"/>
            </a:pP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a:t>
            </a: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a:t>
            </a:r>
          </a:p>
        </p:txBody>
      </p:sp>
      <p:pic>
        <p:nvPicPr>
          <p:cNvPr id="132"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pic>
        <p:nvPicPr>
          <p:cNvPr id="4" name="Picture 3">
            <a:extLst>
              <a:ext uri="{FF2B5EF4-FFF2-40B4-BE49-F238E27FC236}">
                <a16:creationId xmlns:a16="http://schemas.microsoft.com/office/drawing/2014/main" id="{5CB1F03B-1D23-3740-ACA2-ACB7CAC64513}"/>
              </a:ext>
            </a:extLst>
          </p:cNvPr>
          <p:cNvPicPr>
            <a:picLocks noChangeAspect="1"/>
          </p:cNvPicPr>
          <p:nvPr/>
        </p:nvPicPr>
        <p:blipFill rotWithShape="1">
          <a:blip r:embed="rId4">
            <a:extLst>
              <a:ext uri="{28A0092B-C50C-407E-A947-70E740481C1C}">
                <a14:useLocalDpi xmlns:a14="http://schemas.microsoft.com/office/drawing/2010/main" val="0"/>
              </a:ext>
            </a:extLst>
          </a:blip>
          <a:srcRect l="14319" b="1762"/>
          <a:stretch/>
        </p:blipFill>
        <p:spPr>
          <a:xfrm>
            <a:off x="3941535" y="260917"/>
            <a:ext cx="4924921" cy="9225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100225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Unfair??"/>
          <p:cNvSpPr txBox="1">
            <a:spLocks noGrp="1"/>
          </p:cNvSpPr>
          <p:nvPr>
            <p:ph type="title"/>
          </p:nvPr>
        </p:nvSpPr>
        <p:spPr>
          <a:xfrm>
            <a:off x="629236" y="2598288"/>
            <a:ext cx="11746328" cy="4557024"/>
          </a:xfrm>
          <a:prstGeom prst="rect">
            <a:avLst/>
          </a:prstGeom>
        </p:spPr>
        <p:txBody>
          <a:bodyPr anchor="t">
            <a:normAutofit/>
          </a:bodyPr>
          <a:lstStyle/>
          <a:p>
            <a:pPr algn="l">
              <a:defRPr sz="4000"/>
            </a:pPr>
            <a:endParaRPr sz="4800" dirty="0">
              <a:latin typeface="Calibri Light" panose="020F0302020204030204" pitchFamily="34" charset="0"/>
              <a:cs typeface="Calibri Light" panose="020F0302020204030204" pitchFamily="34" charset="0"/>
            </a:endParaRPr>
          </a:p>
        </p:txBody>
      </p:sp>
      <p:pic>
        <p:nvPicPr>
          <p:cNvPr id="176" name="TCLC logo.tiff" descr="TCLC logo.tiff"/>
          <p:cNvPicPr>
            <a:picLocks noChangeAspect="1"/>
          </p:cNvPicPr>
          <p:nvPr/>
        </p:nvPicPr>
        <p:blipFill>
          <a:blip r:embed="rId2">
            <a:extLst/>
          </a:blip>
          <a:stretch>
            <a:fillRect/>
          </a:stretch>
        </p:blipFill>
        <p:spPr>
          <a:xfrm>
            <a:off x="345427" y="8550081"/>
            <a:ext cx="3363099" cy="936421"/>
          </a:xfrm>
          <a:prstGeom prst="rect">
            <a:avLst/>
          </a:prstGeom>
          <a:ln w="12700">
            <a:miter lim="400000"/>
          </a:ln>
        </p:spPr>
      </p:pic>
      <p:sp>
        <p:nvSpPr>
          <p:cNvPr id="2" name="TextBox 1">
            <a:extLst>
              <a:ext uri="{FF2B5EF4-FFF2-40B4-BE49-F238E27FC236}">
                <a16:creationId xmlns:a16="http://schemas.microsoft.com/office/drawing/2014/main" id="{CFCB1057-6F7A-B948-8FF2-B8A067E8A85F}"/>
              </a:ext>
            </a:extLst>
          </p:cNvPr>
          <p:cNvSpPr txBox="1"/>
          <p:nvPr/>
        </p:nvSpPr>
        <p:spPr>
          <a:xfrm>
            <a:off x="3334657" y="4456172"/>
            <a:ext cx="633548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800" b="0" dirty="0">
                <a:latin typeface="Calibri Light" panose="020F0302020204030204" pitchFamily="34" charset="0"/>
                <a:cs typeface="Calibri Light" panose="020F0302020204030204" pitchFamily="34" charset="0"/>
              </a:rPr>
              <a:t>Notice &amp; Choice</a:t>
            </a:r>
            <a:endParaRPr kumimoji="0" lang="en-US" sz="4800" b="0" u="none" strike="noStrike" cap="none" spc="0" normalizeH="0" baseline="0" dirty="0">
              <a:ln>
                <a:noFill/>
              </a:ln>
              <a:solidFill>
                <a:srgbClr val="000000"/>
              </a:solidFill>
              <a:effectLst/>
              <a:uFillTx/>
              <a:latin typeface="Calibri Light" panose="020F0302020204030204" pitchFamily="34" charset="0"/>
              <a:cs typeface="Calibri Light" panose="020F0302020204030204" pitchFamily="34" charset="0"/>
              <a:sym typeface="Helvetica Neue"/>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oday - FTC enforcement of privacy and data security…"/>
          <p:cNvSpPr txBox="1">
            <a:spLocks noGrp="1"/>
          </p:cNvSpPr>
          <p:nvPr>
            <p:ph type="title"/>
          </p:nvPr>
        </p:nvSpPr>
        <p:spPr>
          <a:xfrm>
            <a:off x="629236" y="1014153"/>
            <a:ext cx="11746328" cy="7535928"/>
          </a:xfrm>
          <a:prstGeom prst="rect">
            <a:avLst/>
          </a:prstGeom>
        </p:spPr>
        <p:txBody>
          <a:bodyPr anchor="t">
            <a:normAutofit/>
          </a:bodyPr>
          <a:lstStyle/>
          <a:p>
            <a:pPr algn="l" defTabSz="554990">
              <a:defRPr sz="3800"/>
            </a:pP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Government is different than the private sector </a:t>
            </a: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Our goal is </a:t>
            </a:r>
            <a:r>
              <a:rPr lang="en-US" sz="4000" i="1" dirty="0">
                <a:latin typeface="Calibri Light" panose="020F0302020204030204" pitchFamily="34" charset="0"/>
                <a:cs typeface="Calibri Light" panose="020F0302020204030204" pitchFamily="34" charset="0"/>
              </a:rPr>
              <a:t>meaningful choice </a:t>
            </a:r>
            <a:r>
              <a:rPr lang="en-US" sz="4000" dirty="0">
                <a:latin typeface="Calibri Light" panose="020F0302020204030204" pitchFamily="34" charset="0"/>
                <a:cs typeface="Calibri Light" panose="020F0302020204030204" pitchFamily="34" charset="0"/>
              </a:rPr>
              <a:t>for the person whose information is shared. </a:t>
            </a: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  We care about the rights of </a:t>
            </a:r>
            <a:r>
              <a:rPr lang="en-US" sz="4000" i="1" dirty="0">
                <a:latin typeface="Calibri Light" panose="020F0302020204030204" pitchFamily="34" charset="0"/>
                <a:cs typeface="Calibri Light" panose="020F0302020204030204" pitchFamily="34" charset="0"/>
              </a:rPr>
              <a:t>recipients </a:t>
            </a:r>
            <a:r>
              <a:rPr lang="en-US" sz="4000" dirty="0">
                <a:latin typeface="Calibri Light" panose="020F0302020204030204" pitchFamily="34" charset="0"/>
                <a:cs typeface="Calibri Light" panose="020F0302020204030204" pitchFamily="34" charset="0"/>
              </a:rPr>
              <a:t>as well as </a:t>
            </a:r>
            <a:r>
              <a:rPr lang="en-US" sz="4000" i="1" dirty="0">
                <a:latin typeface="Calibri Light" panose="020F0302020204030204" pitchFamily="34" charset="0"/>
                <a:cs typeface="Calibri Light" panose="020F0302020204030204" pitchFamily="34" charset="0"/>
              </a:rPr>
              <a:t>actors</a:t>
            </a:r>
            <a:r>
              <a:rPr lang="en-US" sz="4000" dirty="0">
                <a:latin typeface="Calibri Light" panose="020F0302020204030204" pitchFamily="34" charset="0"/>
                <a:cs typeface="Calibri Light" panose="020F0302020204030204" pitchFamily="34" charset="0"/>
              </a:rPr>
              <a:t>.</a:t>
            </a:r>
            <a:br>
              <a:rPr lang="en-US" sz="4000" dirty="0">
                <a:latin typeface="Calibri Light" panose="020F0302020204030204" pitchFamily="34" charset="0"/>
                <a:cs typeface="Calibri Light" panose="020F0302020204030204" pitchFamily="34" charset="0"/>
              </a:rPr>
            </a:br>
            <a:br>
              <a:rPr lang="en-US" sz="4000" dirty="0">
                <a:latin typeface="Calibri Light" panose="020F0302020204030204" pitchFamily="34" charset="0"/>
                <a:cs typeface="Calibri Light" panose="020F0302020204030204" pitchFamily="34" charset="0"/>
              </a:rPr>
            </a:br>
            <a:r>
              <a:rPr lang="en-US" sz="4000" dirty="0">
                <a:latin typeface="Calibri Light" panose="020F0302020204030204" pitchFamily="34" charset="0"/>
                <a:cs typeface="Calibri Light" panose="020F0302020204030204" pitchFamily="34" charset="0"/>
              </a:rPr>
              <a:t> </a:t>
            </a:r>
          </a:p>
        </p:txBody>
      </p:sp>
      <p:pic>
        <p:nvPicPr>
          <p:cNvPr id="132"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sp>
        <p:nvSpPr>
          <p:cNvPr id="3" name="TextBox 2">
            <a:extLst>
              <a:ext uri="{FF2B5EF4-FFF2-40B4-BE49-F238E27FC236}">
                <a16:creationId xmlns:a16="http://schemas.microsoft.com/office/drawing/2014/main" id="{F803BA2B-3012-1540-BCE4-3A3B821D1406}"/>
              </a:ext>
            </a:extLst>
          </p:cNvPr>
          <p:cNvSpPr txBox="1"/>
          <p:nvPr/>
        </p:nvSpPr>
        <p:spPr>
          <a:xfrm>
            <a:off x="736809" y="932197"/>
            <a:ext cx="11407593"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4400" b="0" dirty="0">
                <a:latin typeface="Calibri Light" panose="020F0302020204030204" pitchFamily="34" charset="0"/>
                <a:cs typeface="Calibri Light" panose="020F0302020204030204" pitchFamily="34" charset="0"/>
              </a:rPr>
              <a:t>Privacy Assumptions</a:t>
            </a:r>
            <a:endParaRPr kumimoji="0" lang="en-US" sz="4400" b="0" u="none" strike="noStrike" cap="none" spc="0" normalizeH="0" baseline="0" dirty="0">
              <a:ln>
                <a:noFill/>
              </a:ln>
              <a:solidFill>
                <a:srgbClr val="000000"/>
              </a:solidFill>
              <a:effectLst/>
              <a:uFillTx/>
              <a:latin typeface="Calibri Light" panose="020F0302020204030204" pitchFamily="34" charset="0"/>
              <a:cs typeface="Calibri Light" panose="020F0302020204030204" pitchFamily="34" charset="0"/>
              <a:sym typeface="Helvetica Neue"/>
            </a:endParaRPr>
          </a:p>
        </p:txBody>
      </p:sp>
    </p:spTree>
    <p:extLst>
      <p:ext uri="{BB962C8B-B14F-4D97-AF65-F5344CB8AC3E}">
        <p14:creationId xmlns:p14="http://schemas.microsoft.com/office/powerpoint/2010/main" val="9352521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p:cNvSpPr txBox="1">
            <a:spLocks noGrp="1"/>
          </p:cNvSpPr>
          <p:nvPr>
            <p:ph type="title"/>
          </p:nvPr>
        </p:nvSpPr>
        <p:spPr>
          <a:xfrm>
            <a:off x="629236" y="2598288"/>
            <a:ext cx="11746328" cy="4557024"/>
          </a:xfrm>
          <a:prstGeom prst="rect">
            <a:avLst/>
          </a:prstGeom>
        </p:spPr>
        <p:txBody>
          <a:bodyPr/>
          <a:lstStyle/>
          <a:p>
            <a:pPr algn="l">
              <a:defRPr sz="4000"/>
            </a:pPr>
            <a:endParaRPr dirty="0"/>
          </a:p>
          <a:p>
            <a:pPr algn="l">
              <a:defRPr sz="4000"/>
            </a:pPr>
            <a:r>
              <a:rPr dirty="0"/>
              <a:t> </a:t>
            </a:r>
          </a:p>
        </p:txBody>
      </p:sp>
      <p:pic>
        <p:nvPicPr>
          <p:cNvPr id="137" name="TCLC logo.tiff" descr="TCLC logo.tiff"/>
          <p:cNvPicPr>
            <a:picLocks noChangeAspect="1"/>
          </p:cNvPicPr>
          <p:nvPr/>
        </p:nvPicPr>
        <p:blipFill>
          <a:blip r:embed="rId3">
            <a:extLst/>
          </a:blip>
          <a:stretch>
            <a:fillRect/>
          </a:stretch>
        </p:blipFill>
        <p:spPr>
          <a:xfrm>
            <a:off x="345427" y="8550081"/>
            <a:ext cx="3363099" cy="936421"/>
          </a:xfrm>
          <a:prstGeom prst="rect">
            <a:avLst/>
          </a:prstGeom>
          <a:ln w="12700">
            <a:miter lim="400000"/>
          </a:ln>
        </p:spPr>
      </p:pic>
      <p:pic>
        <p:nvPicPr>
          <p:cNvPr id="138" name="Image" descr="Image"/>
          <p:cNvPicPr>
            <a:picLocks noChangeAspect="1"/>
          </p:cNvPicPr>
          <p:nvPr/>
        </p:nvPicPr>
        <p:blipFill rotWithShape="1">
          <a:blip r:embed="rId4">
            <a:extLst/>
          </a:blip>
          <a:srcRect t="16384" b="11385"/>
          <a:stretch/>
        </p:blipFill>
        <p:spPr>
          <a:xfrm>
            <a:off x="939974" y="576516"/>
            <a:ext cx="11359564" cy="1701533"/>
          </a:xfrm>
          <a:prstGeom prst="rect">
            <a:avLst/>
          </a:prstGeom>
          <a:ln w="12700">
            <a:miter lim="400000"/>
          </a:ln>
        </p:spPr>
      </p:pic>
      <p:grpSp>
        <p:nvGrpSpPr>
          <p:cNvPr id="30" name="Group 29">
            <a:extLst>
              <a:ext uri="{FF2B5EF4-FFF2-40B4-BE49-F238E27FC236}">
                <a16:creationId xmlns:a16="http://schemas.microsoft.com/office/drawing/2014/main" id="{B9538C42-A5A3-9345-A3C7-6BE96E1A55AF}"/>
              </a:ext>
            </a:extLst>
          </p:cNvPr>
          <p:cNvGrpSpPr/>
          <p:nvPr/>
        </p:nvGrpSpPr>
        <p:grpSpPr>
          <a:xfrm>
            <a:off x="1951530" y="2722767"/>
            <a:ext cx="7049288" cy="5485252"/>
            <a:chOff x="2312640" y="2265296"/>
            <a:chExt cx="7049288" cy="5485252"/>
          </a:xfrm>
        </p:grpSpPr>
        <p:sp>
          <p:nvSpPr>
            <p:cNvPr id="31" name="Freeform 30">
              <a:extLst>
                <a:ext uri="{FF2B5EF4-FFF2-40B4-BE49-F238E27FC236}">
                  <a16:creationId xmlns:a16="http://schemas.microsoft.com/office/drawing/2014/main" id="{E2E1EEF3-3971-8847-9CCC-43DA432CAF87}"/>
                </a:ext>
              </a:extLst>
            </p:cNvPr>
            <p:cNvSpPr/>
            <p:nvPr/>
          </p:nvSpPr>
          <p:spPr>
            <a:xfrm>
              <a:off x="2312640" y="5939007"/>
              <a:ext cx="2090685" cy="1795240"/>
            </a:xfrm>
            <a:custGeom>
              <a:avLst/>
              <a:gdLst>
                <a:gd name="connsiteX0" fmla="*/ 0 w 2090685"/>
                <a:gd name="connsiteY0" fmla="*/ 897620 h 1795240"/>
                <a:gd name="connsiteX1" fmla="*/ 448810 w 2090685"/>
                <a:gd name="connsiteY1" fmla="*/ 0 h 1795240"/>
                <a:gd name="connsiteX2" fmla="*/ 1641875 w 2090685"/>
                <a:gd name="connsiteY2" fmla="*/ 0 h 1795240"/>
                <a:gd name="connsiteX3" fmla="*/ 2090685 w 2090685"/>
                <a:gd name="connsiteY3" fmla="*/ 897620 h 1795240"/>
                <a:gd name="connsiteX4" fmla="*/ 1641875 w 2090685"/>
                <a:gd name="connsiteY4" fmla="*/ 1795240 h 1795240"/>
                <a:gd name="connsiteX5" fmla="*/ 448810 w 2090685"/>
                <a:gd name="connsiteY5" fmla="*/ 1795240 h 1795240"/>
                <a:gd name="connsiteX6" fmla="*/ 0 w 2090685"/>
                <a:gd name="connsiteY6" fmla="*/ 897620 h 179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685" h="1795240">
                  <a:moveTo>
                    <a:pt x="0" y="897620"/>
                  </a:moveTo>
                  <a:lnTo>
                    <a:pt x="448810" y="0"/>
                  </a:lnTo>
                  <a:lnTo>
                    <a:pt x="1641875" y="0"/>
                  </a:lnTo>
                  <a:lnTo>
                    <a:pt x="2090685" y="897620"/>
                  </a:lnTo>
                  <a:lnTo>
                    <a:pt x="1641875" y="1795240"/>
                  </a:lnTo>
                  <a:lnTo>
                    <a:pt x="448810" y="1795240"/>
                  </a:lnTo>
                  <a:lnTo>
                    <a:pt x="0" y="897620"/>
                  </a:lnTo>
                  <a:close/>
                </a:path>
              </a:pathLst>
            </a:custGeom>
          </p:spPr>
          <p:style>
            <a:lnRef idx="1">
              <a:schemeClr val="accent1">
                <a:alpha val="90000"/>
                <a:hueOff val="0"/>
                <a:satOff val="0"/>
                <a:lumOff val="0"/>
                <a:alphaOff val="0"/>
              </a:schemeClr>
            </a:lnRef>
            <a:fillRef idx="2">
              <a:schemeClr val="accent1">
                <a:alpha val="90000"/>
                <a:hueOff val="0"/>
                <a:satOff val="0"/>
                <a:lumOff val="0"/>
                <a:alphaOff val="0"/>
              </a:schemeClr>
            </a:fillRef>
            <a:effectRef idx="1">
              <a:schemeClr val="accent1">
                <a:alpha val="90000"/>
                <a:hueOff val="0"/>
                <a:satOff val="0"/>
                <a:lumOff val="0"/>
                <a:alphaOff val="0"/>
              </a:schemeClr>
            </a:effectRef>
            <a:fontRef idx="minor">
              <a:schemeClr val="dk1"/>
            </a:fontRef>
          </p:style>
          <p:txBody>
            <a:bodyPr spcFirstLastPara="0" vert="horz" wrap="square" lIns="323827" tIns="295845" rIns="323827" bIns="295845" numCol="1" spcCol="1270" anchor="ctr" anchorCtr="0">
              <a:noAutofit/>
            </a:bodyPr>
            <a:lstStyle/>
            <a:p>
              <a:pPr marL="0" lvl="0" indent="0" algn="ctr" defTabSz="622300">
                <a:lnSpc>
                  <a:spcPct val="90000"/>
                </a:lnSpc>
                <a:spcBef>
                  <a:spcPct val="0"/>
                </a:spcBef>
                <a:spcAft>
                  <a:spcPct val="35000"/>
                </a:spcAft>
                <a:buNone/>
              </a:pPr>
              <a:r>
                <a:rPr lang="en-US" sz="2000" b="0" kern="1200" dirty="0">
                  <a:latin typeface="Calibri Light" panose="020F0302020204030204" pitchFamily="34" charset="0"/>
                  <a:cs typeface="Calibri Light" panose="020F0302020204030204" pitchFamily="34" charset="0"/>
                </a:rPr>
                <a:t>Healthcare (HIPAA)</a:t>
              </a:r>
            </a:p>
          </p:txBody>
        </p:sp>
        <p:sp>
          <p:nvSpPr>
            <p:cNvPr id="35" name="Freeform 34">
              <a:extLst>
                <a:ext uri="{FF2B5EF4-FFF2-40B4-BE49-F238E27FC236}">
                  <a16:creationId xmlns:a16="http://schemas.microsoft.com/office/drawing/2014/main" id="{66C5EB01-C898-5646-8C25-FB754693E16B}"/>
                </a:ext>
              </a:extLst>
            </p:cNvPr>
            <p:cNvSpPr/>
            <p:nvPr/>
          </p:nvSpPr>
          <p:spPr>
            <a:xfrm>
              <a:off x="4817339" y="5955308"/>
              <a:ext cx="2090685" cy="1795240"/>
            </a:xfrm>
            <a:custGeom>
              <a:avLst/>
              <a:gdLst>
                <a:gd name="connsiteX0" fmla="*/ 0 w 2090685"/>
                <a:gd name="connsiteY0" fmla="*/ 897620 h 1795240"/>
                <a:gd name="connsiteX1" fmla="*/ 448810 w 2090685"/>
                <a:gd name="connsiteY1" fmla="*/ 0 h 1795240"/>
                <a:gd name="connsiteX2" fmla="*/ 1641875 w 2090685"/>
                <a:gd name="connsiteY2" fmla="*/ 0 h 1795240"/>
                <a:gd name="connsiteX3" fmla="*/ 2090685 w 2090685"/>
                <a:gd name="connsiteY3" fmla="*/ 897620 h 1795240"/>
                <a:gd name="connsiteX4" fmla="*/ 1641875 w 2090685"/>
                <a:gd name="connsiteY4" fmla="*/ 1795240 h 1795240"/>
                <a:gd name="connsiteX5" fmla="*/ 448810 w 2090685"/>
                <a:gd name="connsiteY5" fmla="*/ 1795240 h 1795240"/>
                <a:gd name="connsiteX6" fmla="*/ 0 w 2090685"/>
                <a:gd name="connsiteY6" fmla="*/ 897620 h 179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685" h="1795240">
                  <a:moveTo>
                    <a:pt x="0" y="897620"/>
                  </a:moveTo>
                  <a:lnTo>
                    <a:pt x="448810" y="0"/>
                  </a:lnTo>
                  <a:lnTo>
                    <a:pt x="1641875" y="0"/>
                  </a:lnTo>
                  <a:lnTo>
                    <a:pt x="2090685" y="897620"/>
                  </a:lnTo>
                  <a:lnTo>
                    <a:pt x="1641875" y="1795240"/>
                  </a:lnTo>
                  <a:lnTo>
                    <a:pt x="448810" y="1795240"/>
                  </a:lnTo>
                  <a:lnTo>
                    <a:pt x="0" y="897620"/>
                  </a:lnTo>
                  <a:close/>
                </a:path>
              </a:pathLst>
            </a:custGeom>
          </p:spPr>
          <p:style>
            <a:lnRef idx="1">
              <a:schemeClr val="accent1">
                <a:alpha val="90000"/>
                <a:hueOff val="0"/>
                <a:satOff val="0"/>
                <a:lumOff val="0"/>
                <a:alphaOff val="-8000"/>
              </a:schemeClr>
            </a:lnRef>
            <a:fillRef idx="2">
              <a:schemeClr val="accent1">
                <a:alpha val="90000"/>
                <a:hueOff val="0"/>
                <a:satOff val="0"/>
                <a:lumOff val="0"/>
                <a:alphaOff val="-8000"/>
              </a:schemeClr>
            </a:fillRef>
            <a:effectRef idx="1">
              <a:schemeClr val="accent1">
                <a:alpha val="90000"/>
                <a:hueOff val="0"/>
                <a:satOff val="0"/>
                <a:lumOff val="0"/>
                <a:alphaOff val="-8000"/>
              </a:schemeClr>
            </a:effectRef>
            <a:fontRef idx="minor">
              <a:schemeClr val="dk1"/>
            </a:fontRef>
          </p:style>
          <p:txBody>
            <a:bodyPr spcFirstLastPara="0" vert="horz" wrap="square" lIns="323827" tIns="295845" rIns="323827" bIns="295845" numCol="1" spcCol="1270" anchor="ctr" anchorCtr="0">
              <a:noAutofit/>
            </a:bodyPr>
            <a:lstStyle/>
            <a:p>
              <a:pPr marL="0" lvl="0" indent="0" algn="ctr" defTabSz="622300">
                <a:lnSpc>
                  <a:spcPct val="90000"/>
                </a:lnSpc>
                <a:spcBef>
                  <a:spcPct val="0"/>
                </a:spcBef>
                <a:spcAft>
                  <a:spcPct val="35000"/>
                </a:spcAft>
                <a:buNone/>
              </a:pPr>
              <a:r>
                <a:rPr lang="en-US" sz="2000" b="0" kern="1200" dirty="0">
                  <a:latin typeface="Calibri Light" panose="020F0302020204030204" pitchFamily="34" charset="0"/>
                  <a:cs typeface="Calibri Light" panose="020F0302020204030204" pitchFamily="34" charset="0"/>
                </a:rPr>
                <a:t>Education (FERPA)</a:t>
              </a:r>
            </a:p>
          </p:txBody>
        </p:sp>
        <p:sp>
          <p:nvSpPr>
            <p:cNvPr id="39" name="Freeform 38">
              <a:extLst>
                <a:ext uri="{FF2B5EF4-FFF2-40B4-BE49-F238E27FC236}">
                  <a16:creationId xmlns:a16="http://schemas.microsoft.com/office/drawing/2014/main" id="{73BA36F2-8FCF-404D-A0FD-703D5684E84B}"/>
                </a:ext>
              </a:extLst>
            </p:cNvPr>
            <p:cNvSpPr/>
            <p:nvPr/>
          </p:nvSpPr>
          <p:spPr>
            <a:xfrm>
              <a:off x="7271243" y="5955308"/>
              <a:ext cx="2090685" cy="1795240"/>
            </a:xfrm>
            <a:custGeom>
              <a:avLst/>
              <a:gdLst>
                <a:gd name="connsiteX0" fmla="*/ 0 w 2090685"/>
                <a:gd name="connsiteY0" fmla="*/ 897620 h 1795240"/>
                <a:gd name="connsiteX1" fmla="*/ 448810 w 2090685"/>
                <a:gd name="connsiteY1" fmla="*/ 0 h 1795240"/>
                <a:gd name="connsiteX2" fmla="*/ 1641875 w 2090685"/>
                <a:gd name="connsiteY2" fmla="*/ 0 h 1795240"/>
                <a:gd name="connsiteX3" fmla="*/ 2090685 w 2090685"/>
                <a:gd name="connsiteY3" fmla="*/ 897620 h 1795240"/>
                <a:gd name="connsiteX4" fmla="*/ 1641875 w 2090685"/>
                <a:gd name="connsiteY4" fmla="*/ 1795240 h 1795240"/>
                <a:gd name="connsiteX5" fmla="*/ 448810 w 2090685"/>
                <a:gd name="connsiteY5" fmla="*/ 1795240 h 1795240"/>
                <a:gd name="connsiteX6" fmla="*/ 0 w 2090685"/>
                <a:gd name="connsiteY6" fmla="*/ 897620 h 179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685" h="1795240">
                  <a:moveTo>
                    <a:pt x="0" y="897620"/>
                  </a:moveTo>
                  <a:lnTo>
                    <a:pt x="448810" y="0"/>
                  </a:lnTo>
                  <a:lnTo>
                    <a:pt x="1641875" y="0"/>
                  </a:lnTo>
                  <a:lnTo>
                    <a:pt x="2090685" y="897620"/>
                  </a:lnTo>
                  <a:lnTo>
                    <a:pt x="1641875" y="1795240"/>
                  </a:lnTo>
                  <a:lnTo>
                    <a:pt x="448810" y="1795240"/>
                  </a:lnTo>
                  <a:lnTo>
                    <a:pt x="0" y="897620"/>
                  </a:lnTo>
                  <a:close/>
                </a:path>
              </a:pathLst>
            </a:custGeom>
          </p:spPr>
          <p:style>
            <a:lnRef idx="1">
              <a:schemeClr val="accent1">
                <a:alpha val="90000"/>
                <a:hueOff val="0"/>
                <a:satOff val="0"/>
                <a:lumOff val="0"/>
                <a:alphaOff val="-16000"/>
              </a:schemeClr>
            </a:lnRef>
            <a:fillRef idx="2">
              <a:schemeClr val="accent1">
                <a:alpha val="90000"/>
                <a:hueOff val="0"/>
                <a:satOff val="0"/>
                <a:lumOff val="0"/>
                <a:alphaOff val="-16000"/>
              </a:schemeClr>
            </a:fillRef>
            <a:effectRef idx="1">
              <a:schemeClr val="accent1">
                <a:alpha val="90000"/>
                <a:hueOff val="0"/>
                <a:satOff val="0"/>
                <a:lumOff val="0"/>
                <a:alphaOff val="-16000"/>
              </a:schemeClr>
            </a:effectRef>
            <a:fontRef idx="minor">
              <a:schemeClr val="dk1"/>
            </a:fontRef>
          </p:style>
          <p:txBody>
            <a:bodyPr spcFirstLastPara="0" vert="horz" wrap="square" lIns="323827" tIns="295845" rIns="323827" bIns="295845" numCol="1" spcCol="1270" anchor="ctr" anchorCtr="0">
              <a:noAutofit/>
            </a:bodyPr>
            <a:lstStyle/>
            <a:p>
              <a:pPr marL="0" lvl="0" indent="0" algn="ctr" defTabSz="622300">
                <a:lnSpc>
                  <a:spcPct val="90000"/>
                </a:lnSpc>
                <a:spcBef>
                  <a:spcPct val="0"/>
                </a:spcBef>
                <a:spcAft>
                  <a:spcPct val="35000"/>
                </a:spcAft>
                <a:buNone/>
              </a:pPr>
              <a:r>
                <a:rPr lang="en-US" sz="2000" b="0" kern="1200" dirty="0">
                  <a:latin typeface="Calibri Light" panose="020F0302020204030204" pitchFamily="34" charset="0"/>
                  <a:cs typeface="Calibri Light" panose="020F0302020204030204" pitchFamily="34" charset="0"/>
                </a:rPr>
                <a:t>Credit reports &amp; background checks (FCRA) </a:t>
              </a:r>
            </a:p>
          </p:txBody>
        </p:sp>
        <p:sp>
          <p:nvSpPr>
            <p:cNvPr id="43" name="Freeform 42">
              <a:extLst>
                <a:ext uri="{FF2B5EF4-FFF2-40B4-BE49-F238E27FC236}">
                  <a16:creationId xmlns:a16="http://schemas.microsoft.com/office/drawing/2014/main" id="{E2A467F5-B746-4E45-8167-225378DB205F}"/>
                </a:ext>
              </a:extLst>
            </p:cNvPr>
            <p:cNvSpPr/>
            <p:nvPr/>
          </p:nvSpPr>
          <p:spPr>
            <a:xfrm>
              <a:off x="3562544" y="4105186"/>
              <a:ext cx="2090685" cy="1795240"/>
            </a:xfrm>
            <a:custGeom>
              <a:avLst/>
              <a:gdLst>
                <a:gd name="connsiteX0" fmla="*/ 0 w 2090685"/>
                <a:gd name="connsiteY0" fmla="*/ 897620 h 1795240"/>
                <a:gd name="connsiteX1" fmla="*/ 448810 w 2090685"/>
                <a:gd name="connsiteY1" fmla="*/ 0 h 1795240"/>
                <a:gd name="connsiteX2" fmla="*/ 1641875 w 2090685"/>
                <a:gd name="connsiteY2" fmla="*/ 0 h 1795240"/>
                <a:gd name="connsiteX3" fmla="*/ 2090685 w 2090685"/>
                <a:gd name="connsiteY3" fmla="*/ 897620 h 1795240"/>
                <a:gd name="connsiteX4" fmla="*/ 1641875 w 2090685"/>
                <a:gd name="connsiteY4" fmla="*/ 1795240 h 1795240"/>
                <a:gd name="connsiteX5" fmla="*/ 448810 w 2090685"/>
                <a:gd name="connsiteY5" fmla="*/ 1795240 h 1795240"/>
                <a:gd name="connsiteX6" fmla="*/ 0 w 2090685"/>
                <a:gd name="connsiteY6" fmla="*/ 897620 h 179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685" h="1795240">
                  <a:moveTo>
                    <a:pt x="0" y="897620"/>
                  </a:moveTo>
                  <a:lnTo>
                    <a:pt x="448810" y="0"/>
                  </a:lnTo>
                  <a:lnTo>
                    <a:pt x="1641875" y="0"/>
                  </a:lnTo>
                  <a:lnTo>
                    <a:pt x="2090685" y="897620"/>
                  </a:lnTo>
                  <a:lnTo>
                    <a:pt x="1641875" y="1795240"/>
                  </a:lnTo>
                  <a:lnTo>
                    <a:pt x="448810" y="1795240"/>
                  </a:lnTo>
                  <a:lnTo>
                    <a:pt x="0" y="897620"/>
                  </a:lnTo>
                  <a:close/>
                </a:path>
              </a:pathLst>
            </a:custGeom>
          </p:spPr>
          <p:style>
            <a:lnRef idx="1">
              <a:schemeClr val="accent1">
                <a:alpha val="90000"/>
                <a:hueOff val="0"/>
                <a:satOff val="0"/>
                <a:lumOff val="0"/>
                <a:alphaOff val="-24000"/>
              </a:schemeClr>
            </a:lnRef>
            <a:fillRef idx="2">
              <a:schemeClr val="accent1">
                <a:alpha val="90000"/>
                <a:hueOff val="0"/>
                <a:satOff val="0"/>
                <a:lumOff val="0"/>
                <a:alphaOff val="-24000"/>
              </a:schemeClr>
            </a:fillRef>
            <a:effectRef idx="1">
              <a:schemeClr val="accent1">
                <a:alpha val="90000"/>
                <a:hueOff val="0"/>
                <a:satOff val="0"/>
                <a:lumOff val="0"/>
                <a:alphaOff val="-24000"/>
              </a:schemeClr>
            </a:effectRef>
            <a:fontRef idx="minor">
              <a:schemeClr val="dk1"/>
            </a:fontRef>
          </p:style>
          <p:txBody>
            <a:bodyPr spcFirstLastPara="0" vert="horz" wrap="square" lIns="323827" tIns="295845" rIns="323827" bIns="295845" numCol="1" spcCol="1270" anchor="ctr" anchorCtr="0">
              <a:noAutofit/>
            </a:bodyPr>
            <a:lstStyle/>
            <a:p>
              <a:pPr marL="0" lvl="0" indent="0" algn="ctr" defTabSz="622300">
                <a:lnSpc>
                  <a:spcPct val="90000"/>
                </a:lnSpc>
                <a:spcBef>
                  <a:spcPct val="0"/>
                </a:spcBef>
                <a:spcAft>
                  <a:spcPct val="35000"/>
                </a:spcAft>
                <a:buNone/>
              </a:pPr>
              <a:r>
                <a:rPr lang="en-US" sz="2000" b="0" kern="1200" dirty="0">
                  <a:latin typeface="Calibri Light" panose="020F0302020204030204" pitchFamily="34" charset="0"/>
                  <a:cs typeface="Calibri Light" panose="020F0302020204030204" pitchFamily="34" charset="0"/>
                </a:rPr>
                <a:t>Kids' data (COPPA) </a:t>
              </a:r>
            </a:p>
          </p:txBody>
        </p:sp>
        <p:sp>
          <p:nvSpPr>
            <p:cNvPr id="47" name="Freeform 46">
              <a:extLst>
                <a:ext uri="{FF2B5EF4-FFF2-40B4-BE49-F238E27FC236}">
                  <a16:creationId xmlns:a16="http://schemas.microsoft.com/office/drawing/2014/main" id="{D63135AD-96F3-0F4E-8086-1B1B867A4FC3}"/>
                </a:ext>
              </a:extLst>
            </p:cNvPr>
            <p:cNvSpPr/>
            <p:nvPr/>
          </p:nvSpPr>
          <p:spPr>
            <a:xfrm>
              <a:off x="4788581" y="2265296"/>
              <a:ext cx="2090685" cy="1795240"/>
            </a:xfrm>
            <a:custGeom>
              <a:avLst/>
              <a:gdLst>
                <a:gd name="connsiteX0" fmla="*/ 0 w 2090685"/>
                <a:gd name="connsiteY0" fmla="*/ 897620 h 1795240"/>
                <a:gd name="connsiteX1" fmla="*/ 448810 w 2090685"/>
                <a:gd name="connsiteY1" fmla="*/ 0 h 1795240"/>
                <a:gd name="connsiteX2" fmla="*/ 1641875 w 2090685"/>
                <a:gd name="connsiteY2" fmla="*/ 0 h 1795240"/>
                <a:gd name="connsiteX3" fmla="*/ 2090685 w 2090685"/>
                <a:gd name="connsiteY3" fmla="*/ 897620 h 1795240"/>
                <a:gd name="connsiteX4" fmla="*/ 1641875 w 2090685"/>
                <a:gd name="connsiteY4" fmla="*/ 1795240 h 1795240"/>
                <a:gd name="connsiteX5" fmla="*/ 448810 w 2090685"/>
                <a:gd name="connsiteY5" fmla="*/ 1795240 h 1795240"/>
                <a:gd name="connsiteX6" fmla="*/ 0 w 2090685"/>
                <a:gd name="connsiteY6" fmla="*/ 897620 h 179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685" h="1795240">
                  <a:moveTo>
                    <a:pt x="0" y="897620"/>
                  </a:moveTo>
                  <a:lnTo>
                    <a:pt x="448810" y="0"/>
                  </a:lnTo>
                  <a:lnTo>
                    <a:pt x="1641875" y="0"/>
                  </a:lnTo>
                  <a:lnTo>
                    <a:pt x="2090685" y="897620"/>
                  </a:lnTo>
                  <a:lnTo>
                    <a:pt x="1641875" y="1795240"/>
                  </a:lnTo>
                  <a:lnTo>
                    <a:pt x="448810" y="1795240"/>
                  </a:lnTo>
                  <a:lnTo>
                    <a:pt x="0" y="897620"/>
                  </a:lnTo>
                  <a:close/>
                </a:path>
              </a:pathLst>
            </a:custGeom>
          </p:spPr>
          <p:style>
            <a:lnRef idx="1">
              <a:schemeClr val="accent1">
                <a:alpha val="90000"/>
                <a:hueOff val="0"/>
                <a:satOff val="0"/>
                <a:lumOff val="0"/>
                <a:alphaOff val="-32000"/>
              </a:schemeClr>
            </a:lnRef>
            <a:fillRef idx="2">
              <a:schemeClr val="accent1">
                <a:alpha val="90000"/>
                <a:hueOff val="0"/>
                <a:satOff val="0"/>
                <a:lumOff val="0"/>
                <a:alphaOff val="-32000"/>
              </a:schemeClr>
            </a:fillRef>
            <a:effectRef idx="1">
              <a:schemeClr val="accent1">
                <a:alpha val="90000"/>
                <a:hueOff val="0"/>
                <a:satOff val="0"/>
                <a:lumOff val="0"/>
                <a:alphaOff val="-32000"/>
              </a:schemeClr>
            </a:effectRef>
            <a:fontRef idx="minor">
              <a:schemeClr val="dk1"/>
            </a:fontRef>
          </p:style>
          <p:txBody>
            <a:bodyPr spcFirstLastPara="0" vert="horz" wrap="square" lIns="323827" tIns="295845" rIns="323827" bIns="295845" numCol="1" spcCol="1270" anchor="ctr" anchorCtr="0">
              <a:noAutofit/>
            </a:bodyPr>
            <a:lstStyle/>
            <a:p>
              <a:pPr marL="0" lvl="0" indent="0" algn="ctr" defTabSz="622300">
                <a:lnSpc>
                  <a:spcPct val="90000"/>
                </a:lnSpc>
                <a:spcBef>
                  <a:spcPct val="0"/>
                </a:spcBef>
                <a:spcAft>
                  <a:spcPct val="35000"/>
                </a:spcAft>
                <a:buNone/>
              </a:pPr>
              <a:r>
                <a:rPr lang="en-US" sz="2000" b="0" kern="1200" dirty="0">
                  <a:latin typeface="Calibri Light" panose="020F0302020204030204" pitchFamily="34" charset="0"/>
                  <a:cs typeface="Calibri Light" panose="020F0302020204030204" pitchFamily="34" charset="0"/>
                </a:rPr>
                <a:t>Communications (ECPA) </a:t>
              </a:r>
            </a:p>
          </p:txBody>
        </p:sp>
        <p:sp>
          <p:nvSpPr>
            <p:cNvPr id="51" name="Freeform 50">
              <a:extLst>
                <a:ext uri="{FF2B5EF4-FFF2-40B4-BE49-F238E27FC236}">
                  <a16:creationId xmlns:a16="http://schemas.microsoft.com/office/drawing/2014/main" id="{122D6BBF-360B-274F-99FF-3344DDC697DE}"/>
                </a:ext>
              </a:extLst>
            </p:cNvPr>
            <p:cNvSpPr/>
            <p:nvPr/>
          </p:nvSpPr>
          <p:spPr>
            <a:xfrm>
              <a:off x="6051030" y="4112966"/>
              <a:ext cx="2090685" cy="1795240"/>
            </a:xfrm>
            <a:custGeom>
              <a:avLst/>
              <a:gdLst>
                <a:gd name="connsiteX0" fmla="*/ 0 w 2090685"/>
                <a:gd name="connsiteY0" fmla="*/ 897620 h 1795240"/>
                <a:gd name="connsiteX1" fmla="*/ 448810 w 2090685"/>
                <a:gd name="connsiteY1" fmla="*/ 0 h 1795240"/>
                <a:gd name="connsiteX2" fmla="*/ 1641875 w 2090685"/>
                <a:gd name="connsiteY2" fmla="*/ 0 h 1795240"/>
                <a:gd name="connsiteX3" fmla="*/ 2090685 w 2090685"/>
                <a:gd name="connsiteY3" fmla="*/ 897620 h 1795240"/>
                <a:gd name="connsiteX4" fmla="*/ 1641875 w 2090685"/>
                <a:gd name="connsiteY4" fmla="*/ 1795240 h 1795240"/>
                <a:gd name="connsiteX5" fmla="*/ 448810 w 2090685"/>
                <a:gd name="connsiteY5" fmla="*/ 1795240 h 1795240"/>
                <a:gd name="connsiteX6" fmla="*/ 0 w 2090685"/>
                <a:gd name="connsiteY6" fmla="*/ 897620 h 179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0685" h="1795240">
                  <a:moveTo>
                    <a:pt x="0" y="897620"/>
                  </a:moveTo>
                  <a:lnTo>
                    <a:pt x="448810" y="0"/>
                  </a:lnTo>
                  <a:lnTo>
                    <a:pt x="1641875" y="0"/>
                  </a:lnTo>
                  <a:lnTo>
                    <a:pt x="2090685" y="897620"/>
                  </a:lnTo>
                  <a:lnTo>
                    <a:pt x="1641875" y="1795240"/>
                  </a:lnTo>
                  <a:lnTo>
                    <a:pt x="448810" y="1795240"/>
                  </a:lnTo>
                  <a:lnTo>
                    <a:pt x="0" y="897620"/>
                  </a:lnTo>
                  <a:close/>
                </a:path>
              </a:pathLst>
            </a:custGeom>
          </p:spPr>
          <p:style>
            <a:lnRef idx="1">
              <a:schemeClr val="accent1">
                <a:alpha val="90000"/>
                <a:hueOff val="0"/>
                <a:satOff val="0"/>
                <a:lumOff val="0"/>
                <a:alphaOff val="-40000"/>
              </a:schemeClr>
            </a:lnRef>
            <a:fillRef idx="2">
              <a:schemeClr val="accent1">
                <a:alpha val="90000"/>
                <a:hueOff val="0"/>
                <a:satOff val="0"/>
                <a:lumOff val="0"/>
                <a:alphaOff val="-40000"/>
              </a:schemeClr>
            </a:fillRef>
            <a:effectRef idx="1">
              <a:schemeClr val="accent1">
                <a:alpha val="90000"/>
                <a:hueOff val="0"/>
                <a:satOff val="0"/>
                <a:lumOff val="0"/>
                <a:alphaOff val="-40000"/>
              </a:schemeClr>
            </a:effectRef>
            <a:fontRef idx="minor">
              <a:schemeClr val="dk1"/>
            </a:fontRef>
          </p:style>
          <p:txBody>
            <a:bodyPr spcFirstLastPara="0" vert="horz" wrap="square" lIns="323827" tIns="295845" rIns="323827" bIns="295845" numCol="1" spcCol="1270" anchor="ctr" anchorCtr="0">
              <a:noAutofit/>
            </a:bodyPr>
            <a:lstStyle/>
            <a:p>
              <a:pPr marL="0" lvl="0" indent="0" algn="ctr" defTabSz="622300">
                <a:lnSpc>
                  <a:spcPct val="90000"/>
                </a:lnSpc>
                <a:spcBef>
                  <a:spcPct val="0"/>
                </a:spcBef>
                <a:spcAft>
                  <a:spcPct val="35000"/>
                </a:spcAft>
                <a:buNone/>
              </a:pPr>
              <a:r>
                <a:rPr lang="en-US" sz="2000" b="0" kern="1200" dirty="0">
                  <a:latin typeface="Calibri Light" panose="020F0302020204030204" pitchFamily="34" charset="0"/>
                  <a:cs typeface="Calibri Light" panose="020F0302020204030204" pitchFamily="34" charset="0"/>
                </a:rPr>
                <a:t>State laws (CCPA, BIPA)</a:t>
              </a:r>
            </a:p>
          </p:txBody>
        </p:sp>
      </p:grpSp>
      <p:sp>
        <p:nvSpPr>
          <p:cNvPr id="55" name="TextBox 54">
            <a:extLst>
              <a:ext uri="{FF2B5EF4-FFF2-40B4-BE49-F238E27FC236}">
                <a16:creationId xmlns:a16="http://schemas.microsoft.com/office/drawing/2014/main" id="{345E3B31-763B-3B42-B1A2-ABF13AF96EF6}"/>
              </a:ext>
            </a:extLst>
          </p:cNvPr>
          <p:cNvSpPr txBox="1"/>
          <p:nvPr/>
        </p:nvSpPr>
        <p:spPr>
          <a:xfrm>
            <a:off x="9664585" y="3159025"/>
            <a:ext cx="307252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b="0" u="none" strike="noStrike" cap="none" spc="0" normalizeH="0" baseline="0" dirty="0">
                <a:ln>
                  <a:noFill/>
                </a:ln>
                <a:solidFill>
                  <a:srgbClr val="000000"/>
                </a:solidFill>
                <a:effectLst/>
                <a:uFillTx/>
                <a:latin typeface="Calibri Light" panose="020F0302020204030204" pitchFamily="34" charset="0"/>
                <a:cs typeface="Calibri Light" panose="020F0302020204030204" pitchFamily="34" charset="0"/>
                <a:sym typeface="Helvetica Neue"/>
              </a:rPr>
              <a:t>General</a:t>
            </a:r>
          </a:p>
        </p:txBody>
      </p:sp>
      <p:sp>
        <p:nvSpPr>
          <p:cNvPr id="61" name="TextBox 60">
            <a:extLst>
              <a:ext uri="{FF2B5EF4-FFF2-40B4-BE49-F238E27FC236}">
                <a16:creationId xmlns:a16="http://schemas.microsoft.com/office/drawing/2014/main" id="{9E73BEE1-1D8B-2740-AD7A-64833F25A968}"/>
              </a:ext>
            </a:extLst>
          </p:cNvPr>
          <p:cNvSpPr txBox="1"/>
          <p:nvPr/>
        </p:nvSpPr>
        <p:spPr>
          <a:xfrm>
            <a:off x="9706977" y="7147274"/>
            <a:ext cx="307252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b="0" u="none" strike="noStrike" cap="none" spc="0" normalizeH="0" baseline="0" dirty="0">
                <a:ln>
                  <a:noFill/>
                </a:ln>
                <a:solidFill>
                  <a:srgbClr val="000000"/>
                </a:solidFill>
                <a:effectLst/>
                <a:uFillTx/>
                <a:latin typeface="Calibri Light" panose="020F0302020204030204" pitchFamily="34" charset="0"/>
                <a:cs typeface="Calibri Light" panose="020F0302020204030204" pitchFamily="34" charset="0"/>
                <a:sym typeface="Helvetica Neue"/>
              </a:rPr>
              <a:t>Sector-specific</a:t>
            </a:r>
          </a:p>
        </p:txBody>
      </p:sp>
      <p:cxnSp>
        <p:nvCxnSpPr>
          <p:cNvPr id="63" name="Straight Arrow Connector 62">
            <a:extLst>
              <a:ext uri="{FF2B5EF4-FFF2-40B4-BE49-F238E27FC236}">
                <a16:creationId xmlns:a16="http://schemas.microsoft.com/office/drawing/2014/main" id="{A55F94D0-6AC9-2C42-8B5E-DFBA2217EC75}"/>
              </a:ext>
            </a:extLst>
          </p:cNvPr>
          <p:cNvCxnSpPr>
            <a:cxnSpLocks/>
          </p:cNvCxnSpPr>
          <p:nvPr/>
        </p:nvCxnSpPr>
        <p:spPr>
          <a:xfrm>
            <a:off x="11243239" y="3711896"/>
            <a:ext cx="0" cy="3426144"/>
          </a:xfrm>
          <a:prstGeom prst="straightConnector1">
            <a:avLst/>
          </a:prstGeom>
          <a:noFill/>
          <a:ln w="2540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2656</TotalTime>
  <Words>684</Words>
  <Application>Microsoft Macintosh PowerPoint</Application>
  <PresentationFormat>Custom</PresentationFormat>
  <Paragraphs>76</Paragraphs>
  <Slides>35</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Calibri Light</vt:lpstr>
      <vt:lpstr>Helvetica</vt:lpstr>
      <vt:lpstr>Helvetica Light</vt:lpstr>
      <vt:lpstr>Helvetica Neue</vt:lpstr>
      <vt:lpstr>Helvetica Neue Light</vt:lpstr>
      <vt:lpstr>Helvetica Neue Medium</vt:lpstr>
      <vt:lpstr>Helvetica Neue Thin</vt:lpstr>
      <vt:lpstr>Palatino</vt:lpstr>
      <vt:lpstr>Palatino Linotype</vt:lpstr>
      <vt:lpstr>White</vt:lpstr>
      <vt:lpstr>Privacy &amp; Online Speech  or “Why does the internet work this way? – a legal perspective”</vt:lpstr>
      <vt:lpstr> Privacy    -  Defining privacy?    -  What we assume    -  How the US’s privacy laws work   -  Why it matters   Online speech    -  Policing speech – private vs. government actors    -  Communications Decency Act Section 230    -  Section 230 and platforms</vt:lpstr>
      <vt:lpstr>we’re not covering data security</vt:lpstr>
      <vt:lpstr>Privacy? </vt:lpstr>
      <vt:lpstr>     -  Government is different than the private sector     -  Our goal is meaningful choice for the person whose information is shared.     -  We care about the rights of recipients as well as actors.   </vt:lpstr>
      <vt:lpstr>        </vt:lpstr>
      <vt:lpstr>PowerPoint Presentation</vt:lpstr>
      <vt:lpstr>     -  Government is different than the private sector     -  Our goal is meaningful choice for the person whose information is shared.     -  We care about the rights of recipients as well as actors.   </vt:lpstr>
      <vt:lpstr>  </vt:lpstr>
      <vt:lpstr>PowerPoint Presentation</vt:lpstr>
      <vt:lpstr>  </vt:lpstr>
      <vt:lpstr>PowerPoint Presentation</vt:lpstr>
      <vt:lpstr>What do you collect? How do you use it? How and with whom do you share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Communications Decency Act</vt:lpstr>
      <vt:lpstr> </vt:lpstr>
      <vt:lpstr> </vt:lpstr>
      <vt:lpstr> </vt:lpstr>
      <vt:lpstr> </vt:lpstr>
      <vt:lpstr> </vt:lpstr>
      <vt:lpstr>PowerPoint Presentation</vt:lpstr>
      <vt:lpstr> </vt:lpstr>
      <vt:lpstr> </vt:lpstr>
      <vt:lpstr> </vt:lpstr>
      <vt:lpstr> </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Privacy &amp; Online Speech A Primer</dc:title>
  <cp:lastModifiedBy>Milligan, Julissa L</cp:lastModifiedBy>
  <cp:revision>29</cp:revision>
  <dcterms:modified xsi:type="dcterms:W3CDTF">2019-04-12T11:41:56Z</dcterms:modified>
</cp:coreProperties>
</file>