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1313" r:id="rId2"/>
    <p:sldId id="1314" r:id="rId3"/>
    <p:sldId id="1493" r:id="rId4"/>
    <p:sldId id="1494" r:id="rId5"/>
    <p:sldId id="1495" r:id="rId6"/>
    <p:sldId id="1496" r:id="rId7"/>
    <p:sldId id="1325" r:id="rId8"/>
    <p:sldId id="1326" r:id="rId9"/>
    <p:sldId id="1327" r:id="rId10"/>
    <p:sldId id="1328" r:id="rId11"/>
    <p:sldId id="1329" r:id="rId12"/>
    <p:sldId id="1330" r:id="rId13"/>
    <p:sldId id="1331" r:id="rId14"/>
    <p:sldId id="1332" r:id="rId15"/>
    <p:sldId id="1333" r:id="rId16"/>
    <p:sldId id="1334" r:id="rId17"/>
    <p:sldId id="1335" r:id="rId18"/>
    <p:sldId id="1336" r:id="rId19"/>
    <p:sldId id="1502" r:id="rId20"/>
    <p:sldId id="1497" r:id="rId21"/>
    <p:sldId id="1498" r:id="rId22"/>
    <p:sldId id="1499" r:id="rId23"/>
    <p:sldId id="1500" r:id="rId24"/>
    <p:sldId id="1364" r:id="rId25"/>
    <p:sldId id="1518" r:id="rId26"/>
    <p:sldId id="1515" r:id="rId27"/>
    <p:sldId id="1516" r:id="rId28"/>
    <p:sldId id="1517" r:id="rId29"/>
    <p:sldId id="1511" r:id="rId30"/>
    <p:sldId id="1512" r:id="rId31"/>
    <p:sldId id="1513" r:id="rId32"/>
    <p:sldId id="1514" r:id="rId33"/>
    <p:sldId id="1504" r:id="rId34"/>
    <p:sldId id="1505" r:id="rId35"/>
    <p:sldId id="1506" r:id="rId36"/>
    <p:sldId id="1507" r:id="rId37"/>
    <p:sldId id="1508" r:id="rId38"/>
    <p:sldId id="1509" r:id="rId39"/>
    <p:sldId id="1510" r:id="rId40"/>
  </p:sldIdLst>
  <p:sldSz cx="9144000" cy="6858000" type="screen4x3"/>
  <p:notesSz cx="7302500" cy="9586913"/>
  <p:custDataLst>
    <p:tags r:id="rId4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D5F1CF"/>
    <a:srgbClr val="F1C7C7"/>
    <a:srgbClr val="E9E1C9"/>
    <a:srgbClr val="F6F5BD"/>
    <a:srgbClr val="DED8C4"/>
    <a:srgbClr val="E7DDBB"/>
    <a:srgbClr val="DDCE9F"/>
    <a:srgbClr val="E2AC00"/>
    <a:srgbClr val="F8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2" autoAdjust="0"/>
    <p:restoredTop sz="94087" autoAdjust="0"/>
  </p:normalViewPr>
  <p:slideViewPr>
    <p:cSldViewPr snapToObjects="1">
      <p:cViewPr varScale="1">
        <p:scale>
          <a:sx n="92" d="100"/>
          <a:sy n="92" d="100"/>
        </p:scale>
        <p:origin x="10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86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tags" Target="tags/tag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28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43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7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40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59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2443DA88-D51C-DC41-ADC0-F7EE5454218F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12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106500" name="Text Box 1"/>
          <p:cNvSpPr txBox="1">
            <a:spLocks noChangeArrowheads="1"/>
          </p:cNvSpPr>
          <p:nvPr/>
        </p:nvSpPr>
        <p:spPr bwMode="auto">
          <a:xfrm>
            <a:off x="1147354" y="683195"/>
            <a:ext cx="4571987" cy="34286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106501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90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705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3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7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85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253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6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83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6F1D211D-12BC-0246-8E1C-3288A1C96E14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2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98308" name="Text Box 1"/>
          <p:cNvSpPr txBox="1">
            <a:spLocks noChangeArrowheads="1"/>
          </p:cNvSpPr>
          <p:nvPr/>
        </p:nvSpPr>
        <p:spPr bwMode="auto">
          <a:xfrm>
            <a:off x="1147354" y="683195"/>
            <a:ext cx="4571987" cy="34286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98309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3794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25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038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56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445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088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651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090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686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103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102"/>
            <a:ext cx="5356434" cy="43131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3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082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102"/>
            <a:ext cx="5356434" cy="43131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800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502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5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90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24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0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10035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220664DC-8FCE-9B40-8E91-0FF735DECC72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7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100356" name="Text Box 1"/>
          <p:cNvSpPr txBox="1">
            <a:spLocks noChangeArrowheads="1"/>
          </p:cNvSpPr>
          <p:nvPr/>
        </p:nvSpPr>
        <p:spPr bwMode="auto">
          <a:xfrm>
            <a:off x="1147354" y="683195"/>
            <a:ext cx="4571987" cy="34286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100357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32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0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github.com/shihyu/Linux_Programming/tree/master/books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File Abstraction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5867400"/>
            <a:ext cx="7678738" cy="53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Most of the following slides are adapted from slides of Randy Bryant of Carnegie Mellon Univ.</a:t>
            </a:r>
          </a:p>
        </p:txBody>
      </p:sp>
    </p:spTree>
    <p:extLst>
      <p:ext uri="{BB962C8B-B14F-4D97-AF65-F5344CB8AC3E}">
        <p14:creationId xmlns:p14="http://schemas.microsoft.com/office/powerpoint/2010/main" val="1100136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</a:t>
            </a:r>
            <a:r>
              <a:rPr lang="en-US" dirty="0" smtClean="0"/>
              <a:t>Files: Fork()</a:t>
            </a:r>
            <a:endParaRPr lang="en-US" dirty="0"/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1066800"/>
          </a:xfrm>
        </p:spPr>
        <p:txBody>
          <a:bodyPr/>
          <a:lstStyle/>
          <a:p>
            <a:r>
              <a:rPr lang="en-US" dirty="0"/>
              <a:t>A child process inherits its parent’s open </a:t>
            </a:r>
            <a:r>
              <a:rPr lang="en-US" dirty="0" smtClean="0"/>
              <a:t>files</a:t>
            </a:r>
            <a:endParaRPr lang="en-US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ea typeface="+mn-ea"/>
                <a:cs typeface="+mn-cs"/>
              </a:rPr>
              <a:t>Note</a:t>
            </a:r>
            <a:r>
              <a:rPr lang="en-US" sz="2000" dirty="0">
                <a:ea typeface="+mn-ea"/>
                <a:cs typeface="+mn-cs"/>
              </a:rPr>
              <a:t>: situation unchanged by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exec() </a:t>
            </a:r>
            <a:r>
              <a:rPr lang="en-US" sz="2000" dirty="0" smtClean="0">
                <a:ea typeface="+mn-ea"/>
                <a:cs typeface="+mn-cs"/>
              </a:rPr>
              <a:t>functions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Before</a:t>
            </a:r>
            <a:r>
              <a:rPr lang="en-US" dirty="0" smtClean="0"/>
              <a:t> fork()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732061" y="2667000"/>
            <a:ext cx="214706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</p:spTree>
    <p:extLst>
      <p:ext uri="{BB962C8B-B14F-4D97-AF65-F5344CB8AC3E}">
        <p14:creationId xmlns:p14="http://schemas.microsoft.com/office/powerpoint/2010/main" val="2110110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983" y="381000"/>
            <a:ext cx="7592093" cy="762000"/>
          </a:xfrm>
        </p:spPr>
        <p:txBody>
          <a:bodyPr/>
          <a:lstStyle/>
          <a:p>
            <a:r>
              <a:rPr lang="en-US" sz="3200" dirty="0" smtClean="0"/>
              <a:t>How Processes Share Files: </a:t>
            </a:r>
            <a:r>
              <a:rPr lang="en-US" sz="3200" dirty="0" smtClean="0">
                <a:latin typeface="Courier New" charset="0"/>
                <a:ea typeface="Courier New" charset="0"/>
                <a:cs typeface="Courier New" charset="0"/>
              </a:rPr>
              <a:t>fork()</a:t>
            </a:r>
            <a:endParaRPr lang="en-US" sz="3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</a:t>
            </a:r>
            <a:r>
              <a:rPr lang="en-US" dirty="0" smtClean="0"/>
              <a:t>files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After</a:t>
            </a:r>
            <a:r>
              <a:rPr lang="en-US" dirty="0" smtClean="0"/>
              <a:t> fork():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Child’s table same as parents, and +1 to each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refcnt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732061" y="2667000"/>
            <a:ext cx="214706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1507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507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1507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1507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1507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897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897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897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897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897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Parent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1389742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Child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1808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1812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78" name="Text Box 14"/>
          <p:cNvSpPr txBox="1">
            <a:spLocks noChangeArrowheads="1"/>
          </p:cNvSpPr>
          <p:nvPr/>
        </p:nvSpPr>
        <p:spPr bwMode="auto">
          <a:xfrm>
            <a:off x="5218758" y="6452779"/>
            <a:ext cx="328320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 smtClean="0">
                <a:solidFill>
                  <a:srgbClr val="0070C0"/>
                </a:solidFill>
                <a:latin typeface="Calibri" pitchFamily="34" charset="0"/>
              </a:rPr>
              <a:t>File is shared between processes</a:t>
            </a:r>
            <a:endParaRPr lang="en-US" sz="1800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428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Shell redirection</a:t>
            </a:r>
            <a:endParaRPr lang="en-GB" dirty="0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shell allows </a:t>
            </a:r>
            <a:r>
              <a:rPr lang="en-GB" dirty="0" err="1" smtClean="0"/>
              <a:t>stdin</a:t>
            </a:r>
            <a:r>
              <a:rPr lang="en-GB" dirty="0" smtClean="0"/>
              <a:t>, </a:t>
            </a:r>
            <a:r>
              <a:rPr lang="en-GB" dirty="0" err="1" smtClean="0"/>
              <a:t>stdout</a:t>
            </a:r>
            <a:r>
              <a:rPr lang="en-GB" dirty="0" smtClean="0"/>
              <a:t>, and </a:t>
            </a:r>
            <a:r>
              <a:rPr lang="en-GB" dirty="0" err="1" smtClean="0"/>
              <a:t>stderr</a:t>
            </a:r>
            <a:r>
              <a:rPr lang="en-GB" dirty="0" smtClean="0"/>
              <a:t> to be redirected (say, to or from a file).</a:t>
            </a:r>
          </a:p>
          <a:p>
            <a:pPr lvl="1"/>
            <a:r>
              <a:rPr lang="en-GB" b="1" dirty="0" smtClean="0">
                <a:latin typeface="Courier"/>
                <a:cs typeface="Courier"/>
              </a:rPr>
              <a:t>&gt; ./</a:t>
            </a:r>
            <a:r>
              <a:rPr lang="en-GB" b="1" dirty="0" err="1" smtClean="0">
                <a:latin typeface="Courier"/>
                <a:cs typeface="Courier"/>
              </a:rPr>
              <a:t>myprogram</a:t>
            </a:r>
            <a:r>
              <a:rPr lang="en-GB" b="1" dirty="0" smtClean="0">
                <a:latin typeface="Courier"/>
                <a:cs typeface="Courier"/>
              </a:rPr>
              <a:t> &gt; </a:t>
            </a:r>
            <a:r>
              <a:rPr lang="en-GB" b="1" dirty="0" err="1" smtClean="0">
                <a:latin typeface="Courier"/>
                <a:cs typeface="Courier"/>
              </a:rPr>
              <a:t>somefile.txt</a:t>
            </a:r>
            <a:endParaRPr lang="en-GB" b="1" dirty="0" smtClean="0">
              <a:latin typeface="Courier"/>
              <a:cs typeface="Courier"/>
            </a:endParaRPr>
          </a:p>
          <a:p>
            <a:pPr lvl="2"/>
            <a:r>
              <a:rPr lang="en-GB" dirty="0" smtClean="0"/>
              <a:t>Connects </a:t>
            </a:r>
            <a:r>
              <a:rPr lang="en-GB" dirty="0" err="1" smtClean="0"/>
              <a:t>stdout</a:t>
            </a:r>
            <a:r>
              <a:rPr lang="en-GB" dirty="0" smtClean="0"/>
              <a:t> of “</a:t>
            </a:r>
            <a:r>
              <a:rPr lang="en-GB" dirty="0" err="1" smtClean="0"/>
              <a:t>myprogram</a:t>
            </a:r>
            <a:r>
              <a:rPr lang="en-GB" dirty="0" smtClean="0"/>
              <a:t>” to </a:t>
            </a:r>
            <a:r>
              <a:rPr lang="en-GB" dirty="0" err="1" smtClean="0"/>
              <a:t>somefile.txt</a:t>
            </a:r>
            <a:endParaRPr lang="en-GB" dirty="0" smtClean="0"/>
          </a:p>
          <a:p>
            <a:pPr lvl="1"/>
            <a:r>
              <a:rPr lang="en-GB" b="1" dirty="0" smtClean="0">
                <a:latin typeface="Courier"/>
                <a:cs typeface="Courier"/>
              </a:rPr>
              <a:t>&gt; ./</a:t>
            </a:r>
            <a:r>
              <a:rPr lang="en-GB" b="1" dirty="0" err="1" smtClean="0">
                <a:latin typeface="Courier"/>
                <a:cs typeface="Courier"/>
              </a:rPr>
              <a:t>myprogram</a:t>
            </a:r>
            <a:r>
              <a:rPr lang="en-GB" b="1" dirty="0" smtClean="0">
                <a:latin typeface="Courier"/>
                <a:cs typeface="Courier"/>
              </a:rPr>
              <a:t> &lt; </a:t>
            </a:r>
            <a:r>
              <a:rPr lang="en-GB" b="1" dirty="0" err="1" smtClean="0">
                <a:latin typeface="Courier"/>
                <a:cs typeface="Courier"/>
              </a:rPr>
              <a:t>input.txt</a:t>
            </a:r>
            <a:r>
              <a:rPr lang="en-GB" b="1" dirty="0" smtClean="0">
                <a:latin typeface="Courier"/>
                <a:cs typeface="Courier"/>
              </a:rPr>
              <a:t> &gt; </a:t>
            </a:r>
            <a:r>
              <a:rPr lang="en-GB" b="1" dirty="0" err="1" smtClean="0">
                <a:latin typeface="Courier"/>
                <a:cs typeface="Courier"/>
              </a:rPr>
              <a:t>somefile.txt</a:t>
            </a:r>
            <a:endParaRPr lang="en-GB" b="1" dirty="0" smtClean="0">
              <a:latin typeface="Courier"/>
              <a:cs typeface="Courier"/>
            </a:endParaRPr>
          </a:p>
          <a:p>
            <a:pPr lvl="2"/>
            <a:r>
              <a:rPr lang="en-GB" dirty="0" smtClean="0"/>
              <a:t>Connects </a:t>
            </a:r>
            <a:r>
              <a:rPr lang="en-GB" dirty="0" err="1" smtClean="0"/>
              <a:t>stdin</a:t>
            </a:r>
            <a:r>
              <a:rPr lang="en-GB" dirty="0" smtClean="0"/>
              <a:t> to </a:t>
            </a:r>
            <a:r>
              <a:rPr lang="en-GB" dirty="0" err="1" smtClean="0"/>
              <a:t>input.txt</a:t>
            </a:r>
            <a:r>
              <a:rPr lang="en-GB" dirty="0" smtClean="0"/>
              <a:t> and </a:t>
            </a:r>
            <a:r>
              <a:rPr lang="en-GB" dirty="0" err="1" smtClean="0"/>
              <a:t>stdout</a:t>
            </a:r>
            <a:r>
              <a:rPr lang="en-GB" dirty="0" smtClean="0"/>
              <a:t> to </a:t>
            </a:r>
            <a:r>
              <a:rPr lang="en-GB" dirty="0" err="1" smtClean="0"/>
              <a:t>somefile.txt</a:t>
            </a:r>
            <a:endParaRPr lang="en-GB" dirty="0" smtClean="0"/>
          </a:p>
          <a:p>
            <a:pPr lvl="1"/>
            <a:r>
              <a:rPr lang="en-GB" b="1" dirty="0" smtClean="0">
                <a:latin typeface="Courier"/>
                <a:cs typeface="Courier"/>
              </a:rPr>
              <a:t>&gt; ./</a:t>
            </a:r>
            <a:r>
              <a:rPr lang="en-GB" b="1" dirty="0" err="1" smtClean="0">
                <a:latin typeface="Courier"/>
                <a:cs typeface="Courier"/>
              </a:rPr>
              <a:t>myprogram</a:t>
            </a:r>
            <a:r>
              <a:rPr lang="en-GB" b="1" dirty="0" smtClean="0">
                <a:latin typeface="Courier"/>
                <a:cs typeface="Courier"/>
              </a:rPr>
              <a:t> 2&gt; </a:t>
            </a:r>
            <a:r>
              <a:rPr lang="en-GB" b="1" dirty="0" err="1" smtClean="0">
                <a:latin typeface="Courier"/>
                <a:cs typeface="Courier"/>
              </a:rPr>
              <a:t>errors.txt</a:t>
            </a:r>
            <a:endParaRPr lang="en-GB" b="1" dirty="0" smtClean="0">
              <a:latin typeface="Courier"/>
              <a:cs typeface="Courier"/>
            </a:endParaRPr>
          </a:p>
          <a:p>
            <a:pPr lvl="2"/>
            <a:r>
              <a:rPr lang="en-GB" dirty="0" smtClean="0"/>
              <a:t>Connects </a:t>
            </a:r>
            <a:r>
              <a:rPr lang="en-GB" dirty="0" err="1" smtClean="0"/>
              <a:t>stderr</a:t>
            </a:r>
            <a:r>
              <a:rPr lang="en-GB" dirty="0" smtClean="0"/>
              <a:t> to </a:t>
            </a:r>
            <a:r>
              <a:rPr lang="en-GB" dirty="0" err="1" smtClean="0"/>
              <a:t>errors.txt</a:t>
            </a:r>
            <a:endParaRPr lang="en-GB" dirty="0" smtClean="0"/>
          </a:p>
          <a:p>
            <a:r>
              <a:rPr lang="en-GB" dirty="0" smtClean="0"/>
              <a:t>In this case, the shell simply opens the file, making sure the file handle is 0, 1, or 2, as appropriate.</a:t>
            </a:r>
          </a:p>
          <a:p>
            <a:pPr lvl="1"/>
            <a:r>
              <a:rPr lang="en-GB" dirty="0" smtClean="0"/>
              <a:t>Problem: </a:t>
            </a:r>
            <a:r>
              <a:rPr lang="en-GB" b="1" dirty="0" smtClean="0">
                <a:latin typeface="Courier"/>
                <a:cs typeface="Courier"/>
              </a:rPr>
              <a:t>open()</a:t>
            </a:r>
            <a:r>
              <a:rPr lang="en-GB" dirty="0" smtClean="0"/>
              <a:t> decides what the file handle number is.</a:t>
            </a:r>
          </a:p>
          <a:p>
            <a:pPr lvl="1"/>
            <a:r>
              <a:rPr lang="en-GB" dirty="0" smtClean="0"/>
              <a:t>How do we coerce the </a:t>
            </a:r>
            <a:r>
              <a:rPr lang="en-GB" dirty="0" err="1" smtClean="0"/>
              <a:t>filehandle</a:t>
            </a:r>
            <a:r>
              <a:rPr lang="en-GB" dirty="0" smtClean="0"/>
              <a:t> to be 0, 1, or 2?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58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 smtClean="0"/>
              <a:t>Initially</a:t>
            </a:r>
            <a:endParaRPr lang="en-US" dirty="0"/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</a:t>
            </a:r>
            <a:r>
              <a:rPr lang="en-US" sz="1600" dirty="0" err="1" smtClean="0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=1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91354"/>
            <a:ext cx="2039938" cy="3186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Display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076325"/>
          </a:xfrm>
        </p:spPr>
        <p:txBody>
          <a:bodyPr/>
          <a:lstStyle/>
          <a:p>
            <a:r>
              <a:rPr lang="en-US" dirty="0" err="1" smtClean="0"/>
              <a:t>stdout</a:t>
            </a:r>
            <a:r>
              <a:rPr lang="en-US" dirty="0" smtClean="0"/>
              <a:t> prints to the Display of the terminal as default.</a:t>
            </a:r>
            <a:endParaRPr lang="en-US" b="1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7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 smtClean="0"/>
              <a:t>All we need to do is to point </a:t>
            </a:r>
            <a:r>
              <a:rPr lang="en-US" dirty="0" err="1" smtClean="0"/>
              <a:t>stdout</a:t>
            </a:r>
            <a:r>
              <a:rPr lang="en-US" dirty="0" smtClean="0"/>
              <a:t> to a file</a:t>
            </a:r>
            <a:endParaRPr lang="en-US" dirty="0"/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</a:t>
            </a:r>
            <a:r>
              <a:rPr lang="en-US" sz="1600" dirty="0" err="1" smtClean="0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>
            <a:off x="1828800" y="4010023"/>
            <a:ext cx="2039938" cy="132397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Display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26849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latin typeface="Calibri" pitchFamily="34" charset="0"/>
              </a:rPr>
              <a:t>foo.txt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076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Question: But the Descriptor table is kernel space, and we cannot modify it directly.</a:t>
            </a:r>
          </a:p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Need to use system calls!</a:t>
            </a:r>
          </a:p>
          <a:p>
            <a:endParaRPr lang="en-US" dirty="0"/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</p:spTree>
    <p:extLst>
      <p:ext uri="{BB962C8B-B14F-4D97-AF65-F5344CB8AC3E}">
        <p14:creationId xmlns:p14="http://schemas.microsoft.com/office/powerpoint/2010/main" val="1598967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 smtClean="0"/>
              <a:t>dup() : before</a:t>
            </a:r>
            <a:endParaRPr lang="en-US" dirty="0"/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</a:t>
            </a:r>
            <a:r>
              <a:rPr lang="en-US" sz="1600" dirty="0" err="1" smtClean="0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</a:t>
            </a:r>
            <a:r>
              <a:rPr lang="en-US" sz="1400" dirty="0" err="1" smtClean="0">
                <a:latin typeface="Courier New" pitchFamily="49" charset="0"/>
              </a:rPr>
              <a:t>efcnt</a:t>
            </a:r>
            <a:r>
              <a:rPr lang="en-US" sz="1400" dirty="0" smtClean="0">
                <a:latin typeface="Courier New" pitchFamily="49" charset="0"/>
              </a:rPr>
              <a:t>=1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91354"/>
            <a:ext cx="2039938" cy="3186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Display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706438" y="1219200"/>
            <a:ext cx="782796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</a:rPr>
              <a:t>unistd.h</a:t>
            </a:r>
            <a:r>
              <a:rPr lang="en-US" sz="1600" dirty="0" smtClean="0">
                <a:latin typeface="Courier New" pitchFamily="49" charset="0"/>
              </a:rPr>
              <a:t>&gt;</a:t>
            </a: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dup(int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filedes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pPr marL="0" lvl="1"/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//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dup() returns lowest available file descriptor, now referring to whatever </a:t>
            </a:r>
            <a:r>
              <a:rPr lang="en-GB" sz="1600" dirty="0" err="1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filedes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 refers to</a:t>
            </a:r>
          </a:p>
          <a:p>
            <a:pPr marL="0" lvl="1"/>
            <a:r>
              <a:rPr lang="en-GB" sz="1600" dirty="0" err="1" smtClean="0">
                <a:latin typeface="Courier"/>
                <a:ea typeface="MS Gothic" charset="0"/>
                <a:cs typeface="Courier"/>
              </a:rPr>
              <a:t>newfd</a:t>
            </a:r>
            <a:r>
              <a:rPr lang="en-GB" sz="1600" dirty="0" smtClean="0">
                <a:latin typeface="Courier"/>
                <a:ea typeface="MS Gothic" charset="0"/>
                <a:cs typeface="Courier"/>
              </a:rPr>
              <a:t> = dup(1); 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// </a:t>
            </a:r>
            <a:r>
              <a:rPr lang="en-GB" sz="1600" dirty="0" err="1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newfd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 will be 3.</a:t>
            </a:r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887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 smtClean="0"/>
              <a:t>dup() : after</a:t>
            </a:r>
            <a:endParaRPr lang="en-US" dirty="0"/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</a:t>
            </a:r>
            <a:r>
              <a:rPr lang="en-US" sz="1600" dirty="0" err="1" smtClean="0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91354"/>
            <a:ext cx="2039938" cy="3186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Display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706438" y="1219200"/>
            <a:ext cx="782796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</a:rPr>
              <a:t>unistd.h</a:t>
            </a:r>
            <a:r>
              <a:rPr lang="en-US" sz="1600" dirty="0" smtClean="0">
                <a:latin typeface="Courier New" pitchFamily="49" charset="0"/>
              </a:rPr>
              <a:t>&gt;</a:t>
            </a: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dup(int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filedes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pPr marL="0" lvl="1"/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//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dup() returns lowest available file descriptor, now referring to whatever </a:t>
            </a:r>
            <a:r>
              <a:rPr lang="en-GB" sz="1600" dirty="0" err="1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filedes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 refers to</a:t>
            </a:r>
          </a:p>
          <a:p>
            <a:pPr marL="0" lvl="1"/>
            <a:r>
              <a:rPr lang="en-GB" sz="1600" dirty="0" err="1" smtClean="0">
                <a:latin typeface="Courier"/>
                <a:ea typeface="MS Gothic" charset="0"/>
                <a:cs typeface="Courier"/>
              </a:rPr>
              <a:t>newfd</a:t>
            </a:r>
            <a:r>
              <a:rPr lang="en-GB" sz="1600" dirty="0" smtClean="0">
                <a:latin typeface="Courier"/>
                <a:ea typeface="MS Gothic" charset="0"/>
                <a:cs typeface="Courier"/>
              </a:rPr>
              <a:t> = dup(1); 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// </a:t>
            </a:r>
            <a:r>
              <a:rPr lang="en-GB" sz="1600" dirty="0" err="1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newfd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 will be 3.</a:t>
            </a:r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V="1">
            <a:off x="1828800" y="3691354"/>
            <a:ext cx="2039938" cy="79885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999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 smtClean="0"/>
              <a:t>dup2() : before</a:t>
            </a:r>
            <a:endParaRPr lang="en-US" dirty="0"/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</a:t>
            </a:r>
            <a:r>
              <a:rPr lang="en-US" sz="1600" dirty="0" err="1" smtClean="0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=1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91353"/>
            <a:ext cx="2039938" cy="3186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Display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26849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latin typeface="Calibri" pitchFamily="34" charset="0"/>
              </a:rPr>
              <a:t>foo.txt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706438" y="1219200"/>
            <a:ext cx="818356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</a:rPr>
              <a:t>unistd.h</a:t>
            </a:r>
            <a:r>
              <a:rPr lang="en-US" sz="1600" dirty="0" smtClean="0">
                <a:latin typeface="Courier New" pitchFamily="49" charset="0"/>
              </a:rPr>
              <a:t>&gt;</a:t>
            </a: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dup2(int </a:t>
            </a:r>
            <a:r>
              <a:rPr lang="en-US" sz="1600" dirty="0" err="1" smtClean="0">
                <a:latin typeface="Courier New" pitchFamily="49" charset="0"/>
              </a:rPr>
              <a:t>oldfd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newfd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pPr marL="0" lvl="1"/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//Copies descriptor table entry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oldfd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 to entry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newfd</a:t>
            </a:r>
            <a:endParaRPr lang="en-US" sz="16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0" lvl="1"/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foofd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open(”foo.txt</a:t>
            </a:r>
            <a:r>
              <a:rPr lang="en-US" sz="1600" dirty="0" smtClean="0">
                <a:latin typeface="Courier New" pitchFamily="49" charset="0"/>
              </a:rPr>
              <a:t>", O_WRONLY);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//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foofd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becomes 3.</a:t>
            </a:r>
            <a:endParaRPr lang="en-GB" sz="1600" dirty="0" smtClean="0">
              <a:solidFill>
                <a:srgbClr val="FF0000"/>
              </a:solidFill>
              <a:latin typeface="Courier"/>
              <a:ea typeface="MS Gothic" charset="0"/>
              <a:cs typeface="Courier"/>
            </a:endParaRPr>
          </a:p>
          <a:p>
            <a:pPr marL="0" lvl="1"/>
            <a:r>
              <a:rPr lang="en-GB" sz="1600" dirty="0" smtClean="0">
                <a:latin typeface="Courier"/>
                <a:ea typeface="MS Gothic" charset="0"/>
                <a:cs typeface="Courier"/>
              </a:rPr>
              <a:t>if (dup2(foofd, </a:t>
            </a:r>
            <a:r>
              <a:rPr lang="en-GB" sz="1600" dirty="0" err="1" smtClean="0">
                <a:latin typeface="Courier"/>
                <a:ea typeface="MS Gothic" charset="0"/>
                <a:cs typeface="Courier"/>
              </a:rPr>
              <a:t>stdout</a:t>
            </a:r>
            <a:r>
              <a:rPr lang="en-GB" sz="1600" dirty="0" smtClean="0">
                <a:latin typeface="Courier"/>
                <a:ea typeface="MS Gothic" charset="0"/>
                <a:cs typeface="Courier"/>
              </a:rPr>
              <a:t>)&gt;0) </a:t>
            </a:r>
            <a:r>
              <a:rPr lang="en-GB" sz="1600" dirty="0" err="1" smtClean="0">
                <a:latin typeface="Courier"/>
                <a:ea typeface="MS Gothic" charset="0"/>
                <a:cs typeface="Courier"/>
              </a:rPr>
              <a:t>printf(“printing</a:t>
            </a:r>
            <a:r>
              <a:rPr lang="en-GB" sz="1600" dirty="0" smtClean="0">
                <a:latin typeface="Courier"/>
                <a:ea typeface="MS Gothic" charset="0"/>
                <a:cs typeface="Courier"/>
              </a:rPr>
              <a:t> to </a:t>
            </a:r>
            <a:r>
              <a:rPr lang="en-GB" sz="1600" dirty="0" err="1" smtClean="0">
                <a:latin typeface="Courier"/>
                <a:ea typeface="MS Gothic" charset="0"/>
                <a:cs typeface="Courier"/>
              </a:rPr>
              <a:t>foo.txt\n</a:t>
            </a:r>
            <a:r>
              <a:rPr lang="en-GB" sz="1600" dirty="0" smtClean="0">
                <a:latin typeface="Courier"/>
                <a:ea typeface="MS Gothic" charset="0"/>
                <a:cs typeface="Courier"/>
              </a:rPr>
              <a:t>”); </a:t>
            </a:r>
            <a:endParaRPr lang="en-GB" sz="1600" dirty="0" smtClean="0">
              <a:solidFill>
                <a:srgbClr val="FF0000"/>
              </a:solidFill>
              <a:latin typeface="Courier"/>
              <a:ea typeface="MS Gothic" charset="0"/>
              <a:cs typeface="Courier"/>
            </a:endParaRP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>
            <a:off x="1828800" y="4543424"/>
            <a:ext cx="2039938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08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 smtClean="0"/>
              <a:t>dup2() :   after</a:t>
            </a:r>
            <a:endParaRPr lang="en-US" dirty="0"/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</a:t>
            </a:r>
            <a:r>
              <a:rPr lang="en-US" sz="1600" dirty="0" err="1" smtClean="0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>
            <a:off x="1828800" y="4010023"/>
            <a:ext cx="2039938" cy="1323976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Display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26849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latin typeface="Calibri" pitchFamily="34" charset="0"/>
              </a:rPr>
              <a:t>foo.txt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706438" y="1219200"/>
            <a:ext cx="818356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</a:rPr>
              <a:t>unistd.h</a:t>
            </a:r>
            <a:r>
              <a:rPr lang="en-US" sz="1600" dirty="0" smtClean="0">
                <a:latin typeface="Courier New" pitchFamily="49" charset="0"/>
              </a:rPr>
              <a:t>&gt;</a:t>
            </a: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dup2(int </a:t>
            </a:r>
            <a:r>
              <a:rPr lang="en-US" sz="1600" dirty="0" err="1" smtClean="0">
                <a:latin typeface="Courier New" pitchFamily="49" charset="0"/>
              </a:rPr>
              <a:t>oldfd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newfd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pPr marL="0" lvl="1"/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//Copies descriptor table entry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oldfd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 to entry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newfd</a:t>
            </a:r>
            <a:endParaRPr lang="en-US" sz="16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0" lvl="1"/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foofd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open(”foo.txt</a:t>
            </a:r>
            <a:r>
              <a:rPr lang="en-US" sz="1600" dirty="0" smtClean="0">
                <a:latin typeface="Courier New" pitchFamily="49" charset="0"/>
              </a:rPr>
              <a:t>", O_WRONLY);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//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foofd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becomes 3.</a:t>
            </a:r>
            <a:endParaRPr lang="en-GB" sz="1600" dirty="0" smtClean="0">
              <a:solidFill>
                <a:srgbClr val="FF0000"/>
              </a:solidFill>
              <a:latin typeface="Courier"/>
              <a:ea typeface="MS Gothic" charset="0"/>
              <a:cs typeface="Courier"/>
            </a:endParaRPr>
          </a:p>
          <a:p>
            <a:pPr marL="0" lvl="1"/>
            <a:r>
              <a:rPr lang="en-GB" sz="1600" dirty="0" smtClean="0">
                <a:latin typeface="Courier"/>
                <a:ea typeface="MS Gothic" charset="0"/>
                <a:cs typeface="Courier"/>
              </a:rPr>
              <a:t>if (dup2(foofd, </a:t>
            </a:r>
            <a:r>
              <a:rPr lang="en-GB" sz="1600" dirty="0" err="1" smtClean="0">
                <a:latin typeface="Courier"/>
                <a:ea typeface="MS Gothic" charset="0"/>
                <a:cs typeface="Courier"/>
              </a:rPr>
              <a:t>stdout</a:t>
            </a:r>
            <a:r>
              <a:rPr lang="en-GB" sz="1600" dirty="0" smtClean="0">
                <a:latin typeface="Courier"/>
                <a:ea typeface="MS Gothic" charset="0"/>
                <a:cs typeface="Courier"/>
              </a:rPr>
              <a:t>)&gt;0) </a:t>
            </a:r>
            <a:r>
              <a:rPr lang="en-GB" sz="1600" dirty="0" err="1" smtClean="0">
                <a:latin typeface="Courier"/>
                <a:ea typeface="MS Gothic" charset="0"/>
                <a:cs typeface="Courier"/>
              </a:rPr>
              <a:t>printf(“printing</a:t>
            </a:r>
            <a:r>
              <a:rPr lang="en-GB" sz="1600" dirty="0" smtClean="0">
                <a:latin typeface="Courier"/>
                <a:ea typeface="MS Gothic" charset="0"/>
                <a:cs typeface="Courier"/>
              </a:rPr>
              <a:t> to </a:t>
            </a:r>
            <a:r>
              <a:rPr lang="en-GB" sz="1600" dirty="0" err="1" smtClean="0">
                <a:latin typeface="Courier"/>
                <a:ea typeface="MS Gothic" charset="0"/>
                <a:cs typeface="Courier"/>
              </a:rPr>
              <a:t>foo.txt\n</a:t>
            </a:r>
            <a:r>
              <a:rPr lang="en-GB" sz="1600" dirty="0" smtClean="0">
                <a:latin typeface="Courier"/>
                <a:ea typeface="MS Gothic" charset="0"/>
                <a:cs typeface="Courier"/>
              </a:rPr>
              <a:t>”); </a:t>
            </a:r>
            <a:endParaRPr lang="en-GB" sz="1600" dirty="0" smtClean="0">
              <a:solidFill>
                <a:srgbClr val="FF0000"/>
              </a:solidFill>
              <a:latin typeface="Courier"/>
              <a:ea typeface="MS Gothic" charset="0"/>
              <a:cs typeface="Courier"/>
            </a:endParaRPr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auto">
          <a:xfrm>
            <a:off x="1828800" y="4543424"/>
            <a:ext cx="2039938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40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up()</a:t>
            </a:r>
            <a:r>
              <a:rPr lang="en-US" dirty="0" smtClean="0"/>
              <a:t> and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dup2()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pseudocode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705225" cy="2066925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up(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returns 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lowest available file descriptor, now referring to whatever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oldfd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refers to refers to.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1990725"/>
          </a:xfrm>
        </p:spPr>
        <p:txBody>
          <a:bodyPr/>
          <a:lstStyle/>
          <a:p>
            <a:pPr marL="342900" lvl="1" indent="-342900">
              <a:buSzPct val="60000"/>
              <a:buFont typeface="Wingdings 2" pitchFamily="18" charset="2"/>
              <a:buChar char="¢"/>
            </a:pP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up2(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oldfd,newfd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 copies 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descriptor table entry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oldfd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  to entry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newfd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.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35178" y="3352800"/>
            <a:ext cx="3757831" cy="280076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//Descriptor table</a:t>
            </a:r>
          </a:p>
          <a:p>
            <a:r>
              <a:rPr lang="en-US" sz="1600" dirty="0">
                <a:latin typeface="Courier New" pitchFamily="49" charset="0"/>
              </a:rPr>
              <a:t>v</a:t>
            </a:r>
            <a:r>
              <a:rPr lang="en-US" sz="1600" dirty="0" smtClean="0">
                <a:latin typeface="Courier New" pitchFamily="49" charset="0"/>
              </a:rPr>
              <a:t>oid *DT[</a:t>
            </a:r>
            <a:r>
              <a:rPr lang="en-US" sz="1600" dirty="0" err="1" smtClean="0">
                <a:latin typeface="Courier New" pitchFamily="49" charset="0"/>
              </a:rPr>
              <a:t>maxFd</a:t>
            </a:r>
            <a:r>
              <a:rPr lang="en-US" sz="1600" dirty="0" smtClean="0">
                <a:latin typeface="Courier New" pitchFamily="49" charset="0"/>
              </a:rPr>
              <a:t>];</a:t>
            </a: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dup(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oldfd</a:t>
            </a:r>
            <a:r>
              <a:rPr lang="en-US" sz="1600" dirty="0" smtClean="0">
                <a:latin typeface="Courier New" pitchFamily="49" charset="0"/>
              </a:rPr>
              <a:t>){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//get the lowest available </a:t>
            </a:r>
          </a:p>
          <a:p>
            <a:r>
              <a:rPr lang="en-US" sz="1600" dirty="0" smtClean="0">
                <a:latin typeface="Courier New" pitchFamily="49" charset="0"/>
              </a:rPr>
              <a:t>   //file descriptor</a:t>
            </a:r>
          </a:p>
          <a:p>
            <a:pPr marL="0" lvl="1"/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err="1" smtClean="0">
                <a:latin typeface="Courier"/>
                <a:cs typeface="Courier"/>
              </a:rPr>
              <a:t>newfd</a:t>
            </a:r>
            <a:r>
              <a:rPr lang="en-US" sz="1600" dirty="0" smtClean="0">
                <a:latin typeface="Courier"/>
                <a:cs typeface="Courier"/>
              </a:rPr>
              <a:t> = </a:t>
            </a:r>
            <a:r>
              <a:rPr lang="en-US" sz="1600" dirty="0" err="1" smtClean="0">
                <a:latin typeface="Courier"/>
                <a:cs typeface="Courier"/>
              </a:rPr>
              <a:t>lowestFd</a:t>
            </a:r>
            <a:r>
              <a:rPr lang="en-US" sz="1600" dirty="0" smtClean="0">
                <a:latin typeface="Courier"/>
                <a:cs typeface="Courier"/>
              </a:rPr>
              <a:t>(DT);</a:t>
            </a:r>
          </a:p>
          <a:p>
            <a:pPr marL="0" lvl="1"/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DT(</a:t>
            </a:r>
            <a:r>
              <a:rPr lang="en-US" sz="1600" dirty="0" err="1" smtClean="0">
                <a:latin typeface="Courier"/>
                <a:cs typeface="Courier"/>
              </a:rPr>
              <a:t>newfd</a:t>
            </a:r>
            <a:r>
              <a:rPr lang="en-US" sz="1600" dirty="0" smtClean="0">
                <a:latin typeface="Courier"/>
                <a:cs typeface="Courier"/>
              </a:rPr>
              <a:t>)=DT(</a:t>
            </a:r>
            <a:r>
              <a:rPr lang="en-US" sz="1600" dirty="0" err="1" smtClean="0">
                <a:latin typeface="Courier"/>
                <a:cs typeface="Courier"/>
              </a:rPr>
              <a:t>oldfd</a:t>
            </a:r>
            <a:r>
              <a:rPr lang="en-US" sz="1600" dirty="0" smtClean="0">
                <a:latin typeface="Courier"/>
                <a:cs typeface="Courier"/>
              </a:rPr>
              <a:t>); </a:t>
            </a:r>
          </a:p>
          <a:p>
            <a:pPr marL="0" lvl="1"/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>
                <a:latin typeface="Courier"/>
                <a:cs typeface="Courier"/>
              </a:rPr>
              <a:t>r</a:t>
            </a:r>
            <a:r>
              <a:rPr lang="en-US" sz="1600" dirty="0" smtClean="0">
                <a:latin typeface="Courier"/>
                <a:cs typeface="Courier"/>
              </a:rPr>
              <a:t>eturn(</a:t>
            </a:r>
            <a:r>
              <a:rPr lang="en-US" sz="1600" dirty="0" err="1" smtClean="0">
                <a:latin typeface="Courier"/>
                <a:cs typeface="Courier"/>
              </a:rPr>
              <a:t>newfd</a:t>
            </a:r>
            <a:r>
              <a:rPr lang="en-US" sz="1600" dirty="0" smtClean="0">
                <a:latin typeface="Courier"/>
                <a:cs typeface="Courier"/>
              </a:rPr>
              <a:t>);</a:t>
            </a:r>
          </a:p>
          <a:p>
            <a:pPr marL="0" lvl="1"/>
            <a:r>
              <a:rPr lang="en-US" sz="1600" dirty="0">
                <a:latin typeface="Courier"/>
                <a:ea typeface="MS Gothic" charset="0"/>
                <a:cs typeface="Courier"/>
              </a:rPr>
              <a:t>}</a:t>
            </a:r>
            <a:endParaRPr lang="en-GB" sz="1600" dirty="0" smtClean="0">
              <a:latin typeface="Courier"/>
              <a:ea typeface="MS Gothic" charset="0"/>
              <a:cs typeface="Courier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42618" y="2895600"/>
            <a:ext cx="4365898" cy="1815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//</a:t>
            </a:r>
            <a:r>
              <a:rPr lang="en-US" sz="1600" dirty="0">
                <a:latin typeface="Courier New" pitchFamily="49" charset="0"/>
              </a:rPr>
              <a:t>Descriptor table</a:t>
            </a:r>
          </a:p>
          <a:p>
            <a:r>
              <a:rPr lang="en-US" sz="1600" dirty="0">
                <a:latin typeface="Courier New" pitchFamily="49" charset="0"/>
              </a:rPr>
              <a:t>void *DT[</a:t>
            </a:r>
            <a:r>
              <a:rPr lang="en-US" sz="1600" dirty="0" err="1">
                <a:latin typeface="Courier New" pitchFamily="49" charset="0"/>
              </a:rPr>
              <a:t>maxFd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marL="0" lvl="1"/>
            <a:endParaRPr lang="en-US" sz="1600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dup2(int </a:t>
            </a:r>
            <a:r>
              <a:rPr lang="en-US" sz="1600" dirty="0" err="1" smtClean="0">
                <a:latin typeface="Courier New" pitchFamily="49" charset="0"/>
              </a:rPr>
              <a:t>oldfd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newfd</a:t>
            </a:r>
            <a:r>
              <a:rPr lang="en-US" sz="1600" dirty="0" smtClean="0">
                <a:latin typeface="Courier New" pitchFamily="49" charset="0"/>
              </a:rPr>
              <a:t>){</a:t>
            </a:r>
          </a:p>
          <a:p>
            <a:r>
              <a:rPr lang="en-US" sz="1600" dirty="0" smtClean="0">
                <a:latin typeface="Courier New" pitchFamily="49" charset="0"/>
              </a:rPr>
              <a:t>    DP[</a:t>
            </a:r>
            <a:r>
              <a:rPr lang="en-US" sz="1600" dirty="0" err="1" smtClean="0">
                <a:latin typeface="Courier New" pitchFamily="49" charset="0"/>
              </a:rPr>
              <a:t>newfd</a:t>
            </a:r>
            <a:r>
              <a:rPr lang="en-US" sz="1600" dirty="0" smtClean="0">
                <a:latin typeface="Courier New" pitchFamily="49" charset="0"/>
              </a:rPr>
              <a:t>]=DP[</a:t>
            </a:r>
            <a:r>
              <a:rPr lang="en-US" sz="1600" dirty="0" err="1" smtClean="0">
                <a:latin typeface="Courier New" pitchFamily="49" charset="0"/>
              </a:rPr>
              <a:t>oldfd</a:t>
            </a:r>
            <a:r>
              <a:rPr lang="en-US" sz="1600" dirty="0" smtClean="0">
                <a:latin typeface="Courier New" pitchFamily="49" charset="0"/>
              </a:rPr>
              <a:t>];</a:t>
            </a:r>
          </a:p>
          <a:p>
            <a:r>
              <a:rPr lang="en-US" sz="1600" dirty="0" smtClean="0">
                <a:latin typeface="Courier New" pitchFamily="49" charset="0"/>
              </a:rPr>
              <a:t>    return(</a:t>
            </a:r>
            <a:r>
              <a:rPr lang="en-US" sz="1600" dirty="0" err="1" smtClean="0">
                <a:latin typeface="Courier New" pitchFamily="49" charset="0"/>
              </a:rPr>
              <a:t>newfd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16342" y="49163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If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oldfd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 is not a valid file descriptor, then the call fails, and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newfd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 is not </a:t>
            </a:r>
            <a:r>
              <a:rPr lang="en-US" sz="1800" b="0" dirty="0" smtClean="0">
                <a:latin typeface="Calibri" charset="0"/>
                <a:ea typeface="Calibri" charset="0"/>
                <a:cs typeface="Calibri" charset="0"/>
              </a:rPr>
              <a:t>closed.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0" dirty="0" smtClean="0">
                <a:latin typeface="Calibri" charset="0"/>
                <a:ea typeface="Calibri" charset="0"/>
                <a:cs typeface="Calibri" charset="0"/>
              </a:rPr>
              <a:t>If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oldfd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 is a valid file descriptor, and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newfd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 has the same value as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oldfd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, then 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dup2() 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does nothing, and returns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newfd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327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UNIX File Abstraction</a:t>
            </a:r>
            <a:endParaRPr lang="en-GB" dirty="0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In UNIX, the file is the basic abstraction used for I/O</a:t>
            </a:r>
          </a:p>
          <a:p>
            <a:pPr lvl="1"/>
            <a:r>
              <a:rPr lang="en-GB" smtClean="0"/>
              <a:t> Used to access disks, CDs, DVDs, USB and serial devices, network sockets, even memory!</a:t>
            </a:r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89852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323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8277893" cy="762000"/>
          </a:xfrm>
        </p:spPr>
        <p:txBody>
          <a:bodyPr/>
          <a:lstStyle/>
          <a:p>
            <a:r>
              <a:rPr lang="en-US" dirty="0" smtClean="0"/>
              <a:t>I/O and Redirection Example </a:t>
            </a:r>
            <a:endParaRPr lang="en-US" dirty="0"/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#include "</a:t>
            </a:r>
            <a:r>
              <a:rPr lang="en-US" sz="1600" dirty="0" err="1" smtClean="0">
                <a:latin typeface="Courier New" pitchFamily="49" charset="0"/>
              </a:rPr>
              <a:t>csapp.h</a:t>
            </a:r>
            <a:r>
              <a:rPr lang="en-US" sz="1600" dirty="0" smtClean="0">
                <a:latin typeface="Courier New" pitchFamily="49" charset="0"/>
              </a:rPr>
              <a:t>"</a:t>
            </a: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</a:t>
            </a:r>
            <a:r>
              <a:rPr lang="en-US" sz="1600" dirty="0" smtClean="0">
                <a:latin typeface="Courier New" pitchFamily="49" charset="0"/>
              </a:rPr>
              <a:t>open(</a:t>
            </a:r>
            <a:r>
              <a:rPr lang="en-US" sz="1600" dirty="0" err="1" smtClean="0">
                <a:latin typeface="Courier New" pitchFamily="49" charset="0"/>
              </a:rPr>
              <a:t>fname</a:t>
            </a:r>
            <a:r>
              <a:rPr lang="en-US" sz="1600" dirty="0">
                <a:latin typeface="Courier New" pitchFamily="49" charset="0"/>
              </a:rPr>
              <a:t>, O_RDONLY, 0);</a:t>
            </a:r>
          </a:p>
          <a:p>
            <a:r>
              <a:rPr lang="en-US" sz="1600" dirty="0">
                <a:latin typeface="Courier New" pitchFamily="49" charset="0"/>
              </a:rPr>
              <a:t>    fd2 = </a:t>
            </a:r>
            <a:r>
              <a:rPr lang="en-US" sz="1600" dirty="0" smtClean="0">
                <a:latin typeface="Courier New" pitchFamily="49" charset="0"/>
              </a:rPr>
              <a:t>open(</a:t>
            </a:r>
            <a:r>
              <a:rPr lang="en-US" sz="1600" dirty="0" err="1" smtClean="0">
                <a:latin typeface="Courier New" pitchFamily="49" charset="0"/>
              </a:rPr>
              <a:t>fname</a:t>
            </a:r>
            <a:r>
              <a:rPr lang="en-US" sz="1600" dirty="0">
                <a:latin typeface="Courier New" pitchFamily="49" charset="0"/>
              </a:rPr>
              <a:t>, O_RDONLY, 0);</a:t>
            </a:r>
          </a:p>
          <a:p>
            <a:r>
              <a:rPr lang="en-US" sz="1600" dirty="0">
                <a:latin typeface="Courier New" pitchFamily="49" charset="0"/>
              </a:rPr>
              <a:t>    fd3 = </a:t>
            </a:r>
            <a:r>
              <a:rPr lang="en-US" sz="1600" dirty="0" smtClean="0">
                <a:latin typeface="Courier New" pitchFamily="49" charset="0"/>
              </a:rPr>
              <a:t>open(</a:t>
            </a:r>
            <a:r>
              <a:rPr lang="en-US" sz="1600" dirty="0" err="1" smtClean="0">
                <a:latin typeface="Courier New" pitchFamily="49" charset="0"/>
              </a:rPr>
              <a:t>fname</a:t>
            </a:r>
            <a:r>
              <a:rPr lang="en-US" sz="1600" dirty="0">
                <a:latin typeface="Courier New" pitchFamily="49" charset="0"/>
              </a:rPr>
              <a:t>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dup2(fd2</a:t>
            </a:r>
            <a:r>
              <a:rPr lang="en-US" sz="1600" dirty="0">
                <a:latin typeface="Courier New" pitchFamily="49" charset="0"/>
              </a:rPr>
              <a:t>, fd3);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read(fd1</a:t>
            </a:r>
            <a:r>
              <a:rPr lang="en-US" sz="1600" dirty="0">
                <a:latin typeface="Courier New" pitchFamily="49" charset="0"/>
              </a:rPr>
              <a:t>, &amp;c1, 1);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read(fd2</a:t>
            </a:r>
            <a:r>
              <a:rPr lang="en-US" sz="1600" dirty="0">
                <a:latin typeface="Courier New" pitchFamily="49" charset="0"/>
              </a:rPr>
              <a:t>, &amp;c2, 1);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read(fd3</a:t>
            </a:r>
            <a:r>
              <a:rPr lang="en-US" sz="1600" dirty="0">
                <a:latin typeface="Courier New" pitchFamily="49" charset="0"/>
              </a:rPr>
              <a:t>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</p:spTree>
    <p:extLst>
      <p:ext uri="{BB962C8B-B14F-4D97-AF65-F5344CB8AC3E}">
        <p14:creationId xmlns:p14="http://schemas.microsoft.com/office/powerpoint/2010/main" val="10312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8277893" cy="762000"/>
          </a:xfrm>
        </p:spPr>
        <p:txBody>
          <a:bodyPr/>
          <a:lstStyle/>
          <a:p>
            <a:r>
              <a:rPr lang="en-US" dirty="0" smtClean="0"/>
              <a:t>I/O and Redirection Example </a:t>
            </a:r>
            <a:endParaRPr lang="en-US" dirty="0"/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fd2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fd3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Dup2(fd2, fd3);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&amp;c1, 1);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Read(fd2, &amp;c2, 1);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Read(fd3,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  <p:sp>
        <p:nvSpPr>
          <p:cNvPr id="6" name="Rectangle 5"/>
          <p:cNvSpPr/>
          <p:nvPr/>
        </p:nvSpPr>
        <p:spPr>
          <a:xfrm>
            <a:off x="5249202" y="1578114"/>
            <a:ext cx="373380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c1 = </a:t>
            </a:r>
            <a:r>
              <a:rPr lang="pt-BR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c2 = </a:t>
            </a:r>
            <a:r>
              <a:rPr lang="pt-BR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c3 = </a:t>
            </a:r>
            <a:r>
              <a:rPr lang="pt-BR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2" name="Rectangle 1"/>
          <p:cNvSpPr/>
          <p:nvPr/>
        </p:nvSpPr>
        <p:spPr>
          <a:xfrm>
            <a:off x="5249202" y="3429000"/>
            <a:ext cx="310854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dup2(</a:t>
            </a:r>
            <a:r>
              <a:rPr lang="en-US" sz="2000" dirty="0" err="1">
                <a:latin typeface="Courier New"/>
                <a:cs typeface="Courier New"/>
              </a:rPr>
              <a:t>oldfd</a:t>
            </a:r>
            <a:r>
              <a:rPr lang="en-US" sz="2000" dirty="0">
                <a:latin typeface="Courier New"/>
                <a:cs typeface="Courier New"/>
              </a:rPr>
              <a:t>, </a:t>
            </a:r>
            <a:r>
              <a:rPr lang="en-US" sz="2000" dirty="0" err="1">
                <a:latin typeface="Courier New"/>
                <a:cs typeface="Courier New"/>
              </a:rPr>
              <a:t>newfd</a:t>
            </a:r>
            <a:r>
              <a:rPr lang="en-US" sz="2000" dirty="0">
                <a:latin typeface="Courier New"/>
                <a:cs typeface="Courier New"/>
              </a:rPr>
              <a:t>) </a:t>
            </a:r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2971800" y="3629055"/>
            <a:ext cx="2277402" cy="28545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0092403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 smtClean="0"/>
              <a:t>Master Class: Process Control and I/O</a:t>
            </a:r>
            <a:endParaRPr lang="en-US" dirty="0"/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</a:t>
            </a:r>
            <a:r>
              <a:rPr lang="en-US" sz="1600" dirty="0" smtClean="0">
                <a:latin typeface="Courier New" pitchFamily="49" charset="0"/>
              </a:rPr>
              <a:t>{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Parent */</a:t>
            </a:r>
          </a:p>
          <a:p>
            <a:r>
              <a:rPr lang="en-US" sz="1600" dirty="0">
                <a:latin typeface="Courier New" pitchFamily="49" charset="0"/>
              </a:rPr>
              <a:t>        sleep(s);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</a:t>
            </a:r>
            <a:r>
              <a:rPr lang="en-US" sz="1600" dirty="0" smtClean="0">
                <a:latin typeface="Courier New" pitchFamily="49" charset="0"/>
              </a:rPr>
              <a:t>{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Child */</a:t>
            </a:r>
          </a:p>
          <a:p>
            <a:r>
              <a:rPr lang="en-US" sz="1600" dirty="0">
                <a:latin typeface="Courier New" pitchFamily="49" charset="0"/>
              </a:rPr>
              <a:t>        sleep(1-s);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</p:spTree>
    <p:extLst>
      <p:ext uri="{BB962C8B-B14F-4D97-AF65-F5344CB8AC3E}">
        <p14:creationId xmlns:p14="http://schemas.microsoft.com/office/powerpoint/2010/main" val="158008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 smtClean="0"/>
              <a:t>Master Class: Process Control and I/O</a:t>
            </a:r>
            <a:endParaRPr lang="en-US" dirty="0"/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</a:t>
            </a:r>
            <a:r>
              <a:rPr lang="en-US" sz="1600" dirty="0" smtClean="0">
                <a:latin typeface="Courier New" pitchFamily="49" charset="0"/>
              </a:rPr>
              <a:t>{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Parent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sleep(s);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</a:t>
            </a:r>
            <a:r>
              <a:rPr lang="en-US" sz="1600" dirty="0" smtClean="0">
                <a:latin typeface="Courier New" pitchFamily="49" charset="0"/>
              </a:rPr>
              <a:t>{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Child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sleep(1-s);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  <p:sp>
        <p:nvSpPr>
          <p:cNvPr id="2" name="Rectangle 1"/>
          <p:cNvSpPr/>
          <p:nvPr/>
        </p:nvSpPr>
        <p:spPr>
          <a:xfrm>
            <a:off x="5249202" y="1315865"/>
            <a:ext cx="37338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Child: c1 = a, c2 = b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Parent: c1 = a, c2 = c</a:t>
            </a:r>
          </a:p>
        </p:txBody>
      </p:sp>
      <p:sp>
        <p:nvSpPr>
          <p:cNvPr id="7" name="Rectangle 6"/>
          <p:cNvSpPr/>
          <p:nvPr/>
        </p:nvSpPr>
        <p:spPr>
          <a:xfrm>
            <a:off x="5249202" y="2362200"/>
            <a:ext cx="37338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Parent: c1 = a, c2 = b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Child: c1 = a, c2 = 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6169" y="3352800"/>
            <a:ext cx="302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Bonus: Which way does it go?</a:t>
            </a:r>
          </a:p>
        </p:txBody>
      </p:sp>
    </p:spTree>
    <p:extLst>
      <p:ext uri="{BB962C8B-B14F-4D97-AF65-F5344CB8AC3E}">
        <p14:creationId xmlns:p14="http://schemas.microsoft.com/office/powerpoint/2010/main" val="12636549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For Further Information</a:t>
            </a:r>
          </a:p>
        </p:txBody>
      </p:sp>
      <p:sp>
        <p:nvSpPr>
          <p:cNvPr id="65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7896225" cy="4972050"/>
          </a:xfrm>
        </p:spPr>
        <p:txBody>
          <a:bodyPr/>
          <a:lstStyle/>
          <a:p>
            <a:r>
              <a:rPr lang="en-US" dirty="0"/>
              <a:t>The Unix bible:</a:t>
            </a:r>
          </a:p>
          <a:p>
            <a:pPr lvl="1"/>
            <a:r>
              <a:rPr lang="en-US" dirty="0"/>
              <a:t>W. Richard  Stevens &amp; Stephen A. </a:t>
            </a:r>
            <a:r>
              <a:rPr lang="en-US" dirty="0" err="1"/>
              <a:t>Rago</a:t>
            </a:r>
            <a:r>
              <a:rPr lang="en-US" dirty="0"/>
              <a:t>, </a:t>
            </a:r>
            <a:r>
              <a:rPr lang="en-US" b="1" i="1" dirty="0"/>
              <a:t>Advanced Programming in the Unix Environment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Edition, Addison Wesley, 2005</a:t>
            </a:r>
          </a:p>
          <a:p>
            <a:pPr lvl="2"/>
            <a:r>
              <a:rPr lang="en-US" dirty="0"/>
              <a:t>Updated from Stevens’ 1993 book</a:t>
            </a:r>
          </a:p>
          <a:p>
            <a:endParaRPr lang="en-US" dirty="0" smtClean="0"/>
          </a:p>
          <a:p>
            <a:r>
              <a:rPr lang="en-US" dirty="0" smtClean="0"/>
              <a:t>Stevens </a:t>
            </a:r>
            <a:r>
              <a:rPr lang="en-US" dirty="0"/>
              <a:t>is arguably the best technical writer ever.</a:t>
            </a:r>
          </a:p>
          <a:p>
            <a:pPr lvl="1"/>
            <a:r>
              <a:rPr lang="en-US" dirty="0"/>
              <a:t>Produced authoritative works in:</a:t>
            </a:r>
          </a:p>
          <a:p>
            <a:pPr lvl="2"/>
            <a:r>
              <a:rPr lang="en-US" dirty="0"/>
              <a:t>Unix programming</a:t>
            </a:r>
          </a:p>
          <a:p>
            <a:pPr lvl="2"/>
            <a:r>
              <a:rPr lang="en-US" dirty="0"/>
              <a:t>TCP/IP (the protocol that makes the Internet work)</a:t>
            </a:r>
          </a:p>
          <a:p>
            <a:pPr lvl="2"/>
            <a:r>
              <a:rPr lang="en-US" dirty="0"/>
              <a:t>Unix network programming</a:t>
            </a:r>
          </a:p>
          <a:p>
            <a:pPr lvl="2"/>
            <a:r>
              <a:rPr lang="en-US" dirty="0"/>
              <a:t>Unix IPC programming</a:t>
            </a:r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685800" y="56388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charset="0"/>
                <a:ea typeface="Calibri" charset="0"/>
                <a:cs typeface="Calibri" charset="0"/>
                <a:hlinkClick r:id="rId3"/>
              </a:rPr>
              <a:t>https://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  <a:hlinkClick r:id="rId3"/>
              </a:rPr>
              <a:t>github.com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  <a:hlinkClick r:id="rId3"/>
              </a:rPr>
              <a:t>/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  <a:hlinkClick r:id="rId3"/>
              </a:rPr>
              <a:t>shihyu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  <a:hlinkClick r:id="rId3"/>
              </a:rPr>
              <a:t>/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  <a:hlinkClick r:id="rId3"/>
              </a:rPr>
              <a:t>Linux_Programming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  <a:hlinkClick r:id="rId3"/>
              </a:rPr>
              <a:t>/tree/master/books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5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slides are provided as extra and is not part of the course coverage.  </a:t>
            </a:r>
          </a:p>
          <a:p>
            <a:r>
              <a:rPr lang="en-US" dirty="0" smtClean="0"/>
              <a:t>Enjoy!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7620912" cy="573088"/>
          </a:xfrm>
        </p:spPr>
        <p:txBody>
          <a:bodyPr/>
          <a:lstStyle/>
          <a:p>
            <a:r>
              <a:rPr lang="en-US" dirty="0" smtClean="0"/>
              <a:t>System Call Error Handling</a:t>
            </a:r>
            <a:endParaRPr lang="en-US" dirty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899"/>
            <a:ext cx="8294687" cy="2647771"/>
          </a:xfrm>
        </p:spPr>
        <p:txBody>
          <a:bodyPr/>
          <a:lstStyle/>
          <a:p>
            <a:r>
              <a:rPr lang="en-US" dirty="0" smtClean="0"/>
              <a:t>On error</a:t>
            </a:r>
            <a:r>
              <a:rPr lang="en-US" smtClean="0"/>
              <a:t>, Linux </a:t>
            </a:r>
            <a:r>
              <a:rPr lang="en-US" dirty="0" smtClean="0"/>
              <a:t>system-level functions typically return -1 and set global variable </a:t>
            </a:r>
            <a:r>
              <a:rPr lang="en-US" dirty="0" err="1" smtClean="0">
                <a:latin typeface="Courier New"/>
                <a:cs typeface="Courier New"/>
              </a:rPr>
              <a:t>errno</a:t>
            </a:r>
            <a:r>
              <a:rPr lang="en-US" dirty="0" smtClean="0"/>
              <a:t> to indicate cause. </a:t>
            </a:r>
          </a:p>
          <a:p>
            <a:r>
              <a:rPr lang="en-US" dirty="0" smtClean="0"/>
              <a:t>Hard and fast rule: </a:t>
            </a:r>
          </a:p>
          <a:p>
            <a:pPr lvl="1"/>
            <a:r>
              <a:rPr lang="en-US" dirty="0" smtClean="0"/>
              <a:t>You must check the return status of every system-level function</a:t>
            </a:r>
          </a:p>
          <a:p>
            <a:pPr lvl="1"/>
            <a:r>
              <a:rPr lang="en-US" dirty="0" smtClean="0"/>
              <a:t>Only exception is the handful of functions that return </a:t>
            </a:r>
            <a:r>
              <a:rPr lang="en-US" dirty="0" smtClean="0">
                <a:latin typeface="Courier New"/>
                <a:cs typeface="Courier New"/>
              </a:rPr>
              <a:t>void</a:t>
            </a: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28600" y="3810000"/>
            <a:ext cx="8634508" cy="120032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nb-NO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nb-NO" sz="1800" dirty="0" err="1" smtClean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= fork()) &lt; 0) {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: %s\n"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strerror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    exit</a:t>
            </a:r>
            <a:r>
              <a:rPr lang="nb-NO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(-1);</a:t>
            </a:r>
            <a:endParaRPr lang="nb-NO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2848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Error-reporting functions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 smtClean="0"/>
              <a:t>Can simplify somewhat using an </a:t>
            </a:r>
            <a:r>
              <a:rPr lang="en-US" i="1" dirty="0" smtClean="0"/>
              <a:t>error-reporting function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1981200"/>
            <a:ext cx="7664854" cy="147732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unix_error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Unix-style error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"%s: %s\n"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strerror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exit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(-1);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4230469"/>
            <a:ext cx="4256209" cy="64633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981200" y="3200400"/>
            <a:ext cx="7010400" cy="1359932"/>
            <a:chOff x="1447800" y="3048000"/>
            <a:chExt cx="7010400" cy="1359932"/>
          </a:xfrm>
        </p:grpSpPr>
        <p:sp>
          <p:nvSpPr>
            <p:cNvPr id="7" name="TextBox 6"/>
            <p:cNvSpPr txBox="1"/>
            <p:nvPr/>
          </p:nvSpPr>
          <p:spPr>
            <a:xfrm>
              <a:off x="5410200" y="4038600"/>
              <a:ext cx="304800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Note: </a:t>
              </a:r>
              <a:r>
                <a:rPr lang="en-US" sz="1800" dirty="0" err="1" smtClean="0">
                  <a:latin typeface="Calibri" pitchFamily="34" charset="0"/>
                </a:rPr>
                <a:t>csapp.c</a:t>
              </a:r>
              <a:r>
                <a:rPr lang="en-US" sz="1800" dirty="0" smtClean="0">
                  <a:latin typeface="Calibri" pitchFamily="34" charset="0"/>
                </a:rPr>
                <a:t> exits with 0.</a:t>
              </a:r>
            </a:p>
          </p:txBody>
        </p:sp>
        <p:cxnSp>
          <p:nvCxnSpPr>
            <p:cNvPr id="9" name="Straight Arrow Connector 8"/>
            <p:cNvCxnSpPr>
              <a:stCxn id="7" idx="1"/>
            </p:cNvCxnSpPr>
            <p:nvPr/>
          </p:nvCxnSpPr>
          <p:spPr bwMode="auto">
            <a:xfrm flipH="1" flipV="1">
              <a:off x="1447800" y="3048000"/>
              <a:ext cx="3962400" cy="117526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0281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Error-handling Wrappers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 smtClean="0"/>
              <a:t>We simplify the code we present to you even further by using Stevens-style error-handling wrappers: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 what you generally want to do in a real application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2408872"/>
            <a:ext cx="4770769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Fork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8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8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5221069"/>
            <a:ext cx="2316900" cy="36933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Fork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1589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7620912" cy="573088"/>
          </a:xfrm>
        </p:spPr>
        <p:txBody>
          <a:bodyPr/>
          <a:lstStyle/>
          <a:p>
            <a:r>
              <a:rPr lang="en-US" dirty="0" smtClean="0"/>
              <a:t>System Call Error Handling</a:t>
            </a:r>
            <a:endParaRPr lang="en-US" dirty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899"/>
            <a:ext cx="8294687" cy="2647771"/>
          </a:xfrm>
        </p:spPr>
        <p:txBody>
          <a:bodyPr/>
          <a:lstStyle/>
          <a:p>
            <a:r>
              <a:rPr lang="en-US" dirty="0" smtClean="0"/>
              <a:t>On error</a:t>
            </a:r>
            <a:r>
              <a:rPr lang="en-US" smtClean="0"/>
              <a:t>, Linux </a:t>
            </a:r>
            <a:r>
              <a:rPr lang="en-US" dirty="0" smtClean="0"/>
              <a:t>system-level functions typically return -1 and set global variable </a:t>
            </a:r>
            <a:r>
              <a:rPr lang="en-US" dirty="0" err="1" smtClean="0">
                <a:latin typeface="Courier New"/>
                <a:cs typeface="Courier New"/>
              </a:rPr>
              <a:t>errno</a:t>
            </a:r>
            <a:r>
              <a:rPr lang="en-US" dirty="0" smtClean="0"/>
              <a:t> to indicate cause. </a:t>
            </a:r>
          </a:p>
          <a:p>
            <a:r>
              <a:rPr lang="en-US" dirty="0" smtClean="0"/>
              <a:t>Hard and fast rule: </a:t>
            </a:r>
          </a:p>
          <a:p>
            <a:pPr lvl="1"/>
            <a:r>
              <a:rPr lang="en-US" dirty="0" smtClean="0"/>
              <a:t>You must check the return status of every system-level function</a:t>
            </a:r>
          </a:p>
          <a:p>
            <a:pPr lvl="1"/>
            <a:r>
              <a:rPr lang="en-US" dirty="0" smtClean="0"/>
              <a:t>Only exception is the handful of functions that return </a:t>
            </a:r>
            <a:r>
              <a:rPr lang="en-US" dirty="0" smtClean="0">
                <a:latin typeface="Courier New"/>
                <a:cs typeface="Courier New"/>
              </a:rPr>
              <a:t>void</a:t>
            </a: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28600" y="3810000"/>
            <a:ext cx="8634508" cy="120032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nb-NO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nb-NO" sz="1800" dirty="0" err="1" smtClean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= fork()) &lt; 0) {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: %s\n"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strerror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    exit</a:t>
            </a:r>
            <a:r>
              <a:rPr lang="nb-NO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(-1);</a:t>
            </a:r>
            <a:endParaRPr lang="nb-NO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4255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I/O and C Standard I/O</a:t>
            </a:r>
            <a:endParaRPr lang="en-US" dirty="0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769" y="1295400"/>
            <a:ext cx="8750300" cy="1371600"/>
          </a:xfrm>
        </p:spPr>
        <p:txBody>
          <a:bodyPr/>
          <a:lstStyle/>
          <a:p>
            <a:r>
              <a:rPr lang="en-US" dirty="0" smtClean="0"/>
              <a:t>C Standard</a:t>
            </a:r>
          </a:p>
          <a:p>
            <a:pPr lvl="1"/>
            <a:r>
              <a:rPr lang="en-US" dirty="0" smtClean="0"/>
              <a:t>Most useful for reading/writing files in applications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 smtClean="0">
                <a:solidFill>
                  <a:schemeClr val="accent2"/>
                </a:solidFill>
              </a:rPr>
              <a:t>buffering</a:t>
            </a:r>
            <a:r>
              <a:rPr lang="en-US" dirty="0" smtClean="0"/>
              <a:t> between program and actual files</a:t>
            </a:r>
          </a:p>
          <a:p>
            <a:r>
              <a:rPr lang="en-US" dirty="0" smtClean="0"/>
              <a:t>Unix I/O</a:t>
            </a:r>
          </a:p>
          <a:p>
            <a:pPr lvl="1"/>
            <a:r>
              <a:rPr lang="en-US" dirty="0" smtClean="0"/>
              <a:t>Lower level</a:t>
            </a:r>
          </a:p>
          <a:p>
            <a:pPr lvl="1"/>
            <a:r>
              <a:rPr lang="en-US" dirty="0" smtClean="0"/>
              <a:t>Required for system and network programming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3654425" y="42084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3654425" y="57864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3656313" y="51006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Standard </a:t>
            </a:r>
            <a:r>
              <a:rPr lang="en-US" sz="1600" dirty="0">
                <a:latin typeface="Calibri" pitchFamily="34" charset="0"/>
              </a:rPr>
              <a:t>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4168839" y="44196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1155700" y="3746500"/>
            <a:ext cx="1989138" cy="1816100"/>
          </a:xfrm>
          <a:prstGeom prst="rect">
            <a:avLst/>
          </a:prstGeom>
          <a:solidFill>
            <a:srgbClr val="D5F1C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fopen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fdopen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fread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fwrite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sprintf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fgets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fputs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fflush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fseek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fclose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1444625" y="57150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3144838" y="61356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3175000" y="46355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54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Error-reporting functions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 smtClean="0"/>
              <a:t>Can simplify somewhat using an </a:t>
            </a:r>
            <a:r>
              <a:rPr lang="en-US" i="1" dirty="0" smtClean="0"/>
              <a:t>error-reporting function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1981200"/>
            <a:ext cx="7664854" cy="147732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unix_error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Unix-style error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"%s: %s\n"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strerror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exit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(-1);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4230469"/>
            <a:ext cx="4256209" cy="64633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981200" y="3200400"/>
            <a:ext cx="7010400" cy="1359932"/>
            <a:chOff x="1447800" y="3048000"/>
            <a:chExt cx="7010400" cy="1359932"/>
          </a:xfrm>
        </p:grpSpPr>
        <p:sp>
          <p:nvSpPr>
            <p:cNvPr id="7" name="TextBox 6"/>
            <p:cNvSpPr txBox="1"/>
            <p:nvPr/>
          </p:nvSpPr>
          <p:spPr>
            <a:xfrm>
              <a:off x="5410200" y="4038600"/>
              <a:ext cx="304800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Note: </a:t>
              </a:r>
              <a:r>
                <a:rPr lang="en-US" sz="1800" dirty="0" err="1" smtClean="0">
                  <a:latin typeface="Calibri" pitchFamily="34" charset="0"/>
                </a:rPr>
                <a:t>csapp.c</a:t>
              </a:r>
              <a:r>
                <a:rPr lang="en-US" sz="1800" dirty="0" smtClean="0">
                  <a:latin typeface="Calibri" pitchFamily="34" charset="0"/>
                </a:rPr>
                <a:t> exits with 0.</a:t>
              </a:r>
            </a:p>
          </p:txBody>
        </p:sp>
        <p:cxnSp>
          <p:nvCxnSpPr>
            <p:cNvPr id="9" name="Straight Arrow Connector 8"/>
            <p:cNvCxnSpPr>
              <a:stCxn id="7" idx="1"/>
            </p:cNvCxnSpPr>
            <p:nvPr/>
          </p:nvCxnSpPr>
          <p:spPr bwMode="auto">
            <a:xfrm flipH="1" flipV="1">
              <a:off x="1447800" y="3048000"/>
              <a:ext cx="3962400" cy="117526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9546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Error-handling Wrappers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 smtClean="0"/>
              <a:t>We simplify the code we present to you even further by using Stevens-style error-handling wrappers: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 what you generally want to do in a real application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2408872"/>
            <a:ext cx="4770769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Fork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8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8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5221069"/>
            <a:ext cx="2316900" cy="36933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Fork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5650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1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2970212"/>
          </a:xfrm>
        </p:spPr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memory.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Similar to buffered </a:t>
            </a:r>
            <a:r>
              <a:rPr lang="en-US" dirty="0" smtClean="0">
                <a:solidFill>
                  <a:schemeClr val="bg1"/>
                </a:solidFill>
              </a:rPr>
              <a:t>RIO (later)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>C programs begin life with three open streams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</a:t>
            </a:r>
            <a:r>
              <a:rPr lang="en-US" dirty="0" smtClean="0"/>
              <a:t> (</a:t>
            </a:r>
            <a:r>
              <a:rPr lang="en-US" dirty="0"/>
              <a:t>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914400" y="4495800"/>
            <a:ext cx="7164388" cy="20574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(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descriptor 0)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) 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(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descriptor 2)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70592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Buffer </a:t>
            </a:r>
            <a:r>
              <a:rPr lang="en-US" dirty="0"/>
              <a:t>flushed to output </a:t>
            </a:r>
            <a:r>
              <a:rPr lang="en-US" dirty="0" err="1"/>
              <a:t>fd</a:t>
            </a:r>
            <a:r>
              <a:rPr lang="en-US" dirty="0"/>
              <a:t> on “\n” 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call</a:t>
            </a:r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2544762" y="19050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2620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3078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3459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39163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43735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48307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5287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5745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2849562" y="23193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3001962" y="2133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3306762" y="24717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3382962" y="2363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5059362" y="34623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3759200" y="26241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4525962" y="32337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4140200" y="28971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4627562" y="31575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3687762" y="27003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4144962" y="29289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3916362" y="43005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3992562" y="4510087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1630362" y="3076574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1935162" y="33940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2659400" y="51958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 smtClean="0">
                <a:latin typeface="Courier New" pitchFamily="49" charset="0"/>
              </a:rPr>
              <a:t>buf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>
                <a:latin typeface="Courier New" pitchFamily="49" charset="0"/>
              </a:rPr>
              <a:t>6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6056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6286" y="1295400"/>
            <a:ext cx="7896225" cy="4972050"/>
          </a:xfrm>
        </p:spPr>
        <p:txBody>
          <a:bodyPr/>
          <a:lstStyle/>
          <a:p>
            <a:r>
              <a:rPr lang="en-US" dirty="0"/>
              <a:t>You can see this buffering in action for yourself, using the always fascinating Unix </a:t>
            </a:r>
            <a:r>
              <a:rPr lang="en-US" dirty="0" err="1">
                <a:latin typeface="Courier New" pitchFamily="49" charset="0"/>
              </a:rPr>
              <a:t>strace</a:t>
            </a:r>
            <a:r>
              <a:rPr lang="en-US" dirty="0"/>
              <a:t> 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3276600" y="2438400"/>
            <a:ext cx="55626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6...)               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_exit(0)                                = 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457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3377110" y="4514672"/>
            <a:ext cx="5462089" cy="1015663"/>
          </a:xfrm>
          <a:prstGeom prst="rect">
            <a:avLst/>
          </a:prstGeom>
          <a:solidFill>
            <a:srgbClr val="3366FF">
              <a:alpha val="28000"/>
            </a:srgbClr>
          </a:solidFill>
        </p:spPr>
        <p:txBody>
          <a:bodyPr wrap="square">
            <a:spAutoFit/>
          </a:bodyPr>
          <a:lstStyle/>
          <a:p>
            <a:r>
              <a:rPr lang="en-US" sz="2000" b="0" dirty="0" err="1" smtClean="0">
                <a:latin typeface="Calibri" charset="0"/>
                <a:ea typeface="Calibri" charset="0"/>
                <a:cs typeface="Calibri" charset="0"/>
              </a:rPr>
              <a:t>strace</a:t>
            </a: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: a debugging tool in Linux. When you start a program using </a:t>
            </a:r>
            <a:r>
              <a:rPr lang="en-US" sz="2000" b="0" dirty="0" err="1" smtClean="0">
                <a:latin typeface="Calibri" charset="0"/>
                <a:ea typeface="Calibri" charset="0"/>
                <a:cs typeface="Calibri" charset="0"/>
              </a:rPr>
              <a:t>strace</a:t>
            </a: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, it prints a list of system calls made by the program.</a:t>
            </a:r>
            <a:endParaRPr lang="en-US" sz="2000" b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85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077200" cy="573088"/>
          </a:xfrm>
        </p:spPr>
        <p:txBody>
          <a:bodyPr/>
          <a:lstStyle/>
          <a:p>
            <a:r>
              <a:rPr lang="en-US" dirty="0"/>
              <a:t>Fork Example #2 </a:t>
            </a:r>
            <a:r>
              <a:rPr lang="en-US" dirty="0" smtClean="0"/>
              <a:t>(Earlier Lecture)</a:t>
            </a:r>
            <a:endParaRPr lang="en-US" dirty="0"/>
          </a:p>
        </p:txBody>
      </p:sp>
      <p:sp>
        <p:nvSpPr>
          <p:cNvPr id="782339" name="Text Box 3"/>
          <p:cNvSpPr txBox="1">
            <a:spLocks noChangeArrowheads="1"/>
          </p:cNvSpPr>
          <p:nvPr/>
        </p:nvSpPr>
        <p:spPr bwMode="auto">
          <a:xfrm>
            <a:off x="990600" y="2509897"/>
            <a:ext cx="3023585" cy="2062103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fork2()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printf("L0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\n</a:t>
            </a:r>
            <a:r>
              <a:rPr lang="en-US" sz="1600" dirty="0">
                <a:latin typeface="Courier New" pitchFamily="49" charset="0"/>
              </a:rPr>
              <a:t>");</a:t>
            </a:r>
          </a:p>
          <a:p>
            <a:r>
              <a:rPr lang="en-US" sz="1600" dirty="0">
                <a:latin typeface="Courier New" pitchFamily="49" charset="0"/>
              </a:rPr>
              <a:t>    fork();</a:t>
            </a:r>
          </a:p>
          <a:p>
            <a:r>
              <a:rPr lang="en-US" sz="1600" dirty="0">
                <a:latin typeface="Courier New" pitchFamily="49" charset="0"/>
              </a:rPr>
              <a:t>    printf("L1\n");    </a:t>
            </a:r>
          </a:p>
          <a:p>
            <a:r>
              <a:rPr lang="en-US" sz="1600" dirty="0">
                <a:latin typeface="Courier New" pitchFamily="49" charset="0"/>
              </a:rPr>
              <a:t>    fork();</a:t>
            </a:r>
          </a:p>
          <a:p>
            <a:r>
              <a:rPr lang="en-US" sz="1600" dirty="0">
                <a:latin typeface="Courier New" pitchFamily="49" charset="0"/>
              </a:rPr>
              <a:t>    printf("Bye\n");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8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1076325"/>
          </a:xfrm>
        </p:spPr>
        <p:txBody>
          <a:bodyPr/>
          <a:lstStyle/>
          <a:p>
            <a:r>
              <a:rPr lang="en-US"/>
              <a:t>Key Points</a:t>
            </a:r>
          </a:p>
          <a:p>
            <a:pPr lvl="1"/>
            <a:r>
              <a:rPr lang="en-US"/>
              <a:t>Both parent and child can continue forking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64137" y="3916422"/>
            <a:ext cx="457200" cy="336550"/>
            <a:chOff x="3072" y="3120"/>
            <a:chExt cx="288" cy="212"/>
          </a:xfrm>
        </p:grpSpPr>
        <p:sp>
          <p:nvSpPr>
            <p:cNvPr id="782342" name="Line 6"/>
            <p:cNvSpPr>
              <a:spLocks noChangeShapeType="1"/>
            </p:cNvSpPr>
            <p:nvPr/>
          </p:nvSpPr>
          <p:spPr bwMode="auto">
            <a:xfrm>
              <a:off x="312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43" name="Text Box 7"/>
            <p:cNvSpPr txBox="1">
              <a:spLocks noChangeArrowheads="1"/>
            </p:cNvSpPr>
            <p:nvPr/>
          </p:nvSpPr>
          <p:spPr bwMode="auto">
            <a:xfrm>
              <a:off x="3072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621337" y="3230622"/>
            <a:ext cx="533400" cy="1022350"/>
            <a:chOff x="3360" y="2688"/>
            <a:chExt cx="336" cy="644"/>
          </a:xfrm>
        </p:grpSpPr>
        <p:sp>
          <p:nvSpPr>
            <p:cNvPr id="782345" name="Line 9"/>
            <p:cNvSpPr>
              <a:spLocks noChangeShapeType="1"/>
            </p:cNvSpPr>
            <p:nvPr/>
          </p:nvSpPr>
          <p:spPr bwMode="auto">
            <a:xfrm flipV="1">
              <a:off x="3360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360" y="2688"/>
              <a:ext cx="336" cy="644"/>
              <a:chOff x="3360" y="2688"/>
              <a:chExt cx="336" cy="644"/>
            </a:xfrm>
          </p:grpSpPr>
          <p:sp>
            <p:nvSpPr>
              <p:cNvPr id="782347" name="Line 11"/>
              <p:cNvSpPr>
                <a:spLocks noChangeShapeType="1"/>
              </p:cNvSpPr>
              <p:nvPr/>
            </p:nvSpPr>
            <p:spPr bwMode="auto">
              <a:xfrm>
                <a:off x="3360" y="2880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82348" name="Text Box 12"/>
              <p:cNvSpPr txBox="1">
                <a:spLocks noChangeArrowheads="1"/>
              </p:cNvSpPr>
              <p:nvPr/>
            </p:nvSpPr>
            <p:spPr bwMode="auto">
              <a:xfrm>
                <a:off x="3360" y="3120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782349" name="Text Box 13"/>
              <p:cNvSpPr txBox="1">
                <a:spLocks noChangeArrowheads="1"/>
              </p:cNvSpPr>
              <p:nvPr/>
            </p:nvSpPr>
            <p:spPr bwMode="auto">
              <a:xfrm>
                <a:off x="3360" y="2688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782350" name="Line 14"/>
              <p:cNvSpPr>
                <a:spLocks noChangeShapeType="1"/>
              </p:cNvSpPr>
              <p:nvPr/>
            </p:nvSpPr>
            <p:spPr bwMode="auto">
              <a:xfrm>
                <a:off x="3360" y="3312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154737" y="2925822"/>
            <a:ext cx="627063" cy="1327150"/>
            <a:chOff x="3696" y="2496"/>
            <a:chExt cx="395" cy="836"/>
          </a:xfrm>
        </p:grpSpPr>
        <p:sp>
          <p:nvSpPr>
            <p:cNvPr id="782352" name="Line 16"/>
            <p:cNvSpPr>
              <a:spLocks noChangeShapeType="1"/>
            </p:cNvSpPr>
            <p:nvPr/>
          </p:nvSpPr>
          <p:spPr bwMode="auto">
            <a:xfrm flipV="1">
              <a:off x="3696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53" name="Line 17"/>
            <p:cNvSpPr>
              <a:spLocks noChangeShapeType="1"/>
            </p:cNvSpPr>
            <p:nvPr/>
          </p:nvSpPr>
          <p:spPr bwMode="auto">
            <a:xfrm flipV="1">
              <a:off x="3696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54" name="Line 18"/>
            <p:cNvSpPr>
              <a:spLocks noChangeShapeType="1"/>
            </p:cNvSpPr>
            <p:nvPr/>
          </p:nvSpPr>
          <p:spPr bwMode="auto">
            <a:xfrm>
              <a:off x="3696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55" name="Line 19"/>
            <p:cNvSpPr>
              <a:spLocks noChangeShapeType="1"/>
            </p:cNvSpPr>
            <p:nvPr/>
          </p:nvSpPr>
          <p:spPr bwMode="auto">
            <a:xfrm>
              <a:off x="3696" y="312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56" name="Text Box 20"/>
            <p:cNvSpPr txBox="1">
              <a:spLocks noChangeArrowheads="1"/>
            </p:cNvSpPr>
            <p:nvPr/>
          </p:nvSpPr>
          <p:spPr bwMode="auto">
            <a:xfrm>
              <a:off x="3744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2357" name="Text Box 21"/>
            <p:cNvSpPr txBox="1">
              <a:spLocks noChangeArrowheads="1"/>
            </p:cNvSpPr>
            <p:nvPr/>
          </p:nvSpPr>
          <p:spPr bwMode="auto">
            <a:xfrm>
              <a:off x="3744" y="29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2358" name="Text Box 22"/>
            <p:cNvSpPr txBox="1">
              <a:spLocks noChangeArrowheads="1"/>
            </p:cNvSpPr>
            <p:nvPr/>
          </p:nvSpPr>
          <p:spPr bwMode="auto">
            <a:xfrm>
              <a:off x="3744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2359" name="Text Box 23"/>
            <p:cNvSpPr txBox="1">
              <a:spLocks noChangeArrowheads="1"/>
            </p:cNvSpPr>
            <p:nvPr/>
          </p:nvSpPr>
          <p:spPr bwMode="auto">
            <a:xfrm>
              <a:off x="3744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2360" name="Line 24"/>
            <p:cNvSpPr>
              <a:spLocks noChangeShapeType="1"/>
            </p:cNvSpPr>
            <p:nvPr/>
          </p:nvSpPr>
          <p:spPr bwMode="auto">
            <a:xfrm>
              <a:off x="3696" y="331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61" name="Line 25"/>
            <p:cNvSpPr>
              <a:spLocks noChangeShapeType="1"/>
            </p:cNvSpPr>
            <p:nvPr/>
          </p:nvSpPr>
          <p:spPr bwMode="auto">
            <a:xfrm>
              <a:off x="3696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991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553200" cy="573088"/>
          </a:xfrm>
        </p:spPr>
        <p:txBody>
          <a:bodyPr/>
          <a:lstStyle/>
          <a:p>
            <a:r>
              <a:rPr lang="en-US"/>
              <a:t>Fork Example #2 (modified)</a:t>
            </a:r>
          </a:p>
        </p:txBody>
      </p:sp>
      <p:sp>
        <p:nvSpPr>
          <p:cNvPr id="786435" name="Text Box 3"/>
          <p:cNvSpPr txBox="1">
            <a:spLocks noChangeArrowheads="1"/>
          </p:cNvSpPr>
          <p:nvPr/>
        </p:nvSpPr>
        <p:spPr bwMode="auto">
          <a:xfrm>
            <a:off x="914400" y="2509897"/>
            <a:ext cx="3023585" cy="2062103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fork2a()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printf("L0");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printf("L1\n");   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printf("Bye\n");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86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0399" y="1276350"/>
            <a:ext cx="7896225" cy="1238250"/>
          </a:xfrm>
        </p:spPr>
        <p:txBody>
          <a:bodyPr/>
          <a:lstStyle/>
          <a:p>
            <a:r>
              <a:rPr lang="en-US"/>
              <a:t>Removed the “\n” from the first printf</a:t>
            </a:r>
          </a:p>
          <a:p>
            <a:pPr lvl="1"/>
            <a:r>
              <a:rPr lang="en-US"/>
              <a:t>As a result, “L0” gets printed twice</a:t>
            </a:r>
          </a:p>
        </p:txBody>
      </p:sp>
      <p:sp>
        <p:nvSpPr>
          <p:cNvPr id="786441" name="Line 9"/>
          <p:cNvSpPr>
            <a:spLocks noChangeShapeType="1"/>
          </p:cNvSpPr>
          <p:nvPr/>
        </p:nvSpPr>
        <p:spPr bwMode="auto">
          <a:xfrm flipV="1">
            <a:off x="5011737" y="354965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6443" name="Line 11"/>
          <p:cNvSpPr>
            <a:spLocks noChangeShapeType="1"/>
          </p:cNvSpPr>
          <p:nvPr/>
        </p:nvSpPr>
        <p:spPr bwMode="auto">
          <a:xfrm>
            <a:off x="5011737" y="354965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6444" name="Text Box 12"/>
          <p:cNvSpPr txBox="1">
            <a:spLocks noChangeArrowheads="1"/>
          </p:cNvSpPr>
          <p:nvPr/>
        </p:nvSpPr>
        <p:spPr bwMode="auto">
          <a:xfrm>
            <a:off x="5011737" y="3930650"/>
            <a:ext cx="6731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L0L1</a:t>
            </a:r>
          </a:p>
        </p:txBody>
      </p:sp>
      <p:sp>
        <p:nvSpPr>
          <p:cNvPr id="786445" name="Text Box 13"/>
          <p:cNvSpPr txBox="1">
            <a:spLocks noChangeArrowheads="1"/>
          </p:cNvSpPr>
          <p:nvPr/>
        </p:nvSpPr>
        <p:spPr bwMode="auto">
          <a:xfrm>
            <a:off x="5011737" y="3244850"/>
            <a:ext cx="8255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L0L1</a:t>
            </a:r>
          </a:p>
        </p:txBody>
      </p:sp>
      <p:sp>
        <p:nvSpPr>
          <p:cNvPr id="786446" name="Line 14"/>
          <p:cNvSpPr>
            <a:spLocks noChangeShapeType="1"/>
          </p:cNvSpPr>
          <p:nvPr/>
        </p:nvSpPr>
        <p:spPr bwMode="auto">
          <a:xfrm>
            <a:off x="5011737" y="423545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773737" y="2940050"/>
            <a:ext cx="627063" cy="1327150"/>
            <a:chOff x="3696" y="2496"/>
            <a:chExt cx="395" cy="836"/>
          </a:xfrm>
        </p:grpSpPr>
        <p:sp>
          <p:nvSpPr>
            <p:cNvPr id="786448" name="Line 16"/>
            <p:cNvSpPr>
              <a:spLocks noChangeShapeType="1"/>
            </p:cNvSpPr>
            <p:nvPr/>
          </p:nvSpPr>
          <p:spPr bwMode="auto">
            <a:xfrm flipV="1">
              <a:off x="3696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49" name="Line 17"/>
            <p:cNvSpPr>
              <a:spLocks noChangeShapeType="1"/>
            </p:cNvSpPr>
            <p:nvPr/>
          </p:nvSpPr>
          <p:spPr bwMode="auto">
            <a:xfrm flipV="1">
              <a:off x="3696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50" name="Line 18"/>
            <p:cNvSpPr>
              <a:spLocks noChangeShapeType="1"/>
            </p:cNvSpPr>
            <p:nvPr/>
          </p:nvSpPr>
          <p:spPr bwMode="auto">
            <a:xfrm>
              <a:off x="3696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51" name="Line 19"/>
            <p:cNvSpPr>
              <a:spLocks noChangeShapeType="1"/>
            </p:cNvSpPr>
            <p:nvPr/>
          </p:nvSpPr>
          <p:spPr bwMode="auto">
            <a:xfrm>
              <a:off x="3696" y="312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52" name="Text Box 20"/>
            <p:cNvSpPr txBox="1">
              <a:spLocks noChangeArrowheads="1"/>
            </p:cNvSpPr>
            <p:nvPr/>
          </p:nvSpPr>
          <p:spPr bwMode="auto">
            <a:xfrm>
              <a:off x="3744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6453" name="Text Box 21"/>
            <p:cNvSpPr txBox="1">
              <a:spLocks noChangeArrowheads="1"/>
            </p:cNvSpPr>
            <p:nvPr/>
          </p:nvSpPr>
          <p:spPr bwMode="auto">
            <a:xfrm>
              <a:off x="3744" y="29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6454" name="Text Box 22"/>
            <p:cNvSpPr txBox="1">
              <a:spLocks noChangeArrowheads="1"/>
            </p:cNvSpPr>
            <p:nvPr/>
          </p:nvSpPr>
          <p:spPr bwMode="auto">
            <a:xfrm>
              <a:off x="3744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6455" name="Text Box 23"/>
            <p:cNvSpPr txBox="1">
              <a:spLocks noChangeArrowheads="1"/>
            </p:cNvSpPr>
            <p:nvPr/>
          </p:nvSpPr>
          <p:spPr bwMode="auto">
            <a:xfrm>
              <a:off x="3744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6456" name="Line 24"/>
            <p:cNvSpPr>
              <a:spLocks noChangeShapeType="1"/>
            </p:cNvSpPr>
            <p:nvPr/>
          </p:nvSpPr>
          <p:spPr bwMode="auto">
            <a:xfrm>
              <a:off x="3696" y="331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57" name="Line 25"/>
            <p:cNvSpPr>
              <a:spLocks noChangeShapeType="1"/>
            </p:cNvSpPr>
            <p:nvPr/>
          </p:nvSpPr>
          <p:spPr bwMode="auto">
            <a:xfrm>
              <a:off x="3696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526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41" grpId="0" animBg="1"/>
      <p:bldP spid="786443" grpId="0" animBg="1"/>
      <p:bldP spid="786444" grpId="0"/>
      <p:bldP spid="786445" grpId="0"/>
      <p:bldP spid="78644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496050" cy="573087"/>
          </a:xfrm>
        </p:spPr>
        <p:txBody>
          <a:bodyPr/>
          <a:lstStyle/>
          <a:p>
            <a:r>
              <a:rPr lang="en-US" dirty="0" smtClean="0"/>
              <a:t>Repeated Slide: Reading </a:t>
            </a:r>
            <a:r>
              <a:rPr lang="en-US" dirty="0"/>
              <a:t>Files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19200"/>
            <a:ext cx="8307387" cy="5257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Reading a file copies bytes from the current file position to memory, and then updates file position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Returns </a:t>
            </a:r>
            <a:r>
              <a:rPr lang="en-US" dirty="0"/>
              <a:t>number of bytes read from file </a:t>
            </a:r>
            <a:r>
              <a:rPr lang="en-US" dirty="0" err="1">
                <a:latin typeface="Courier New" pitchFamily="49" charset="0"/>
              </a:rPr>
              <a:t>fd</a:t>
            </a:r>
            <a:r>
              <a:rPr lang="en-US" dirty="0"/>
              <a:t> into </a:t>
            </a:r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type </a:t>
            </a:r>
            <a:r>
              <a:rPr lang="en-US" b="1" dirty="0" err="1">
                <a:latin typeface="Courier New" pitchFamily="49" charset="0"/>
              </a:rPr>
              <a:t>ssize_t</a:t>
            </a:r>
            <a:r>
              <a:rPr lang="en-US" dirty="0"/>
              <a:t> is signed integer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short counts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</a:t>
            </a: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</a:rPr>
              <a:t>sizeof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/>
              <a:t> </a:t>
            </a:r>
            <a:r>
              <a:rPr lang="en-US" dirty="0"/>
              <a:t>) are possible and are not errors!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834424" y="2085975"/>
            <a:ext cx="607695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pPr>
              <a:lnSpc>
                <a:spcPct val="100000"/>
              </a:lnSpc>
            </a:pPr>
            <a:endParaRPr lang="en-US" sz="1600" dirty="0" err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file fd ... 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read up to 512 bytes from file fd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if ((nbytes = read(fd, buf, sizeof(buf))) &lt; 0) {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perror("read");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739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2093" cy="762000"/>
          </a:xfrm>
        </p:spPr>
        <p:txBody>
          <a:bodyPr/>
          <a:lstStyle/>
          <a:p>
            <a:r>
              <a:rPr lang="en-US"/>
              <a:t>Dealing with Short Counts</a:t>
            </a:r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8637" y="1295400"/>
            <a:ext cx="7896225" cy="4972050"/>
          </a:xfrm>
        </p:spPr>
        <p:txBody>
          <a:bodyPr/>
          <a:lstStyle/>
          <a:p>
            <a:r>
              <a:rPr lang="en-US" dirty="0"/>
              <a:t>Short counts can occur in these situations:</a:t>
            </a:r>
          </a:p>
          <a:p>
            <a:pPr lvl="1"/>
            <a:r>
              <a:rPr lang="en-US" dirty="0"/>
              <a:t>Encountering (end-of-file) EOF on reads</a:t>
            </a:r>
          </a:p>
          <a:p>
            <a:pPr lvl="1"/>
            <a:r>
              <a:rPr lang="en-US" dirty="0"/>
              <a:t>Reading text lines from a terminal</a:t>
            </a:r>
          </a:p>
          <a:p>
            <a:pPr lvl="1"/>
            <a:r>
              <a:rPr lang="en-US" dirty="0"/>
              <a:t>Reading and writing network sockets or Unix pipes</a:t>
            </a:r>
          </a:p>
          <a:p>
            <a:endParaRPr lang="en-US" dirty="0" smtClean="0"/>
          </a:p>
          <a:p>
            <a:r>
              <a:rPr lang="en-US" dirty="0" smtClean="0"/>
              <a:t>Short </a:t>
            </a:r>
            <a:r>
              <a:rPr lang="en-US" dirty="0"/>
              <a:t>counts never occur in these situations:</a:t>
            </a:r>
          </a:p>
          <a:p>
            <a:pPr lvl="1"/>
            <a:r>
              <a:rPr lang="en-US" dirty="0"/>
              <a:t>Reading from disk files (except for EOF)</a:t>
            </a:r>
          </a:p>
          <a:p>
            <a:pPr lvl="1"/>
            <a:r>
              <a:rPr lang="en-US" dirty="0"/>
              <a:t>Writing to disk files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018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3"/>
            <a:ext cx="4953000" cy="573087"/>
          </a:xfrm>
        </p:spPr>
        <p:txBody>
          <a:bodyPr/>
          <a:lstStyle/>
          <a:p>
            <a:r>
              <a:rPr lang="en-US" dirty="0"/>
              <a:t>Unix </a:t>
            </a:r>
            <a:r>
              <a:rPr lang="en-US" dirty="0" smtClean="0"/>
              <a:t>I/O Overview</a:t>
            </a:r>
            <a:endParaRPr lang="en-US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670925" cy="497205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Linux </a:t>
            </a:r>
            <a:r>
              <a:rPr lang="en-US" i="1" dirty="0">
                <a:solidFill>
                  <a:srgbClr val="C00000"/>
                </a:solidFill>
              </a:rPr>
              <a:t>file</a:t>
            </a:r>
            <a:r>
              <a:rPr lang="en-US" dirty="0"/>
              <a:t> 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/>
            <a:r>
              <a:rPr lang="en-US" i="1" dirty="0" smtClean="0"/>
              <a:t>B</a:t>
            </a:r>
            <a:r>
              <a:rPr lang="en-US" i="1" baseline="-25000" dirty="0" smtClean="0"/>
              <a:t>0 </a:t>
            </a:r>
            <a:r>
              <a:rPr lang="en-US" i="1" dirty="0" smtClean="0"/>
              <a:t>, B</a:t>
            </a:r>
            <a:r>
              <a:rPr lang="en-US" i="1" baseline="-25000" dirty="0" smtClean="0"/>
              <a:t>1 </a:t>
            </a:r>
            <a:r>
              <a:rPr lang="en-US" i="1" dirty="0" smtClean="0"/>
              <a:t>, </a:t>
            </a:r>
            <a:r>
              <a:rPr lang="en-US" i="1" dirty="0"/>
              <a:t>.... , </a:t>
            </a:r>
            <a:r>
              <a:rPr lang="en-US" i="1" dirty="0" err="1"/>
              <a:t>B</a:t>
            </a:r>
            <a:r>
              <a:rPr lang="en-US" i="1" baseline="-25000" dirty="0" err="1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Cool fact: All </a:t>
            </a:r>
            <a:r>
              <a:rPr lang="en-US" dirty="0"/>
              <a:t>I/O devices are represented as files: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/dev/sda2</a:t>
            </a:r>
            <a:r>
              <a:rPr lang="en-US" b="1" dirty="0"/>
              <a:t>    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</a:rPr>
              <a:t>usr</a:t>
            </a:r>
            <a:r>
              <a:rPr lang="en-US" b="1" dirty="0"/>
              <a:t> </a:t>
            </a:r>
            <a:r>
              <a:rPr lang="en-US" dirty="0"/>
              <a:t>disk partition)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/dev/tty2</a:t>
            </a:r>
            <a:r>
              <a:rPr lang="en-US" b="1" dirty="0"/>
              <a:t>    </a:t>
            </a:r>
            <a:r>
              <a:rPr lang="en-US" dirty="0"/>
              <a:t>(terminal)</a:t>
            </a:r>
          </a:p>
          <a:p>
            <a:endParaRPr lang="en-US" dirty="0" smtClean="0"/>
          </a:p>
          <a:p>
            <a:r>
              <a:rPr lang="en-US" dirty="0" smtClean="0"/>
              <a:t>Even </a:t>
            </a:r>
            <a:r>
              <a:rPr lang="en-US" dirty="0"/>
              <a:t>the kernel is represented as a file: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/boot/</a:t>
            </a:r>
            <a:r>
              <a:rPr lang="en-US" b="1" dirty="0">
                <a:latin typeface="Courier New"/>
                <a:cs typeface="Courier New"/>
              </a:rPr>
              <a:t>vmlinuz-3.13.0-55-</a:t>
            </a:r>
            <a:r>
              <a:rPr lang="en-US" b="1" dirty="0" smtClean="0">
                <a:latin typeface="Courier New"/>
                <a:cs typeface="Courier New"/>
              </a:rPr>
              <a:t>generic </a:t>
            </a:r>
            <a:r>
              <a:rPr lang="en-US" dirty="0" smtClean="0"/>
              <a:t>(</a:t>
            </a:r>
            <a:r>
              <a:rPr lang="en-US" dirty="0"/>
              <a:t>kernel </a:t>
            </a:r>
            <a:r>
              <a:rPr lang="en-US" dirty="0" smtClean="0"/>
              <a:t>image</a:t>
            </a:r>
            <a:r>
              <a:rPr lang="en-US" dirty="0"/>
              <a:t>) </a:t>
            </a:r>
          </a:p>
          <a:p>
            <a:pPr lvl="1"/>
            <a:r>
              <a:rPr lang="en-US" b="1" dirty="0">
                <a:latin typeface="Courier New" pitchFamily="49" charset="0"/>
              </a:rPr>
              <a:t>/proc</a:t>
            </a:r>
            <a:r>
              <a:rPr lang="en-US" b="1" dirty="0"/>
              <a:t>            </a:t>
            </a:r>
            <a:r>
              <a:rPr lang="en-US" b="1" dirty="0" smtClean="0"/>
              <a:t> 	                                                  </a:t>
            </a:r>
            <a:r>
              <a:rPr lang="en-US" dirty="0" smtClean="0"/>
              <a:t>(</a:t>
            </a:r>
            <a:r>
              <a:rPr lang="en-US" dirty="0"/>
              <a:t>kernel data structures)</a:t>
            </a:r>
          </a:p>
        </p:txBody>
      </p:sp>
    </p:spTree>
    <p:extLst>
      <p:ext uri="{BB962C8B-B14F-4D97-AF65-F5344CB8AC3E}">
        <p14:creationId xmlns:p14="http://schemas.microsoft.com/office/powerpoint/2010/main" val="160136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7" y="438150"/>
            <a:ext cx="8716963" cy="781050"/>
          </a:xfrm>
        </p:spPr>
        <p:txBody>
          <a:bodyPr/>
          <a:lstStyle/>
          <a:p>
            <a:r>
              <a:rPr lang="en-US" dirty="0"/>
              <a:t>Unix I/</a:t>
            </a:r>
            <a:r>
              <a:rPr lang="en-US" dirty="0" smtClean="0"/>
              <a:t>O Overview</a:t>
            </a:r>
            <a:endParaRPr lang="en-US" dirty="0"/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7150"/>
            <a:ext cx="8307387" cy="4997450"/>
          </a:xfrm>
        </p:spPr>
        <p:txBody>
          <a:bodyPr/>
          <a:lstStyle/>
          <a:p>
            <a:r>
              <a:rPr lang="en-US" dirty="0" smtClean="0"/>
              <a:t>Elegant </a:t>
            </a:r>
            <a:r>
              <a:rPr lang="en-US" dirty="0"/>
              <a:t>mapping of files to devices allows kernel to export simple interface called </a:t>
            </a:r>
            <a:r>
              <a:rPr lang="en-US" i="1" dirty="0"/>
              <a:t>Unix </a:t>
            </a:r>
            <a:r>
              <a:rPr lang="en-US" i="1" dirty="0" smtClean="0"/>
              <a:t>I/O:</a:t>
            </a:r>
            <a:endParaRPr lang="en-US" i="1" dirty="0"/>
          </a:p>
          <a:p>
            <a:pPr lvl="1"/>
            <a:r>
              <a:rPr lang="en-US" dirty="0" smtClean="0"/>
              <a:t>Opening </a:t>
            </a:r>
            <a:r>
              <a:rPr lang="en-US" dirty="0"/>
              <a:t>and closing files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open()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close()</a:t>
            </a:r>
          </a:p>
          <a:p>
            <a:pPr lvl="1"/>
            <a:r>
              <a:rPr lang="en-US" dirty="0"/>
              <a:t>Reading and writing a file</a:t>
            </a:r>
          </a:p>
          <a:p>
            <a:pPr lvl="2"/>
            <a:r>
              <a:rPr lang="en-US" b="1" dirty="0">
                <a:latin typeface="Courier New" pitchFamily="49" charset="0"/>
              </a:rPr>
              <a:t>read()</a:t>
            </a:r>
            <a:r>
              <a:rPr lang="en-US" b="1" dirty="0"/>
              <a:t> </a:t>
            </a:r>
            <a:r>
              <a:rPr lang="en-US" dirty="0"/>
              <a:t>and  </a:t>
            </a:r>
            <a:r>
              <a:rPr lang="en-US" b="1" dirty="0">
                <a:latin typeface="Courier New" pitchFamily="49" charset="0"/>
              </a:rPr>
              <a:t>write()</a:t>
            </a:r>
          </a:p>
          <a:p>
            <a:pPr lvl="1"/>
            <a:r>
              <a:rPr lang="en-US" dirty="0"/>
              <a:t>Changing the </a:t>
            </a:r>
            <a:r>
              <a:rPr lang="en-US" b="1" i="1" dirty="0">
                <a:solidFill>
                  <a:srgbClr val="C00000"/>
                </a:solidFill>
              </a:rPr>
              <a:t>current file position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(seek)</a:t>
            </a:r>
          </a:p>
          <a:p>
            <a:pPr lvl="2"/>
            <a:r>
              <a:rPr lang="en-US" dirty="0"/>
              <a:t>indicates next offset into file to read or write</a:t>
            </a:r>
          </a:p>
          <a:p>
            <a:pPr lvl="2"/>
            <a:r>
              <a:rPr lang="en-US" b="1" dirty="0" err="1" smtClean="0">
                <a:latin typeface="Courier New" pitchFamily="49" charset="0"/>
              </a:rPr>
              <a:t>lseek</a:t>
            </a:r>
            <a:r>
              <a:rPr lang="en-US" b="1" dirty="0" smtClean="0">
                <a:latin typeface="Courier New" pitchFamily="49" charset="0"/>
              </a:rPr>
              <a:t>()</a:t>
            </a:r>
            <a:endParaRPr lang="en-US" b="1" dirty="0">
              <a:latin typeface="Courier New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480752" y="4837710"/>
            <a:ext cx="4767648" cy="1258290"/>
            <a:chOff x="3048000" y="5561999"/>
            <a:chExt cx="4767648" cy="1258290"/>
          </a:xfrm>
        </p:grpSpPr>
        <p:sp>
          <p:nvSpPr>
            <p:cNvPr id="750597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50598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50599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0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750601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750602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750603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4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0605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</a:t>
              </a:r>
              <a:r>
                <a:rPr lang="en-US" dirty="0" smtClean="0">
                  <a:latin typeface="Calibri" pitchFamily="34" charset="0"/>
                </a:rPr>
                <a:t>file position </a:t>
              </a:r>
              <a:r>
                <a:rPr lang="en-US" dirty="0">
                  <a:latin typeface="Calibri" pitchFamily="34" charset="0"/>
                </a:rPr>
                <a:t>= 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1514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6286" y="493712"/>
            <a:ext cx="6496050" cy="573088"/>
          </a:xfrm>
        </p:spPr>
        <p:txBody>
          <a:bodyPr/>
          <a:lstStyle/>
          <a:p>
            <a:r>
              <a:rPr lang="en-US"/>
              <a:t>Opening Files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52562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Opening a file informs the kernel that you are getting ready to access that file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Returns </a:t>
            </a:r>
            <a:r>
              <a:rPr lang="en-US" dirty="0"/>
              <a:t>a small identifying integer </a:t>
            </a:r>
            <a:r>
              <a:rPr lang="en-US" i="1" dirty="0">
                <a:solidFill>
                  <a:srgbClr val="C00000"/>
                </a:solidFill>
              </a:rPr>
              <a:t>file descriptor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b="1" dirty="0">
                <a:latin typeface="Courier New" pitchFamily="49" charset="0"/>
              </a:rPr>
              <a:t> == -1</a:t>
            </a:r>
            <a:r>
              <a:rPr lang="en-US" b="1" dirty="0"/>
              <a:t> </a:t>
            </a:r>
            <a:r>
              <a:rPr lang="en-US" dirty="0"/>
              <a:t>indicates that an error </a:t>
            </a:r>
            <a:r>
              <a:rPr lang="en-US" dirty="0" smtClean="0"/>
              <a:t>occurred</a:t>
            </a:r>
            <a:endParaRPr lang="en-US" dirty="0"/>
          </a:p>
        </p:txBody>
      </p:sp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821724" y="2057400"/>
            <a:ext cx="6324600" cy="1584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if ((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 = open("/etc/hosts", O_RDONLY)) &lt; 0)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perror</a:t>
            </a:r>
            <a:r>
              <a:rPr lang="en-US" sz="1600" dirty="0">
                <a:latin typeface="Courier New" pitchFamily="49" charset="0"/>
              </a:rPr>
              <a:t>("open");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979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stdin, stdout, stderr</a:t>
            </a:r>
            <a:endParaRPr lang="en-GB" dirty="0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5241925" cy="4972050"/>
          </a:xfrm>
        </p:spPr>
        <p:txBody>
          <a:bodyPr/>
          <a:lstStyle/>
          <a:p>
            <a:r>
              <a:rPr lang="en-GB" dirty="0" smtClean="0"/>
              <a:t>In UNIX, every process has three “special” files already open:</a:t>
            </a:r>
          </a:p>
          <a:p>
            <a:pPr lvl="1"/>
            <a:r>
              <a:rPr lang="en-GB" dirty="0" smtClean="0"/>
              <a:t> standard input (</a:t>
            </a:r>
            <a:r>
              <a:rPr lang="en-GB" dirty="0" err="1" smtClean="0"/>
              <a:t>stdin</a:t>
            </a:r>
            <a:r>
              <a:rPr lang="en-GB" dirty="0" smtClean="0"/>
              <a:t>) – </a:t>
            </a:r>
            <a:r>
              <a:rPr lang="en-GB" dirty="0" err="1" smtClean="0"/>
              <a:t>filehandle</a:t>
            </a:r>
            <a:r>
              <a:rPr lang="en-GB" dirty="0" smtClean="0"/>
              <a:t> 0</a:t>
            </a:r>
          </a:p>
          <a:p>
            <a:pPr lvl="1"/>
            <a:r>
              <a:rPr lang="en-GB" dirty="0" smtClean="0"/>
              <a:t> standard output (</a:t>
            </a:r>
            <a:r>
              <a:rPr lang="en-GB" dirty="0" err="1" smtClean="0"/>
              <a:t>stdout</a:t>
            </a:r>
            <a:r>
              <a:rPr lang="en-GB" dirty="0" smtClean="0"/>
              <a:t>) – </a:t>
            </a:r>
            <a:r>
              <a:rPr lang="en-GB" dirty="0" err="1" smtClean="0"/>
              <a:t>filehandle</a:t>
            </a:r>
            <a:r>
              <a:rPr lang="en-GB" dirty="0" smtClean="0"/>
              <a:t> 1</a:t>
            </a:r>
          </a:p>
          <a:p>
            <a:pPr lvl="1"/>
            <a:r>
              <a:rPr lang="en-GB" dirty="0" smtClean="0"/>
              <a:t> standard error (</a:t>
            </a:r>
            <a:r>
              <a:rPr lang="en-GB" dirty="0" err="1" smtClean="0"/>
              <a:t>stderr</a:t>
            </a:r>
            <a:r>
              <a:rPr lang="en-GB" dirty="0" smtClean="0"/>
              <a:t>) – </a:t>
            </a:r>
            <a:r>
              <a:rPr lang="en-GB" dirty="0" err="1" smtClean="0"/>
              <a:t>filehandle</a:t>
            </a:r>
            <a:r>
              <a:rPr lang="en-GB" dirty="0" smtClean="0"/>
              <a:t> 2</a:t>
            </a:r>
          </a:p>
          <a:p>
            <a:r>
              <a:rPr lang="en-GB" dirty="0" smtClean="0"/>
              <a:t>By default, </a:t>
            </a:r>
            <a:r>
              <a:rPr lang="en-GB" dirty="0" err="1" smtClean="0"/>
              <a:t>stdin</a:t>
            </a:r>
            <a:r>
              <a:rPr lang="en-GB" dirty="0" smtClean="0"/>
              <a:t> and </a:t>
            </a:r>
            <a:r>
              <a:rPr lang="en-GB" dirty="0" err="1" smtClean="0"/>
              <a:t>stdout</a:t>
            </a:r>
            <a:r>
              <a:rPr lang="en-GB" dirty="0" smtClean="0"/>
              <a:t> are connected to the terminal device of the process.</a:t>
            </a:r>
          </a:p>
          <a:p>
            <a:pPr lvl="1"/>
            <a:r>
              <a:rPr lang="en-GB" dirty="0" smtClean="0"/>
              <a:t>Originally, terminals were physically connected to the computer by a serial line</a:t>
            </a:r>
          </a:p>
          <a:p>
            <a:pPr lvl="1"/>
            <a:r>
              <a:rPr lang="en-GB" dirty="0" smtClean="0"/>
              <a:t>These days, we use “virtual terminals” using </a:t>
            </a:r>
            <a:r>
              <a:rPr lang="en-GB" dirty="0" err="1" smtClean="0"/>
              <a:t>ssh</a:t>
            </a:r>
            <a:endParaRPr lang="en-GB" dirty="0"/>
          </a:p>
        </p:txBody>
      </p:sp>
      <p:pic>
        <p:nvPicPr>
          <p:cNvPr id="993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7668" y="1627701"/>
            <a:ext cx="3187932" cy="259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9333" name="Text Box 4"/>
          <p:cNvSpPr txBox="1">
            <a:spLocks noChangeArrowheads="1"/>
          </p:cNvSpPr>
          <p:nvPr/>
        </p:nvSpPr>
        <p:spPr bwMode="auto">
          <a:xfrm>
            <a:off x="6369121" y="4218501"/>
            <a:ext cx="1819898" cy="353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VT100 terminal</a:t>
            </a:r>
          </a:p>
        </p:txBody>
      </p:sp>
    </p:spTree>
    <p:extLst>
      <p:ext uri="{BB962C8B-B14F-4D97-AF65-F5344CB8AC3E}">
        <p14:creationId xmlns:p14="http://schemas.microsoft.com/office/powerpoint/2010/main" val="559434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/>
              <a:t>How the Unix Kernel Represents Open Files</a:t>
            </a:r>
          </a:p>
        </p:txBody>
      </p:sp>
      <p:sp>
        <p:nvSpPr>
          <p:cNvPr id="66461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2937" y="1295400"/>
            <a:ext cx="8307387" cy="1295400"/>
          </a:xfrm>
        </p:spPr>
        <p:txBody>
          <a:bodyPr/>
          <a:lstStyle/>
          <a:p>
            <a:r>
              <a:rPr lang="en-US" dirty="0"/>
              <a:t>Two descriptors referencing two distinct open disk files. Descriptor </a:t>
            </a:r>
            <a:r>
              <a:rPr lang="en-US" dirty="0" smtClean="0"/>
              <a:t>1 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 smtClean="0"/>
              <a:t>) and 2 (</a:t>
            </a:r>
            <a:r>
              <a:rPr lang="en-US" dirty="0" err="1" smtClean="0"/>
              <a:t>stderr</a:t>
            </a:r>
            <a:r>
              <a:rPr lang="en-US" dirty="0" smtClean="0"/>
              <a:t>) </a:t>
            </a:r>
            <a:r>
              <a:rPr lang="en-US" dirty="0"/>
              <a:t>points to terminal, and descriptor 4 points to </a:t>
            </a:r>
            <a:r>
              <a:rPr lang="en-US" dirty="0" smtClean="0"/>
              <a:t>file opened on the disk.</a:t>
            </a:r>
            <a:endParaRPr lang="en-US" dirty="0"/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732061" y="2667000"/>
            <a:ext cx="214706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76200" y="6248400"/>
            <a:ext cx="351775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 smtClean="0">
                <a:solidFill>
                  <a:srgbClr val="0070C0"/>
                </a:solidFill>
                <a:latin typeface="Calibri" pitchFamily="34" charset="0"/>
              </a:rPr>
              <a:t>File </a:t>
            </a:r>
            <a:r>
              <a:rPr lang="en-US" sz="1800" i="1" dirty="0" err="1" smtClean="0">
                <a:solidFill>
                  <a:srgbClr val="0070C0"/>
                </a:solidFill>
                <a:latin typeface="Calibri" pitchFamily="34" charset="0"/>
              </a:rPr>
              <a:t>pos</a:t>
            </a:r>
            <a:r>
              <a:rPr lang="en-US" sz="1800" i="1" dirty="0" smtClean="0">
                <a:solidFill>
                  <a:srgbClr val="0070C0"/>
                </a:solidFill>
                <a:latin typeface="Calibri" pitchFamily="34" charset="0"/>
              </a:rPr>
              <a:t> is maintained per open file</a:t>
            </a:r>
            <a:endParaRPr lang="en-US" sz="1800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651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Sharing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11414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Two distinct descriptors sharing the same disk file through two distinct open file table entries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Calling </a:t>
            </a:r>
            <a:r>
              <a:rPr lang="en-US" b="1" dirty="0">
                <a:latin typeface="Courier New" pitchFamily="49" charset="0"/>
              </a:rPr>
              <a:t>open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twice with the same </a:t>
            </a:r>
            <a:r>
              <a:rPr lang="en-US" b="1" dirty="0">
                <a:latin typeface="Courier New" pitchFamily="49" charset="0"/>
              </a:rPr>
              <a:t>filename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argument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732061" y="2667000"/>
            <a:ext cx="214706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V="1">
            <a:off x="4706938" y="3641725"/>
            <a:ext cx="1770062" cy="18446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5091797" y="6203484"/>
            <a:ext cx="383720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 smtClean="0">
                <a:solidFill>
                  <a:srgbClr val="0070C0"/>
                </a:solidFill>
                <a:latin typeface="Calibri" pitchFamily="34" charset="0"/>
              </a:rPr>
              <a:t>Different logical but same physical file</a:t>
            </a:r>
            <a:endParaRPr lang="en-US" sz="1800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981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10945</TotalTime>
  <Words>3378</Words>
  <Application>Microsoft Macintosh PowerPoint</Application>
  <PresentationFormat>On-screen Show (4:3)</PresentationFormat>
  <Paragraphs>781</Paragraphs>
  <Slides>39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Arial Narrow</vt:lpstr>
      <vt:lpstr>Calibri</vt:lpstr>
      <vt:lpstr>Courier</vt:lpstr>
      <vt:lpstr>Courier New</vt:lpstr>
      <vt:lpstr>MS Gothic</vt:lpstr>
      <vt:lpstr>Tahoma</vt:lpstr>
      <vt:lpstr>Times New Roman</vt:lpstr>
      <vt:lpstr>Wingdings</vt:lpstr>
      <vt:lpstr>Wingdings 2</vt:lpstr>
      <vt:lpstr>Arial</vt:lpstr>
      <vt:lpstr>template2007</vt:lpstr>
      <vt:lpstr>File Abstraction</vt:lpstr>
      <vt:lpstr>UNIX File Abstraction</vt:lpstr>
      <vt:lpstr>Unix I/O and C Standard I/O</vt:lpstr>
      <vt:lpstr>Unix I/O Overview</vt:lpstr>
      <vt:lpstr>Unix I/O Overview</vt:lpstr>
      <vt:lpstr>Opening Files</vt:lpstr>
      <vt:lpstr>stdin, stdout, stderr</vt:lpstr>
      <vt:lpstr>How the Unix Kernel Represents Open Files</vt:lpstr>
      <vt:lpstr>File Sharing</vt:lpstr>
      <vt:lpstr>How Processes Share Files: Fork()</vt:lpstr>
      <vt:lpstr>How Processes Share Files: fork()</vt:lpstr>
      <vt:lpstr>Shell redirection</vt:lpstr>
      <vt:lpstr>Initially</vt:lpstr>
      <vt:lpstr>All we need to do is to point stdout to a file</vt:lpstr>
      <vt:lpstr>dup() : before</vt:lpstr>
      <vt:lpstr>dup() : after</vt:lpstr>
      <vt:lpstr>dup2() : before</vt:lpstr>
      <vt:lpstr>dup2() :   after</vt:lpstr>
      <vt:lpstr>dup() and dup2()pseudocode</vt:lpstr>
      <vt:lpstr>I/O and Redirection Example </vt:lpstr>
      <vt:lpstr>I/O and Redirection Example </vt:lpstr>
      <vt:lpstr>Master Class: Process Control and I/O</vt:lpstr>
      <vt:lpstr>Master Class: Process Control and I/O</vt:lpstr>
      <vt:lpstr>For Further Information</vt:lpstr>
      <vt:lpstr>Bonus material</vt:lpstr>
      <vt:lpstr>System Call Error Handling</vt:lpstr>
      <vt:lpstr>Error-reporting functions </vt:lpstr>
      <vt:lpstr>Error-handling Wrappers </vt:lpstr>
      <vt:lpstr>System Call Error Handling</vt:lpstr>
      <vt:lpstr>Error-reporting functions </vt:lpstr>
      <vt:lpstr>Error-handling Wrappers </vt:lpstr>
      <vt:lpstr>I/O streams</vt:lpstr>
      <vt:lpstr>Standard I/O Streams</vt:lpstr>
      <vt:lpstr>Buffering in Standard I/O</vt:lpstr>
      <vt:lpstr>Standard I/O Buffering in Action</vt:lpstr>
      <vt:lpstr>Fork Example #2 (Earlier Lecture)</vt:lpstr>
      <vt:lpstr>Fork Example #2 (modified)</vt:lpstr>
      <vt:lpstr>Repeated Slide: Reading Files</vt:lpstr>
      <vt:lpstr>Dealing with Short Counts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Microsoft Office User</cp:lastModifiedBy>
  <cp:revision>516</cp:revision>
  <cp:lastPrinted>1999-09-20T15:19:18Z</cp:lastPrinted>
  <dcterms:created xsi:type="dcterms:W3CDTF">2013-02-26T08:07:57Z</dcterms:created>
  <dcterms:modified xsi:type="dcterms:W3CDTF">2019-02-21T07:26:19Z</dcterms:modified>
</cp:coreProperties>
</file>