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1537" r:id="rId2"/>
    <p:sldId id="1539" r:id="rId3"/>
    <p:sldId id="1540" r:id="rId4"/>
    <p:sldId id="1541" r:id="rId5"/>
    <p:sldId id="1542" r:id="rId6"/>
    <p:sldId id="1543" r:id="rId7"/>
    <p:sldId id="1544" r:id="rId8"/>
    <p:sldId id="1545" r:id="rId9"/>
    <p:sldId id="1546" r:id="rId10"/>
    <p:sldId id="1547" r:id="rId11"/>
    <p:sldId id="1548" r:id="rId12"/>
    <p:sldId id="1549" r:id="rId13"/>
    <p:sldId id="1550" r:id="rId14"/>
    <p:sldId id="1551" r:id="rId15"/>
    <p:sldId id="1552" r:id="rId16"/>
    <p:sldId id="1553" r:id="rId17"/>
    <p:sldId id="1554" r:id="rId18"/>
    <p:sldId id="1555" r:id="rId19"/>
    <p:sldId id="1556" r:id="rId20"/>
    <p:sldId id="1557" r:id="rId21"/>
    <p:sldId id="1558" r:id="rId22"/>
    <p:sldId id="1559" r:id="rId23"/>
    <p:sldId id="1560" r:id="rId24"/>
    <p:sldId id="1561" r:id="rId25"/>
    <p:sldId id="1562" r:id="rId26"/>
    <p:sldId id="1563" r:id="rId27"/>
    <p:sldId id="1564" r:id="rId28"/>
    <p:sldId id="1565" r:id="rId29"/>
    <p:sldId id="1566" r:id="rId30"/>
    <p:sldId id="1567" r:id="rId31"/>
    <p:sldId id="1568" r:id="rId32"/>
    <p:sldId id="1569" r:id="rId33"/>
    <p:sldId id="1582" r:id="rId34"/>
    <p:sldId id="1589" r:id="rId35"/>
    <p:sldId id="1587" r:id="rId36"/>
    <p:sldId id="1586" r:id="rId37"/>
    <p:sldId id="1583" r:id="rId38"/>
    <p:sldId id="1588" r:id="rId39"/>
    <p:sldId id="1584" r:id="rId40"/>
    <p:sldId id="1585" r:id="rId41"/>
    <p:sldId id="1590" r:id="rId42"/>
    <p:sldId id="1591" r:id="rId43"/>
    <p:sldId id="1592" r:id="rId44"/>
    <p:sldId id="1593" r:id="rId45"/>
    <p:sldId id="1594" r:id="rId46"/>
    <p:sldId id="1595" r:id="rId47"/>
    <p:sldId id="1596" r:id="rId48"/>
    <p:sldId id="1570" r:id="rId49"/>
    <p:sldId id="1571" r:id="rId50"/>
    <p:sldId id="1572" r:id="rId51"/>
    <p:sldId id="1573" r:id="rId52"/>
    <p:sldId id="1574" r:id="rId53"/>
    <p:sldId id="1575" r:id="rId54"/>
    <p:sldId id="1581" r:id="rId55"/>
  </p:sldIdLst>
  <p:sldSz cx="9144000" cy="6858000" type="screen4x3"/>
  <p:notesSz cx="7302500" cy="9586913"/>
  <p:custDataLst>
    <p:tags r:id="rId5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F1C7C7"/>
    <a:srgbClr val="990000"/>
    <a:srgbClr val="D5F1CF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59"/>
    <p:restoredTop sz="94737"/>
  </p:normalViewPr>
  <p:slideViewPr>
    <p:cSldViewPr snapToGrid="0">
      <p:cViewPr varScale="1">
        <p:scale>
          <a:sx n="95" d="100"/>
          <a:sy n="95" d="100"/>
        </p:scale>
        <p:origin x="12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584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BAF9A24-A520-2D49-9C08-6218F9E9A78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3584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459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789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1117064-77E9-CD4C-90DD-B79E6BF74B5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3789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237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99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F99D8C1-2C64-2148-9545-EDE82A24E00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3994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65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198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8B71108-4EF4-1948-A904-4DF8D5DB552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4198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12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403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AEDC0D5-9CFA-5E4B-B376-4A53D78F31F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4403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399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608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73C402-6E15-A04E-B12E-B31DE69B806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4608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4966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813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C6B4026-7ECA-0649-BE20-C82D7B255D7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4813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5773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01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775FE3A-B1E1-1846-85A8-88D434BCC03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5018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9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22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15D28BF-63DC-6442-9D03-891E5190291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5222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6542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25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194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40E172B-89B1-E944-B964-6E01E6FD490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17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185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034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190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24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34FFB85-0E11-8841-BF56-8E3CC0DDB78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100"/>
          </a:p>
        </p:txBody>
      </p:sp>
      <p:sp>
        <p:nvSpPr>
          <p:cNvPr id="6246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8364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45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EB1E261-79A2-7149-B48F-C611DF94616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100"/>
          </a:p>
        </p:txBody>
      </p:sp>
      <p:sp>
        <p:nvSpPr>
          <p:cNvPr id="6451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3778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656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3CB1C42-E851-9B48-A7F7-6A5539CFBE2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100"/>
          </a:p>
        </p:txBody>
      </p:sp>
      <p:sp>
        <p:nvSpPr>
          <p:cNvPr id="6656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3520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86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86BFC29-BF77-5D48-95EE-A6A9AB8F047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/>
          </a:p>
        </p:txBody>
      </p:sp>
      <p:sp>
        <p:nvSpPr>
          <p:cNvPr id="6861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12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8926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08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950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15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A5053F8-6BB2-CF4A-9041-2D1A78BD732F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5393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403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126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006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172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141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41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5750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42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1659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43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1121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44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39625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45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385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35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B345BA9-8127-F946-BCEF-597A06AB84C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100"/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055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46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356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47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2931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390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49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44ABFB4-9CDB-644D-8E34-910972A6912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49</a:t>
            </a:fld>
            <a:endParaRPr lang="en-GB" altLang="en-US" sz="1100"/>
          </a:p>
        </p:txBody>
      </p:sp>
      <p:sp>
        <p:nvSpPr>
          <p:cNvPr id="8499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42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3477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95516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11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6874D7-F997-FC49-841E-E65C891D370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52</a:t>
            </a:fld>
            <a:endParaRPr lang="en-GB" altLang="en-US" sz="1100"/>
          </a:p>
        </p:txBody>
      </p:sp>
      <p:sp>
        <p:nvSpPr>
          <p:cNvPr id="9114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114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7745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318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3E1D933-2026-504E-BCEF-6BA487E5D77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53</a:t>
            </a:fld>
            <a:endParaRPr lang="en-GB" altLang="en-US" sz="1100"/>
          </a:p>
        </p:txBody>
      </p:sp>
      <p:sp>
        <p:nvSpPr>
          <p:cNvPr id="9318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31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138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560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2164EB2-5D33-264D-9D1D-8C6F2847295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100"/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81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765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0D161F9-0C4C-6545-9412-84EC67E125E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100"/>
          </a:p>
        </p:txBody>
      </p:sp>
      <p:sp>
        <p:nvSpPr>
          <p:cNvPr id="2765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953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96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318DF31-2B34-F242-B486-D6AFE1925B9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100"/>
          </a:p>
        </p:txBody>
      </p:sp>
      <p:sp>
        <p:nvSpPr>
          <p:cNvPr id="297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598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17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1D5B73A-89D6-7E4A-9E04-902436F528F3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100"/>
          </a:p>
        </p:txBody>
      </p:sp>
      <p:sp>
        <p:nvSpPr>
          <p:cNvPr id="3174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92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37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A1D931B-9DBD-264C-9D0E-5D9014AC50E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</a:t>
            </a:fld>
            <a:endParaRPr lang="en-GB" altLang="en-US" sz="1100"/>
          </a:p>
        </p:txBody>
      </p:sp>
      <p:sp>
        <p:nvSpPr>
          <p:cNvPr id="3379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613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Volatile_variable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ing.llnl.gov/tutorials/pthreads/" TargetMode="External"/><Relationship Id="rId4" Type="http://schemas.openxmlformats.org/officeDocument/2006/relationships/hyperlink" Target="http://www.yolinux.com/TUTORIALS/LinuxTutorialPosixThread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Threads</a:t>
            </a:r>
            <a:endParaRPr lang="en-US" sz="2000" b="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Some of the slides are adapted from</a:t>
            </a:r>
            <a:r>
              <a:rPr lang="en-US" b="1" dirty="0"/>
              <a:t> </a:t>
            </a:r>
            <a:r>
              <a:rPr lang="en-US" b="1" dirty="0" smtClean="0"/>
              <a:t>Matt Welsh’s.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Control Block (TCB)</a:t>
            </a:r>
            <a:r>
              <a:rPr lang="ar-SA" altLang="en-US">
                <a:ea typeface="ＭＳ Ｐゴシック" charset="-128"/>
              </a:rPr>
              <a:t>‏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TCB's are smaller and cheaper than processes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Linux TCB (thread_struct) has 24 fields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Linux PCB (task_struct) has 106 fields</a:t>
            </a: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2064961" y="3095131"/>
            <a:ext cx="4491360" cy="3693600"/>
            <a:chOff x="1434" y="1869"/>
            <a:chExt cx="3119" cy="2565"/>
          </a:xfrm>
        </p:grpSpPr>
        <p:grpSp>
          <p:nvGrpSpPr>
            <p:cNvPr id="34820" name="Group 4"/>
            <p:cNvGrpSpPr>
              <a:grpSpLocks/>
            </p:cNvGrpSpPr>
            <p:nvPr/>
          </p:nvGrpSpPr>
          <p:grpSpPr bwMode="auto">
            <a:xfrm>
              <a:off x="1837" y="2138"/>
              <a:ext cx="1117" cy="957"/>
              <a:chOff x="1837" y="2138"/>
              <a:chExt cx="1117" cy="957"/>
            </a:xfrm>
          </p:grpSpPr>
          <p:sp>
            <p:nvSpPr>
              <p:cNvPr id="34844" name="AutoShape 5"/>
              <p:cNvSpPr>
                <a:spLocks noChangeArrowheads="1"/>
              </p:cNvSpPr>
              <p:nvPr/>
            </p:nvSpPr>
            <p:spPr bwMode="auto">
              <a:xfrm>
                <a:off x="1837" y="2138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4845" name="Group 6"/>
              <p:cNvGrpSpPr>
                <a:grpSpLocks/>
              </p:cNvGrpSpPr>
              <p:nvPr/>
            </p:nvGrpSpPr>
            <p:grpSpPr bwMode="auto">
              <a:xfrm>
                <a:off x="1947" y="2536"/>
                <a:ext cx="898" cy="470"/>
                <a:chOff x="1947" y="2536"/>
                <a:chExt cx="898" cy="470"/>
              </a:xfrm>
            </p:grpSpPr>
            <p:sp>
              <p:nvSpPr>
                <p:cNvPr id="34847" name="AutoShape 7"/>
                <p:cNvSpPr>
                  <a:spLocks noChangeArrowheads="1"/>
                </p:cNvSpPr>
                <p:nvPr/>
              </p:nvSpPr>
              <p:spPr bwMode="auto">
                <a:xfrm>
                  <a:off x="1947" y="253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4848" name="AutoShape 8"/>
                <p:cNvSpPr>
                  <a:spLocks noChangeArrowheads="1"/>
                </p:cNvSpPr>
                <p:nvPr/>
              </p:nvSpPr>
              <p:spPr bwMode="auto">
                <a:xfrm>
                  <a:off x="1947" y="2812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4846" name="Text Box 9"/>
              <p:cNvSpPr txBox="1">
                <a:spLocks noChangeArrowheads="1"/>
              </p:cNvSpPr>
              <p:nvPr/>
            </p:nvSpPr>
            <p:spPr bwMode="auto">
              <a:xfrm>
                <a:off x="1908" y="2167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4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4821" name="Group 10"/>
            <p:cNvGrpSpPr>
              <a:grpSpLocks/>
            </p:cNvGrpSpPr>
            <p:nvPr/>
          </p:nvGrpSpPr>
          <p:grpSpPr bwMode="auto">
            <a:xfrm>
              <a:off x="3334" y="2138"/>
              <a:ext cx="1117" cy="2108"/>
              <a:chOff x="3334" y="2138"/>
              <a:chExt cx="1117" cy="2108"/>
            </a:xfrm>
          </p:grpSpPr>
          <p:sp>
            <p:nvSpPr>
              <p:cNvPr id="34835" name="AutoShape 11"/>
              <p:cNvSpPr>
                <a:spLocks noChangeArrowheads="1"/>
              </p:cNvSpPr>
              <p:nvPr/>
            </p:nvSpPr>
            <p:spPr bwMode="auto">
              <a:xfrm>
                <a:off x="3334" y="2138"/>
                <a:ext cx="1118" cy="2109"/>
              </a:xfrm>
              <a:prstGeom prst="roundRect">
                <a:avLst>
                  <a:gd name="adj" fmla="val 88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4836" name="Group 12"/>
              <p:cNvGrpSpPr>
                <a:grpSpLocks/>
              </p:cNvGrpSpPr>
              <p:nvPr/>
            </p:nvGrpSpPr>
            <p:grpSpPr bwMode="auto">
              <a:xfrm>
                <a:off x="3444" y="3878"/>
                <a:ext cx="897" cy="243"/>
                <a:chOff x="3444" y="3878"/>
                <a:chExt cx="897" cy="243"/>
              </a:xfrm>
            </p:grpSpPr>
            <p:sp>
              <p:nvSpPr>
                <p:cNvPr id="34843" name="AutoShape 13"/>
                <p:cNvSpPr>
                  <a:spLocks noChangeArrowheads="1"/>
                </p:cNvSpPr>
                <p:nvPr/>
              </p:nvSpPr>
              <p:spPr bwMode="auto">
                <a:xfrm>
                  <a:off x="3444" y="3878"/>
                  <a:ext cx="89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Net sockets</a:t>
                  </a:r>
                </a:p>
              </p:txBody>
            </p:sp>
          </p:grpSp>
          <p:grpSp>
            <p:nvGrpSpPr>
              <p:cNvPr id="34837" name="Group 14"/>
              <p:cNvGrpSpPr>
                <a:grpSpLocks/>
              </p:cNvGrpSpPr>
              <p:nvPr/>
            </p:nvGrpSpPr>
            <p:grpSpPr bwMode="auto">
              <a:xfrm>
                <a:off x="3444" y="2449"/>
                <a:ext cx="898" cy="590"/>
                <a:chOff x="3444" y="2449"/>
                <a:chExt cx="898" cy="590"/>
              </a:xfrm>
            </p:grpSpPr>
            <p:sp>
              <p:nvSpPr>
                <p:cNvPr id="34841" name="AutoShape 15"/>
                <p:cNvSpPr>
                  <a:spLocks noChangeArrowheads="1"/>
                </p:cNvSpPr>
                <p:nvPr/>
              </p:nvSpPr>
              <p:spPr bwMode="auto">
                <a:xfrm>
                  <a:off x="3444" y="2449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User ID</a:t>
                  </a:r>
                </a:p>
              </p:txBody>
            </p:sp>
            <p:sp>
              <p:nvSpPr>
                <p:cNvPr id="34842" name="AutoShape 16"/>
                <p:cNvSpPr>
                  <a:spLocks noChangeArrowheads="1"/>
                </p:cNvSpPr>
                <p:nvPr/>
              </p:nvSpPr>
              <p:spPr bwMode="auto">
                <a:xfrm>
                  <a:off x="3444" y="279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Group ID</a:t>
                  </a:r>
                </a:p>
              </p:txBody>
            </p:sp>
          </p:grpSp>
          <p:grpSp>
            <p:nvGrpSpPr>
              <p:cNvPr id="34838" name="Group 17"/>
              <p:cNvGrpSpPr>
                <a:grpSpLocks/>
              </p:cNvGrpSpPr>
              <p:nvPr/>
            </p:nvGrpSpPr>
            <p:grpSpPr bwMode="auto">
              <a:xfrm>
                <a:off x="3444" y="3158"/>
                <a:ext cx="898" cy="590"/>
                <a:chOff x="3444" y="3158"/>
                <a:chExt cx="898" cy="590"/>
              </a:xfrm>
            </p:grpSpPr>
            <p:sp>
              <p:nvSpPr>
                <p:cNvPr id="34839" name="AutoShape 18"/>
                <p:cNvSpPr>
                  <a:spLocks noChangeArrowheads="1"/>
                </p:cNvSpPr>
                <p:nvPr/>
              </p:nvSpPr>
              <p:spPr bwMode="auto">
                <a:xfrm>
                  <a:off x="3444" y="3158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Addr space</a:t>
                  </a:r>
                </a:p>
              </p:txBody>
            </p:sp>
            <p:sp>
              <p:nvSpPr>
                <p:cNvPr id="34840" name="AutoShape 19"/>
                <p:cNvSpPr>
                  <a:spLocks noChangeArrowheads="1"/>
                </p:cNvSpPr>
                <p:nvPr/>
              </p:nvSpPr>
              <p:spPr bwMode="auto">
                <a:xfrm>
                  <a:off x="3444" y="3505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Open files</a:t>
                  </a:r>
                </a:p>
              </p:txBody>
            </p:sp>
          </p:grpSp>
        </p:grpSp>
        <p:cxnSp>
          <p:nvCxnSpPr>
            <p:cNvPr id="34822" name="AutoShape 20"/>
            <p:cNvCxnSpPr>
              <a:cxnSpLocks noChangeShapeType="1"/>
            </p:cNvCxnSpPr>
            <p:nvPr/>
          </p:nvCxnSpPr>
          <p:spPr bwMode="auto">
            <a:xfrm flipV="1">
              <a:off x="2955" y="2569"/>
              <a:ext cx="365" cy="48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23" name="Text Box 21"/>
            <p:cNvSpPr txBox="1">
              <a:spLocks noChangeArrowheads="1"/>
            </p:cNvSpPr>
            <p:nvPr/>
          </p:nvSpPr>
          <p:spPr bwMode="auto">
            <a:xfrm>
              <a:off x="2504" y="4206"/>
              <a:ext cx="20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4824" name="Text Box 22"/>
            <p:cNvSpPr txBox="1">
              <a:spLocks noChangeArrowheads="1"/>
            </p:cNvSpPr>
            <p:nvPr/>
          </p:nvSpPr>
          <p:spPr bwMode="auto">
            <a:xfrm>
              <a:off x="3388" y="2208"/>
              <a:ext cx="99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27682</a:t>
              </a:r>
            </a:p>
          </p:txBody>
        </p:sp>
        <p:grpSp>
          <p:nvGrpSpPr>
            <p:cNvPr id="34825" name="Group 23"/>
            <p:cNvGrpSpPr>
              <a:grpSpLocks/>
            </p:cNvGrpSpPr>
            <p:nvPr/>
          </p:nvGrpSpPr>
          <p:grpSpPr bwMode="auto">
            <a:xfrm>
              <a:off x="1838" y="3327"/>
              <a:ext cx="1117" cy="957"/>
              <a:chOff x="1838" y="3327"/>
              <a:chExt cx="1117" cy="957"/>
            </a:xfrm>
          </p:grpSpPr>
          <p:sp>
            <p:nvSpPr>
              <p:cNvPr id="34830" name="AutoShape 24"/>
              <p:cNvSpPr>
                <a:spLocks noChangeArrowheads="1"/>
              </p:cNvSpPr>
              <p:nvPr/>
            </p:nvSpPr>
            <p:spPr bwMode="auto">
              <a:xfrm>
                <a:off x="1838" y="3327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4831" name="Group 25"/>
              <p:cNvGrpSpPr>
                <a:grpSpLocks/>
              </p:cNvGrpSpPr>
              <p:nvPr/>
            </p:nvGrpSpPr>
            <p:grpSpPr bwMode="auto">
              <a:xfrm>
                <a:off x="1947" y="3725"/>
                <a:ext cx="898" cy="469"/>
                <a:chOff x="1947" y="3725"/>
                <a:chExt cx="898" cy="469"/>
              </a:xfrm>
            </p:grpSpPr>
            <p:sp>
              <p:nvSpPr>
                <p:cNvPr id="34833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7" y="3725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4834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7" y="4001"/>
                  <a:ext cx="899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4832" name="Text Box 28"/>
              <p:cNvSpPr txBox="1">
                <a:spLocks noChangeArrowheads="1"/>
              </p:cNvSpPr>
              <p:nvPr/>
            </p:nvSpPr>
            <p:spPr bwMode="auto">
              <a:xfrm>
                <a:off x="1908" y="3356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5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4826" name="AutoShape 29"/>
            <p:cNvCxnSpPr>
              <a:cxnSpLocks noChangeShapeType="1"/>
            </p:cNvCxnSpPr>
            <p:nvPr/>
          </p:nvCxnSpPr>
          <p:spPr bwMode="auto">
            <a:xfrm flipV="1">
              <a:off x="2957" y="3648"/>
              <a:ext cx="364" cy="47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27" name="Text Box 30"/>
            <p:cNvSpPr txBox="1">
              <a:spLocks noChangeArrowheads="1"/>
            </p:cNvSpPr>
            <p:nvPr/>
          </p:nvSpPr>
          <p:spPr bwMode="auto">
            <a:xfrm>
              <a:off x="1434" y="217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4828" name="Text Box 31"/>
            <p:cNvSpPr txBox="1">
              <a:spLocks noChangeArrowheads="1"/>
            </p:cNvSpPr>
            <p:nvPr/>
          </p:nvSpPr>
          <p:spPr bwMode="auto">
            <a:xfrm>
              <a:off x="1434" y="3378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4829" name="Text Box 32"/>
            <p:cNvSpPr txBox="1">
              <a:spLocks noChangeArrowheads="1"/>
            </p:cNvSpPr>
            <p:nvPr/>
          </p:nvSpPr>
          <p:spPr bwMode="auto">
            <a:xfrm>
              <a:off x="3374" y="186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PCB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067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Context Switching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TCB is now the unit of a context switch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Ready queue, wait queues, etc. now contain pointers to TCB's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Context switch causes CPU state to be copied to/from the TCB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Context switch between two threads in the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same</a:t>
            </a:r>
            <a:r>
              <a:rPr lang="en-GB" altLang="en-US" dirty="0">
                <a:ea typeface="ＭＳ Ｐゴシック" charset="-128"/>
              </a:rPr>
              <a:t> process: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No need to change address space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Context switch between two threads in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different</a:t>
            </a:r>
            <a:r>
              <a:rPr lang="en-GB" altLang="en-US" dirty="0">
                <a:ea typeface="ＭＳ Ｐゴシック" charset="-128"/>
              </a:rPr>
              <a:t> processes: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Must change address space, sometimes invalidating cache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This will become relevant when we talk about virtual memory.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29760" y="2529253"/>
            <a:ext cx="5855041" cy="1380960"/>
            <a:chOff x="1229760" y="2045161"/>
            <a:chExt cx="5855041" cy="1380960"/>
          </a:xfrm>
        </p:grpSpPr>
        <p:grpSp>
          <p:nvGrpSpPr>
            <p:cNvPr id="36867" name="Group 3"/>
            <p:cNvGrpSpPr>
              <a:grpSpLocks/>
            </p:cNvGrpSpPr>
            <p:nvPr/>
          </p:nvGrpSpPr>
          <p:grpSpPr bwMode="auto">
            <a:xfrm>
              <a:off x="3320641" y="2045161"/>
              <a:ext cx="1608480" cy="1379520"/>
              <a:chOff x="2306" y="1420"/>
              <a:chExt cx="1117" cy="958"/>
            </a:xfrm>
          </p:grpSpPr>
          <p:sp>
            <p:nvSpPr>
              <p:cNvPr id="36877" name="AutoShape 4"/>
              <p:cNvSpPr>
                <a:spLocks noChangeArrowheads="1"/>
              </p:cNvSpPr>
              <p:nvPr/>
            </p:nvSpPr>
            <p:spPr bwMode="auto">
              <a:xfrm>
                <a:off x="2306" y="1420"/>
                <a:ext cx="1118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6878" name="Group 5"/>
              <p:cNvGrpSpPr>
                <a:grpSpLocks/>
              </p:cNvGrpSpPr>
              <p:nvPr/>
            </p:nvGrpSpPr>
            <p:grpSpPr bwMode="auto">
              <a:xfrm>
                <a:off x="2415" y="1820"/>
                <a:ext cx="898" cy="470"/>
                <a:chOff x="2415" y="1820"/>
                <a:chExt cx="898" cy="470"/>
              </a:xfrm>
            </p:grpSpPr>
            <p:sp>
              <p:nvSpPr>
                <p:cNvPr id="36880" name="AutoShape 6"/>
                <p:cNvSpPr>
                  <a:spLocks noChangeArrowheads="1"/>
                </p:cNvSpPr>
                <p:nvPr/>
              </p:nvSpPr>
              <p:spPr bwMode="auto">
                <a:xfrm>
                  <a:off x="2415" y="1820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6881" name="AutoShape 7"/>
                <p:cNvSpPr>
                  <a:spLocks noChangeArrowheads="1"/>
                </p:cNvSpPr>
                <p:nvPr/>
              </p:nvSpPr>
              <p:spPr bwMode="auto">
                <a:xfrm>
                  <a:off x="2415" y="209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6879" name="Text Box 8"/>
              <p:cNvSpPr txBox="1">
                <a:spLocks noChangeArrowheads="1"/>
              </p:cNvSpPr>
              <p:nvPr/>
            </p:nvSpPr>
            <p:spPr bwMode="auto">
              <a:xfrm>
                <a:off x="2376" y="1450"/>
                <a:ext cx="99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4277, T0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6868" name="Group 9"/>
            <p:cNvGrpSpPr>
              <a:grpSpLocks/>
            </p:cNvGrpSpPr>
            <p:nvPr/>
          </p:nvGrpSpPr>
          <p:grpSpPr bwMode="auto">
            <a:xfrm>
              <a:off x="5476321" y="2046601"/>
              <a:ext cx="1608480" cy="1379520"/>
              <a:chOff x="3803" y="1421"/>
              <a:chExt cx="1117" cy="958"/>
            </a:xfrm>
          </p:grpSpPr>
          <p:sp>
            <p:nvSpPr>
              <p:cNvPr id="36872" name="AutoShape 10"/>
              <p:cNvSpPr>
                <a:spLocks noChangeArrowheads="1"/>
              </p:cNvSpPr>
              <p:nvPr/>
            </p:nvSpPr>
            <p:spPr bwMode="auto">
              <a:xfrm>
                <a:off x="3803" y="1421"/>
                <a:ext cx="1118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6873" name="Group 11"/>
              <p:cNvGrpSpPr>
                <a:grpSpLocks/>
              </p:cNvGrpSpPr>
              <p:nvPr/>
            </p:nvGrpSpPr>
            <p:grpSpPr bwMode="auto">
              <a:xfrm>
                <a:off x="3912" y="1819"/>
                <a:ext cx="898" cy="471"/>
                <a:chOff x="3912" y="1819"/>
                <a:chExt cx="898" cy="471"/>
              </a:xfrm>
            </p:grpSpPr>
            <p:sp>
              <p:nvSpPr>
                <p:cNvPr id="36875" name="AutoShape 12"/>
                <p:cNvSpPr>
                  <a:spLocks noChangeArrowheads="1"/>
                </p:cNvSpPr>
                <p:nvPr/>
              </p:nvSpPr>
              <p:spPr bwMode="auto">
                <a:xfrm>
                  <a:off x="3912" y="1819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6876" name="AutoShape 13"/>
                <p:cNvSpPr>
                  <a:spLocks noChangeArrowheads="1"/>
                </p:cNvSpPr>
                <p:nvPr/>
              </p:nvSpPr>
              <p:spPr bwMode="auto">
                <a:xfrm>
                  <a:off x="3912" y="209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6874" name="Text Box 14"/>
              <p:cNvSpPr txBox="1">
                <a:spLocks noChangeArrowheads="1"/>
              </p:cNvSpPr>
              <p:nvPr/>
            </p:nvSpPr>
            <p:spPr bwMode="auto">
              <a:xfrm>
                <a:off x="3873" y="1451"/>
                <a:ext cx="99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4391, T2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6869" name="AutoShape 15"/>
            <p:cNvCxnSpPr>
              <a:cxnSpLocks noChangeShapeType="1"/>
            </p:cNvCxnSpPr>
            <p:nvPr/>
          </p:nvCxnSpPr>
          <p:spPr bwMode="auto">
            <a:xfrm>
              <a:off x="4930561" y="2734921"/>
              <a:ext cx="545760" cy="1440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0" name="Text Box 16"/>
            <p:cNvSpPr txBox="1">
              <a:spLocks noChangeArrowheads="1"/>
            </p:cNvSpPr>
            <p:nvPr/>
          </p:nvSpPr>
          <p:spPr bwMode="auto">
            <a:xfrm>
              <a:off x="1229760" y="2615400"/>
              <a:ext cx="12902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6B4794"/>
                  </a:solidFill>
                  <a:latin typeface="Calibri" charset="0"/>
                  <a:ea typeface="Calibri" charset="0"/>
                  <a:cs typeface="Calibri" charset="0"/>
                </a:rPr>
                <a:t>Ready queue</a:t>
              </a:r>
            </a:p>
          </p:txBody>
        </p:sp>
        <p:cxnSp>
          <p:nvCxnSpPr>
            <p:cNvPr id="36871" name="AutoShape 17"/>
            <p:cNvCxnSpPr>
              <a:cxnSpLocks noChangeShapeType="1"/>
              <a:stCxn id="36870" idx="3"/>
            </p:cNvCxnSpPr>
            <p:nvPr/>
          </p:nvCxnSpPr>
          <p:spPr bwMode="auto">
            <a:xfrm flipV="1">
              <a:off x="2520000" y="2734921"/>
              <a:ext cx="800640" cy="1440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774298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Threads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Early UNIX designs did not support threads at the kernel level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only knew about processes with separate address spaces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However, can still implement threads as a </a:t>
            </a:r>
            <a:r>
              <a:rPr lang="en-GB" altLang="en-US" b="1">
                <a:solidFill>
                  <a:srgbClr val="993333"/>
                </a:solidFill>
                <a:ea typeface="ＭＳ Ｐゴシック" charset="-128"/>
              </a:rPr>
              <a:t>user-level library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does not need to know anything about multiple threads in a process!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How is this possible?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Recall: All threads in a process share the same address space.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So, managing multiple threads only requires </a:t>
            </a:r>
            <a:r>
              <a:rPr lang="en-GB" altLang="en-US" i="1">
                <a:solidFill>
                  <a:srgbClr val="2323DC"/>
                </a:solidFill>
              </a:rPr>
              <a:t>switching the CPU state</a:t>
            </a:r>
            <a:r>
              <a:rPr lang="en-GB" altLang="en-US"/>
              <a:t> </a:t>
            </a:r>
            <a:br>
              <a:rPr lang="en-GB" altLang="en-US"/>
            </a:br>
            <a:r>
              <a:rPr lang="en-GB" altLang="en-US"/>
              <a:t>(PC, registers, etc.)</a:t>
            </a:r>
            <a:r>
              <a:rPr lang="ar-SA" altLang="en-US"/>
              <a:t>‏</a:t>
            </a:r>
            <a:endParaRPr lang="en-GB" altLang="en-US"/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And this can be done directly by a user program without OS help!</a:t>
            </a:r>
          </a:p>
        </p:txBody>
      </p:sp>
    </p:spTree>
    <p:extLst>
      <p:ext uri="{BB962C8B-B14F-4D97-AF65-F5344CB8AC3E}">
        <p14:creationId xmlns:p14="http://schemas.microsoft.com/office/powerpoint/2010/main" val="18219222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Implementing User-Level Threads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Alternative to kernel-level threads: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Implement all thread functions as a user-level library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e.g., libpthread.a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thinks the process has a single thread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Use the same PCB structure as in the last lecture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need not know anything about multiple threads in a process!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How to create a user-level thread?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/>
              <a:t>Thread library</a:t>
            </a:r>
            <a:r>
              <a:rPr lang="en-GB" altLang="en-US"/>
              <a:t> maintains a TCB for each thread in the application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Just a linked list or some other data structure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Allocate a separate stack for each thread (usually with malloc)</a:t>
            </a:r>
            <a:r>
              <a:rPr lang="ar-SA" altLang="en-US"/>
              <a:t>‏</a:t>
            </a:r>
            <a:endParaRPr lang="en-GB" altLang="en-US"/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80959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thread address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5493283"/>
            <a:ext cx="7896225" cy="840842"/>
          </a:xfrm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</a:pPr>
            <a:r>
              <a:rPr lang="en-GB" altLang="en-US" dirty="0"/>
              <a:t>Stacks must be allocated carefully and managed by the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en-GB" altLang="en-US" dirty="0"/>
              <a:t>thread library.</a:t>
            </a:r>
          </a:p>
          <a:p>
            <a:endParaRPr lang="tr-TR" dirty="0"/>
          </a:p>
        </p:txBody>
      </p:sp>
      <p:grpSp>
        <p:nvGrpSpPr>
          <p:cNvPr id="3" name="Group 2"/>
          <p:cNvGrpSpPr/>
          <p:nvPr/>
        </p:nvGrpSpPr>
        <p:grpSpPr>
          <a:xfrm>
            <a:off x="760321" y="1329161"/>
            <a:ext cx="7521120" cy="3826081"/>
            <a:chOff x="760321" y="1019880"/>
            <a:chExt cx="7521120" cy="3826081"/>
          </a:xfrm>
        </p:grpSpPr>
        <p:sp>
          <p:nvSpPr>
            <p:cNvPr id="43010" name="Line 2"/>
            <p:cNvSpPr>
              <a:spLocks noChangeShapeType="1"/>
            </p:cNvSpPr>
            <p:nvPr/>
          </p:nvSpPr>
          <p:spPr bwMode="auto">
            <a:xfrm flipV="1">
              <a:off x="4256641" y="2324521"/>
              <a:ext cx="1440" cy="2836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1" name="AutoShape 3"/>
            <p:cNvSpPr>
              <a:spLocks noChangeArrowheads="1"/>
            </p:cNvSpPr>
            <p:nvPr/>
          </p:nvSpPr>
          <p:spPr bwMode="auto">
            <a:xfrm>
              <a:off x="3137761" y="1019880"/>
              <a:ext cx="2204640" cy="3818880"/>
            </a:xfrm>
            <a:prstGeom prst="roundRect">
              <a:avLst>
                <a:gd name="adj" fmla="val 65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2" name="AutoShape 4"/>
            <p:cNvSpPr>
              <a:spLocks noChangeArrowheads="1"/>
            </p:cNvSpPr>
            <p:nvPr/>
          </p:nvSpPr>
          <p:spPr bwMode="auto">
            <a:xfrm>
              <a:off x="3137761" y="1430281"/>
              <a:ext cx="2204640" cy="56160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3" name="AutoShape 5"/>
            <p:cNvSpPr>
              <a:spLocks noChangeArrowheads="1"/>
            </p:cNvSpPr>
            <p:nvPr/>
          </p:nvSpPr>
          <p:spPr bwMode="auto">
            <a:xfrm>
              <a:off x="3137761" y="4337640"/>
              <a:ext cx="2204640" cy="501120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4" name="AutoShape 6"/>
            <p:cNvSpPr>
              <a:spLocks noChangeArrowheads="1"/>
            </p:cNvSpPr>
            <p:nvPr/>
          </p:nvSpPr>
          <p:spPr bwMode="auto">
            <a:xfrm>
              <a:off x="3137761" y="3825000"/>
              <a:ext cx="2204640" cy="512640"/>
            </a:xfrm>
            <a:prstGeom prst="roundRect">
              <a:avLst>
                <a:gd name="adj" fmla="val 278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4256641" y="1990441"/>
              <a:ext cx="1440" cy="3297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6" name="AutoShape 8"/>
            <p:cNvSpPr>
              <a:spLocks noChangeArrowheads="1"/>
            </p:cNvSpPr>
            <p:nvPr/>
          </p:nvSpPr>
          <p:spPr bwMode="auto">
            <a:xfrm>
              <a:off x="3137761" y="2553481"/>
              <a:ext cx="2204640" cy="720000"/>
            </a:xfrm>
            <a:prstGeom prst="roundRect">
              <a:avLst>
                <a:gd name="adj" fmla="val 19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7" name="Text Box 9"/>
            <p:cNvSpPr txBox="1">
              <a:spLocks noChangeArrowheads="1"/>
            </p:cNvSpPr>
            <p:nvPr/>
          </p:nvSpPr>
          <p:spPr bwMode="auto">
            <a:xfrm>
              <a:off x="3365281" y="1572840"/>
              <a:ext cx="18892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 (for thread #1)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8" name="Text Box 10"/>
            <p:cNvSpPr txBox="1">
              <a:spLocks noChangeArrowheads="1"/>
            </p:cNvSpPr>
            <p:nvPr/>
          </p:nvSpPr>
          <p:spPr bwMode="auto">
            <a:xfrm>
              <a:off x="3994561" y="2976841"/>
              <a:ext cx="5328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43019" name="Text Box 11"/>
            <p:cNvSpPr txBox="1">
              <a:spLocks noChangeArrowheads="1"/>
            </p:cNvSpPr>
            <p:nvPr/>
          </p:nvSpPr>
          <p:spPr bwMode="auto">
            <a:xfrm>
              <a:off x="3515041" y="3839401"/>
              <a:ext cx="1494720" cy="72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(data segment)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0" name="Text Box 12"/>
            <p:cNvSpPr txBox="1">
              <a:spLocks noChangeArrowheads="1"/>
            </p:cNvSpPr>
            <p:nvPr/>
          </p:nvSpPr>
          <p:spPr bwMode="auto">
            <a:xfrm>
              <a:off x="3579841" y="4359241"/>
              <a:ext cx="1442880" cy="48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(text segment)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021" name="Group 13"/>
            <p:cNvGrpSpPr>
              <a:grpSpLocks/>
            </p:cNvGrpSpPr>
            <p:nvPr/>
          </p:nvGrpSpPr>
          <p:grpSpPr bwMode="auto">
            <a:xfrm>
              <a:off x="5382721" y="1852201"/>
              <a:ext cx="2898720" cy="239040"/>
              <a:chOff x="3738" y="1286"/>
              <a:chExt cx="2013" cy="166"/>
            </a:xfrm>
          </p:grpSpPr>
          <p:sp>
            <p:nvSpPr>
              <p:cNvPr id="43042" name="Text Box 14"/>
              <p:cNvSpPr txBox="1">
                <a:spLocks noChangeArrowheads="1"/>
              </p:cNvSpPr>
              <p:nvPr/>
            </p:nvSpPr>
            <p:spPr bwMode="auto">
              <a:xfrm>
                <a:off x="4059" y="1286"/>
                <a:ext cx="1693" cy="1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Stack pointer for thread #1</a:t>
                </a:r>
              </a:p>
            </p:txBody>
          </p:sp>
          <p:sp>
            <p:nvSpPr>
              <p:cNvPr id="43043" name="Line 15"/>
              <p:cNvSpPr>
                <a:spLocks noChangeShapeType="1"/>
              </p:cNvSpPr>
              <p:nvPr/>
            </p:nvSpPr>
            <p:spPr bwMode="auto">
              <a:xfrm flipH="1">
                <a:off x="3737" y="1381"/>
                <a:ext cx="259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43022" name="Group 16"/>
            <p:cNvGrpSpPr>
              <a:grpSpLocks/>
            </p:cNvGrpSpPr>
            <p:nvPr/>
          </p:nvGrpSpPr>
          <p:grpSpPr bwMode="auto">
            <a:xfrm>
              <a:off x="5415841" y="4274281"/>
              <a:ext cx="2105280" cy="286560"/>
              <a:chOff x="3761" y="2968"/>
              <a:chExt cx="1462" cy="199"/>
            </a:xfrm>
          </p:grpSpPr>
          <p:sp>
            <p:nvSpPr>
              <p:cNvPr id="43040" name="Text Box 17"/>
              <p:cNvSpPr txBox="1">
                <a:spLocks noChangeArrowheads="1"/>
              </p:cNvSpPr>
              <p:nvPr/>
            </p:nvSpPr>
            <p:spPr bwMode="auto">
              <a:xfrm>
                <a:off x="4054" y="2968"/>
                <a:ext cx="1170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PC for thread #1</a:t>
                </a:r>
              </a:p>
            </p:txBody>
          </p:sp>
          <p:sp>
            <p:nvSpPr>
              <p:cNvPr id="43041" name="Line 18"/>
              <p:cNvSpPr>
                <a:spLocks noChangeShapeType="1"/>
              </p:cNvSpPr>
              <p:nvPr/>
            </p:nvSpPr>
            <p:spPr bwMode="auto">
              <a:xfrm flipH="1">
                <a:off x="3760" y="3050"/>
                <a:ext cx="260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43023" name="AutoShape 19"/>
            <p:cNvSpPr>
              <a:spLocks noChangeArrowheads="1"/>
            </p:cNvSpPr>
            <p:nvPr/>
          </p:nvSpPr>
          <p:spPr bwMode="auto">
            <a:xfrm>
              <a:off x="3137761" y="3260521"/>
              <a:ext cx="2204640" cy="56592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4" name="Text Box 20"/>
            <p:cNvSpPr txBox="1">
              <a:spLocks noChangeArrowheads="1"/>
            </p:cNvSpPr>
            <p:nvPr/>
          </p:nvSpPr>
          <p:spPr bwMode="auto">
            <a:xfrm>
              <a:off x="3408481" y="3318121"/>
              <a:ext cx="1755360" cy="48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(BSS segment)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5" name="AutoShape 21"/>
            <p:cNvSpPr>
              <a:spLocks noChangeArrowheads="1"/>
            </p:cNvSpPr>
            <p:nvPr/>
          </p:nvSpPr>
          <p:spPr bwMode="auto">
            <a:xfrm>
              <a:off x="3134881" y="1024201"/>
              <a:ext cx="2204640" cy="406080"/>
            </a:xfrm>
            <a:prstGeom prst="roundRect">
              <a:avLst>
                <a:gd name="adj" fmla="val 35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6" name="Text Box 22"/>
            <p:cNvSpPr txBox="1">
              <a:spLocks noChangeArrowheads="1"/>
            </p:cNvSpPr>
            <p:nvPr/>
          </p:nvSpPr>
          <p:spPr bwMode="auto">
            <a:xfrm>
              <a:off x="3420001" y="1110601"/>
              <a:ext cx="17380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027" name="Group 23"/>
            <p:cNvGrpSpPr>
              <a:grpSpLocks/>
            </p:cNvGrpSpPr>
            <p:nvPr/>
          </p:nvGrpSpPr>
          <p:grpSpPr bwMode="auto">
            <a:xfrm>
              <a:off x="5417280" y="4559401"/>
              <a:ext cx="2102400" cy="286560"/>
              <a:chOff x="3762" y="3166"/>
              <a:chExt cx="1460" cy="199"/>
            </a:xfrm>
          </p:grpSpPr>
          <p:sp>
            <p:nvSpPr>
              <p:cNvPr id="43038" name="Text Box 24"/>
              <p:cNvSpPr txBox="1">
                <a:spLocks noChangeArrowheads="1"/>
              </p:cNvSpPr>
              <p:nvPr/>
            </p:nvSpPr>
            <p:spPr bwMode="auto">
              <a:xfrm>
                <a:off x="4054" y="3166"/>
                <a:ext cx="1169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PC for thread #2</a:t>
                </a:r>
              </a:p>
            </p:txBody>
          </p:sp>
          <p:sp>
            <p:nvSpPr>
              <p:cNvPr id="43039" name="Line 25"/>
              <p:cNvSpPr>
                <a:spLocks noChangeShapeType="1"/>
              </p:cNvSpPr>
              <p:nvPr/>
            </p:nvSpPr>
            <p:spPr bwMode="auto">
              <a:xfrm flipH="1">
                <a:off x="3761" y="3246"/>
                <a:ext cx="259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43028" name="AutoShape 26"/>
            <p:cNvSpPr>
              <a:spLocks noChangeArrowheads="1"/>
            </p:cNvSpPr>
            <p:nvPr/>
          </p:nvSpPr>
          <p:spPr bwMode="auto">
            <a:xfrm>
              <a:off x="3137761" y="2644201"/>
              <a:ext cx="2204640" cy="326880"/>
            </a:xfrm>
            <a:prstGeom prst="roundRect">
              <a:avLst>
                <a:gd name="adj" fmla="val 44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9" name="Text Box 27"/>
            <p:cNvSpPr txBox="1">
              <a:spLocks noChangeArrowheads="1"/>
            </p:cNvSpPr>
            <p:nvPr/>
          </p:nvSpPr>
          <p:spPr bwMode="auto">
            <a:xfrm>
              <a:off x="3366720" y="2681640"/>
              <a:ext cx="18892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 (for thread #2)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030" name="Group 28"/>
            <p:cNvGrpSpPr>
              <a:grpSpLocks/>
            </p:cNvGrpSpPr>
            <p:nvPr/>
          </p:nvGrpSpPr>
          <p:grpSpPr bwMode="auto">
            <a:xfrm>
              <a:off x="5382721" y="2831401"/>
              <a:ext cx="2898720" cy="239040"/>
              <a:chOff x="3738" y="1966"/>
              <a:chExt cx="2013" cy="166"/>
            </a:xfrm>
          </p:grpSpPr>
          <p:sp>
            <p:nvSpPr>
              <p:cNvPr id="43036" name="Text Box 29"/>
              <p:cNvSpPr txBox="1">
                <a:spLocks noChangeArrowheads="1"/>
              </p:cNvSpPr>
              <p:nvPr/>
            </p:nvSpPr>
            <p:spPr bwMode="auto">
              <a:xfrm>
                <a:off x="4059" y="1966"/>
                <a:ext cx="1693" cy="1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Stack pointer for thread #2</a:t>
                </a:r>
              </a:p>
            </p:txBody>
          </p:sp>
          <p:sp>
            <p:nvSpPr>
              <p:cNvPr id="43037" name="Line 30"/>
              <p:cNvSpPr>
                <a:spLocks noChangeShapeType="1"/>
              </p:cNvSpPr>
              <p:nvPr/>
            </p:nvSpPr>
            <p:spPr bwMode="auto">
              <a:xfrm flipH="1">
                <a:off x="3737" y="2062"/>
                <a:ext cx="259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43031" name="Text Box 31"/>
            <p:cNvSpPr txBox="1">
              <a:spLocks noChangeArrowheads="1"/>
            </p:cNvSpPr>
            <p:nvPr/>
          </p:nvSpPr>
          <p:spPr bwMode="auto">
            <a:xfrm>
              <a:off x="773281" y="1444681"/>
              <a:ext cx="1199520" cy="46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Original stack</a:t>
              </a:r>
            </a:p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(provided by OS)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32" name="Text Box 32"/>
            <p:cNvSpPr txBox="1">
              <a:spLocks noChangeArrowheads="1"/>
            </p:cNvSpPr>
            <p:nvPr/>
          </p:nvSpPr>
          <p:spPr bwMode="auto">
            <a:xfrm>
              <a:off x="760321" y="2527561"/>
              <a:ext cx="1219680" cy="70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Additional thread</a:t>
              </a:r>
            </a:p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stacks allocated</a:t>
              </a:r>
            </a:p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by process</a:t>
              </a:r>
            </a:p>
          </p:txBody>
        </p:sp>
        <p:sp>
          <p:nvSpPr>
            <p:cNvPr id="43033" name="Line 33"/>
            <p:cNvSpPr>
              <a:spLocks noChangeShapeType="1"/>
            </p:cNvSpPr>
            <p:nvPr/>
          </p:nvSpPr>
          <p:spPr bwMode="auto">
            <a:xfrm>
              <a:off x="2412001" y="1650601"/>
              <a:ext cx="580320" cy="14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34" name="Line 34"/>
            <p:cNvSpPr>
              <a:spLocks noChangeShapeType="1"/>
            </p:cNvSpPr>
            <p:nvPr/>
          </p:nvSpPr>
          <p:spPr bwMode="auto">
            <a:xfrm>
              <a:off x="2412001" y="2773801"/>
              <a:ext cx="580320" cy="14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43035" name="Text Box 35"/>
          <p:cNvSpPr txBox="1">
            <a:spLocks noChangeArrowheads="1"/>
          </p:cNvSpPr>
          <p:nvPr/>
        </p:nvSpPr>
        <p:spPr bwMode="auto">
          <a:xfrm>
            <a:off x="1160641" y="5249161"/>
            <a:ext cx="6778080" cy="63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2177" dirty="0"/>
          </a:p>
        </p:txBody>
      </p:sp>
    </p:spTree>
    <p:extLst>
      <p:ext uri="{BB962C8B-B14F-4D97-AF65-F5344CB8AC3E}">
        <p14:creationId xmlns:p14="http://schemas.microsoft.com/office/powerpoint/2010/main" val="15682347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Context Switching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How to switch between user-level threads?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Need some way to swap CPU state.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Fortunately, this does not require any privileged instructions!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So, the threads library can use the same instructions as the OS to</a:t>
            </a:r>
            <a:br>
              <a:rPr lang="en-GB" altLang="en-US" dirty="0"/>
            </a:br>
            <a:r>
              <a:rPr lang="en-GB" altLang="en-US" dirty="0"/>
              <a:t>save or load the CPU state into the TCB.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Why is it safe to let the user switch the CPU state?</a:t>
            </a:r>
          </a:p>
        </p:txBody>
      </p:sp>
    </p:spTree>
    <p:extLst>
      <p:ext uri="{BB962C8B-B14F-4D97-AF65-F5344CB8AC3E}">
        <p14:creationId xmlns:p14="http://schemas.microsoft.com/office/powerpoint/2010/main" val="4798589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latin typeface="Courier" charset="0"/>
                <a:ea typeface="ＭＳ Ｐゴシック" charset="-128"/>
              </a:rPr>
              <a:t>setjmp() </a:t>
            </a:r>
            <a:r>
              <a:rPr lang="en-GB" altLang="en-US">
                <a:ea typeface="ＭＳ Ｐゴシック" charset="-128"/>
              </a:rPr>
              <a:t>and </a:t>
            </a:r>
            <a:r>
              <a:rPr lang="en-GB" altLang="en-US">
                <a:latin typeface="Courier" charset="0"/>
                <a:ea typeface="ＭＳ Ｐゴシック" charset="-128"/>
              </a:rPr>
              <a:t>longjmp()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>
                <a:ea typeface="ＭＳ Ｐゴシック" charset="-128"/>
              </a:rPr>
              <a:t>C standard library routines for saving and restoring processor state.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 err="1">
                <a:latin typeface="Courier" charset="0"/>
                <a:ea typeface="ＭＳ Ｐゴシック" charset="-128"/>
              </a:rPr>
              <a:t>int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setjmp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(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jmp_buf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env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);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Save current CPU state in the </a:t>
            </a:r>
            <a:r>
              <a:rPr lang="ja-JP" altLang="en-GB" sz="1542" dirty="0"/>
              <a:t>“</a:t>
            </a:r>
            <a:r>
              <a:rPr lang="en-GB" altLang="ja-JP" sz="1542" dirty="0" err="1"/>
              <a:t>jmp_buf</a:t>
            </a:r>
            <a:r>
              <a:rPr lang="ja-JP" altLang="en-GB" sz="1542" dirty="0"/>
              <a:t>”</a:t>
            </a:r>
            <a:r>
              <a:rPr lang="en-GB" altLang="ja-JP" sz="1542" dirty="0"/>
              <a:t> structure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>
                <a:solidFill>
                  <a:srgbClr val="0000FF"/>
                </a:solidFill>
              </a:rPr>
              <a:t>If the return is from a direct invocation, </a:t>
            </a:r>
            <a:r>
              <a:rPr lang="en-GB" altLang="en-US" sz="1542" dirty="0" err="1">
                <a:solidFill>
                  <a:srgbClr val="0000FF"/>
                </a:solidFill>
              </a:rPr>
              <a:t>setjmp</a:t>
            </a:r>
            <a:r>
              <a:rPr lang="en-GB" altLang="en-US" sz="1542" dirty="0">
                <a:solidFill>
                  <a:srgbClr val="0000FF"/>
                </a:solidFill>
              </a:rPr>
              <a:t> returns 0. 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>
                <a:solidFill>
                  <a:srgbClr val="0000FF"/>
                </a:solidFill>
              </a:rPr>
              <a:t>If the return is from a call to </a:t>
            </a:r>
            <a:r>
              <a:rPr lang="en-GB" altLang="en-US" sz="1542" dirty="0" err="1">
                <a:solidFill>
                  <a:srgbClr val="0000FF"/>
                </a:solidFill>
              </a:rPr>
              <a:t>longjmp</a:t>
            </a:r>
            <a:r>
              <a:rPr lang="en-GB" altLang="en-US" sz="1542" dirty="0">
                <a:solidFill>
                  <a:srgbClr val="0000FF"/>
                </a:solidFill>
              </a:rPr>
              <a:t>, </a:t>
            </a:r>
            <a:r>
              <a:rPr lang="en-GB" altLang="en-US" sz="1542" dirty="0" err="1">
                <a:solidFill>
                  <a:srgbClr val="0000FF"/>
                </a:solidFill>
              </a:rPr>
              <a:t>setjmp</a:t>
            </a:r>
            <a:r>
              <a:rPr lang="en-GB" altLang="en-US" sz="1542" dirty="0">
                <a:solidFill>
                  <a:srgbClr val="0000FF"/>
                </a:solidFill>
              </a:rPr>
              <a:t> returns a nonzero value. 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>
                <a:latin typeface="Courier" charset="0"/>
                <a:ea typeface="ＭＳ Ｐゴシック" charset="-128"/>
              </a:rPr>
              <a:t>void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longjmp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(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jmp_buf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env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,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int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returnval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);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Restore CPU state from </a:t>
            </a:r>
            <a:r>
              <a:rPr lang="ja-JP" altLang="en-GB" sz="1542" dirty="0"/>
              <a:t>“</a:t>
            </a:r>
            <a:r>
              <a:rPr lang="en-GB" altLang="ja-JP" sz="1542" dirty="0" err="1"/>
              <a:t>jmp_buf</a:t>
            </a:r>
            <a:r>
              <a:rPr lang="ja-JP" altLang="en-GB" sz="1542" dirty="0"/>
              <a:t>”</a:t>
            </a:r>
            <a:r>
              <a:rPr lang="en-GB" altLang="ja-JP" sz="1542" dirty="0"/>
              <a:t> structure, causing corresponding </a:t>
            </a:r>
            <a:r>
              <a:rPr lang="en-GB" altLang="ja-JP" sz="1542" dirty="0" err="1"/>
              <a:t>setjmp</a:t>
            </a:r>
            <a:r>
              <a:rPr lang="en-GB" altLang="ja-JP" sz="1542" dirty="0"/>
              <a:t>()</a:t>
            </a:r>
            <a:br>
              <a:rPr lang="en-GB" altLang="ja-JP" sz="1542" dirty="0"/>
            </a:br>
            <a:r>
              <a:rPr lang="en-GB" altLang="ja-JP" sz="1542" dirty="0"/>
              <a:t>call to return with return value </a:t>
            </a:r>
            <a:r>
              <a:rPr lang="ja-JP" altLang="en-GB" sz="1542" dirty="0"/>
              <a:t>“</a:t>
            </a:r>
            <a:r>
              <a:rPr lang="en-GB" altLang="ja-JP" sz="1542" dirty="0" err="1"/>
              <a:t>returnval</a:t>
            </a:r>
            <a:r>
              <a:rPr lang="ja-JP" altLang="en-GB" sz="1542" dirty="0"/>
              <a:t>”</a:t>
            </a:r>
            <a:endParaRPr lang="en-GB" altLang="ja-JP" sz="1542" dirty="0"/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The value specified by value is passed from </a:t>
            </a:r>
            <a:r>
              <a:rPr lang="en-GB" altLang="en-US" sz="1542" dirty="0" err="1"/>
              <a:t>longjmp</a:t>
            </a:r>
            <a:r>
              <a:rPr lang="en-GB" altLang="en-US" sz="1542" dirty="0"/>
              <a:t> to </a:t>
            </a:r>
            <a:r>
              <a:rPr lang="en-GB" altLang="en-US" sz="1542" dirty="0" err="1"/>
              <a:t>setjmp</a:t>
            </a:r>
            <a:r>
              <a:rPr lang="en-GB" altLang="en-US" sz="1542" dirty="0"/>
              <a:t>. After </a:t>
            </a:r>
            <a:r>
              <a:rPr lang="en-GB" altLang="en-US" sz="1542" dirty="0" err="1"/>
              <a:t>longjmp</a:t>
            </a:r>
            <a:r>
              <a:rPr lang="en-GB" altLang="en-US" sz="1542" dirty="0"/>
              <a:t> is completed, program execution continues as if the corresponding invocation of </a:t>
            </a:r>
            <a:r>
              <a:rPr lang="en-GB" altLang="en-US" sz="1542" dirty="0" err="1"/>
              <a:t>setjmp</a:t>
            </a:r>
            <a:r>
              <a:rPr lang="en-GB" altLang="en-US" sz="1542" dirty="0"/>
              <a:t> had just returned.</a:t>
            </a:r>
            <a:r>
              <a:rPr lang="en-GB" altLang="en-US" sz="1542" dirty="0">
                <a:solidFill>
                  <a:srgbClr val="0000FF"/>
                </a:solidFill>
              </a:rPr>
              <a:t> 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>
                <a:solidFill>
                  <a:srgbClr val="0000FF"/>
                </a:solidFill>
              </a:rPr>
              <a:t>If the value passed to </a:t>
            </a:r>
            <a:r>
              <a:rPr lang="en-GB" altLang="en-US" sz="1542" dirty="0" err="1">
                <a:solidFill>
                  <a:srgbClr val="0000FF"/>
                </a:solidFill>
              </a:rPr>
              <a:t>longjmp</a:t>
            </a:r>
            <a:r>
              <a:rPr lang="en-GB" altLang="en-US" sz="1542" dirty="0">
                <a:solidFill>
                  <a:srgbClr val="0000FF"/>
                </a:solidFill>
              </a:rPr>
              <a:t> is 0, </a:t>
            </a:r>
            <a:r>
              <a:rPr lang="en-GB" altLang="en-US" sz="1542" dirty="0" err="1">
                <a:solidFill>
                  <a:srgbClr val="0000FF"/>
                </a:solidFill>
              </a:rPr>
              <a:t>setjmp</a:t>
            </a:r>
            <a:r>
              <a:rPr lang="en-GB" altLang="en-US" sz="1542" dirty="0">
                <a:solidFill>
                  <a:srgbClr val="0000FF"/>
                </a:solidFill>
              </a:rPr>
              <a:t> will behave as if it had returned 1; otherwise, it will behave as if it had returned value. 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 err="1">
                <a:latin typeface="Courier" charset="0"/>
                <a:ea typeface="ＭＳ Ｐゴシック" charset="-128"/>
              </a:rPr>
              <a:t>struct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jmp_buf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{ ... }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Contains CPU-specific fields for saving registers, program counter, etc.</a:t>
            </a:r>
          </a:p>
          <a:p>
            <a:pPr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1996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7896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setjmp/longjmp example</a:t>
            </a:r>
          </a:p>
        </p:txBody>
      </p:sp>
      <p:sp>
        <p:nvSpPr>
          <p:cNvPr id="49154" name="Text Box 4"/>
          <p:cNvSpPr txBox="1">
            <a:spLocks noChangeArrowheads="1"/>
          </p:cNvSpPr>
          <p:nvPr/>
        </p:nvSpPr>
        <p:spPr bwMode="auto">
          <a:xfrm>
            <a:off x="424801" y="1114921"/>
            <a:ext cx="8501760" cy="502957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int main(int argc, void *argv)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int i, restored = 0;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jmp_buf saved;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GB" altLang="en-US" sz="1633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for (i = 0; i &lt; 10; i++)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printf("Value of i is now %d\n", i);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if (i == 5)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printf("OK, saving state...\n");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if (setjmp(saved) == 0)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printf("Saved CPU state and breaking from loop.\n");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break;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} else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printf("Restored CPU state, continuing where we saved\n</a:t>
            </a:r>
            <a:r>
              <a:rPr lang="ja-JP" altLang="en-GB" sz="1633">
                <a:latin typeface="Courier New" charset="0"/>
              </a:rPr>
              <a:t>”</a:t>
            </a:r>
            <a:r>
              <a:rPr lang="en-GB" altLang="ja-JP" sz="1633">
                <a:latin typeface="Courier New" charset="0"/>
              </a:rPr>
              <a:t>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restored = 1;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if (!restored) longjmp(saved, 1);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GB" altLang="en-US" sz="1633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166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setjmp/longjmp example</a:t>
            </a:r>
          </a:p>
        </p:txBody>
      </p:sp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424801" y="1114920"/>
            <a:ext cx="8501760" cy="327909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0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1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2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3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4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5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OK, saving state...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Saved CPU state and breaking from loop.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Restored CPU state, continuing where we saved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6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7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8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9</a:t>
            </a:r>
          </a:p>
        </p:txBody>
      </p:sp>
    </p:spTree>
    <p:extLst>
      <p:ext uri="{BB962C8B-B14F-4D97-AF65-F5344CB8AC3E}">
        <p14:creationId xmlns:p14="http://schemas.microsoft.com/office/powerpoint/2010/main" val="1948223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charset="0"/>
                <a:ea typeface="ＭＳ Ｐゴシック" charset="-128"/>
              </a:rPr>
              <a:t>setjmp</a:t>
            </a:r>
            <a:r>
              <a:rPr lang="en-US" altLang="en-US">
                <a:ea typeface="ＭＳ Ｐゴシック" charset="-128"/>
              </a:rPr>
              <a:t>/</a:t>
            </a:r>
            <a:r>
              <a:rPr lang="en-US" altLang="en-US">
                <a:latin typeface="Courier New" charset="0"/>
                <a:ea typeface="ＭＳ Ｐゴシック" charset="-128"/>
              </a:rPr>
              <a:t>longjmp</a:t>
            </a:r>
            <a:r>
              <a:rPr lang="en-US" altLang="en-US">
                <a:ea typeface="ＭＳ Ｐゴシック" charset="-128"/>
              </a:rPr>
              <a:t> Example</a:t>
            </a:r>
          </a:p>
        </p:txBody>
      </p:sp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1660321" y="2432521"/>
            <a:ext cx="184708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53251" name="Text Box 4"/>
          <p:cNvSpPr txBox="1">
            <a:spLocks noChangeArrowheads="1"/>
          </p:cNvSpPr>
          <p:nvPr/>
        </p:nvSpPr>
        <p:spPr bwMode="auto">
          <a:xfrm>
            <a:off x="515521" y="1447561"/>
            <a:ext cx="6400800" cy="41129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#include &lt;setjmp.h&gt;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jmp_buf buf;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main()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if (setjmp(buf) != 0)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  printf("back in main due to an error\n");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  printf("first time through\n");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p1(); /* p1 calls p2, which calls p3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...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p3()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&lt;error checking code&gt;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if (error)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  longjmp(buf, 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   </a:t>
            </a:r>
          </a:p>
        </p:txBody>
      </p:sp>
    </p:spTree>
    <p:extLst>
      <p:ext uri="{BB962C8B-B14F-4D97-AF65-F5344CB8AC3E}">
        <p14:creationId xmlns:p14="http://schemas.microsoft.com/office/powerpoint/2010/main" val="115363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Concurrent Programming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Many programs want to do many things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at once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Web browser: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Download web pages, read cache files, accept user input, ...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Web server: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Handle incoming connections from multiple clients at once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Scientific programs: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Process different parts of a data set on different CPUs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In each case, would like to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share memory</a:t>
            </a:r>
            <a:r>
              <a:rPr lang="en-GB" altLang="en-US" dirty="0">
                <a:ea typeface="ＭＳ Ｐゴシック" charset="-128"/>
              </a:rPr>
              <a:t> across these activities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Web browser: Share buffer for HTML page and </a:t>
            </a:r>
            <a:r>
              <a:rPr lang="en-GB" altLang="en-US" dirty="0" err="1"/>
              <a:t>inlined</a:t>
            </a:r>
            <a:r>
              <a:rPr lang="en-GB" altLang="en-US" dirty="0"/>
              <a:t> images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Web server: Share memory cache of recently-accessed pages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Scientific programs: Share memory of data set being processes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Can't we simply do this with multiple processes?</a:t>
            </a:r>
          </a:p>
        </p:txBody>
      </p:sp>
    </p:spTree>
    <p:extLst>
      <p:ext uri="{BB962C8B-B14F-4D97-AF65-F5344CB8AC3E}">
        <p14:creationId xmlns:p14="http://schemas.microsoft.com/office/powerpoint/2010/main" val="5555636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Limitations of Nonlocal Jumps</a:t>
            </a:r>
          </a:p>
        </p:txBody>
      </p:sp>
      <p:sp>
        <p:nvSpPr>
          <p:cNvPr id="5529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307388" cy="1160463"/>
          </a:xfrm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Works within stack discipline</a:t>
            </a:r>
          </a:p>
          <a:p>
            <a:pPr lvl="1"/>
            <a:r>
              <a:rPr lang="en-US" altLang="en-US"/>
              <a:t>Can only long jump to environment of function that has been called but not yet completed</a:t>
            </a:r>
          </a:p>
        </p:txBody>
      </p:sp>
      <p:sp>
        <p:nvSpPr>
          <p:cNvPr id="55299" name="Rectangle 1028"/>
          <p:cNvSpPr>
            <a:spLocks noChangeArrowheads="1"/>
          </p:cNvSpPr>
          <p:nvPr/>
        </p:nvSpPr>
        <p:spPr bwMode="auto">
          <a:xfrm>
            <a:off x="872641" y="2245321"/>
            <a:ext cx="4115520" cy="461548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jmp_buf env;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P1()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if (setjmp(env))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/* Long Jump to here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} else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P2();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P2()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  . . . P2(); . . . P3();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P3()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longjmp(env, 1);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641" y="2285641"/>
            <a:ext cx="1143360" cy="6868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641" y="297252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641" y="365796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641" y="434340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641" y="502884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P3</a:t>
            </a:r>
          </a:p>
        </p:txBody>
      </p:sp>
      <p:sp>
        <p:nvSpPr>
          <p:cNvPr id="55305" name="Line 1034"/>
          <p:cNvSpPr>
            <a:spLocks noChangeShapeType="1"/>
          </p:cNvSpPr>
          <p:nvPr/>
        </p:nvSpPr>
        <p:spPr bwMode="auto">
          <a:xfrm>
            <a:off x="5559841" y="2590921"/>
            <a:ext cx="532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tr-TR" sz="2177"/>
          </a:p>
        </p:txBody>
      </p:sp>
      <p:sp>
        <p:nvSpPr>
          <p:cNvPr id="55306" name="Rectangle 1035"/>
          <p:cNvSpPr>
            <a:spLocks noChangeArrowheads="1"/>
          </p:cNvSpPr>
          <p:nvPr/>
        </p:nvSpPr>
        <p:spPr bwMode="auto">
          <a:xfrm>
            <a:off x="5254561" y="2209321"/>
            <a:ext cx="559746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2481" y="2285641"/>
            <a:ext cx="1143360" cy="6868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P1</a:t>
            </a:r>
          </a:p>
        </p:txBody>
      </p:sp>
      <p:sp>
        <p:nvSpPr>
          <p:cNvPr id="55308" name="Text Box 1037"/>
          <p:cNvSpPr txBox="1">
            <a:spLocks noChangeArrowheads="1"/>
          </p:cNvSpPr>
          <p:nvPr/>
        </p:nvSpPr>
        <p:spPr bwMode="auto">
          <a:xfrm>
            <a:off x="5984640" y="1981801"/>
            <a:ext cx="1516227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alibri" charset="0"/>
              </a:rPr>
              <a:t>Before longjmp</a:t>
            </a:r>
          </a:p>
        </p:txBody>
      </p:sp>
      <p:sp>
        <p:nvSpPr>
          <p:cNvPr id="55309" name="Text Box 1038"/>
          <p:cNvSpPr txBox="1">
            <a:spLocks noChangeArrowheads="1"/>
          </p:cNvSpPr>
          <p:nvPr/>
        </p:nvSpPr>
        <p:spPr bwMode="auto">
          <a:xfrm>
            <a:off x="7584481" y="1981801"/>
            <a:ext cx="1384396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alibri" charset="0"/>
              </a:rPr>
              <a:t>After longjmp</a:t>
            </a:r>
          </a:p>
        </p:txBody>
      </p:sp>
    </p:spTree>
    <p:extLst>
      <p:ext uri="{BB962C8B-B14F-4D97-AF65-F5344CB8AC3E}">
        <p14:creationId xmlns:p14="http://schemas.microsoft.com/office/powerpoint/2010/main" val="1652773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Limitations of Long Jumps (cont.)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49338"/>
            <a:ext cx="8307388" cy="1160462"/>
          </a:xfrm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Works within stack discipline</a:t>
            </a:r>
          </a:p>
          <a:p>
            <a:pPr lvl="1"/>
            <a:r>
              <a:rPr lang="en-US" altLang="en-US"/>
              <a:t>Can only long jump to environment of function that has been called but not yet completed</a:t>
            </a: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897121" y="2285641"/>
            <a:ext cx="4114080" cy="461548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jmp_buf env;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P1()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P2(); P3();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P2()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if (setjmp(env))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/* Long Jump to here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P3()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longjmp(env, 1);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</p:txBody>
      </p:sp>
      <p:grpSp>
        <p:nvGrpSpPr>
          <p:cNvPr id="57348" name="Group 5"/>
          <p:cNvGrpSpPr>
            <a:grpSpLocks/>
          </p:cNvGrpSpPr>
          <p:nvPr/>
        </p:nvGrpSpPr>
        <p:grpSpPr bwMode="auto">
          <a:xfrm>
            <a:off x="5181120" y="1990441"/>
            <a:ext cx="1981440" cy="1672582"/>
            <a:chOff x="3264" y="1056"/>
            <a:chExt cx="1248" cy="1053"/>
          </a:xfrm>
        </p:grpSpPr>
        <p:sp>
          <p:nvSpPr>
            <p:cNvPr id="57363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5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ourier New" charset="0"/>
                </a:rPr>
                <a:t>env</a:t>
              </a:r>
            </a:p>
          </p:txBody>
        </p:sp>
        <p:grpSp>
          <p:nvGrpSpPr>
            <p:cNvPr id="57364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3"/>
              <a:chOff x="3408" y="1056"/>
              <a:chExt cx="1056" cy="1053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r>
                  <a:rPr lang="en-US" sz="1996" dirty="0">
                    <a:solidFill>
                      <a:srgbClr val="000000"/>
                    </a:solidFill>
                    <a:latin typeface="Courier New" pitchFamily="49" charset="0"/>
                    <a:ea typeface="Arial" charset="0"/>
                    <a:cs typeface="Arial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r>
                  <a:rPr lang="en-US" sz="1996" dirty="0">
                    <a:solidFill>
                      <a:srgbClr val="000000"/>
                    </a:solidFill>
                    <a:latin typeface="Courier New" pitchFamily="49" charset="0"/>
                    <a:ea typeface="Arial" charset="0"/>
                    <a:cs typeface="Arial" charset="0"/>
                  </a:rPr>
                  <a:t>P2</a:t>
                </a:r>
              </a:p>
            </p:txBody>
          </p:sp>
          <p:sp>
            <p:nvSpPr>
              <p:cNvPr id="57367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  <p:sp>
            <p:nvSpPr>
              <p:cNvPr id="57368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4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lang="en-US" altLang="en-US" sz="1633">
                    <a:latin typeface="Calibri" charset="0"/>
                  </a:rPr>
                  <a:t>At setjmp</a:t>
                </a: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721" y="5038919"/>
            <a:ext cx="1980000" cy="1672721"/>
            <a:chOff x="3264" y="2976"/>
            <a:chExt cx="1248" cy="1054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P3</a:t>
              </a:r>
            </a:p>
          </p:txBody>
        </p:sp>
        <p:sp>
          <p:nvSpPr>
            <p:cNvPr id="57359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5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ourier New" charset="0"/>
                </a:rPr>
                <a:t>env</a:t>
              </a:r>
            </a:p>
          </p:txBody>
        </p:sp>
        <p:sp>
          <p:nvSpPr>
            <p:cNvPr id="57361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16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At longjmp</a:t>
              </a:r>
            </a:p>
          </p:txBody>
        </p:sp>
        <p:sp>
          <p:nvSpPr>
            <p:cNvPr id="57362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9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3761" y="3819241"/>
            <a:ext cx="1828800" cy="1672284"/>
            <a:chOff x="4608" y="1440"/>
            <a:chExt cx="1152" cy="1053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P2</a:t>
              </a:r>
            </a:p>
          </p:txBody>
        </p:sp>
        <p:sp>
          <p:nvSpPr>
            <p:cNvPr id="57353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/>
            </a:p>
          </p:txBody>
        </p:sp>
        <p:sp>
          <p:nvSpPr>
            <p:cNvPr id="57354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8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P2 returns</a:t>
              </a:r>
            </a:p>
          </p:txBody>
        </p:sp>
        <p:sp>
          <p:nvSpPr>
            <p:cNvPr id="57355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5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ourier New" charset="0"/>
                </a:rPr>
                <a:t>env</a:t>
              </a:r>
            </a:p>
          </p:txBody>
        </p:sp>
        <p:sp>
          <p:nvSpPr>
            <p:cNvPr id="57356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9689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A Program that Restarts Itself When </a:t>
            </a:r>
            <a:r>
              <a:rPr lang="en-US" altLang="en-US">
                <a:latin typeface="Courier New" charset="0"/>
                <a:ea typeface="ＭＳ Ｐゴシック" charset="-128"/>
              </a:rPr>
              <a:t>ctrl-c</a:t>
            </a:r>
            <a:r>
              <a:rPr lang="en-US" altLang="en-US">
                <a:ea typeface="ＭＳ Ｐゴシック" charset="-128"/>
              </a:rPr>
              <a:t>’d</a:t>
            </a:r>
          </a:p>
        </p:txBody>
      </p:sp>
      <p:sp>
        <p:nvSpPr>
          <p:cNvPr id="566298" name="Rectangle 26"/>
          <p:cNvSpPr>
            <a:spLocks noChangeArrowheads="1"/>
          </p:cNvSpPr>
          <p:nvPr/>
        </p:nvSpPr>
        <p:spPr bwMode="auto">
          <a:xfrm>
            <a:off x="4495681" y="1676520"/>
            <a:ext cx="1752480" cy="2361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45714" tIns="45714" rIns="45714" bIns="45714" anchor="ctr"/>
          <a:lstStyle/>
          <a:p>
            <a:pPr eaLnBrk="1" hangingPunct="1">
              <a:defRPr/>
            </a:pPr>
            <a:endParaRPr lang="en-US" altLang="en-US" sz="2177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456481" y="1676520"/>
            <a:ext cx="3414695" cy="495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#include &lt;stdio.h&gt;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#include &lt;signal.h&gt;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#include &lt;setjmp.h&gt;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361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sigjmp_buf buf;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void handler(int sig)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siglongjmp(buf, 1);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main()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signal(SIGINT, handler);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if (!sigsetjmp(buf, 1))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  printf("starting\n");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else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  printf("restarting\n");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361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while(1)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</a:t>
            </a:r>
            <a:r>
              <a:rPr lang="en-US" altLang="en-US" sz="1361">
                <a:latin typeface="Courier New" charset="0"/>
              </a:rPr>
              <a:t>sleep(1);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   printf("processing...\n");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}</a:t>
            </a:r>
          </a:p>
        </p:txBody>
      </p:sp>
      <p:sp>
        <p:nvSpPr>
          <p:cNvPr id="566277" name="Rectangle 5"/>
          <p:cNvSpPr>
            <a:spLocks noChangeArrowheads="1"/>
          </p:cNvSpPr>
          <p:nvPr/>
        </p:nvSpPr>
        <p:spPr bwMode="auto">
          <a:xfrm>
            <a:off x="4495681" y="167652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bass&gt; a.out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248160" y="2514604"/>
            <a:ext cx="1329855" cy="343167"/>
            <a:chOff x="3936" y="2524"/>
            <a:chExt cx="838" cy="216"/>
          </a:xfrm>
        </p:grpSpPr>
        <p:sp>
          <p:nvSpPr>
            <p:cNvPr id="59409" name="Text Box 6"/>
            <p:cNvSpPr txBox="1">
              <a:spLocks noChangeArrowheads="1"/>
            </p:cNvSpPr>
            <p:nvPr/>
          </p:nvSpPr>
          <p:spPr bwMode="auto">
            <a:xfrm>
              <a:off x="4368" y="2524"/>
              <a:ext cx="40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Ctrl-c</a:t>
              </a:r>
            </a:p>
          </p:txBody>
        </p:sp>
        <p:sp>
          <p:nvSpPr>
            <p:cNvPr id="59410" name="Line 7"/>
            <p:cNvSpPr>
              <a:spLocks noChangeShapeType="1"/>
            </p:cNvSpPr>
            <p:nvPr/>
          </p:nvSpPr>
          <p:spPr bwMode="auto">
            <a:xfrm>
              <a:off x="3936" y="2630"/>
              <a:ext cx="4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2177"/>
            </a:p>
          </p:txBody>
        </p:sp>
      </p:grpSp>
      <p:sp>
        <p:nvSpPr>
          <p:cNvPr id="566285" name="Rectangle 13"/>
          <p:cNvSpPr>
            <a:spLocks noChangeArrowheads="1"/>
          </p:cNvSpPr>
          <p:nvPr/>
        </p:nvSpPr>
        <p:spPr bwMode="auto">
          <a:xfrm>
            <a:off x="4495681" y="190548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starting</a:t>
            </a:r>
          </a:p>
        </p:txBody>
      </p:sp>
      <p:sp>
        <p:nvSpPr>
          <p:cNvPr id="566288" name="Rectangle 16"/>
          <p:cNvSpPr>
            <a:spLocks noChangeArrowheads="1"/>
          </p:cNvSpPr>
          <p:nvPr/>
        </p:nvSpPr>
        <p:spPr bwMode="auto">
          <a:xfrm>
            <a:off x="4495681" y="213444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89" name="Rectangle 17"/>
          <p:cNvSpPr>
            <a:spLocks noChangeArrowheads="1"/>
          </p:cNvSpPr>
          <p:nvPr/>
        </p:nvSpPr>
        <p:spPr bwMode="auto">
          <a:xfrm>
            <a:off x="4495681" y="236196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90" name="Rectangle 18"/>
          <p:cNvSpPr>
            <a:spLocks noChangeArrowheads="1"/>
          </p:cNvSpPr>
          <p:nvPr/>
        </p:nvSpPr>
        <p:spPr bwMode="auto">
          <a:xfrm>
            <a:off x="4495681" y="259092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restarting</a:t>
            </a:r>
          </a:p>
        </p:txBody>
      </p:sp>
      <p:sp>
        <p:nvSpPr>
          <p:cNvPr id="566291" name="Rectangle 19"/>
          <p:cNvSpPr>
            <a:spLocks noChangeArrowheads="1"/>
          </p:cNvSpPr>
          <p:nvPr/>
        </p:nvSpPr>
        <p:spPr bwMode="auto">
          <a:xfrm>
            <a:off x="4495681" y="281988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92" name="Rectangle 20"/>
          <p:cNvSpPr>
            <a:spLocks noChangeArrowheads="1"/>
          </p:cNvSpPr>
          <p:nvPr/>
        </p:nvSpPr>
        <p:spPr bwMode="auto">
          <a:xfrm>
            <a:off x="4495681" y="304740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93" name="Rectangle 21"/>
          <p:cNvSpPr>
            <a:spLocks noChangeArrowheads="1"/>
          </p:cNvSpPr>
          <p:nvPr/>
        </p:nvSpPr>
        <p:spPr bwMode="auto">
          <a:xfrm>
            <a:off x="4495681" y="327636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restarting</a:t>
            </a:r>
          </a:p>
        </p:txBody>
      </p:sp>
      <p:sp>
        <p:nvSpPr>
          <p:cNvPr id="566294" name="Rectangle 22"/>
          <p:cNvSpPr>
            <a:spLocks noChangeArrowheads="1"/>
          </p:cNvSpPr>
          <p:nvPr/>
        </p:nvSpPr>
        <p:spPr bwMode="auto">
          <a:xfrm>
            <a:off x="4495681" y="350532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248160" y="3177004"/>
            <a:ext cx="1329855" cy="343167"/>
            <a:chOff x="3936" y="2524"/>
            <a:chExt cx="838" cy="216"/>
          </a:xfrm>
        </p:grpSpPr>
        <p:sp>
          <p:nvSpPr>
            <p:cNvPr id="59407" name="Text Box 24"/>
            <p:cNvSpPr txBox="1">
              <a:spLocks noChangeArrowheads="1"/>
            </p:cNvSpPr>
            <p:nvPr/>
          </p:nvSpPr>
          <p:spPr bwMode="auto">
            <a:xfrm>
              <a:off x="4368" y="2524"/>
              <a:ext cx="40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Ctrl-c</a:t>
              </a:r>
            </a:p>
          </p:txBody>
        </p:sp>
        <p:sp>
          <p:nvSpPr>
            <p:cNvPr id="59408" name="Line 25"/>
            <p:cNvSpPr>
              <a:spLocks noChangeShapeType="1"/>
            </p:cNvSpPr>
            <p:nvPr/>
          </p:nvSpPr>
          <p:spPr bwMode="auto">
            <a:xfrm>
              <a:off x="3936" y="2630"/>
              <a:ext cx="4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2177"/>
            </a:p>
          </p:txBody>
        </p:sp>
      </p:grpSp>
    </p:spTree>
    <p:extLst>
      <p:ext uri="{BB962C8B-B14F-4D97-AF65-F5344CB8AC3E}">
        <p14:creationId xmlns:p14="http://schemas.microsoft.com/office/powerpoint/2010/main" val="22855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98" grpId="0" animBg="1"/>
      <p:bldP spid="566277" grpId="0"/>
      <p:bldP spid="566285" grpId="0"/>
      <p:bldP spid="566288" grpId="0"/>
      <p:bldP spid="566289" grpId="0"/>
      <p:bldP spid="566290" grpId="0"/>
      <p:bldP spid="566291" grpId="0"/>
      <p:bldP spid="566292" grpId="0"/>
      <p:bldP spid="566293" grpId="0"/>
      <p:bldP spid="5662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Preemptive vs. nonpreemptive threads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ea typeface="ＭＳ Ｐゴシック" charset="-128"/>
              </a:rPr>
              <a:t>How to prevent a single user-level thread from hogging the CPU?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Strategy 1: Require threads to cooperate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Called </a:t>
            </a:r>
            <a:r>
              <a:rPr lang="en-GB" altLang="en-US" i="1" dirty="0">
                <a:solidFill>
                  <a:srgbClr val="993333"/>
                </a:solidFill>
              </a:rPr>
              <a:t>non-</a:t>
            </a:r>
            <a:r>
              <a:rPr lang="en-GB" altLang="en-US" i="1" dirty="0" err="1">
                <a:solidFill>
                  <a:srgbClr val="993333"/>
                </a:solidFill>
              </a:rPr>
              <a:t>preemptive</a:t>
            </a:r>
            <a:r>
              <a:rPr lang="en-GB" altLang="en-US" i="1" dirty="0">
                <a:solidFill>
                  <a:srgbClr val="993333"/>
                </a:solidFill>
              </a:rPr>
              <a:t> threads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must call back into the thread library periodically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This gives the thread library control over the thread's execution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solidFill>
                  <a:srgbClr val="99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yield()</a:t>
            </a:r>
            <a:r>
              <a:rPr lang="en-GB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en-US" dirty="0"/>
              <a:t>operation: 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 voluntarily </a:t>
            </a:r>
            <a:r>
              <a:rPr lang="ja-JP" altLang="en-GB" dirty="0"/>
              <a:t>“</a:t>
            </a:r>
            <a:r>
              <a:rPr lang="en-GB" altLang="ja-JP" dirty="0"/>
              <a:t>gives up</a:t>
            </a:r>
            <a:r>
              <a:rPr lang="ja-JP" altLang="en-GB" dirty="0"/>
              <a:t>”</a:t>
            </a:r>
            <a:r>
              <a:rPr lang="en-GB" altLang="ja-JP" dirty="0"/>
              <a:t> the CPU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i="1" dirty="0">
                <a:ea typeface="ＭＳ Ｐゴシック" charset="-128"/>
              </a:rPr>
              <a:t>Pop quiz: What happens when a thread calls </a:t>
            </a:r>
            <a:r>
              <a:rPr lang="en-GB" altLang="en-US" b="1" dirty="0"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yield()</a:t>
            </a:r>
            <a:r>
              <a:rPr lang="en-GB" altLang="en-US" sz="2000" b="1" dirty="0"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 </a:t>
            </a:r>
            <a:r>
              <a:rPr lang="en-GB" altLang="en-US" b="1" i="1" dirty="0">
                <a:ea typeface="ＭＳ Ｐゴシック" charset="-128"/>
              </a:rPr>
              <a:t>??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b="1" i="1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9433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Preemptive vs. nonpreemptive threads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ea typeface="ＭＳ Ｐゴシック" charset="-128"/>
              </a:rPr>
              <a:t>How to prevent a single user-level thread from hogging the CPU?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Strategy 1: Require threads to cooperate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Called </a:t>
            </a:r>
            <a:r>
              <a:rPr lang="en-GB" altLang="en-US" i="1" dirty="0">
                <a:solidFill>
                  <a:srgbClr val="993333"/>
                </a:solidFill>
              </a:rPr>
              <a:t>non-</a:t>
            </a:r>
            <a:r>
              <a:rPr lang="en-GB" altLang="en-US" i="1" dirty="0" err="1">
                <a:solidFill>
                  <a:srgbClr val="993333"/>
                </a:solidFill>
              </a:rPr>
              <a:t>preemptive</a:t>
            </a:r>
            <a:r>
              <a:rPr lang="en-GB" altLang="en-US" i="1" dirty="0">
                <a:solidFill>
                  <a:srgbClr val="993333"/>
                </a:solidFill>
              </a:rPr>
              <a:t> threads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must call back into the thread library periodically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This gives the thread library control over the thread's execution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solidFill>
                  <a:srgbClr val="993333"/>
                </a:solidFill>
              </a:rPr>
              <a:t>yield()</a:t>
            </a:r>
            <a:r>
              <a:rPr lang="en-GB" altLang="en-US" dirty="0"/>
              <a:t> operation: 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 voluntarily </a:t>
            </a:r>
            <a:r>
              <a:rPr lang="ja-JP" altLang="en-GB" dirty="0"/>
              <a:t>“</a:t>
            </a:r>
            <a:r>
              <a:rPr lang="en-GB" altLang="ja-JP" dirty="0"/>
              <a:t>gives up</a:t>
            </a:r>
            <a:r>
              <a:rPr lang="ja-JP" altLang="en-GB" dirty="0"/>
              <a:t>”</a:t>
            </a:r>
            <a:r>
              <a:rPr lang="en-GB" altLang="ja-JP" dirty="0"/>
              <a:t> the CPU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i="1" dirty="0">
                <a:ea typeface="ＭＳ Ｐゴシック" charset="-128"/>
              </a:rPr>
              <a:t>Pop quiz: What happens when a thread calls yield() ??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Strategy 2: Use </a:t>
            </a:r>
            <a:r>
              <a:rPr lang="en-GB" altLang="en-US" i="1" dirty="0" err="1">
                <a:solidFill>
                  <a:srgbClr val="993333"/>
                </a:solidFill>
                <a:ea typeface="ＭＳ Ｐゴシック" charset="-128"/>
              </a:rPr>
              <a:t>preemption</a:t>
            </a:r>
            <a:endParaRPr lang="en-GB" altLang="en-US" i="1" dirty="0">
              <a:solidFill>
                <a:srgbClr val="993333"/>
              </a:solidFill>
              <a:ea typeface="ＭＳ Ｐゴシック" charset="-128"/>
            </a:endParaRP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 library tells OS to send it a </a:t>
            </a:r>
            <a:r>
              <a:rPr lang="en-GB" altLang="en-US" i="1" dirty="0">
                <a:solidFill>
                  <a:srgbClr val="993333"/>
                </a:solidFill>
              </a:rPr>
              <a:t>signal</a:t>
            </a:r>
            <a:r>
              <a:rPr lang="en-GB" altLang="en-US" dirty="0"/>
              <a:t> periodically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 signal is like a hardware interrupt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Causes the process to jump into a </a:t>
            </a:r>
            <a:r>
              <a:rPr lang="en-GB" altLang="en-US" b="1" i="0" dirty="0"/>
              <a:t>signal handler 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/>
              <a:t>The signal handler gives control back to the thread library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0" dirty="0"/>
              <a:t>Thread library then context switches to a new thread</a:t>
            </a:r>
          </a:p>
        </p:txBody>
      </p:sp>
    </p:spTree>
    <p:extLst>
      <p:ext uri="{BB962C8B-B14F-4D97-AF65-F5344CB8AC3E}">
        <p14:creationId xmlns:p14="http://schemas.microsoft.com/office/powerpoint/2010/main" val="1400722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Kernel-level threads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Pro: OS knows about all the threads in a process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Can assign different scheduling priorities to each one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Kernel can context switch between multiple threads in one process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Con: Thread operations require calling the kernel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Creating, destroying, or context switching require system calls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55879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threads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Pro: Thread operations are very fast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Typically 10-100x faster than going through the kernel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Pro: Thread state is very small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Just CPU state and stack, no additional overhead</a:t>
            </a:r>
          </a:p>
          <a:p>
            <a:pPr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Con: If one thread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blocks</a:t>
            </a:r>
            <a:r>
              <a:rPr lang="en-GB" altLang="en-US" dirty="0">
                <a:ea typeface="ＭＳ Ｐゴシック" charset="-128"/>
              </a:rPr>
              <a:t>, it stalls the entire process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e.g., If one thread waits for file I/O, all threads in process have to wait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Con: Can't use multiple CPUs!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Kernel only knows about one CPU context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Con: OS may not make good decisions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Could schedule a process with only idle threads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Could </a:t>
            </a:r>
            <a:r>
              <a:rPr lang="en-GB" altLang="en-US" dirty="0" err="1"/>
              <a:t>deschedule</a:t>
            </a:r>
            <a:r>
              <a:rPr lang="en-GB" altLang="en-US" dirty="0"/>
              <a:t> a process with a thread holding a lock</a:t>
            </a:r>
          </a:p>
        </p:txBody>
      </p:sp>
    </p:spTree>
    <p:extLst>
      <p:ext uri="{BB962C8B-B14F-4D97-AF65-F5344CB8AC3E}">
        <p14:creationId xmlns:p14="http://schemas.microsoft.com/office/powerpoint/2010/main" val="12240762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dirty="0" err="1">
                <a:solidFill>
                  <a:srgbClr val="FF0000"/>
                </a:solidFill>
                <a:ea typeface="ＭＳ Ｐゴシック" charset="-128"/>
              </a:rPr>
              <a:t>Pthreads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en-US" altLang="en-US" dirty="0">
                <a:ea typeface="ＭＳ Ｐゴシック" charset="-128"/>
              </a:rPr>
              <a:t>Standard interface for ~60 functions that manipulate threads from C programs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Threads run thread routines: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void 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threadroutine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(void 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vargp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Creating threads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pthread_create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 *</a:t>
            </a:r>
            <a:r>
              <a:rPr lang="en-US" altLang="en-US" b="1" dirty="0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thread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, 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smtClean="0">
                <a:latin typeface="Courier New" charset="0"/>
                <a:ea typeface="ＭＳ Ｐゴシック" charset="-128"/>
              </a:rPr>
              <a:t>  </a:t>
            </a:r>
            <a:r>
              <a:rPr lang="en-US" altLang="en-US" b="1" dirty="0" err="1" smtClean="0">
                <a:latin typeface="Courier New" charset="0"/>
                <a:ea typeface="ＭＳ Ｐゴシック" charset="-128"/>
              </a:rPr>
              <a:t>pthread_attr_t</a:t>
            </a:r>
            <a:r>
              <a:rPr lang="en-US" altLang="en-US" b="1" dirty="0" smtClean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*</a:t>
            </a:r>
            <a:r>
              <a:rPr lang="en-US" altLang="en-US" b="1" dirty="0" err="1" smtClean="0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attr</a:t>
            </a:r>
            <a:r>
              <a:rPr lang="en-US" altLang="en-US" b="1" dirty="0" smtClean="0">
                <a:latin typeface="Courier New" charset="0"/>
                <a:ea typeface="ＭＳ Ｐゴシック" charset="-128"/>
              </a:rPr>
              <a:t>,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smtClean="0">
                <a:latin typeface="Courier New" charset="0"/>
                <a:ea typeface="ＭＳ Ｐゴシック" charset="-128"/>
              </a:rPr>
              <a:t>  void 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*(*</a:t>
            </a:r>
            <a:r>
              <a:rPr lang="en-US" altLang="en-US" b="1" dirty="0" err="1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threadroutine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)(void *), 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smtClean="0">
                <a:latin typeface="Courier New" charset="0"/>
                <a:ea typeface="ＭＳ Ｐゴシック" charset="-128"/>
              </a:rPr>
              <a:t>  void 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* </a:t>
            </a:r>
            <a:r>
              <a:rPr lang="en-US" altLang="en-US" b="1" dirty="0" err="1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vargp</a:t>
            </a:r>
            <a:r>
              <a:rPr lang="en-US" altLang="en-US" b="1" dirty="0" smtClean="0">
                <a:latin typeface="Courier New" charset="0"/>
                <a:ea typeface="ＭＳ Ｐゴシック" charset="-128"/>
              </a:rPr>
              <a:t>);</a:t>
            </a:r>
            <a:endParaRPr lang="en-US" altLang="en-US" b="1" dirty="0">
              <a:latin typeface="Courier New" charset="0"/>
              <a:ea typeface="ＭＳ Ｐゴシック" charset="-128"/>
            </a:endParaRPr>
          </a:p>
          <a:p>
            <a:pPr lvl="1" eaLnBrk="1">
              <a:lnSpc>
                <a:spcPct val="120000"/>
              </a:lnSpc>
            </a:pPr>
            <a:r>
              <a:rPr lang="en-GB" altLang="en-US" b="1" dirty="0">
                <a:solidFill>
                  <a:srgbClr val="0000FF"/>
                </a:solidFill>
                <a:latin typeface="Courier New" charset="0"/>
              </a:rPr>
              <a:t>thread</a:t>
            </a:r>
            <a:r>
              <a:rPr lang="en-GB" altLang="en-US" b="1" dirty="0">
                <a:latin typeface="MDW Arial" charset="0"/>
              </a:rPr>
              <a:t>:</a:t>
            </a:r>
            <a:r>
              <a:rPr lang="en-GB" altLang="en-US" i="1" dirty="0">
                <a:latin typeface="MDW Arial" charset="0"/>
              </a:rPr>
              <a:t> </a:t>
            </a:r>
            <a:r>
              <a:rPr lang="en-GB" altLang="en-US" i="1" dirty="0"/>
              <a:t>Returns a pointer to the new TCB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 err="1">
                <a:solidFill>
                  <a:srgbClr val="0000FF"/>
                </a:solidFill>
                <a:latin typeface="Courier New" charset="0"/>
              </a:rPr>
              <a:t>attr</a:t>
            </a:r>
            <a:r>
              <a:rPr lang="en-GB" altLang="en-US" b="1" dirty="0">
                <a:latin typeface="MDW Arial" charset="0"/>
              </a:rPr>
              <a:t>:</a:t>
            </a:r>
            <a:r>
              <a:rPr lang="en-GB" altLang="en-US" i="1" dirty="0">
                <a:latin typeface="MDW Arial" charset="0"/>
              </a:rPr>
              <a:t> </a:t>
            </a:r>
            <a:r>
              <a:rPr lang="en-GB" altLang="en-US" i="1" dirty="0"/>
              <a:t>Set of attributes for the new thread</a:t>
            </a:r>
          </a:p>
          <a:p>
            <a:pPr lvl="2" eaLnBrk="1">
              <a:lnSpc>
                <a:spcPct val="120000"/>
              </a:lnSpc>
            </a:pPr>
            <a:r>
              <a:rPr lang="en-GB" altLang="en-US" i="0" dirty="0"/>
              <a:t>Scheduling policy, etc.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 err="1">
                <a:solidFill>
                  <a:srgbClr val="0000FF"/>
                </a:solidFill>
                <a:latin typeface="Courier New" charset="0"/>
              </a:rPr>
              <a:t>threadroutine</a:t>
            </a:r>
            <a:r>
              <a:rPr lang="en-GB" altLang="en-US" b="1" dirty="0">
                <a:latin typeface="MDW Arial" charset="0"/>
              </a:rPr>
              <a:t>:</a:t>
            </a:r>
            <a:r>
              <a:rPr lang="en-GB" altLang="en-US" i="1" dirty="0">
                <a:latin typeface="MDW Arial" charset="0"/>
              </a:rPr>
              <a:t> </a:t>
            </a:r>
            <a:r>
              <a:rPr lang="en-GB" altLang="en-US" i="1" dirty="0"/>
              <a:t>Function pointer to </a:t>
            </a:r>
            <a:r>
              <a:rPr lang="ja-JP" altLang="en-GB" i="1" dirty="0"/>
              <a:t>“</a:t>
            </a:r>
            <a:r>
              <a:rPr lang="en-GB" altLang="ja-JP" i="1" dirty="0"/>
              <a:t>main function</a:t>
            </a:r>
            <a:r>
              <a:rPr lang="ja-JP" altLang="en-GB" i="1" dirty="0"/>
              <a:t>”</a:t>
            </a:r>
            <a:r>
              <a:rPr lang="en-GB" altLang="ja-JP" i="1" dirty="0"/>
              <a:t> for new thread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 err="1">
                <a:solidFill>
                  <a:srgbClr val="0000FF"/>
                </a:solidFill>
                <a:latin typeface="Courier New" charset="0"/>
              </a:rPr>
              <a:t>vargp</a:t>
            </a:r>
            <a:r>
              <a:rPr lang="en-GB" altLang="en-US" b="1" dirty="0">
                <a:latin typeface="MDW Arial" charset="0"/>
              </a:rPr>
              <a:t>: </a:t>
            </a:r>
            <a:r>
              <a:rPr lang="en-GB" altLang="en-US" i="1" dirty="0"/>
              <a:t>Argument to </a:t>
            </a:r>
            <a:r>
              <a:rPr lang="en-GB" altLang="en-US" b="1" dirty="0" err="1">
                <a:latin typeface="Courier" charset="0"/>
              </a:rPr>
              <a:t>threadroutine</a:t>
            </a:r>
            <a:r>
              <a:rPr lang="en-GB" altLang="en-US" b="1" dirty="0">
                <a:latin typeface="Courier" charset="0"/>
              </a:rPr>
              <a:t>()</a:t>
            </a:r>
          </a:p>
          <a:p>
            <a:pPr lvl="1">
              <a:lnSpc>
                <a:spcPct val="120000"/>
              </a:lnSpc>
            </a:pPr>
            <a:endParaRPr lang="en-US" altLang="en-US" b="1" dirty="0">
              <a:latin typeface="Courier New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826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Reaping threads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pthread_join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tid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, void **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thread_return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GB" altLang="en-US" dirty="0"/>
              <a:t>Waits for thread with </a:t>
            </a:r>
            <a:r>
              <a:rPr lang="en-GB" altLang="en-US" dirty="0" err="1"/>
              <a:t>tid</a:t>
            </a:r>
            <a:r>
              <a:rPr lang="en-GB" altLang="en-US" dirty="0"/>
              <a:t>  to exit, returns return </a:t>
            </a:r>
            <a:r>
              <a:rPr lang="en-GB" altLang="en-US" dirty="0" err="1"/>
              <a:t>thread_return</a:t>
            </a:r>
            <a:r>
              <a:rPr lang="en-GB" altLang="en-US" dirty="0"/>
              <a:t> of the thread</a:t>
            </a:r>
            <a:endParaRPr lang="en-US" altLang="en-US" b="1" dirty="0">
              <a:latin typeface="Courier New" charset="0"/>
              <a:ea typeface="ＭＳ Ｐゴシック" charset="-128"/>
            </a:endParaRP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Determining your thread ID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pthread_self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()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Terminating threads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pthread_cancel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tid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pthread_exit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(void 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thread_return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GB" altLang="en-US" dirty="0"/>
              <a:t>Exit with the given return value</a:t>
            </a:r>
            <a:endParaRPr lang="en-US" altLang="en-US" b="1" dirty="0">
              <a:latin typeface="Courier New" charset="0"/>
              <a:ea typeface="ＭＳ Ｐゴシック" charset="-128"/>
            </a:endParaRPr>
          </a:p>
          <a:p>
            <a:pPr lvl="1">
              <a:lnSpc>
                <a:spcPct val="120000"/>
              </a:lnSpc>
            </a:pPr>
            <a:r>
              <a:rPr lang="en-US" altLang="en-US" b="1" dirty="0" smtClean="0">
                <a:latin typeface="Courier New" charset="0"/>
                <a:ea typeface="ＭＳ Ｐゴシック" charset="-128"/>
              </a:rPr>
              <a:t>return; </a:t>
            </a:r>
            <a:r>
              <a:rPr lang="en-US" altLang="en-US" sz="2400" dirty="0" smtClean="0">
                <a:ea typeface="ＭＳ Ｐゴシック" charset="-128"/>
                <a:cs typeface="Calibri" panose="020F0502020204030204" pitchFamily="34" charset="0"/>
              </a:rPr>
              <a:t>(in primary thread routine terminates the thread)</a:t>
            </a:r>
            <a:endParaRPr lang="en-US" altLang="en-US" dirty="0">
              <a:ea typeface="ＭＳ Ｐゴシック" charset="-128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exit() </a:t>
            </a:r>
            <a:r>
              <a:rPr lang="en-US" altLang="en-US" sz="2400" dirty="0">
                <a:ea typeface="ＭＳ Ｐゴシック" charset="-128"/>
                <a:cs typeface="Calibri" panose="020F0502020204030204" pitchFamily="34" charset="0"/>
              </a:rPr>
              <a:t>(</a:t>
            </a:r>
            <a:r>
              <a:rPr lang="en-US" altLang="en-US" sz="2400" dirty="0" smtClean="0">
                <a:ea typeface="ＭＳ Ｐゴシック" charset="-128"/>
                <a:cs typeface="Calibri" panose="020F0502020204030204" pitchFamily="34" charset="0"/>
              </a:rPr>
              <a:t>terminates </a:t>
            </a:r>
            <a:r>
              <a:rPr lang="en-US" altLang="en-US" sz="2400" dirty="0">
                <a:ea typeface="ＭＳ Ｐゴシック" charset="-128"/>
                <a:cs typeface="Calibri" panose="020F0502020204030204" pitchFamily="34" charset="0"/>
              </a:rPr>
              <a:t>all threads) </a:t>
            </a:r>
            <a:endParaRPr lang="en-US" altLang="en-US" dirty="0">
              <a:ea typeface="ＭＳ Ｐゴシック" charset="-128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Synchronizing access to shared variables</a:t>
            </a:r>
          </a:p>
        </p:txBody>
      </p:sp>
    </p:spTree>
    <p:extLst>
      <p:ext uri="{BB962C8B-B14F-4D97-AF65-F5344CB8AC3E}">
        <p14:creationId xmlns:p14="http://schemas.microsoft.com/office/powerpoint/2010/main" val="169083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The Pthreads “Hello, world" Program</a:t>
            </a:r>
          </a:p>
        </p:txBody>
      </p:sp>
      <p:sp>
        <p:nvSpPr>
          <p:cNvPr id="73730" name="Rectangle 3"/>
          <p:cNvSpPr>
            <a:spLocks noChangeArrowheads="1"/>
          </p:cNvSpPr>
          <p:nvPr/>
        </p:nvSpPr>
        <p:spPr bwMode="auto">
          <a:xfrm>
            <a:off x="480961" y="1244373"/>
            <a:ext cx="5811184" cy="511805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rgbClr val="FF0000"/>
                </a:solidFill>
                <a:latin typeface="Courier New" charset="0"/>
              </a:rPr>
              <a:t>/*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rgbClr val="FF0000"/>
                </a:solidFill>
                <a:latin typeface="Courier New" charset="0"/>
              </a:rPr>
              <a:t> * hello.c - Pthreads "hello, world" program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rgbClr val="FF0000"/>
                </a:solidFill>
                <a:latin typeface="Courier New" charset="0"/>
              </a:rPr>
              <a:t>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#include "csapp.h"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void *thread(void *vargp);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int main()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pthread_t tid;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Pthread_create(&amp;tid, NULL, thread,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Pthread_join(tid,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exit(0);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/* thread routine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void *thread(void *vargp)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printf("Hello, world!\n");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return NULL;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533928" y="1979021"/>
            <a:ext cx="1797265" cy="6506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/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Thread attributes </a:t>
            </a:r>
          </a:p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526919" y="2969741"/>
            <a:ext cx="1850164" cy="6506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/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Thread arguments</a:t>
            </a:r>
          </a:p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304917" y="4480301"/>
            <a:ext cx="2449687" cy="6506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Bitstream Vera Serif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814" i="1">
                <a:solidFill>
                  <a:srgbClr val="000000"/>
                </a:solidFill>
                <a:latin typeface="Arial" charset="0"/>
              </a:rPr>
              <a:t>assigns return value</a:t>
            </a:r>
          </a:p>
          <a:p>
            <a:pPr algn="ctr" eaLnBrk="1" hangingPunct="1">
              <a:defRPr/>
            </a:pPr>
            <a:r>
              <a:rPr lang="en-US" sz="1814" i="1">
                <a:solidFill>
                  <a:srgbClr val="000000"/>
                </a:solidFill>
                <a:latin typeface="Arial" charset="0"/>
              </a:rPr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3657601" y="2361961"/>
            <a:ext cx="2819520" cy="14486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5410081" y="3276361"/>
            <a:ext cx="1067040" cy="5342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352321" y="4267081"/>
            <a:ext cx="3124800" cy="532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</p:spTree>
    <p:extLst>
      <p:ext uri="{BB962C8B-B14F-4D97-AF65-F5344CB8AC3E}">
        <p14:creationId xmlns:p14="http://schemas.microsoft.com/office/powerpoint/2010/main" val="28940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4" grpId="0" animBg="1"/>
      <p:bldP spid="808965" grpId="0" animBg="1"/>
      <p:bldP spid="808966" grpId="0" animBg="1"/>
      <p:bldP spid="808967" grpId="0" animBg="1"/>
      <p:bldP spid="808968" grpId="0" animBg="1"/>
      <p:bldP spid="8089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Why processes are not always ideal...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Processes are not very efficient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process has its own PCB and OS resources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Typically high overhead for each process: e.g., 1.7 KB per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task_struct</a:t>
            </a:r>
            <a:r>
              <a:rPr lang="en-GB" altLang="en-US" dirty="0"/>
              <a:t> on Linux!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Creating a new process is often very expensive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Processes don't (directly) share memory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process has its own address space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Parallel and concurrent programs often want to directly manipulate the same memory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e.g., When processing elements of a large array in parallel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Note: Many OS's provide some form of inter-process shared memory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cf., UNIX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shmget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()</a:t>
            </a:r>
            <a:r>
              <a:rPr lang="en-GB" altLang="en-US" dirty="0"/>
              <a:t> and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shmat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GB" altLang="en-US" dirty="0"/>
              <a:t>system calls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Still, this requires more programmer work and does not address the efficiency issues.</a:t>
            </a:r>
          </a:p>
        </p:txBody>
      </p:sp>
    </p:spTree>
    <p:extLst>
      <p:ext uri="{BB962C8B-B14F-4D97-AF65-F5344CB8AC3E}">
        <p14:creationId xmlns:p14="http://schemas.microsoft.com/office/powerpoint/2010/main" val="1095010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Detaching Threads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Thread-based servers: </a:t>
            </a:r>
            <a:r>
              <a:rPr lang="en-US" altLang="en-US" dirty="0" smtClean="0">
                <a:ea typeface="ＭＳ Ｐゴシック" charset="-128"/>
              </a:rPr>
              <a:t>Use </a:t>
            </a:r>
            <a:r>
              <a:rPr lang="en-US" altLang="en-US" dirty="0">
                <a:ea typeface="ＭＳ Ｐゴシック" charset="-128"/>
              </a:rPr>
              <a:t>“detached” threads to avoid memory leaks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At any point in time, a thread is either </a:t>
            </a:r>
            <a:r>
              <a:rPr lang="en-US" altLang="en-US" dirty="0">
                <a:solidFill>
                  <a:srgbClr val="FF0000"/>
                </a:solidFill>
              </a:rPr>
              <a:t>joinable</a:t>
            </a:r>
            <a:r>
              <a:rPr lang="en-US" altLang="en-US" dirty="0"/>
              <a:t> or </a:t>
            </a:r>
            <a:r>
              <a:rPr lang="en-US" altLang="en-US" dirty="0">
                <a:solidFill>
                  <a:srgbClr val="FF0000"/>
                </a:solidFill>
              </a:rPr>
              <a:t>detached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Joinable thread </a:t>
            </a:r>
            <a:r>
              <a:rPr lang="en-US" altLang="en-US" dirty="0"/>
              <a:t>can be reaped and killed by other threads</a:t>
            </a:r>
          </a:p>
          <a:p>
            <a:pPr lvl="2">
              <a:lnSpc>
                <a:spcPct val="120000"/>
              </a:lnSpc>
            </a:pPr>
            <a:r>
              <a:rPr lang="en-US" altLang="en-US" dirty="0"/>
              <a:t>must be reaped (with 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pthread_join</a:t>
            </a:r>
            <a:r>
              <a:rPr lang="en-US" altLang="en-US" dirty="0"/>
              <a:t>) to free memory resources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Detached thread </a:t>
            </a:r>
            <a:r>
              <a:rPr lang="en-US" altLang="en-US" dirty="0"/>
              <a:t>cannot be reaped or killed by other threads</a:t>
            </a:r>
          </a:p>
          <a:p>
            <a:pPr lvl="2">
              <a:lnSpc>
                <a:spcPct val="120000"/>
              </a:lnSpc>
            </a:pPr>
            <a:r>
              <a:rPr lang="en-US" altLang="en-US" dirty="0"/>
              <a:t>resources are automatically reaped on termination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Default state is joinable</a:t>
            </a:r>
          </a:p>
          <a:p>
            <a:pPr lvl="2">
              <a:lnSpc>
                <a:spcPct val="120000"/>
              </a:lnSpc>
            </a:pPr>
            <a:r>
              <a:rPr lang="en-US" altLang="en-US" dirty="0"/>
              <a:t>use 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pthread_detach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pthread_self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()) </a:t>
            </a:r>
            <a:r>
              <a:rPr lang="en-US" altLang="en-US" dirty="0"/>
              <a:t>to make </a:t>
            </a:r>
            <a:r>
              <a:rPr lang="en-US" altLang="en-US" dirty="0" smtClean="0"/>
              <a:t>detached</a:t>
            </a:r>
            <a:endParaRPr lang="en-US" altLang="en-US" dirty="0">
              <a:ea typeface="ＭＳ Ｐゴシック" charset="-128"/>
            </a:endParaRP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Must be careful to avoid unintended sharing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For example, what happens if we pass the address of </a:t>
            </a:r>
            <a:r>
              <a:rPr lang="en-US" altLang="en-US" dirty="0" err="1"/>
              <a:t>connfd</a:t>
            </a:r>
            <a:r>
              <a:rPr lang="en-US" altLang="en-US" dirty="0"/>
              <a:t> to the thread routine?</a:t>
            </a:r>
          </a:p>
          <a:p>
            <a:pPr lvl="2">
              <a:lnSpc>
                <a:spcPct val="120000"/>
              </a:lnSpc>
            </a:pP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Pthread_create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(&amp;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tid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, NULL, thread, </a:t>
            </a:r>
            <a:br>
              <a:rPr lang="en-US" altLang="en-US" b="1" i="0" dirty="0">
                <a:latin typeface="Courier New" charset="0"/>
                <a:ea typeface="ＭＳ Ｐゴシック" charset="-128"/>
              </a:rPr>
            </a:br>
            <a:r>
              <a:rPr lang="en-US" altLang="en-US" b="1" i="0" dirty="0">
                <a:latin typeface="Courier New" charset="0"/>
                <a:ea typeface="ＭＳ Ｐゴシック" charset="-128"/>
              </a:rPr>
              <a:t>  (void *)&amp;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connfd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10711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+ Easy to share data structures between threads</a:t>
            </a:r>
          </a:p>
          <a:p>
            <a:pPr lvl="1"/>
            <a:r>
              <a:rPr lang="en-US" altLang="en-US"/>
              <a:t>e.g., logging information, file cache</a:t>
            </a:r>
          </a:p>
          <a:p>
            <a:r>
              <a:rPr lang="en-US" altLang="en-US">
                <a:ea typeface="ＭＳ Ｐゴシック" charset="-128"/>
              </a:rPr>
              <a:t>+ Threads are more efficient than processes</a:t>
            </a:r>
          </a:p>
          <a:p>
            <a:endParaRPr lang="en-US" altLang="en-US">
              <a:ea typeface="ＭＳ Ｐゴシック" charset="-128"/>
            </a:endParaRPr>
          </a:p>
          <a:p>
            <a:r>
              <a:rPr lang="en-US" altLang="en-US">
                <a:ea typeface="ＭＳ Ｐゴシック" charset="-128"/>
              </a:rPr>
              <a:t>– Unintentional sharing can introduce subtle and hard-to-reproduce errors!</a:t>
            </a:r>
          </a:p>
          <a:p>
            <a:pPr lvl="1"/>
            <a:r>
              <a:rPr lang="en-US" altLang="en-US"/>
              <a:t>The ease with which data can be shared is both the greatest strength and the greatest weakness of threads</a:t>
            </a:r>
          </a:p>
        </p:txBody>
      </p:sp>
    </p:spTree>
    <p:extLst>
      <p:ext uri="{BB962C8B-B14F-4D97-AF65-F5344CB8AC3E}">
        <p14:creationId xmlns:p14="http://schemas.microsoft.com/office/powerpoint/2010/main" val="198449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example</a:t>
            </a: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1039561"/>
            <a:ext cx="8560800" cy="57621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#include &lt;stdio.h&gt;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#include &lt;stdlib.h&gt;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#include &lt;pthread.h&gt;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void *threadFn( void *ptr 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char *message;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message = (char *) ptr;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printf("%s \n", message);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/* do whatever you want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main()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pthread_t thread1, thread2;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		  char *msg1 = "Thread 1”; char *msg2 = "Thread 2";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int  iret1, iret2;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/* Create independent threads each of which will execute function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iret1 = pthread_create( &amp;thread1, NULL, threadFn, (void*) msg1);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iret2 = pthread_create( &amp;thread2, NULL, threadFn, (void*) msg2);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/* Wait till threads are complete before main continues. Unless we 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 /* wait we run the risk of executing an exit which will terminate  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 /* the process and all threads before the threads have completed.  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pthread_join( thread1, NULL); pthread_join( thread2, NULL);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printf("Thread 1 returns: %d, Thread 2 returns: %d\n ",iret1,iret2);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exit(0);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023461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User-level thread implementation example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sigset_t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stack_t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083" y="1444693"/>
            <a:ext cx="50847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ucontext_t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 </a:t>
            </a:r>
            <a:r>
              <a:rPr lang="en-US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defines the </a:t>
            </a:r>
            <a:r>
              <a:rPr lang="en-US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u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ser </a:t>
            </a:r>
            <a:r>
              <a:rPr lang="en-US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context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marL="342900" indent="-342900">
              <a:buFont typeface="Arial" charset="0"/>
              <a:buChar char="•"/>
            </a:pPr>
            <a:r>
              <a:rPr lang="en-US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It includes 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contents of the calling thread's </a:t>
            </a:r>
            <a:endParaRPr lang="en-US" b="0" dirty="0" smtClean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machine registers (i.e. CPU state), 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signal mask, and </a:t>
            </a:r>
            <a:endParaRPr lang="en-US" b="0" dirty="0" smtClean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current execution stack.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/>
            </a:r>
            <a:br>
              <a:rPr lang="en-US" dirty="0">
                <a:latin typeface="Calibri" charset="0"/>
                <a:ea typeface="Calibri" charset="0"/>
                <a:cs typeface="Calibri" charset="0"/>
              </a:rPr>
            </a:b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12809" y="1075361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#include&lt;</a:t>
            </a:r>
            <a:r>
              <a:rPr lang="en-US" sz="1800" dirty="0" err="1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ucontext.h</a:t>
            </a:r>
            <a:r>
              <a:rPr lang="en-US" sz="18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468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ucontext</a:t>
            </a:r>
            <a:r>
              <a:rPr lang="en-US" dirty="0" smtClean="0"/>
              <a:t>: </a:t>
            </a:r>
            <a:r>
              <a:rPr lang="en-US" dirty="0" err="1" smtClean="0"/>
              <a:t>ucontext_t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sigset_t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stack_t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018" y="3231042"/>
            <a:ext cx="80951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sigset_t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uc_sigmask</a:t>
            </a:r>
            <a:endParaRPr lang="en-US" dirty="0" smtClean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 smtClean="0">
                <a:latin typeface="Calibri" charset="0"/>
                <a:ea typeface="Calibri" charset="0"/>
                <a:cs typeface="Calibri" charset="0"/>
              </a:rPr>
              <a:t>Set 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of signals which are blocked when this context is used.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stack_t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uc_stack</a:t>
            </a:r>
            <a:endParaRPr lang="en-US" dirty="0" smtClean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 smtClean="0">
                <a:latin typeface="Calibri" charset="0"/>
                <a:ea typeface="Calibri" charset="0"/>
                <a:cs typeface="Calibri" charset="0"/>
              </a:rPr>
              <a:t>Stack 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used for this context. The value need not be (and normally is not) the stack pointer. 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mcontext_t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uc_mcontext</a:t>
            </a:r>
            <a:endParaRPr lang="en-US" dirty="0" smtClean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 smtClean="0">
                <a:latin typeface="Calibri" charset="0"/>
                <a:ea typeface="Calibri" charset="0"/>
                <a:cs typeface="Calibri" charset="0"/>
              </a:rPr>
              <a:t>Contains 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the actual state of the process. </a:t>
            </a:r>
            <a:endParaRPr lang="en-US" b="0" dirty="0" smtClean="0">
              <a:latin typeface="Calibri" charset="0"/>
              <a:ea typeface="Calibri" charset="0"/>
              <a:cs typeface="Calibri" charset="0"/>
            </a:endParaRPr>
          </a:p>
          <a:p>
            <a:pPr marL="1257300" lvl="2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machine-dependent and opaque</a:t>
            </a:r>
          </a:p>
        </p:txBody>
      </p:sp>
      <p:sp>
        <p:nvSpPr>
          <p:cNvPr id="3" name="Rectangle 2"/>
          <p:cNvSpPr/>
          <p:nvPr/>
        </p:nvSpPr>
        <p:spPr>
          <a:xfrm>
            <a:off x="357018" y="129205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uc_link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pointer to the next context structure which is used if the context described in the current structure returns.</a:t>
            </a:r>
          </a:p>
        </p:txBody>
      </p:sp>
    </p:spTree>
    <p:extLst>
      <p:ext uri="{BB962C8B-B14F-4D97-AF65-F5344CB8AC3E}">
        <p14:creationId xmlns:p14="http://schemas.microsoft.com/office/powerpoint/2010/main" val="94417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</a:t>
            </a:r>
            <a:r>
              <a:rPr lang="en-US" dirty="0" err="1" smtClean="0"/>
              <a:t>context</a:t>
            </a:r>
            <a:r>
              <a:rPr lang="en-US" dirty="0" smtClean="0"/>
              <a:t>: </a:t>
            </a:r>
            <a:r>
              <a:rPr lang="en-US" dirty="0" err="1" smtClean="0"/>
              <a:t>getcontext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sigset_t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stack_t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62405" y="1859690"/>
            <a:ext cx="8013347" cy="3357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900" kern="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sz="1900" kern="0" dirty="0" err="1" smtClean="0">
                <a:latin typeface="Courier" charset="0"/>
                <a:ea typeface="Courier" charset="0"/>
                <a:cs typeface="Courier" charset="0"/>
              </a:rPr>
              <a:t>nt</a:t>
            </a:r>
            <a:r>
              <a:rPr lang="en-US" sz="1900" kern="0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900" kern="0" dirty="0" err="1" smtClean="0">
                <a:latin typeface="Courier" charset="0"/>
                <a:ea typeface="Courier" charset="0"/>
                <a:cs typeface="Courier" charset="0"/>
              </a:rPr>
              <a:t>getcontext</a:t>
            </a:r>
            <a:r>
              <a:rPr lang="en-US" sz="1900" kern="0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900" kern="0" dirty="0" err="1" smtClean="0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900" kern="0" dirty="0" smtClean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900" kern="0" dirty="0" err="1" smtClean="0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900" kern="0" dirty="0" smtClean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lvl="1"/>
            <a:r>
              <a:rPr lang="en-US" b="0" kern="0" dirty="0" smtClean="0"/>
              <a:t>Saves current context into </a:t>
            </a:r>
            <a:r>
              <a:rPr lang="en-US" kern="0" dirty="0" err="1" smtClean="0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b="0" kern="0" dirty="0" smtClean="0"/>
              <a:t>. </a:t>
            </a:r>
          </a:p>
          <a:p>
            <a:pPr lvl="1"/>
            <a:r>
              <a:rPr lang="en-US" b="0" kern="0" dirty="0"/>
              <a:t>R</a:t>
            </a:r>
            <a:r>
              <a:rPr lang="en-US" b="0" kern="0" dirty="0" smtClean="0"/>
              <a:t>eturns in two possible cases: </a:t>
            </a:r>
          </a:p>
          <a:p>
            <a:pPr lvl="2"/>
            <a:r>
              <a:rPr lang="en-US" b="0" kern="0" dirty="0" smtClean="0"/>
              <a:t>after the initial call, or </a:t>
            </a:r>
          </a:p>
          <a:p>
            <a:pPr lvl="2"/>
            <a:r>
              <a:rPr lang="en-US" b="0" kern="0" dirty="0" smtClean="0"/>
              <a:t>when a thread switches to the context in </a:t>
            </a:r>
            <a:r>
              <a:rPr lang="en-US" b="0" kern="0" dirty="0" err="1" smtClean="0"/>
              <a:t>ucp</a:t>
            </a:r>
            <a:r>
              <a:rPr lang="en-US" b="0" kern="0" dirty="0" smtClean="0"/>
              <a:t> via </a:t>
            </a:r>
            <a:r>
              <a:rPr lang="en-US" kern="0" dirty="0" err="1" smtClean="0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b="0" kern="0" dirty="0" smtClean="0"/>
              <a:t> or </a:t>
            </a:r>
            <a:r>
              <a:rPr lang="en-US" kern="0" dirty="0" err="1" smtClean="0">
                <a:latin typeface="Courier" charset="0"/>
                <a:ea typeface="Courier" charset="0"/>
                <a:cs typeface="Courier" charset="0"/>
              </a:rPr>
              <a:t>swapcontext</a:t>
            </a:r>
            <a:endParaRPr lang="en-US" kern="0" dirty="0" smtClean="0">
              <a:latin typeface="Courier" charset="0"/>
              <a:ea typeface="Courier" charset="0"/>
              <a:cs typeface="Courier" charset="0"/>
            </a:endParaRPr>
          </a:p>
          <a:p>
            <a:pPr lvl="2"/>
            <a:r>
              <a:rPr lang="en-US" b="0" kern="0" dirty="0"/>
              <a:t>R</a:t>
            </a:r>
            <a:r>
              <a:rPr lang="en-US" b="0" kern="0" dirty="0" smtClean="0"/>
              <a:t>eturn value (0 for success) is used for signal error</a:t>
            </a:r>
          </a:p>
          <a:p>
            <a:pPr lvl="3"/>
            <a:r>
              <a:rPr lang="en-US" b="0" kern="0" dirty="0" smtClean="0"/>
              <a:t>the programmer must use an explicit flag variable, which must not be a register variable and must be declared </a:t>
            </a:r>
            <a:r>
              <a:rPr lang="en-US" b="0" kern="0" dirty="0" smtClean="0">
                <a:hlinkClick r:id="rId2" tooltip="Volatile variable"/>
              </a:rPr>
              <a:t>volatile</a:t>
            </a:r>
            <a:r>
              <a:rPr lang="en-US" b="0" kern="0" dirty="0" smtClean="0"/>
              <a:t>.</a:t>
            </a:r>
            <a:endParaRPr lang="en-US" b="0" kern="0" dirty="0"/>
          </a:p>
        </p:txBody>
      </p:sp>
    </p:spTree>
    <p:extLst>
      <p:ext uri="{BB962C8B-B14F-4D97-AF65-F5344CB8AC3E}">
        <p14:creationId xmlns:p14="http://schemas.microsoft.com/office/powerpoint/2010/main" val="54635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 smtClean="0"/>
              <a:t>setcontext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066947" cy="3108325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const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 smtClean="0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 smtClean="0">
                <a:latin typeface="Courier" charset="0"/>
                <a:ea typeface="Courier" charset="0"/>
                <a:cs typeface="Courier" charset="0"/>
              </a:rPr>
              <a:t>): </a:t>
            </a:r>
          </a:p>
          <a:p>
            <a:pPr lvl="1"/>
            <a:r>
              <a:rPr lang="en-US" dirty="0" smtClean="0"/>
              <a:t>transfers </a:t>
            </a:r>
            <a:r>
              <a:rPr lang="en-US" dirty="0"/>
              <a:t>control to the context in </a:t>
            </a:r>
            <a:r>
              <a:rPr lang="en-US" dirty="0" err="1"/>
              <a:t>ucp</a:t>
            </a:r>
            <a:r>
              <a:rPr lang="en-US" dirty="0"/>
              <a:t>. </a:t>
            </a:r>
          </a:p>
          <a:p>
            <a:pPr lvl="1"/>
            <a:r>
              <a:rPr lang="en-US" dirty="0" smtClean="0"/>
              <a:t>Execution </a:t>
            </a:r>
            <a:r>
              <a:rPr lang="en-US" dirty="0"/>
              <a:t>continues from the point at which the context was stored in </a:t>
            </a:r>
            <a:r>
              <a:rPr lang="en-US" dirty="0" err="1"/>
              <a:t>ucp</a:t>
            </a:r>
            <a:r>
              <a:rPr lang="en-US" dirty="0"/>
              <a:t>. </a:t>
            </a:r>
            <a:endParaRPr lang="en-US" dirty="0" smtClean="0"/>
          </a:p>
          <a:p>
            <a:pPr lvl="1"/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etcontext</a:t>
            </a:r>
            <a:r>
              <a:rPr lang="en-US" dirty="0" smtClean="0"/>
              <a:t> does </a:t>
            </a:r>
            <a:r>
              <a:rPr lang="en-US" dirty="0"/>
              <a:t>not </a:t>
            </a:r>
            <a:r>
              <a:rPr lang="en-US" dirty="0" smtClean="0"/>
              <a:t>return.</a:t>
            </a:r>
            <a:endParaRPr lang="en-US" b="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sigset_t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stack_t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044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 smtClean="0"/>
              <a:t>makecontext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57019" y="1197677"/>
            <a:ext cx="4722982" cy="5304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void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makecontext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, void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func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(),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argc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800" dirty="0" smtClean="0">
                <a:latin typeface="Courier" charset="0"/>
                <a:ea typeface="Courier" charset="0"/>
                <a:cs typeface="Courier" charset="0"/>
              </a:rPr>
              <a:t>...)</a:t>
            </a:r>
          </a:p>
          <a:p>
            <a:pPr lvl="1"/>
            <a:r>
              <a:rPr lang="en-US" sz="1800" b="0" dirty="0" smtClean="0"/>
              <a:t>sets </a:t>
            </a:r>
            <a:r>
              <a:rPr lang="en-US" sz="1800" b="0" dirty="0"/>
              <a:t>up an alternate thread of control in 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b="0" dirty="0"/>
              <a:t>, which has previously been </a:t>
            </a:r>
            <a:r>
              <a:rPr lang="en-US" sz="1800" b="0" dirty="0" err="1"/>
              <a:t>initialised</a:t>
            </a:r>
            <a:r>
              <a:rPr lang="en-US" sz="1800" b="0" dirty="0"/>
              <a:t> using 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getcontext</a:t>
            </a:r>
            <a:r>
              <a:rPr lang="en-US" sz="1800" b="0" dirty="0"/>
              <a:t>. </a:t>
            </a:r>
            <a:endParaRPr lang="en-US" sz="1800" b="0" dirty="0" smtClean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sigset_t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stack_t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02" y="3325413"/>
            <a:ext cx="81415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The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ucp.uc</a:t>
            </a:r>
            <a:r>
              <a:rPr lang="en-US" sz="2000" b="0" dirty="0" err="1">
                <a:latin typeface="Calibri" charset="0"/>
                <a:ea typeface="Calibri" charset="0"/>
                <a:cs typeface="Calibri" charset="0"/>
              </a:rPr>
              <a:t>_stack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member should be pointed to an appropriately sized stack; the constant </a:t>
            </a:r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SIGSTKSZ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is commonly used.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When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is jumped using 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or 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swapcontext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, execution will begin at the entry point to the function pointed to by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func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, with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argc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arguments as specified.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When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func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terminates, control is returned to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ucp.uc_link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.</a:t>
            </a:r>
            <a:endParaRPr lang="en-US" sz="2800" b="0" kern="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66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 smtClean="0"/>
              <a:t>swapcontext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051" y="1444693"/>
            <a:ext cx="4105105" cy="1963339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swapcontext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oucp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 smtClean="0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 smtClean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lvl="1"/>
            <a:r>
              <a:rPr lang="en-US" sz="1800" dirty="0" smtClean="0"/>
              <a:t>Transfers </a:t>
            </a:r>
            <a:r>
              <a:rPr lang="en-US" sz="1800" dirty="0"/>
              <a:t>control to 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/>
              <a:t> and saves the current execution state into 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oucp</a:t>
            </a:r>
            <a:r>
              <a:rPr lang="en-US" sz="1800" dirty="0"/>
              <a:t>.</a:t>
            </a:r>
            <a:endParaRPr lang="en-US" sz="2800" b="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sigset_t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stack_t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5201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229918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 smtClean="0"/>
              <a:t>Ult.c</a:t>
            </a:r>
            <a:r>
              <a:rPr lang="en-US" dirty="0" smtClean="0"/>
              <a:t>: main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921040"/>
            <a:ext cx="8560800" cy="5999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main() {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int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 = 1;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;  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mainctx</a:t>
            </a:r>
            <a:r>
              <a:rPr lang="en-US" altLang="en-US" sz="1451" dirty="0">
                <a:latin typeface="Courier New" charset="0"/>
              </a:rPr>
              <a:t>);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) {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firsttime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0;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makecontext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1);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makecontext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2);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makecontext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other, 0);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/* </a:t>
            </a:r>
            <a:r>
              <a:rPr lang="en-US" altLang="en-US" sz="1451" dirty="0">
                <a:latin typeface="Courier New" charset="0"/>
              </a:rPr>
              <a:t>now start threads */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curthread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setcontext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tlist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&gt;context);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}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("all terminated\n");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return </a:t>
            </a:r>
            <a:r>
              <a:rPr lang="en-US" altLang="en-US" sz="1451" dirty="0">
                <a:latin typeface="Courier New" charset="0"/>
              </a:rPr>
              <a:t>0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887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Can we do better?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can we share across all of these tasks?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code – generally running the same or similar programs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data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privileges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OS resources (files, sockets, etc.)</a:t>
            </a:r>
            <a:r>
              <a:rPr lang="ar-SA" altLang="en-US" dirty="0"/>
              <a:t>‏</a:t>
            </a:r>
            <a:endParaRPr lang="en-GB" altLang="en-US" dirty="0"/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is private to each task?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Execution state: CPU registers, stack, and program counter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Key idea of this lecture: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Separate the concept of a </a:t>
            </a:r>
            <a:r>
              <a:rPr lang="en-GB" altLang="en-US" dirty="0">
                <a:solidFill>
                  <a:srgbClr val="993333"/>
                </a:solidFill>
              </a:rPr>
              <a:t>process </a:t>
            </a:r>
            <a:r>
              <a:rPr lang="en-GB" altLang="en-US" dirty="0"/>
              <a:t>from a </a:t>
            </a:r>
            <a:r>
              <a:rPr lang="en-GB" altLang="en-US" dirty="0">
                <a:solidFill>
                  <a:srgbClr val="993333"/>
                </a:solidFill>
              </a:rPr>
              <a:t>thread of control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</a:t>
            </a:r>
            <a:r>
              <a:rPr lang="en-GB" altLang="en-US" dirty="0">
                <a:solidFill>
                  <a:srgbClr val="993333"/>
                </a:solidFill>
              </a:rPr>
              <a:t>process</a:t>
            </a:r>
            <a:r>
              <a:rPr lang="en-GB" altLang="en-US" dirty="0"/>
              <a:t> is the address space and OS resources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</a:t>
            </a:r>
            <a:r>
              <a:rPr lang="en-GB" altLang="en-US" dirty="0">
                <a:solidFill>
                  <a:srgbClr val="993333"/>
                </a:solidFill>
              </a:rPr>
              <a:t>thread</a:t>
            </a:r>
            <a:r>
              <a:rPr lang="en-GB" altLang="en-US" dirty="0"/>
              <a:t> has its own CPU execution state</a:t>
            </a:r>
          </a:p>
        </p:txBody>
      </p:sp>
    </p:spTree>
    <p:extLst>
      <p:ext uri="{BB962C8B-B14F-4D97-AF65-F5344CB8AC3E}">
        <p14:creationId xmlns:p14="http://schemas.microsoft.com/office/powerpoint/2010/main" val="507926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 smtClean="0"/>
              <a:t>initthread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1415120"/>
            <a:ext cx="8560800" cy="278049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*base) 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ucontext_t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*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nctx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sizeof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));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 = *base;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nctx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 = NULL;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nctx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</a:t>
            </a:r>
            <a:r>
              <a:rPr lang="en-US" altLang="en-US" sz="1451" dirty="0" err="1">
                <a:latin typeface="Courier New" charset="0"/>
              </a:rPr>
              <a:t>uc_stack.ss_sp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(16*1024);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nctx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</a:t>
            </a:r>
            <a:r>
              <a:rPr lang="en-US" altLang="en-US" sz="1451" dirty="0" err="1">
                <a:latin typeface="Courier New" charset="0"/>
              </a:rPr>
              <a:t>uc_stack.ss_size</a:t>
            </a:r>
            <a:r>
              <a:rPr lang="en-US" altLang="en-US" sz="1451" dirty="0">
                <a:latin typeface="Courier New" charset="0"/>
              </a:rPr>
              <a:t> = 16*1024;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nctx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</a:t>
            </a:r>
            <a:r>
              <a:rPr lang="en-US" altLang="en-US" sz="1451" dirty="0" err="1">
                <a:latin typeface="Courier New" charset="0"/>
              </a:rPr>
              <a:t>uc_stack.ss_flags</a:t>
            </a:r>
            <a:r>
              <a:rPr lang="en-US" altLang="en-US" sz="1451" dirty="0">
                <a:latin typeface="Courier New" charset="0"/>
              </a:rPr>
              <a:t> = 0;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/* </a:t>
            </a:r>
            <a:r>
              <a:rPr lang="en-US" altLang="en-US" sz="1451" dirty="0">
                <a:latin typeface="Courier New" charset="0"/>
              </a:rPr>
              <a:t>add it to threads, not setup yet */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 smtClean="0">
                <a:latin typeface="Courier New" charset="0"/>
              </a:rPr>
              <a:t>addlist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, 0);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return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888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 smtClean="0"/>
              <a:t>addlist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193623"/>
            <a:ext cx="8560800" cy="53034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ucontext_t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*context;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int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time;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, *next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>
                <a:latin typeface="Courier New" charset="0"/>
              </a:rPr>
              <a:t>*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 NULL,  *</a:t>
            </a:r>
            <a:r>
              <a:rPr lang="en-US" altLang="en-US" sz="1451" dirty="0" err="1">
                <a:latin typeface="Courier New" charset="0"/>
              </a:rPr>
              <a:t>sllist</a:t>
            </a:r>
            <a:r>
              <a:rPr lang="en-US" altLang="en-US" sz="1451" dirty="0">
                <a:latin typeface="Courier New" charset="0"/>
              </a:rPr>
              <a:t> = NULL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/*! </a:t>
            </a:r>
            <a:r>
              <a:rPr lang="en-US" altLang="en-US" sz="1451" dirty="0">
                <a:latin typeface="Courier New" charset="0"/>
              </a:rPr>
              <a:t>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add context to head of the list </a:t>
            </a:r>
            <a:r>
              <a:rPr lang="en-US" altLang="en-US" sz="1451" dirty="0" smtClean="0">
                <a:latin typeface="Courier New" charset="0"/>
              </a:rPr>
              <a:t>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addlist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t){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*n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sizeof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));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&gt;context = 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&gt;time = 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&gt;next = 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NULL;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if </a:t>
            </a:r>
            <a:r>
              <a:rPr lang="en-US" altLang="en-US" sz="1451" dirty="0">
                <a:latin typeface="Courier New" charset="0"/>
              </a:rPr>
              <a:t>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!= NULL)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)-&gt;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= n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/*! 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delete item from list </a:t>
            </a:r>
            <a:r>
              <a:rPr lang="en-US" altLang="en-US" sz="1451" dirty="0" smtClean="0">
                <a:latin typeface="Courier New" charset="0"/>
              </a:rPr>
              <a:t>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dellist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**head,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*item</a:t>
            </a:r>
            <a:r>
              <a:rPr lang="en-US" altLang="en-US" sz="1451" dirty="0" smtClean="0">
                <a:latin typeface="Courier New" charset="0"/>
              </a:rPr>
              <a:t>){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smtClean="0">
                <a:latin typeface="Courier New" charset="0"/>
              </a:rPr>
              <a:t>   /* </a:t>
            </a:r>
            <a:r>
              <a:rPr lang="is-IS" altLang="en-US" sz="1451" dirty="0" smtClean="0">
                <a:latin typeface="Courier New" charset="0"/>
              </a:rPr>
              <a:t>…..........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is-IS" altLang="en-US" sz="1451" dirty="0">
                <a:latin typeface="Courier New" charset="0"/>
              </a:rPr>
              <a:t>}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545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 smtClean="0"/>
              <a:t>addlist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412850"/>
            <a:ext cx="8560800" cy="41566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ucontext_t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*context;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int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time;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, *next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 </a:t>
            </a:r>
            <a:r>
              <a:rPr lang="en-US" altLang="en-US" sz="1451" dirty="0">
                <a:latin typeface="Courier New" charset="0"/>
              </a:rPr>
              <a:t>*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 NULL,  *</a:t>
            </a:r>
            <a:r>
              <a:rPr lang="en-US" altLang="en-US" sz="1451" dirty="0" err="1">
                <a:latin typeface="Courier New" charset="0"/>
              </a:rPr>
              <a:t>sllist</a:t>
            </a:r>
            <a:r>
              <a:rPr lang="en-US" altLang="en-US" sz="1451" dirty="0">
                <a:latin typeface="Courier New" charset="0"/>
              </a:rPr>
              <a:t> = NULL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/*! </a:t>
            </a:r>
            <a:r>
              <a:rPr lang="en-US" altLang="en-US" sz="1451" dirty="0">
                <a:latin typeface="Courier New" charset="0"/>
              </a:rPr>
              <a:t>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add context to head of the list </a:t>
            </a:r>
            <a:r>
              <a:rPr lang="en-US" altLang="en-US" sz="1451" dirty="0" smtClean="0">
                <a:latin typeface="Courier New" charset="0"/>
              </a:rPr>
              <a:t>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addlist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t){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*n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sizeof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));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&gt;context = 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&gt;time = 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&gt;next = 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n-</a:t>
            </a:r>
            <a:r>
              <a:rPr lang="en-US" altLang="en-US" sz="1451" dirty="0">
                <a:latin typeface="Courier New" charset="0"/>
              </a:rPr>
              <a:t>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NULL;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if </a:t>
            </a:r>
            <a:r>
              <a:rPr lang="en-US" altLang="en-US" sz="1451" dirty="0">
                <a:latin typeface="Courier New" charset="0"/>
              </a:rPr>
              <a:t>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!= NULL)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)-&gt;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= n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7128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8208014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smtClean="0"/>
              <a:t>schedule </a:t>
            </a:r>
            <a:r>
              <a:rPr lang="en-US" dirty="0" smtClean="0">
                <a:solidFill>
                  <a:srgbClr val="FF0000"/>
                </a:solidFill>
              </a:rPr>
              <a:t>(i.e. </a:t>
            </a:r>
            <a:r>
              <a:rPr lang="en-US" dirty="0" smtClean="0">
                <a:solidFill>
                  <a:srgbClr val="FF0000"/>
                </a:solidFill>
              </a:rPr>
              <a:t>let others run)</a:t>
            </a:r>
            <a:endParaRPr lang="en-GB" alt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642210"/>
            <a:ext cx="8560800" cy="36979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</a:t>
            </a:r>
            <a:r>
              <a:rPr lang="en-US" altLang="en-US" sz="1451" dirty="0" smtClean="0">
                <a:latin typeface="Courier New" charset="0"/>
              </a:rPr>
              <a:t>schedule() </a:t>
            </a:r>
            <a:r>
              <a:rPr lang="en-US" altLang="en-US" sz="1451" dirty="0">
                <a:latin typeface="Courier New" charset="0"/>
              </a:rPr>
              <a:t>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ucontext_t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*</a:t>
            </a:r>
            <a:r>
              <a:rPr lang="en-US" altLang="en-US" sz="1451" dirty="0" err="1">
                <a:latin typeface="Courier New" charset="0"/>
              </a:rPr>
              <a:t>curctx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-&gt;next == NULL)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== NULL) {	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</a:t>
            </a:r>
            <a:r>
              <a:rPr lang="en-US" altLang="en-US" sz="1451" dirty="0" err="1" smtClean="0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"i</a:t>
            </a:r>
            <a:r>
              <a:rPr lang="en-US" altLang="en-US" sz="1451" dirty="0">
                <a:latin typeface="Courier New" charset="0"/>
              </a:rPr>
              <a:t> am the only thread, continuing\n");	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return</a:t>
            </a:r>
            <a:r>
              <a:rPr lang="en-US" altLang="en-US" sz="1451" dirty="0">
                <a:latin typeface="Courier New" charset="0"/>
              </a:rPr>
              <a:t>;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} </a:t>
            </a:r>
            <a:r>
              <a:rPr lang="en-US" altLang="en-US" sz="1451" dirty="0">
                <a:latin typeface="Courier New" charset="0"/>
              </a:rPr>
              <a:t>else {	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</a:t>
            </a:r>
            <a:r>
              <a:rPr lang="en-US" altLang="en-US" sz="1451" dirty="0" err="1" smtClean="0">
                <a:latin typeface="Courier New" charset="0"/>
              </a:rPr>
              <a:t>nthread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}</a:t>
            </a:r>
            <a:r>
              <a:rPr lang="en-US" altLang="en-US" sz="1451" dirty="0">
                <a:latin typeface="Courier New" charset="0"/>
              </a:rPr>
              <a:t>	else	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nthread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-&gt;next;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curctx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curthread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swapcontext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curctx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</a:t>
            </a:r>
            <a:r>
              <a:rPr lang="en-US" altLang="en-US" sz="1451" dirty="0" smtClean="0">
                <a:latin typeface="Courier New" charset="0"/>
              </a:rPr>
              <a:t>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3773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 smtClean="0"/>
              <a:t>threadswitch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2081051"/>
            <a:ext cx="8560800" cy="28202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sample(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id) 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int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;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a; 	a = 4;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for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 = 0;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 &lt; 1000*1000*500 ;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++) {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 % (1000*1000*100) == 1) {	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</a:t>
            </a:r>
            <a:r>
              <a:rPr lang="en-US" altLang="en-US" sz="1451" dirty="0" err="1" smtClean="0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("id: %d,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: %d a: %d. switching\n", id,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, a);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	</a:t>
            </a:r>
            <a:r>
              <a:rPr lang="en-US" altLang="en-US" sz="1800" dirty="0" smtClean="0">
                <a:solidFill>
                  <a:srgbClr val="FF0000"/>
                </a:solidFill>
                <a:latin typeface="Courier New" charset="0"/>
              </a:rPr>
              <a:t>schedule</a:t>
            </a:r>
            <a:r>
              <a:rPr lang="en-US" altLang="en-US" sz="1800" dirty="0" smtClean="0">
                <a:solidFill>
                  <a:srgbClr val="FF0000"/>
                </a:solidFill>
                <a:latin typeface="Courier New" charset="0"/>
              </a:rPr>
              <a:t>();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</a:t>
            </a:r>
            <a:r>
              <a:rPr lang="en-US" altLang="en-US" sz="1451" dirty="0" smtClean="0">
                <a:solidFill>
                  <a:srgbClr val="FF0000"/>
                </a:solidFill>
                <a:latin typeface="Courier New" charset="0"/>
              </a:rPr>
              <a:t>/* yield: let other threads run a bit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}</a:t>
            </a:r>
            <a:r>
              <a:rPr lang="en-US" altLang="en-US" sz="1451" dirty="0">
                <a:latin typeface="Courier New" charset="0"/>
              </a:rPr>
              <a:t>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	/* </a:t>
            </a:r>
            <a:r>
              <a:rPr lang="en-US" altLang="en-US" sz="1451" dirty="0">
                <a:latin typeface="Courier New" charset="0"/>
              </a:rPr>
              <a:t>do something silly */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a </a:t>
            </a:r>
            <a:r>
              <a:rPr lang="en-US" altLang="en-US" sz="1451" dirty="0">
                <a:latin typeface="Courier New" charset="0"/>
              </a:rPr>
              <a:t>= (a*321141231+7+id) % 155131;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}</a:t>
            </a:r>
            <a:r>
              <a:rPr lang="en-US" altLang="en-US" sz="1451" dirty="0">
                <a:latin typeface="Courier New" charset="0"/>
              </a:rPr>
              <a:t>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threadexit</a:t>
            </a:r>
            <a:r>
              <a:rPr lang="en-US" altLang="en-US" sz="1451" dirty="0" smtClean="0">
                <a:latin typeface="Courier New" charset="0"/>
              </a:rPr>
              <a:t>();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399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 smtClean="0"/>
              <a:t>threadexit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642216"/>
            <a:ext cx="8560800" cy="36979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threadexit</a:t>
            </a:r>
            <a:r>
              <a:rPr lang="en-US" altLang="en-US" sz="1451" dirty="0">
                <a:latin typeface="Courier New" charset="0"/>
              </a:rPr>
              <a:t>() {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struct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-&gt;next;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</a:t>
            </a:r>
            <a:r>
              <a:rPr lang="en-US" altLang="en-US" sz="1451" dirty="0" err="1">
                <a:latin typeface="Courier New" charset="0"/>
              </a:rPr>
              <a:t>exitting</a:t>
            </a:r>
            <a:r>
              <a:rPr lang="en-US" altLang="en-US" sz="1451" dirty="0">
                <a:latin typeface="Courier New" charset="0"/>
              </a:rPr>
              <a:t>\n");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== NULL)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 smtClean="0">
                <a:latin typeface="Courier New" charset="0"/>
              </a:rPr>
              <a:t>)/*last thread go </a:t>
            </a:r>
            <a:r>
              <a:rPr lang="en-US" altLang="en-US" sz="1451" dirty="0" err="1" smtClean="0">
                <a:latin typeface="Courier New" charset="0"/>
              </a:rPr>
              <a:t>backto</a:t>
            </a:r>
            <a:r>
              <a:rPr lang="en-US" altLang="en-US" sz="1451" dirty="0" smtClean="0">
                <a:latin typeface="Courier New" charset="0"/>
              </a:rPr>
              <a:t> main*/</a:t>
            </a:r>
            <a:r>
              <a:rPr lang="en-US" altLang="en-US" sz="1451" dirty="0">
                <a:latin typeface="Courier New" charset="0"/>
              </a:rPr>
              <a:t>				</a:t>
            </a:r>
            <a:r>
              <a:rPr lang="en-US" altLang="en-US" sz="1451" dirty="0" smtClean="0">
                <a:latin typeface="Courier New" charset="0"/>
              </a:rPr>
              <a:t>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		</a:t>
            </a:r>
            <a:r>
              <a:rPr lang="en-US" altLang="en-US" sz="1451" dirty="0" err="1" smtClean="0">
                <a:latin typeface="Courier New" charset="0"/>
              </a:rPr>
              <a:t>nthread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NULL;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else</a:t>
            </a:r>
            <a:r>
              <a:rPr lang="en-US" altLang="en-US" sz="1451" dirty="0">
                <a:latin typeface="Courier New" charset="0"/>
              </a:rPr>
              <a:t>	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</a:t>
            </a:r>
            <a:r>
              <a:rPr lang="en-US" altLang="en-US" sz="1451" dirty="0" err="1" smtClean="0">
                <a:latin typeface="Courier New" charset="0"/>
              </a:rPr>
              <a:t>nthread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/* </a:t>
            </a:r>
            <a:r>
              <a:rPr lang="en-US" altLang="en-US" sz="1451" dirty="0">
                <a:latin typeface="Courier New" charset="0"/>
              </a:rPr>
              <a:t>TODO: free context here  */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</a:t>
            </a:r>
            <a:r>
              <a:rPr lang="en-US" altLang="en-US" sz="1451" dirty="0" err="1" smtClean="0">
                <a:latin typeface="Courier New" charset="0"/>
              </a:rPr>
              <a:t>dellist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</a:t>
            </a:r>
            <a:r>
              <a:rPr lang="en-US" altLang="en-US" sz="1451" dirty="0" err="1" smtClean="0">
                <a:latin typeface="Courier New" charset="0"/>
              </a:rPr>
              <a:t>curthread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 != NULL) 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	</a:t>
            </a:r>
            <a:r>
              <a:rPr lang="en-US" altLang="en-US" sz="1451" dirty="0" err="1" smtClean="0">
                <a:latin typeface="Courier New" charset="0"/>
              </a:rPr>
              <a:t>setcontext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curthread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&gt;context);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else</a:t>
            </a:r>
            <a:r>
              <a:rPr lang="en-US" altLang="en-US" sz="1451" dirty="0">
                <a:latin typeface="Courier New" charset="0"/>
              </a:rPr>
              <a:t>		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		</a:t>
            </a:r>
            <a:r>
              <a:rPr lang="en-US" altLang="en-US" sz="1451" dirty="0" err="1" smtClean="0">
                <a:latin typeface="Courier New" charset="0"/>
              </a:rPr>
              <a:t>setcontext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mainctx</a:t>
            </a:r>
            <a:r>
              <a:rPr lang="en-US" altLang="en-US" sz="1451" dirty="0" smtClean="0">
                <a:latin typeface="Courier New" charset="0"/>
              </a:rPr>
              <a:t>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42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115715" y="0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 smtClean="0"/>
              <a:t>UltPre.c</a:t>
            </a:r>
            <a:r>
              <a:rPr lang="en-US" dirty="0" smtClean="0"/>
              <a:t> [Preemptive]: </a:t>
            </a:r>
            <a:r>
              <a:rPr lang="en-US" dirty="0" smtClean="0"/>
              <a:t>main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633654"/>
            <a:ext cx="8560800" cy="65739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main() {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int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 = 1;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;  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mainctx</a:t>
            </a:r>
            <a:r>
              <a:rPr lang="en-US" altLang="en-US" sz="1451" dirty="0">
                <a:latin typeface="Courier New" charset="0"/>
              </a:rPr>
              <a:t>);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if 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) {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firsttime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0;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makecontext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1);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makecontext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2);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makecontext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other, 0);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/* </a:t>
            </a:r>
            <a:r>
              <a:rPr lang="en-US" altLang="en-US" sz="1451" dirty="0">
                <a:latin typeface="Courier New" charset="0"/>
              </a:rPr>
              <a:t>now start threads */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curthread</a:t>
            </a:r>
            <a:r>
              <a:rPr lang="en-US" altLang="en-US" sz="1451" dirty="0" smtClean="0">
                <a:latin typeface="Courier New" charset="0"/>
              </a:rPr>
              <a:t> </a:t>
            </a:r>
            <a:r>
              <a:rPr lang="en-US" altLang="en-US" sz="1451" dirty="0">
                <a:latin typeface="Courier New" charset="0"/>
              </a:rPr>
              <a:t>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  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signal(SIGALRM, </a:t>
            </a:r>
            <a:r>
              <a:rPr lang="en-US" altLang="en-US" sz="1451" dirty="0" smtClean="0">
                <a:solidFill>
                  <a:srgbClr val="FF0000"/>
                </a:solidFill>
                <a:latin typeface="Courier New" charset="0"/>
              </a:rPr>
              <a:t>preempt);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</a:t>
            </a:r>
            <a:endParaRPr lang="en-US" altLang="en-US" sz="1451" dirty="0" smtClean="0">
              <a:solidFill>
                <a:srgbClr val="FF00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solidFill>
                  <a:srgbClr val="FF0000"/>
                </a:solidFill>
                <a:latin typeface="Courier New" charset="0"/>
              </a:rPr>
              <a:t>		</a:t>
            </a:r>
            <a:r>
              <a:rPr lang="en-US" altLang="en-US" sz="1451" dirty="0" err="1" smtClean="0">
                <a:solidFill>
                  <a:srgbClr val="FF0000"/>
                </a:solidFill>
                <a:latin typeface="Courier New" charset="0"/>
              </a:rPr>
              <a:t>ualarm</a:t>
            </a:r>
            <a:r>
              <a:rPr lang="en-US" altLang="en-US" sz="1451" dirty="0" smtClean="0">
                <a:solidFill>
                  <a:srgbClr val="FF0000"/>
                </a:solidFill>
                <a:latin typeface="Courier New" charset="0"/>
              </a:rPr>
              <a:t>(200000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, 200000); /* send SIGALRM 5 times in a second */</a:t>
            </a:r>
            <a:endParaRPr lang="en-US" altLang="en-US" sz="1451" dirty="0" smtClean="0">
              <a:solidFill>
                <a:srgbClr val="FF00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setcontext</a:t>
            </a:r>
            <a:r>
              <a:rPr lang="en-US" altLang="en-US" sz="1451" dirty="0" smtClean="0">
                <a:latin typeface="Courier New" charset="0"/>
              </a:rPr>
              <a:t>(</a:t>
            </a:r>
            <a:r>
              <a:rPr lang="en-US" altLang="en-US" sz="1451" dirty="0" err="1" smtClean="0">
                <a:latin typeface="Courier New" charset="0"/>
              </a:rPr>
              <a:t>tlist</a:t>
            </a:r>
            <a:r>
              <a:rPr lang="en-US" altLang="en-US" sz="1451" dirty="0" smtClean="0">
                <a:latin typeface="Courier New" charset="0"/>
              </a:rPr>
              <a:t>-</a:t>
            </a:r>
            <a:r>
              <a:rPr lang="en-US" altLang="en-US" sz="1451" dirty="0">
                <a:latin typeface="Courier New" charset="0"/>
              </a:rPr>
              <a:t>&gt;context);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smtClean="0">
                <a:latin typeface="Courier New" charset="0"/>
              </a:rPr>
              <a:t>}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("all terminated\n"); 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return </a:t>
            </a:r>
            <a:r>
              <a:rPr lang="en-US" altLang="en-US" sz="1451" dirty="0">
                <a:latin typeface="Courier New" charset="0"/>
              </a:rPr>
              <a:t>0</a:t>
            </a:r>
            <a:r>
              <a:rPr lang="en-US" altLang="en-US" sz="1451" dirty="0" smtClean="0"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76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 fontScale="90000"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 smtClean="0"/>
              <a:t>UltPre.c</a:t>
            </a:r>
            <a:r>
              <a:rPr lang="en-US" dirty="0"/>
              <a:t>: </a:t>
            </a:r>
            <a:r>
              <a:rPr lang="en-US" dirty="0" smtClean="0"/>
              <a:t>scheduler running as SIGALRM handler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2903683"/>
            <a:ext cx="8560800" cy="117499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/*! 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SIGALARM handle working as a scheduler */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void </a:t>
            </a:r>
            <a:r>
              <a:rPr lang="en-US" altLang="en-US" sz="1451" dirty="0">
                <a:latin typeface="Courier New" charset="0"/>
              </a:rPr>
              <a:t>preemption(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sig) {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</a:t>
            </a:r>
            <a:r>
              <a:rPr lang="en-US" altLang="en-US" sz="1451" dirty="0" err="1" smtClean="0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("preempt\n");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	schedule</a:t>
            </a:r>
            <a:r>
              <a:rPr lang="en-US" altLang="en-US" sz="1451" dirty="0">
                <a:latin typeface="Courier New" charset="0"/>
              </a:rPr>
              <a:t>(); </a:t>
            </a:r>
            <a:endParaRPr lang="en-US" altLang="en-US" sz="1451" dirty="0" smtClean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smtClean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330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4404961" y="3674498"/>
            <a:ext cx="3810240" cy="28195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endParaRPr lang="en-US" altLang="en-US" sz="1814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81922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Threads vs. Processes </a:t>
            </a:r>
          </a:p>
        </p:txBody>
      </p:sp>
      <p:sp>
        <p:nvSpPr>
          <p:cNvPr id="81923" name="Rectangle 3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Processes form a tree hierarchy</a:t>
            </a:r>
          </a:p>
          <a:p>
            <a:r>
              <a:rPr lang="en-US" altLang="en-US">
                <a:ea typeface="ＭＳ Ｐゴシック" charset="-128"/>
              </a:rPr>
              <a:t>Threads form a pool of peers</a:t>
            </a:r>
          </a:p>
          <a:p>
            <a:pPr lvl="1"/>
            <a:r>
              <a:rPr lang="en-US" altLang="en-US"/>
              <a:t>Each thread can kill any other</a:t>
            </a:r>
          </a:p>
          <a:p>
            <a:pPr lvl="1"/>
            <a:r>
              <a:rPr lang="en-US" altLang="en-US"/>
              <a:t>Each thread can wait for any other thread to terminate</a:t>
            </a:r>
          </a:p>
          <a:p>
            <a:pPr lvl="1"/>
            <a:r>
              <a:rPr lang="en-US" altLang="en-US"/>
              <a:t>Main thread: first thread to run in a process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1548001" y="375081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1548001" y="458889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862561" y="535065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sh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>
            <a:off x="1776960" y="4208738"/>
            <a:ext cx="0" cy="3801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 flipH="1">
            <a:off x="1242721" y="4970497"/>
            <a:ext cx="381600" cy="3801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1548001" y="535065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sh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2233441" y="5350658"/>
            <a:ext cx="45792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sh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1931" name="Line 11"/>
          <p:cNvSpPr>
            <a:spLocks noChangeShapeType="1"/>
          </p:cNvSpPr>
          <p:nvPr/>
        </p:nvSpPr>
        <p:spPr bwMode="auto">
          <a:xfrm>
            <a:off x="1776960" y="5046818"/>
            <a:ext cx="0" cy="3038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1928161" y="4970497"/>
            <a:ext cx="381600" cy="3801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1548001" y="611241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foo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1776960" y="5808578"/>
            <a:ext cx="0" cy="3038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35" name="Oval 17"/>
          <p:cNvSpPr>
            <a:spLocks noChangeArrowheads="1"/>
          </p:cNvSpPr>
          <p:nvPr/>
        </p:nvSpPr>
        <p:spPr bwMode="auto">
          <a:xfrm>
            <a:off x="4557601" y="4283618"/>
            <a:ext cx="456480" cy="45792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T1</a:t>
            </a:r>
          </a:p>
        </p:txBody>
      </p:sp>
      <p:sp>
        <p:nvSpPr>
          <p:cNvPr id="81936" name="Text Box 18"/>
          <p:cNvSpPr txBox="1">
            <a:spLocks noChangeArrowheads="1"/>
          </p:cNvSpPr>
          <p:nvPr/>
        </p:nvSpPr>
        <p:spPr bwMode="auto">
          <a:xfrm>
            <a:off x="829674" y="3323148"/>
            <a:ext cx="1864334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 i="1">
                <a:latin typeface="Calibri" charset="0"/>
              </a:rPr>
              <a:t>Process hierarchy</a:t>
            </a:r>
          </a:p>
        </p:txBody>
      </p:sp>
      <p:sp>
        <p:nvSpPr>
          <p:cNvPr id="81937" name="Text Box 20"/>
          <p:cNvSpPr txBox="1">
            <a:spLocks noChangeArrowheads="1"/>
          </p:cNvSpPr>
          <p:nvPr/>
        </p:nvSpPr>
        <p:spPr bwMode="auto">
          <a:xfrm>
            <a:off x="4284511" y="3292909"/>
            <a:ext cx="1346821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 i="1">
                <a:latin typeface="Calibri" charset="0"/>
              </a:rPr>
              <a:t>Thread pool</a:t>
            </a:r>
          </a:p>
        </p:txBody>
      </p:sp>
      <p:sp>
        <p:nvSpPr>
          <p:cNvPr id="81938" name="Oval 21"/>
          <p:cNvSpPr>
            <a:spLocks noChangeArrowheads="1"/>
          </p:cNvSpPr>
          <p:nvPr/>
        </p:nvSpPr>
        <p:spPr bwMode="auto">
          <a:xfrm>
            <a:off x="5699521" y="3750818"/>
            <a:ext cx="457920" cy="45792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T2</a:t>
            </a:r>
          </a:p>
        </p:txBody>
      </p:sp>
      <p:sp>
        <p:nvSpPr>
          <p:cNvPr id="81939" name="Oval 22"/>
          <p:cNvSpPr>
            <a:spLocks noChangeArrowheads="1"/>
          </p:cNvSpPr>
          <p:nvPr/>
        </p:nvSpPr>
        <p:spPr bwMode="auto">
          <a:xfrm>
            <a:off x="7528321" y="3979778"/>
            <a:ext cx="457920" cy="45648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T4</a:t>
            </a:r>
          </a:p>
        </p:txBody>
      </p:sp>
      <p:sp>
        <p:nvSpPr>
          <p:cNvPr id="81940" name="Oval 23"/>
          <p:cNvSpPr>
            <a:spLocks noChangeArrowheads="1"/>
          </p:cNvSpPr>
          <p:nvPr/>
        </p:nvSpPr>
        <p:spPr bwMode="auto">
          <a:xfrm>
            <a:off x="5090401" y="5884898"/>
            <a:ext cx="457920" cy="45648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T5</a:t>
            </a:r>
          </a:p>
        </p:txBody>
      </p:sp>
      <p:sp>
        <p:nvSpPr>
          <p:cNvPr id="81941" name="Oval 24"/>
          <p:cNvSpPr>
            <a:spLocks noChangeArrowheads="1"/>
          </p:cNvSpPr>
          <p:nvPr/>
        </p:nvSpPr>
        <p:spPr bwMode="auto">
          <a:xfrm>
            <a:off x="6919201" y="5808578"/>
            <a:ext cx="457920" cy="45648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T3</a:t>
            </a:r>
          </a:p>
        </p:txBody>
      </p:sp>
      <p:sp>
        <p:nvSpPr>
          <p:cNvPr id="81942" name="Rectangle 25"/>
          <p:cNvSpPr>
            <a:spLocks noChangeArrowheads="1"/>
          </p:cNvSpPr>
          <p:nvPr/>
        </p:nvSpPr>
        <p:spPr bwMode="auto">
          <a:xfrm>
            <a:off x="5472001" y="4741538"/>
            <a:ext cx="1905120" cy="60912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shared code, data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and kernel context</a:t>
            </a:r>
          </a:p>
        </p:txBody>
      </p:sp>
      <p:sp>
        <p:nvSpPr>
          <p:cNvPr id="81943" name="Line 26"/>
          <p:cNvSpPr>
            <a:spLocks noChangeShapeType="1"/>
          </p:cNvSpPr>
          <p:nvPr/>
        </p:nvSpPr>
        <p:spPr bwMode="auto">
          <a:xfrm flipV="1">
            <a:off x="5395681" y="5350658"/>
            <a:ext cx="303840" cy="53424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4" name="Line 27"/>
          <p:cNvSpPr>
            <a:spLocks noChangeShapeType="1"/>
          </p:cNvSpPr>
          <p:nvPr/>
        </p:nvSpPr>
        <p:spPr bwMode="auto">
          <a:xfrm flipH="1" flipV="1">
            <a:off x="6842881" y="5350658"/>
            <a:ext cx="228960" cy="45792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5" name="Line 28"/>
          <p:cNvSpPr>
            <a:spLocks noChangeShapeType="1"/>
          </p:cNvSpPr>
          <p:nvPr/>
        </p:nvSpPr>
        <p:spPr bwMode="auto">
          <a:xfrm flipH="1" flipV="1">
            <a:off x="5014081" y="4665217"/>
            <a:ext cx="457920" cy="30528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6" name="Line 29"/>
          <p:cNvSpPr>
            <a:spLocks noChangeShapeType="1"/>
          </p:cNvSpPr>
          <p:nvPr/>
        </p:nvSpPr>
        <p:spPr bwMode="auto">
          <a:xfrm flipH="1" flipV="1">
            <a:off x="5928481" y="4208738"/>
            <a:ext cx="0" cy="532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7" name="Line 30"/>
          <p:cNvSpPr>
            <a:spLocks noChangeShapeType="1"/>
          </p:cNvSpPr>
          <p:nvPr/>
        </p:nvSpPr>
        <p:spPr bwMode="auto">
          <a:xfrm flipV="1">
            <a:off x="7148161" y="4359938"/>
            <a:ext cx="456480" cy="381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</p:spTree>
    <p:extLst>
      <p:ext uri="{BB962C8B-B14F-4D97-AF65-F5344CB8AC3E}">
        <p14:creationId xmlns:p14="http://schemas.microsoft.com/office/powerpoint/2010/main" val="79860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Issues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 threads in a process share memory: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What happens when two threads access the same variable?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Which value does Thread 2 see when it reads </a:t>
            </a:r>
            <a:r>
              <a:rPr lang="ja-JP" altLang="en-GB" dirty="0"/>
              <a:t>“</a:t>
            </a:r>
            <a:r>
              <a:rPr lang="en-GB" altLang="ja-JP" dirty="0"/>
              <a:t>foo</a:t>
            </a:r>
            <a:r>
              <a:rPr lang="ja-JP" altLang="en-GB" dirty="0"/>
              <a:t>”</a:t>
            </a:r>
            <a:r>
              <a:rPr lang="en-GB" altLang="ja-JP" dirty="0"/>
              <a:t> 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What does it depend on?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38081" y="1982221"/>
            <a:ext cx="2296800" cy="2934720"/>
            <a:chOff x="2638081" y="1175401"/>
            <a:chExt cx="2296800" cy="2934720"/>
          </a:xfrm>
        </p:grpSpPr>
        <p:grpSp>
          <p:nvGrpSpPr>
            <p:cNvPr id="83971" name="Group 3"/>
            <p:cNvGrpSpPr>
              <a:grpSpLocks/>
            </p:cNvGrpSpPr>
            <p:nvPr/>
          </p:nvGrpSpPr>
          <p:grpSpPr bwMode="auto">
            <a:xfrm>
              <a:off x="2638081" y="1175401"/>
              <a:ext cx="2296800" cy="2934720"/>
              <a:chOff x="1832" y="816"/>
              <a:chExt cx="1595" cy="2038"/>
            </a:xfrm>
          </p:grpSpPr>
          <p:sp>
            <p:nvSpPr>
              <p:cNvPr id="83979" name="AutoShape 4"/>
              <p:cNvSpPr>
                <a:spLocks noChangeArrowheads="1"/>
              </p:cNvSpPr>
              <p:nvPr/>
            </p:nvSpPr>
            <p:spPr bwMode="auto">
              <a:xfrm>
                <a:off x="1832" y="816"/>
                <a:ext cx="1596" cy="2039"/>
              </a:xfrm>
              <a:prstGeom prst="roundRect">
                <a:avLst>
                  <a:gd name="adj" fmla="val 60"/>
                </a:avLst>
              </a:prstGeom>
              <a:solidFill>
                <a:srgbClr val="CCCCFF"/>
              </a:solidFill>
              <a:ln w="3672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83980" name="Group 5"/>
              <p:cNvGrpSpPr>
                <a:grpSpLocks/>
              </p:cNvGrpSpPr>
              <p:nvPr/>
            </p:nvGrpSpPr>
            <p:grpSpPr bwMode="auto">
              <a:xfrm>
                <a:off x="2004" y="1138"/>
                <a:ext cx="624" cy="620"/>
                <a:chOff x="2004" y="1138"/>
                <a:chExt cx="624" cy="620"/>
              </a:xfrm>
            </p:grpSpPr>
            <p:sp>
              <p:nvSpPr>
                <p:cNvPr id="83997" name="AutoShape 6"/>
                <p:cNvSpPr>
                  <a:spLocks noChangeArrowheads="1"/>
                </p:cNvSpPr>
                <p:nvPr/>
              </p:nvSpPr>
              <p:spPr bwMode="auto">
                <a:xfrm>
                  <a:off x="2004" y="1586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98" name="Group 7"/>
                <p:cNvGrpSpPr>
                  <a:grpSpLocks/>
                </p:cNvGrpSpPr>
                <p:nvPr/>
              </p:nvGrpSpPr>
              <p:grpSpPr bwMode="auto">
                <a:xfrm>
                  <a:off x="2035" y="1138"/>
                  <a:ext cx="574" cy="609"/>
                  <a:chOff x="2035" y="1138"/>
                  <a:chExt cx="574" cy="609"/>
                </a:xfrm>
              </p:grpSpPr>
              <p:sp>
                <p:nvSpPr>
                  <p:cNvPr id="83999" name="Freeform 8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1138"/>
                    <a:ext cx="169" cy="388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4000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5" y="1601"/>
                    <a:ext cx="575" cy="14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0</a:t>
                    </a:r>
                  </a:p>
                </p:txBody>
              </p:sp>
            </p:grpSp>
          </p:grpSp>
          <p:grpSp>
            <p:nvGrpSpPr>
              <p:cNvPr id="83981" name="Group 10"/>
              <p:cNvGrpSpPr>
                <a:grpSpLocks/>
              </p:cNvGrpSpPr>
              <p:nvPr/>
            </p:nvGrpSpPr>
            <p:grpSpPr bwMode="auto">
              <a:xfrm>
                <a:off x="1981" y="2120"/>
                <a:ext cx="624" cy="621"/>
                <a:chOff x="1981" y="2120"/>
                <a:chExt cx="624" cy="621"/>
              </a:xfrm>
            </p:grpSpPr>
            <p:sp>
              <p:nvSpPr>
                <p:cNvPr id="83993" name="AutoShape 11"/>
                <p:cNvSpPr>
                  <a:spLocks noChangeArrowheads="1"/>
                </p:cNvSpPr>
                <p:nvPr/>
              </p:nvSpPr>
              <p:spPr bwMode="auto">
                <a:xfrm>
                  <a:off x="1981" y="2569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94" name="Group 12"/>
                <p:cNvGrpSpPr>
                  <a:grpSpLocks/>
                </p:cNvGrpSpPr>
                <p:nvPr/>
              </p:nvGrpSpPr>
              <p:grpSpPr bwMode="auto">
                <a:xfrm>
                  <a:off x="2011" y="2120"/>
                  <a:ext cx="580" cy="610"/>
                  <a:chOff x="2011" y="2120"/>
                  <a:chExt cx="580" cy="610"/>
                </a:xfrm>
              </p:grpSpPr>
              <p:sp>
                <p:nvSpPr>
                  <p:cNvPr id="83995" name="Freeform 13"/>
                  <p:cNvSpPr>
                    <a:spLocks noChangeArrowheads="1"/>
                  </p:cNvSpPr>
                  <p:nvPr/>
                </p:nvSpPr>
                <p:spPr bwMode="auto">
                  <a:xfrm>
                    <a:off x="2209" y="2120"/>
                    <a:ext cx="170" cy="389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399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1" y="2584"/>
                    <a:ext cx="581" cy="14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2</a:t>
                    </a:r>
                  </a:p>
                </p:txBody>
              </p:sp>
            </p:grpSp>
          </p:grpSp>
          <p:grpSp>
            <p:nvGrpSpPr>
              <p:cNvPr id="83982" name="Group 15"/>
              <p:cNvGrpSpPr>
                <a:grpSpLocks/>
              </p:cNvGrpSpPr>
              <p:nvPr/>
            </p:nvGrpSpPr>
            <p:grpSpPr bwMode="auto">
              <a:xfrm>
                <a:off x="2004" y="1139"/>
                <a:ext cx="624" cy="621"/>
                <a:chOff x="2004" y="1139"/>
                <a:chExt cx="624" cy="621"/>
              </a:xfrm>
            </p:grpSpPr>
            <p:sp>
              <p:nvSpPr>
                <p:cNvPr id="83989" name="AutoShape 16"/>
                <p:cNvSpPr>
                  <a:spLocks noChangeArrowheads="1"/>
                </p:cNvSpPr>
                <p:nvPr/>
              </p:nvSpPr>
              <p:spPr bwMode="auto">
                <a:xfrm>
                  <a:off x="2004" y="1588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90" name="Group 17"/>
                <p:cNvGrpSpPr>
                  <a:grpSpLocks/>
                </p:cNvGrpSpPr>
                <p:nvPr/>
              </p:nvGrpSpPr>
              <p:grpSpPr bwMode="auto">
                <a:xfrm>
                  <a:off x="2036" y="1139"/>
                  <a:ext cx="574" cy="610"/>
                  <a:chOff x="2036" y="1139"/>
                  <a:chExt cx="574" cy="610"/>
                </a:xfrm>
              </p:grpSpPr>
              <p:sp>
                <p:nvSpPr>
                  <p:cNvPr id="83991" name="Freeform 18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1139"/>
                    <a:ext cx="169" cy="388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399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6" y="1602"/>
                    <a:ext cx="575" cy="1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0</a:t>
                    </a:r>
                  </a:p>
                </p:txBody>
              </p:sp>
            </p:grpSp>
          </p:grpSp>
          <p:grpSp>
            <p:nvGrpSpPr>
              <p:cNvPr id="83983" name="Group 20"/>
              <p:cNvGrpSpPr>
                <a:grpSpLocks/>
              </p:cNvGrpSpPr>
              <p:nvPr/>
            </p:nvGrpSpPr>
            <p:grpSpPr bwMode="auto">
              <a:xfrm>
                <a:off x="2645" y="1686"/>
                <a:ext cx="624" cy="620"/>
                <a:chOff x="2645" y="1686"/>
                <a:chExt cx="624" cy="620"/>
              </a:xfrm>
            </p:grpSpPr>
            <p:sp>
              <p:nvSpPr>
                <p:cNvPr id="83985" name="AutoShape 21"/>
                <p:cNvSpPr>
                  <a:spLocks noChangeArrowheads="1"/>
                </p:cNvSpPr>
                <p:nvPr/>
              </p:nvSpPr>
              <p:spPr bwMode="auto">
                <a:xfrm>
                  <a:off x="2645" y="2134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86" name="Group 22"/>
                <p:cNvGrpSpPr>
                  <a:grpSpLocks/>
                </p:cNvGrpSpPr>
                <p:nvPr/>
              </p:nvGrpSpPr>
              <p:grpSpPr bwMode="auto">
                <a:xfrm>
                  <a:off x="2676" y="1686"/>
                  <a:ext cx="574" cy="610"/>
                  <a:chOff x="2676" y="1686"/>
                  <a:chExt cx="574" cy="610"/>
                </a:xfrm>
              </p:grpSpPr>
              <p:sp>
                <p:nvSpPr>
                  <p:cNvPr id="83987" name="Freeform 23"/>
                  <p:cNvSpPr>
                    <a:spLocks noChangeArrowheads="1"/>
                  </p:cNvSpPr>
                  <p:nvPr/>
                </p:nvSpPr>
                <p:spPr bwMode="auto">
                  <a:xfrm>
                    <a:off x="2873" y="1686"/>
                    <a:ext cx="169" cy="389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3988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76" y="2149"/>
                    <a:ext cx="575" cy="1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1</a:t>
                    </a:r>
                  </a:p>
                </p:txBody>
              </p:sp>
            </p:grpSp>
          </p:grpSp>
          <p:sp>
            <p:nvSpPr>
              <p:cNvPr id="83984" name="Text Box 25"/>
              <p:cNvSpPr txBox="1">
                <a:spLocks noChangeArrowheads="1"/>
              </p:cNvSpPr>
              <p:nvPr/>
            </p:nvSpPr>
            <p:spPr bwMode="auto">
              <a:xfrm>
                <a:off x="2153" y="861"/>
                <a:ext cx="920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solidFill>
                      <a:srgbClr val="993333"/>
                    </a:solidFill>
                    <a:latin typeface="Lucidasans" charset="0"/>
                  </a:rPr>
                  <a:t>Address space</a:t>
                </a:r>
              </a:p>
            </p:txBody>
          </p:sp>
        </p:grpSp>
        <p:sp>
          <p:nvSpPr>
            <p:cNvPr id="79898" name="AutoShape 26"/>
            <p:cNvSpPr>
              <a:spLocks noChangeArrowheads="1"/>
            </p:cNvSpPr>
            <p:nvPr/>
          </p:nvSpPr>
          <p:spPr bwMode="auto">
            <a:xfrm>
              <a:off x="4118401" y="1672201"/>
              <a:ext cx="393120" cy="259200"/>
            </a:xfrm>
            <a:prstGeom prst="roundRect">
              <a:avLst>
                <a:gd name="adj" fmla="val 556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Lucidasans" charset="0"/>
                </a:rPr>
                <a:t>foo</a:t>
              </a:r>
            </a:p>
          </p:txBody>
        </p: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3546721" y="1582921"/>
              <a:ext cx="547200" cy="368640"/>
              <a:chOff x="2463" y="1099"/>
              <a:chExt cx="380" cy="256"/>
            </a:xfrm>
          </p:grpSpPr>
          <p:sp>
            <p:nvSpPr>
              <p:cNvPr id="83977" name="Line 28"/>
              <p:cNvSpPr>
                <a:spLocks noChangeShapeType="1"/>
              </p:cNvSpPr>
              <p:nvPr/>
            </p:nvSpPr>
            <p:spPr bwMode="auto">
              <a:xfrm flipV="1">
                <a:off x="2463" y="1259"/>
                <a:ext cx="381" cy="9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  <p:sp>
            <p:nvSpPr>
              <p:cNvPr id="83978" name="Text Box 29"/>
              <p:cNvSpPr txBox="1">
                <a:spLocks noChangeArrowheads="1"/>
              </p:cNvSpPr>
              <p:nvPr/>
            </p:nvSpPr>
            <p:spPr bwMode="auto">
              <a:xfrm>
                <a:off x="2494" y="1099"/>
                <a:ext cx="270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Lucida Sans" charset="0"/>
                  </a:rPr>
                  <a:t>write</a:t>
                </a:r>
              </a:p>
            </p:txBody>
          </p:sp>
        </p:grpSp>
        <p:grpSp>
          <p:nvGrpSpPr>
            <p:cNvPr id="12" name="Group 30"/>
            <p:cNvGrpSpPr>
              <a:grpSpLocks/>
            </p:cNvGrpSpPr>
            <p:nvPr/>
          </p:nvGrpSpPr>
          <p:grpSpPr bwMode="auto">
            <a:xfrm>
              <a:off x="3434401" y="1996200"/>
              <a:ext cx="704160" cy="1100160"/>
              <a:chOff x="2385" y="1386"/>
              <a:chExt cx="489" cy="764"/>
            </a:xfrm>
          </p:grpSpPr>
          <p:sp>
            <p:nvSpPr>
              <p:cNvPr id="83975" name="Line 31"/>
              <p:cNvSpPr>
                <a:spLocks noChangeShapeType="1"/>
              </p:cNvSpPr>
              <p:nvPr/>
            </p:nvSpPr>
            <p:spPr bwMode="auto">
              <a:xfrm flipV="1">
                <a:off x="2385" y="1385"/>
                <a:ext cx="490" cy="767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  <p:sp>
            <p:nvSpPr>
              <p:cNvPr id="83976" name="Text Box 32"/>
              <p:cNvSpPr txBox="1">
                <a:spLocks noChangeArrowheads="1"/>
              </p:cNvSpPr>
              <p:nvPr/>
            </p:nvSpPr>
            <p:spPr bwMode="auto">
              <a:xfrm>
                <a:off x="2594" y="1799"/>
                <a:ext cx="256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Lucida Sans" charset="0"/>
                  </a:rPr>
                  <a:t>read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396123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Processes and Threads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5725116" cy="4972050"/>
          </a:xfrm>
        </p:spPr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Each process has one or more threads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within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 it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has its own stack, CPU registers, etc.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All threads within a process share the same address space and OS resources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Threads share memory, so they can communicate directly</a:t>
            </a:r>
            <a:r>
              <a:rPr lang="en-GB" altLang="en-US" dirty="0" smtClean="0"/>
              <a:t>!</a:t>
            </a: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thread is now the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unit of CPU scheduling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 process is just a </a:t>
            </a:r>
            <a:r>
              <a:rPr lang="ja-JP" altLang="en-GB" dirty="0"/>
              <a:t>“</a:t>
            </a:r>
            <a:r>
              <a:rPr lang="en-GB" altLang="ja-JP" dirty="0"/>
              <a:t>container</a:t>
            </a:r>
            <a:r>
              <a:rPr lang="ja-JP" altLang="en-GB" dirty="0"/>
              <a:t>”</a:t>
            </a:r>
            <a:r>
              <a:rPr lang="en-GB" altLang="ja-JP" dirty="0"/>
              <a:t> for its threads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is bound to its containing process</a:t>
            </a: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6570255" y="1517338"/>
            <a:ext cx="2296800" cy="2934720"/>
            <a:chOff x="2004" y="1455"/>
            <a:chExt cx="1595" cy="2038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2004" y="1455"/>
              <a:ext cx="1596" cy="2039"/>
            </a:xfrm>
            <a:prstGeom prst="roundRect">
              <a:avLst>
                <a:gd name="adj" fmla="val 60"/>
              </a:avLst>
            </a:prstGeom>
            <a:solidFill>
              <a:srgbClr val="CCCCFF"/>
            </a:solidFill>
            <a:ln w="3672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grpSp>
          <p:nvGrpSpPr>
            <p:cNvPr id="24581" name="Group 5"/>
            <p:cNvGrpSpPr>
              <a:grpSpLocks/>
            </p:cNvGrpSpPr>
            <p:nvPr/>
          </p:nvGrpSpPr>
          <p:grpSpPr bwMode="auto">
            <a:xfrm>
              <a:off x="2176" y="1777"/>
              <a:ext cx="624" cy="621"/>
              <a:chOff x="2176" y="1777"/>
              <a:chExt cx="624" cy="621"/>
            </a:xfrm>
          </p:grpSpPr>
          <p:sp>
            <p:nvSpPr>
              <p:cNvPr id="24598" name="AutoShape 6"/>
              <p:cNvSpPr>
                <a:spLocks noChangeArrowheads="1"/>
              </p:cNvSpPr>
              <p:nvPr/>
            </p:nvSpPr>
            <p:spPr bwMode="auto">
              <a:xfrm>
                <a:off x="2176" y="2226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99" name="Group 7"/>
              <p:cNvGrpSpPr>
                <a:grpSpLocks/>
              </p:cNvGrpSpPr>
              <p:nvPr/>
            </p:nvGrpSpPr>
            <p:grpSpPr bwMode="auto">
              <a:xfrm>
                <a:off x="2206" y="1777"/>
                <a:ext cx="574" cy="609"/>
                <a:chOff x="2206" y="1777"/>
                <a:chExt cx="574" cy="609"/>
              </a:xfrm>
            </p:grpSpPr>
            <p:sp>
              <p:nvSpPr>
                <p:cNvPr id="24600" name="Freeform 8"/>
                <p:cNvSpPr>
                  <a:spLocks noChangeArrowheads="1"/>
                </p:cNvSpPr>
                <p:nvPr/>
              </p:nvSpPr>
              <p:spPr bwMode="auto">
                <a:xfrm>
                  <a:off x="2404" y="1777"/>
                  <a:ext cx="169" cy="389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60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206" y="2240"/>
                  <a:ext cx="575" cy="1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0</a:t>
                  </a:r>
                </a:p>
              </p:txBody>
            </p:sp>
          </p:grpSp>
        </p:grpSp>
        <p:grpSp>
          <p:nvGrpSpPr>
            <p:cNvPr id="24582" name="Group 10"/>
            <p:cNvGrpSpPr>
              <a:grpSpLocks/>
            </p:cNvGrpSpPr>
            <p:nvPr/>
          </p:nvGrpSpPr>
          <p:grpSpPr bwMode="auto">
            <a:xfrm>
              <a:off x="2153" y="2759"/>
              <a:ext cx="624" cy="621"/>
              <a:chOff x="2153" y="2759"/>
              <a:chExt cx="624" cy="621"/>
            </a:xfrm>
          </p:grpSpPr>
          <p:sp>
            <p:nvSpPr>
              <p:cNvPr id="24594" name="AutoShape 11"/>
              <p:cNvSpPr>
                <a:spLocks noChangeArrowheads="1"/>
              </p:cNvSpPr>
              <p:nvPr/>
            </p:nvSpPr>
            <p:spPr bwMode="auto">
              <a:xfrm>
                <a:off x="2153" y="3208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95" name="Group 12"/>
              <p:cNvGrpSpPr>
                <a:grpSpLocks/>
              </p:cNvGrpSpPr>
              <p:nvPr/>
            </p:nvGrpSpPr>
            <p:grpSpPr bwMode="auto">
              <a:xfrm>
                <a:off x="2184" y="2759"/>
                <a:ext cx="580" cy="610"/>
                <a:chOff x="2184" y="2759"/>
                <a:chExt cx="580" cy="610"/>
              </a:xfrm>
            </p:grpSpPr>
            <p:sp>
              <p:nvSpPr>
                <p:cNvPr id="24596" name="Freeform 13"/>
                <p:cNvSpPr>
                  <a:spLocks noChangeArrowheads="1"/>
                </p:cNvSpPr>
                <p:nvPr/>
              </p:nvSpPr>
              <p:spPr bwMode="auto">
                <a:xfrm>
                  <a:off x="2380" y="2759"/>
                  <a:ext cx="169" cy="389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59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184" y="3222"/>
                  <a:ext cx="58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2</a:t>
                  </a:r>
                </a:p>
              </p:txBody>
            </p:sp>
          </p:grpSp>
        </p:grpSp>
        <p:grpSp>
          <p:nvGrpSpPr>
            <p:cNvPr id="24583" name="Group 15"/>
            <p:cNvGrpSpPr>
              <a:grpSpLocks/>
            </p:cNvGrpSpPr>
            <p:nvPr/>
          </p:nvGrpSpPr>
          <p:grpSpPr bwMode="auto">
            <a:xfrm>
              <a:off x="2176" y="1777"/>
              <a:ext cx="624" cy="621"/>
              <a:chOff x="2176" y="1777"/>
              <a:chExt cx="624" cy="621"/>
            </a:xfrm>
          </p:grpSpPr>
          <p:sp>
            <p:nvSpPr>
              <p:cNvPr id="24590" name="AutoShape 16"/>
              <p:cNvSpPr>
                <a:spLocks noChangeArrowheads="1"/>
              </p:cNvSpPr>
              <p:nvPr/>
            </p:nvSpPr>
            <p:spPr bwMode="auto">
              <a:xfrm>
                <a:off x="2176" y="2226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91" name="Group 17"/>
              <p:cNvGrpSpPr>
                <a:grpSpLocks/>
              </p:cNvGrpSpPr>
              <p:nvPr/>
            </p:nvGrpSpPr>
            <p:grpSpPr bwMode="auto">
              <a:xfrm>
                <a:off x="2206" y="1777"/>
                <a:ext cx="574" cy="609"/>
                <a:chOff x="2206" y="1777"/>
                <a:chExt cx="574" cy="609"/>
              </a:xfrm>
            </p:grpSpPr>
            <p:sp>
              <p:nvSpPr>
                <p:cNvPr id="24592" name="Freeform 18"/>
                <p:cNvSpPr>
                  <a:spLocks noChangeArrowheads="1"/>
                </p:cNvSpPr>
                <p:nvPr/>
              </p:nvSpPr>
              <p:spPr bwMode="auto">
                <a:xfrm>
                  <a:off x="2404" y="1777"/>
                  <a:ext cx="169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59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206" y="2240"/>
                  <a:ext cx="575" cy="1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0</a:t>
                  </a:r>
                </a:p>
              </p:txBody>
            </p:sp>
          </p:grpSp>
        </p:grpSp>
        <p:grpSp>
          <p:nvGrpSpPr>
            <p:cNvPr id="24584" name="Group 20"/>
            <p:cNvGrpSpPr>
              <a:grpSpLocks/>
            </p:cNvGrpSpPr>
            <p:nvPr/>
          </p:nvGrpSpPr>
          <p:grpSpPr bwMode="auto">
            <a:xfrm>
              <a:off x="2817" y="2325"/>
              <a:ext cx="624" cy="620"/>
              <a:chOff x="2817" y="2325"/>
              <a:chExt cx="624" cy="620"/>
            </a:xfrm>
          </p:grpSpPr>
          <p:sp>
            <p:nvSpPr>
              <p:cNvPr id="24586" name="AutoShape 21"/>
              <p:cNvSpPr>
                <a:spLocks noChangeArrowheads="1"/>
              </p:cNvSpPr>
              <p:nvPr/>
            </p:nvSpPr>
            <p:spPr bwMode="auto">
              <a:xfrm>
                <a:off x="2817" y="2773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87" name="Group 22"/>
              <p:cNvGrpSpPr>
                <a:grpSpLocks/>
              </p:cNvGrpSpPr>
              <p:nvPr/>
            </p:nvGrpSpPr>
            <p:grpSpPr bwMode="auto">
              <a:xfrm>
                <a:off x="2848" y="2325"/>
                <a:ext cx="574" cy="609"/>
                <a:chOff x="2848" y="2325"/>
                <a:chExt cx="574" cy="609"/>
              </a:xfrm>
            </p:grpSpPr>
            <p:sp>
              <p:nvSpPr>
                <p:cNvPr id="24588" name="Freeform 23"/>
                <p:cNvSpPr>
                  <a:spLocks noChangeArrowheads="1"/>
                </p:cNvSpPr>
                <p:nvPr/>
              </p:nvSpPr>
              <p:spPr bwMode="auto">
                <a:xfrm>
                  <a:off x="3045" y="2325"/>
                  <a:ext cx="169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58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848" y="2787"/>
                  <a:ext cx="575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1</a:t>
                  </a:r>
                </a:p>
              </p:txBody>
            </p:sp>
          </p:grpSp>
        </p:grpSp>
        <p:sp>
          <p:nvSpPr>
            <p:cNvPr id="24585" name="Text Box 25"/>
            <p:cNvSpPr txBox="1">
              <a:spLocks noChangeArrowheads="1"/>
            </p:cNvSpPr>
            <p:nvPr/>
          </p:nvSpPr>
          <p:spPr bwMode="auto">
            <a:xfrm>
              <a:off x="2324" y="1500"/>
              <a:ext cx="921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solidFill>
                    <a:srgbClr val="993333"/>
                  </a:solidFill>
                  <a:latin typeface="Lucidasans" charset="0"/>
                </a:rPr>
                <a:t>Address space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97073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61" y="153000"/>
            <a:ext cx="4344480" cy="1094400"/>
          </a:xfrm>
        </p:spPr>
        <p:txBody>
          <a:bodyPr/>
          <a:lstStyle/>
          <a:p>
            <a:r>
              <a:rPr lang="en-US" altLang="en-US">
                <a:latin typeface="Courier New" charset="0"/>
                <a:ea typeface="ＭＳ Ｐゴシック" charset="-128"/>
              </a:rPr>
              <a:t>badcnt.c</a:t>
            </a:r>
            <a:endParaRPr lang="en-US" altLang="en-US">
              <a:ea typeface="ＭＳ Ｐゴシック" charset="-128"/>
            </a:endParaRPr>
          </a:p>
        </p:txBody>
      </p:sp>
      <p:sp>
        <p:nvSpPr>
          <p:cNvPr id="86018" name="Rectangle 3"/>
          <p:cNvSpPr>
            <a:spLocks noChangeArrowheads="1"/>
          </p:cNvSpPr>
          <p:nvPr/>
        </p:nvSpPr>
        <p:spPr bwMode="auto">
          <a:xfrm>
            <a:off x="444961" y="1160489"/>
            <a:ext cx="4435807" cy="53693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/* shared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volatile unsigned int cnt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#define NITERS 100000000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int main()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pthread_t tid1, tid2;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Pthread_create(&amp;tid1, NULL,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   count,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Pthread_create(&amp;tid2, NULL,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   count,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Pthread_join(tid1,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Pthread_join(tid2,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if (cnt != (unsigned)NITERS*2)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printf("BOOM! cnt=%d\n",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cnt);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printf("OK cnt=%d\n",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cnt);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86019" name="Rectangle 4"/>
          <p:cNvSpPr>
            <a:spLocks noChangeArrowheads="1"/>
          </p:cNvSpPr>
          <p:nvPr/>
        </p:nvSpPr>
        <p:spPr bwMode="auto">
          <a:xfrm>
            <a:off x="4965121" y="1188616"/>
            <a:ext cx="3685602" cy="185132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/* thread routine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void *count(void *arg)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int i;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for (i=0; i&lt;NITERS; i++)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cnt++;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return NULL;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935941" name="Text Box 5"/>
          <p:cNvSpPr txBox="1">
            <a:spLocks noChangeArrowheads="1"/>
          </p:cNvSpPr>
          <p:nvPr/>
        </p:nvSpPr>
        <p:spPr bwMode="auto">
          <a:xfrm>
            <a:off x="5469121" y="3109214"/>
            <a:ext cx="2560294" cy="210261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/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linux&gt; ./badcnt</a:t>
            </a: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BOOM! cnt=198841183</a:t>
            </a:r>
          </a:p>
          <a:p>
            <a:pPr eaLnBrk="1" hangingPunct="1">
              <a:defRPr/>
            </a:pPr>
            <a:endParaRPr lang="en-US" altLang="en-US" sz="1633">
              <a:latin typeface="Courier New" charset="0"/>
            </a:endParaRP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linux&gt; ./badcnt</a:t>
            </a: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BOOM! cnt=198261801</a:t>
            </a:r>
          </a:p>
          <a:p>
            <a:pPr eaLnBrk="1" hangingPunct="1">
              <a:defRPr/>
            </a:pPr>
            <a:endParaRPr lang="en-US" altLang="en-US" sz="1633">
              <a:latin typeface="Courier New" charset="0"/>
            </a:endParaRP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linux&gt; ./badcnt</a:t>
            </a: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BOOM! cnt=198269672</a:t>
            </a:r>
          </a:p>
        </p:txBody>
      </p:sp>
      <p:sp>
        <p:nvSpPr>
          <p:cNvPr id="86021" name="Text Box 6"/>
          <p:cNvSpPr txBox="1">
            <a:spLocks noChangeArrowheads="1"/>
          </p:cNvSpPr>
          <p:nvPr/>
        </p:nvSpPr>
        <p:spPr bwMode="auto">
          <a:xfrm>
            <a:off x="5381281" y="5168712"/>
            <a:ext cx="2335361" cy="92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Courier New" charset="0"/>
              </a:rPr>
              <a:t>cnt</a:t>
            </a:r>
            <a:r>
              <a:rPr lang="en-US" altLang="en-US" sz="1814">
                <a:solidFill>
                  <a:schemeClr val="tx1"/>
                </a:solidFill>
                <a:latin typeface="Calibri" charset="0"/>
              </a:rPr>
              <a:t> should be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Calibri" charset="0"/>
              </a:rPr>
              <a:t>equal to 200,000,000.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Calibri" charset="0"/>
              </a:rPr>
              <a:t>What went wrong?</a:t>
            </a:r>
          </a:p>
        </p:txBody>
      </p:sp>
      <p:sp>
        <p:nvSpPr>
          <p:cNvPr id="86022" name="Rectangle 7"/>
          <p:cNvSpPr>
            <a:spLocks noChangeArrowheads="1"/>
          </p:cNvSpPr>
          <p:nvPr/>
        </p:nvSpPr>
        <p:spPr bwMode="auto">
          <a:xfrm>
            <a:off x="4573441" y="249481"/>
            <a:ext cx="4570560" cy="650691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lvl="1"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Bitstream Vera Serif" charset="0"/>
                <a:ea typeface="ＭＳ Ｐゴシック" charset="-128"/>
              </a:rPr>
              <a:t> </a:t>
            </a:r>
            <a:r>
              <a:rPr lang="en-US" altLang="en-US" sz="1814">
                <a:solidFill>
                  <a:schemeClr val="tx1"/>
                </a:solidFill>
                <a:latin typeface="Courier New" charset="0"/>
                <a:ea typeface="ＭＳ Ｐゴシック" charset="-128"/>
              </a:rPr>
              <a:t>volatile</a:t>
            </a:r>
            <a:r>
              <a:rPr lang="en-US" altLang="en-US" sz="1814">
                <a:solidFill>
                  <a:schemeClr val="tx1"/>
                </a:solidFill>
                <a:latin typeface="Bitstream Vera Serif" charset="0"/>
                <a:ea typeface="ＭＳ Ｐゴシック" charset="-128"/>
              </a:rPr>
              <a:t> declaration forces value to be written to memory</a:t>
            </a:r>
          </a:p>
        </p:txBody>
      </p:sp>
    </p:spTree>
    <p:extLst>
      <p:ext uri="{BB962C8B-B14F-4D97-AF65-F5344CB8AC3E}">
        <p14:creationId xmlns:p14="http://schemas.microsoft.com/office/powerpoint/2010/main" val="1456417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Assembly Code for Counter Loop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1988641" y="2806430"/>
            <a:ext cx="4551840" cy="386162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9" tIns="45714" rIns="91429" bIns="45714" anchor="ctr">
            <a:spAutoFit/>
          </a:bodyPr>
          <a:lstStyle/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.L9: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-4(%ebp),%eax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cmpl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$99999999,%eax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jle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.L12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jmp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.L10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.L12: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cnt,%eax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     # Load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leal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1(%eax),%edx  # Update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%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edx,cnt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     # Store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.L11: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-4(%ebp),%eax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leal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1(%eax),%edx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%edx,-4(%ebp)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jmp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.L9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.L10:</a:t>
            </a:r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893601" y="2474291"/>
            <a:ext cx="3525120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Corresponding assembly code </a:t>
            </a:r>
          </a:p>
        </p:txBody>
      </p:sp>
      <p:sp>
        <p:nvSpPr>
          <p:cNvPr id="88068" name="Rectangle 5"/>
          <p:cNvSpPr>
            <a:spLocks noChangeArrowheads="1"/>
          </p:cNvSpPr>
          <p:nvPr/>
        </p:nvSpPr>
        <p:spPr bwMode="auto">
          <a:xfrm>
            <a:off x="1981441" y="1664193"/>
            <a:ext cx="3185465" cy="5948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for (i=0; i&lt;NITERS; i++)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cnt++;</a:t>
            </a:r>
          </a:p>
        </p:txBody>
      </p:sp>
      <p:sp>
        <p:nvSpPr>
          <p:cNvPr id="88069" name="Text Box 6"/>
          <p:cNvSpPr txBox="1">
            <a:spLocks noChangeArrowheads="1"/>
          </p:cNvSpPr>
          <p:nvPr/>
        </p:nvSpPr>
        <p:spPr bwMode="auto">
          <a:xfrm>
            <a:off x="1905121" y="1294932"/>
            <a:ext cx="3980160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C code for counter loop in thread i</a:t>
            </a:r>
          </a:p>
        </p:txBody>
      </p:sp>
      <p:sp>
        <p:nvSpPr>
          <p:cNvPr id="88070" name="AutoShape 7"/>
          <p:cNvSpPr>
            <a:spLocks/>
          </p:cNvSpPr>
          <p:nvPr/>
        </p:nvSpPr>
        <p:spPr bwMode="auto">
          <a:xfrm>
            <a:off x="1738081" y="3214757"/>
            <a:ext cx="155520" cy="497609"/>
          </a:xfrm>
          <a:prstGeom prst="leftBrace">
            <a:avLst>
              <a:gd name="adj1" fmla="val 13272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177">
              <a:latin typeface="Calibri" charset="0"/>
            </a:endParaRPr>
          </a:p>
        </p:txBody>
      </p:sp>
      <p:sp>
        <p:nvSpPr>
          <p:cNvPr id="88071" name="Text Box 8"/>
          <p:cNvSpPr txBox="1">
            <a:spLocks noChangeArrowheads="1"/>
          </p:cNvSpPr>
          <p:nvPr/>
        </p:nvSpPr>
        <p:spPr bwMode="auto">
          <a:xfrm>
            <a:off x="741694" y="3323171"/>
            <a:ext cx="1072707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Head (H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</p:txBody>
      </p:sp>
      <p:sp>
        <p:nvSpPr>
          <p:cNvPr id="88072" name="Text Box 9"/>
          <p:cNvSpPr txBox="1">
            <a:spLocks noChangeArrowheads="1"/>
          </p:cNvSpPr>
          <p:nvPr/>
        </p:nvSpPr>
        <p:spPr bwMode="auto">
          <a:xfrm>
            <a:off x="893731" y="5538611"/>
            <a:ext cx="864510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Tail (T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</p:txBody>
      </p:sp>
      <p:sp>
        <p:nvSpPr>
          <p:cNvPr id="88073" name="AutoShape 10"/>
          <p:cNvSpPr>
            <a:spLocks/>
          </p:cNvSpPr>
          <p:nvPr/>
        </p:nvSpPr>
        <p:spPr bwMode="auto">
          <a:xfrm>
            <a:off x="1738081" y="5530277"/>
            <a:ext cx="198720" cy="497609"/>
          </a:xfrm>
          <a:prstGeom prst="leftBrace">
            <a:avLst>
              <a:gd name="adj1" fmla="val 62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177">
              <a:latin typeface="Calibri" charset="0"/>
            </a:endParaRPr>
          </a:p>
        </p:txBody>
      </p:sp>
      <p:sp>
        <p:nvSpPr>
          <p:cNvPr id="88074" name="Line 11"/>
          <p:cNvSpPr>
            <a:spLocks noChangeShapeType="1"/>
          </p:cNvSpPr>
          <p:nvPr/>
        </p:nvSpPr>
        <p:spPr bwMode="auto">
          <a:xfrm>
            <a:off x="1994401" y="4131721"/>
            <a:ext cx="4553280" cy="1296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 anchor="ctr">
            <a:spAutoFit/>
          </a:bodyPr>
          <a:lstStyle/>
          <a:p>
            <a:endParaRPr lang="tr-TR" sz="2177"/>
          </a:p>
        </p:txBody>
      </p:sp>
      <p:sp>
        <p:nvSpPr>
          <p:cNvPr id="88075" name="Line 12"/>
          <p:cNvSpPr>
            <a:spLocks noChangeShapeType="1"/>
          </p:cNvSpPr>
          <p:nvPr/>
        </p:nvSpPr>
        <p:spPr bwMode="auto">
          <a:xfrm>
            <a:off x="2000161" y="5121001"/>
            <a:ext cx="4553280" cy="25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 anchor="ctr">
            <a:spAutoFit/>
          </a:bodyPr>
          <a:lstStyle/>
          <a:p>
            <a:endParaRPr lang="tr-TR" sz="2177"/>
          </a:p>
        </p:txBody>
      </p:sp>
      <p:sp>
        <p:nvSpPr>
          <p:cNvPr id="88076" name="Text Box 13"/>
          <p:cNvSpPr txBox="1">
            <a:spLocks noChangeArrowheads="1"/>
          </p:cNvSpPr>
          <p:nvPr/>
        </p:nvSpPr>
        <p:spPr bwMode="auto">
          <a:xfrm>
            <a:off x="332158" y="4283832"/>
            <a:ext cx="1636323" cy="92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Load cnt (L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Update cnt (U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Store cnt (S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</p:txBody>
      </p:sp>
      <p:sp>
        <p:nvSpPr>
          <p:cNvPr id="88077" name="Line 14"/>
          <p:cNvSpPr>
            <a:spLocks noChangeShapeType="1"/>
          </p:cNvSpPr>
          <p:nvPr/>
        </p:nvSpPr>
        <p:spPr bwMode="auto">
          <a:xfrm>
            <a:off x="1988641" y="6334921"/>
            <a:ext cx="455184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 anchor="ctr">
            <a:spAutoFit/>
          </a:bodyPr>
          <a:lstStyle/>
          <a:p>
            <a:endParaRPr lang="tr-TR" sz="2177"/>
          </a:p>
        </p:txBody>
      </p:sp>
    </p:spTree>
    <p:extLst>
      <p:ext uri="{BB962C8B-B14F-4D97-AF65-F5344CB8AC3E}">
        <p14:creationId xmlns:p14="http://schemas.microsoft.com/office/powerpoint/2010/main" val="940732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More on Posix Threads.</a:t>
            </a:r>
          </a:p>
        </p:txBody>
      </p:sp>
      <p:sp>
        <p:nvSpPr>
          <p:cNvPr id="901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Tutorials available at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US" altLang="en-US">
                <a:hlinkClick r:id="rId3"/>
              </a:rPr>
              <a:t>https://computing.llnl.gov/tutorials/pthreads/</a:t>
            </a:r>
            <a:endParaRPr lang="en-US" altLang="en-US"/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US" altLang="en-US">
                <a:hlinkClick r:id="rId4"/>
              </a:rPr>
              <a:t>http://www.yolinux.com/TUTORIALS/LinuxTutorialPosixThreads.html</a:t>
            </a:r>
            <a:endParaRPr lang="en-US" altLang="en-US"/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06983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Next..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Next Lecture: Synchronization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How do we prevent multiple threads from stomping on each other's memory?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How do we get threads to coordinate their activity?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This is one of the most important lectures in the course...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43895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Google Chrome </a:t>
            </a:r>
            <a:r>
              <a:rPr lang="en-US" altLang="en-US" dirty="0" smtClean="0">
                <a:ea typeface="ＭＳ Ｐゴシック" charset="-128"/>
              </a:rPr>
              <a:t/>
            </a:r>
            <a:br>
              <a:rPr lang="en-US" altLang="en-US" dirty="0" smtClean="0">
                <a:ea typeface="ＭＳ Ｐゴシック" charset="-128"/>
              </a:rPr>
            </a:br>
            <a:r>
              <a:rPr lang="en-US" altLang="en-US" dirty="0" smtClean="0">
                <a:ea typeface="ＭＳ Ｐゴシック" charset="-128"/>
              </a:rPr>
              <a:t>Comic</a:t>
            </a:r>
            <a:endParaRPr lang="en-US" altLang="en-US" dirty="0">
              <a:ea typeface="ＭＳ Ｐゴシック" charset="-128"/>
            </a:endParaRPr>
          </a:p>
        </p:txBody>
      </p:sp>
      <p:pic>
        <p:nvPicPr>
          <p:cNvPr id="1044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721" y="361"/>
            <a:ext cx="4652640" cy="685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Rectangle 5"/>
          <p:cNvSpPr>
            <a:spLocks noChangeArrowheads="1"/>
          </p:cNvSpPr>
          <p:nvPr/>
        </p:nvSpPr>
        <p:spPr bwMode="auto">
          <a:xfrm>
            <a:off x="493921" y="6262922"/>
            <a:ext cx="794880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nl-NL" altLang="en-US" sz="2177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https</a:t>
            </a:r>
            <a:r>
              <a:rPr lang="nl-NL" altLang="en-US" sz="2177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://www.google.com/</a:t>
            </a:r>
            <a:r>
              <a:rPr lang="nl-NL" altLang="en-US" sz="2177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googlebooks</a:t>
            </a:r>
            <a:r>
              <a:rPr lang="nl-NL" altLang="en-US" sz="2177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nl-NL" altLang="en-US" sz="2177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chrome</a:t>
            </a:r>
            <a:r>
              <a:rPr lang="nl-NL" altLang="en-US" sz="2177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endParaRPr lang="en-US" altLang="en-US" sz="2177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19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Line 1"/>
          <p:cNvSpPr>
            <a:spLocks noChangeShapeType="1"/>
          </p:cNvSpPr>
          <p:nvPr/>
        </p:nvSpPr>
        <p:spPr bwMode="auto">
          <a:xfrm flipV="1">
            <a:off x="4256641" y="2951173"/>
            <a:ext cx="1440" cy="283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(Old) Process Address Space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3137761" y="1503972"/>
            <a:ext cx="2204640" cy="381888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3137761" y="1914373"/>
            <a:ext cx="2204640" cy="56160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137761" y="4821732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137761" y="4309092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256641" y="2474533"/>
            <a:ext cx="1440" cy="3297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3137761" y="3221893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84481" y="2095813"/>
            <a:ext cx="541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994561" y="3370212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513601" y="4323493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579841" y="4843333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476001" y="3221893"/>
            <a:ext cx="1470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Address space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1643041" y="5044933"/>
            <a:ext cx="1245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0x00000000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601281" y="1492452"/>
            <a:ext cx="1317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0xFFFFFFFF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2239201" y="1755973"/>
            <a:ext cx="1440" cy="145872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2239201" y="3563173"/>
            <a:ext cx="1440" cy="146160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844961" y="2336292"/>
            <a:ext cx="13075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Stack pointer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5823360" y="4875013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Program counter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5379840" y="2474533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>
            <a:off x="5401441" y="4991653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6" name="AutoShape 22"/>
          <p:cNvSpPr>
            <a:spLocks noChangeArrowheads="1"/>
          </p:cNvSpPr>
          <p:nvPr/>
        </p:nvSpPr>
        <p:spPr bwMode="auto">
          <a:xfrm>
            <a:off x="3137761" y="3744613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3408481" y="3802213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8" name="AutoShape 24"/>
          <p:cNvSpPr>
            <a:spLocks noChangeArrowheads="1"/>
          </p:cNvSpPr>
          <p:nvPr/>
        </p:nvSpPr>
        <p:spPr bwMode="auto">
          <a:xfrm>
            <a:off x="3134881" y="1508293"/>
            <a:ext cx="2204640" cy="406080"/>
          </a:xfrm>
          <a:prstGeom prst="roundRect">
            <a:avLst>
              <a:gd name="adj" fmla="val 352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3418561" y="1594693"/>
            <a:ext cx="17380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9260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utoShape 1"/>
          <p:cNvSpPr>
            <a:spLocks noChangeArrowheads="1"/>
          </p:cNvSpPr>
          <p:nvPr/>
        </p:nvSpPr>
        <p:spPr bwMode="auto">
          <a:xfrm>
            <a:off x="2702881" y="1361900"/>
            <a:ext cx="2204640" cy="341280"/>
          </a:xfrm>
          <a:prstGeom prst="roundRect">
            <a:avLst>
              <a:gd name="adj" fmla="val 421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4" name="Line 2"/>
          <p:cNvSpPr>
            <a:spLocks noChangeShapeType="1"/>
          </p:cNvSpPr>
          <p:nvPr/>
        </p:nvSpPr>
        <p:spPr bwMode="auto">
          <a:xfrm>
            <a:off x="3816001" y="1916300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 flipV="1">
            <a:off x="3816001" y="3159020"/>
            <a:ext cx="1440" cy="283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(New) Address Space with Threads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702881" y="1366220"/>
            <a:ext cx="2204640" cy="416592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2702881" y="1703180"/>
            <a:ext cx="2204640" cy="264960"/>
          </a:xfrm>
          <a:prstGeom prst="roundRect">
            <a:avLst>
              <a:gd name="adj" fmla="val 542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2702881" y="5029580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2702881" y="4518379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2702881" y="3431180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975041" y="1708940"/>
            <a:ext cx="1759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0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559681" y="3579499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080161" y="4532780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144961" y="5052620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1042561" y="3189260"/>
            <a:ext cx="1470240" cy="2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Address space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209601" y="5225420"/>
            <a:ext cx="1245600" cy="2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0x00000000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1167841" y="1259660"/>
            <a:ext cx="1317600" cy="2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0xFFFFFFFF</a:t>
            </a:r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V="1">
            <a:off x="1804321" y="1551980"/>
            <a:ext cx="1440" cy="16286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1804321" y="3569420"/>
            <a:ext cx="1440" cy="163152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5356800" y="4984939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PC for thread 1</a:t>
            </a:r>
          </a:p>
        </p:txBody>
      </p:sp>
      <p:grpSp>
        <p:nvGrpSpPr>
          <p:cNvPr id="28692" name="Group 20"/>
          <p:cNvGrpSpPr>
            <a:grpSpLocks/>
          </p:cNvGrpSpPr>
          <p:nvPr/>
        </p:nvGrpSpPr>
        <p:grpSpPr bwMode="auto">
          <a:xfrm>
            <a:off x="4890241" y="1842860"/>
            <a:ext cx="2985120" cy="239040"/>
            <a:chOff x="3396" y="934"/>
            <a:chExt cx="2073" cy="166"/>
          </a:xfrm>
        </p:grpSpPr>
        <p:sp>
          <p:nvSpPr>
            <p:cNvPr id="28715" name="Text Box 21"/>
            <p:cNvSpPr txBox="1">
              <a:spLocks noChangeArrowheads="1"/>
            </p:cNvSpPr>
            <p:nvPr/>
          </p:nvSpPr>
          <p:spPr bwMode="auto">
            <a:xfrm>
              <a:off x="3718" y="934"/>
              <a:ext cx="1752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pointer for thread 0</a:t>
              </a:r>
            </a:p>
          </p:txBody>
        </p:sp>
        <p:sp>
          <p:nvSpPr>
            <p:cNvPr id="28716" name="Line 22"/>
            <p:cNvSpPr>
              <a:spLocks noChangeShapeType="1"/>
            </p:cNvSpPr>
            <p:nvPr/>
          </p:nvSpPr>
          <p:spPr bwMode="auto">
            <a:xfrm flipH="1">
              <a:off x="3395" y="1030"/>
              <a:ext cx="260" cy="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8693" name="Line 23"/>
          <p:cNvSpPr>
            <a:spLocks noChangeShapeType="1"/>
          </p:cNvSpPr>
          <p:nvPr/>
        </p:nvSpPr>
        <p:spPr bwMode="auto">
          <a:xfrm flipH="1">
            <a:off x="4933440" y="5101580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4" name="AutoShape 24"/>
          <p:cNvSpPr>
            <a:spLocks noChangeArrowheads="1"/>
          </p:cNvSpPr>
          <p:nvPr/>
        </p:nvSpPr>
        <p:spPr bwMode="auto">
          <a:xfrm>
            <a:off x="2702881" y="3952460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5" name="Text Box 25"/>
          <p:cNvSpPr txBox="1">
            <a:spLocks noChangeArrowheads="1"/>
          </p:cNvSpPr>
          <p:nvPr/>
        </p:nvSpPr>
        <p:spPr bwMode="auto">
          <a:xfrm>
            <a:off x="2973601" y="4010060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6" name="Line 26"/>
          <p:cNvSpPr>
            <a:spLocks noChangeShapeType="1"/>
          </p:cNvSpPr>
          <p:nvPr/>
        </p:nvSpPr>
        <p:spPr bwMode="auto">
          <a:xfrm>
            <a:off x="3816001" y="2374220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7" name="AutoShape 27"/>
          <p:cNvSpPr>
            <a:spLocks noChangeArrowheads="1"/>
          </p:cNvSpPr>
          <p:nvPr/>
        </p:nvSpPr>
        <p:spPr bwMode="auto">
          <a:xfrm>
            <a:off x="2702881" y="2169740"/>
            <a:ext cx="2204640" cy="254880"/>
          </a:xfrm>
          <a:prstGeom prst="roundRect">
            <a:avLst>
              <a:gd name="adj" fmla="val 56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8" name="Text Box 28"/>
          <p:cNvSpPr txBox="1">
            <a:spLocks noChangeArrowheads="1"/>
          </p:cNvSpPr>
          <p:nvPr/>
        </p:nvSpPr>
        <p:spPr bwMode="auto">
          <a:xfrm>
            <a:off x="2975041" y="2165419"/>
            <a:ext cx="1749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1</a:t>
            </a:r>
          </a:p>
        </p:txBody>
      </p:sp>
      <p:sp>
        <p:nvSpPr>
          <p:cNvPr id="28699" name="Line 29"/>
          <p:cNvSpPr>
            <a:spLocks noChangeShapeType="1"/>
          </p:cNvSpPr>
          <p:nvPr/>
        </p:nvSpPr>
        <p:spPr bwMode="auto">
          <a:xfrm>
            <a:off x="3816001" y="2830699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0" name="AutoShape 30"/>
          <p:cNvSpPr>
            <a:spLocks noChangeArrowheads="1"/>
          </p:cNvSpPr>
          <p:nvPr/>
        </p:nvSpPr>
        <p:spPr bwMode="auto">
          <a:xfrm>
            <a:off x="2702881" y="2627660"/>
            <a:ext cx="2204640" cy="254880"/>
          </a:xfrm>
          <a:prstGeom prst="roundRect">
            <a:avLst>
              <a:gd name="adj" fmla="val 56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1" name="Text Box 31"/>
          <p:cNvSpPr txBox="1">
            <a:spLocks noChangeArrowheads="1"/>
          </p:cNvSpPr>
          <p:nvPr/>
        </p:nvSpPr>
        <p:spPr bwMode="auto">
          <a:xfrm>
            <a:off x="2975041" y="2623339"/>
            <a:ext cx="1749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2</a:t>
            </a:r>
          </a:p>
        </p:txBody>
      </p:sp>
      <p:grpSp>
        <p:nvGrpSpPr>
          <p:cNvPr id="28702" name="Group 32"/>
          <p:cNvGrpSpPr>
            <a:grpSpLocks/>
          </p:cNvGrpSpPr>
          <p:nvPr/>
        </p:nvGrpSpPr>
        <p:grpSpPr bwMode="auto">
          <a:xfrm>
            <a:off x="4890241" y="2267660"/>
            <a:ext cx="2976480" cy="239040"/>
            <a:chOff x="3396" y="1229"/>
            <a:chExt cx="2067" cy="166"/>
          </a:xfrm>
        </p:grpSpPr>
        <p:sp>
          <p:nvSpPr>
            <p:cNvPr id="28713" name="Text Box 33"/>
            <p:cNvSpPr txBox="1">
              <a:spLocks noChangeArrowheads="1"/>
            </p:cNvSpPr>
            <p:nvPr/>
          </p:nvSpPr>
          <p:spPr bwMode="auto">
            <a:xfrm>
              <a:off x="3718" y="1229"/>
              <a:ext cx="1746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pointer for thread 1</a:t>
              </a:r>
            </a:p>
          </p:txBody>
        </p:sp>
        <p:sp>
          <p:nvSpPr>
            <p:cNvPr id="28714" name="Line 34"/>
            <p:cNvSpPr>
              <a:spLocks noChangeShapeType="1"/>
            </p:cNvSpPr>
            <p:nvPr/>
          </p:nvSpPr>
          <p:spPr bwMode="auto">
            <a:xfrm flipH="1">
              <a:off x="3395" y="1325"/>
              <a:ext cx="260" cy="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28703" name="Group 35"/>
          <p:cNvGrpSpPr>
            <a:grpSpLocks/>
          </p:cNvGrpSpPr>
          <p:nvPr/>
        </p:nvGrpSpPr>
        <p:grpSpPr bwMode="auto">
          <a:xfrm>
            <a:off x="4890241" y="2725580"/>
            <a:ext cx="2976480" cy="239040"/>
            <a:chOff x="3396" y="1547"/>
            <a:chExt cx="2067" cy="166"/>
          </a:xfrm>
        </p:grpSpPr>
        <p:sp>
          <p:nvSpPr>
            <p:cNvPr id="28711" name="Text Box 36"/>
            <p:cNvSpPr txBox="1">
              <a:spLocks noChangeArrowheads="1"/>
            </p:cNvSpPr>
            <p:nvPr/>
          </p:nvSpPr>
          <p:spPr bwMode="auto">
            <a:xfrm>
              <a:off x="3718" y="1547"/>
              <a:ext cx="1746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pointer for thread 2</a:t>
              </a:r>
            </a:p>
          </p:txBody>
        </p:sp>
        <p:sp>
          <p:nvSpPr>
            <p:cNvPr id="28712" name="Line 37"/>
            <p:cNvSpPr>
              <a:spLocks noChangeShapeType="1"/>
            </p:cNvSpPr>
            <p:nvPr/>
          </p:nvSpPr>
          <p:spPr bwMode="auto">
            <a:xfrm flipH="1">
              <a:off x="3395" y="1642"/>
              <a:ext cx="260" cy="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8704" name="Text Box 38"/>
          <p:cNvSpPr txBox="1">
            <a:spLocks noChangeArrowheads="1"/>
          </p:cNvSpPr>
          <p:nvPr/>
        </p:nvSpPr>
        <p:spPr bwMode="auto">
          <a:xfrm>
            <a:off x="5356800" y="5180779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PC for thread 0</a:t>
            </a:r>
          </a:p>
        </p:txBody>
      </p:sp>
      <p:sp>
        <p:nvSpPr>
          <p:cNvPr id="28705" name="Line 39"/>
          <p:cNvSpPr>
            <a:spLocks noChangeShapeType="1"/>
          </p:cNvSpPr>
          <p:nvPr/>
        </p:nvSpPr>
        <p:spPr bwMode="auto">
          <a:xfrm flipH="1">
            <a:off x="4934881" y="5298860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6" name="Text Box 40"/>
          <p:cNvSpPr txBox="1">
            <a:spLocks noChangeArrowheads="1"/>
          </p:cNvSpPr>
          <p:nvPr/>
        </p:nvSpPr>
        <p:spPr bwMode="auto">
          <a:xfrm>
            <a:off x="5345280" y="5355020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PC for thread 2</a:t>
            </a:r>
          </a:p>
        </p:txBody>
      </p:sp>
      <p:sp>
        <p:nvSpPr>
          <p:cNvPr id="28707" name="Line 41"/>
          <p:cNvSpPr>
            <a:spLocks noChangeShapeType="1"/>
          </p:cNvSpPr>
          <p:nvPr/>
        </p:nvSpPr>
        <p:spPr bwMode="auto">
          <a:xfrm flipH="1">
            <a:off x="4934881" y="5461580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8" name="AutoShape 42"/>
          <p:cNvSpPr>
            <a:spLocks noChangeArrowheads="1"/>
          </p:cNvSpPr>
          <p:nvPr/>
        </p:nvSpPr>
        <p:spPr bwMode="auto">
          <a:xfrm>
            <a:off x="1781281" y="5919500"/>
            <a:ext cx="4049280" cy="845280"/>
          </a:xfrm>
          <a:prstGeom prst="roundRect">
            <a:avLst>
              <a:gd name="adj" fmla="val 167"/>
            </a:avLst>
          </a:prstGeom>
          <a:solidFill>
            <a:srgbClr val="CCCC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9" name="Text Box 43"/>
          <p:cNvSpPr txBox="1">
            <a:spLocks noChangeArrowheads="1"/>
          </p:cNvSpPr>
          <p:nvPr/>
        </p:nvSpPr>
        <p:spPr bwMode="auto">
          <a:xfrm>
            <a:off x="1872000" y="6033260"/>
            <a:ext cx="5437440" cy="63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 dirty="0">
                <a:solidFill>
                  <a:srgbClr val="2300DC"/>
                </a:solidFill>
                <a:latin typeface="Calibri" charset="0"/>
                <a:ea typeface="Calibri" charset="0"/>
                <a:cs typeface="Calibri" charset="0"/>
              </a:rPr>
              <a:t>All threads in a single process</a:t>
            </a:r>
            <a:br>
              <a:rPr lang="en-GB" altLang="en-US" sz="2177" dirty="0">
                <a:solidFill>
                  <a:srgbClr val="2300DC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GB" altLang="en-US" sz="2177" dirty="0">
                <a:solidFill>
                  <a:srgbClr val="2300DC"/>
                </a:solidFill>
                <a:latin typeface="Calibri" charset="0"/>
                <a:ea typeface="Calibri" charset="0"/>
                <a:cs typeface="Calibri" charset="0"/>
              </a:rPr>
              <a:t> share the same address space!</a:t>
            </a:r>
          </a:p>
        </p:txBody>
      </p:sp>
      <p:sp>
        <p:nvSpPr>
          <p:cNvPr id="28710" name="Text Box 44"/>
          <p:cNvSpPr txBox="1">
            <a:spLocks noChangeArrowheads="1"/>
          </p:cNvSpPr>
          <p:nvPr/>
        </p:nvSpPr>
        <p:spPr bwMode="auto">
          <a:xfrm>
            <a:off x="2939041" y="1387819"/>
            <a:ext cx="17380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764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Implementing Threads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>
                <a:ea typeface="ＭＳ Ｐゴシック" charset="-128"/>
              </a:rPr>
              <a:t>Given what we know about processes, implementing threads is </a:t>
            </a:r>
            <a:r>
              <a:rPr lang="ja-JP" altLang="en-GB" sz="2000" dirty="0">
                <a:ea typeface="ＭＳ Ｐゴシック" charset="-128"/>
              </a:rPr>
              <a:t>“</a:t>
            </a:r>
            <a:r>
              <a:rPr lang="en-GB" altLang="ja-JP" sz="2000" dirty="0">
                <a:ea typeface="ＭＳ Ｐゴシック" charset="-128"/>
              </a:rPr>
              <a:t>easy</a:t>
            </a:r>
            <a:r>
              <a:rPr lang="ja-JP" altLang="en-GB" sz="2000" dirty="0">
                <a:ea typeface="ＭＳ Ｐゴシック" charset="-128"/>
              </a:rPr>
              <a:t>”</a:t>
            </a:r>
            <a:endParaRPr lang="en-GB" altLang="ja-JP" sz="2000" dirty="0">
              <a:ea typeface="ＭＳ Ｐゴシック" charset="-128"/>
            </a:endParaRP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>
                <a:ea typeface="ＭＳ Ｐゴシック" charset="-128"/>
              </a:rPr>
              <a:t>Idea: Break the PCB into two pieces: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Thread-specific stuff: Processor state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Process-specific stuff: Address space and OS resources (open files, etc.)</a:t>
            </a:r>
          </a:p>
        </p:txBody>
      </p:sp>
      <p:grpSp>
        <p:nvGrpSpPr>
          <p:cNvPr id="30723" name="Group 3"/>
          <p:cNvGrpSpPr>
            <a:grpSpLocks/>
          </p:cNvGrpSpPr>
          <p:nvPr/>
        </p:nvGrpSpPr>
        <p:grpSpPr bwMode="auto">
          <a:xfrm>
            <a:off x="2064961" y="3108578"/>
            <a:ext cx="4491360" cy="3693600"/>
            <a:chOff x="1434" y="1869"/>
            <a:chExt cx="3119" cy="2565"/>
          </a:xfrm>
        </p:grpSpPr>
        <p:grpSp>
          <p:nvGrpSpPr>
            <p:cNvPr id="30724" name="Group 4"/>
            <p:cNvGrpSpPr>
              <a:grpSpLocks/>
            </p:cNvGrpSpPr>
            <p:nvPr/>
          </p:nvGrpSpPr>
          <p:grpSpPr bwMode="auto">
            <a:xfrm>
              <a:off x="1838" y="2138"/>
              <a:ext cx="1117" cy="957"/>
              <a:chOff x="1838" y="2138"/>
              <a:chExt cx="1117" cy="957"/>
            </a:xfrm>
          </p:grpSpPr>
          <p:sp>
            <p:nvSpPr>
              <p:cNvPr id="30748" name="AutoShape 5"/>
              <p:cNvSpPr>
                <a:spLocks noChangeArrowheads="1"/>
              </p:cNvSpPr>
              <p:nvPr/>
            </p:nvSpPr>
            <p:spPr bwMode="auto">
              <a:xfrm>
                <a:off x="1838" y="2138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0749" name="Group 6"/>
              <p:cNvGrpSpPr>
                <a:grpSpLocks/>
              </p:cNvGrpSpPr>
              <p:nvPr/>
            </p:nvGrpSpPr>
            <p:grpSpPr bwMode="auto">
              <a:xfrm>
                <a:off x="1947" y="2536"/>
                <a:ext cx="898" cy="470"/>
                <a:chOff x="1947" y="2536"/>
                <a:chExt cx="898" cy="470"/>
              </a:xfrm>
            </p:grpSpPr>
            <p:sp>
              <p:nvSpPr>
                <p:cNvPr id="30751" name="AutoShape 7"/>
                <p:cNvSpPr>
                  <a:spLocks noChangeArrowheads="1"/>
                </p:cNvSpPr>
                <p:nvPr/>
              </p:nvSpPr>
              <p:spPr bwMode="auto">
                <a:xfrm>
                  <a:off x="1947" y="253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0752" name="AutoShape 8"/>
                <p:cNvSpPr>
                  <a:spLocks noChangeArrowheads="1"/>
                </p:cNvSpPr>
                <p:nvPr/>
              </p:nvSpPr>
              <p:spPr bwMode="auto">
                <a:xfrm>
                  <a:off x="1947" y="2812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0750" name="Text Box 9"/>
              <p:cNvSpPr txBox="1">
                <a:spLocks noChangeArrowheads="1"/>
              </p:cNvSpPr>
              <p:nvPr/>
            </p:nvSpPr>
            <p:spPr bwMode="auto">
              <a:xfrm>
                <a:off x="1908" y="2167"/>
                <a:ext cx="99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4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0725" name="Group 10"/>
            <p:cNvGrpSpPr>
              <a:grpSpLocks/>
            </p:cNvGrpSpPr>
            <p:nvPr/>
          </p:nvGrpSpPr>
          <p:grpSpPr bwMode="auto">
            <a:xfrm>
              <a:off x="3333" y="2138"/>
              <a:ext cx="1117" cy="2108"/>
              <a:chOff x="3333" y="2138"/>
              <a:chExt cx="1117" cy="2108"/>
            </a:xfrm>
          </p:grpSpPr>
          <p:sp>
            <p:nvSpPr>
              <p:cNvPr id="30739" name="AutoShape 11"/>
              <p:cNvSpPr>
                <a:spLocks noChangeArrowheads="1"/>
              </p:cNvSpPr>
              <p:nvPr/>
            </p:nvSpPr>
            <p:spPr bwMode="auto">
              <a:xfrm>
                <a:off x="3333" y="2138"/>
                <a:ext cx="1118" cy="2109"/>
              </a:xfrm>
              <a:prstGeom prst="roundRect">
                <a:avLst>
                  <a:gd name="adj" fmla="val 88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0740" name="Group 12"/>
              <p:cNvGrpSpPr>
                <a:grpSpLocks/>
              </p:cNvGrpSpPr>
              <p:nvPr/>
            </p:nvGrpSpPr>
            <p:grpSpPr bwMode="auto">
              <a:xfrm>
                <a:off x="3443" y="3878"/>
                <a:ext cx="897" cy="243"/>
                <a:chOff x="3443" y="3878"/>
                <a:chExt cx="897" cy="243"/>
              </a:xfrm>
            </p:grpSpPr>
            <p:sp>
              <p:nvSpPr>
                <p:cNvPr id="30747" name="AutoShape 13"/>
                <p:cNvSpPr>
                  <a:spLocks noChangeArrowheads="1"/>
                </p:cNvSpPr>
                <p:nvPr/>
              </p:nvSpPr>
              <p:spPr bwMode="auto">
                <a:xfrm>
                  <a:off x="3443" y="3878"/>
                  <a:ext cx="89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Net sockets</a:t>
                  </a:r>
                </a:p>
              </p:txBody>
            </p:sp>
          </p:grpSp>
          <p:grpSp>
            <p:nvGrpSpPr>
              <p:cNvPr id="30741" name="Group 14"/>
              <p:cNvGrpSpPr>
                <a:grpSpLocks/>
              </p:cNvGrpSpPr>
              <p:nvPr/>
            </p:nvGrpSpPr>
            <p:grpSpPr bwMode="auto">
              <a:xfrm>
                <a:off x="3443" y="2449"/>
                <a:ext cx="898" cy="590"/>
                <a:chOff x="3443" y="2449"/>
                <a:chExt cx="898" cy="590"/>
              </a:xfrm>
            </p:grpSpPr>
            <p:sp>
              <p:nvSpPr>
                <p:cNvPr id="30745" name="AutoShape 15"/>
                <p:cNvSpPr>
                  <a:spLocks noChangeArrowheads="1"/>
                </p:cNvSpPr>
                <p:nvPr/>
              </p:nvSpPr>
              <p:spPr bwMode="auto">
                <a:xfrm>
                  <a:off x="3443" y="2449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User ID</a:t>
                  </a:r>
                </a:p>
              </p:txBody>
            </p:sp>
            <p:sp>
              <p:nvSpPr>
                <p:cNvPr id="30746" name="AutoShape 16"/>
                <p:cNvSpPr>
                  <a:spLocks noChangeArrowheads="1"/>
                </p:cNvSpPr>
                <p:nvPr/>
              </p:nvSpPr>
              <p:spPr bwMode="auto">
                <a:xfrm>
                  <a:off x="3443" y="279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Group ID</a:t>
                  </a:r>
                </a:p>
              </p:txBody>
            </p:sp>
          </p:grpSp>
          <p:grpSp>
            <p:nvGrpSpPr>
              <p:cNvPr id="30742" name="Group 17"/>
              <p:cNvGrpSpPr>
                <a:grpSpLocks/>
              </p:cNvGrpSpPr>
              <p:nvPr/>
            </p:nvGrpSpPr>
            <p:grpSpPr bwMode="auto">
              <a:xfrm>
                <a:off x="3443" y="3158"/>
                <a:ext cx="898" cy="591"/>
                <a:chOff x="3443" y="3158"/>
                <a:chExt cx="898" cy="591"/>
              </a:xfrm>
            </p:grpSpPr>
            <p:sp>
              <p:nvSpPr>
                <p:cNvPr id="30743" name="AutoShape 18"/>
                <p:cNvSpPr>
                  <a:spLocks noChangeArrowheads="1"/>
                </p:cNvSpPr>
                <p:nvPr/>
              </p:nvSpPr>
              <p:spPr bwMode="auto">
                <a:xfrm>
                  <a:off x="3443" y="3158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Addr space</a:t>
                  </a:r>
                </a:p>
              </p:txBody>
            </p:sp>
            <p:sp>
              <p:nvSpPr>
                <p:cNvPr id="30744" name="AutoShape 19"/>
                <p:cNvSpPr>
                  <a:spLocks noChangeArrowheads="1"/>
                </p:cNvSpPr>
                <p:nvPr/>
              </p:nvSpPr>
              <p:spPr bwMode="auto">
                <a:xfrm>
                  <a:off x="3443" y="350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Open files</a:t>
                  </a:r>
                </a:p>
              </p:txBody>
            </p:sp>
          </p:grpSp>
        </p:grpSp>
        <p:cxnSp>
          <p:nvCxnSpPr>
            <p:cNvPr id="30726" name="AutoShape 20"/>
            <p:cNvCxnSpPr>
              <a:cxnSpLocks noChangeShapeType="1"/>
            </p:cNvCxnSpPr>
            <p:nvPr/>
          </p:nvCxnSpPr>
          <p:spPr bwMode="auto">
            <a:xfrm flipV="1">
              <a:off x="2956" y="2569"/>
              <a:ext cx="364" cy="48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27" name="Text Box 21"/>
            <p:cNvSpPr txBox="1">
              <a:spLocks noChangeArrowheads="1"/>
            </p:cNvSpPr>
            <p:nvPr/>
          </p:nvSpPr>
          <p:spPr bwMode="auto">
            <a:xfrm>
              <a:off x="2504" y="4206"/>
              <a:ext cx="20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0728" name="Text Box 22"/>
            <p:cNvSpPr txBox="1">
              <a:spLocks noChangeArrowheads="1"/>
            </p:cNvSpPr>
            <p:nvPr/>
          </p:nvSpPr>
          <p:spPr bwMode="auto">
            <a:xfrm>
              <a:off x="3387" y="2208"/>
              <a:ext cx="99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27682</a:t>
              </a:r>
            </a:p>
          </p:txBody>
        </p:sp>
        <p:grpSp>
          <p:nvGrpSpPr>
            <p:cNvPr id="30729" name="Group 23"/>
            <p:cNvGrpSpPr>
              <a:grpSpLocks/>
            </p:cNvGrpSpPr>
            <p:nvPr/>
          </p:nvGrpSpPr>
          <p:grpSpPr bwMode="auto">
            <a:xfrm>
              <a:off x="1838" y="3327"/>
              <a:ext cx="1117" cy="957"/>
              <a:chOff x="1838" y="3327"/>
              <a:chExt cx="1117" cy="957"/>
            </a:xfrm>
          </p:grpSpPr>
          <p:sp>
            <p:nvSpPr>
              <p:cNvPr id="30734" name="AutoShape 24"/>
              <p:cNvSpPr>
                <a:spLocks noChangeArrowheads="1"/>
              </p:cNvSpPr>
              <p:nvPr/>
            </p:nvSpPr>
            <p:spPr bwMode="auto">
              <a:xfrm>
                <a:off x="1838" y="3327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0735" name="Group 25"/>
              <p:cNvGrpSpPr>
                <a:grpSpLocks/>
              </p:cNvGrpSpPr>
              <p:nvPr/>
            </p:nvGrpSpPr>
            <p:grpSpPr bwMode="auto">
              <a:xfrm>
                <a:off x="1947" y="3725"/>
                <a:ext cx="898" cy="469"/>
                <a:chOff x="1947" y="3725"/>
                <a:chExt cx="898" cy="469"/>
              </a:xfrm>
            </p:grpSpPr>
            <p:sp>
              <p:nvSpPr>
                <p:cNvPr id="30737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7" y="3725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0738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7" y="4001"/>
                  <a:ext cx="899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0736" name="Text Box 28"/>
              <p:cNvSpPr txBox="1">
                <a:spLocks noChangeArrowheads="1"/>
              </p:cNvSpPr>
              <p:nvPr/>
            </p:nvSpPr>
            <p:spPr bwMode="auto">
              <a:xfrm>
                <a:off x="1908" y="3356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5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0730" name="AutoShape 29"/>
            <p:cNvCxnSpPr>
              <a:cxnSpLocks noChangeShapeType="1"/>
            </p:cNvCxnSpPr>
            <p:nvPr/>
          </p:nvCxnSpPr>
          <p:spPr bwMode="auto">
            <a:xfrm flipV="1">
              <a:off x="2957" y="3648"/>
              <a:ext cx="364" cy="47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31" name="Text Box 30"/>
            <p:cNvSpPr txBox="1">
              <a:spLocks noChangeArrowheads="1"/>
            </p:cNvSpPr>
            <p:nvPr/>
          </p:nvSpPr>
          <p:spPr bwMode="auto">
            <a:xfrm>
              <a:off x="1434" y="217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0732" name="Text Box 31"/>
            <p:cNvSpPr txBox="1">
              <a:spLocks noChangeArrowheads="1"/>
            </p:cNvSpPr>
            <p:nvPr/>
          </p:nvSpPr>
          <p:spPr bwMode="auto">
            <a:xfrm>
              <a:off x="1434" y="3378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0733" name="Text Box 32"/>
            <p:cNvSpPr txBox="1">
              <a:spLocks noChangeArrowheads="1"/>
            </p:cNvSpPr>
            <p:nvPr/>
          </p:nvSpPr>
          <p:spPr bwMode="auto">
            <a:xfrm>
              <a:off x="3373" y="186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PCB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91628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Control Block (TCB)</a:t>
            </a:r>
            <a:r>
              <a:rPr lang="ar-SA" altLang="en-US">
                <a:ea typeface="ＭＳ Ｐゴシック" charset="-128"/>
              </a:rPr>
              <a:t>‏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TCB contains info on a single thread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Just processor state and pointer to corresponding PCB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PCB contains information on the containing process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Address space and OS resources ... but NO processor state!</a:t>
            </a:r>
          </a:p>
        </p:txBody>
      </p:sp>
      <p:grpSp>
        <p:nvGrpSpPr>
          <p:cNvPr id="32771" name="Group 3"/>
          <p:cNvGrpSpPr>
            <a:grpSpLocks/>
          </p:cNvGrpSpPr>
          <p:nvPr/>
        </p:nvGrpSpPr>
        <p:grpSpPr bwMode="auto">
          <a:xfrm>
            <a:off x="2064961" y="3081684"/>
            <a:ext cx="4491360" cy="3693600"/>
            <a:chOff x="1434" y="1869"/>
            <a:chExt cx="3119" cy="2565"/>
          </a:xfrm>
        </p:grpSpPr>
        <p:grpSp>
          <p:nvGrpSpPr>
            <p:cNvPr id="32772" name="Group 4"/>
            <p:cNvGrpSpPr>
              <a:grpSpLocks/>
            </p:cNvGrpSpPr>
            <p:nvPr/>
          </p:nvGrpSpPr>
          <p:grpSpPr bwMode="auto">
            <a:xfrm>
              <a:off x="1837" y="2138"/>
              <a:ext cx="1117" cy="957"/>
              <a:chOff x="1837" y="2138"/>
              <a:chExt cx="1117" cy="957"/>
            </a:xfrm>
          </p:grpSpPr>
          <p:sp>
            <p:nvSpPr>
              <p:cNvPr id="32796" name="AutoShape 5"/>
              <p:cNvSpPr>
                <a:spLocks noChangeArrowheads="1"/>
              </p:cNvSpPr>
              <p:nvPr/>
            </p:nvSpPr>
            <p:spPr bwMode="auto">
              <a:xfrm>
                <a:off x="1837" y="2138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2797" name="Group 6"/>
              <p:cNvGrpSpPr>
                <a:grpSpLocks/>
              </p:cNvGrpSpPr>
              <p:nvPr/>
            </p:nvGrpSpPr>
            <p:grpSpPr bwMode="auto">
              <a:xfrm>
                <a:off x="1947" y="2536"/>
                <a:ext cx="898" cy="470"/>
                <a:chOff x="1947" y="2536"/>
                <a:chExt cx="898" cy="470"/>
              </a:xfrm>
            </p:grpSpPr>
            <p:sp>
              <p:nvSpPr>
                <p:cNvPr id="32799" name="AutoShape 7"/>
                <p:cNvSpPr>
                  <a:spLocks noChangeArrowheads="1"/>
                </p:cNvSpPr>
                <p:nvPr/>
              </p:nvSpPr>
              <p:spPr bwMode="auto">
                <a:xfrm>
                  <a:off x="1947" y="253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2800" name="AutoShape 8"/>
                <p:cNvSpPr>
                  <a:spLocks noChangeArrowheads="1"/>
                </p:cNvSpPr>
                <p:nvPr/>
              </p:nvSpPr>
              <p:spPr bwMode="auto">
                <a:xfrm>
                  <a:off x="1947" y="2812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2798" name="Text Box 9"/>
              <p:cNvSpPr txBox="1">
                <a:spLocks noChangeArrowheads="1"/>
              </p:cNvSpPr>
              <p:nvPr/>
            </p:nvSpPr>
            <p:spPr bwMode="auto">
              <a:xfrm>
                <a:off x="1908" y="2167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4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2773" name="Group 10"/>
            <p:cNvGrpSpPr>
              <a:grpSpLocks/>
            </p:cNvGrpSpPr>
            <p:nvPr/>
          </p:nvGrpSpPr>
          <p:grpSpPr bwMode="auto">
            <a:xfrm>
              <a:off x="3334" y="2138"/>
              <a:ext cx="1117" cy="2108"/>
              <a:chOff x="3334" y="2138"/>
              <a:chExt cx="1117" cy="2108"/>
            </a:xfrm>
          </p:grpSpPr>
          <p:sp>
            <p:nvSpPr>
              <p:cNvPr id="32787" name="AutoShape 11"/>
              <p:cNvSpPr>
                <a:spLocks noChangeArrowheads="1"/>
              </p:cNvSpPr>
              <p:nvPr/>
            </p:nvSpPr>
            <p:spPr bwMode="auto">
              <a:xfrm>
                <a:off x="3334" y="2138"/>
                <a:ext cx="1118" cy="2109"/>
              </a:xfrm>
              <a:prstGeom prst="roundRect">
                <a:avLst>
                  <a:gd name="adj" fmla="val 88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2788" name="Group 12"/>
              <p:cNvGrpSpPr>
                <a:grpSpLocks/>
              </p:cNvGrpSpPr>
              <p:nvPr/>
            </p:nvGrpSpPr>
            <p:grpSpPr bwMode="auto">
              <a:xfrm>
                <a:off x="3444" y="3878"/>
                <a:ext cx="897" cy="243"/>
                <a:chOff x="3444" y="3878"/>
                <a:chExt cx="897" cy="243"/>
              </a:xfrm>
            </p:grpSpPr>
            <p:sp>
              <p:nvSpPr>
                <p:cNvPr id="32795" name="AutoShape 13"/>
                <p:cNvSpPr>
                  <a:spLocks noChangeArrowheads="1"/>
                </p:cNvSpPr>
                <p:nvPr/>
              </p:nvSpPr>
              <p:spPr bwMode="auto">
                <a:xfrm>
                  <a:off x="3444" y="3878"/>
                  <a:ext cx="89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Net sockets</a:t>
                  </a:r>
                </a:p>
              </p:txBody>
            </p:sp>
          </p:grpSp>
          <p:grpSp>
            <p:nvGrpSpPr>
              <p:cNvPr id="32789" name="Group 14"/>
              <p:cNvGrpSpPr>
                <a:grpSpLocks/>
              </p:cNvGrpSpPr>
              <p:nvPr/>
            </p:nvGrpSpPr>
            <p:grpSpPr bwMode="auto">
              <a:xfrm>
                <a:off x="3444" y="2449"/>
                <a:ext cx="898" cy="590"/>
                <a:chOff x="3444" y="2449"/>
                <a:chExt cx="898" cy="590"/>
              </a:xfrm>
            </p:grpSpPr>
            <p:sp>
              <p:nvSpPr>
                <p:cNvPr id="32793" name="AutoShape 15"/>
                <p:cNvSpPr>
                  <a:spLocks noChangeArrowheads="1"/>
                </p:cNvSpPr>
                <p:nvPr/>
              </p:nvSpPr>
              <p:spPr bwMode="auto">
                <a:xfrm>
                  <a:off x="3444" y="2449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User ID</a:t>
                  </a:r>
                </a:p>
              </p:txBody>
            </p:sp>
            <p:sp>
              <p:nvSpPr>
                <p:cNvPr id="32794" name="AutoShape 16"/>
                <p:cNvSpPr>
                  <a:spLocks noChangeArrowheads="1"/>
                </p:cNvSpPr>
                <p:nvPr/>
              </p:nvSpPr>
              <p:spPr bwMode="auto">
                <a:xfrm>
                  <a:off x="3444" y="279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Group ID</a:t>
                  </a:r>
                </a:p>
              </p:txBody>
            </p:sp>
          </p:grpSp>
          <p:grpSp>
            <p:nvGrpSpPr>
              <p:cNvPr id="32790" name="Group 17"/>
              <p:cNvGrpSpPr>
                <a:grpSpLocks/>
              </p:cNvGrpSpPr>
              <p:nvPr/>
            </p:nvGrpSpPr>
            <p:grpSpPr bwMode="auto">
              <a:xfrm>
                <a:off x="3444" y="3158"/>
                <a:ext cx="898" cy="590"/>
                <a:chOff x="3444" y="3158"/>
                <a:chExt cx="898" cy="590"/>
              </a:xfrm>
            </p:grpSpPr>
            <p:sp>
              <p:nvSpPr>
                <p:cNvPr id="32791" name="AutoShape 18"/>
                <p:cNvSpPr>
                  <a:spLocks noChangeArrowheads="1"/>
                </p:cNvSpPr>
                <p:nvPr/>
              </p:nvSpPr>
              <p:spPr bwMode="auto">
                <a:xfrm>
                  <a:off x="3444" y="3158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Addr space</a:t>
                  </a:r>
                </a:p>
              </p:txBody>
            </p:sp>
            <p:sp>
              <p:nvSpPr>
                <p:cNvPr id="32792" name="AutoShape 19"/>
                <p:cNvSpPr>
                  <a:spLocks noChangeArrowheads="1"/>
                </p:cNvSpPr>
                <p:nvPr/>
              </p:nvSpPr>
              <p:spPr bwMode="auto">
                <a:xfrm>
                  <a:off x="3444" y="3505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Open files</a:t>
                  </a:r>
                </a:p>
              </p:txBody>
            </p:sp>
          </p:grpSp>
        </p:grpSp>
        <p:cxnSp>
          <p:nvCxnSpPr>
            <p:cNvPr id="32774" name="AutoShape 20"/>
            <p:cNvCxnSpPr>
              <a:cxnSpLocks noChangeShapeType="1"/>
            </p:cNvCxnSpPr>
            <p:nvPr/>
          </p:nvCxnSpPr>
          <p:spPr bwMode="auto">
            <a:xfrm flipV="1">
              <a:off x="2955" y="2569"/>
              <a:ext cx="365" cy="48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5" name="Text Box 21"/>
            <p:cNvSpPr txBox="1">
              <a:spLocks noChangeArrowheads="1"/>
            </p:cNvSpPr>
            <p:nvPr/>
          </p:nvSpPr>
          <p:spPr bwMode="auto">
            <a:xfrm>
              <a:off x="2504" y="4206"/>
              <a:ext cx="20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776" name="Text Box 22"/>
            <p:cNvSpPr txBox="1">
              <a:spLocks noChangeArrowheads="1"/>
            </p:cNvSpPr>
            <p:nvPr/>
          </p:nvSpPr>
          <p:spPr bwMode="auto">
            <a:xfrm>
              <a:off x="3388" y="2208"/>
              <a:ext cx="99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27682</a:t>
              </a:r>
            </a:p>
          </p:txBody>
        </p:sp>
        <p:grpSp>
          <p:nvGrpSpPr>
            <p:cNvPr id="32777" name="Group 23"/>
            <p:cNvGrpSpPr>
              <a:grpSpLocks/>
            </p:cNvGrpSpPr>
            <p:nvPr/>
          </p:nvGrpSpPr>
          <p:grpSpPr bwMode="auto">
            <a:xfrm>
              <a:off x="1838" y="3327"/>
              <a:ext cx="1117" cy="957"/>
              <a:chOff x="1838" y="3327"/>
              <a:chExt cx="1117" cy="957"/>
            </a:xfrm>
          </p:grpSpPr>
          <p:sp>
            <p:nvSpPr>
              <p:cNvPr id="32782" name="AutoShape 24"/>
              <p:cNvSpPr>
                <a:spLocks noChangeArrowheads="1"/>
              </p:cNvSpPr>
              <p:nvPr/>
            </p:nvSpPr>
            <p:spPr bwMode="auto">
              <a:xfrm>
                <a:off x="1838" y="3327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2783" name="Group 25"/>
              <p:cNvGrpSpPr>
                <a:grpSpLocks/>
              </p:cNvGrpSpPr>
              <p:nvPr/>
            </p:nvGrpSpPr>
            <p:grpSpPr bwMode="auto">
              <a:xfrm>
                <a:off x="1947" y="3725"/>
                <a:ext cx="898" cy="469"/>
                <a:chOff x="1947" y="3725"/>
                <a:chExt cx="898" cy="469"/>
              </a:xfrm>
            </p:grpSpPr>
            <p:sp>
              <p:nvSpPr>
                <p:cNvPr id="32785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7" y="3725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2786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7" y="4001"/>
                  <a:ext cx="899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2784" name="Text Box 28"/>
              <p:cNvSpPr txBox="1">
                <a:spLocks noChangeArrowheads="1"/>
              </p:cNvSpPr>
              <p:nvPr/>
            </p:nvSpPr>
            <p:spPr bwMode="auto">
              <a:xfrm>
                <a:off x="1908" y="3356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5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2778" name="AutoShape 29"/>
            <p:cNvCxnSpPr>
              <a:cxnSpLocks noChangeShapeType="1"/>
            </p:cNvCxnSpPr>
            <p:nvPr/>
          </p:nvCxnSpPr>
          <p:spPr bwMode="auto">
            <a:xfrm flipV="1">
              <a:off x="2957" y="3648"/>
              <a:ext cx="364" cy="47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9" name="Text Box 30"/>
            <p:cNvSpPr txBox="1">
              <a:spLocks noChangeArrowheads="1"/>
            </p:cNvSpPr>
            <p:nvPr/>
          </p:nvSpPr>
          <p:spPr bwMode="auto">
            <a:xfrm>
              <a:off x="1434" y="217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2780" name="Text Box 31"/>
            <p:cNvSpPr txBox="1">
              <a:spLocks noChangeArrowheads="1"/>
            </p:cNvSpPr>
            <p:nvPr/>
          </p:nvSpPr>
          <p:spPr bwMode="auto">
            <a:xfrm>
              <a:off x="1434" y="3378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2781" name="Text Box 32"/>
            <p:cNvSpPr txBox="1">
              <a:spLocks noChangeArrowheads="1"/>
            </p:cNvSpPr>
            <p:nvPr/>
          </p:nvSpPr>
          <p:spPr bwMode="auto">
            <a:xfrm>
              <a:off x="3374" y="186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PCB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1213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7369</TotalTime>
  <Words>3360</Words>
  <Application>Microsoft Macintosh PowerPoint</Application>
  <PresentationFormat>On-screen Show (4:3)</PresentationFormat>
  <Paragraphs>952</Paragraphs>
  <Slides>54</Slides>
  <Notes>47</Notes>
  <HiddenSlides>2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70" baseType="lpstr">
      <vt:lpstr>Arial Narrow</vt:lpstr>
      <vt:lpstr>Bitstream Vera Serif</vt:lpstr>
      <vt:lpstr>Calibri</vt:lpstr>
      <vt:lpstr>Courier</vt:lpstr>
      <vt:lpstr>Courier New</vt:lpstr>
      <vt:lpstr>Lucida Sans</vt:lpstr>
      <vt:lpstr>Lucidasans</vt:lpstr>
      <vt:lpstr>MDW Arial</vt:lpstr>
      <vt:lpstr>MS Gothic</vt:lpstr>
      <vt:lpstr>ＭＳ Ｐゴシック</vt:lpstr>
      <vt:lpstr>Tahoma</vt:lpstr>
      <vt:lpstr>Times New Roman</vt:lpstr>
      <vt:lpstr>Wingdings</vt:lpstr>
      <vt:lpstr>Wingdings 2</vt:lpstr>
      <vt:lpstr>Arial</vt:lpstr>
      <vt:lpstr>template2007</vt:lpstr>
      <vt:lpstr>Threads</vt:lpstr>
      <vt:lpstr>Concurrent Programming</vt:lpstr>
      <vt:lpstr>Why processes are not always ideal...</vt:lpstr>
      <vt:lpstr>Can we do better?</vt:lpstr>
      <vt:lpstr>Processes and Threads</vt:lpstr>
      <vt:lpstr>(Old) Process Address Space</vt:lpstr>
      <vt:lpstr>(New) Address Space with Threads</vt:lpstr>
      <vt:lpstr>Implementing Threads</vt:lpstr>
      <vt:lpstr>Thread Control Block (TCB)‏</vt:lpstr>
      <vt:lpstr>Thread Control Block (TCB)‏</vt:lpstr>
      <vt:lpstr>Context Switching</vt:lpstr>
      <vt:lpstr>User-Level Threads</vt:lpstr>
      <vt:lpstr>Implementing User-Level Threads</vt:lpstr>
      <vt:lpstr>User-level thread address space</vt:lpstr>
      <vt:lpstr>User-level Context Switching</vt:lpstr>
      <vt:lpstr>setjmp() and longjmp()</vt:lpstr>
      <vt:lpstr>setjmp/longjmp example</vt:lpstr>
      <vt:lpstr>setjmp/longjmp example</vt:lpstr>
      <vt:lpstr>setjmp/longjmp Example</vt:lpstr>
      <vt:lpstr>Limitations of Nonlocal Jumps</vt:lpstr>
      <vt:lpstr>Limitations of Long Jumps (cont.)</vt:lpstr>
      <vt:lpstr>A Program that Restarts Itself When ctrl-c’d</vt:lpstr>
      <vt:lpstr>Preemptive vs. nonpreemptive threads</vt:lpstr>
      <vt:lpstr>Preemptive vs. nonpreemptive threads</vt:lpstr>
      <vt:lpstr>Kernel-level threads</vt:lpstr>
      <vt:lpstr>User-level threads</vt:lpstr>
      <vt:lpstr>Posix Threads (Pthreads) Interface</vt:lpstr>
      <vt:lpstr>Posix Threads (Pthreads) Interface</vt:lpstr>
      <vt:lpstr>The Pthreads “Hello, world" Program</vt:lpstr>
      <vt:lpstr>Detaching Threads</vt:lpstr>
      <vt:lpstr>Pros and Cons of Thread-Based Designs</vt:lpstr>
      <vt:lpstr>Thread example</vt:lpstr>
      <vt:lpstr>User-level thread implementation example</vt:lpstr>
      <vt:lpstr>ucontext: ucontext_t</vt:lpstr>
      <vt:lpstr>ucontext: getcontext </vt:lpstr>
      <vt:lpstr>ucontext: setcontext </vt:lpstr>
      <vt:lpstr>ucontext: makecontext </vt:lpstr>
      <vt:lpstr>ucontext: swapcontext</vt:lpstr>
      <vt:lpstr>Ult.c: main</vt:lpstr>
      <vt:lpstr>Ult.c: initthread</vt:lpstr>
      <vt:lpstr>Ult.c: addlist</vt:lpstr>
      <vt:lpstr>Ult.c: addlist</vt:lpstr>
      <vt:lpstr>Ult.c: schedule (i.e. let others run)</vt:lpstr>
      <vt:lpstr>Ult.c: threadswitch</vt:lpstr>
      <vt:lpstr>Ult.c: threadexit</vt:lpstr>
      <vt:lpstr>UltPre.c [Preemptive]: main</vt:lpstr>
      <vt:lpstr>UltPre.c: scheduler running as SIGALRM handler</vt:lpstr>
      <vt:lpstr>Threads vs. Processes </vt:lpstr>
      <vt:lpstr>Thread Issues</vt:lpstr>
      <vt:lpstr>badcnt.c</vt:lpstr>
      <vt:lpstr>Assembly Code for Counter Loop</vt:lpstr>
      <vt:lpstr>More on Posix Threads.</vt:lpstr>
      <vt:lpstr>Next..</vt:lpstr>
      <vt:lpstr>Google Chrome  Comic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51</cp:revision>
  <dcterms:modified xsi:type="dcterms:W3CDTF">2019-03-07T07:41:59Z</dcterms:modified>
</cp:coreProperties>
</file>