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1629" r:id="rId2"/>
    <p:sldId id="1630" r:id="rId3"/>
    <p:sldId id="1632" r:id="rId4"/>
    <p:sldId id="1633" r:id="rId5"/>
    <p:sldId id="1634" r:id="rId6"/>
    <p:sldId id="1635" r:id="rId7"/>
  </p:sldIdLst>
  <p:sldSz cx="9144000" cy="6858000" type="screen4x3"/>
  <p:notesSz cx="7302500" cy="9586913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D5F1CF"/>
    <a:srgbClr val="F1C7C7"/>
    <a:srgbClr val="F6F5BD"/>
    <a:srgbClr val="990000"/>
    <a:srgbClr val="E9E1C9"/>
    <a:srgbClr val="DED8C4"/>
    <a:srgbClr val="E7DDBB"/>
    <a:srgbClr val="DDCE9F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42"/>
    <p:restoredTop sz="93317"/>
  </p:normalViewPr>
  <p:slideViewPr>
    <p:cSldViewPr snapToGrid="0">
      <p:cViewPr varScale="1">
        <p:scale>
          <a:sx n="80" d="100"/>
          <a:sy n="80" d="100"/>
        </p:scale>
        <p:origin x="90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52579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C07E75B-BCC1-B948-A19A-DF2015AACE83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52580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5258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9768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52579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C07E75B-BCC1-B948-A19A-DF2015AACE83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52580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5258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6989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52579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C07E75B-BCC1-B948-A19A-DF2015AACE83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52580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5258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5877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52579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C07E75B-BCC1-B948-A19A-DF2015AACE83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52580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5258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9941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52579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C07E75B-BCC1-B948-A19A-DF2015AACE83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52580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5258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5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52579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C07E75B-BCC1-B948-A19A-DF2015AACE83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52580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5258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9753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92093" cy="762000"/>
          </a:xfrm>
          <a:solidFill>
            <a:schemeClr val="bg1"/>
          </a:solidFill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 smtClean="0">
                <a:ea typeface="ＭＳ Ｐゴシック" charset="-128"/>
              </a:rPr>
              <a:t>Barbershop Solution</a:t>
            </a:r>
            <a:endParaRPr lang="en-GB" altLang="en-US" dirty="0">
              <a:ea typeface="ＭＳ Ｐゴシック" charset="-12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1931569"/>
            <a:ext cx="4078080" cy="1881854"/>
            <a:chOff x="743007" y="2043436"/>
            <a:chExt cx="4078080" cy="1881854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1606406"/>
            </a:xfrm>
            <a:prstGeom prst="rect">
              <a:avLst/>
            </a:prstGeom>
            <a:solidFill>
              <a:srgbClr val="F6F5B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v</a:t>
              </a:r>
              <a:r>
                <a:rPr lang="en-GB" altLang="en-US" sz="1451" dirty="0" smtClean="0">
                  <a:latin typeface="Courier New" charset="0"/>
                </a:rPr>
                <a:t>oid </a:t>
              </a:r>
              <a:r>
                <a:rPr lang="en-GB" altLang="en-US" sz="1451" dirty="0" err="1" smtClean="0">
                  <a:latin typeface="Courier New" charset="0"/>
                </a:rPr>
                <a:t>barberThread</a:t>
              </a:r>
              <a:r>
                <a:rPr lang="en-GB" altLang="en-US" sz="1451" dirty="0" smtClean="0">
                  <a:latin typeface="Courier New" charset="0"/>
                </a:rPr>
                <a:t>(){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w</a:t>
              </a:r>
              <a:r>
                <a:rPr lang="en-GB" altLang="en-US" sz="1451" dirty="0" smtClean="0">
                  <a:latin typeface="Courier New" charset="0"/>
                </a:rPr>
                <a:t>hile(TRUE){</a:t>
              </a: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		</a:t>
              </a:r>
              <a:r>
                <a:rPr lang="en-GB" altLang="en-US" sz="1451" dirty="0" err="1" smtClean="0">
                  <a:latin typeface="Courier New" charset="0"/>
                </a:rPr>
                <a:t>cutHair</a:t>
              </a:r>
              <a:r>
                <a:rPr lang="en-GB" altLang="en-US" sz="1451" dirty="0" smtClean="0">
                  <a:latin typeface="Courier New" charset="0"/>
                </a:rPr>
                <a:t>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}}</a:t>
              </a:r>
              <a:endParaRPr lang="en-GB" altLang="en-US" sz="1451" dirty="0">
                <a:latin typeface="Courier New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43007" y="2043436"/>
              <a:ext cx="1813536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Barber (n=1)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4350236"/>
            <a:ext cx="4078080" cy="2507764"/>
          </a:xfrm>
        </p:spPr>
        <p:txBody>
          <a:bodyPr/>
          <a:lstStyle/>
          <a:p>
            <a:r>
              <a:rPr lang="en-US" sz="1400" b="0" dirty="0"/>
              <a:t>If there are no customers to be served, the barber goes to sleep. </a:t>
            </a:r>
          </a:p>
          <a:p>
            <a:r>
              <a:rPr lang="en-US" sz="1400" b="0" dirty="0"/>
              <a:t>If a customer enters the barber shop and all chairs are occupied, then the customer leaves the shop. </a:t>
            </a:r>
          </a:p>
          <a:p>
            <a:r>
              <a:rPr lang="en-US" sz="1400" b="0" dirty="0"/>
              <a:t>If the barber is busy, but chairs are available, then the customer sits in one of the free chairs. </a:t>
            </a:r>
          </a:p>
          <a:p>
            <a:r>
              <a:rPr lang="en-US" sz="1400" b="0" dirty="0"/>
              <a:t>If the barber is asleep, the customer wakes up the barber</a:t>
            </a:r>
            <a:r>
              <a:rPr lang="en-US" sz="1400" b="0" dirty="0" smtClean="0"/>
              <a:t>.</a:t>
            </a:r>
          </a:p>
          <a:p>
            <a:r>
              <a:rPr lang="en-US" sz="1400" b="0" dirty="0"/>
              <a:t>Protect waiting counter against race conditions.</a:t>
            </a:r>
          </a:p>
          <a:p>
            <a:endParaRPr lang="en-US" sz="1400" b="0" dirty="0"/>
          </a:p>
          <a:p>
            <a:pPr marL="0" indent="0">
              <a:buNone/>
            </a:pPr>
            <a:endParaRPr lang="en-US" sz="1400" b="0" dirty="0"/>
          </a:p>
        </p:txBody>
      </p:sp>
      <p:grpSp>
        <p:nvGrpSpPr>
          <p:cNvPr id="10" name="Group 9"/>
          <p:cNvGrpSpPr/>
          <p:nvPr/>
        </p:nvGrpSpPr>
        <p:grpSpPr>
          <a:xfrm>
            <a:off x="4078080" y="1949941"/>
            <a:ext cx="5065920" cy="4860242"/>
            <a:chOff x="743006" y="2073327"/>
            <a:chExt cx="4078081" cy="3960252"/>
          </a:xfrm>
          <a:solidFill>
            <a:srgbClr val="FF0000">
              <a:alpha val="20000"/>
            </a:srgbClr>
          </a:solidFill>
        </p:grpSpPr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3714695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v</a:t>
              </a:r>
              <a:r>
                <a:rPr lang="en-GB" altLang="en-US" sz="1451" dirty="0" smtClean="0">
                  <a:latin typeface="Courier New" charset="0"/>
                </a:rPr>
                <a:t>oid </a:t>
              </a:r>
              <a:r>
                <a:rPr lang="en-GB" altLang="en-US" sz="1451" dirty="0" err="1" smtClean="0">
                  <a:latin typeface="Courier New" charset="0"/>
                </a:rPr>
                <a:t>customerThread</a:t>
              </a:r>
              <a:r>
                <a:rPr lang="en-GB" altLang="en-US" sz="1451" dirty="0" smtClean="0">
                  <a:latin typeface="Courier New" charset="0"/>
                </a:rPr>
                <a:t>(){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w</a:t>
              </a:r>
              <a:r>
                <a:rPr lang="en-GB" altLang="en-US" sz="1451" dirty="0" smtClean="0">
                  <a:latin typeface="Courier New" charset="0"/>
                </a:rPr>
                <a:t>hile(TRUE){</a:t>
              </a: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			</a:t>
              </a:r>
              <a:r>
                <a:rPr lang="en-GB" altLang="en-US" sz="1451" dirty="0" err="1" smtClean="0">
                  <a:latin typeface="Courier New" charset="0"/>
                </a:rPr>
                <a:t>getHairCut</a:t>
              </a:r>
              <a:r>
                <a:rPr lang="en-GB" altLang="en-US" sz="1451" dirty="0" smtClean="0">
                  <a:latin typeface="Courier New" charset="0"/>
                </a:rPr>
                <a:t>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}}</a:t>
              </a:r>
              <a:endParaRPr lang="en-GB" altLang="en-US" sz="1451" dirty="0">
                <a:latin typeface="Courier New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743006" y="2073327"/>
              <a:ext cx="2741878" cy="215665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Customer threads (n&gt;=0 )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20316" y="581867"/>
            <a:ext cx="9023684" cy="133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square"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smtClean="0">
                <a:latin typeface="Courier New" charset="0"/>
              </a:rPr>
              <a:t>#</a:t>
            </a:r>
            <a:r>
              <a:rPr lang="en-US" altLang="en-US" sz="1451" dirty="0">
                <a:latin typeface="Courier New" charset="0"/>
              </a:rPr>
              <a:t>define CHAIRS </a:t>
            </a:r>
            <a:r>
              <a:rPr lang="en-US" altLang="en-US" sz="1451" dirty="0" smtClean="0">
                <a:latin typeface="Courier New" charset="0"/>
              </a:rPr>
              <a:t>N        // </a:t>
            </a:r>
            <a:r>
              <a:rPr lang="en-US" altLang="en-US" sz="1451" dirty="0">
                <a:latin typeface="Courier New" charset="0"/>
              </a:rPr>
              <a:t>number of chairs in the shop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smtClean="0">
                <a:latin typeface="Courier New" charset="0"/>
              </a:rPr>
              <a:t>semaphore customer; </a:t>
            </a:r>
            <a:r>
              <a:rPr lang="en-US" altLang="en-US" sz="1451" dirty="0" err="1" smtClean="0">
                <a:latin typeface="Courier New" charset="0"/>
              </a:rPr>
              <a:t>init</a:t>
            </a:r>
            <a:r>
              <a:rPr lang="en-US" altLang="en-US" sz="1451" dirty="0" smtClean="0">
                <a:latin typeface="Courier New" charset="0"/>
              </a:rPr>
              <a:t>(customer, 0); </a:t>
            </a:r>
            <a:r>
              <a:rPr lang="en-US" altLang="en-US" sz="1451" dirty="0">
                <a:latin typeface="Courier New" charset="0"/>
              </a:rPr>
              <a:t>// number of waiting customers </a:t>
            </a:r>
            <a:endParaRPr lang="en-US" altLang="en-US" sz="1451" dirty="0" smtClean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smtClean="0">
                <a:latin typeface="Courier New" charset="0"/>
              </a:rPr>
              <a:t>semaphore barber;   </a:t>
            </a:r>
            <a:r>
              <a:rPr lang="en-US" altLang="en-US" sz="1451" dirty="0" err="1" smtClean="0">
                <a:latin typeface="Courier New" charset="0"/>
              </a:rPr>
              <a:t>init</a:t>
            </a:r>
            <a:r>
              <a:rPr lang="en-US" altLang="en-US" sz="1451" dirty="0" smtClean="0">
                <a:latin typeface="Courier New" charset="0"/>
              </a:rPr>
              <a:t>(barber, 0);   // </a:t>
            </a:r>
            <a:r>
              <a:rPr lang="en-US" altLang="en-US" sz="1451" dirty="0">
                <a:latin typeface="Courier New" charset="0"/>
              </a:rPr>
              <a:t>number of waiting </a:t>
            </a:r>
            <a:r>
              <a:rPr lang="en-US" altLang="en-US" sz="1451" dirty="0" smtClean="0">
                <a:latin typeface="Courier New" charset="0"/>
              </a:rPr>
              <a:t>barbers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smtClean="0">
                <a:latin typeface="Courier New" charset="0"/>
              </a:rPr>
              <a:t>semaphore </a:t>
            </a:r>
            <a:r>
              <a:rPr lang="en-US" altLang="en-US" sz="1451" dirty="0" err="1" smtClean="0">
                <a:latin typeface="Courier New" charset="0"/>
              </a:rPr>
              <a:t>mutex</a:t>
            </a:r>
            <a:r>
              <a:rPr lang="en-US" altLang="en-US" sz="1451" dirty="0" smtClean="0">
                <a:latin typeface="Courier New" charset="0"/>
              </a:rPr>
              <a:t>;    </a:t>
            </a:r>
            <a:r>
              <a:rPr lang="en-US" altLang="en-US" sz="1451" dirty="0" err="1" smtClean="0">
                <a:latin typeface="Courier New" charset="0"/>
              </a:rPr>
              <a:t>init</a:t>
            </a:r>
            <a:r>
              <a:rPr lang="en-US" altLang="en-US" sz="1451" dirty="0" smtClean="0">
                <a:latin typeface="Courier New" charset="0"/>
              </a:rPr>
              <a:t>(</a:t>
            </a:r>
            <a:r>
              <a:rPr lang="en-US" altLang="en-US" sz="1451" dirty="0" err="1" smtClean="0">
                <a:latin typeface="Courier New" charset="0"/>
              </a:rPr>
              <a:t>mutex</a:t>
            </a:r>
            <a:r>
              <a:rPr lang="en-US" altLang="en-US" sz="1451" dirty="0" smtClean="0">
                <a:latin typeface="Courier New" charset="0"/>
              </a:rPr>
              <a:t>, 1);    // </a:t>
            </a:r>
            <a:r>
              <a:rPr lang="en-US" altLang="en-US" sz="1451" dirty="0">
                <a:latin typeface="Courier New" charset="0"/>
              </a:rPr>
              <a:t>for mutual exclusion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err="1" smtClean="0">
                <a:latin typeface="Courier New" charset="0"/>
              </a:rPr>
              <a:t>int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waiting = 0; </a:t>
            </a:r>
            <a:r>
              <a:rPr lang="en-US" altLang="en-US" sz="1451" dirty="0" smtClean="0">
                <a:latin typeface="Courier New" charset="0"/>
              </a:rPr>
              <a:t>       //</a:t>
            </a:r>
            <a:r>
              <a:rPr lang="en-US" altLang="en-US" sz="1451" dirty="0">
                <a:latin typeface="Courier New" charset="0"/>
              </a:rPr>
              <a:t>customers who are sitting in chairs</a:t>
            </a:r>
          </a:p>
        </p:txBody>
      </p:sp>
    </p:spTree>
    <p:extLst>
      <p:ext uri="{BB962C8B-B14F-4D97-AF65-F5344CB8AC3E}">
        <p14:creationId xmlns:p14="http://schemas.microsoft.com/office/powerpoint/2010/main" val="35709848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92093" cy="762000"/>
          </a:xfrm>
          <a:solidFill>
            <a:schemeClr val="bg1"/>
          </a:solidFill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 smtClean="0">
                <a:ea typeface="ＭＳ Ｐゴシック" charset="-128"/>
              </a:rPr>
              <a:t>Barbershop Solution</a:t>
            </a:r>
            <a:endParaRPr lang="en-GB" altLang="en-US" dirty="0">
              <a:ea typeface="ＭＳ Ｐゴシック" charset="-12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1931569"/>
            <a:ext cx="4078080" cy="1881854"/>
            <a:chOff x="743007" y="2043436"/>
            <a:chExt cx="4078080" cy="1881854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1606406"/>
            </a:xfrm>
            <a:prstGeom prst="rect">
              <a:avLst/>
            </a:prstGeom>
            <a:solidFill>
              <a:srgbClr val="F6F5B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v</a:t>
              </a:r>
              <a:r>
                <a:rPr lang="en-GB" altLang="en-US" sz="1451" dirty="0" smtClean="0">
                  <a:latin typeface="Courier New" charset="0"/>
                </a:rPr>
                <a:t>oid </a:t>
              </a:r>
              <a:r>
                <a:rPr lang="en-GB" altLang="en-US" sz="1451" dirty="0" err="1" smtClean="0">
                  <a:latin typeface="Courier New" charset="0"/>
                </a:rPr>
                <a:t>barberThread</a:t>
              </a:r>
              <a:r>
                <a:rPr lang="en-GB" altLang="en-US" sz="1451" dirty="0" smtClean="0">
                  <a:latin typeface="Courier New" charset="0"/>
                </a:rPr>
                <a:t>(){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w</a:t>
              </a:r>
              <a:r>
                <a:rPr lang="en-GB" altLang="en-US" sz="1451" dirty="0" smtClean="0">
                  <a:latin typeface="Courier New" charset="0"/>
                </a:rPr>
                <a:t>hile(TRUE){</a:t>
              </a: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		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	</a:t>
              </a: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	wait(customer);</a:t>
              </a: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		</a:t>
              </a:r>
              <a:r>
                <a:rPr lang="en-GB" altLang="en-US" sz="1451" dirty="0" err="1" smtClean="0">
                  <a:latin typeface="Courier New" charset="0"/>
                </a:rPr>
                <a:t>cutHair</a:t>
              </a:r>
              <a:r>
                <a:rPr lang="en-GB" altLang="en-US" sz="1451" dirty="0" smtClean="0">
                  <a:latin typeface="Courier New" charset="0"/>
                </a:rPr>
                <a:t>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}}</a:t>
              </a:r>
              <a:endParaRPr lang="en-GB" altLang="en-US" sz="1451" dirty="0">
                <a:latin typeface="Courier New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43007" y="2043436"/>
              <a:ext cx="1813536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Barber (n=1)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20316" y="581867"/>
            <a:ext cx="9023684" cy="133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square"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smtClean="0">
                <a:latin typeface="Courier New" charset="0"/>
              </a:rPr>
              <a:t>#</a:t>
            </a:r>
            <a:r>
              <a:rPr lang="en-US" altLang="en-US" sz="1451" dirty="0">
                <a:latin typeface="Courier New" charset="0"/>
              </a:rPr>
              <a:t>define CHAIRS </a:t>
            </a:r>
            <a:r>
              <a:rPr lang="en-US" altLang="en-US" sz="1451" dirty="0" smtClean="0">
                <a:latin typeface="Courier New" charset="0"/>
              </a:rPr>
              <a:t>N        // </a:t>
            </a:r>
            <a:r>
              <a:rPr lang="en-US" altLang="en-US" sz="1451" dirty="0">
                <a:latin typeface="Courier New" charset="0"/>
              </a:rPr>
              <a:t>number of chairs in the shop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smtClean="0">
                <a:latin typeface="Courier New" charset="0"/>
              </a:rPr>
              <a:t>semaphore customer; </a:t>
            </a:r>
            <a:r>
              <a:rPr lang="en-US" altLang="en-US" sz="1451" dirty="0" err="1" smtClean="0">
                <a:latin typeface="Courier New" charset="0"/>
              </a:rPr>
              <a:t>init</a:t>
            </a:r>
            <a:r>
              <a:rPr lang="en-US" altLang="en-US" sz="1451" dirty="0" smtClean="0">
                <a:latin typeface="Courier New" charset="0"/>
              </a:rPr>
              <a:t>(customer, 0); </a:t>
            </a:r>
            <a:r>
              <a:rPr lang="en-US" altLang="en-US" sz="1451" dirty="0">
                <a:latin typeface="Courier New" charset="0"/>
              </a:rPr>
              <a:t>// number of waiting customers </a:t>
            </a:r>
            <a:endParaRPr lang="en-US" altLang="en-US" sz="1451" dirty="0" smtClean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smtClean="0">
                <a:latin typeface="Courier New" charset="0"/>
              </a:rPr>
              <a:t>semaphore barber;   </a:t>
            </a:r>
            <a:r>
              <a:rPr lang="en-US" altLang="en-US" sz="1451" dirty="0" err="1" smtClean="0">
                <a:latin typeface="Courier New" charset="0"/>
              </a:rPr>
              <a:t>init</a:t>
            </a:r>
            <a:r>
              <a:rPr lang="en-US" altLang="en-US" sz="1451" dirty="0" smtClean="0">
                <a:latin typeface="Courier New" charset="0"/>
              </a:rPr>
              <a:t>(barber, 0);   // </a:t>
            </a:r>
            <a:r>
              <a:rPr lang="en-US" altLang="en-US" sz="1451" dirty="0">
                <a:latin typeface="Courier New" charset="0"/>
              </a:rPr>
              <a:t>number of waiting </a:t>
            </a:r>
            <a:r>
              <a:rPr lang="en-US" altLang="en-US" sz="1451" dirty="0" smtClean="0">
                <a:latin typeface="Courier New" charset="0"/>
              </a:rPr>
              <a:t>barbers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smtClean="0">
                <a:latin typeface="Courier New" charset="0"/>
              </a:rPr>
              <a:t>semaphore </a:t>
            </a:r>
            <a:r>
              <a:rPr lang="en-US" altLang="en-US" sz="1451" dirty="0" err="1" smtClean="0">
                <a:latin typeface="Courier New" charset="0"/>
              </a:rPr>
              <a:t>mutex</a:t>
            </a:r>
            <a:r>
              <a:rPr lang="en-US" altLang="en-US" sz="1451" dirty="0" smtClean="0">
                <a:latin typeface="Courier New" charset="0"/>
              </a:rPr>
              <a:t>;    </a:t>
            </a:r>
            <a:r>
              <a:rPr lang="en-US" altLang="en-US" sz="1451" dirty="0" err="1" smtClean="0">
                <a:latin typeface="Courier New" charset="0"/>
              </a:rPr>
              <a:t>init</a:t>
            </a:r>
            <a:r>
              <a:rPr lang="en-US" altLang="en-US" sz="1451" dirty="0" smtClean="0">
                <a:latin typeface="Courier New" charset="0"/>
              </a:rPr>
              <a:t>(</a:t>
            </a:r>
            <a:r>
              <a:rPr lang="en-US" altLang="en-US" sz="1451" dirty="0" err="1" smtClean="0">
                <a:latin typeface="Courier New" charset="0"/>
              </a:rPr>
              <a:t>mutex</a:t>
            </a:r>
            <a:r>
              <a:rPr lang="en-US" altLang="en-US" sz="1451" dirty="0" smtClean="0">
                <a:latin typeface="Courier New" charset="0"/>
              </a:rPr>
              <a:t>, 1);    // </a:t>
            </a:r>
            <a:r>
              <a:rPr lang="en-US" altLang="en-US" sz="1451" dirty="0">
                <a:latin typeface="Courier New" charset="0"/>
              </a:rPr>
              <a:t>for mutual exclusion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err="1" smtClean="0">
                <a:latin typeface="Courier New" charset="0"/>
              </a:rPr>
              <a:t>int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waiting = 0; </a:t>
            </a:r>
            <a:r>
              <a:rPr lang="en-US" altLang="en-US" sz="1451" dirty="0" smtClean="0">
                <a:latin typeface="Courier New" charset="0"/>
              </a:rPr>
              <a:t>       //</a:t>
            </a:r>
            <a:r>
              <a:rPr lang="en-US" altLang="en-US" sz="1451" dirty="0">
                <a:latin typeface="Courier New" charset="0"/>
              </a:rPr>
              <a:t>customers who are sitting in chairs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078080" y="1949941"/>
            <a:ext cx="5065920" cy="4860242"/>
            <a:chOff x="743006" y="2073327"/>
            <a:chExt cx="4078081" cy="3960252"/>
          </a:xfrm>
          <a:solidFill>
            <a:srgbClr val="FF0000">
              <a:alpha val="20000"/>
            </a:srgbClr>
          </a:solidFill>
        </p:grpSpPr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3714695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v</a:t>
              </a:r>
              <a:r>
                <a:rPr lang="en-GB" altLang="en-US" sz="1451" dirty="0" smtClean="0">
                  <a:latin typeface="Courier New" charset="0"/>
                </a:rPr>
                <a:t>oid </a:t>
              </a:r>
              <a:r>
                <a:rPr lang="en-GB" altLang="en-US" sz="1451" dirty="0" err="1" smtClean="0">
                  <a:latin typeface="Courier New" charset="0"/>
                </a:rPr>
                <a:t>customerThread</a:t>
              </a:r>
              <a:r>
                <a:rPr lang="en-GB" altLang="en-US" sz="1451" dirty="0" smtClean="0">
                  <a:latin typeface="Courier New" charset="0"/>
                </a:rPr>
                <a:t>(){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w</a:t>
              </a:r>
              <a:r>
                <a:rPr lang="en-GB" altLang="en-US" sz="1451" dirty="0" smtClean="0">
                  <a:latin typeface="Courier New" charset="0"/>
                </a:rPr>
                <a:t>hile(TRUE){</a:t>
              </a: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			</a:t>
              </a:r>
              <a:r>
                <a:rPr lang="en-GB" altLang="en-US" sz="1451" dirty="0" err="1" smtClean="0">
                  <a:latin typeface="Courier New" charset="0"/>
                </a:rPr>
                <a:t>getHairCut</a:t>
              </a:r>
              <a:r>
                <a:rPr lang="en-GB" altLang="en-US" sz="1451" dirty="0" smtClean="0">
                  <a:latin typeface="Courier New" charset="0"/>
                </a:rPr>
                <a:t>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}}</a:t>
              </a:r>
              <a:endParaRPr lang="en-GB" altLang="en-US" sz="1451" dirty="0">
                <a:latin typeface="Courier New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743006" y="2073327"/>
              <a:ext cx="2741878" cy="215665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Customer threads (n&gt;=0 )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sp>
        <p:nvSpPr>
          <p:cNvPr id="13" name="Content Placeholder 1"/>
          <p:cNvSpPr txBox="1">
            <a:spLocks/>
          </p:cNvSpPr>
          <p:nvPr/>
        </p:nvSpPr>
        <p:spPr bwMode="auto">
          <a:xfrm>
            <a:off x="0" y="4350236"/>
            <a:ext cx="4078080" cy="25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0" kern="0" dirty="0" smtClean="0">
                <a:solidFill>
                  <a:srgbClr val="FF0000"/>
                </a:solidFill>
              </a:rPr>
              <a:t>If there are no customers to be served, the barber goes to sleep</a:t>
            </a:r>
            <a:r>
              <a:rPr lang="en-US" sz="1400" b="0" kern="0" dirty="0" smtClean="0"/>
              <a:t>. </a:t>
            </a:r>
          </a:p>
          <a:p>
            <a:r>
              <a:rPr lang="en-US" sz="1400" b="0" kern="0" dirty="0" smtClean="0"/>
              <a:t>If a customer enters the barber shop and all chairs are occupied, then the customer leaves the shop. </a:t>
            </a:r>
          </a:p>
          <a:p>
            <a:r>
              <a:rPr lang="en-US" sz="1400" b="0" kern="0" dirty="0" smtClean="0"/>
              <a:t>If the barber is busy, but chairs are available, then the customer sits in one of the free chairs. </a:t>
            </a:r>
          </a:p>
          <a:p>
            <a:r>
              <a:rPr lang="en-US" sz="1400" b="0" kern="0" dirty="0" smtClean="0"/>
              <a:t>If the barber is asleep, the customer wakes up the barber.</a:t>
            </a:r>
          </a:p>
          <a:p>
            <a:r>
              <a:rPr lang="en-US" sz="1400" b="0" kern="0" dirty="0"/>
              <a:t>Protect waiting counter against race conditions.</a:t>
            </a:r>
          </a:p>
          <a:p>
            <a:endParaRPr lang="en-US" sz="1400" b="0" kern="0" dirty="0" smtClean="0"/>
          </a:p>
          <a:p>
            <a:pPr marL="0" indent="0">
              <a:buFont typeface="Wingdings 2" pitchFamily="18" charset="2"/>
              <a:buNone/>
            </a:pPr>
            <a:endParaRPr lang="en-US" sz="1400" b="0" kern="0" dirty="0"/>
          </a:p>
        </p:txBody>
      </p:sp>
    </p:spTree>
    <p:extLst>
      <p:ext uri="{BB962C8B-B14F-4D97-AF65-F5344CB8AC3E}">
        <p14:creationId xmlns:p14="http://schemas.microsoft.com/office/powerpoint/2010/main" val="31250771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92093" cy="762000"/>
          </a:xfrm>
          <a:solidFill>
            <a:schemeClr val="bg1"/>
          </a:solidFill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 smtClean="0">
                <a:ea typeface="ＭＳ Ｐゴシック" charset="-128"/>
              </a:rPr>
              <a:t>Barbershop Solution</a:t>
            </a:r>
            <a:endParaRPr lang="en-GB" altLang="en-US" dirty="0">
              <a:ea typeface="ＭＳ Ｐゴシック" charset="-12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1931569"/>
            <a:ext cx="4078080" cy="1881854"/>
            <a:chOff x="743007" y="2043436"/>
            <a:chExt cx="4078080" cy="1881854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1606406"/>
            </a:xfrm>
            <a:prstGeom prst="rect">
              <a:avLst/>
            </a:prstGeom>
            <a:solidFill>
              <a:srgbClr val="F6F5B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v</a:t>
              </a:r>
              <a:r>
                <a:rPr lang="en-GB" altLang="en-US" sz="1451" dirty="0" smtClean="0">
                  <a:latin typeface="Courier New" charset="0"/>
                </a:rPr>
                <a:t>oid </a:t>
              </a:r>
              <a:r>
                <a:rPr lang="en-GB" altLang="en-US" sz="1451" dirty="0" err="1" smtClean="0">
                  <a:latin typeface="Courier New" charset="0"/>
                </a:rPr>
                <a:t>barberThread</a:t>
              </a:r>
              <a:r>
                <a:rPr lang="en-GB" altLang="en-US" sz="1451" dirty="0" smtClean="0">
                  <a:latin typeface="Courier New" charset="0"/>
                </a:rPr>
                <a:t>(){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w</a:t>
              </a:r>
              <a:r>
                <a:rPr lang="en-GB" altLang="en-US" sz="1451" dirty="0" smtClean="0">
                  <a:latin typeface="Courier New" charset="0"/>
                </a:rPr>
                <a:t>hile(TRUE){</a:t>
              </a: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		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	</a:t>
              </a: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	wait(customer);</a:t>
              </a: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		</a:t>
              </a:r>
              <a:r>
                <a:rPr lang="en-GB" altLang="en-US" sz="1451" dirty="0" err="1" smtClean="0">
                  <a:latin typeface="Courier New" charset="0"/>
                </a:rPr>
                <a:t>cutHair</a:t>
              </a:r>
              <a:r>
                <a:rPr lang="en-GB" altLang="en-US" sz="1451" dirty="0" smtClean="0">
                  <a:latin typeface="Courier New" charset="0"/>
                </a:rPr>
                <a:t>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}}</a:t>
              </a:r>
              <a:endParaRPr lang="en-GB" altLang="en-US" sz="1451" dirty="0">
                <a:latin typeface="Courier New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43007" y="2043436"/>
              <a:ext cx="1813536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Barber (n=1)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20316" y="581867"/>
            <a:ext cx="9023684" cy="133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square"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smtClean="0">
                <a:latin typeface="Courier New" charset="0"/>
              </a:rPr>
              <a:t>#</a:t>
            </a:r>
            <a:r>
              <a:rPr lang="en-US" altLang="en-US" sz="1451" dirty="0">
                <a:latin typeface="Courier New" charset="0"/>
              </a:rPr>
              <a:t>define CHAIRS </a:t>
            </a:r>
            <a:r>
              <a:rPr lang="en-US" altLang="en-US" sz="1451" dirty="0" smtClean="0">
                <a:latin typeface="Courier New" charset="0"/>
              </a:rPr>
              <a:t>N        // </a:t>
            </a:r>
            <a:r>
              <a:rPr lang="en-US" altLang="en-US" sz="1451" dirty="0">
                <a:latin typeface="Courier New" charset="0"/>
              </a:rPr>
              <a:t>number of chairs in the shop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smtClean="0">
                <a:latin typeface="Courier New" charset="0"/>
              </a:rPr>
              <a:t>semaphore customer; </a:t>
            </a:r>
            <a:r>
              <a:rPr lang="en-US" altLang="en-US" sz="1451" dirty="0" err="1" smtClean="0">
                <a:latin typeface="Courier New" charset="0"/>
              </a:rPr>
              <a:t>init</a:t>
            </a:r>
            <a:r>
              <a:rPr lang="en-US" altLang="en-US" sz="1451" dirty="0" smtClean="0">
                <a:latin typeface="Courier New" charset="0"/>
              </a:rPr>
              <a:t>(customer, 0); </a:t>
            </a:r>
            <a:r>
              <a:rPr lang="en-US" altLang="en-US" sz="1451" dirty="0">
                <a:latin typeface="Courier New" charset="0"/>
              </a:rPr>
              <a:t>// number of waiting customers </a:t>
            </a:r>
            <a:endParaRPr lang="en-US" altLang="en-US" sz="1451" dirty="0" smtClean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smtClean="0">
                <a:latin typeface="Courier New" charset="0"/>
              </a:rPr>
              <a:t>semaphore barber;   </a:t>
            </a:r>
            <a:r>
              <a:rPr lang="en-US" altLang="en-US" sz="1451" dirty="0" err="1" smtClean="0">
                <a:latin typeface="Courier New" charset="0"/>
              </a:rPr>
              <a:t>init</a:t>
            </a:r>
            <a:r>
              <a:rPr lang="en-US" altLang="en-US" sz="1451" dirty="0" smtClean="0">
                <a:latin typeface="Courier New" charset="0"/>
              </a:rPr>
              <a:t>(barber, 0);   // </a:t>
            </a:r>
            <a:r>
              <a:rPr lang="en-US" altLang="en-US" sz="1451" dirty="0">
                <a:latin typeface="Courier New" charset="0"/>
              </a:rPr>
              <a:t>number of waiting </a:t>
            </a:r>
            <a:r>
              <a:rPr lang="en-US" altLang="en-US" sz="1451" dirty="0" smtClean="0">
                <a:latin typeface="Courier New" charset="0"/>
              </a:rPr>
              <a:t>barbers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smtClean="0">
                <a:latin typeface="Courier New" charset="0"/>
              </a:rPr>
              <a:t>semaphore </a:t>
            </a:r>
            <a:r>
              <a:rPr lang="en-US" altLang="en-US" sz="1451" dirty="0" err="1" smtClean="0">
                <a:latin typeface="Courier New" charset="0"/>
              </a:rPr>
              <a:t>mutex</a:t>
            </a:r>
            <a:r>
              <a:rPr lang="en-US" altLang="en-US" sz="1451" dirty="0" smtClean="0">
                <a:latin typeface="Courier New" charset="0"/>
              </a:rPr>
              <a:t>;    </a:t>
            </a:r>
            <a:r>
              <a:rPr lang="en-US" altLang="en-US" sz="1451" dirty="0" err="1" smtClean="0">
                <a:latin typeface="Courier New" charset="0"/>
              </a:rPr>
              <a:t>init</a:t>
            </a:r>
            <a:r>
              <a:rPr lang="en-US" altLang="en-US" sz="1451" dirty="0" smtClean="0">
                <a:latin typeface="Courier New" charset="0"/>
              </a:rPr>
              <a:t>(</a:t>
            </a:r>
            <a:r>
              <a:rPr lang="en-US" altLang="en-US" sz="1451" dirty="0" err="1" smtClean="0">
                <a:latin typeface="Courier New" charset="0"/>
              </a:rPr>
              <a:t>mutex</a:t>
            </a:r>
            <a:r>
              <a:rPr lang="en-US" altLang="en-US" sz="1451" dirty="0" smtClean="0">
                <a:latin typeface="Courier New" charset="0"/>
              </a:rPr>
              <a:t>, 1);    // </a:t>
            </a:r>
            <a:r>
              <a:rPr lang="en-US" altLang="en-US" sz="1451" dirty="0">
                <a:latin typeface="Courier New" charset="0"/>
              </a:rPr>
              <a:t>for mutual exclusion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err="1" smtClean="0">
                <a:latin typeface="Courier New" charset="0"/>
              </a:rPr>
              <a:t>int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waiting = 0; </a:t>
            </a:r>
            <a:r>
              <a:rPr lang="en-US" altLang="en-US" sz="1451" dirty="0" smtClean="0">
                <a:latin typeface="Courier New" charset="0"/>
              </a:rPr>
              <a:t>       //</a:t>
            </a:r>
            <a:r>
              <a:rPr lang="en-US" altLang="en-US" sz="1451" dirty="0">
                <a:latin typeface="Courier New" charset="0"/>
              </a:rPr>
              <a:t>customers who are sitting in chairs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078080" y="1949941"/>
            <a:ext cx="4796774" cy="4860242"/>
            <a:chOff x="743006" y="2073327"/>
            <a:chExt cx="4078081" cy="3960252"/>
          </a:xfrm>
          <a:solidFill>
            <a:srgbClr val="FF0000">
              <a:alpha val="20000"/>
            </a:srgbClr>
          </a:solidFill>
        </p:grpSpPr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3714695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v</a:t>
              </a:r>
              <a:r>
                <a:rPr lang="en-GB" altLang="en-US" sz="1451" dirty="0" smtClean="0">
                  <a:latin typeface="Courier New" charset="0"/>
                </a:rPr>
                <a:t>oid </a:t>
              </a:r>
              <a:r>
                <a:rPr lang="en-GB" altLang="en-US" sz="1451" dirty="0" err="1" smtClean="0">
                  <a:latin typeface="Courier New" charset="0"/>
                </a:rPr>
                <a:t>customerThread</a:t>
              </a:r>
              <a:r>
                <a:rPr lang="en-GB" altLang="en-US" sz="1451" dirty="0" smtClean="0">
                  <a:latin typeface="Courier New" charset="0"/>
                </a:rPr>
                <a:t>(){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w</a:t>
              </a:r>
              <a:r>
                <a:rPr lang="en-GB" altLang="en-US" sz="1451" dirty="0" smtClean="0">
                  <a:latin typeface="Courier New" charset="0"/>
                </a:rPr>
                <a:t>hile(TRUE){</a:t>
              </a: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			</a:t>
              </a:r>
              <a:r>
                <a:rPr lang="en-GB" altLang="en-US" sz="1451" dirty="0" err="1" smtClean="0">
                  <a:latin typeface="Courier New" charset="0"/>
                </a:rPr>
                <a:t>getHairCut</a:t>
              </a:r>
              <a:r>
                <a:rPr lang="en-GB" altLang="en-US" sz="1451" dirty="0" smtClean="0">
                  <a:latin typeface="Courier New" charset="0"/>
                </a:rPr>
                <a:t>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}}</a:t>
              </a:r>
              <a:endParaRPr lang="en-GB" altLang="en-US" sz="1451" dirty="0">
                <a:latin typeface="Courier New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743006" y="2073327"/>
              <a:ext cx="2741878" cy="215665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Customer threads (n&gt;=0 )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sp>
        <p:nvSpPr>
          <p:cNvPr id="13" name="Content Placeholder 1"/>
          <p:cNvSpPr txBox="1">
            <a:spLocks/>
          </p:cNvSpPr>
          <p:nvPr/>
        </p:nvSpPr>
        <p:spPr bwMode="auto">
          <a:xfrm>
            <a:off x="0" y="4350236"/>
            <a:ext cx="4078080" cy="25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0" kern="0" dirty="0" smtClean="0">
                <a:solidFill>
                  <a:srgbClr val="FF0000"/>
                </a:solidFill>
              </a:rPr>
              <a:t>If there are no customers to be served, the barber goes to sleep</a:t>
            </a:r>
            <a:r>
              <a:rPr lang="en-US" sz="1400" b="0" kern="0" dirty="0" smtClean="0"/>
              <a:t>. </a:t>
            </a:r>
          </a:p>
          <a:p>
            <a:r>
              <a:rPr lang="en-US" sz="1400" b="0" kern="0" dirty="0" smtClean="0"/>
              <a:t>If a customer enters the barber shop and all chairs are occupied, then the customer leaves the shop. </a:t>
            </a:r>
          </a:p>
          <a:p>
            <a:r>
              <a:rPr lang="en-US" sz="1400" b="0" kern="0" dirty="0" smtClean="0"/>
              <a:t>If the barber is busy, but chairs are available, then the customer sits in one of the free chairs. </a:t>
            </a:r>
          </a:p>
          <a:p>
            <a:r>
              <a:rPr lang="en-US" sz="1400" b="0" kern="0" dirty="0" smtClean="0"/>
              <a:t>If the barber is asleep, the customer wakes up the barber.</a:t>
            </a:r>
          </a:p>
          <a:p>
            <a:r>
              <a:rPr lang="en-US" sz="1400" b="0" kern="0" dirty="0"/>
              <a:t>Protect waiting counter against race conditions.</a:t>
            </a:r>
          </a:p>
          <a:p>
            <a:endParaRPr lang="en-US" sz="1400" b="0" kern="0" dirty="0" smtClean="0"/>
          </a:p>
          <a:p>
            <a:pPr marL="0" indent="0">
              <a:buFont typeface="Wingdings 2" pitchFamily="18" charset="2"/>
              <a:buNone/>
            </a:pPr>
            <a:endParaRPr lang="en-US" sz="1400" b="0" kern="0" dirty="0"/>
          </a:p>
        </p:txBody>
      </p:sp>
    </p:spTree>
    <p:extLst>
      <p:ext uri="{BB962C8B-B14F-4D97-AF65-F5344CB8AC3E}">
        <p14:creationId xmlns:p14="http://schemas.microsoft.com/office/powerpoint/2010/main" val="2420777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92093" cy="762000"/>
          </a:xfrm>
          <a:solidFill>
            <a:schemeClr val="bg1"/>
          </a:solidFill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 smtClean="0">
                <a:ea typeface="ＭＳ Ｐゴシック" charset="-128"/>
              </a:rPr>
              <a:t>Barbershop Solution</a:t>
            </a:r>
            <a:endParaRPr lang="en-GB" altLang="en-US" dirty="0">
              <a:ea typeface="ＭＳ Ｐゴシック" charset="-12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1931569"/>
            <a:ext cx="4078080" cy="1881854"/>
            <a:chOff x="743007" y="2043436"/>
            <a:chExt cx="4078080" cy="1881854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1606406"/>
            </a:xfrm>
            <a:prstGeom prst="rect">
              <a:avLst/>
            </a:prstGeom>
            <a:solidFill>
              <a:srgbClr val="F6F5B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v</a:t>
              </a:r>
              <a:r>
                <a:rPr lang="en-GB" altLang="en-US" sz="1451" dirty="0" smtClean="0">
                  <a:latin typeface="Courier New" charset="0"/>
                </a:rPr>
                <a:t>oid </a:t>
              </a:r>
              <a:r>
                <a:rPr lang="en-GB" altLang="en-US" sz="1451" dirty="0" err="1" smtClean="0">
                  <a:latin typeface="Courier New" charset="0"/>
                </a:rPr>
                <a:t>barberThread</a:t>
              </a:r>
              <a:r>
                <a:rPr lang="en-GB" altLang="en-US" sz="1451" dirty="0" smtClean="0">
                  <a:latin typeface="Courier New" charset="0"/>
                </a:rPr>
                <a:t>(){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w</a:t>
              </a:r>
              <a:r>
                <a:rPr lang="en-GB" altLang="en-US" sz="1451" dirty="0" smtClean="0">
                  <a:latin typeface="Courier New" charset="0"/>
                </a:rPr>
                <a:t>hile(TRUE){</a:t>
              </a: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		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	</a:t>
              </a: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	wait(customer);</a:t>
              </a: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		</a:t>
              </a:r>
              <a:r>
                <a:rPr lang="en-GB" altLang="en-US" sz="1451" dirty="0" err="1" smtClean="0">
                  <a:latin typeface="Courier New" charset="0"/>
                </a:rPr>
                <a:t>cutHair</a:t>
              </a:r>
              <a:r>
                <a:rPr lang="en-GB" altLang="en-US" sz="1451" dirty="0" smtClean="0">
                  <a:latin typeface="Courier New" charset="0"/>
                </a:rPr>
                <a:t>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}}</a:t>
              </a:r>
              <a:endParaRPr lang="en-GB" altLang="en-US" sz="1451" dirty="0">
                <a:latin typeface="Courier New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43007" y="2043436"/>
              <a:ext cx="1813536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Barber (n=1)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20316" y="581867"/>
            <a:ext cx="9023684" cy="133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square"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smtClean="0">
                <a:latin typeface="Courier New" charset="0"/>
              </a:rPr>
              <a:t>#</a:t>
            </a:r>
            <a:r>
              <a:rPr lang="en-US" altLang="en-US" sz="1451" dirty="0">
                <a:latin typeface="Courier New" charset="0"/>
              </a:rPr>
              <a:t>define CHAIRS </a:t>
            </a:r>
            <a:r>
              <a:rPr lang="en-US" altLang="en-US" sz="1451" dirty="0" smtClean="0">
                <a:latin typeface="Courier New" charset="0"/>
              </a:rPr>
              <a:t>N        // </a:t>
            </a:r>
            <a:r>
              <a:rPr lang="en-US" altLang="en-US" sz="1451" dirty="0">
                <a:latin typeface="Courier New" charset="0"/>
              </a:rPr>
              <a:t>number of chairs in the shop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smtClean="0">
                <a:latin typeface="Courier New" charset="0"/>
              </a:rPr>
              <a:t>semaphore customer; </a:t>
            </a:r>
            <a:r>
              <a:rPr lang="en-US" altLang="en-US" sz="1451" dirty="0" err="1" smtClean="0">
                <a:latin typeface="Courier New" charset="0"/>
              </a:rPr>
              <a:t>init</a:t>
            </a:r>
            <a:r>
              <a:rPr lang="en-US" altLang="en-US" sz="1451" dirty="0" smtClean="0">
                <a:latin typeface="Courier New" charset="0"/>
              </a:rPr>
              <a:t>(customer, 0); </a:t>
            </a:r>
            <a:r>
              <a:rPr lang="en-US" altLang="en-US" sz="1451" dirty="0">
                <a:latin typeface="Courier New" charset="0"/>
              </a:rPr>
              <a:t>// number of waiting customers </a:t>
            </a:r>
            <a:endParaRPr lang="en-US" altLang="en-US" sz="1451" dirty="0" smtClean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smtClean="0">
                <a:latin typeface="Courier New" charset="0"/>
              </a:rPr>
              <a:t>semaphore barber;   </a:t>
            </a:r>
            <a:r>
              <a:rPr lang="en-US" altLang="en-US" sz="1451" dirty="0" err="1" smtClean="0">
                <a:latin typeface="Courier New" charset="0"/>
              </a:rPr>
              <a:t>init</a:t>
            </a:r>
            <a:r>
              <a:rPr lang="en-US" altLang="en-US" sz="1451" dirty="0" smtClean="0">
                <a:latin typeface="Courier New" charset="0"/>
              </a:rPr>
              <a:t>(barber, 0);   // </a:t>
            </a:r>
            <a:r>
              <a:rPr lang="en-US" altLang="en-US" sz="1451" dirty="0">
                <a:latin typeface="Courier New" charset="0"/>
              </a:rPr>
              <a:t>number of waiting </a:t>
            </a:r>
            <a:r>
              <a:rPr lang="en-US" altLang="en-US" sz="1451" dirty="0" smtClean="0">
                <a:latin typeface="Courier New" charset="0"/>
              </a:rPr>
              <a:t>barbers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smtClean="0">
                <a:latin typeface="Courier New" charset="0"/>
              </a:rPr>
              <a:t>semaphore </a:t>
            </a:r>
            <a:r>
              <a:rPr lang="en-US" altLang="en-US" sz="1451" dirty="0" err="1" smtClean="0">
                <a:latin typeface="Courier New" charset="0"/>
              </a:rPr>
              <a:t>mutex</a:t>
            </a:r>
            <a:r>
              <a:rPr lang="en-US" altLang="en-US" sz="1451" dirty="0" smtClean="0">
                <a:latin typeface="Courier New" charset="0"/>
              </a:rPr>
              <a:t>;    </a:t>
            </a:r>
            <a:r>
              <a:rPr lang="en-US" altLang="en-US" sz="1451" dirty="0" err="1" smtClean="0">
                <a:latin typeface="Courier New" charset="0"/>
              </a:rPr>
              <a:t>init</a:t>
            </a:r>
            <a:r>
              <a:rPr lang="en-US" altLang="en-US" sz="1451" dirty="0" smtClean="0">
                <a:latin typeface="Courier New" charset="0"/>
              </a:rPr>
              <a:t>(</a:t>
            </a:r>
            <a:r>
              <a:rPr lang="en-US" altLang="en-US" sz="1451" dirty="0" err="1" smtClean="0">
                <a:latin typeface="Courier New" charset="0"/>
              </a:rPr>
              <a:t>mutex</a:t>
            </a:r>
            <a:r>
              <a:rPr lang="en-US" altLang="en-US" sz="1451" dirty="0" smtClean="0">
                <a:latin typeface="Courier New" charset="0"/>
              </a:rPr>
              <a:t>, 1);    // </a:t>
            </a:r>
            <a:r>
              <a:rPr lang="en-US" altLang="en-US" sz="1451" dirty="0">
                <a:latin typeface="Courier New" charset="0"/>
              </a:rPr>
              <a:t>for mutual exclusion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err="1" smtClean="0">
                <a:latin typeface="Courier New" charset="0"/>
              </a:rPr>
              <a:t>int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waiting = 0; </a:t>
            </a:r>
            <a:r>
              <a:rPr lang="en-US" altLang="en-US" sz="1451" dirty="0" smtClean="0">
                <a:latin typeface="Courier New" charset="0"/>
              </a:rPr>
              <a:t>       //</a:t>
            </a:r>
            <a:r>
              <a:rPr lang="en-US" altLang="en-US" sz="1451" dirty="0">
                <a:latin typeface="Courier New" charset="0"/>
              </a:rPr>
              <a:t>customers who are sitting in chairs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078080" y="1949941"/>
            <a:ext cx="4796774" cy="4860242"/>
            <a:chOff x="743006" y="2073327"/>
            <a:chExt cx="4078081" cy="3960252"/>
          </a:xfrm>
          <a:solidFill>
            <a:srgbClr val="FF0000">
              <a:alpha val="20000"/>
            </a:srgbClr>
          </a:solidFill>
        </p:grpSpPr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3714695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v</a:t>
              </a:r>
              <a:r>
                <a:rPr lang="en-GB" altLang="en-US" sz="1451" dirty="0" smtClean="0">
                  <a:latin typeface="Courier New" charset="0"/>
                </a:rPr>
                <a:t>oid </a:t>
              </a:r>
              <a:r>
                <a:rPr lang="en-GB" altLang="en-US" sz="1451" dirty="0" err="1" smtClean="0">
                  <a:latin typeface="Courier New" charset="0"/>
                </a:rPr>
                <a:t>customerThread</a:t>
              </a:r>
              <a:r>
                <a:rPr lang="en-GB" altLang="en-US" sz="1451" dirty="0" smtClean="0">
                  <a:latin typeface="Courier New" charset="0"/>
                </a:rPr>
                <a:t>(){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w</a:t>
              </a:r>
              <a:r>
                <a:rPr lang="en-GB" altLang="en-US" sz="1451" dirty="0" smtClean="0">
                  <a:latin typeface="Courier New" charset="0"/>
                </a:rPr>
                <a:t>hile(TRUE){</a:t>
              </a: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		</a:t>
              </a: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			</a:t>
              </a: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signal(customers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			</a:t>
              </a:r>
              <a:r>
                <a:rPr lang="en-GB" altLang="en-US" sz="1451" dirty="0" err="1" smtClean="0">
                  <a:latin typeface="Courier New" charset="0"/>
                </a:rPr>
                <a:t>getHairCut</a:t>
              </a:r>
              <a:r>
                <a:rPr lang="en-GB" altLang="en-US" sz="1451" dirty="0" smtClean="0">
                  <a:latin typeface="Courier New" charset="0"/>
                </a:rPr>
                <a:t>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}}</a:t>
              </a:r>
              <a:endParaRPr lang="en-GB" altLang="en-US" sz="1451" dirty="0">
                <a:latin typeface="Courier New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743006" y="2073327"/>
              <a:ext cx="2741878" cy="215665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Customer threads (n&gt;=0 )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sp>
        <p:nvSpPr>
          <p:cNvPr id="13" name="Content Placeholder 1"/>
          <p:cNvSpPr txBox="1">
            <a:spLocks/>
          </p:cNvSpPr>
          <p:nvPr/>
        </p:nvSpPr>
        <p:spPr bwMode="auto">
          <a:xfrm>
            <a:off x="0" y="4350236"/>
            <a:ext cx="4078080" cy="25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0" kern="0" dirty="0" smtClean="0">
                <a:solidFill>
                  <a:srgbClr val="FF0000"/>
                </a:solidFill>
              </a:rPr>
              <a:t>If there are no customers to be served, the barber goes to sleep</a:t>
            </a:r>
            <a:r>
              <a:rPr lang="en-US" sz="1400" b="0" kern="0" dirty="0" smtClean="0"/>
              <a:t>. </a:t>
            </a:r>
          </a:p>
          <a:p>
            <a:r>
              <a:rPr lang="en-US" sz="1400" b="0" kern="0" dirty="0" smtClean="0"/>
              <a:t>If a customer enters the barber shop and all chairs are occupied, then the customer leaves the shop. </a:t>
            </a:r>
          </a:p>
          <a:p>
            <a:r>
              <a:rPr lang="en-US" sz="1400" b="0" kern="0" dirty="0" smtClean="0"/>
              <a:t>If the barber is busy, but chairs are available, then the customer sits in one of the free chairs. </a:t>
            </a:r>
          </a:p>
          <a:p>
            <a:r>
              <a:rPr lang="en-US" sz="1400" b="0" kern="0" dirty="0" smtClean="0">
                <a:solidFill>
                  <a:srgbClr val="FF0000"/>
                </a:solidFill>
              </a:rPr>
              <a:t>If the barber is asleep, the customer wakes up the barber.</a:t>
            </a:r>
          </a:p>
          <a:p>
            <a:r>
              <a:rPr lang="en-US" sz="1400" b="0" kern="0" dirty="0"/>
              <a:t>Protect waiting counter against race conditions.</a:t>
            </a:r>
          </a:p>
          <a:p>
            <a:endParaRPr lang="en-US" sz="1400" b="0" kern="0" dirty="0" smtClean="0">
              <a:solidFill>
                <a:srgbClr val="FF0000"/>
              </a:solidFill>
            </a:endParaRPr>
          </a:p>
          <a:p>
            <a:pPr marL="0" indent="0">
              <a:buFont typeface="Wingdings 2" pitchFamily="18" charset="2"/>
              <a:buNone/>
            </a:pPr>
            <a:endParaRPr lang="en-US" sz="1400" b="0" kern="0" dirty="0"/>
          </a:p>
        </p:txBody>
      </p:sp>
    </p:spTree>
    <p:extLst>
      <p:ext uri="{BB962C8B-B14F-4D97-AF65-F5344CB8AC3E}">
        <p14:creationId xmlns:p14="http://schemas.microsoft.com/office/powerpoint/2010/main" val="33571764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92093" cy="762000"/>
          </a:xfrm>
          <a:solidFill>
            <a:schemeClr val="bg1"/>
          </a:solidFill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 smtClean="0">
                <a:ea typeface="ＭＳ Ｐゴシック" charset="-128"/>
              </a:rPr>
              <a:t>Barbershop Solution</a:t>
            </a:r>
            <a:endParaRPr lang="en-GB" altLang="en-US" dirty="0">
              <a:ea typeface="ＭＳ Ｐゴシック" charset="-12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1931569"/>
            <a:ext cx="4078080" cy="1881854"/>
            <a:chOff x="743007" y="2043436"/>
            <a:chExt cx="4078080" cy="1881854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1606406"/>
            </a:xfrm>
            <a:prstGeom prst="rect">
              <a:avLst/>
            </a:prstGeom>
            <a:solidFill>
              <a:srgbClr val="F6F5B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v</a:t>
              </a:r>
              <a:r>
                <a:rPr lang="en-GB" altLang="en-US" sz="1451" dirty="0" smtClean="0">
                  <a:latin typeface="Courier New" charset="0"/>
                </a:rPr>
                <a:t>oid </a:t>
              </a:r>
              <a:r>
                <a:rPr lang="en-GB" altLang="en-US" sz="1451" dirty="0" err="1" smtClean="0">
                  <a:latin typeface="Courier New" charset="0"/>
                </a:rPr>
                <a:t>barberThread</a:t>
              </a:r>
              <a:r>
                <a:rPr lang="en-GB" altLang="en-US" sz="1451" dirty="0" smtClean="0">
                  <a:latin typeface="Courier New" charset="0"/>
                </a:rPr>
                <a:t>(){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w</a:t>
              </a:r>
              <a:r>
                <a:rPr lang="en-GB" altLang="en-US" sz="1451" dirty="0" smtClean="0">
                  <a:latin typeface="Courier New" charset="0"/>
                </a:rPr>
                <a:t>hile(TRUE){</a:t>
              </a: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solidFill>
                    <a:srgbClr val="FF0000"/>
                  </a:solidFill>
                  <a:latin typeface="Courier New" charset="0"/>
                </a:rPr>
                <a:t>		signal(barber);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	</a:t>
              </a: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	wait(customer);</a:t>
              </a: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		</a:t>
              </a:r>
              <a:r>
                <a:rPr lang="en-GB" altLang="en-US" sz="1451" dirty="0" err="1" smtClean="0">
                  <a:latin typeface="Courier New" charset="0"/>
                </a:rPr>
                <a:t>cutHair</a:t>
              </a:r>
              <a:r>
                <a:rPr lang="en-GB" altLang="en-US" sz="1451" dirty="0" smtClean="0">
                  <a:latin typeface="Courier New" charset="0"/>
                </a:rPr>
                <a:t>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}}</a:t>
              </a:r>
              <a:endParaRPr lang="en-GB" altLang="en-US" sz="1451" dirty="0">
                <a:latin typeface="Courier New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43007" y="2043436"/>
              <a:ext cx="1813536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Barber (n=1)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20316" y="581867"/>
            <a:ext cx="9023684" cy="133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square"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smtClean="0">
                <a:latin typeface="Courier New" charset="0"/>
              </a:rPr>
              <a:t>#</a:t>
            </a:r>
            <a:r>
              <a:rPr lang="en-US" altLang="en-US" sz="1451" dirty="0">
                <a:latin typeface="Courier New" charset="0"/>
              </a:rPr>
              <a:t>define CHAIRS </a:t>
            </a:r>
            <a:r>
              <a:rPr lang="en-US" altLang="en-US" sz="1451" dirty="0" smtClean="0">
                <a:latin typeface="Courier New" charset="0"/>
              </a:rPr>
              <a:t>N        // </a:t>
            </a:r>
            <a:r>
              <a:rPr lang="en-US" altLang="en-US" sz="1451" dirty="0">
                <a:latin typeface="Courier New" charset="0"/>
              </a:rPr>
              <a:t>number of chairs in the shop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smtClean="0">
                <a:latin typeface="Courier New" charset="0"/>
              </a:rPr>
              <a:t>semaphore customer; </a:t>
            </a:r>
            <a:r>
              <a:rPr lang="en-US" altLang="en-US" sz="1451" dirty="0" err="1" smtClean="0">
                <a:latin typeface="Courier New" charset="0"/>
              </a:rPr>
              <a:t>init</a:t>
            </a:r>
            <a:r>
              <a:rPr lang="en-US" altLang="en-US" sz="1451" dirty="0" smtClean="0">
                <a:latin typeface="Courier New" charset="0"/>
              </a:rPr>
              <a:t>(customer, 0); </a:t>
            </a:r>
            <a:r>
              <a:rPr lang="en-US" altLang="en-US" sz="1451" dirty="0">
                <a:latin typeface="Courier New" charset="0"/>
              </a:rPr>
              <a:t>// number of waiting customers </a:t>
            </a:r>
            <a:endParaRPr lang="en-US" altLang="en-US" sz="1451" dirty="0" smtClean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smtClean="0">
                <a:latin typeface="Courier New" charset="0"/>
              </a:rPr>
              <a:t>semaphore barber;   </a:t>
            </a:r>
            <a:r>
              <a:rPr lang="en-US" altLang="en-US" sz="1451" dirty="0" err="1" smtClean="0">
                <a:latin typeface="Courier New" charset="0"/>
              </a:rPr>
              <a:t>init</a:t>
            </a:r>
            <a:r>
              <a:rPr lang="en-US" altLang="en-US" sz="1451" dirty="0" smtClean="0">
                <a:latin typeface="Courier New" charset="0"/>
              </a:rPr>
              <a:t>(barber, 0);   // </a:t>
            </a:r>
            <a:r>
              <a:rPr lang="en-US" altLang="en-US" sz="1451" dirty="0">
                <a:latin typeface="Courier New" charset="0"/>
              </a:rPr>
              <a:t>number of waiting </a:t>
            </a:r>
            <a:r>
              <a:rPr lang="en-US" altLang="en-US" sz="1451" dirty="0" smtClean="0">
                <a:latin typeface="Courier New" charset="0"/>
              </a:rPr>
              <a:t>barbers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smtClean="0">
                <a:latin typeface="Courier New" charset="0"/>
              </a:rPr>
              <a:t>semaphore </a:t>
            </a:r>
            <a:r>
              <a:rPr lang="en-US" altLang="en-US" sz="1451" dirty="0" err="1" smtClean="0">
                <a:latin typeface="Courier New" charset="0"/>
              </a:rPr>
              <a:t>mutex</a:t>
            </a:r>
            <a:r>
              <a:rPr lang="en-US" altLang="en-US" sz="1451" dirty="0" smtClean="0">
                <a:latin typeface="Courier New" charset="0"/>
              </a:rPr>
              <a:t>;    </a:t>
            </a:r>
            <a:r>
              <a:rPr lang="en-US" altLang="en-US" sz="1451" dirty="0" err="1" smtClean="0">
                <a:latin typeface="Courier New" charset="0"/>
              </a:rPr>
              <a:t>init</a:t>
            </a:r>
            <a:r>
              <a:rPr lang="en-US" altLang="en-US" sz="1451" dirty="0" smtClean="0">
                <a:latin typeface="Courier New" charset="0"/>
              </a:rPr>
              <a:t>(</a:t>
            </a:r>
            <a:r>
              <a:rPr lang="en-US" altLang="en-US" sz="1451" dirty="0" err="1" smtClean="0">
                <a:latin typeface="Courier New" charset="0"/>
              </a:rPr>
              <a:t>mutex</a:t>
            </a:r>
            <a:r>
              <a:rPr lang="en-US" altLang="en-US" sz="1451" dirty="0" smtClean="0">
                <a:latin typeface="Courier New" charset="0"/>
              </a:rPr>
              <a:t>, 1);    // </a:t>
            </a:r>
            <a:r>
              <a:rPr lang="en-US" altLang="en-US" sz="1451" dirty="0">
                <a:latin typeface="Courier New" charset="0"/>
              </a:rPr>
              <a:t>for mutual exclusion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err="1" smtClean="0">
                <a:latin typeface="Courier New" charset="0"/>
              </a:rPr>
              <a:t>int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waiting = 0; </a:t>
            </a:r>
            <a:r>
              <a:rPr lang="en-US" altLang="en-US" sz="1451" dirty="0" smtClean="0">
                <a:latin typeface="Courier New" charset="0"/>
              </a:rPr>
              <a:t>       //</a:t>
            </a:r>
            <a:r>
              <a:rPr lang="en-US" altLang="en-US" sz="1451" dirty="0">
                <a:latin typeface="Courier New" charset="0"/>
              </a:rPr>
              <a:t>customers who are sitting in chairs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078080" y="1949941"/>
            <a:ext cx="4796774" cy="4860242"/>
            <a:chOff x="743006" y="2073327"/>
            <a:chExt cx="4078081" cy="3960252"/>
          </a:xfrm>
          <a:solidFill>
            <a:srgbClr val="FF0000">
              <a:alpha val="20000"/>
            </a:srgbClr>
          </a:solidFill>
        </p:grpSpPr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3714695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v</a:t>
              </a:r>
              <a:r>
                <a:rPr lang="en-GB" altLang="en-US" sz="1451" dirty="0" smtClean="0">
                  <a:latin typeface="Courier New" charset="0"/>
                </a:rPr>
                <a:t>oid </a:t>
              </a:r>
              <a:r>
                <a:rPr lang="en-GB" altLang="en-US" sz="1451" dirty="0" err="1" smtClean="0">
                  <a:latin typeface="Courier New" charset="0"/>
                </a:rPr>
                <a:t>customerThread</a:t>
              </a:r>
              <a:r>
                <a:rPr lang="en-GB" altLang="en-US" sz="1451" dirty="0" smtClean="0">
                  <a:latin typeface="Courier New" charset="0"/>
                </a:rPr>
                <a:t>(){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w</a:t>
              </a:r>
              <a:r>
                <a:rPr lang="en-GB" altLang="en-US" sz="1451" dirty="0" smtClean="0">
                  <a:latin typeface="Courier New" charset="0"/>
                </a:rPr>
                <a:t>hile(TRUE){</a:t>
              </a: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		if (waiting &lt; CHAIRS){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			waiting++;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			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signal(customers);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solidFill>
                    <a:srgbClr val="FF0000"/>
                  </a:solidFill>
                  <a:latin typeface="Courier New" charset="0"/>
                </a:rPr>
                <a:t>			wait(barber);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solidFill>
                  <a:srgbClr val="FF0000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			waiting--;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			</a:t>
              </a:r>
              <a:r>
                <a:rPr lang="en-GB" altLang="en-US" sz="1451" dirty="0" err="1" smtClean="0">
                  <a:latin typeface="Courier New" charset="0"/>
                </a:rPr>
                <a:t>getHairCut</a:t>
              </a:r>
              <a:r>
                <a:rPr lang="en-GB" altLang="en-US" sz="1451" dirty="0" smtClean="0">
                  <a:latin typeface="Courier New" charset="0"/>
                </a:rPr>
                <a:t>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		}else{</a:t>
              </a: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			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			exit();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		}</a:t>
              </a: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}}</a:t>
              </a:r>
              <a:endParaRPr lang="en-GB" altLang="en-US" sz="1451" dirty="0">
                <a:latin typeface="Courier New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743006" y="2073327"/>
              <a:ext cx="2741878" cy="215665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Customer threads (n&gt;=0 )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sp>
        <p:nvSpPr>
          <p:cNvPr id="13" name="Content Placeholder 1"/>
          <p:cNvSpPr txBox="1">
            <a:spLocks/>
          </p:cNvSpPr>
          <p:nvPr/>
        </p:nvSpPr>
        <p:spPr bwMode="auto">
          <a:xfrm>
            <a:off x="0" y="4350236"/>
            <a:ext cx="4078080" cy="25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0" kern="0" dirty="0" smtClean="0">
                <a:solidFill>
                  <a:srgbClr val="FF0000"/>
                </a:solidFill>
              </a:rPr>
              <a:t>If there are no customers to be served, the barber goes to sleep</a:t>
            </a:r>
            <a:r>
              <a:rPr lang="en-US" sz="1400" b="0" kern="0" dirty="0" smtClean="0"/>
              <a:t>. </a:t>
            </a:r>
          </a:p>
          <a:p>
            <a:r>
              <a:rPr lang="en-US" sz="1400" b="0" kern="0" dirty="0" smtClean="0"/>
              <a:t>If a customer enters the barber shop and all chairs are occupied, then the customer leaves the shop. </a:t>
            </a:r>
          </a:p>
          <a:p>
            <a:r>
              <a:rPr lang="en-US" sz="1400" b="0" kern="0" dirty="0" smtClean="0"/>
              <a:t>If the barber is busy, but chairs are available, then the customer sits in one of the free chairs. </a:t>
            </a:r>
          </a:p>
          <a:p>
            <a:r>
              <a:rPr lang="en-US" sz="1400" b="0" kern="0" dirty="0" smtClean="0">
                <a:solidFill>
                  <a:srgbClr val="FF0000"/>
                </a:solidFill>
              </a:rPr>
              <a:t>If the barber is asleep, the customer wakes up the barber.</a:t>
            </a:r>
          </a:p>
          <a:p>
            <a:r>
              <a:rPr lang="en-US" sz="1400" b="0" kern="0" dirty="0" smtClean="0"/>
              <a:t>Protect </a:t>
            </a:r>
            <a:r>
              <a:rPr lang="en-US" sz="1400" b="0" kern="0" dirty="0"/>
              <a:t>waiting counter against race conditions.</a:t>
            </a:r>
          </a:p>
          <a:p>
            <a:pPr marL="0" indent="0">
              <a:buFont typeface="Wingdings 2" pitchFamily="18" charset="2"/>
              <a:buNone/>
            </a:pPr>
            <a:endParaRPr lang="en-US" sz="1400" b="0" kern="0" dirty="0"/>
          </a:p>
        </p:txBody>
      </p:sp>
    </p:spTree>
    <p:extLst>
      <p:ext uri="{BB962C8B-B14F-4D97-AF65-F5344CB8AC3E}">
        <p14:creationId xmlns:p14="http://schemas.microsoft.com/office/powerpoint/2010/main" val="1951697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64316" cy="762000"/>
          </a:xfrm>
          <a:solidFill>
            <a:schemeClr val="bg1"/>
          </a:solidFill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 smtClean="0">
                <a:ea typeface="ＭＳ Ｐゴシック" charset="-128"/>
              </a:rPr>
              <a:t>Barbershop </a:t>
            </a:r>
            <a:r>
              <a:rPr lang="en-GB" altLang="en-US" dirty="0" smtClean="0">
                <a:ea typeface="ＭＳ Ｐゴシック" charset="-128"/>
              </a:rPr>
              <a:t>Solution – Full solution is missing</a:t>
            </a:r>
            <a:endParaRPr lang="en-GB" altLang="en-US" dirty="0">
              <a:ea typeface="ＭＳ Ｐゴシック" charset="-12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1931569"/>
            <a:ext cx="4078080" cy="1881854"/>
            <a:chOff x="743007" y="2043436"/>
            <a:chExt cx="4078080" cy="1881854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1606406"/>
            </a:xfrm>
            <a:prstGeom prst="rect">
              <a:avLst/>
            </a:prstGeom>
            <a:solidFill>
              <a:srgbClr val="F6F5B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v</a:t>
              </a:r>
              <a:r>
                <a:rPr lang="en-GB" altLang="en-US" sz="1451" dirty="0" smtClean="0">
                  <a:latin typeface="Courier New" charset="0"/>
                </a:rPr>
                <a:t>oid </a:t>
              </a:r>
              <a:r>
                <a:rPr lang="en-GB" altLang="en-US" sz="1451" dirty="0" err="1" smtClean="0">
                  <a:latin typeface="Courier New" charset="0"/>
                </a:rPr>
                <a:t>barberThread</a:t>
              </a:r>
              <a:r>
                <a:rPr lang="en-GB" altLang="en-US" sz="1451" dirty="0" smtClean="0">
                  <a:latin typeface="Courier New" charset="0"/>
                </a:rPr>
                <a:t>(){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w</a:t>
              </a:r>
              <a:r>
                <a:rPr lang="en-GB" altLang="en-US" sz="1451" dirty="0" smtClean="0">
                  <a:latin typeface="Courier New" charset="0"/>
                </a:rPr>
                <a:t>hile(TRUE){</a:t>
              </a: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solidFill>
                    <a:srgbClr val="FF0000"/>
                  </a:solidFill>
                  <a:latin typeface="Courier New" charset="0"/>
                </a:rPr>
                <a:t>		signal(barber);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	</a:t>
              </a:r>
              <a:r>
                <a:rPr lang="en-GB" altLang="en-US" sz="1451" dirty="0" smtClean="0">
                  <a:solidFill>
                    <a:schemeClr val="accent2"/>
                  </a:solidFill>
                  <a:latin typeface="Courier New" charset="0"/>
                </a:rPr>
                <a:t>	wait(customer);</a:t>
              </a: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		</a:t>
              </a:r>
              <a:r>
                <a:rPr lang="en-GB" altLang="en-US" sz="1451" dirty="0" err="1" smtClean="0">
                  <a:latin typeface="Courier New" charset="0"/>
                </a:rPr>
                <a:t>cutHair</a:t>
              </a:r>
              <a:r>
                <a:rPr lang="en-GB" altLang="en-US" sz="1451" dirty="0" smtClean="0">
                  <a:latin typeface="Courier New" charset="0"/>
                </a:rPr>
                <a:t>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}}</a:t>
              </a:r>
              <a:endParaRPr lang="en-GB" altLang="en-US" sz="1451" dirty="0">
                <a:latin typeface="Courier New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43007" y="2043436"/>
              <a:ext cx="1813536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Barber (n=1)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20316" y="581867"/>
            <a:ext cx="9023684" cy="133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square"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smtClean="0">
                <a:latin typeface="Courier New" charset="0"/>
              </a:rPr>
              <a:t>#</a:t>
            </a:r>
            <a:r>
              <a:rPr lang="en-US" altLang="en-US" sz="1451" dirty="0">
                <a:latin typeface="Courier New" charset="0"/>
              </a:rPr>
              <a:t>define CHAIRS </a:t>
            </a:r>
            <a:r>
              <a:rPr lang="en-US" altLang="en-US" sz="1451" dirty="0" smtClean="0">
                <a:latin typeface="Courier New" charset="0"/>
              </a:rPr>
              <a:t>N        // </a:t>
            </a:r>
            <a:r>
              <a:rPr lang="en-US" altLang="en-US" sz="1451" dirty="0">
                <a:latin typeface="Courier New" charset="0"/>
              </a:rPr>
              <a:t>number of chairs in the shop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smtClean="0">
                <a:latin typeface="Courier New" charset="0"/>
              </a:rPr>
              <a:t>semaphore customer; </a:t>
            </a:r>
            <a:r>
              <a:rPr lang="en-US" altLang="en-US" sz="1451" dirty="0" err="1" smtClean="0">
                <a:latin typeface="Courier New" charset="0"/>
              </a:rPr>
              <a:t>init</a:t>
            </a:r>
            <a:r>
              <a:rPr lang="en-US" altLang="en-US" sz="1451" dirty="0" smtClean="0">
                <a:latin typeface="Courier New" charset="0"/>
              </a:rPr>
              <a:t>(customer, 0); </a:t>
            </a:r>
            <a:r>
              <a:rPr lang="en-US" altLang="en-US" sz="1451" dirty="0">
                <a:latin typeface="Courier New" charset="0"/>
              </a:rPr>
              <a:t>// number of waiting customers </a:t>
            </a:r>
            <a:endParaRPr lang="en-US" altLang="en-US" sz="1451" dirty="0" smtClean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smtClean="0">
                <a:latin typeface="Courier New" charset="0"/>
              </a:rPr>
              <a:t>semaphore barber;   </a:t>
            </a:r>
            <a:r>
              <a:rPr lang="en-US" altLang="en-US" sz="1451" dirty="0" err="1" smtClean="0">
                <a:latin typeface="Courier New" charset="0"/>
              </a:rPr>
              <a:t>init</a:t>
            </a:r>
            <a:r>
              <a:rPr lang="en-US" altLang="en-US" sz="1451" dirty="0" smtClean="0">
                <a:latin typeface="Courier New" charset="0"/>
              </a:rPr>
              <a:t>(barber, 0);   // </a:t>
            </a:r>
            <a:r>
              <a:rPr lang="en-US" altLang="en-US" sz="1451" dirty="0">
                <a:latin typeface="Courier New" charset="0"/>
              </a:rPr>
              <a:t>number of waiting </a:t>
            </a:r>
            <a:r>
              <a:rPr lang="en-US" altLang="en-US" sz="1451" dirty="0" smtClean="0">
                <a:latin typeface="Courier New" charset="0"/>
              </a:rPr>
              <a:t>barbers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smtClean="0">
                <a:latin typeface="Courier New" charset="0"/>
              </a:rPr>
              <a:t>semaphore </a:t>
            </a:r>
            <a:r>
              <a:rPr lang="en-US" altLang="en-US" sz="1451" dirty="0" err="1" smtClean="0">
                <a:latin typeface="Courier New" charset="0"/>
              </a:rPr>
              <a:t>mutex</a:t>
            </a:r>
            <a:r>
              <a:rPr lang="en-US" altLang="en-US" sz="1451" dirty="0" smtClean="0">
                <a:latin typeface="Courier New" charset="0"/>
              </a:rPr>
              <a:t>;    </a:t>
            </a:r>
            <a:r>
              <a:rPr lang="en-US" altLang="en-US" sz="1451" dirty="0" err="1" smtClean="0">
                <a:latin typeface="Courier New" charset="0"/>
              </a:rPr>
              <a:t>init</a:t>
            </a:r>
            <a:r>
              <a:rPr lang="en-US" altLang="en-US" sz="1451" dirty="0" smtClean="0">
                <a:latin typeface="Courier New" charset="0"/>
              </a:rPr>
              <a:t>(</a:t>
            </a:r>
            <a:r>
              <a:rPr lang="en-US" altLang="en-US" sz="1451" dirty="0" err="1" smtClean="0">
                <a:latin typeface="Courier New" charset="0"/>
              </a:rPr>
              <a:t>mutex</a:t>
            </a:r>
            <a:r>
              <a:rPr lang="en-US" altLang="en-US" sz="1451" dirty="0" smtClean="0">
                <a:latin typeface="Courier New" charset="0"/>
              </a:rPr>
              <a:t>, 1);    // </a:t>
            </a:r>
            <a:r>
              <a:rPr lang="en-US" altLang="en-US" sz="1451" dirty="0">
                <a:latin typeface="Courier New" charset="0"/>
              </a:rPr>
              <a:t>for mutual exclusion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51" dirty="0" err="1" smtClean="0">
                <a:latin typeface="Courier New" charset="0"/>
              </a:rPr>
              <a:t>int</a:t>
            </a:r>
            <a:r>
              <a:rPr lang="en-US" altLang="en-US" sz="1451" dirty="0" smtClean="0">
                <a:latin typeface="Courier New" charset="0"/>
              </a:rPr>
              <a:t> </a:t>
            </a:r>
            <a:r>
              <a:rPr lang="en-US" altLang="en-US" sz="1451" dirty="0">
                <a:latin typeface="Courier New" charset="0"/>
              </a:rPr>
              <a:t>waiting = 0; </a:t>
            </a:r>
            <a:r>
              <a:rPr lang="en-US" altLang="en-US" sz="1451" dirty="0" smtClean="0">
                <a:latin typeface="Courier New" charset="0"/>
              </a:rPr>
              <a:t>       //</a:t>
            </a:r>
            <a:r>
              <a:rPr lang="en-US" altLang="en-US" sz="1451" dirty="0">
                <a:latin typeface="Courier New" charset="0"/>
              </a:rPr>
              <a:t>customers who are sitting in chairs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078080" y="1949941"/>
            <a:ext cx="4796774" cy="4860242"/>
            <a:chOff x="743006" y="2073327"/>
            <a:chExt cx="4078081" cy="3960252"/>
          </a:xfrm>
          <a:solidFill>
            <a:srgbClr val="FF0000">
              <a:alpha val="20000"/>
            </a:srgbClr>
          </a:solidFill>
        </p:grpSpPr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3714695"/>
            </a:xfrm>
            <a:prstGeom prst="rect">
              <a:avLst/>
            </a:prstGeom>
            <a:grp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v</a:t>
              </a:r>
              <a:r>
                <a:rPr lang="en-GB" altLang="en-US" sz="1451" dirty="0" smtClean="0">
                  <a:latin typeface="Courier New" charset="0"/>
                </a:rPr>
                <a:t>oid </a:t>
              </a:r>
              <a:r>
                <a:rPr lang="en-GB" altLang="en-US" sz="1451" dirty="0" err="1" smtClean="0">
                  <a:latin typeface="Courier New" charset="0"/>
                </a:rPr>
                <a:t>customerThread</a:t>
              </a:r>
              <a:r>
                <a:rPr lang="en-GB" altLang="en-US" sz="1451" dirty="0" smtClean="0">
                  <a:latin typeface="Courier New" charset="0"/>
                </a:rPr>
                <a:t>(){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w</a:t>
              </a:r>
              <a:r>
                <a:rPr lang="en-GB" altLang="en-US" sz="1451" dirty="0" smtClean="0">
                  <a:latin typeface="Courier New" charset="0"/>
                </a:rPr>
                <a:t>hile(TRUE){</a:t>
              </a: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		if (waiting &lt; CHAIRS){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			waiting++;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			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signal(customers);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solidFill>
                    <a:srgbClr val="FF0000"/>
                  </a:solidFill>
                  <a:latin typeface="Courier New" charset="0"/>
                </a:rPr>
                <a:t>			wait(barber);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solidFill>
                  <a:srgbClr val="FF0000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			waiting--;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 smtClean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			</a:t>
              </a:r>
              <a:r>
                <a:rPr lang="en-GB" altLang="en-US" sz="1451" dirty="0" err="1" smtClean="0">
                  <a:latin typeface="Courier New" charset="0"/>
                </a:rPr>
                <a:t>getHairCut</a:t>
              </a:r>
              <a:r>
                <a:rPr lang="en-GB" altLang="en-US" sz="1451" dirty="0" smtClean="0">
                  <a:latin typeface="Courier New" charset="0"/>
                </a:rPr>
                <a:t>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		}else{</a:t>
              </a: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			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			exit();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		}</a:t>
              </a: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smtClean="0">
                  <a:latin typeface="Courier New" charset="0"/>
                </a:rPr>
                <a:t>}}</a:t>
              </a:r>
              <a:endParaRPr lang="en-GB" altLang="en-US" sz="1451" dirty="0">
                <a:latin typeface="Courier New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743006" y="2073327"/>
              <a:ext cx="2741878" cy="215665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 smtClean="0">
                  <a:latin typeface="Courier New" charset="0"/>
                </a:rPr>
                <a:t>Customer threads (n&gt;=0 )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sp>
        <p:nvSpPr>
          <p:cNvPr id="13" name="Content Placeholder 1"/>
          <p:cNvSpPr txBox="1">
            <a:spLocks/>
          </p:cNvSpPr>
          <p:nvPr/>
        </p:nvSpPr>
        <p:spPr bwMode="auto">
          <a:xfrm>
            <a:off x="0" y="4350236"/>
            <a:ext cx="4078080" cy="25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0" kern="0" dirty="0" smtClean="0">
                <a:solidFill>
                  <a:srgbClr val="FF0000"/>
                </a:solidFill>
              </a:rPr>
              <a:t>If there are no customers to be served, the barber goes to sleep</a:t>
            </a:r>
            <a:r>
              <a:rPr lang="en-US" sz="1400" b="0" kern="0" dirty="0" smtClean="0"/>
              <a:t>. </a:t>
            </a:r>
          </a:p>
          <a:p>
            <a:r>
              <a:rPr lang="en-US" sz="1400" b="0" kern="0" dirty="0" smtClean="0"/>
              <a:t>If a customer enters the barber shop and all chairs are occupied, then the customer leaves the shop. </a:t>
            </a:r>
          </a:p>
          <a:p>
            <a:r>
              <a:rPr lang="en-US" sz="1400" b="0" kern="0" dirty="0" smtClean="0"/>
              <a:t>If the barber is busy, but chairs are available, then the customer sits in one of the free chairs. </a:t>
            </a:r>
          </a:p>
          <a:p>
            <a:r>
              <a:rPr lang="en-US" sz="1400" b="0" kern="0" dirty="0" smtClean="0">
                <a:solidFill>
                  <a:srgbClr val="FF0000"/>
                </a:solidFill>
              </a:rPr>
              <a:t>If the barber is asleep, the customer wakes up the barber.</a:t>
            </a:r>
          </a:p>
          <a:p>
            <a:r>
              <a:rPr lang="en-US" sz="1400" b="0" kern="0" dirty="0" smtClean="0"/>
              <a:t>Protect </a:t>
            </a:r>
            <a:r>
              <a:rPr lang="en-US" sz="1400" b="0" kern="0" dirty="0"/>
              <a:t>waiting counter against race conditions.</a:t>
            </a:r>
          </a:p>
          <a:p>
            <a:pPr marL="0" indent="0">
              <a:buFont typeface="Wingdings 2" pitchFamily="18" charset="2"/>
              <a:buNone/>
            </a:pPr>
            <a:endParaRPr lang="en-US" sz="1400" b="0" kern="0" dirty="0"/>
          </a:p>
        </p:txBody>
      </p:sp>
    </p:spTree>
    <p:extLst>
      <p:ext uri="{BB962C8B-B14F-4D97-AF65-F5344CB8AC3E}">
        <p14:creationId xmlns:p14="http://schemas.microsoft.com/office/powerpoint/2010/main" val="2373312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4903</TotalTime>
  <Words>965</Words>
  <Application>Microsoft Office PowerPoint</Application>
  <PresentationFormat>On-screen Show (4:3)</PresentationFormat>
  <Paragraphs>228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MS Gothic</vt:lpstr>
      <vt:lpstr>ＭＳ Ｐゴシック</vt:lpstr>
      <vt:lpstr>Arial</vt:lpstr>
      <vt:lpstr>Arial Narrow</vt:lpstr>
      <vt:lpstr>Bitstream Vera Serif</vt:lpstr>
      <vt:lpstr>Calibri</vt:lpstr>
      <vt:lpstr>Courier New</vt:lpstr>
      <vt:lpstr>Times New Roman</vt:lpstr>
      <vt:lpstr>Wingdings</vt:lpstr>
      <vt:lpstr>Wingdings 2</vt:lpstr>
      <vt:lpstr>template2007</vt:lpstr>
      <vt:lpstr>Barbershop Solution</vt:lpstr>
      <vt:lpstr>Barbershop Solution</vt:lpstr>
      <vt:lpstr>Barbershop Solution</vt:lpstr>
      <vt:lpstr>Barbershop Solution</vt:lpstr>
      <vt:lpstr>Barbershop Solution</vt:lpstr>
      <vt:lpstr>Barbershop Solution – Full solution is missing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Inter-Process Communication: Intro + Pipes</dc:title>
  <dc:creator>erol sahin</dc:creator>
  <cp:lastModifiedBy>erol sahin</cp:lastModifiedBy>
  <cp:revision>106</cp:revision>
  <dcterms:modified xsi:type="dcterms:W3CDTF">2019-03-18T13:30:16Z</dcterms:modified>
</cp:coreProperties>
</file>