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613" r:id="rId2"/>
    <p:sldId id="1614" r:id="rId3"/>
    <p:sldId id="1615" r:id="rId4"/>
    <p:sldId id="1616" r:id="rId5"/>
    <p:sldId id="1617" r:id="rId6"/>
    <p:sldId id="1618" r:id="rId7"/>
    <p:sldId id="1619" r:id="rId8"/>
    <p:sldId id="1620" r:id="rId9"/>
    <p:sldId id="1621" r:id="rId10"/>
    <p:sldId id="1622" r:id="rId11"/>
    <p:sldId id="1623" r:id="rId12"/>
    <p:sldId id="1624" r:id="rId13"/>
    <p:sldId id="1626" r:id="rId14"/>
    <p:sldId id="1627" r:id="rId15"/>
    <p:sldId id="1633" r:id="rId16"/>
    <p:sldId id="1628" r:id="rId17"/>
    <p:sldId id="1625" r:id="rId18"/>
    <p:sldId id="1629" r:id="rId19"/>
    <p:sldId id="1630" r:id="rId20"/>
    <p:sldId id="1631" r:id="rId21"/>
    <p:sldId id="1632" r:id="rId22"/>
    <p:sldId id="1634" r:id="rId23"/>
    <p:sldId id="1635" r:id="rId24"/>
    <p:sldId id="1636" r:id="rId25"/>
    <p:sldId id="1650" r:id="rId26"/>
    <p:sldId id="1651" r:id="rId27"/>
    <p:sldId id="1652" r:id="rId28"/>
    <p:sldId id="1653" r:id="rId29"/>
    <p:sldId id="1654" r:id="rId30"/>
    <p:sldId id="1637" r:id="rId31"/>
    <p:sldId id="1638" r:id="rId32"/>
    <p:sldId id="1639" r:id="rId33"/>
    <p:sldId id="1640" r:id="rId34"/>
  </p:sldIdLst>
  <p:sldSz cx="9144000" cy="6858000" type="screen4x3"/>
  <p:notesSz cx="7302500" cy="958691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801"/>
    <a:srgbClr val="C01A01"/>
    <a:srgbClr val="990000"/>
    <a:srgbClr val="F1C7C7"/>
    <a:srgbClr val="F6F5BD"/>
    <a:srgbClr val="D5F1CF"/>
    <a:srgbClr val="E9E1C9"/>
    <a:srgbClr val="DED8C4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2"/>
    <p:restoredTop sz="93206"/>
  </p:normalViewPr>
  <p:slideViewPr>
    <p:cSldViewPr snapToGrid="0">
      <p:cViewPr varScale="1">
        <p:scale>
          <a:sx n="91" d="100"/>
          <a:sy n="91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queue.acm.org/detail.cfm?id=864078" TargetMode="External"/><Relationship Id="rId4" Type="http://schemas.openxmlformats.org/officeDocument/2006/relationships/hyperlink" Target="http://www.americanscientist.org/issues/pub/terabyte-territ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enix.org/legacy/events/fast11/tech/full_papers/Wei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GB" altLang="en-US" dirty="0" smtClean="0"/>
              <a:t>Storage -  disks</a:t>
            </a:r>
            <a:endParaRPr lang="en-US" sz="2000" b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5628290"/>
            <a:ext cx="7678738" cy="1153510"/>
          </a:xfrm>
        </p:spPr>
        <p:txBody>
          <a:bodyPr>
            <a:normAutofit fontScale="92500" lnSpcReduction="10000"/>
          </a:bodyPr>
          <a:lstStyle/>
          <a:p>
            <a:r>
              <a:rPr lang="en-US" altLang="x-none" dirty="0"/>
              <a:t>Slides include materials from </a:t>
            </a:r>
            <a:r>
              <a:rPr lang="en-US" altLang="x-none" i="1" dirty="0"/>
              <a:t>Operating System Concepts</a:t>
            </a:r>
            <a:r>
              <a:rPr lang="en-US" altLang="x-none" dirty="0"/>
              <a:t>, 7</a:t>
            </a:r>
            <a:r>
              <a:rPr lang="en-US" altLang="x-none" baseline="30000" dirty="0"/>
              <a:t>th</a:t>
            </a:r>
            <a:r>
              <a:rPr lang="en-US" altLang="x-none" dirty="0"/>
              <a:t> ed., by </a:t>
            </a:r>
            <a:r>
              <a:rPr lang="en-US" altLang="x-none" dirty="0" err="1"/>
              <a:t>Silbershatz</a:t>
            </a:r>
            <a:r>
              <a:rPr lang="en-US" altLang="x-none" dirty="0"/>
              <a:t>, Galvin, &amp; Gagne, </a:t>
            </a:r>
            <a:r>
              <a:rPr lang="en-US" altLang="x-none" i="1" dirty="0"/>
              <a:t>Distributed Systems: Principles &amp; Paradigms</a:t>
            </a:r>
            <a:r>
              <a:rPr lang="en-US" altLang="x-none" dirty="0"/>
              <a:t>, 2</a:t>
            </a:r>
            <a:r>
              <a:rPr lang="en-US" altLang="x-none" baseline="30000" dirty="0"/>
              <a:t>nd</a:t>
            </a:r>
            <a:r>
              <a:rPr lang="en-US" altLang="x-none" dirty="0"/>
              <a:t> ed. By Tanenbaum and Van Steen, and </a:t>
            </a:r>
            <a:br>
              <a:rPr lang="en-US" altLang="x-none" dirty="0"/>
            </a:br>
            <a:r>
              <a:rPr lang="en-US" altLang="x-none" i="1" dirty="0"/>
              <a:t>Modern Operating Systems</a:t>
            </a:r>
            <a:r>
              <a:rPr lang="en-US" altLang="x-none" dirty="0"/>
              <a:t>, 2</a:t>
            </a:r>
            <a:r>
              <a:rPr lang="en-US" altLang="x-none" baseline="30000" dirty="0"/>
              <a:t>nd</a:t>
            </a:r>
            <a:r>
              <a:rPr lang="en-US" altLang="x-none" dirty="0"/>
              <a:t> ed., by Tanenbaum</a:t>
            </a:r>
            <a:endParaRPr lang="en-US" b="1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454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69393" cy="4972050"/>
          </a:xfrm>
        </p:spPr>
        <p:txBody>
          <a:bodyPr/>
          <a:lstStyle/>
          <a:p>
            <a:r>
              <a:rPr lang="en-US" dirty="0"/>
              <a:t>The arm is moved by a voice coil actuator </a:t>
            </a:r>
          </a:p>
          <a:p>
            <a:r>
              <a:rPr lang="en-US" dirty="0"/>
              <a:t>Slow, as computers go </a:t>
            </a:r>
          </a:p>
          <a:p>
            <a:pPr lvl="1"/>
            <a:r>
              <a:rPr lang="en-US" dirty="0"/>
              <a:t>Acceleration time </a:t>
            </a:r>
            <a:endParaRPr lang="en-US" dirty="0" smtClean="0"/>
          </a:p>
          <a:p>
            <a:pPr lvl="1"/>
            <a:r>
              <a:rPr lang="en-US" dirty="0" smtClean="0"/>
              <a:t>Travel </a:t>
            </a:r>
            <a:r>
              <a:rPr lang="en-US" dirty="0"/>
              <a:t>time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53" y="1442301"/>
            <a:ext cx="4326903" cy="43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7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3675503" cy="4972050"/>
          </a:xfrm>
        </p:spPr>
        <p:txBody>
          <a:bodyPr/>
          <a:lstStyle/>
          <a:p>
            <a:r>
              <a:rPr lang="en-US" dirty="0"/>
              <a:t>Both sides of each platter store information </a:t>
            </a:r>
          </a:p>
          <a:p>
            <a:r>
              <a:rPr lang="en-US" dirty="0"/>
              <a:t>Each side of a platter is called a </a:t>
            </a:r>
            <a:r>
              <a:rPr lang="en-US" i="1" dirty="0"/>
              <a:t>surface 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smtClean="0"/>
              <a:t>surface has </a:t>
            </a:r>
            <a:r>
              <a:rPr lang="en-US" dirty="0"/>
              <a:t>its own read/write head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04" y="1362075"/>
            <a:ext cx="4415532" cy="31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3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1109" cy="4972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surface is divided by concentric circles, creating </a:t>
            </a:r>
            <a:r>
              <a:rPr lang="en-US" i="1" dirty="0"/>
              <a:t>tracks </a:t>
            </a:r>
            <a:endParaRPr lang="en-US" dirty="0"/>
          </a:p>
          <a:p>
            <a:r>
              <a:rPr lang="en-US" dirty="0"/>
              <a:t>These tracks are further divided into </a:t>
            </a:r>
            <a:r>
              <a:rPr lang="en-US" i="1" dirty="0"/>
              <a:t>sectors </a:t>
            </a:r>
            <a:endParaRPr lang="en-US" dirty="0"/>
          </a:p>
          <a:p>
            <a:r>
              <a:rPr lang="en-US" dirty="0"/>
              <a:t>A sector is the smallest unit of data transfer to or from the disk </a:t>
            </a:r>
          </a:p>
          <a:p>
            <a:pPr lvl="1"/>
            <a:r>
              <a:rPr lang="en-US" dirty="0"/>
              <a:t>512 bytes – traditional disks </a:t>
            </a:r>
          </a:p>
          <a:p>
            <a:pPr lvl="1"/>
            <a:r>
              <a:rPr lang="en-US" dirty="0"/>
              <a:t>2048 bytes – CD-ROMs </a:t>
            </a:r>
            <a:endParaRPr lang="en-US" dirty="0" smtClean="0"/>
          </a:p>
          <a:p>
            <a:pPr lvl="1"/>
            <a:r>
              <a:rPr lang="en-US" dirty="0" smtClean="0"/>
              <a:t>4096 </a:t>
            </a:r>
            <a:r>
              <a:rPr lang="en-US" dirty="0"/>
              <a:t>bytes – 2010 disks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pretend to be 512!) </a:t>
            </a:r>
          </a:p>
          <a:p>
            <a:r>
              <a:rPr lang="en-US" dirty="0"/>
              <a:t>“Sector address” </a:t>
            </a:r>
          </a:p>
          <a:p>
            <a:pPr lvl="1"/>
            <a:r>
              <a:rPr lang="en-US" dirty="0"/>
              <a:t>“C/H/S”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75" y="1362075"/>
            <a:ext cx="4183930" cy="41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Drive, </a:t>
            </a:r>
            <a:r>
              <a:rPr lang="en-US" dirty="0" smtClean="0"/>
              <a:t>Actual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373088" cy="4972050"/>
          </a:xfrm>
        </p:spPr>
        <p:txBody>
          <a:bodyPr/>
          <a:lstStyle/>
          <a:p>
            <a:r>
              <a:rPr lang="en-US" dirty="0"/>
              <a:t>Modern hard drives use </a:t>
            </a:r>
            <a:r>
              <a:rPr lang="en-US" i="1" dirty="0"/>
              <a:t>zoned bit recording </a:t>
            </a:r>
            <a:endParaRPr lang="en-US" dirty="0"/>
          </a:p>
          <a:p>
            <a:pPr lvl="1"/>
            <a:r>
              <a:rPr lang="en-US" dirty="0"/>
              <a:t>Disk has tables to map track# to #sectors </a:t>
            </a:r>
          </a:p>
          <a:p>
            <a:pPr lvl="1"/>
            <a:r>
              <a:rPr lang="en-US" dirty="0"/>
              <a:t>Sectors are all roughly the same linear length </a:t>
            </a:r>
          </a:p>
          <a:p>
            <a:pPr lvl="1"/>
            <a:r>
              <a:rPr lang="en-US" dirty="0"/>
              <a:t>LBA “sector address” names a sector, like “page number” names a frame 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13" y="1515817"/>
            <a:ext cx="3586149" cy="3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/>
              <a:t>We need to do two things to transfer a </a:t>
            </a:r>
            <a:r>
              <a:rPr lang="en-US" dirty="0" smtClean="0"/>
              <a:t>sector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dirty="0"/>
              <a:t>the read/write head to the appropriate track </a:t>
            </a:r>
            <a:r>
              <a:rPr lang="en-US" dirty="0" smtClean="0"/>
              <a:t>(“</a:t>
            </a:r>
            <a:r>
              <a:rPr lang="en-US" dirty="0"/>
              <a:t>seek time</a:t>
            </a:r>
            <a:r>
              <a:rPr lang="en-US" dirty="0" smtClean="0"/>
              <a:t>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Wait </a:t>
            </a:r>
            <a:r>
              <a:rPr lang="en-US" dirty="0"/>
              <a:t>until the desired sector spins around </a:t>
            </a:r>
            <a:r>
              <a:rPr lang="en-US" dirty="0" smtClean="0"/>
              <a:t>(“</a:t>
            </a:r>
            <a:r>
              <a:rPr lang="en-US" dirty="0"/>
              <a:t>rotational delay”/“rotational latency”) </a:t>
            </a:r>
            <a:endParaRPr lang="en-US" dirty="0" smtClean="0"/>
          </a:p>
          <a:p>
            <a:r>
              <a:rPr lang="en-US" dirty="0" smtClean="0"/>
              <a:t>Observe </a:t>
            </a:r>
            <a:endParaRPr lang="en-US" dirty="0"/>
          </a:p>
          <a:p>
            <a:pPr lvl="1"/>
            <a:r>
              <a:rPr lang="en-US" dirty="0"/>
              <a:t>Average seeks are 2 – 10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of 5400/7200/10K/15K rpm means rotational delay of 11/8/6/4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dominates short seeks, matches average seeks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927573"/>
            <a:ext cx="9144000" cy="40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 smtClean="0"/>
              <a:t>Observe </a:t>
            </a:r>
            <a:endParaRPr lang="en-US" dirty="0"/>
          </a:p>
          <a:p>
            <a:pPr lvl="1"/>
            <a:r>
              <a:rPr lang="en-US" dirty="0"/>
              <a:t>Average seeks are 2 – 10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of 5400/7200/10K/15K rpm means rotational delay of 11/8/6/4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Rotation dominates short seeks, matches average seeks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927573"/>
            <a:ext cx="9144000" cy="40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“Sector”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a sector involves real work</a:t>
            </a:r>
            <a:br>
              <a:rPr lang="en-US" dirty="0"/>
            </a:br>
            <a:r>
              <a:rPr lang="en-US" dirty="0"/>
              <a:t>Locate correct track; scan sector headers for number </a:t>
            </a:r>
          </a:p>
          <a:p>
            <a:r>
              <a:rPr lang="en-US" dirty="0"/>
              <a:t>After sector is read, compare data to checksum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642"/>
            <a:ext cx="9144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2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Cylinder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2591422" cy="4972050"/>
          </a:xfrm>
        </p:spPr>
        <p:txBody>
          <a:bodyPr/>
          <a:lstStyle/>
          <a:p>
            <a:r>
              <a:rPr lang="en-US" dirty="0"/>
              <a:t>Matching tracks across surfaces are collectively called a </a:t>
            </a:r>
            <a:r>
              <a:rPr lang="en-US" i="1" dirty="0"/>
              <a:t>cylinder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48" y="1489354"/>
            <a:ext cx="6083252" cy="38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Within A Cylinder is Faster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278820" cy="4972050"/>
          </a:xfrm>
        </p:spPr>
        <p:txBody>
          <a:bodyPr/>
          <a:lstStyle/>
          <a:p>
            <a:r>
              <a:rPr lang="en-US" dirty="0"/>
              <a:t>Heads share one single arm </a:t>
            </a:r>
          </a:p>
          <a:p>
            <a:pPr lvl="1"/>
            <a:r>
              <a:rPr lang="en-US" dirty="0"/>
              <a:t>All heads always on same cylinder </a:t>
            </a:r>
          </a:p>
          <a:p>
            <a:pPr lvl="1"/>
            <a:r>
              <a:rPr lang="en-US" dirty="0"/>
              <a:t>Active head is aligned, others are “close” </a:t>
            </a:r>
          </a:p>
          <a:p>
            <a:r>
              <a:rPr lang="en-US" dirty="0"/>
              <a:t>Switching heads is “cheap” </a:t>
            </a:r>
          </a:p>
          <a:p>
            <a:pPr lvl="1"/>
            <a:r>
              <a:rPr lang="en-US" dirty="0"/>
              <a:t>Deactivate head I, activate J </a:t>
            </a:r>
          </a:p>
          <a:p>
            <a:pPr lvl="1"/>
            <a:r>
              <a:rPr lang="en-US" dirty="0"/>
              <a:t>Read a few sector headers to </a:t>
            </a:r>
            <a:r>
              <a:rPr lang="en-US" dirty="0" smtClean="0"/>
              <a:t>fine-tune </a:t>
            </a:r>
            <a:r>
              <a:rPr lang="en-US" dirty="0"/>
              <a:t>arm position for J's track </a:t>
            </a:r>
          </a:p>
          <a:p>
            <a:r>
              <a:rPr lang="en-US" dirty="0"/>
              <a:t>Optimal transfer </a:t>
            </a:r>
            <a:r>
              <a:rPr lang="en-US" dirty="0" smtClean="0"/>
              <a:t>rate?</a:t>
            </a:r>
            <a:endParaRPr lang="en-US" dirty="0"/>
          </a:p>
          <a:p>
            <a:pPr lvl="1"/>
            <a:r>
              <a:rPr lang="en-US" dirty="0" smtClean="0"/>
              <a:t>Transfer </a:t>
            </a:r>
            <a:r>
              <a:rPr lang="en-US" dirty="0"/>
              <a:t>all sectors on a track 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all tracks on a cylinder </a:t>
            </a:r>
            <a:endParaRPr lang="en-US" i="1" dirty="0"/>
          </a:p>
          <a:p>
            <a:pPr lvl="1"/>
            <a:r>
              <a:rPr lang="en-US" i="1" dirty="0" smtClean="0"/>
              <a:t>Then </a:t>
            </a:r>
            <a:r>
              <a:rPr lang="en-US" dirty="0"/>
              <a:t>move the arm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96" y="1681113"/>
            <a:ext cx="4135088" cy="35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average, we will have to move the read/write head over one </a:t>
            </a:r>
            <a:r>
              <a:rPr lang="en-US" i="1" dirty="0"/>
              <a:t>third </a:t>
            </a:r>
            <a:r>
              <a:rPr lang="en-US" dirty="0"/>
              <a:t>of the tracks </a:t>
            </a:r>
          </a:p>
          <a:p>
            <a:pPr lvl="1"/>
            <a:r>
              <a:rPr lang="en-US" dirty="0"/>
              <a:t>The time to do this is the “average seek time” </a:t>
            </a:r>
          </a:p>
          <a:p>
            <a:pPr lvl="2"/>
            <a:r>
              <a:rPr lang="en-US" dirty="0"/>
              <a:t>5400 rpm: ~10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7200 </a:t>
            </a:r>
            <a:r>
              <a:rPr lang="en-US" dirty="0"/>
              <a:t>rpm: ~8.5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r>
              <a:rPr lang="en-US" dirty="0"/>
              <a:t>We will also must wait half a rotation, on average </a:t>
            </a:r>
          </a:p>
          <a:p>
            <a:pPr lvl="1"/>
            <a:r>
              <a:rPr lang="en-US" dirty="0"/>
              <a:t>The time to do this is “average rotational delay” </a:t>
            </a:r>
          </a:p>
          <a:p>
            <a:pPr lvl="2"/>
            <a:r>
              <a:rPr lang="en-US" dirty="0"/>
              <a:t>5400 rpm: ~5.5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7200 </a:t>
            </a:r>
            <a:r>
              <a:rPr lang="en-US" dirty="0"/>
              <a:t>rpm: ~4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r>
              <a:rPr lang="en-US" dirty="0"/>
              <a:t>These numbers don't exactly add </a:t>
            </a:r>
          </a:p>
          <a:p>
            <a:pPr lvl="1"/>
            <a:r>
              <a:rPr lang="en-US" dirty="0"/>
              <a:t>While arm moves sideways, disk spins below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your stuff when you turn your machine off? </a:t>
            </a:r>
          </a:p>
          <a:p>
            <a:pPr lvl="1"/>
            <a:r>
              <a:rPr lang="en-US" dirty="0"/>
              <a:t>In “the cloud”! </a:t>
            </a:r>
          </a:p>
          <a:p>
            <a:r>
              <a:rPr lang="en-US" dirty="0"/>
              <a:t>Where does the cloud store your stuff? </a:t>
            </a:r>
          </a:p>
          <a:p>
            <a:r>
              <a:rPr lang="en-US" dirty="0"/>
              <a:t>Various devices </a:t>
            </a:r>
          </a:p>
          <a:p>
            <a:r>
              <a:rPr lang="en-US" dirty="0" smtClean="0"/>
              <a:t>Magnetic tape</a:t>
            </a:r>
          </a:p>
          <a:p>
            <a:pPr lvl="1"/>
            <a:r>
              <a:rPr lang="en-US" dirty="0" smtClean="0"/>
              <a:t>“Hard disk”</a:t>
            </a:r>
          </a:p>
          <a:p>
            <a:pPr lvl="1"/>
            <a:r>
              <a:rPr lang="en-US" dirty="0" smtClean="0"/>
              <a:t>CD-ROM</a:t>
            </a:r>
            <a:endParaRPr lang="en-US" dirty="0"/>
          </a:p>
          <a:p>
            <a:pPr lvl="1"/>
            <a:r>
              <a:rPr lang="en-US" dirty="0" smtClean="0"/>
              <a:t>Flash memory</a:t>
            </a:r>
          </a:p>
          <a:p>
            <a:r>
              <a:rPr lang="en-US" dirty="0" smtClean="0"/>
              <a:t>What </a:t>
            </a:r>
            <a:r>
              <a:rPr lang="en-US" dirty="0"/>
              <a:t>do they have in common? How do they differ? </a:t>
            </a:r>
          </a:p>
        </p:txBody>
      </p:sp>
    </p:spTree>
    <p:extLst>
      <p:ext uri="{BB962C8B-B14F-4D97-AF65-F5344CB8AC3E}">
        <p14:creationId xmlns:p14="http://schemas.microsoft.com/office/powerpoint/2010/main" val="46499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random access time is ~7 to 20 milliseconds </a:t>
            </a:r>
          </a:p>
          <a:p>
            <a:pPr lvl="1"/>
            <a:r>
              <a:rPr lang="en-US" dirty="0"/>
              <a:t>1000 </a:t>
            </a:r>
            <a:r>
              <a:rPr lang="en-US" dirty="0" err="1"/>
              <a:t>ms</a:t>
            </a:r>
            <a:r>
              <a:rPr lang="en-US" dirty="0"/>
              <a:t>/second, 20 </a:t>
            </a:r>
            <a:r>
              <a:rPr lang="en-US" dirty="0" err="1"/>
              <a:t>ms</a:t>
            </a:r>
            <a:r>
              <a:rPr lang="en-US" dirty="0"/>
              <a:t>/access = 50 accesses/second </a:t>
            </a:r>
          </a:p>
          <a:p>
            <a:pPr lvl="1"/>
            <a:r>
              <a:rPr lang="en-US" dirty="0"/>
              <a:t>50 1⁄2-kilobyte transfers per second = 25 </a:t>
            </a:r>
            <a:r>
              <a:rPr lang="en-US" dirty="0" err="1"/>
              <a:t>KByte</a:t>
            </a:r>
            <a:r>
              <a:rPr lang="en-US" dirty="0"/>
              <a:t>/sec </a:t>
            </a:r>
          </a:p>
          <a:p>
            <a:r>
              <a:rPr lang="en-US" dirty="0"/>
              <a:t>D</a:t>
            </a:r>
            <a:r>
              <a:rPr lang="en-US" dirty="0" smtClean="0"/>
              <a:t>isks </a:t>
            </a:r>
            <a:r>
              <a:rPr lang="en-US" dirty="0"/>
              <a:t>are slow! </a:t>
            </a:r>
          </a:p>
          <a:p>
            <a:pPr lvl="1"/>
            <a:r>
              <a:rPr lang="en-US" dirty="0" smtClean="0"/>
              <a:t>But Disk </a:t>
            </a:r>
            <a:r>
              <a:rPr lang="en-US" dirty="0"/>
              <a:t>transfer rates are </a:t>
            </a:r>
            <a:r>
              <a:rPr lang="en-US" i="1" dirty="0"/>
              <a:t>hundreds of </a:t>
            </a:r>
            <a:r>
              <a:rPr lang="en-US" i="1" dirty="0" err="1"/>
              <a:t>MBytes</a:t>
            </a:r>
            <a:r>
              <a:rPr lang="en-US" dirty="0"/>
              <a:t>/sec! </a:t>
            </a:r>
          </a:p>
          <a:p>
            <a:r>
              <a:rPr lang="en-US" dirty="0"/>
              <a:t>What can we, as OS programmers, do about this? </a:t>
            </a:r>
          </a:p>
          <a:p>
            <a:pPr lvl="1"/>
            <a:r>
              <a:rPr lang="en-US" dirty="0"/>
              <a:t>Read/write more per seek (multi-sector transfers) </a:t>
            </a:r>
          </a:p>
          <a:p>
            <a:pPr lvl="2"/>
            <a:r>
              <a:rPr lang="en-US" dirty="0"/>
              <a:t>Disk cache can read ahead and delay/coalesce writes </a:t>
            </a:r>
          </a:p>
          <a:p>
            <a:pPr lvl="1"/>
            <a:r>
              <a:rPr lang="en-US" dirty="0" smtClean="0"/>
              <a:t>Don't </a:t>
            </a:r>
            <a:r>
              <a:rPr lang="en-US" dirty="0"/>
              <a:t>seek so randomly </a:t>
            </a:r>
          </a:p>
          <a:p>
            <a:pPr lvl="2"/>
            <a:r>
              <a:rPr lang="en-US" dirty="0"/>
              <a:t>Place data near also-relevant data </a:t>
            </a:r>
            <a:endParaRPr lang="en-US" dirty="0" smtClean="0"/>
          </a:p>
          <a:p>
            <a:pPr lvl="2"/>
            <a:r>
              <a:rPr lang="en-US" dirty="0" smtClean="0"/>
              <a:t>Re-order </a:t>
            </a:r>
            <a:r>
              <a:rPr lang="en-US" dirty="0"/>
              <a:t>requests </a:t>
            </a:r>
          </a:p>
          <a:p>
            <a:pPr lvl="3"/>
            <a:r>
              <a:rPr lang="en-US" dirty="0"/>
              <a:t>OS may do “disk scheduling” instead of a FIFO queue </a:t>
            </a:r>
            <a:endParaRPr lang="en-US" dirty="0" smtClean="0"/>
          </a:p>
          <a:p>
            <a:pPr lvl="3"/>
            <a:r>
              <a:rPr lang="en-US" b="1" dirty="0"/>
              <a:t>(Disks internally schedule too)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7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Disks (SSD)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“solid state”? </a:t>
            </a:r>
          </a:p>
          <a:p>
            <a:pPr lvl="1"/>
            <a:r>
              <a:rPr lang="en-US" dirty="0"/>
              <a:t>Original meaning: “no vacuum tubes” </a:t>
            </a:r>
            <a:endParaRPr lang="en-US" dirty="0" smtClean="0"/>
          </a:p>
          <a:p>
            <a:pPr lvl="1"/>
            <a:r>
              <a:rPr lang="en-US" dirty="0" smtClean="0"/>
              <a:t>Modern </a:t>
            </a:r>
            <a:r>
              <a:rPr lang="en-US" dirty="0"/>
              <a:t>meaning: “no moving parts” </a:t>
            </a:r>
          </a:p>
          <a:p>
            <a:r>
              <a:rPr lang="en-US" dirty="0"/>
              <a:t>What is “solid state” storage? </a:t>
            </a:r>
          </a:p>
          <a:p>
            <a:pPr lvl="1"/>
            <a:r>
              <a:rPr lang="en-US" dirty="0"/>
              <a:t>RAM backed by a battery!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NOR </a:t>
            </a:r>
            <a:r>
              <a:rPr lang="en-US" dirty="0" smtClean="0"/>
              <a:t>flash”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NAND </a:t>
            </a:r>
            <a:r>
              <a:rPr lang="en-US" dirty="0" smtClean="0"/>
              <a:t>flash”</a:t>
            </a:r>
          </a:p>
          <a:p>
            <a:pPr lvl="1"/>
            <a:r>
              <a:rPr lang="en-US" dirty="0" smtClean="0"/>
              <a:t>Newer </a:t>
            </a:r>
            <a:r>
              <a:rPr lang="en-US" dirty="0"/>
              <a:t>things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416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Disks (SSD)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“solid state” storage? </a:t>
            </a:r>
          </a:p>
          <a:p>
            <a:pPr lvl="1"/>
            <a:r>
              <a:rPr lang="en-US" dirty="0"/>
              <a:t>RAM backed by a battery! </a:t>
            </a:r>
          </a:p>
          <a:p>
            <a:pPr lvl="2"/>
            <a:r>
              <a:rPr lang="en-US" dirty="0" smtClean="0"/>
              <a:t>Fast</a:t>
            </a:r>
          </a:p>
          <a:p>
            <a:r>
              <a:rPr lang="en-US" dirty="0" smtClean="0"/>
              <a:t>“</a:t>
            </a:r>
            <a:r>
              <a:rPr lang="en-US" dirty="0"/>
              <a:t>NOR </a:t>
            </a:r>
            <a:r>
              <a:rPr lang="en-US" dirty="0" smtClean="0"/>
              <a:t>flash</a:t>
            </a:r>
            <a:r>
              <a:rPr lang="en-US" dirty="0"/>
              <a:t>” </a:t>
            </a:r>
          </a:p>
          <a:p>
            <a:pPr lvl="1"/>
            <a:r>
              <a:rPr lang="en-US" dirty="0" smtClean="0"/>
              <a:t>Word-accessible</a:t>
            </a:r>
          </a:p>
          <a:p>
            <a:pPr lvl="1"/>
            <a:r>
              <a:rPr lang="en-US" dirty="0" smtClean="0"/>
              <a:t>Writes </a:t>
            </a:r>
            <a:r>
              <a:rPr lang="en-US" dirty="0"/>
              <a:t>are slow, density is </a:t>
            </a:r>
            <a:r>
              <a:rPr lang="en-US" dirty="0" smtClean="0"/>
              <a:t>low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boot embedded devices, store </a:t>
            </a:r>
            <a:r>
              <a:rPr lang="en-US" dirty="0" smtClean="0"/>
              <a:t>configuration </a:t>
            </a:r>
          </a:p>
          <a:p>
            <a:r>
              <a:rPr lang="en-US" dirty="0" smtClean="0"/>
              <a:t>“</a:t>
            </a:r>
            <a:r>
              <a:rPr lang="en-US" dirty="0"/>
              <a:t>NAND </a:t>
            </a:r>
            <a:r>
              <a:rPr lang="en-US" dirty="0" smtClean="0"/>
              <a:t>flash</a:t>
            </a:r>
            <a:r>
              <a:rPr lang="en-US" dirty="0"/>
              <a:t>” </a:t>
            </a:r>
          </a:p>
          <a:p>
            <a:pPr lvl="1"/>
            <a:r>
              <a:rPr lang="en-US" dirty="0"/>
              <a:t>Read/write “pages” (512 B), erase “blocks” (16 KB) 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SSDs today are NAND </a:t>
            </a:r>
            <a:r>
              <a:rPr lang="en-US" dirty="0" smtClean="0"/>
              <a:t>flash 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Disks (SSD)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Architectural features of NAND ash </a:t>
            </a:r>
          </a:p>
          <a:p>
            <a:pPr lvl="1"/>
            <a:r>
              <a:rPr lang="en-US" dirty="0"/>
              <a:t>No moving parts means no “seek time” / “rotational delay” </a:t>
            </a:r>
          </a:p>
          <a:p>
            <a:pPr lvl="1"/>
            <a:r>
              <a:rPr lang="en-US" dirty="0"/>
              <a:t>Read is faster than write </a:t>
            </a:r>
          </a:p>
          <a:p>
            <a:pPr lvl="1"/>
            <a:r>
              <a:rPr lang="en-US" dirty="0"/>
              <a:t>Write and “erase” are different </a:t>
            </a:r>
          </a:p>
          <a:p>
            <a:pPr lvl="2"/>
            <a:r>
              <a:rPr lang="en-US" dirty="0"/>
              <a:t>A blank page can be written to (</a:t>
            </a:r>
            <a:r>
              <a:rPr lang="en-US" dirty="0" smtClean="0"/>
              <a:t>once)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written page must be erased before rewriting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pages can't be individually erased! </a:t>
            </a:r>
          </a:p>
          <a:p>
            <a:pPr lvl="3"/>
            <a:r>
              <a:rPr lang="en-US" dirty="0"/>
              <a:t>“Erase” works on multi-page </a:t>
            </a:r>
            <a:r>
              <a:rPr lang="en-US" i="1" dirty="0"/>
              <a:t>blocks </a:t>
            </a:r>
            <a:r>
              <a:rPr lang="en-US" dirty="0"/>
              <a:t>(16 KB) </a:t>
            </a:r>
            <a:endParaRPr lang="en-US" dirty="0" smtClean="0"/>
          </a:p>
          <a:p>
            <a:pPr lvl="3"/>
            <a:r>
              <a:rPr lang="en-US" dirty="0" smtClean="0"/>
              <a:t>“</a:t>
            </a:r>
            <a:r>
              <a:rPr lang="en-US" dirty="0"/>
              <a:t>Erase” is very </a:t>
            </a:r>
            <a:r>
              <a:rPr lang="en-US" dirty="0" smtClean="0"/>
              <a:t>slow</a:t>
            </a:r>
          </a:p>
          <a:p>
            <a:pPr lvl="3"/>
            <a:r>
              <a:rPr lang="en-US" dirty="0" smtClean="0"/>
              <a:t>“Erase</a:t>
            </a:r>
            <a:r>
              <a:rPr lang="en-US" dirty="0"/>
              <a:t>” </a:t>
            </a:r>
            <a:r>
              <a:rPr lang="en-US" i="1" dirty="0"/>
              <a:t>damages the block </a:t>
            </a:r>
            <a:r>
              <a:rPr lang="en-US" dirty="0"/>
              <a:t>each time </a:t>
            </a:r>
          </a:p>
          <a:p>
            <a:r>
              <a:rPr lang="en-US" dirty="0"/>
              <a:t>Implications </a:t>
            </a:r>
          </a:p>
          <a:p>
            <a:pPr lvl="1"/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Wear leveling”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866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8995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137501" y="3054285"/>
            <a:ext cx="1850796" cy="744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538" y="3125336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Update </a:t>
            </a:r>
          </a:p>
          <a:p>
            <a:r>
              <a:rPr lang="en-US" sz="1800" dirty="0" smtClean="0">
                <a:latin typeface="Calibri" pitchFamily="34" charset="0"/>
              </a:rPr>
              <a:t>these</a:t>
            </a:r>
          </a:p>
        </p:txBody>
      </p:sp>
    </p:spTree>
    <p:extLst>
      <p:ext uri="{BB962C8B-B14F-4D97-AF65-F5344CB8AC3E}">
        <p14:creationId xmlns:p14="http://schemas.microsoft.com/office/powerpoint/2010/main" val="4313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8995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137501" y="3054285"/>
            <a:ext cx="1850796" cy="744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669849" y="3537582"/>
            <a:ext cx="1746913" cy="573206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9849" y="3125336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Calibri" pitchFamily="34" charset="0"/>
              </a:rPr>
              <a:t>Copy to RAM</a:t>
            </a:r>
            <a:endParaRPr lang="en-US" sz="1800" dirty="0" smtClean="0"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67481"/>
              </p:ext>
            </p:extLst>
          </p:nvPr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82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8995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137501" y="3054285"/>
            <a:ext cx="1850796" cy="744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6939" y="324197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Calibri" pitchFamily="34" charset="0"/>
              </a:rPr>
              <a:t>Update 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669849" y="3537582"/>
            <a:ext cx="1746913" cy="573206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9849" y="3125336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Calibri" pitchFamily="34" charset="0"/>
              </a:rPr>
              <a:t>Copy to RAM</a:t>
            </a:r>
            <a:endParaRPr lang="en-US" sz="1800" dirty="0" smtClean="0"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4099"/>
              </p:ext>
            </p:extLst>
          </p:nvPr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57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13162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820" y="34548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ERASE!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4099"/>
              </p:ext>
            </p:extLst>
          </p:nvPr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1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6681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56939" y="324197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Calibri" pitchFamily="34" charset="0"/>
              </a:rPr>
              <a:t>Update 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3669849" y="3537582"/>
            <a:ext cx="1746913" cy="573206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9849" y="3125336"/>
            <a:ext cx="1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Store back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8315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06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“Write </a:t>
            </a:r>
            <a:r>
              <a:rPr lang="en-US" dirty="0" smtClean="0"/>
              <a:t>Amplification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97000"/>
            <a:ext cx="7896225" cy="648616"/>
          </a:xfrm>
        </p:spPr>
        <p:txBody>
          <a:bodyPr/>
          <a:lstStyle/>
          <a:p>
            <a:r>
              <a:rPr lang="en-US" dirty="0"/>
              <a:t>Goal: update 8 pages (4 KB) in a block (16 KB)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6681"/>
              </p:ext>
            </p:extLst>
          </p:nvPr>
        </p:nvGraphicFramePr>
        <p:xfrm>
          <a:off x="1137501" y="2346953"/>
          <a:ext cx="185079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699"/>
                <a:gridCol w="462699"/>
                <a:gridCol w="462699"/>
                <a:gridCol w="462699"/>
              </a:tblGrid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24103" y="5414837"/>
            <a:ext cx="7896225" cy="13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Result </a:t>
            </a:r>
          </a:p>
          <a:p>
            <a:pPr lvl="1"/>
            <a:r>
              <a:rPr lang="en-US" dirty="0"/>
              <a:t>Logical: wrote 4 KB </a:t>
            </a:r>
          </a:p>
          <a:p>
            <a:pPr lvl="1"/>
            <a:r>
              <a:rPr lang="en-US" dirty="0"/>
              <a:t>Physical: erased and write 16 KB </a:t>
            </a:r>
          </a:p>
          <a:p>
            <a:pPr lvl="1"/>
            <a:r>
              <a:rPr lang="en-US" dirty="0"/>
              <a:t>“</a:t>
            </a:r>
            <a:r>
              <a:rPr lang="en-US" dirty="0" smtClean="0"/>
              <a:t>Amplification </a:t>
            </a:r>
            <a:r>
              <a:rPr lang="en-US" dirty="0"/>
              <a:t>factor”: 4 </a:t>
            </a:r>
          </a:p>
          <a:p>
            <a:pPr lvl="2"/>
            <a:r>
              <a:rPr lang="en-US" dirty="0"/>
              <a:t>Why do we care? Device will wear out 4X faster! </a:t>
            </a:r>
          </a:p>
        </p:txBody>
      </p:sp>
    </p:spTree>
    <p:extLst>
      <p:ext uri="{BB962C8B-B14F-4D97-AF65-F5344CB8AC3E}">
        <p14:creationId xmlns:p14="http://schemas.microsoft.com/office/powerpoint/2010/main" val="18921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“Non-volatile” </a:t>
            </a:r>
            <a:endParaRPr lang="en-US" dirty="0"/>
          </a:p>
          <a:p>
            <a:pPr lvl="1"/>
            <a:r>
              <a:rPr lang="en-US" dirty="0"/>
              <a:t>Remembers without electricity </a:t>
            </a:r>
          </a:p>
          <a:p>
            <a:r>
              <a:rPr lang="en-US" i="1" dirty="0"/>
              <a:t>Slow </a:t>
            </a:r>
            <a:r>
              <a:rPr lang="en-US" dirty="0"/>
              <a:t>(compared to RAM) </a:t>
            </a:r>
          </a:p>
          <a:p>
            <a:pPr lvl="1"/>
            <a:r>
              <a:rPr lang="en-US" dirty="0"/>
              <a:t>Milliseconds or seconds instead of nanoseconds Can't execute programs from it (must fetch </a:t>
            </a:r>
            <a:r>
              <a:rPr lang="en-US" dirty="0" smtClean="0"/>
              <a:t>first</a:t>
            </a:r>
            <a:r>
              <a:rPr lang="en-US" dirty="0"/>
              <a:t>) </a:t>
            </a:r>
          </a:p>
          <a:p>
            <a:r>
              <a:rPr lang="en-US" i="1" dirty="0"/>
              <a:t>“Block oriented” </a:t>
            </a:r>
            <a:endParaRPr lang="en-US" dirty="0"/>
          </a:p>
          <a:p>
            <a:pPr lvl="1"/>
            <a:r>
              <a:rPr lang="en-US" dirty="0"/>
              <a:t>Fetch and store large clumps of data </a:t>
            </a:r>
          </a:p>
          <a:p>
            <a:pPr lvl="2"/>
            <a:r>
              <a:rPr lang="en-US" dirty="0" smtClean="0"/>
              <a:t>Spinning </a:t>
            </a:r>
            <a:r>
              <a:rPr lang="en-US" dirty="0"/>
              <a:t>disk: 512/4096 bytes </a:t>
            </a:r>
            <a:endParaRPr lang="en-US" dirty="0" smtClean="0"/>
          </a:p>
          <a:p>
            <a:pPr lvl="2"/>
            <a:r>
              <a:rPr lang="en-US" dirty="0" smtClean="0"/>
              <a:t>CD-ROM</a:t>
            </a:r>
            <a:r>
              <a:rPr lang="en-US" dirty="0"/>
              <a:t>: 2048 </a:t>
            </a:r>
            <a:r>
              <a:rPr lang="en-US" dirty="0" smtClean="0"/>
              <a:t>bytes</a:t>
            </a:r>
          </a:p>
          <a:p>
            <a:pPr lvl="2"/>
            <a:r>
              <a:rPr lang="en-US" dirty="0" smtClean="0"/>
              <a:t>Flash</a:t>
            </a:r>
            <a:r>
              <a:rPr lang="en-US" dirty="0"/>
              <a:t>: “hard to say”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2286" y="5698884"/>
            <a:ext cx="7390814" cy="52322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 anchor="ctr" anchorCtr="1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rgbClr val="990000"/>
              </a:buClr>
              <a:buSzPct val="110000"/>
            </a:pPr>
            <a:r>
              <a:rPr lang="en-US" sz="2800" kern="0" dirty="0">
                <a:latin typeface="Calibri" pitchFamily="34" charset="0"/>
              </a:rPr>
              <a:t>Time to fetch 1 byte == time to fetch 1 block </a:t>
            </a:r>
            <a:endParaRPr lang="en-US" sz="28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87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Hot-Spot </a:t>
            </a:r>
            <a:r>
              <a:rPr lang="en-US" dirty="0" smtClean="0"/>
              <a:t>Wear and Wear Leveling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bad case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systems like to write the same block repeatedly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Erasing </a:t>
            </a:r>
            <a:r>
              <a:rPr lang="en-US" dirty="0"/>
              <a:t>damages part of the </a:t>
            </a:r>
            <a:r>
              <a:rPr lang="en-US" dirty="0" smtClean="0"/>
              <a:t>flash 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~10,000 erases destroys a block </a:t>
            </a:r>
          </a:p>
          <a:p>
            <a:pPr>
              <a:lnSpc>
                <a:spcPct val="120000"/>
              </a:lnSpc>
            </a:pPr>
            <a:r>
              <a:rPr lang="en-US" dirty="0"/>
              <a:t>Strategy: lie to the OS!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Host believes it is writing to </a:t>
            </a:r>
            <a:r>
              <a:rPr lang="en-US" dirty="0" smtClean="0"/>
              <a:t>specific </a:t>
            </a:r>
            <a:r>
              <a:rPr lang="en-US" dirty="0"/>
              <a:t>“disk blocks” - LBA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Store </a:t>
            </a:r>
            <a:r>
              <a:rPr lang="en-US" dirty="0"/>
              <a:t>the information somewhere else!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Secretly </a:t>
            </a:r>
            <a:r>
              <a:rPr lang="en-US" dirty="0"/>
              <a:t>re-map host address onto NAND address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FTL </a:t>
            </a:r>
            <a:r>
              <a:rPr lang="en-US" dirty="0"/>
              <a:t>- </a:t>
            </a:r>
            <a:r>
              <a:rPr lang="en-US" dirty="0" smtClean="0"/>
              <a:t>“flash </a:t>
            </a:r>
            <a:r>
              <a:rPr lang="en-US" dirty="0"/>
              <a:t>translation layer”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Each </a:t>
            </a:r>
            <a:r>
              <a:rPr lang="en-US" dirty="0"/>
              <a:t>part of the “disk” moves from one part of the </a:t>
            </a:r>
            <a:r>
              <a:rPr lang="en-US" dirty="0" smtClean="0"/>
              <a:t>flash </a:t>
            </a:r>
            <a:r>
              <a:rPr lang="en-US" dirty="0"/>
              <a:t>to another over time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/>
              <a:t>“Over-provision”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Advertise less space than there really is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spare space to replace worn-out blocks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 up overprovisioning as blocks wear out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Device eventually gets slower and then fails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4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- Write Amplification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bad case </a:t>
            </a:r>
          </a:p>
          <a:p>
            <a:pPr lvl="1"/>
            <a:r>
              <a:rPr lang="en-US" dirty="0"/>
              <a:t>Small random writes </a:t>
            </a:r>
            <a:endParaRPr lang="en-US" dirty="0" smtClean="0"/>
          </a:p>
          <a:p>
            <a:r>
              <a:rPr lang="en-US" dirty="0"/>
              <a:t>Strategy: lie to the OS! </a:t>
            </a:r>
          </a:p>
          <a:p>
            <a:pPr lvl="1"/>
            <a:r>
              <a:rPr lang="en-US" dirty="0"/>
              <a:t>Group multiple small writes into full blocks </a:t>
            </a:r>
          </a:p>
          <a:p>
            <a:pPr lvl="2"/>
            <a:r>
              <a:rPr lang="en-US" dirty="0"/>
              <a:t>Write at sequential write rates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update a “disk block”, store a new copy </a:t>
            </a:r>
            <a:r>
              <a:rPr lang="en-US" i="1" dirty="0"/>
              <a:t>somewhere else </a:t>
            </a:r>
            <a:endParaRPr lang="en-US" dirty="0"/>
          </a:p>
          <a:p>
            <a:pPr lvl="2"/>
            <a:r>
              <a:rPr lang="en-US" dirty="0"/>
              <a:t>Leaves “holes” in other blocks (stale old block versions) </a:t>
            </a:r>
            <a:endParaRPr lang="en-US" dirty="0" smtClean="0"/>
          </a:p>
          <a:p>
            <a:pPr lvl="2"/>
            <a:r>
              <a:rPr lang="en-US" dirty="0" smtClean="0"/>
              <a:t>At </a:t>
            </a:r>
            <a:r>
              <a:rPr lang="en-US" dirty="0"/>
              <a:t>some point, “clean out” the holes by reading a bunch </a:t>
            </a:r>
            <a:r>
              <a:rPr lang="en-US" dirty="0" smtClean="0"/>
              <a:t>of </a:t>
            </a:r>
            <a:r>
              <a:rPr lang="en-US" dirty="0"/>
              <a:t>old blocks and writing back a smaller number of whole pages 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of cleaning depends amount of unallocated space </a:t>
            </a:r>
            <a:endParaRPr lang="en-US" dirty="0" smtClean="0"/>
          </a:p>
          <a:p>
            <a:pPr lvl="2"/>
            <a:r>
              <a:rPr lang="en-US" dirty="0" smtClean="0"/>
              <a:t>Controller </a:t>
            </a:r>
            <a:r>
              <a:rPr lang="en-US" dirty="0"/>
              <a:t>reserves X% hidden space (</a:t>
            </a:r>
            <a:r>
              <a:rPr lang="en-US" dirty="0" err="1"/>
              <a:t>ie</a:t>
            </a:r>
            <a:r>
              <a:rPr lang="en-US" dirty="0"/>
              <a:t>. 10, 20, 50%) 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658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</a:t>
            </a:r>
            <a:r>
              <a:rPr lang="en-US" dirty="0" smtClean="0"/>
              <a:t>vs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SSD's </a:t>
            </a:r>
            <a:r>
              <a:rPr lang="en-US" dirty="0"/>
              <a:t>implement “regular disk” model </a:t>
            </a:r>
          </a:p>
          <a:p>
            <a:pPr lvl="1"/>
            <a:r>
              <a:rPr lang="en-US" dirty="0"/>
              <a:t>LBA </a:t>
            </a:r>
            <a:r>
              <a:rPr lang="en-US" dirty="0" smtClean="0"/>
              <a:t>sectors</a:t>
            </a:r>
          </a:p>
          <a:p>
            <a:pPr lvl="1"/>
            <a:r>
              <a:rPr lang="en-US" dirty="0" smtClean="0"/>
              <a:t>Write-sector</a:t>
            </a:r>
            <a:r>
              <a:rPr lang="en-US" dirty="0"/>
              <a:t>, read-sector, “park heads”, etc. </a:t>
            </a:r>
          </a:p>
          <a:p>
            <a:r>
              <a:rPr lang="en-US" dirty="0" smtClean="0"/>
              <a:t>Read </a:t>
            </a:r>
            <a:r>
              <a:rPr lang="en-US" dirty="0"/>
              <a:t>operations are extremely fast (100X faster), no “seek time” or “rotational delay” (every sector </a:t>
            </a:r>
            <a:r>
              <a:rPr lang="en-US" dirty="0" smtClean="0"/>
              <a:t>is “nearby</a:t>
            </a:r>
            <a:r>
              <a:rPr lang="en-US" dirty="0"/>
              <a:t>”) </a:t>
            </a:r>
          </a:p>
          <a:p>
            <a:r>
              <a:rPr lang="en-US" dirty="0" smtClean="0"/>
              <a:t>Write </a:t>
            </a:r>
            <a:r>
              <a:rPr lang="en-US" dirty="0"/>
              <a:t>operations “vary widely” (maybe 100X faster, maybe not faster at all) </a:t>
            </a:r>
          </a:p>
          <a:p>
            <a:r>
              <a:rPr lang="en-US" dirty="0" smtClean="0"/>
              <a:t>SSD's </a:t>
            </a:r>
            <a:r>
              <a:rPr lang="en-US" dirty="0"/>
              <a:t>use less power than actual disks (~1/5?) </a:t>
            </a:r>
          </a:p>
          <a:p>
            <a:r>
              <a:rPr lang="en-US" dirty="0" smtClean="0"/>
              <a:t>SSD's </a:t>
            </a:r>
            <a:r>
              <a:rPr lang="en-US" dirty="0"/>
              <a:t>are shock-resistant </a:t>
            </a:r>
          </a:p>
          <a:p>
            <a:r>
              <a:rPr lang="en-US" dirty="0" smtClean="0"/>
              <a:t>Writing </a:t>
            </a:r>
            <a:r>
              <a:rPr lang="en-US" dirty="0"/>
              <a:t>to an SSD wears it out much faster than a disk </a:t>
            </a:r>
          </a:p>
          <a:p>
            <a:r>
              <a:rPr lang="en-US" dirty="0" smtClean="0"/>
              <a:t>SSD's </a:t>
            </a:r>
            <a:r>
              <a:rPr lang="en-US" dirty="0"/>
              <a:t>are </a:t>
            </a:r>
            <a:r>
              <a:rPr lang="en-US" i="1" dirty="0"/>
              <a:t>expensive </a:t>
            </a:r>
            <a:r>
              <a:rPr lang="en-US" dirty="0"/>
              <a:t>(20X or more)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51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Reliably Erasing Data from Flash-based Solid State Drives </a:t>
            </a:r>
          </a:p>
          <a:p>
            <a:pPr lvl="1"/>
            <a:r>
              <a:rPr lang="en-US" dirty="0"/>
              <a:t>Wei et al., UCSD</a:t>
            </a:r>
            <a:br>
              <a:rPr lang="en-US" dirty="0"/>
            </a:br>
            <a:r>
              <a:rPr lang="en-US" dirty="0"/>
              <a:t>FAST '11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www.usenix.org</a:t>
            </a:r>
            <a:r>
              <a:rPr lang="en-US" dirty="0">
                <a:hlinkClick r:id="rId2"/>
              </a:rPr>
              <a:t>/legacy/events/fast11/tech/</a:t>
            </a:r>
            <a:r>
              <a:rPr lang="en-US" dirty="0" err="1">
                <a:hlinkClick r:id="rId2"/>
              </a:rPr>
              <a:t>full_papers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Wei.pdf</a:t>
            </a:r>
            <a:r>
              <a:rPr lang="en-US" dirty="0">
                <a:hlinkClick r:id="rId2"/>
              </a:rPr>
              <a:t> </a:t>
            </a:r>
            <a:endParaRPr lang="en-US" dirty="0"/>
          </a:p>
          <a:p>
            <a:r>
              <a:rPr lang="en-US" dirty="0"/>
              <a:t>A Conversation with Jim Gray </a:t>
            </a:r>
            <a:endParaRPr lang="en-US" dirty="0" smtClean="0"/>
          </a:p>
          <a:p>
            <a:pPr lvl="1"/>
            <a:r>
              <a:rPr lang="en-US" dirty="0" smtClean="0"/>
              <a:t>Dave </a:t>
            </a:r>
            <a:r>
              <a:rPr lang="en-US" dirty="0"/>
              <a:t>Patterson </a:t>
            </a:r>
          </a:p>
          <a:p>
            <a:pPr lvl="1"/>
            <a:r>
              <a:rPr lang="en-US" dirty="0"/>
              <a:t>ACM Queue, June 2003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queue.acm.org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detail.cfm?id</a:t>
            </a:r>
            <a:r>
              <a:rPr lang="en-US" dirty="0">
                <a:hlinkClick r:id="rId3"/>
              </a:rPr>
              <a:t>=864078 </a:t>
            </a:r>
            <a:endParaRPr lang="en-US" dirty="0"/>
          </a:p>
          <a:p>
            <a:r>
              <a:rPr lang="en-US" dirty="0"/>
              <a:t>Terabyte Territory </a:t>
            </a:r>
            <a:endParaRPr lang="en-US" dirty="0" smtClean="0"/>
          </a:p>
          <a:p>
            <a:pPr lvl="1"/>
            <a:r>
              <a:rPr lang="en-US" dirty="0" smtClean="0"/>
              <a:t>Brian </a:t>
            </a:r>
            <a:r>
              <a:rPr lang="en-US" dirty="0"/>
              <a:t>Hayes </a:t>
            </a:r>
          </a:p>
          <a:p>
            <a:pPr lvl="1"/>
            <a:r>
              <a:rPr lang="en-US" dirty="0"/>
              <a:t>American Scientist, May/June 2002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www.americanscientist.org</a:t>
            </a:r>
            <a:r>
              <a:rPr lang="en-US" dirty="0">
                <a:hlinkClick r:id="rId4"/>
              </a:rPr>
              <a:t>/issues/pub/terabyte-territory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84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“Non-volatile” </a:t>
            </a:r>
          </a:p>
          <a:p>
            <a:pPr lvl="1"/>
            <a:r>
              <a:rPr lang="en-US" dirty="0"/>
              <a:t>Write; power-off; read: should return same value </a:t>
            </a:r>
          </a:p>
          <a:p>
            <a:pPr lvl="2"/>
            <a:r>
              <a:rPr lang="en-US" i="1" dirty="0"/>
              <a:t>Years </a:t>
            </a:r>
            <a:r>
              <a:rPr lang="en-US" dirty="0"/>
              <a:t>later! </a:t>
            </a:r>
          </a:p>
          <a:p>
            <a:r>
              <a:rPr lang="en-US" dirty="0"/>
              <a:t>Address space </a:t>
            </a:r>
          </a:p>
          <a:p>
            <a:pPr lvl="1"/>
            <a:r>
              <a:rPr lang="en-US" dirty="0"/>
              <a:t>Blocks have numbers </a:t>
            </a:r>
          </a:p>
          <a:p>
            <a:pPr lvl="1"/>
            <a:r>
              <a:rPr lang="en-US" dirty="0"/>
              <a:t>Ancient times: (C,H,S) tuple </a:t>
            </a:r>
          </a:p>
          <a:p>
            <a:pPr lvl="2"/>
            <a:r>
              <a:rPr lang="en-US" dirty="0"/>
              <a:t>C, H, S were geometric features of old disks </a:t>
            </a:r>
            <a:endParaRPr lang="en-US" dirty="0" smtClean="0"/>
          </a:p>
          <a:p>
            <a:pPr lvl="1"/>
            <a:r>
              <a:rPr lang="en-US" dirty="0" smtClean="0"/>
              <a:t>Modern</a:t>
            </a:r>
            <a:r>
              <a:rPr lang="en-US" dirty="0"/>
              <a:t>: (LBA) </a:t>
            </a:r>
          </a:p>
          <a:p>
            <a:pPr lvl="2"/>
            <a:r>
              <a:rPr lang="en-US" dirty="0"/>
              <a:t>“Logical Block Address” runs from 0..N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and writing </a:t>
            </a:r>
          </a:p>
          <a:p>
            <a:pPr lvl="1"/>
            <a:r>
              <a:rPr lang="en-US" dirty="0"/>
              <a:t>Read-block(N) ⇒ [huge delay] ⇒ block else failure </a:t>
            </a:r>
          </a:p>
          <a:p>
            <a:pPr lvl="2"/>
            <a:r>
              <a:rPr lang="en-US" dirty="0"/>
              <a:t>Sometimes a re-try helps (usually not) </a:t>
            </a:r>
          </a:p>
          <a:p>
            <a:pPr lvl="1"/>
            <a:r>
              <a:rPr lang="en-US" dirty="0"/>
              <a:t>Write-block(N) ⇒ [huge delay] ⇒ “ok” else failure </a:t>
            </a:r>
          </a:p>
          <a:p>
            <a:pPr lvl="2"/>
            <a:r>
              <a:rPr lang="en-US" dirty="0"/>
              <a:t>Failures usually indicate “obvious” bad things </a:t>
            </a:r>
          </a:p>
          <a:p>
            <a:pPr lvl="3"/>
            <a:r>
              <a:rPr lang="en-US" dirty="0"/>
              <a:t>The disk motor stopped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Successful” write doesn't </a:t>
            </a:r>
            <a:r>
              <a:rPr lang="en-US" i="1" dirty="0"/>
              <a:t>guarantee </a:t>
            </a:r>
            <a:r>
              <a:rPr lang="en-US" dirty="0"/>
              <a:t>a later read </a:t>
            </a:r>
            <a:endParaRPr lang="en-US" dirty="0" smtClean="0"/>
          </a:p>
          <a:p>
            <a:pPr lvl="2"/>
            <a:r>
              <a:rPr lang="en-US" dirty="0" smtClean="0"/>
              <a:t>Devices </a:t>
            </a:r>
            <a:r>
              <a:rPr lang="en-US" dirty="0"/>
              <a:t>usually contain a power buffer </a:t>
            </a:r>
          </a:p>
          <a:p>
            <a:pPr lvl="3"/>
            <a:r>
              <a:rPr lang="en-US" dirty="0"/>
              <a:t>A write operation either completes or has no effect </a:t>
            </a:r>
            <a:endParaRPr lang="en-US" dirty="0" smtClean="0"/>
          </a:p>
          <a:p>
            <a:pPr lvl="1"/>
            <a:r>
              <a:rPr lang="en-US" dirty="0" smtClean="0"/>
              <a:t>Modern </a:t>
            </a:r>
            <a:r>
              <a:rPr lang="en-US" dirty="0"/>
              <a:t>devices support “tagged command queueing” </a:t>
            </a:r>
          </a:p>
          <a:p>
            <a:pPr lvl="2"/>
            <a:r>
              <a:rPr lang="en-US" dirty="0"/>
              <a:t>OS can issue multiple requests, each has a “tag” </a:t>
            </a:r>
            <a:endParaRPr lang="en-US" dirty="0" smtClean="0"/>
          </a:p>
          <a:p>
            <a:pPr lvl="2"/>
            <a:r>
              <a:rPr lang="en-US" dirty="0" smtClean="0"/>
              <a:t>Device </a:t>
            </a:r>
            <a:r>
              <a:rPr lang="en-US" dirty="0"/>
              <a:t>can return results in any order, with the OS's tag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0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Queueing In Act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Disks serve read requests out of order </a:t>
            </a:r>
          </a:p>
          <a:p>
            <a:pPr lvl="1"/>
            <a:r>
              <a:rPr lang="en-US" dirty="0"/>
              <a:t>OS queues: “read 37”, “read 83”, “read 2” </a:t>
            </a:r>
          </a:p>
          <a:p>
            <a:pPr lvl="2"/>
            <a:r>
              <a:rPr lang="en-US" dirty="0"/>
              <a:t>Disk returns 37, 2, 83 </a:t>
            </a:r>
          </a:p>
          <a:p>
            <a:pPr lvl="3"/>
            <a:r>
              <a:rPr lang="en-US" dirty="0"/>
              <a:t>Great! That's why we buy smart disks and queue multiple requests </a:t>
            </a:r>
          </a:p>
          <a:p>
            <a:r>
              <a:rPr lang="en-US" dirty="0" smtClean="0"/>
              <a:t>Disks </a:t>
            </a:r>
            <a:r>
              <a:rPr lang="en-US" dirty="0"/>
              <a:t>serve </a:t>
            </a:r>
            <a:r>
              <a:rPr lang="en-US" i="1" dirty="0"/>
              <a:t>write </a:t>
            </a:r>
            <a:r>
              <a:rPr lang="en-US" dirty="0"/>
              <a:t>requests out of order, too </a:t>
            </a:r>
          </a:p>
          <a:p>
            <a:pPr lvl="1"/>
            <a:r>
              <a:rPr lang="en-US" dirty="0"/>
              <a:t>OS queues “write 23”, “write 24”, “write 1000”, “read 4-8”, ... </a:t>
            </a:r>
          </a:p>
          <a:p>
            <a:pPr lvl="2"/>
            <a:r>
              <a:rPr lang="en-US" dirty="0"/>
              <a:t>Disk writes 24, 23 (!!), gives you 4, 5, 6, 7, 8, writes 1000 </a:t>
            </a:r>
          </a:p>
          <a:p>
            <a:pPr lvl="2"/>
            <a:r>
              <a:rPr lang="en-US" dirty="0"/>
              <a:t>What if power fails before last </a:t>
            </a:r>
            <a:r>
              <a:rPr lang="en-US" dirty="0" smtClean="0"/>
              <a:t>write?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if power fails between </a:t>
            </a:r>
            <a:r>
              <a:rPr lang="en-US" dirty="0" smtClean="0"/>
              <a:t>first </a:t>
            </a:r>
            <a:r>
              <a:rPr lang="en-US" dirty="0"/>
              <a:t>two writes?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752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Queueing In Action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OS ensure data-structure integrity? </a:t>
            </a:r>
          </a:p>
          <a:p>
            <a:pPr lvl="1"/>
            <a:r>
              <a:rPr lang="en-US" dirty="0"/>
              <a:t>Special commands </a:t>
            </a:r>
          </a:p>
          <a:p>
            <a:pPr lvl="2"/>
            <a:r>
              <a:rPr lang="en-US" dirty="0"/>
              <a:t>“Flush all pending writes” </a:t>
            </a:r>
          </a:p>
          <a:p>
            <a:pPr lvl="3"/>
            <a:r>
              <a:rPr lang="en-US" dirty="0"/>
              <a:t>Think “my disk is 'modern'”, think “disk barrier</a:t>
            </a:r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Can </a:t>
            </a:r>
            <a:r>
              <a:rPr lang="en-US" dirty="0"/>
              <a:t>even queue a </a:t>
            </a:r>
            <a:r>
              <a:rPr lang="en-US" dirty="0" smtClean="0"/>
              <a:t>flush </a:t>
            </a:r>
            <a:r>
              <a:rPr lang="en-US" dirty="0"/>
              <a:t>to apply to all before </a:t>
            </a:r>
            <a:r>
              <a:rPr lang="en-US" dirty="0" smtClean="0"/>
              <a:t>now</a:t>
            </a:r>
          </a:p>
          <a:p>
            <a:pPr lvl="3"/>
            <a:r>
              <a:rPr lang="en-US" dirty="0" smtClean="0"/>
              <a:t>Can </a:t>
            </a:r>
            <a:r>
              <a:rPr lang="en-US" dirty="0"/>
              <a:t>apply these “barrier” </a:t>
            </a:r>
            <a:r>
              <a:rPr lang="en-US" dirty="0" smtClean="0"/>
              <a:t>flushes </a:t>
            </a:r>
            <a:r>
              <a:rPr lang="en-US" dirty="0"/>
              <a:t>to subsets of requests </a:t>
            </a:r>
            <a:endParaRPr lang="en-US" dirty="0" smtClean="0"/>
          </a:p>
          <a:p>
            <a:pPr lvl="3"/>
            <a:r>
              <a:rPr lang="en-US" dirty="0" smtClean="0"/>
              <a:t>Rarely </a:t>
            </a:r>
            <a:r>
              <a:rPr lang="en-US" dirty="0"/>
              <a:t>used by operating system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Disable write cache” </a:t>
            </a:r>
          </a:p>
          <a:p>
            <a:pPr lvl="3"/>
            <a:r>
              <a:rPr lang="en-US" dirty="0"/>
              <a:t>Think “please don't be quite so modern”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9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“Hard drive” </a:t>
            </a:r>
          </a:p>
          <a:p>
            <a:pPr lvl="1"/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Execution </a:t>
            </a:r>
            <a:r>
              <a:rPr lang="en-US" dirty="0"/>
              <a:t>model </a:t>
            </a:r>
          </a:p>
          <a:p>
            <a:r>
              <a:rPr lang="en-US" dirty="0"/>
              <a:t>NAND </a:t>
            </a:r>
            <a:r>
              <a:rPr lang="en-US" dirty="0" smtClean="0"/>
              <a:t>flash </a:t>
            </a:r>
            <a:r>
              <a:rPr lang="en-US" dirty="0"/>
              <a:t>memory </a:t>
            </a:r>
          </a:p>
          <a:p>
            <a:pPr lvl="1"/>
            <a:r>
              <a:rPr lang="en-US" dirty="0"/>
              <a:t>Challenges </a:t>
            </a:r>
          </a:p>
          <a:p>
            <a:pPr lvl="2"/>
            <a:r>
              <a:rPr lang="en-US" dirty="0"/>
              <a:t>Write </a:t>
            </a:r>
            <a:r>
              <a:rPr lang="en-US" dirty="0" smtClean="0"/>
              <a:t>amplification </a:t>
            </a:r>
          </a:p>
          <a:p>
            <a:pPr lvl="2"/>
            <a:r>
              <a:rPr lang="en-US" dirty="0" smtClean="0"/>
              <a:t>Wear </a:t>
            </a:r>
            <a:r>
              <a:rPr lang="en-US" dirty="0"/>
              <a:t>leveling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47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Hard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119323" cy="4972050"/>
          </a:xfrm>
        </p:spPr>
        <p:txBody>
          <a:bodyPr/>
          <a:lstStyle/>
          <a:p>
            <a:r>
              <a:rPr lang="en-US"/>
              <a:t>Information is written to and read from the platters by the </a:t>
            </a:r>
            <a:r>
              <a:rPr lang="en-US" i="1"/>
              <a:t>read/write heads </a:t>
            </a:r>
            <a:r>
              <a:rPr lang="en-US"/>
              <a:t>on the end of the </a:t>
            </a:r>
            <a:r>
              <a:rPr lang="en-US" i="1"/>
              <a:t>disk arm </a:t>
            </a:r>
            <a:endParaRPr lang="en-US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884" y="1362075"/>
            <a:ext cx="4663575" cy="39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7798</TotalTime>
  <Words>1798</Words>
  <Application>Microsoft Macintosh PowerPoint</Application>
  <PresentationFormat>On-screen Show (4:3)</PresentationFormat>
  <Paragraphs>260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 Narrow</vt:lpstr>
      <vt:lpstr>Calibri</vt:lpstr>
      <vt:lpstr>Times New Roman</vt:lpstr>
      <vt:lpstr>Wingdings</vt:lpstr>
      <vt:lpstr>Wingdings 2</vt:lpstr>
      <vt:lpstr>Arial</vt:lpstr>
      <vt:lpstr>template2007</vt:lpstr>
      <vt:lpstr>Storage -  disks</vt:lpstr>
      <vt:lpstr>Storage</vt:lpstr>
      <vt:lpstr>Storage characteristics</vt:lpstr>
      <vt:lpstr>Storage Model </vt:lpstr>
      <vt:lpstr>Storage Model </vt:lpstr>
      <vt:lpstr>Command Queueing In Act </vt:lpstr>
      <vt:lpstr>Command Queueing In Action </vt:lpstr>
      <vt:lpstr>Examples </vt:lpstr>
      <vt:lpstr>Anatomy of a Hard Drive </vt:lpstr>
      <vt:lpstr>Anatomy of a Hard Drive </vt:lpstr>
      <vt:lpstr>Anatomy of a Hard Drive </vt:lpstr>
      <vt:lpstr>Anatomy of a Hard Drive </vt:lpstr>
      <vt:lpstr>Anatomy of a Hard Drive, Actual</vt:lpstr>
      <vt:lpstr>Anatomy of a Hard Drive </vt:lpstr>
      <vt:lpstr>Anatomy of a Hard Drive </vt:lpstr>
      <vt:lpstr>Anatomy of a “Sector” </vt:lpstr>
      <vt:lpstr>Disk Cylinder </vt:lpstr>
      <vt:lpstr>Access Within A Cylinder is Faster </vt:lpstr>
      <vt:lpstr>Access Time </vt:lpstr>
      <vt:lpstr>Access Time </vt:lpstr>
      <vt:lpstr>Solid-State Disks (SSD) </vt:lpstr>
      <vt:lpstr>Solid-State Disks (SSD) </vt:lpstr>
      <vt:lpstr>Solid-State Disks (SSD) </vt:lpstr>
      <vt:lpstr>“Write Amplification” </vt:lpstr>
      <vt:lpstr>“Write Amplification” </vt:lpstr>
      <vt:lpstr>“Write Amplification” </vt:lpstr>
      <vt:lpstr>“Write Amplification” </vt:lpstr>
      <vt:lpstr>“Write Amplification” </vt:lpstr>
      <vt:lpstr>“Write Amplification” </vt:lpstr>
      <vt:lpstr>Hot-Spot Wear and Wear Leveling </vt:lpstr>
      <vt:lpstr>Managing - Write Amplification </vt:lpstr>
      <vt:lpstr>SSD vs Disk</vt:lpstr>
      <vt:lpstr>Further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cp:lastModifiedBy>Microsoft Office User</cp:lastModifiedBy>
  <cp:revision>96</cp:revision>
  <dcterms:modified xsi:type="dcterms:W3CDTF">2019-04-15T07:20:01Z</dcterms:modified>
</cp:coreProperties>
</file>