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1615" r:id="rId2"/>
    <p:sldId id="1685" r:id="rId3"/>
    <p:sldId id="1658" r:id="rId4"/>
    <p:sldId id="1686" r:id="rId5"/>
    <p:sldId id="1667" r:id="rId6"/>
    <p:sldId id="1689" r:id="rId7"/>
    <p:sldId id="1690" r:id="rId8"/>
    <p:sldId id="1634" r:id="rId9"/>
    <p:sldId id="1697" r:id="rId10"/>
    <p:sldId id="1664" r:id="rId11"/>
    <p:sldId id="1647" r:id="rId12"/>
    <p:sldId id="1638" r:id="rId13"/>
    <p:sldId id="1692" r:id="rId14"/>
    <p:sldId id="1641" r:id="rId15"/>
    <p:sldId id="1639" r:id="rId16"/>
    <p:sldId id="1693" r:id="rId17"/>
    <p:sldId id="1694" r:id="rId18"/>
    <p:sldId id="1646" r:id="rId19"/>
    <p:sldId id="1691" r:id="rId20"/>
    <p:sldId id="1648" r:id="rId21"/>
    <p:sldId id="1695" r:id="rId22"/>
    <p:sldId id="1640" r:id="rId23"/>
    <p:sldId id="1642" r:id="rId24"/>
    <p:sldId id="1684" r:id="rId25"/>
    <p:sldId id="1643" r:id="rId26"/>
    <p:sldId id="1644" r:id="rId27"/>
    <p:sldId id="1670" r:id="rId28"/>
    <p:sldId id="1671" r:id="rId29"/>
    <p:sldId id="1696" r:id="rId30"/>
    <p:sldId id="1676" r:id="rId31"/>
    <p:sldId id="1673" r:id="rId32"/>
    <p:sldId id="1677" r:id="rId33"/>
    <p:sldId id="1678" r:id="rId34"/>
    <p:sldId id="1683" r:id="rId35"/>
    <p:sldId id="1679" r:id="rId36"/>
    <p:sldId id="1681" r:id="rId37"/>
  </p:sldIdLst>
  <p:sldSz cx="9144000" cy="6858000" type="screen4x3"/>
  <p:notesSz cx="7302500" cy="9586913"/>
  <p:custDataLst>
    <p:tags r:id="rId4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5BD"/>
    <a:srgbClr val="630801"/>
    <a:srgbClr val="C01A01"/>
    <a:srgbClr val="990000"/>
    <a:srgbClr val="F1C7C7"/>
    <a:srgbClr val="D5F1CF"/>
    <a:srgbClr val="E9E1C9"/>
    <a:srgbClr val="DED8C4"/>
    <a:srgbClr val="E7DDBB"/>
    <a:srgbClr val="DDCE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11"/>
    <p:restoredTop sz="94646"/>
  </p:normalViewPr>
  <p:slideViewPr>
    <p:cSldViewPr snapToGrid="0">
      <p:cViewPr varScale="1">
        <p:scale>
          <a:sx n="86" d="100"/>
          <a:sy n="86" d="100"/>
        </p:scale>
        <p:origin x="66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398"/>
    </p:cViewPr>
  </p:sorterViewPr>
  <p:notesViewPr>
    <p:cSldViewPr snapToGrid="0">
      <p:cViewPr>
        <p:scale>
          <a:sx n="1" d="2"/>
          <a:sy n="1" d="2"/>
        </p:scale>
        <p:origin x="6480" y="9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331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0C8D1502-C5FD-9142-833A-C16F45EDE449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10</a:t>
            </a:fld>
            <a:endParaRPr lang="en-GB" altLang="en-US" sz="1300"/>
          </a:p>
        </p:txBody>
      </p:sp>
      <p:sp>
        <p:nvSpPr>
          <p:cNvPr id="13316" name="Text Box 2"/>
          <p:cNvSpPr txBox="1">
            <a:spLocks noChangeArrowheads="1"/>
          </p:cNvSpPr>
          <p:nvPr/>
        </p:nvSpPr>
        <p:spPr bwMode="auto">
          <a:xfrm>
            <a:off x="4402138" y="9553575"/>
            <a:ext cx="3349625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9000" tIns="49680" rIns="99000" bIns="4968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fld id="{0A31E3B1-403C-9F42-96D0-46B7F88D5A21}" type="slidenum">
              <a:rPr lang="en-GB" altLang="en-US" sz="1300"/>
              <a:pPr algn="r" eaLnBrk="1">
                <a:lnSpc>
                  <a:spcPct val="94000"/>
                </a:lnSpc>
                <a:spcBef>
                  <a:spcPct val="0"/>
                </a:spcBef>
                <a:buSzPct val="45000"/>
                <a:buFont typeface="Wingdings" charset="2"/>
                <a:buNone/>
              </a:pPr>
              <a:t>10</a:t>
            </a:fld>
            <a:endParaRPr lang="en-GB" altLang="en-US" sz="1300"/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0" y="9553575"/>
            <a:ext cx="3349625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9000" tIns="49680" rIns="99000" bIns="4968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1300"/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0" y="0"/>
            <a:ext cx="33496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9000" tIns="49680" rIns="99000" bIns="49680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1300"/>
          </a:p>
        </p:txBody>
      </p:sp>
      <p:sp>
        <p:nvSpPr>
          <p:cNvPr id="13319" name="Text Box 5"/>
          <p:cNvSpPr txBox="1">
            <a:spLocks noChangeArrowheads="1"/>
          </p:cNvSpPr>
          <p:nvPr/>
        </p:nvSpPr>
        <p:spPr bwMode="auto">
          <a:xfrm>
            <a:off x="4402138" y="0"/>
            <a:ext cx="33496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9000" tIns="49680" rIns="99000" bIns="49680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3320" name="Text Box 6"/>
          <p:cNvSpPr txBox="1">
            <a:spLocks noChangeArrowheads="1"/>
          </p:cNvSpPr>
          <p:nvPr/>
        </p:nvSpPr>
        <p:spPr bwMode="auto">
          <a:xfrm>
            <a:off x="1371600" y="754063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 eaLnBrk="1">
              <a:spcBef>
                <a:spcPct val="0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None/>
            </a:pPr>
            <a:endParaRPr lang="tr-TR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321" name="Rectangle 7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032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2969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CE3811A4-5F93-0649-9646-B25B6C90B69E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31</a:t>
            </a:fld>
            <a:endParaRPr lang="en-GB" altLang="en-US" sz="1300"/>
          </a:p>
        </p:txBody>
      </p:sp>
      <p:sp>
        <p:nvSpPr>
          <p:cNvPr id="29700" name="Text Box 2"/>
          <p:cNvSpPr txBox="1">
            <a:spLocks noChangeArrowheads="1"/>
          </p:cNvSpPr>
          <p:nvPr/>
        </p:nvSpPr>
        <p:spPr bwMode="auto">
          <a:xfrm>
            <a:off x="4402138" y="9553575"/>
            <a:ext cx="3349625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9000" tIns="49680" rIns="99000" bIns="4968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fld id="{39BC6C68-EEC3-D943-B249-4A9A851F2B3F}" type="slidenum">
              <a:rPr lang="en-GB" altLang="en-US" sz="1300"/>
              <a:pPr algn="r" eaLnBrk="1">
                <a:lnSpc>
                  <a:spcPct val="94000"/>
                </a:lnSpc>
                <a:spcBef>
                  <a:spcPct val="0"/>
                </a:spcBef>
                <a:buSzPct val="45000"/>
                <a:buFont typeface="Wingdings" charset="2"/>
                <a:buNone/>
              </a:pPr>
              <a:t>31</a:t>
            </a:fld>
            <a:endParaRPr lang="en-GB" altLang="en-US" sz="1300"/>
          </a:p>
        </p:txBody>
      </p:sp>
      <p:sp>
        <p:nvSpPr>
          <p:cNvPr id="29701" name="Text Box 3"/>
          <p:cNvSpPr txBox="1">
            <a:spLocks noChangeArrowheads="1"/>
          </p:cNvSpPr>
          <p:nvPr/>
        </p:nvSpPr>
        <p:spPr bwMode="auto">
          <a:xfrm>
            <a:off x="0" y="9553575"/>
            <a:ext cx="3349625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9000" tIns="49680" rIns="99000" bIns="4968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1300"/>
          </a:p>
        </p:txBody>
      </p:sp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0" y="0"/>
            <a:ext cx="33496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9000" tIns="49680" rIns="99000" bIns="49680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1300"/>
          </a:p>
        </p:txBody>
      </p:sp>
      <p:sp>
        <p:nvSpPr>
          <p:cNvPr id="29703" name="Text Box 5"/>
          <p:cNvSpPr txBox="1">
            <a:spLocks noChangeArrowheads="1"/>
          </p:cNvSpPr>
          <p:nvPr/>
        </p:nvSpPr>
        <p:spPr bwMode="auto">
          <a:xfrm>
            <a:off x="4402138" y="0"/>
            <a:ext cx="33496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9000" tIns="49680" rIns="99000" bIns="49680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29704" name="Text Box 6"/>
          <p:cNvSpPr txBox="1">
            <a:spLocks noChangeArrowheads="1"/>
          </p:cNvSpPr>
          <p:nvPr/>
        </p:nvSpPr>
        <p:spPr bwMode="auto">
          <a:xfrm>
            <a:off x="1371600" y="754063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 eaLnBrk="1">
              <a:spcBef>
                <a:spcPct val="0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None/>
            </a:pPr>
            <a:endParaRPr lang="tr-TR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9705" name="Rectangle 7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4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 b="1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 b="1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685800" y="170784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Files and Filesystems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75" name="TextShape 2"/>
          <p:cNvSpPr txBox="1"/>
          <p:nvPr/>
        </p:nvSpPr>
        <p:spPr>
          <a:xfrm>
            <a:off x="685800" y="3886200"/>
            <a:ext cx="7677000" cy="175212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035905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>
          <a:xfrm>
            <a:off x="671041" y="93961"/>
            <a:ext cx="8042400" cy="702720"/>
          </a:xfrm>
        </p:spPr>
        <p:txBody>
          <a:bodyPr/>
          <a:lstStyle/>
          <a:p>
            <a:pPr>
              <a:lnSpc>
                <a:spcPct val="51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/>
              <a:t>File Concept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0695" y="802441"/>
            <a:ext cx="6099386" cy="5212800"/>
          </a:xfrm>
        </p:spPr>
        <p:txBody>
          <a:bodyPr/>
          <a:lstStyle/>
          <a:p>
            <a:pPr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altLang="en-US" dirty="0"/>
              <a:t>From the user point of view, file is the only unit through which data can be written onto storage devices. </a:t>
            </a:r>
            <a:endParaRPr lang="en-GB" altLang="en-US" dirty="0" smtClean="0"/>
          </a:p>
          <a:p>
            <a:pPr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altLang="en-US" dirty="0" smtClean="0"/>
              <a:t>File </a:t>
            </a:r>
            <a:r>
              <a:rPr lang="en-GB" altLang="en-US" dirty="0"/>
              <a:t>is a logical storage unit </a:t>
            </a:r>
            <a:r>
              <a:rPr lang="en-GB" altLang="en-US" dirty="0" smtClean="0"/>
              <a:t>abstraction.</a:t>
            </a:r>
            <a:endParaRPr lang="en-GB" altLang="en-US" dirty="0"/>
          </a:p>
          <a:p>
            <a:pPr marL="685800" lvl="1"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altLang="en-US" b="1" dirty="0"/>
              <a:t>Hide details of storage devices </a:t>
            </a:r>
          </a:p>
          <a:p>
            <a:pPr marL="1085850" lvl="2" indent="-285750"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altLang="en-US" b="1" dirty="0"/>
              <a:t>sector </a:t>
            </a:r>
            <a:r>
              <a:rPr lang="en-GB" altLang="en-US" b="1" dirty="0" smtClean="0"/>
              <a:t>addressing/</a:t>
            </a:r>
            <a:r>
              <a:rPr lang="en-GB" altLang="en-US" b="1" dirty="0"/>
              <a:t> </a:t>
            </a:r>
            <a:r>
              <a:rPr lang="en-GB" altLang="en-US" b="1" dirty="0" smtClean="0"/>
              <a:t>SCSI </a:t>
            </a:r>
            <a:r>
              <a:rPr lang="en-GB" altLang="en-US" b="1" dirty="0"/>
              <a:t>vs. </a:t>
            </a:r>
            <a:r>
              <a:rPr lang="en-GB" altLang="en-US" b="1" dirty="0" smtClean="0"/>
              <a:t>IDE</a:t>
            </a:r>
          </a:p>
          <a:p>
            <a:pPr lvl="1" indent="-342900"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b="1" dirty="0"/>
              <a:t>Hide details of allocation/location on a storage device </a:t>
            </a:r>
            <a:endParaRPr lang="en-GB" altLang="en-US" sz="1800" dirty="0"/>
          </a:p>
          <a:p>
            <a:pPr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altLang="en-US" dirty="0" smtClean="0"/>
              <a:t>The </a:t>
            </a:r>
            <a:r>
              <a:rPr lang="en-GB" altLang="en-US" dirty="0"/>
              <a:t>information in a file as well as the attributes of the file is determined by its creator.</a:t>
            </a:r>
          </a:p>
          <a:p>
            <a:pPr marL="700476" lvl="1"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altLang="en-US" sz="1800" dirty="0" smtClean="0"/>
              <a:t>Data: Numeric/character/binary</a:t>
            </a:r>
            <a:endParaRPr lang="en-GB" altLang="en-US" sz="1800" dirty="0"/>
          </a:p>
          <a:p>
            <a:pPr marL="700476" lvl="1"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altLang="en-US" sz="1800" dirty="0" smtClean="0"/>
              <a:t>Program</a:t>
            </a:r>
            <a:endParaRPr lang="en-GB" altLang="en-US" sz="1800" dirty="0"/>
          </a:p>
        </p:txBody>
      </p:sp>
      <p:pic>
        <p:nvPicPr>
          <p:cNvPr id="12292" name="Picture 8" descr="http://www.peachtreearchives.com/images/file_paper_stack_mes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28" y="998811"/>
            <a:ext cx="2531520" cy="3257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98681" y="5791632"/>
            <a:ext cx="81871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0965" indent="-300965"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altLang="en-US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When a file is created, it becomes independent of the process, the user and even the system that created it. </a:t>
            </a:r>
          </a:p>
        </p:txBody>
      </p:sp>
    </p:spTree>
    <p:extLst>
      <p:ext uri="{BB962C8B-B14F-4D97-AF65-F5344CB8AC3E}">
        <p14:creationId xmlns:p14="http://schemas.microsoft.com/office/powerpoint/2010/main" val="21233211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 to Block Mapping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315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Files are logically continuous regions. Since they grow, shrink, deleted, actual data blocks can be distributed in different regions of disk.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Filesystem</a:t>
            </a: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needs to keep track of this information</a:t>
            </a:r>
            <a:r>
              <a:rPr lang="en-US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lang="en-US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099164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 </a:t>
            </a:r>
            <a:r>
              <a:rPr lang="en-US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Block Management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188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 blocks can be accessed sequentially (text files) or randomly (indexed files).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Spatial locality of files, keeping blocks of the file consecutive on disk, has advantages in some storage types, especially hard disks.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Contiguous allocation: Allocation of large contiguous areas.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Fixed size allocation: Allocation of fixed size blocks. Linkage of blocks in a file is provided by filesystem.</a:t>
            </a: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22538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Contiguous Allocation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215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 data is stored in contiguous blocks on the disk</a:t>
            </a:r>
          </a:p>
        </p:txBody>
      </p:sp>
      <p:sp>
        <p:nvSpPr>
          <p:cNvPr id="216" name="CustomShape 3"/>
          <p:cNvSpPr/>
          <p:nvPr/>
        </p:nvSpPr>
        <p:spPr>
          <a:xfrm>
            <a:off x="785520" y="5106600"/>
            <a:ext cx="484200" cy="457920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</p:sp>
      <p:sp>
        <p:nvSpPr>
          <p:cNvPr id="217" name="CustomShape 4"/>
          <p:cNvSpPr/>
          <p:nvPr/>
        </p:nvSpPr>
        <p:spPr>
          <a:xfrm>
            <a:off x="1269720" y="5106600"/>
            <a:ext cx="484200" cy="457920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18" name="CustomShape 5"/>
          <p:cNvSpPr/>
          <p:nvPr/>
        </p:nvSpPr>
        <p:spPr>
          <a:xfrm>
            <a:off x="1753920" y="5106600"/>
            <a:ext cx="484200" cy="457920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219" name="CustomShape 6"/>
          <p:cNvSpPr/>
          <p:nvPr/>
        </p:nvSpPr>
        <p:spPr>
          <a:xfrm>
            <a:off x="2237760" y="5106600"/>
            <a:ext cx="484200" cy="457920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</p:sp>
      <p:sp>
        <p:nvSpPr>
          <p:cNvPr id="220" name="CustomShape 7"/>
          <p:cNvSpPr/>
          <p:nvPr/>
        </p:nvSpPr>
        <p:spPr>
          <a:xfrm>
            <a:off x="2721960" y="5106600"/>
            <a:ext cx="484200" cy="457920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21" name="CustomShape 8"/>
          <p:cNvSpPr/>
          <p:nvPr/>
        </p:nvSpPr>
        <p:spPr>
          <a:xfrm>
            <a:off x="3206160" y="5106600"/>
            <a:ext cx="484200" cy="457920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</p:sp>
      <p:sp>
        <p:nvSpPr>
          <p:cNvPr id="222" name="CustomShape 9"/>
          <p:cNvSpPr/>
          <p:nvPr/>
        </p:nvSpPr>
        <p:spPr>
          <a:xfrm>
            <a:off x="3690000" y="5106600"/>
            <a:ext cx="484200" cy="457920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</p:sp>
      <p:sp>
        <p:nvSpPr>
          <p:cNvPr id="223" name="CustomShape 10"/>
          <p:cNvSpPr/>
          <p:nvPr/>
        </p:nvSpPr>
        <p:spPr>
          <a:xfrm>
            <a:off x="4174200" y="5106600"/>
            <a:ext cx="484200" cy="457920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224" name="CustomShape 11"/>
          <p:cNvSpPr/>
          <p:nvPr/>
        </p:nvSpPr>
        <p:spPr>
          <a:xfrm>
            <a:off x="4658400" y="5106600"/>
            <a:ext cx="484200" cy="457920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225" name="CustomShape 12"/>
          <p:cNvSpPr/>
          <p:nvPr/>
        </p:nvSpPr>
        <p:spPr>
          <a:xfrm>
            <a:off x="5142600" y="5106600"/>
            <a:ext cx="484200" cy="457920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26" name="CustomShape 13"/>
          <p:cNvSpPr/>
          <p:nvPr/>
        </p:nvSpPr>
        <p:spPr>
          <a:xfrm>
            <a:off x="5626440" y="5106600"/>
            <a:ext cx="484200" cy="457920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227" name="CustomShape 14"/>
          <p:cNvSpPr/>
          <p:nvPr/>
        </p:nvSpPr>
        <p:spPr>
          <a:xfrm>
            <a:off x="6110640" y="5106600"/>
            <a:ext cx="484200" cy="457920"/>
          </a:xfrm>
          <a:prstGeom prst="rect">
            <a:avLst/>
          </a:prstGeom>
          <a:solidFill>
            <a:srgbClr val="FFC000"/>
          </a:soli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228" name="CustomShape 15"/>
          <p:cNvSpPr/>
          <p:nvPr/>
        </p:nvSpPr>
        <p:spPr>
          <a:xfrm>
            <a:off x="6594840" y="5106600"/>
            <a:ext cx="484200" cy="457920"/>
          </a:xfrm>
          <a:prstGeom prst="rect">
            <a:avLst/>
          </a:prstGeom>
          <a:solidFill>
            <a:srgbClr val="FFC000"/>
          </a:soli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229" name="CustomShape 16"/>
          <p:cNvSpPr/>
          <p:nvPr/>
        </p:nvSpPr>
        <p:spPr>
          <a:xfrm>
            <a:off x="7078680" y="5106600"/>
            <a:ext cx="484200" cy="457920"/>
          </a:xfrm>
          <a:prstGeom prst="rect">
            <a:avLst/>
          </a:prstGeom>
          <a:gradFill>
            <a:gsLst>
              <a:gs pos="0">
                <a:srgbClr val="00B8FF"/>
              </a:gs>
              <a:gs pos="100000">
                <a:srgbClr val="99CCFF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30" name="CustomShape 17"/>
          <p:cNvSpPr/>
          <p:nvPr/>
        </p:nvSpPr>
        <p:spPr>
          <a:xfrm>
            <a:off x="7562880" y="5106600"/>
            <a:ext cx="484200" cy="457920"/>
          </a:xfrm>
          <a:prstGeom prst="rect">
            <a:avLst/>
          </a:prstGeom>
          <a:gradFill>
            <a:gsLst>
              <a:gs pos="0">
                <a:srgbClr val="00B8FF"/>
              </a:gs>
              <a:gs pos="100000">
                <a:srgbClr val="99CCFF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31" name="CustomShape 18"/>
          <p:cNvSpPr/>
          <p:nvPr/>
        </p:nvSpPr>
        <p:spPr>
          <a:xfrm>
            <a:off x="8047080" y="5106600"/>
            <a:ext cx="484200" cy="457920"/>
          </a:xfrm>
          <a:prstGeom prst="rect">
            <a:avLst/>
          </a:prstGeom>
          <a:gradFill>
            <a:gsLst>
              <a:gs pos="0">
                <a:srgbClr val="00B8FF"/>
              </a:gs>
              <a:gs pos="100000">
                <a:srgbClr val="99CCFF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45" name="CustomShape 32"/>
          <p:cNvSpPr/>
          <p:nvPr/>
        </p:nvSpPr>
        <p:spPr>
          <a:xfrm>
            <a:off x="447120" y="4042440"/>
            <a:ext cx="7329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 B</a:t>
            </a:r>
          </a:p>
        </p:txBody>
      </p:sp>
      <p:sp>
        <p:nvSpPr>
          <p:cNvPr id="246" name="CustomShape 33"/>
          <p:cNvSpPr/>
          <p:nvPr/>
        </p:nvSpPr>
        <p:spPr>
          <a:xfrm>
            <a:off x="445680" y="4538880"/>
            <a:ext cx="7434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 A</a:t>
            </a:r>
          </a:p>
        </p:txBody>
      </p:sp>
      <p:sp>
        <p:nvSpPr>
          <p:cNvPr id="249" name="CustomShape 36"/>
          <p:cNvSpPr/>
          <p:nvPr/>
        </p:nvSpPr>
        <p:spPr>
          <a:xfrm rot="16200000" flipH="1">
            <a:off x="2267280" y="2957760"/>
            <a:ext cx="694800" cy="3602880"/>
          </a:xfrm>
          <a:prstGeom prst="bentConnector3">
            <a:avLst>
              <a:gd name="adj1" fmla="val 19856"/>
            </a:avLst>
          </a:prstGeom>
          <a:noFill/>
          <a:ln>
            <a:solidFill>
              <a:srgbClr val="008000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50" name="CustomShape 37"/>
          <p:cNvSpPr/>
          <p:nvPr/>
        </p:nvSpPr>
        <p:spPr>
          <a:xfrm rot="16200000" flipH="1">
            <a:off x="823320" y="4902480"/>
            <a:ext cx="198000" cy="210240"/>
          </a:xfrm>
          <a:prstGeom prst="bentConnector3">
            <a:avLst>
              <a:gd name="adj1" fmla="val 50000"/>
            </a:avLst>
          </a:prstGeom>
          <a:noFill/>
          <a:ln>
            <a:solidFill>
              <a:srgbClr val="B84747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cxnSp>
        <p:nvCxnSpPr>
          <p:cNvPr id="251" name="Line 38"/>
          <p:cNvCxnSpPr/>
          <p:nvPr/>
        </p:nvCxn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cxnSp>
      <p:sp>
        <p:nvSpPr>
          <p:cNvPr id="40" name="CustomShape 33"/>
          <p:cNvSpPr/>
          <p:nvPr/>
        </p:nvSpPr>
        <p:spPr>
          <a:xfrm>
            <a:off x="5637556" y="4538880"/>
            <a:ext cx="7434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 </a:t>
            </a:r>
            <a:r>
              <a:rPr lang="en-US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</a:t>
            </a:r>
            <a:endParaRPr lang="en-US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CustomShape 37"/>
          <p:cNvSpPr/>
          <p:nvPr/>
        </p:nvSpPr>
        <p:spPr>
          <a:xfrm rot="16200000" flipH="1">
            <a:off x="6015196" y="4902480"/>
            <a:ext cx="198000" cy="210240"/>
          </a:xfrm>
          <a:prstGeom prst="bentConnector3">
            <a:avLst>
              <a:gd name="adj1" fmla="val 50000"/>
            </a:avLst>
          </a:prstGeom>
          <a:noFill/>
          <a:ln>
            <a:solidFill>
              <a:srgbClr val="B84747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3" name="CustomShape 33"/>
          <p:cNvSpPr/>
          <p:nvPr/>
        </p:nvSpPr>
        <p:spPr>
          <a:xfrm>
            <a:off x="6652822" y="4538880"/>
            <a:ext cx="7434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 </a:t>
            </a:r>
            <a:r>
              <a:rPr lang="en-US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</a:t>
            </a:r>
            <a:endParaRPr lang="en-US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4" name="CustomShape 37"/>
          <p:cNvSpPr/>
          <p:nvPr/>
        </p:nvSpPr>
        <p:spPr>
          <a:xfrm rot="16200000" flipH="1">
            <a:off x="7030462" y="4902480"/>
            <a:ext cx="198000" cy="210240"/>
          </a:xfrm>
          <a:prstGeom prst="bentConnector3">
            <a:avLst>
              <a:gd name="adj1" fmla="val 50000"/>
            </a:avLst>
          </a:prstGeom>
          <a:noFill/>
          <a:ln>
            <a:solidFill>
              <a:srgbClr val="B84747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24692489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Contiguous Allocation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211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Harder to manage. Avoiding external fragmentation is a challenge. 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 main memory: buddy system, free lists of various sizes are used.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Harder problem for slower devices like disks.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 growth is harder to control. </a:t>
            </a:r>
            <a:endParaRPr lang="en-US" sz="24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800280" lvl="1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Size </a:t>
            </a:r>
            <a:r>
              <a:rPr lang="en-US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 not known in advance. </a:t>
            </a:r>
            <a:endParaRPr lang="en-US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800280" lvl="1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 </a:t>
            </a:r>
            <a:r>
              <a:rPr lang="en-US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grows in increments of blocks, not like memory (first allocate and fill later).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Fixed size allocation, easier to implement</a:t>
            </a:r>
            <a:r>
              <a:rPr lang="en-US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lang="tr-TR" sz="24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tr-TR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Fast sequent</a:t>
            </a:r>
            <a:r>
              <a:rPr lang="en-US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</a:t>
            </a:r>
            <a:r>
              <a:rPr lang="tr-TR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 acccess</a:t>
            </a:r>
            <a:endParaRPr lang="en-US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190557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Fragmentation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190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Unused and useless areas on disk causing bad utilization.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Internal: Fragmentation within allocated blocks. Small unused areas when required area is smaller than the block size.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External: Fragmentation in free areas. No useful contiguous area left on disk </a:t>
            </a:r>
            <a:r>
              <a:rPr lang="en-US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whereas the </a:t>
            </a: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total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amount</a:t>
            </a:r>
            <a:r>
              <a:rPr lang="en-US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 free area is large.</a:t>
            </a:r>
          </a:p>
        </p:txBody>
      </p:sp>
      <p:sp>
        <p:nvSpPr>
          <p:cNvPr id="191" name="CustomShape 3"/>
          <p:cNvSpPr/>
          <p:nvPr/>
        </p:nvSpPr>
        <p:spPr>
          <a:xfrm>
            <a:off x="1034280" y="4380120"/>
            <a:ext cx="1305720" cy="1552320"/>
          </a:xfrm>
          <a:prstGeom prst="rect">
            <a:avLst/>
          </a:prstGeom>
          <a:gradFill>
            <a:gsLst>
              <a:gs pos="0">
                <a:srgbClr val="CCFFFF"/>
              </a:gs>
              <a:gs pos="100000">
                <a:srgbClr val="E6FFF4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Wasted: 3K</a:t>
            </a:r>
          </a:p>
        </p:txBody>
      </p:sp>
      <p:sp>
        <p:nvSpPr>
          <p:cNvPr id="192" name="CustomShape 4"/>
          <p:cNvSpPr/>
          <p:nvPr/>
        </p:nvSpPr>
        <p:spPr>
          <a:xfrm>
            <a:off x="1034280" y="4380120"/>
            <a:ext cx="1305720" cy="466200"/>
          </a:xfrm>
          <a:prstGeom prst="rect">
            <a:avLst/>
          </a:prstGeom>
          <a:solidFill>
            <a:srgbClr val="0066CC">
              <a:alpha val="75000"/>
            </a:srgbClr>
          </a:soli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Used: 1K</a:t>
            </a:r>
          </a:p>
        </p:txBody>
      </p:sp>
      <p:sp>
        <p:nvSpPr>
          <p:cNvPr id="193" name="CustomShape 5"/>
          <p:cNvSpPr/>
          <p:nvPr/>
        </p:nvSpPr>
        <p:spPr>
          <a:xfrm>
            <a:off x="3855600" y="4025880"/>
            <a:ext cx="884520" cy="2315880"/>
          </a:xfrm>
          <a:prstGeom prst="rect">
            <a:avLst/>
          </a:prstGeom>
          <a:gradFill>
            <a:gsLst>
              <a:gs pos="0">
                <a:srgbClr val="CCFFFF"/>
              </a:gs>
              <a:gs pos="100000">
                <a:srgbClr val="CCFFFF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94" name="CustomShape 6"/>
          <p:cNvSpPr/>
          <p:nvPr/>
        </p:nvSpPr>
        <p:spPr>
          <a:xfrm>
            <a:off x="3855600" y="4156920"/>
            <a:ext cx="884520" cy="367920"/>
          </a:xfrm>
          <a:prstGeom prst="rect">
            <a:avLst/>
          </a:prstGeom>
          <a:solidFill>
            <a:srgbClr val="0066CC">
              <a:alpha val="68000"/>
            </a:srgbClr>
          </a:soli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12K</a:t>
            </a:r>
          </a:p>
        </p:txBody>
      </p:sp>
      <p:sp>
        <p:nvSpPr>
          <p:cNvPr id="195" name="CustomShape 7"/>
          <p:cNvSpPr/>
          <p:nvPr/>
        </p:nvSpPr>
        <p:spPr>
          <a:xfrm>
            <a:off x="3855600" y="4663440"/>
            <a:ext cx="884520" cy="175320"/>
          </a:xfrm>
          <a:prstGeom prst="rect">
            <a:avLst/>
          </a:prstGeom>
          <a:solidFill>
            <a:srgbClr val="0066CC">
              <a:alpha val="68000"/>
            </a:srgbClr>
          </a:soli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4K</a:t>
            </a:r>
          </a:p>
        </p:txBody>
      </p:sp>
      <p:sp>
        <p:nvSpPr>
          <p:cNvPr id="196" name="CustomShape 8"/>
          <p:cNvSpPr/>
          <p:nvPr/>
        </p:nvSpPr>
        <p:spPr>
          <a:xfrm>
            <a:off x="3855600" y="4970160"/>
            <a:ext cx="884520" cy="367920"/>
          </a:xfrm>
          <a:prstGeom prst="rect">
            <a:avLst/>
          </a:prstGeom>
          <a:solidFill>
            <a:srgbClr val="0066CC">
              <a:alpha val="68000"/>
            </a:srgbClr>
          </a:soli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16K</a:t>
            </a:r>
          </a:p>
        </p:txBody>
      </p:sp>
      <p:sp>
        <p:nvSpPr>
          <p:cNvPr id="197" name="CustomShape 9"/>
          <p:cNvSpPr/>
          <p:nvPr/>
        </p:nvSpPr>
        <p:spPr>
          <a:xfrm>
            <a:off x="3855600" y="5496840"/>
            <a:ext cx="884520" cy="367920"/>
          </a:xfrm>
          <a:prstGeom prst="rect">
            <a:avLst/>
          </a:prstGeom>
          <a:solidFill>
            <a:srgbClr val="0066CC">
              <a:alpha val="68000"/>
            </a:srgbClr>
          </a:soli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12K</a:t>
            </a:r>
          </a:p>
        </p:txBody>
      </p:sp>
      <p:sp>
        <p:nvSpPr>
          <p:cNvPr id="198" name="CustomShape 10"/>
          <p:cNvSpPr/>
          <p:nvPr/>
        </p:nvSpPr>
        <p:spPr>
          <a:xfrm>
            <a:off x="3855600" y="6027840"/>
            <a:ext cx="884520" cy="151920"/>
          </a:xfrm>
          <a:prstGeom prst="rect">
            <a:avLst/>
          </a:prstGeom>
          <a:solidFill>
            <a:srgbClr val="0066CC">
              <a:alpha val="68000"/>
            </a:srgbClr>
          </a:soli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4K</a:t>
            </a:r>
          </a:p>
        </p:txBody>
      </p:sp>
      <p:sp>
        <p:nvSpPr>
          <p:cNvPr id="199" name="CustomShape 11"/>
          <p:cNvSpPr/>
          <p:nvPr/>
        </p:nvSpPr>
        <p:spPr>
          <a:xfrm>
            <a:off x="2324880" y="4404600"/>
            <a:ext cx="1226880" cy="173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Internal</a:t>
            </a: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Block size: 4K
%75 of</a:t>
            </a:r>
          </a:p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Block wasted.</a:t>
            </a:r>
          </a:p>
        </p:txBody>
      </p:sp>
      <p:sp>
        <p:nvSpPr>
          <p:cNvPr id="200" name="CustomShape 12"/>
          <p:cNvSpPr/>
          <p:nvPr/>
        </p:nvSpPr>
        <p:spPr>
          <a:xfrm>
            <a:off x="4740840" y="4389120"/>
            <a:ext cx="1226880" cy="1461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External</a:t>
            </a: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24K free but no  8K or larger area left.</a:t>
            </a:r>
          </a:p>
        </p:txBody>
      </p:sp>
      <p:sp>
        <p:nvSpPr>
          <p:cNvPr id="201" name="CustomShape 13"/>
          <p:cNvSpPr/>
          <p:nvPr/>
        </p:nvSpPr>
        <p:spPr>
          <a:xfrm>
            <a:off x="6165360" y="4017960"/>
            <a:ext cx="884520" cy="2315880"/>
          </a:xfrm>
          <a:prstGeom prst="rect">
            <a:avLst/>
          </a:prstGeom>
          <a:gradFill>
            <a:gsLst>
              <a:gs pos="0">
                <a:srgbClr val="CCFFFF"/>
              </a:gs>
              <a:gs pos="100000">
                <a:srgbClr val="CCFFFF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02" name="CustomShape 14"/>
          <p:cNvSpPr/>
          <p:nvPr/>
        </p:nvSpPr>
        <p:spPr>
          <a:xfrm>
            <a:off x="6165360" y="4005000"/>
            <a:ext cx="884520" cy="367920"/>
          </a:xfrm>
          <a:prstGeom prst="rect">
            <a:avLst/>
          </a:prstGeom>
          <a:solidFill>
            <a:srgbClr val="0066CC">
              <a:alpha val="68000"/>
            </a:srgbClr>
          </a:soli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12K</a:t>
            </a:r>
          </a:p>
        </p:txBody>
      </p:sp>
      <p:sp>
        <p:nvSpPr>
          <p:cNvPr id="203" name="CustomShape 15"/>
          <p:cNvSpPr/>
          <p:nvPr/>
        </p:nvSpPr>
        <p:spPr>
          <a:xfrm>
            <a:off x="6165360" y="4372920"/>
            <a:ext cx="884520" cy="175320"/>
          </a:xfrm>
          <a:prstGeom prst="rect">
            <a:avLst/>
          </a:prstGeom>
          <a:solidFill>
            <a:srgbClr val="0066CC">
              <a:alpha val="68000"/>
            </a:srgbClr>
          </a:soli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4K</a:t>
            </a:r>
          </a:p>
        </p:txBody>
      </p:sp>
      <p:sp>
        <p:nvSpPr>
          <p:cNvPr id="204" name="CustomShape 16"/>
          <p:cNvSpPr/>
          <p:nvPr/>
        </p:nvSpPr>
        <p:spPr>
          <a:xfrm>
            <a:off x="6165360" y="5430240"/>
            <a:ext cx="884520" cy="367920"/>
          </a:xfrm>
          <a:prstGeom prst="rect">
            <a:avLst/>
          </a:prstGeom>
          <a:solidFill>
            <a:srgbClr val="0066CC">
              <a:alpha val="68000"/>
            </a:srgbClr>
          </a:soli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16K</a:t>
            </a:r>
          </a:p>
        </p:txBody>
      </p:sp>
      <p:sp>
        <p:nvSpPr>
          <p:cNvPr id="205" name="CustomShape 17"/>
          <p:cNvSpPr/>
          <p:nvPr/>
        </p:nvSpPr>
        <p:spPr>
          <a:xfrm>
            <a:off x="6165360" y="5812920"/>
            <a:ext cx="884520" cy="367920"/>
          </a:xfrm>
          <a:prstGeom prst="rect">
            <a:avLst/>
          </a:prstGeom>
          <a:solidFill>
            <a:srgbClr val="0066CC">
              <a:alpha val="68000"/>
            </a:srgbClr>
          </a:soli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12K</a:t>
            </a:r>
          </a:p>
        </p:txBody>
      </p:sp>
      <p:sp>
        <p:nvSpPr>
          <p:cNvPr id="206" name="CustomShape 18"/>
          <p:cNvSpPr/>
          <p:nvPr/>
        </p:nvSpPr>
        <p:spPr>
          <a:xfrm>
            <a:off x="6165360" y="6199920"/>
            <a:ext cx="884520" cy="151920"/>
          </a:xfrm>
          <a:prstGeom prst="rect">
            <a:avLst/>
          </a:prstGeom>
          <a:solidFill>
            <a:srgbClr val="0066CC">
              <a:alpha val="68000"/>
            </a:srgbClr>
          </a:soli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4K</a:t>
            </a:r>
          </a:p>
        </p:txBody>
      </p:sp>
      <p:sp>
        <p:nvSpPr>
          <p:cNvPr id="207" name="CustomShape 19"/>
          <p:cNvSpPr/>
          <p:nvPr/>
        </p:nvSpPr>
        <p:spPr>
          <a:xfrm>
            <a:off x="7223760" y="4297680"/>
            <a:ext cx="1645920" cy="1461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 External fragmentation</a:t>
            </a: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A large contiguous area is free.</a:t>
            </a:r>
          </a:p>
        </p:txBody>
      </p:sp>
    </p:spTree>
    <p:extLst>
      <p:ext uri="{BB962C8B-B14F-4D97-AF65-F5344CB8AC3E}">
        <p14:creationId xmlns:p14="http://schemas.microsoft.com/office/powerpoint/2010/main" val="68152969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Linked list allocation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253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36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Link information part of data block:
 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4096 byte block 4092 bytes data, 4 bytes next. 4092 as block size?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Traversing link chain requires full read/write block</a:t>
            </a:r>
            <a:r>
              <a:rPr lang="en-US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Cache does not help much since data blocks are large in total.</a:t>
            </a:r>
            <a:endParaRPr lang="en-US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034280" y="2337054"/>
            <a:ext cx="6370200" cy="1296000"/>
            <a:chOff x="1034280" y="1997640"/>
            <a:chExt cx="6370200" cy="1296000"/>
          </a:xfrm>
        </p:grpSpPr>
        <p:sp>
          <p:nvSpPr>
            <p:cNvPr id="254" name="CustomShape 3"/>
            <p:cNvSpPr/>
            <p:nvPr/>
          </p:nvSpPr>
          <p:spPr>
            <a:xfrm>
              <a:off x="1034280" y="1998360"/>
              <a:ext cx="1177920" cy="1008000"/>
            </a:xfrm>
            <a:prstGeom prst="rect">
              <a:avLst/>
            </a:prstGeom>
            <a:gradFill>
              <a:gsLst>
                <a:gs pos="0">
                  <a:srgbClr val="99CCFF"/>
                </a:gs>
                <a:gs pos="100000">
                  <a:srgbClr val="0084D1"/>
                </a:gs>
              </a:gsLst>
              <a:lin ang="5400000"/>
            </a:gra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sz="1800" b="1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Data</a:t>
              </a:r>
            </a:p>
          </p:txBody>
        </p:sp>
        <p:sp>
          <p:nvSpPr>
            <p:cNvPr id="255" name="CustomShape 4"/>
            <p:cNvSpPr/>
            <p:nvPr/>
          </p:nvSpPr>
          <p:spPr>
            <a:xfrm>
              <a:off x="1034280" y="3023640"/>
              <a:ext cx="1177920" cy="270000"/>
            </a:xfrm>
            <a:prstGeom prst="rect">
              <a:avLst/>
            </a:prstGeom>
            <a:gradFill>
              <a:gsLst>
                <a:gs pos="0">
                  <a:srgbClr val="99CCFF"/>
                </a:gs>
                <a:gs pos="100000">
                  <a:srgbClr val="0084D1"/>
                </a:gs>
              </a:gsLst>
              <a:lin ang="5400000"/>
            </a:gra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sz="1200" b="1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Next block no</a:t>
              </a:r>
              <a:endPara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endParaRPr>
            </a:p>
          </p:txBody>
        </p:sp>
        <p:sp>
          <p:nvSpPr>
            <p:cNvPr id="256" name="CustomShape 5"/>
            <p:cNvSpPr/>
            <p:nvPr/>
          </p:nvSpPr>
          <p:spPr>
            <a:xfrm>
              <a:off x="2765160" y="1998360"/>
              <a:ext cx="1177920" cy="1008000"/>
            </a:xfrm>
            <a:prstGeom prst="rect">
              <a:avLst/>
            </a:prstGeom>
            <a:gradFill>
              <a:gsLst>
                <a:gs pos="0">
                  <a:srgbClr val="99CCFF"/>
                </a:gs>
                <a:gs pos="100000">
                  <a:srgbClr val="0084D1"/>
                </a:gs>
              </a:gsLst>
              <a:lin ang="5400000"/>
            </a:gra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sz="1800" b="1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Data</a:t>
              </a:r>
            </a:p>
          </p:txBody>
        </p:sp>
        <p:sp>
          <p:nvSpPr>
            <p:cNvPr id="257" name="CustomShape 6"/>
            <p:cNvSpPr/>
            <p:nvPr/>
          </p:nvSpPr>
          <p:spPr>
            <a:xfrm>
              <a:off x="2765160" y="3023640"/>
              <a:ext cx="1177920" cy="270000"/>
            </a:xfrm>
            <a:prstGeom prst="rect">
              <a:avLst/>
            </a:prstGeom>
            <a:gradFill>
              <a:gsLst>
                <a:gs pos="0">
                  <a:srgbClr val="99CCFF"/>
                </a:gs>
                <a:gs pos="100000">
                  <a:srgbClr val="0084D1"/>
                </a:gs>
              </a:gsLst>
              <a:lin ang="5400000"/>
            </a:gra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sz="1200" b="1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Next block no</a:t>
              </a:r>
              <a:endPara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endParaRPr>
            </a:p>
          </p:txBody>
        </p:sp>
        <p:sp>
          <p:nvSpPr>
            <p:cNvPr id="258" name="CustomShape 7"/>
            <p:cNvSpPr/>
            <p:nvPr/>
          </p:nvSpPr>
          <p:spPr>
            <a:xfrm>
              <a:off x="4495680" y="1998360"/>
              <a:ext cx="1177920" cy="1008000"/>
            </a:xfrm>
            <a:prstGeom prst="rect">
              <a:avLst/>
            </a:prstGeom>
            <a:gradFill>
              <a:gsLst>
                <a:gs pos="0">
                  <a:srgbClr val="99CCFF"/>
                </a:gs>
                <a:gs pos="100000">
                  <a:srgbClr val="0084D1"/>
                </a:gs>
              </a:gsLst>
              <a:lin ang="5400000"/>
            </a:gra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sz="1800" b="1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Data</a:t>
              </a:r>
            </a:p>
          </p:txBody>
        </p:sp>
        <p:sp>
          <p:nvSpPr>
            <p:cNvPr id="259" name="CustomShape 8"/>
            <p:cNvSpPr/>
            <p:nvPr/>
          </p:nvSpPr>
          <p:spPr>
            <a:xfrm>
              <a:off x="4495680" y="3023640"/>
              <a:ext cx="1177920" cy="270000"/>
            </a:xfrm>
            <a:prstGeom prst="rect">
              <a:avLst/>
            </a:prstGeom>
            <a:gradFill>
              <a:gsLst>
                <a:gs pos="0">
                  <a:srgbClr val="99CCFF"/>
                </a:gs>
                <a:gs pos="100000">
                  <a:srgbClr val="0084D1"/>
                </a:gs>
              </a:gsLst>
              <a:lin ang="5400000"/>
            </a:gra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sz="1200" b="1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Next block no</a:t>
              </a:r>
              <a:endPara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endParaRPr>
            </a:p>
          </p:txBody>
        </p:sp>
        <p:sp>
          <p:nvSpPr>
            <p:cNvPr id="260" name="CustomShape 9"/>
            <p:cNvSpPr/>
            <p:nvPr/>
          </p:nvSpPr>
          <p:spPr>
            <a:xfrm>
              <a:off x="6226560" y="1998360"/>
              <a:ext cx="1177920" cy="1008000"/>
            </a:xfrm>
            <a:prstGeom prst="rect">
              <a:avLst/>
            </a:prstGeom>
            <a:gradFill>
              <a:gsLst>
                <a:gs pos="0">
                  <a:srgbClr val="99CCFF"/>
                </a:gs>
                <a:gs pos="100000">
                  <a:srgbClr val="0084D1"/>
                </a:gs>
              </a:gsLst>
              <a:lin ang="5400000"/>
            </a:gra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sz="1800" b="1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Data</a:t>
              </a:r>
            </a:p>
          </p:txBody>
        </p:sp>
        <p:sp>
          <p:nvSpPr>
            <p:cNvPr id="261" name="CustomShape 10"/>
            <p:cNvSpPr/>
            <p:nvPr/>
          </p:nvSpPr>
          <p:spPr>
            <a:xfrm>
              <a:off x="6226560" y="3023640"/>
              <a:ext cx="1177920" cy="270000"/>
            </a:xfrm>
            <a:prstGeom prst="rect">
              <a:avLst/>
            </a:prstGeom>
            <a:gradFill>
              <a:gsLst>
                <a:gs pos="0">
                  <a:srgbClr val="99CCFF"/>
                </a:gs>
                <a:gs pos="100000">
                  <a:srgbClr val="0084D1"/>
                </a:gs>
              </a:gsLst>
              <a:lin ang="5400000"/>
            </a:gra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sz="1200" b="1" strike="noStrike" spc="-1" dirty="0" smtClean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NULL</a:t>
              </a:r>
              <a:endParaRPr lang="en-US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endParaRPr>
            </a:p>
          </p:txBody>
        </p:sp>
        <p:sp>
          <p:nvSpPr>
            <p:cNvPr id="262" name="CustomShape 11"/>
            <p:cNvSpPr/>
            <p:nvPr/>
          </p:nvSpPr>
          <p:spPr>
            <a:xfrm flipV="1">
              <a:off x="2212920" y="1997640"/>
              <a:ext cx="1141200" cy="1160280"/>
            </a:xfrm>
            <a:prstGeom prst="bentConnector4">
              <a:avLst>
                <a:gd name="adj1" fmla="val 24193"/>
                <a:gd name="adj2" fmla="val 119696"/>
              </a:avLst>
            </a:prstGeom>
            <a:gradFill>
              <a:gsLst>
                <a:gs pos="0">
                  <a:srgbClr val="99CCFF"/>
                </a:gs>
                <a:gs pos="100000">
                  <a:srgbClr val="00B8FF"/>
                </a:gs>
              </a:gsLst>
              <a:lin ang="5400000"/>
            </a:gradFill>
            <a:ln>
              <a:solidFill>
                <a:srgbClr val="000000"/>
              </a:solidFill>
              <a:round/>
              <a:tailEnd type="arrow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63" name="CustomShape 12"/>
            <p:cNvSpPr/>
            <p:nvPr/>
          </p:nvSpPr>
          <p:spPr>
            <a:xfrm flipV="1">
              <a:off x="3943440" y="1997640"/>
              <a:ext cx="1141200" cy="1160280"/>
            </a:xfrm>
            <a:prstGeom prst="bentConnector4">
              <a:avLst>
                <a:gd name="adj1" fmla="val 24193"/>
                <a:gd name="adj2" fmla="val 119696"/>
              </a:avLst>
            </a:prstGeom>
            <a:gradFill>
              <a:gsLst>
                <a:gs pos="0">
                  <a:srgbClr val="99CCFF"/>
                </a:gs>
                <a:gs pos="100000">
                  <a:srgbClr val="00B8FF"/>
                </a:gs>
              </a:gsLst>
              <a:lin ang="5400000"/>
            </a:gradFill>
            <a:ln>
              <a:solidFill>
                <a:srgbClr val="000000"/>
              </a:solidFill>
              <a:round/>
              <a:tailEnd type="arrow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64" name="CustomShape 13"/>
            <p:cNvSpPr/>
            <p:nvPr/>
          </p:nvSpPr>
          <p:spPr>
            <a:xfrm flipV="1">
              <a:off x="5674320" y="1997640"/>
              <a:ext cx="1141200" cy="1160280"/>
            </a:xfrm>
            <a:prstGeom prst="bentConnector4">
              <a:avLst>
                <a:gd name="adj1" fmla="val 24193"/>
                <a:gd name="adj2" fmla="val 119696"/>
              </a:avLst>
            </a:prstGeom>
            <a:gradFill>
              <a:gsLst>
                <a:gs pos="0">
                  <a:srgbClr val="99CCFF"/>
                </a:gs>
                <a:gs pos="100000">
                  <a:srgbClr val="00B8FF"/>
                </a:gs>
              </a:gsLst>
              <a:lin ang="5400000"/>
            </a:gradFill>
            <a:ln>
              <a:solidFill>
                <a:srgbClr val="000000"/>
              </a:solidFill>
              <a:round/>
              <a:tailEnd type="arrow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</p:grpSp>
      <p:sp>
        <p:nvSpPr>
          <p:cNvPr id="16" name="CustomShape 33"/>
          <p:cNvSpPr/>
          <p:nvPr/>
        </p:nvSpPr>
        <p:spPr>
          <a:xfrm>
            <a:off x="544680" y="1789134"/>
            <a:ext cx="7434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 A</a:t>
            </a:r>
          </a:p>
        </p:txBody>
      </p:sp>
      <p:sp>
        <p:nvSpPr>
          <p:cNvPr id="17" name="CustomShape 37"/>
          <p:cNvSpPr/>
          <p:nvPr/>
        </p:nvSpPr>
        <p:spPr>
          <a:xfrm rot="16200000" flipH="1">
            <a:off x="922320" y="2152734"/>
            <a:ext cx="198000" cy="210240"/>
          </a:xfrm>
          <a:prstGeom prst="bentConnector3">
            <a:avLst>
              <a:gd name="adj1" fmla="val 50000"/>
            </a:avLst>
          </a:prstGeom>
          <a:noFill/>
          <a:ln>
            <a:solidFill>
              <a:schemeClr val="tx1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95349787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 </a:t>
            </a:r>
            <a:r>
              <a:rPr lang="en-US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Allocation </a:t>
            </a:r>
            <a:r>
              <a:rPr lang="en-US" sz="3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Table (FAT)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266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Free list and file chain is separated.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FAT, a table of next page pointers.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FAT[i] corresponds to data block i.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7" name="CustomShape 3"/>
          <p:cNvSpPr/>
          <p:nvPr/>
        </p:nvSpPr>
        <p:spPr>
          <a:xfrm>
            <a:off x="1343880" y="3382560"/>
            <a:ext cx="850680" cy="270000"/>
          </a:xfrm>
          <a:prstGeom prst="rect">
            <a:avLst/>
          </a:prstGeom>
          <a:gradFill>
            <a:gsLst>
              <a:gs pos="0">
                <a:srgbClr val="0099FF"/>
              </a:gs>
              <a:gs pos="100000">
                <a:srgbClr val="99CCFF"/>
              </a:gs>
            </a:gsLst>
            <a:lin ang="54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8" name="CustomShape 4"/>
          <p:cNvSpPr/>
          <p:nvPr/>
        </p:nvSpPr>
        <p:spPr>
          <a:xfrm>
            <a:off x="1343880" y="3663000"/>
            <a:ext cx="850680" cy="270000"/>
          </a:xfrm>
          <a:prstGeom prst="rect">
            <a:avLst/>
          </a:prstGeom>
          <a:gradFill>
            <a:gsLst>
              <a:gs pos="0">
                <a:srgbClr val="0099FF"/>
              </a:gs>
              <a:gs pos="100000">
                <a:srgbClr val="99CCFF"/>
              </a:gs>
            </a:gsLst>
            <a:lin ang="54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9" name="CustomShape 5"/>
          <p:cNvSpPr/>
          <p:nvPr/>
        </p:nvSpPr>
        <p:spPr>
          <a:xfrm>
            <a:off x="1343880" y="3943440"/>
            <a:ext cx="850680" cy="270000"/>
          </a:xfrm>
          <a:prstGeom prst="rect">
            <a:avLst/>
          </a:prstGeom>
          <a:gradFill>
            <a:gsLst>
              <a:gs pos="0">
                <a:srgbClr val="0099FF"/>
              </a:gs>
              <a:gs pos="100000">
                <a:srgbClr val="99CCFF"/>
              </a:gs>
            </a:gsLst>
            <a:lin ang="54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0" name="CustomShape 6"/>
          <p:cNvSpPr/>
          <p:nvPr/>
        </p:nvSpPr>
        <p:spPr>
          <a:xfrm>
            <a:off x="1343880" y="4223880"/>
            <a:ext cx="850680" cy="270000"/>
          </a:xfrm>
          <a:prstGeom prst="rect">
            <a:avLst/>
          </a:prstGeom>
          <a:gradFill>
            <a:gsLst>
              <a:gs pos="0">
                <a:srgbClr val="0099FF"/>
              </a:gs>
              <a:gs pos="100000">
                <a:srgbClr val="99CCFF"/>
              </a:gs>
            </a:gsLst>
            <a:lin ang="54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1" name="CustomShape 7"/>
          <p:cNvSpPr/>
          <p:nvPr/>
        </p:nvSpPr>
        <p:spPr>
          <a:xfrm>
            <a:off x="1343880" y="4504680"/>
            <a:ext cx="850680" cy="270000"/>
          </a:xfrm>
          <a:prstGeom prst="rect">
            <a:avLst/>
          </a:prstGeom>
          <a:gradFill>
            <a:gsLst>
              <a:gs pos="0">
                <a:srgbClr val="0099FF"/>
              </a:gs>
              <a:gs pos="100000">
                <a:srgbClr val="99CCFF"/>
              </a:gs>
            </a:gsLst>
            <a:lin ang="54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2" name="CustomShape 8"/>
          <p:cNvSpPr/>
          <p:nvPr/>
        </p:nvSpPr>
        <p:spPr>
          <a:xfrm>
            <a:off x="1343880" y="4785120"/>
            <a:ext cx="850680" cy="270000"/>
          </a:xfrm>
          <a:prstGeom prst="rect">
            <a:avLst/>
          </a:prstGeom>
          <a:gradFill>
            <a:gsLst>
              <a:gs pos="0">
                <a:srgbClr val="0099FF"/>
              </a:gs>
              <a:gs pos="100000">
                <a:srgbClr val="99CCFF"/>
              </a:gs>
            </a:gsLst>
            <a:lin ang="54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3" name="CustomShape 9"/>
          <p:cNvSpPr/>
          <p:nvPr/>
        </p:nvSpPr>
        <p:spPr>
          <a:xfrm>
            <a:off x="1343880" y="5346000"/>
            <a:ext cx="850680" cy="270000"/>
          </a:xfrm>
          <a:prstGeom prst="rect">
            <a:avLst/>
          </a:prstGeom>
          <a:gradFill>
            <a:gsLst>
              <a:gs pos="0">
                <a:srgbClr val="0099FF"/>
              </a:gs>
              <a:gs pos="100000">
                <a:srgbClr val="99CCFF"/>
              </a:gs>
            </a:gsLst>
            <a:lin ang="54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4" name="CustomShape 10"/>
          <p:cNvSpPr/>
          <p:nvPr/>
        </p:nvSpPr>
        <p:spPr>
          <a:xfrm>
            <a:off x="1356840" y="5065560"/>
            <a:ext cx="850680" cy="270000"/>
          </a:xfrm>
          <a:prstGeom prst="rect">
            <a:avLst/>
          </a:prstGeom>
          <a:gradFill>
            <a:gsLst>
              <a:gs pos="0">
                <a:srgbClr val="0099FF"/>
              </a:gs>
              <a:gs pos="100000">
                <a:srgbClr val="99CCFF"/>
              </a:gs>
            </a:gsLst>
            <a:lin ang="54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5" name="CustomShape 11"/>
          <p:cNvSpPr/>
          <p:nvPr/>
        </p:nvSpPr>
        <p:spPr>
          <a:xfrm>
            <a:off x="1343880" y="5626800"/>
            <a:ext cx="850680" cy="270000"/>
          </a:xfrm>
          <a:prstGeom prst="rect">
            <a:avLst/>
          </a:prstGeom>
          <a:gradFill>
            <a:gsLst>
              <a:gs pos="0">
                <a:srgbClr val="0099FF"/>
              </a:gs>
              <a:gs pos="100000">
                <a:srgbClr val="99CCFF"/>
              </a:gs>
            </a:gsLst>
            <a:lin ang="54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9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6" name="CustomShape 12"/>
          <p:cNvSpPr/>
          <p:nvPr/>
        </p:nvSpPr>
        <p:spPr>
          <a:xfrm>
            <a:off x="1343880" y="5907240"/>
            <a:ext cx="850680" cy="270000"/>
          </a:xfrm>
          <a:prstGeom prst="rect">
            <a:avLst/>
          </a:prstGeom>
          <a:gradFill>
            <a:gsLst>
              <a:gs pos="0">
                <a:srgbClr val="0099FF"/>
              </a:gs>
              <a:gs pos="100000">
                <a:srgbClr val="99CCFF"/>
              </a:gs>
            </a:gsLst>
            <a:lin ang="54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7" name="CustomShape 13"/>
          <p:cNvSpPr/>
          <p:nvPr/>
        </p:nvSpPr>
        <p:spPr>
          <a:xfrm>
            <a:off x="154800" y="3293640"/>
            <a:ext cx="8928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freelist</a:t>
            </a: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8" name="CustomShape 14"/>
          <p:cNvSpPr/>
          <p:nvPr/>
        </p:nvSpPr>
        <p:spPr>
          <a:xfrm>
            <a:off x="1020600" y="3478320"/>
            <a:ext cx="322920" cy="38880"/>
          </a:xfrm>
          <a:prstGeom prst="bentConnector3">
            <a:avLst>
              <a:gd name="adj1" fmla="val 50000"/>
            </a:avLst>
          </a:prstGeom>
          <a:gradFill>
            <a:gsLst>
              <a:gs pos="0">
                <a:srgbClr val="000000"/>
              </a:gs>
              <a:gs pos="100000">
                <a:srgbClr val="99CCFF"/>
              </a:gs>
            </a:gsLst>
            <a:lin ang="5400000"/>
          </a:gradFill>
          <a:ln>
            <a:solidFill>
              <a:srgbClr val="004586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79" name="CustomShape 15"/>
          <p:cNvSpPr/>
          <p:nvPr/>
        </p:nvSpPr>
        <p:spPr>
          <a:xfrm>
            <a:off x="2194920" y="3517560"/>
            <a:ext cx="12240" cy="280080"/>
          </a:xfrm>
          <a:prstGeom prst="bentConnector3">
            <a:avLst>
              <a:gd name="adj1" fmla="val 1800000"/>
            </a:avLst>
          </a:prstGeom>
          <a:gradFill>
            <a:gsLst>
              <a:gs pos="0">
                <a:srgbClr val="000000"/>
              </a:gs>
              <a:gs pos="100000">
                <a:srgbClr val="99CCFF"/>
              </a:gs>
            </a:gsLst>
            <a:lin ang="5400000"/>
          </a:gradFill>
          <a:ln>
            <a:solidFill>
              <a:srgbClr val="004586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80" name="CustomShape 16"/>
          <p:cNvSpPr/>
          <p:nvPr/>
        </p:nvSpPr>
        <p:spPr>
          <a:xfrm>
            <a:off x="2194920" y="4078800"/>
            <a:ext cx="12240" cy="280080"/>
          </a:xfrm>
          <a:prstGeom prst="bentConnector3">
            <a:avLst>
              <a:gd name="adj1" fmla="val 1800000"/>
            </a:avLst>
          </a:prstGeom>
          <a:gradFill>
            <a:gsLst>
              <a:gs pos="0">
                <a:srgbClr val="000000"/>
              </a:gs>
              <a:gs pos="100000">
                <a:srgbClr val="99CCFF"/>
              </a:gs>
            </a:gsLst>
            <a:lin ang="5400000"/>
          </a:gradFill>
          <a:ln>
            <a:solidFill>
              <a:srgbClr val="004586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81" name="CustomShape 17"/>
          <p:cNvSpPr/>
          <p:nvPr/>
        </p:nvSpPr>
        <p:spPr>
          <a:xfrm>
            <a:off x="2194920" y="4639680"/>
            <a:ext cx="12240" cy="280080"/>
          </a:xfrm>
          <a:prstGeom prst="bentConnector3">
            <a:avLst>
              <a:gd name="adj1" fmla="val 1800000"/>
            </a:avLst>
          </a:prstGeom>
          <a:gradFill>
            <a:gsLst>
              <a:gs pos="0">
                <a:srgbClr val="000000"/>
              </a:gs>
              <a:gs pos="100000">
                <a:srgbClr val="99CCFF"/>
              </a:gs>
            </a:gsLst>
            <a:lin ang="5400000"/>
          </a:gradFill>
          <a:ln>
            <a:solidFill>
              <a:srgbClr val="004586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82" name="CustomShape 18"/>
          <p:cNvSpPr/>
          <p:nvPr/>
        </p:nvSpPr>
        <p:spPr>
          <a:xfrm flipH="1">
            <a:off x="2194200" y="5200920"/>
            <a:ext cx="12600" cy="280080"/>
          </a:xfrm>
          <a:prstGeom prst="bentConnector3">
            <a:avLst>
              <a:gd name="adj1" fmla="val -1745971"/>
            </a:avLst>
          </a:prstGeom>
          <a:gradFill>
            <a:gsLst>
              <a:gs pos="0">
                <a:srgbClr val="000000"/>
              </a:gs>
              <a:gs pos="100000">
                <a:srgbClr val="99CCFF"/>
              </a:gs>
            </a:gsLst>
            <a:lin ang="5400000"/>
          </a:gradFill>
          <a:ln>
            <a:solidFill>
              <a:srgbClr val="004586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83" name="CustomShape 19"/>
          <p:cNvSpPr/>
          <p:nvPr/>
        </p:nvSpPr>
        <p:spPr>
          <a:xfrm>
            <a:off x="2194920" y="5761800"/>
            <a:ext cx="12240" cy="280080"/>
          </a:xfrm>
          <a:prstGeom prst="bentConnector3">
            <a:avLst>
              <a:gd name="adj1" fmla="val 1800000"/>
            </a:avLst>
          </a:prstGeom>
          <a:gradFill>
            <a:gsLst>
              <a:gs pos="0">
                <a:srgbClr val="000000"/>
              </a:gs>
              <a:gs pos="100000">
                <a:srgbClr val="99CCFF"/>
              </a:gs>
            </a:gsLst>
            <a:lin ang="5400000"/>
          </a:gradFill>
          <a:ln>
            <a:solidFill>
              <a:srgbClr val="004586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84" name="CustomShape 20"/>
          <p:cNvSpPr/>
          <p:nvPr/>
        </p:nvSpPr>
        <p:spPr>
          <a:xfrm rot="10800000" flipV="1">
            <a:off x="1356480" y="4078800"/>
            <a:ext cx="12240" cy="280080"/>
          </a:xfrm>
          <a:prstGeom prst="bentConnector3">
            <a:avLst>
              <a:gd name="adj1" fmla="val 1800000"/>
            </a:avLst>
          </a:prstGeom>
          <a:gradFill>
            <a:gsLst>
              <a:gs pos="0">
                <a:srgbClr val="000000"/>
              </a:gs>
              <a:gs pos="100000">
                <a:srgbClr val="99CCFF"/>
              </a:gs>
            </a:gsLst>
            <a:lin ang="5400000"/>
          </a:gradFill>
          <a:ln>
            <a:solidFill>
              <a:srgbClr val="004586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85" name="CustomShape 21"/>
          <p:cNvSpPr/>
          <p:nvPr/>
        </p:nvSpPr>
        <p:spPr>
          <a:xfrm rot="10800000" flipV="1">
            <a:off x="1356480" y="5761800"/>
            <a:ext cx="12240" cy="280080"/>
          </a:xfrm>
          <a:prstGeom prst="bentConnector3">
            <a:avLst>
              <a:gd name="adj1" fmla="val 1800000"/>
            </a:avLst>
          </a:prstGeom>
          <a:gradFill>
            <a:gsLst>
              <a:gs pos="0">
                <a:srgbClr val="000000"/>
              </a:gs>
              <a:gs pos="100000">
                <a:srgbClr val="99CCFF"/>
              </a:gs>
            </a:gsLst>
            <a:lin ang="5400000"/>
          </a:gradFill>
          <a:ln>
            <a:solidFill>
              <a:srgbClr val="004586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86" name="CustomShape 22"/>
          <p:cNvSpPr/>
          <p:nvPr/>
        </p:nvSpPr>
        <p:spPr>
          <a:xfrm rot="10800000" flipH="1" flipV="1">
            <a:off x="1356120" y="5200920"/>
            <a:ext cx="12600" cy="280080"/>
          </a:xfrm>
          <a:prstGeom prst="bentConnector3">
            <a:avLst>
              <a:gd name="adj1" fmla="val -1745971"/>
            </a:avLst>
          </a:prstGeom>
          <a:gradFill>
            <a:gsLst>
              <a:gs pos="0">
                <a:srgbClr val="000000"/>
              </a:gs>
              <a:gs pos="100000">
                <a:srgbClr val="99CCFF"/>
              </a:gs>
            </a:gsLst>
            <a:lin ang="5400000"/>
          </a:gradFill>
          <a:ln>
            <a:solidFill>
              <a:srgbClr val="004586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87" name="CustomShape 23"/>
          <p:cNvSpPr/>
          <p:nvPr/>
        </p:nvSpPr>
        <p:spPr>
          <a:xfrm rot="10800000" flipV="1">
            <a:off x="1356480" y="4639680"/>
            <a:ext cx="12240" cy="280080"/>
          </a:xfrm>
          <a:prstGeom prst="bentConnector3">
            <a:avLst>
              <a:gd name="adj1" fmla="val 1800000"/>
            </a:avLst>
          </a:prstGeom>
          <a:gradFill>
            <a:gsLst>
              <a:gs pos="0">
                <a:srgbClr val="000000"/>
              </a:gs>
              <a:gs pos="100000">
                <a:srgbClr val="99CCFF"/>
              </a:gs>
            </a:gsLst>
            <a:lin ang="5400000"/>
          </a:gradFill>
          <a:ln>
            <a:solidFill>
              <a:srgbClr val="004586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88" name="CustomShape 24"/>
          <p:cNvSpPr/>
          <p:nvPr/>
        </p:nvSpPr>
        <p:spPr>
          <a:xfrm>
            <a:off x="6838200" y="3332880"/>
            <a:ext cx="850680" cy="270000"/>
          </a:xfrm>
          <a:prstGeom prst="rect">
            <a:avLst/>
          </a:prstGeom>
          <a:gradFill>
            <a:gsLst>
              <a:gs pos="0">
                <a:srgbClr val="FF9966"/>
              </a:gs>
              <a:gs pos="100000">
                <a:srgbClr val="FFCC99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6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9" name="CustomShape 25"/>
          <p:cNvSpPr/>
          <p:nvPr/>
        </p:nvSpPr>
        <p:spPr>
          <a:xfrm>
            <a:off x="6838200" y="3613680"/>
            <a:ext cx="850680" cy="270000"/>
          </a:xfrm>
          <a:prstGeom prst="rect">
            <a:avLst/>
          </a:prstGeom>
          <a:gradFill>
            <a:gsLst>
              <a:gs pos="0">
                <a:srgbClr val="94BD5E"/>
              </a:gs>
              <a:gs pos="100000">
                <a:srgbClr val="7DA647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4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0" name="CustomShape 26"/>
          <p:cNvSpPr/>
          <p:nvPr/>
        </p:nvSpPr>
        <p:spPr>
          <a:xfrm>
            <a:off x="6838200" y="3894120"/>
            <a:ext cx="850680" cy="270000"/>
          </a:xfrm>
          <a:prstGeom prst="rect">
            <a:avLst/>
          </a:prstGeom>
          <a:gradFill>
            <a:gsLst>
              <a:gs pos="0">
                <a:srgbClr val="00B8FF"/>
              </a:gs>
              <a:gs pos="100000">
                <a:srgbClr val="99CCFF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3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1" name="CustomShape 27"/>
          <p:cNvSpPr/>
          <p:nvPr/>
        </p:nvSpPr>
        <p:spPr>
          <a:xfrm>
            <a:off x="6838200" y="4174560"/>
            <a:ext cx="850680" cy="270000"/>
          </a:xfrm>
          <a:prstGeom prst="rect">
            <a:avLst/>
          </a:prstGeom>
          <a:gradFill>
            <a:gsLst>
              <a:gs pos="0">
                <a:srgbClr val="00B8FF"/>
              </a:gs>
              <a:gs pos="100000">
                <a:srgbClr val="99CCFF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7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2" name="CustomShape 28"/>
          <p:cNvSpPr/>
          <p:nvPr/>
        </p:nvSpPr>
        <p:spPr>
          <a:xfrm>
            <a:off x="6838200" y="4455000"/>
            <a:ext cx="850680" cy="270000"/>
          </a:xfrm>
          <a:prstGeom prst="rect">
            <a:avLst/>
          </a:prstGeom>
          <a:gradFill>
            <a:gsLst>
              <a:gs pos="0">
                <a:srgbClr val="94BD5E"/>
              </a:gs>
              <a:gs pos="100000">
                <a:srgbClr val="7DA647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5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3" name="CustomShape 29"/>
          <p:cNvSpPr/>
          <p:nvPr/>
        </p:nvSpPr>
        <p:spPr>
          <a:xfrm>
            <a:off x="6838200" y="4735800"/>
            <a:ext cx="850680" cy="270000"/>
          </a:xfrm>
          <a:prstGeom prst="rect">
            <a:avLst/>
          </a:prstGeom>
          <a:gradFill>
            <a:gsLst>
              <a:gs pos="0">
                <a:srgbClr val="94BD5E"/>
              </a:gs>
              <a:gs pos="100000">
                <a:srgbClr val="7DA647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-1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4" name="CustomShape 30"/>
          <p:cNvSpPr/>
          <p:nvPr/>
        </p:nvSpPr>
        <p:spPr>
          <a:xfrm>
            <a:off x="6838200" y="5296680"/>
            <a:ext cx="850680" cy="270000"/>
          </a:xfrm>
          <a:prstGeom prst="rect">
            <a:avLst/>
          </a:prstGeom>
          <a:gradFill>
            <a:gsLst>
              <a:gs pos="0">
                <a:srgbClr val="00B8FF"/>
              </a:gs>
              <a:gs pos="100000">
                <a:srgbClr val="99CCFF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8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5" name="CustomShape 31"/>
          <p:cNvSpPr/>
          <p:nvPr/>
        </p:nvSpPr>
        <p:spPr>
          <a:xfrm>
            <a:off x="6851520" y="5016240"/>
            <a:ext cx="850680" cy="270000"/>
          </a:xfrm>
          <a:prstGeom prst="rect">
            <a:avLst/>
          </a:prstGeom>
          <a:gradFill>
            <a:gsLst>
              <a:gs pos="0">
                <a:srgbClr val="FF9966"/>
              </a:gs>
              <a:gs pos="100000">
                <a:srgbClr val="FFCC99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-1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6" name="CustomShape 32"/>
          <p:cNvSpPr/>
          <p:nvPr/>
        </p:nvSpPr>
        <p:spPr>
          <a:xfrm>
            <a:off x="6838200" y="5577120"/>
            <a:ext cx="850680" cy="270000"/>
          </a:xfrm>
          <a:prstGeom prst="rect">
            <a:avLst/>
          </a:prstGeom>
          <a:gradFill>
            <a:gsLst>
              <a:gs pos="0">
                <a:srgbClr val="00B8FF"/>
              </a:gs>
              <a:gs pos="100000">
                <a:srgbClr val="99CCFF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9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7" name="CustomShape 33"/>
          <p:cNvSpPr/>
          <p:nvPr/>
        </p:nvSpPr>
        <p:spPr>
          <a:xfrm>
            <a:off x="6838200" y="5857560"/>
            <a:ext cx="850680" cy="270000"/>
          </a:xfrm>
          <a:prstGeom prst="rect">
            <a:avLst/>
          </a:prstGeom>
          <a:gradFill>
            <a:gsLst>
              <a:gs pos="0">
                <a:srgbClr val="00B8FF"/>
              </a:gs>
              <a:gs pos="100000">
                <a:srgbClr val="99CCFF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10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8" name="CustomShape 34"/>
          <p:cNvSpPr/>
          <p:nvPr/>
        </p:nvSpPr>
        <p:spPr>
          <a:xfrm>
            <a:off x="5649120" y="3846600"/>
            <a:ext cx="8928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freelist </a:t>
            </a:r>
          </a:p>
        </p:txBody>
      </p:sp>
      <p:sp>
        <p:nvSpPr>
          <p:cNvPr id="299" name="CustomShape 35"/>
          <p:cNvSpPr/>
          <p:nvPr/>
        </p:nvSpPr>
        <p:spPr>
          <a:xfrm flipV="1">
            <a:off x="6514920" y="4028400"/>
            <a:ext cx="322920" cy="1800"/>
          </a:xfrm>
          <a:prstGeom prst="bentConnector3">
            <a:avLst>
              <a:gd name="adj1" fmla="val 50000"/>
            </a:avLst>
          </a:prstGeom>
          <a:noFill/>
          <a:ln>
            <a:solidFill>
              <a:srgbClr val="004586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00" name="CustomShape 36"/>
          <p:cNvSpPr/>
          <p:nvPr/>
        </p:nvSpPr>
        <p:spPr>
          <a:xfrm>
            <a:off x="7689240" y="3468240"/>
            <a:ext cx="12600" cy="1682640"/>
          </a:xfrm>
          <a:prstGeom prst="bentConnector3">
            <a:avLst>
              <a:gd name="adj1" fmla="val 3245994"/>
            </a:avLst>
          </a:prstGeom>
          <a:noFill/>
          <a:ln>
            <a:solidFill>
              <a:srgbClr val="CC6633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01" name="CustomShape 37"/>
          <p:cNvSpPr/>
          <p:nvPr/>
        </p:nvSpPr>
        <p:spPr>
          <a:xfrm>
            <a:off x="7689240" y="4029120"/>
            <a:ext cx="12240" cy="280080"/>
          </a:xfrm>
          <a:prstGeom prst="bentConnector3">
            <a:avLst>
              <a:gd name="adj1" fmla="val 975228"/>
            </a:avLst>
          </a:prstGeom>
          <a:noFill/>
          <a:ln>
            <a:solidFill>
              <a:srgbClr val="004586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02" name="CustomShape 38"/>
          <p:cNvSpPr/>
          <p:nvPr/>
        </p:nvSpPr>
        <p:spPr>
          <a:xfrm rot="10800000" flipV="1">
            <a:off x="6863040" y="4554721"/>
            <a:ext cx="12240" cy="280080"/>
          </a:xfrm>
          <a:prstGeom prst="bentConnector3">
            <a:avLst>
              <a:gd name="adj1" fmla="val 1800000"/>
            </a:avLst>
          </a:prstGeom>
          <a:noFill/>
          <a:ln>
            <a:solidFill>
              <a:srgbClr val="5C8526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03" name="CustomShape 39"/>
          <p:cNvSpPr/>
          <p:nvPr/>
        </p:nvSpPr>
        <p:spPr>
          <a:xfrm rot="10800000" flipV="1">
            <a:off x="6850799" y="5713560"/>
            <a:ext cx="12240" cy="280080"/>
          </a:xfrm>
          <a:prstGeom prst="bentConnector3">
            <a:avLst>
              <a:gd name="adj1" fmla="val 1800000"/>
            </a:avLst>
          </a:prstGeom>
          <a:noFill/>
          <a:ln>
            <a:solidFill>
              <a:srgbClr val="004586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04" name="CustomShape 40"/>
          <p:cNvSpPr/>
          <p:nvPr/>
        </p:nvSpPr>
        <p:spPr>
          <a:xfrm>
            <a:off x="7689240" y="3748680"/>
            <a:ext cx="12240" cy="841320"/>
          </a:xfrm>
          <a:prstGeom prst="bentConnector3">
            <a:avLst>
              <a:gd name="adj1" fmla="val 1800000"/>
            </a:avLst>
          </a:prstGeom>
          <a:noFill/>
          <a:ln>
            <a:solidFill>
              <a:srgbClr val="5C8526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05" name="CustomShape 41"/>
          <p:cNvSpPr/>
          <p:nvPr/>
        </p:nvSpPr>
        <p:spPr>
          <a:xfrm>
            <a:off x="7689240" y="5431680"/>
            <a:ext cx="12240" cy="280080"/>
          </a:xfrm>
          <a:prstGeom prst="bentConnector3">
            <a:avLst>
              <a:gd name="adj1" fmla="val 1800000"/>
            </a:avLst>
          </a:prstGeom>
          <a:noFill/>
          <a:ln>
            <a:solidFill>
              <a:srgbClr val="004586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06" name="CustomShape 42"/>
          <p:cNvSpPr/>
          <p:nvPr/>
        </p:nvSpPr>
        <p:spPr>
          <a:xfrm rot="10800000" flipV="1">
            <a:off x="6807421" y="4309200"/>
            <a:ext cx="12240" cy="1121760"/>
          </a:xfrm>
          <a:prstGeom prst="bentConnector3">
            <a:avLst>
              <a:gd name="adj1" fmla="val 2830961"/>
            </a:avLst>
          </a:prstGeom>
          <a:noFill/>
          <a:ln>
            <a:solidFill>
              <a:srgbClr val="004586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07" name="CustomShape 43"/>
          <p:cNvSpPr/>
          <p:nvPr/>
        </p:nvSpPr>
        <p:spPr>
          <a:xfrm>
            <a:off x="5676480" y="3284280"/>
            <a:ext cx="7434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 A</a:t>
            </a:r>
          </a:p>
        </p:txBody>
      </p:sp>
      <p:sp>
        <p:nvSpPr>
          <p:cNvPr id="308" name="CustomShape 44"/>
          <p:cNvSpPr/>
          <p:nvPr/>
        </p:nvSpPr>
        <p:spPr>
          <a:xfrm>
            <a:off x="5677920" y="3565440"/>
            <a:ext cx="7329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 B</a:t>
            </a:r>
          </a:p>
        </p:txBody>
      </p:sp>
      <p:sp>
        <p:nvSpPr>
          <p:cNvPr id="309" name="CustomShape 45"/>
          <p:cNvSpPr/>
          <p:nvPr/>
        </p:nvSpPr>
        <p:spPr>
          <a:xfrm flipV="1">
            <a:off x="6420600" y="3467520"/>
            <a:ext cx="417240" cy="360"/>
          </a:xfrm>
          <a:prstGeom prst="bentConnector3">
            <a:avLst>
              <a:gd name="adj1" fmla="val 50000"/>
            </a:avLst>
          </a:prstGeom>
          <a:noFill/>
          <a:ln>
            <a:solidFill>
              <a:srgbClr val="CC6633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10" name="CustomShape 46"/>
          <p:cNvSpPr/>
          <p:nvPr/>
        </p:nvSpPr>
        <p:spPr>
          <a:xfrm flipV="1">
            <a:off x="6412680" y="3747960"/>
            <a:ext cx="425160" cy="1080"/>
          </a:xfrm>
          <a:prstGeom prst="bentConnector3">
            <a:avLst>
              <a:gd name="adj1" fmla="val 50000"/>
            </a:avLst>
          </a:prstGeom>
          <a:noFill/>
          <a:ln>
            <a:solidFill>
              <a:srgbClr val="5C8526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11" name="CustomShape 47"/>
          <p:cNvSpPr/>
          <p:nvPr/>
        </p:nvSpPr>
        <p:spPr>
          <a:xfrm>
            <a:off x="2459519" y="3320054"/>
            <a:ext cx="3287880" cy="31608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16000" indent="-216000">
              <a:lnSpc>
                <a:spcPct val="100000"/>
              </a:lnSpc>
              <a:buClr>
                <a:srgbClr val="800000"/>
              </a:buClr>
              <a:buSzPct val="71000"/>
              <a:buFont typeface="Wingdings" charset="2"/>
              <a:buChar char=""/>
            </a:pPr>
            <a:r>
              <a:rPr lang="en-US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Initial condition: all pages are free, free list starts at 0.</a:t>
            </a:r>
            <a:endParaRPr lang="en-US" sz="20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16000" indent="-216000">
              <a:lnSpc>
                <a:spcPct val="100000"/>
              </a:lnSpc>
              <a:buClr>
                <a:srgbClr val="800000"/>
              </a:buClr>
              <a:buSzPct val="71000"/>
              <a:buFont typeface="Wingdings" charset="2"/>
              <a:buChar char=""/>
            </a:pPr>
            <a:endParaRPr lang="en-US" sz="20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16000" indent="-216000">
              <a:lnSpc>
                <a:spcPct val="100000"/>
              </a:lnSpc>
              <a:buClr>
                <a:srgbClr val="800000"/>
              </a:buClr>
              <a:buSzPct val="71000"/>
              <a:buFont typeface="Wingdings" charset="2"/>
              <a:buChar char=""/>
            </a:pPr>
            <a:r>
              <a:rPr lang="en-US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After a while:</a:t>
            </a:r>
            <a:endParaRPr lang="en-US" sz="20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16000" indent="-216000">
              <a:lnSpc>
                <a:spcPct val="100000"/>
              </a:lnSpc>
              <a:buClr>
                <a:srgbClr val="800000"/>
              </a:buClr>
              <a:buSzPct val="71000"/>
              <a:buFont typeface="Wingdings" charset="2"/>
              <a:buChar char=""/>
            </a:pPr>
            <a:r>
              <a:rPr lang="en-US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Free list starts at 2. 2, 3, 7, 8, 9, 10,… are free</a:t>
            </a:r>
            <a:endParaRPr lang="en-US" sz="20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16000" indent="-216000">
              <a:lnSpc>
                <a:spcPct val="100000"/>
              </a:lnSpc>
              <a:buClr>
                <a:srgbClr val="800000"/>
              </a:buClr>
              <a:buSzPct val="71000"/>
              <a:buFont typeface="Wingdings" charset="2"/>
              <a:buChar char=""/>
            </a:pPr>
            <a:r>
              <a:rPr lang="en-US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File A is at data blocks 0 and 6</a:t>
            </a:r>
            <a:endParaRPr lang="en-US" sz="20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16000" indent="-216000">
              <a:lnSpc>
                <a:spcPct val="100000"/>
              </a:lnSpc>
              <a:buClr>
                <a:srgbClr val="800000"/>
              </a:buClr>
              <a:buSzPct val="71000"/>
              <a:buFont typeface="Wingdings" charset="2"/>
              <a:buChar char=""/>
            </a:pPr>
            <a:r>
              <a:rPr lang="en-US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File B is </a:t>
            </a:r>
            <a:r>
              <a:rPr lang="en-US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at </a:t>
            </a:r>
            <a:r>
              <a:rPr lang="en-US" sz="18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data blocks </a:t>
            </a:r>
            <a:r>
              <a:rPr lang="en-US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1, 4 and 5</a:t>
            </a:r>
            <a:endParaRPr lang="en-US" sz="20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16000" indent="-216000">
              <a:lnSpc>
                <a:spcPct val="100000"/>
              </a:lnSpc>
              <a:buClr>
                <a:srgbClr val="800000"/>
              </a:buClr>
              <a:buSzPct val="71000"/>
              <a:buFont typeface="Wingdings" charset="2"/>
              <a:buChar char=""/>
            </a:pPr>
            <a:r>
              <a:rPr lang="en-US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-1 denotes termination.</a:t>
            </a:r>
            <a:r>
              <a:rPr lang="en-US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090779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FAT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313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>
            <a:normAutofit fontScale="85000" lnSpcReduction="20000"/>
          </a:bodyPr>
          <a:lstStyle/>
          <a:p>
            <a:pPr marL="343080" indent="-342720">
              <a:lnSpc>
                <a:spcPct val="12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FAT requires a pointer for each data block:
Size/Block size * Pointer size</a:t>
            </a:r>
          </a:p>
          <a:p>
            <a:pPr marL="343080" indent="-342720">
              <a:lnSpc>
                <a:spcPct val="12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i.e. 4TB disk with 4K blocks:
4TB/4K*4 bytes = 4GBytes
Large but also keeps file to data mapping. Increase block size to make it smaller → </a:t>
            </a: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Wingdings"/>
              </a:rPr>
              <a:t> internal fragmentation.</a:t>
            </a:r>
            <a:endParaRPr lang="en-US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20000"/>
              </a:lnSpc>
              <a:spcBef>
                <a:spcPts val="641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Wingdings"/>
              </a:rPr>
              <a:t>Typical operations:</a:t>
            </a:r>
            <a:endParaRPr lang="en-US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20000"/>
              </a:lnSpc>
              <a:spcBef>
                <a:spcPts val="561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Wingdings"/>
              </a:rPr>
              <a:t>Finding a free page: Just use the first page in free list. Constant time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20000"/>
              </a:lnSpc>
              <a:spcBef>
                <a:spcPts val="561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Wingdings"/>
              </a:rPr>
              <a:t>Marking a page free or allocated: Add or remove from the chain. A number update.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2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Wingdings"/>
              </a:rPr>
              <a:t>Contiguous allocation is difficult, List may contain block size too however block id to FAT entry mapping is lost.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2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Wingdings"/>
              </a:rPr>
              <a:t>Relies on caching as well. Only efficient when FAT blocks are cached. </a:t>
            </a:r>
            <a:endParaRPr lang="en-US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20000"/>
              </a:lnSpc>
              <a:spcBef>
                <a:spcPts val="479"/>
              </a:spcBef>
            </a:pPr>
            <a:endParaRPr lang="en-US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874368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FAT: File </a:t>
            </a:r>
            <a:r>
              <a:rPr lang="en-US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 Block Mapping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315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Each </a:t>
            </a: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 is a sub-list in FAT.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Sequential access = link list sequential traversal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Direct access to n</a:t>
            </a:r>
            <a:r>
              <a:rPr lang="en-US" sz="2400" b="1" strike="noStrike" spc="-1" baseline="30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</a:t>
            </a: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block? Linear scan of list n times.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Only feasible when FAT is in main memory</a:t>
            </a:r>
          </a:p>
        </p:txBody>
      </p:sp>
    </p:spTree>
    <p:extLst>
      <p:ext uri="{BB962C8B-B14F-4D97-AF65-F5344CB8AC3E}">
        <p14:creationId xmlns:p14="http://schemas.microsoft.com/office/powerpoint/2010/main" val="295527300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Filesystems</a:t>
            </a:r>
            <a:r>
              <a:rPr lang="en-US" dirty="0" smtClean="0"/>
              <a:t> (FS)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3260">
              <a:spcBef>
                <a:spcPts val="479"/>
              </a:spcBef>
            </a:pPr>
            <a:r>
              <a:rPr lang="en-US" altLang="en-US" dirty="0" smtClean="0"/>
              <a:t>A </a:t>
            </a:r>
            <a:r>
              <a:rPr lang="en-US" altLang="en-US" dirty="0"/>
              <a:t>disk (CD-ROM, flash-drive etc.) is a linear sequence of fixed-size blocks and supporting reading and writing of blocks</a:t>
            </a:r>
            <a:r>
              <a:rPr lang="en-US" altLang="en-US" dirty="0" smtClean="0"/>
              <a:t>.</a:t>
            </a:r>
          </a:p>
          <a:p>
            <a:pPr marL="343260">
              <a:spcBef>
                <a:spcPts val="479"/>
              </a:spcBef>
            </a:pPr>
            <a:r>
              <a:rPr lang="en-US" altLang="en-US" dirty="0" smtClean="0"/>
              <a:t>The user/application views the disk in terms of directories and files. </a:t>
            </a:r>
            <a:endParaRPr lang="en-US" altLang="en-US" dirty="0"/>
          </a:p>
          <a:p>
            <a:pPr marL="865629" lvl="1" indent="-342900">
              <a:tabLst>
                <a:tab pos="262084" algn="l"/>
                <a:tab pos="419047" algn="l"/>
                <a:tab pos="833773" algn="l"/>
                <a:tab pos="1247058" algn="l"/>
                <a:tab pos="1663225" algn="l"/>
                <a:tab pos="2077951" algn="l"/>
                <a:tab pos="2492677" algn="l"/>
                <a:tab pos="2905963" algn="l"/>
                <a:tab pos="3322129" algn="l"/>
                <a:tab pos="3736856" algn="l"/>
                <a:tab pos="4151582" algn="l"/>
                <a:tab pos="4564867" algn="l"/>
                <a:tab pos="4981034" algn="l"/>
                <a:tab pos="5395760" algn="l"/>
                <a:tab pos="5807606" algn="l"/>
                <a:tab pos="6222332" algn="l"/>
                <a:tab pos="6639938" algn="l"/>
                <a:tab pos="7054665" algn="l"/>
                <a:tab pos="7466511" algn="l"/>
                <a:tab pos="7881237" algn="l"/>
                <a:tab pos="8298843" algn="l"/>
                <a:tab pos="8533566" algn="l"/>
              </a:tabLst>
            </a:pPr>
            <a:r>
              <a:rPr lang="en-US" altLang="en-US" dirty="0" smtClean="0"/>
              <a:t>How do you implement a file?</a:t>
            </a:r>
          </a:p>
          <a:p>
            <a:pPr marL="865629" lvl="1" indent="-342900">
              <a:tabLst>
                <a:tab pos="262084" algn="l"/>
                <a:tab pos="419047" algn="l"/>
                <a:tab pos="833773" algn="l"/>
                <a:tab pos="1247058" algn="l"/>
                <a:tab pos="1663225" algn="l"/>
                <a:tab pos="2077951" algn="l"/>
                <a:tab pos="2492677" algn="l"/>
                <a:tab pos="2905963" algn="l"/>
                <a:tab pos="3322129" algn="l"/>
                <a:tab pos="3736856" algn="l"/>
                <a:tab pos="4151582" algn="l"/>
                <a:tab pos="4564867" algn="l"/>
                <a:tab pos="4981034" algn="l"/>
                <a:tab pos="5395760" algn="l"/>
                <a:tab pos="5807606" algn="l"/>
                <a:tab pos="6222332" algn="l"/>
                <a:tab pos="6639938" algn="l"/>
                <a:tab pos="7054665" algn="l"/>
                <a:tab pos="7466511" algn="l"/>
                <a:tab pos="7881237" algn="l"/>
                <a:tab pos="8298843" algn="l"/>
                <a:tab pos="8533566" algn="l"/>
              </a:tabLst>
            </a:pPr>
            <a:r>
              <a:rPr lang="en-US" altLang="en-US" dirty="0" smtClean="0"/>
              <a:t>How do you implement a directory?</a:t>
            </a:r>
          </a:p>
          <a:p>
            <a:pPr marL="865629" lvl="1" indent="-342900">
              <a:tabLst>
                <a:tab pos="262084" algn="l"/>
                <a:tab pos="419047" algn="l"/>
                <a:tab pos="833773" algn="l"/>
                <a:tab pos="1247058" algn="l"/>
                <a:tab pos="1663225" algn="l"/>
                <a:tab pos="2077951" algn="l"/>
                <a:tab pos="2492677" algn="l"/>
                <a:tab pos="2905963" algn="l"/>
                <a:tab pos="3322129" algn="l"/>
                <a:tab pos="3736856" algn="l"/>
                <a:tab pos="4151582" algn="l"/>
                <a:tab pos="4564867" algn="l"/>
                <a:tab pos="4981034" algn="l"/>
                <a:tab pos="5395760" algn="l"/>
                <a:tab pos="5807606" algn="l"/>
                <a:tab pos="6222332" algn="l"/>
                <a:tab pos="6639938" algn="l"/>
                <a:tab pos="7054665" algn="l"/>
                <a:tab pos="7466511" algn="l"/>
                <a:tab pos="7881237" algn="l"/>
                <a:tab pos="8298843" algn="l"/>
                <a:tab pos="8533566" algn="l"/>
              </a:tabLst>
            </a:pPr>
            <a:r>
              <a:rPr lang="en-US" altLang="en-US" dirty="0" smtClean="0"/>
              <a:t>How </a:t>
            </a:r>
            <a:r>
              <a:rPr lang="en-US" altLang="en-US" dirty="0"/>
              <a:t>do you find information?</a:t>
            </a:r>
          </a:p>
          <a:p>
            <a:pPr marL="865629" lvl="1" indent="-342900">
              <a:tabLst>
                <a:tab pos="262084" algn="l"/>
                <a:tab pos="419047" algn="l"/>
                <a:tab pos="833773" algn="l"/>
                <a:tab pos="1247058" algn="l"/>
                <a:tab pos="1663225" algn="l"/>
                <a:tab pos="2077951" algn="l"/>
                <a:tab pos="2492677" algn="l"/>
                <a:tab pos="2905963" algn="l"/>
                <a:tab pos="3322129" algn="l"/>
                <a:tab pos="3736856" algn="l"/>
                <a:tab pos="4151582" algn="l"/>
                <a:tab pos="4564867" algn="l"/>
                <a:tab pos="4981034" algn="l"/>
                <a:tab pos="5395760" algn="l"/>
                <a:tab pos="5807606" algn="l"/>
                <a:tab pos="6222332" algn="l"/>
                <a:tab pos="6639938" algn="l"/>
                <a:tab pos="7054665" algn="l"/>
                <a:tab pos="7466511" algn="l"/>
                <a:tab pos="7881237" algn="l"/>
                <a:tab pos="8298843" algn="l"/>
                <a:tab pos="8533566" algn="l"/>
              </a:tabLst>
            </a:pPr>
            <a:r>
              <a:rPr lang="en-US" altLang="en-US" dirty="0"/>
              <a:t>How do you keep one user from reading another’s data?</a:t>
            </a:r>
          </a:p>
          <a:p>
            <a:pPr marL="865629" lvl="1" indent="-342900">
              <a:tabLst>
                <a:tab pos="262084" algn="l"/>
                <a:tab pos="419047" algn="l"/>
                <a:tab pos="833773" algn="l"/>
                <a:tab pos="1247058" algn="l"/>
                <a:tab pos="1663225" algn="l"/>
                <a:tab pos="2077951" algn="l"/>
                <a:tab pos="2492677" algn="l"/>
                <a:tab pos="2905963" algn="l"/>
                <a:tab pos="3322129" algn="l"/>
                <a:tab pos="3736856" algn="l"/>
                <a:tab pos="4151582" algn="l"/>
                <a:tab pos="4564867" algn="l"/>
                <a:tab pos="4981034" algn="l"/>
                <a:tab pos="5395760" algn="l"/>
                <a:tab pos="5807606" algn="l"/>
                <a:tab pos="6222332" algn="l"/>
                <a:tab pos="6639938" algn="l"/>
                <a:tab pos="7054665" algn="l"/>
                <a:tab pos="7466511" algn="l"/>
                <a:tab pos="7881237" algn="l"/>
                <a:tab pos="8298843" algn="l"/>
                <a:tab pos="8533566" algn="l"/>
              </a:tabLst>
            </a:pPr>
            <a:r>
              <a:rPr lang="en-US" altLang="en-US" dirty="0"/>
              <a:t>How do you know which blocks are free?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40822">
              <a:tabLst>
                <a:tab pos="262084" algn="l"/>
                <a:tab pos="419047" algn="l"/>
                <a:tab pos="833773" algn="l"/>
                <a:tab pos="1247058" algn="l"/>
                <a:tab pos="1663225" algn="l"/>
                <a:tab pos="2077951" algn="l"/>
                <a:tab pos="2492677" algn="l"/>
                <a:tab pos="2905963" algn="l"/>
                <a:tab pos="3322129" algn="l"/>
                <a:tab pos="3736856" algn="l"/>
                <a:tab pos="4151582" algn="l"/>
                <a:tab pos="4564867" algn="l"/>
                <a:tab pos="4981034" algn="l"/>
                <a:tab pos="5395760" algn="l"/>
                <a:tab pos="5807606" algn="l"/>
                <a:tab pos="6222332" algn="l"/>
                <a:tab pos="6639938" algn="l"/>
                <a:tab pos="7054665" algn="l"/>
                <a:tab pos="7466511" algn="l"/>
                <a:tab pos="7881237" algn="l"/>
                <a:tab pos="8298843" algn="l"/>
                <a:tab pos="8533566" algn="l"/>
              </a:tabLst>
            </a:pPr>
            <a:endParaRPr lang="en-US" altLang="en-US" dirty="0" smtClean="0"/>
          </a:p>
          <a:p>
            <a:pPr marL="440822">
              <a:tabLst>
                <a:tab pos="262084" algn="l"/>
                <a:tab pos="419047" algn="l"/>
                <a:tab pos="833773" algn="l"/>
                <a:tab pos="1247058" algn="l"/>
                <a:tab pos="1663225" algn="l"/>
                <a:tab pos="2077951" algn="l"/>
                <a:tab pos="2492677" algn="l"/>
                <a:tab pos="2905963" algn="l"/>
                <a:tab pos="3322129" algn="l"/>
                <a:tab pos="3736856" algn="l"/>
                <a:tab pos="4151582" algn="l"/>
                <a:tab pos="4564867" algn="l"/>
                <a:tab pos="4981034" algn="l"/>
                <a:tab pos="5395760" algn="l"/>
                <a:tab pos="5807606" algn="l"/>
                <a:tab pos="6222332" algn="l"/>
                <a:tab pos="6639938" algn="l"/>
                <a:tab pos="7054665" algn="l"/>
                <a:tab pos="7466511" algn="l"/>
                <a:tab pos="7881237" algn="l"/>
                <a:tab pos="8298843" algn="l"/>
                <a:tab pos="8533566" algn="l"/>
              </a:tabLst>
            </a:pPr>
            <a:endParaRPr lang="en-US" altLang="en-US" dirty="0" smtClean="0"/>
          </a:p>
          <a:p>
            <a:pPr marL="343080" indent="-342720">
              <a:spcBef>
                <a:spcPts val="479"/>
              </a:spcBef>
              <a:buFont typeface="Wingdings 2" charset="2"/>
              <a:buChar char=""/>
            </a:pPr>
            <a:endParaRPr lang="en-US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7151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Indexed Mapping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317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Keep an index of data blocks per file.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Unix/Linux: keep a tree of block pointers in i-node (index block)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NTFS: kept in a database area together with other file attributes.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Random access requires given file and offset return data address quick.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XFS, reiserfs uses a B+ tree for file,offset to data block mapping.</a:t>
            </a:r>
          </a:p>
        </p:txBody>
      </p:sp>
    </p:spTree>
    <p:extLst>
      <p:ext uri="{BB962C8B-B14F-4D97-AF65-F5344CB8AC3E}">
        <p14:creationId xmlns:p14="http://schemas.microsoft.com/office/powerpoint/2010/main" val="61079270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Indexed Mapping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/>
        </p:blipFill>
        <p:spPr>
          <a:xfrm>
            <a:off x="4153066" y="1010283"/>
            <a:ext cx="4890430" cy="5640192"/>
          </a:xfrm>
          <a:prstGeom prst="rect">
            <a:avLst/>
          </a:prstGeom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20" y="1366004"/>
            <a:ext cx="3796047" cy="4967817"/>
          </a:xfrm>
        </p:spPr>
        <p:txBody>
          <a:bodyPr/>
          <a:lstStyle/>
          <a:p>
            <a:r>
              <a:rPr lang="en-US" sz="1814" dirty="0"/>
              <a:t>For small data, direct blocks are used</a:t>
            </a:r>
          </a:p>
          <a:p>
            <a:r>
              <a:rPr lang="en-US" sz="1814" dirty="0"/>
              <a:t>An indirect block contains an array of data block pointers</a:t>
            </a:r>
          </a:p>
          <a:p>
            <a:r>
              <a:rPr lang="en-US" sz="1814" dirty="0"/>
              <a:t>If file is larger, double indirect block contains array of pointers to indirect blocks</a:t>
            </a:r>
          </a:p>
          <a:p>
            <a:r>
              <a:rPr lang="en-US" sz="1814" dirty="0"/>
              <a:t>For larger files, triple indirect pointers contains pointers to double indirect pointers </a:t>
            </a:r>
          </a:p>
        </p:txBody>
      </p:sp>
    </p:spTree>
    <p:extLst>
      <p:ext uri="{BB962C8B-B14F-4D97-AF65-F5344CB8AC3E}">
        <p14:creationId xmlns:p14="http://schemas.microsoft.com/office/powerpoint/2010/main" val="36331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Block/Cluster Size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209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Block size affects and is affected by:</a:t>
            </a: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Storage device native block size. (no smaller read, smaller writes require, read, update in mem, write</a:t>
            </a: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VM page size (caching)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Filesystems may choose a cluster of blocks as unit to support larger disks and file sizes.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Large cluster size →</a:t>
            </a: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 </a:t>
            </a: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Wingdings"/>
              </a:rPr>
              <a:t> Internal fragmentation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Wingdings"/>
              </a:rPr>
              <a:t>Small cluster size bad → locality.</a:t>
            </a:r>
            <a:endParaRPr lang="en-US" sz="24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929441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Free Block Management: Bitmaps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213" name="TextShape 2"/>
          <p:cNvSpPr txBox="1"/>
          <p:nvPr/>
        </p:nvSpPr>
        <p:spPr>
          <a:xfrm>
            <a:off x="457199" y="1516680"/>
            <a:ext cx="6564313" cy="4950360"/>
          </a:xfrm>
          <a:prstGeom prst="rect">
            <a:avLst/>
          </a:prstGeom>
          <a:noFill/>
          <a:ln w="9360"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Free block bitmaps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Each block needs a single bit of information 0 for free, 1 for in use.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Very compact. </a:t>
            </a:r>
            <a:r>
              <a:rPr lang="en-US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TotSize</a:t>
            </a: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</a:t>
            </a:r>
            <a:r>
              <a:rPr lang="en-US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BlockSize</a:t>
            </a: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/8 bytes
</a:t>
            </a:r>
            <a:r>
              <a:rPr lang="en-US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 </a:t>
            </a: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4TBytes with 4K blocks →</a:t>
            </a: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 </a:t>
            </a: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Wingdings"/>
              </a:rPr>
              <a:t>128MBytes</a:t>
            </a:r>
            <a:endParaRPr lang="en-US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Wingdings"/>
              </a:rPr>
              <a:t>Typical operations:</a:t>
            </a:r>
            <a:endParaRPr lang="en-US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Wingdings"/>
              </a:rPr>
              <a:t>Finding a free page: May require a full scan of the bitmap in the worst case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Wingdings"/>
              </a:rPr>
              <a:t>Marking a page free or allocated: A complete block needs to be read and written.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Wingdings"/>
              </a:rPr>
              <a:t>Contiguous allocation requires full scan of bitmaps in the worst case</a:t>
            </a:r>
            <a:r>
              <a:rPr lang="en-US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Wingdings"/>
              </a:rPr>
              <a:t>.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4" name="Picture 4"/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93" b="15500"/>
          <a:stretch/>
        </p:blipFill>
        <p:spPr bwMode="auto">
          <a:xfrm>
            <a:off x="7021513" y="1144588"/>
            <a:ext cx="2019300" cy="4566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635652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Free Block Management: Bitmaps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213" name="TextShape 2"/>
          <p:cNvSpPr txBox="1"/>
          <p:nvPr/>
        </p:nvSpPr>
        <p:spPr>
          <a:xfrm>
            <a:off x="457200" y="1516680"/>
            <a:ext cx="6564313" cy="4950360"/>
          </a:xfrm>
          <a:prstGeom prst="rect">
            <a:avLst/>
          </a:prstGeom>
          <a:noFill/>
          <a:ln w="9360"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Wingdings"/>
              </a:rPr>
              <a:t>Relies </a:t>
            </a: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Wingdings"/>
              </a:rPr>
              <a:t>on caching. Most operations are carried in main memory and written afterwards.</a:t>
            </a:r>
            <a:endParaRPr lang="en-US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Fixed size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structure</a:t>
            </a:r>
          </a:p>
          <a:p>
            <a:pPr marL="800280" lvl="1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size of the bitmap is the same for a free disk as the bitmap for a full disk.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endParaRPr lang="en-US" sz="24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Wingdings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Wingdings"/>
              </a:rPr>
              <a:t>Integrity </a:t>
            </a: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Wingdings"/>
              </a:rPr>
              <a:t>alert!!!!  Improper shutdown and some bitmap changes are lost!!</a:t>
            </a:r>
            <a:endParaRPr lang="en-US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4" name="Picture 4"/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93" b="15500"/>
          <a:stretch/>
        </p:blipFill>
        <p:spPr bwMode="auto">
          <a:xfrm>
            <a:off x="7021513" y="1144588"/>
            <a:ext cx="2019300" cy="4566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013333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Free Block Management: Free Lists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215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Free blocks are kept as a linked list.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Pointers on disk: number of the target block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 allocated blocks, same list can be used as the file block to data block mapping .i.e. next file block follows the link for next data block.</a:t>
            </a:r>
          </a:p>
        </p:txBody>
      </p:sp>
      <p:sp>
        <p:nvSpPr>
          <p:cNvPr id="216" name="CustomShape 3"/>
          <p:cNvSpPr/>
          <p:nvPr/>
        </p:nvSpPr>
        <p:spPr>
          <a:xfrm>
            <a:off x="785520" y="5106600"/>
            <a:ext cx="484200" cy="457920"/>
          </a:xfrm>
          <a:prstGeom prst="rect">
            <a:avLst/>
          </a:prstGeom>
          <a:gradFill>
            <a:gsLst>
              <a:gs pos="0">
                <a:srgbClr val="FFCC99"/>
              </a:gs>
              <a:gs pos="100000">
                <a:srgbClr val="FF9966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</p:sp>
      <p:sp>
        <p:nvSpPr>
          <p:cNvPr id="217" name="CustomShape 4"/>
          <p:cNvSpPr/>
          <p:nvPr/>
        </p:nvSpPr>
        <p:spPr>
          <a:xfrm>
            <a:off x="1269720" y="5106600"/>
            <a:ext cx="484200" cy="457920"/>
          </a:xfrm>
          <a:prstGeom prst="rect">
            <a:avLst/>
          </a:prstGeom>
          <a:gradFill>
            <a:gsLst>
              <a:gs pos="0">
                <a:srgbClr val="00B8FF"/>
              </a:gs>
              <a:gs pos="100000">
                <a:srgbClr val="99CCFF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18" name="CustomShape 5"/>
          <p:cNvSpPr/>
          <p:nvPr/>
        </p:nvSpPr>
        <p:spPr>
          <a:xfrm>
            <a:off x="1753920" y="5106600"/>
            <a:ext cx="484200" cy="457920"/>
          </a:xfrm>
          <a:prstGeom prst="rect">
            <a:avLst/>
          </a:prstGeom>
          <a:gradFill>
            <a:gsLst>
              <a:gs pos="0">
                <a:srgbClr val="94BD5E"/>
              </a:gs>
              <a:gs pos="100000">
                <a:srgbClr val="7DA647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219" name="CustomShape 6"/>
          <p:cNvSpPr/>
          <p:nvPr/>
        </p:nvSpPr>
        <p:spPr>
          <a:xfrm>
            <a:off x="2237760" y="5106600"/>
            <a:ext cx="484200" cy="457920"/>
          </a:xfrm>
          <a:prstGeom prst="rect">
            <a:avLst/>
          </a:prstGeom>
          <a:gradFill>
            <a:gsLst>
              <a:gs pos="0">
                <a:srgbClr val="FFCC99"/>
              </a:gs>
              <a:gs pos="100000">
                <a:srgbClr val="FF9966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</p:sp>
      <p:sp>
        <p:nvSpPr>
          <p:cNvPr id="220" name="CustomShape 7"/>
          <p:cNvSpPr/>
          <p:nvPr/>
        </p:nvSpPr>
        <p:spPr>
          <a:xfrm>
            <a:off x="2721960" y="5106600"/>
            <a:ext cx="484200" cy="457920"/>
          </a:xfrm>
          <a:prstGeom prst="rect">
            <a:avLst/>
          </a:prstGeom>
          <a:gradFill>
            <a:gsLst>
              <a:gs pos="0">
                <a:srgbClr val="00B8FF"/>
              </a:gs>
              <a:gs pos="100000">
                <a:srgbClr val="99CCFF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21" name="CustomShape 8"/>
          <p:cNvSpPr/>
          <p:nvPr/>
        </p:nvSpPr>
        <p:spPr>
          <a:xfrm>
            <a:off x="3206160" y="5106600"/>
            <a:ext cx="484200" cy="457920"/>
          </a:xfrm>
          <a:prstGeom prst="rect">
            <a:avLst/>
          </a:prstGeom>
          <a:gradFill>
            <a:gsLst>
              <a:gs pos="0">
                <a:srgbClr val="FFCC99"/>
              </a:gs>
              <a:gs pos="100000">
                <a:srgbClr val="FF9966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</p:sp>
      <p:sp>
        <p:nvSpPr>
          <p:cNvPr id="222" name="CustomShape 9"/>
          <p:cNvSpPr/>
          <p:nvPr/>
        </p:nvSpPr>
        <p:spPr>
          <a:xfrm>
            <a:off x="3690000" y="5106600"/>
            <a:ext cx="484200" cy="457920"/>
          </a:xfrm>
          <a:prstGeom prst="rect">
            <a:avLst/>
          </a:prstGeom>
          <a:gradFill>
            <a:gsLst>
              <a:gs pos="0">
                <a:srgbClr val="FFCC99"/>
              </a:gs>
              <a:gs pos="100000">
                <a:srgbClr val="FF9966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</p:sp>
      <p:sp>
        <p:nvSpPr>
          <p:cNvPr id="223" name="CustomShape 10"/>
          <p:cNvSpPr/>
          <p:nvPr/>
        </p:nvSpPr>
        <p:spPr>
          <a:xfrm>
            <a:off x="4174200" y="5106600"/>
            <a:ext cx="484200" cy="457920"/>
          </a:xfrm>
          <a:prstGeom prst="rect">
            <a:avLst/>
          </a:prstGeom>
          <a:gradFill>
            <a:gsLst>
              <a:gs pos="0">
                <a:srgbClr val="94BD5E"/>
              </a:gs>
              <a:gs pos="100000">
                <a:srgbClr val="7DA647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224" name="CustomShape 11"/>
          <p:cNvSpPr/>
          <p:nvPr/>
        </p:nvSpPr>
        <p:spPr>
          <a:xfrm>
            <a:off x="4658400" y="5106600"/>
            <a:ext cx="484200" cy="457920"/>
          </a:xfrm>
          <a:prstGeom prst="rect">
            <a:avLst/>
          </a:prstGeom>
          <a:gradFill>
            <a:gsLst>
              <a:gs pos="0">
                <a:srgbClr val="94BD5E"/>
              </a:gs>
              <a:gs pos="100000">
                <a:srgbClr val="7DA647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225" name="CustomShape 12"/>
          <p:cNvSpPr/>
          <p:nvPr/>
        </p:nvSpPr>
        <p:spPr>
          <a:xfrm>
            <a:off x="5142600" y="5106600"/>
            <a:ext cx="484200" cy="457920"/>
          </a:xfrm>
          <a:prstGeom prst="rect">
            <a:avLst/>
          </a:prstGeom>
          <a:gradFill>
            <a:gsLst>
              <a:gs pos="0">
                <a:srgbClr val="00B8FF"/>
              </a:gs>
              <a:gs pos="100000">
                <a:srgbClr val="99CCFF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26" name="CustomShape 13"/>
          <p:cNvSpPr/>
          <p:nvPr/>
        </p:nvSpPr>
        <p:spPr>
          <a:xfrm>
            <a:off x="5626440" y="5106600"/>
            <a:ext cx="484200" cy="457920"/>
          </a:xfrm>
          <a:prstGeom prst="rect">
            <a:avLst/>
          </a:prstGeom>
          <a:gradFill>
            <a:gsLst>
              <a:gs pos="0">
                <a:srgbClr val="94BD5E"/>
              </a:gs>
              <a:gs pos="100000">
                <a:srgbClr val="7DA647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227" name="CustomShape 14"/>
          <p:cNvSpPr/>
          <p:nvPr/>
        </p:nvSpPr>
        <p:spPr>
          <a:xfrm>
            <a:off x="6110640" y="5106600"/>
            <a:ext cx="484200" cy="457920"/>
          </a:xfrm>
          <a:prstGeom prst="rect">
            <a:avLst/>
          </a:prstGeom>
          <a:gradFill>
            <a:gsLst>
              <a:gs pos="0">
                <a:srgbClr val="94BD5E"/>
              </a:gs>
              <a:gs pos="100000">
                <a:srgbClr val="7DA647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228" name="CustomShape 15"/>
          <p:cNvSpPr/>
          <p:nvPr/>
        </p:nvSpPr>
        <p:spPr>
          <a:xfrm>
            <a:off x="6594840" y="5106600"/>
            <a:ext cx="484200" cy="457920"/>
          </a:xfrm>
          <a:prstGeom prst="rect">
            <a:avLst/>
          </a:prstGeom>
          <a:gradFill>
            <a:gsLst>
              <a:gs pos="0">
                <a:srgbClr val="94BD5E"/>
              </a:gs>
              <a:gs pos="100000">
                <a:srgbClr val="7DA647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229" name="CustomShape 16"/>
          <p:cNvSpPr/>
          <p:nvPr/>
        </p:nvSpPr>
        <p:spPr>
          <a:xfrm>
            <a:off x="7078680" y="5106600"/>
            <a:ext cx="484200" cy="457920"/>
          </a:xfrm>
          <a:prstGeom prst="rect">
            <a:avLst/>
          </a:prstGeom>
          <a:gradFill>
            <a:gsLst>
              <a:gs pos="0">
                <a:srgbClr val="00B8FF"/>
              </a:gs>
              <a:gs pos="100000">
                <a:srgbClr val="99CCFF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30" name="CustomShape 17"/>
          <p:cNvSpPr/>
          <p:nvPr/>
        </p:nvSpPr>
        <p:spPr>
          <a:xfrm>
            <a:off x="7562880" y="5106600"/>
            <a:ext cx="484200" cy="457920"/>
          </a:xfrm>
          <a:prstGeom prst="rect">
            <a:avLst/>
          </a:prstGeom>
          <a:gradFill>
            <a:gsLst>
              <a:gs pos="0">
                <a:srgbClr val="00B8FF"/>
              </a:gs>
              <a:gs pos="100000">
                <a:srgbClr val="99CCFF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31" name="CustomShape 18"/>
          <p:cNvSpPr/>
          <p:nvPr/>
        </p:nvSpPr>
        <p:spPr>
          <a:xfrm>
            <a:off x="8047080" y="5106600"/>
            <a:ext cx="484200" cy="457920"/>
          </a:xfrm>
          <a:prstGeom prst="rect">
            <a:avLst/>
          </a:prstGeom>
          <a:gradFill>
            <a:gsLst>
              <a:gs pos="0">
                <a:srgbClr val="00B8FF"/>
              </a:gs>
              <a:gs pos="100000">
                <a:srgbClr val="99CCFF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32" name="CustomShape 19"/>
          <p:cNvSpPr/>
          <p:nvPr/>
        </p:nvSpPr>
        <p:spPr>
          <a:xfrm rot="16200000" flipH="1">
            <a:off x="1753200" y="4839120"/>
            <a:ext cx="12240" cy="1451880"/>
          </a:xfrm>
          <a:prstGeom prst="bentConnector3">
            <a:avLst>
              <a:gd name="adj1" fmla="val 1800000"/>
            </a:avLst>
          </a:prstGeom>
          <a:noFill/>
          <a:ln>
            <a:solidFill>
              <a:srgbClr val="B84747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33" name="CustomShape 20"/>
          <p:cNvSpPr/>
          <p:nvPr/>
        </p:nvSpPr>
        <p:spPr>
          <a:xfrm rot="5400000" flipH="1" flipV="1">
            <a:off x="2964600" y="4622760"/>
            <a:ext cx="12240" cy="967680"/>
          </a:xfrm>
          <a:prstGeom prst="bentConnector3">
            <a:avLst>
              <a:gd name="adj1" fmla="val 1593795"/>
            </a:avLst>
          </a:prstGeom>
          <a:noFill/>
          <a:ln>
            <a:solidFill>
              <a:srgbClr val="B84747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34" name="CustomShape 21"/>
          <p:cNvSpPr/>
          <p:nvPr/>
        </p:nvSpPr>
        <p:spPr>
          <a:xfrm rot="16200000" flipH="1">
            <a:off x="3690360" y="5323320"/>
            <a:ext cx="12240" cy="483840"/>
          </a:xfrm>
          <a:prstGeom prst="bentConnector3">
            <a:avLst>
              <a:gd name="adj1" fmla="val 1800000"/>
            </a:avLst>
          </a:prstGeom>
          <a:noFill/>
          <a:ln>
            <a:solidFill>
              <a:srgbClr val="B84747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35" name="CustomShape 22"/>
          <p:cNvSpPr/>
          <p:nvPr/>
        </p:nvSpPr>
        <p:spPr>
          <a:xfrm rot="16200000" flipH="1">
            <a:off x="2237040" y="4839120"/>
            <a:ext cx="12240" cy="1451880"/>
          </a:xfrm>
          <a:prstGeom prst="bentConnector3">
            <a:avLst>
              <a:gd name="adj1" fmla="val 4171354"/>
            </a:avLst>
          </a:prstGeom>
          <a:noFill/>
          <a:ln>
            <a:solidFill>
              <a:srgbClr val="004586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36" name="CustomShape 23"/>
          <p:cNvSpPr/>
          <p:nvPr/>
        </p:nvSpPr>
        <p:spPr>
          <a:xfrm rot="5400000" flipH="1" flipV="1">
            <a:off x="4173840" y="3896280"/>
            <a:ext cx="12240" cy="2420280"/>
          </a:xfrm>
          <a:prstGeom prst="bentConnector3">
            <a:avLst>
              <a:gd name="adj1" fmla="val 1181346"/>
            </a:avLst>
          </a:prstGeom>
          <a:noFill/>
          <a:ln>
            <a:solidFill>
              <a:srgbClr val="004586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37" name="CustomShape 24"/>
          <p:cNvSpPr/>
          <p:nvPr/>
        </p:nvSpPr>
        <p:spPr>
          <a:xfrm rot="16200000" flipH="1">
            <a:off x="6352920" y="4597200"/>
            <a:ext cx="12240" cy="1936080"/>
          </a:xfrm>
          <a:prstGeom prst="bentConnector3">
            <a:avLst>
              <a:gd name="adj1" fmla="val 1800000"/>
            </a:avLst>
          </a:prstGeom>
          <a:noFill/>
          <a:ln>
            <a:solidFill>
              <a:srgbClr val="004586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38" name="CustomShape 25"/>
          <p:cNvSpPr/>
          <p:nvPr/>
        </p:nvSpPr>
        <p:spPr>
          <a:xfrm rot="5400000" flipH="1" flipV="1">
            <a:off x="7563600" y="4864680"/>
            <a:ext cx="12240" cy="483840"/>
          </a:xfrm>
          <a:prstGeom prst="bentConnector3">
            <a:avLst>
              <a:gd name="adj1" fmla="val 1800000"/>
            </a:avLst>
          </a:prstGeom>
          <a:noFill/>
          <a:ln>
            <a:solidFill>
              <a:srgbClr val="004586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39" name="CustomShape 26"/>
          <p:cNvSpPr/>
          <p:nvPr/>
        </p:nvSpPr>
        <p:spPr>
          <a:xfrm rot="16200000" flipH="1">
            <a:off x="8047440" y="5323320"/>
            <a:ext cx="12240" cy="483840"/>
          </a:xfrm>
          <a:prstGeom prst="bentConnector3">
            <a:avLst>
              <a:gd name="adj1" fmla="val 1800000"/>
            </a:avLst>
          </a:prstGeom>
          <a:noFill/>
          <a:ln>
            <a:solidFill>
              <a:srgbClr val="004586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40" name="CustomShape 27"/>
          <p:cNvSpPr/>
          <p:nvPr/>
        </p:nvSpPr>
        <p:spPr>
          <a:xfrm rot="5400000">
            <a:off x="3206520" y="4354560"/>
            <a:ext cx="12240" cy="2420280"/>
          </a:xfrm>
          <a:prstGeom prst="bentConnector3">
            <a:avLst>
              <a:gd name="adj1" fmla="val 3243449"/>
            </a:avLst>
          </a:prstGeom>
          <a:noFill/>
          <a:ln>
            <a:solidFill>
              <a:srgbClr val="008000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41" name="CustomShape 28"/>
          <p:cNvSpPr/>
          <p:nvPr/>
        </p:nvSpPr>
        <p:spPr>
          <a:xfrm rot="5400000" flipH="1" flipV="1">
            <a:off x="3447720" y="3654360"/>
            <a:ext cx="12240" cy="2904120"/>
          </a:xfrm>
          <a:prstGeom prst="bentConnector3">
            <a:avLst>
              <a:gd name="adj1" fmla="val 2212409"/>
            </a:avLst>
          </a:prstGeom>
          <a:noFill/>
          <a:ln>
            <a:solidFill>
              <a:srgbClr val="008000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42" name="CustomShape 29"/>
          <p:cNvSpPr/>
          <p:nvPr/>
        </p:nvSpPr>
        <p:spPr>
          <a:xfrm rot="16200000" flipH="1">
            <a:off x="5384520" y="5081400"/>
            <a:ext cx="12240" cy="967680"/>
          </a:xfrm>
          <a:prstGeom prst="bentConnector3">
            <a:avLst>
              <a:gd name="adj1" fmla="val 2624819"/>
            </a:avLst>
          </a:prstGeom>
          <a:noFill/>
          <a:ln>
            <a:solidFill>
              <a:srgbClr val="008000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43" name="CustomShape 30"/>
          <p:cNvSpPr/>
          <p:nvPr/>
        </p:nvSpPr>
        <p:spPr>
          <a:xfrm rot="5400000" flipH="1" flipV="1">
            <a:off x="6111000" y="4864680"/>
            <a:ext cx="12240" cy="483840"/>
          </a:xfrm>
          <a:prstGeom prst="bentConnector3">
            <a:avLst>
              <a:gd name="adj1" fmla="val 1800000"/>
            </a:avLst>
          </a:prstGeom>
          <a:noFill/>
          <a:ln>
            <a:solidFill>
              <a:srgbClr val="008000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44" name="CustomShape 31"/>
          <p:cNvSpPr/>
          <p:nvPr/>
        </p:nvSpPr>
        <p:spPr>
          <a:xfrm rot="16200000" flipH="1">
            <a:off x="6594840" y="5323320"/>
            <a:ext cx="12240" cy="483840"/>
          </a:xfrm>
          <a:prstGeom prst="bentConnector3">
            <a:avLst>
              <a:gd name="adj1" fmla="val 2934126"/>
            </a:avLst>
          </a:prstGeom>
          <a:noFill/>
          <a:ln>
            <a:solidFill>
              <a:srgbClr val="008000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45" name="CustomShape 32"/>
          <p:cNvSpPr/>
          <p:nvPr/>
        </p:nvSpPr>
        <p:spPr>
          <a:xfrm>
            <a:off x="447120" y="4042440"/>
            <a:ext cx="7329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 B</a:t>
            </a:r>
          </a:p>
        </p:txBody>
      </p:sp>
      <p:sp>
        <p:nvSpPr>
          <p:cNvPr id="246" name="CustomShape 33"/>
          <p:cNvSpPr/>
          <p:nvPr/>
        </p:nvSpPr>
        <p:spPr>
          <a:xfrm>
            <a:off x="445680" y="4538880"/>
            <a:ext cx="7434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 A</a:t>
            </a:r>
          </a:p>
        </p:txBody>
      </p:sp>
      <p:sp>
        <p:nvSpPr>
          <p:cNvPr id="247" name="CustomShape 34"/>
          <p:cNvSpPr/>
          <p:nvPr/>
        </p:nvSpPr>
        <p:spPr>
          <a:xfrm>
            <a:off x="1733040" y="3840480"/>
            <a:ext cx="10101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FREELIST</a:t>
            </a:r>
          </a:p>
        </p:txBody>
      </p:sp>
      <p:sp>
        <p:nvSpPr>
          <p:cNvPr id="248" name="CustomShape 35"/>
          <p:cNvSpPr/>
          <p:nvPr/>
        </p:nvSpPr>
        <p:spPr>
          <a:xfrm rot="5400000">
            <a:off x="1396080" y="4314240"/>
            <a:ext cx="896400" cy="700560"/>
          </a:xfrm>
          <a:prstGeom prst="bentConnector3">
            <a:avLst>
              <a:gd name="adj1" fmla="val 50000"/>
            </a:avLst>
          </a:prstGeom>
          <a:noFill/>
          <a:ln>
            <a:solidFill>
              <a:srgbClr val="004586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49" name="CustomShape 36"/>
          <p:cNvSpPr/>
          <p:nvPr/>
        </p:nvSpPr>
        <p:spPr>
          <a:xfrm rot="16200000" flipH="1">
            <a:off x="2267280" y="2957760"/>
            <a:ext cx="694800" cy="3602880"/>
          </a:xfrm>
          <a:prstGeom prst="bentConnector3">
            <a:avLst>
              <a:gd name="adj1" fmla="val 19856"/>
            </a:avLst>
          </a:prstGeom>
          <a:noFill/>
          <a:ln>
            <a:solidFill>
              <a:srgbClr val="008000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50" name="CustomShape 37"/>
          <p:cNvSpPr/>
          <p:nvPr/>
        </p:nvSpPr>
        <p:spPr>
          <a:xfrm rot="16200000" flipH="1">
            <a:off x="823320" y="4902480"/>
            <a:ext cx="198000" cy="210240"/>
          </a:xfrm>
          <a:prstGeom prst="bentConnector3">
            <a:avLst>
              <a:gd name="adj1" fmla="val 50000"/>
            </a:avLst>
          </a:prstGeom>
          <a:noFill/>
          <a:ln>
            <a:solidFill>
              <a:srgbClr val="B84747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cxnSp>
        <p:nvCxnSpPr>
          <p:cNvPr id="251" name="Line 38"/>
          <p:cNvCxnSpPr/>
          <p:nvPr/>
        </p:nvCxn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111990876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Free List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253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36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Link information part of data block:
 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4096 byte block 4092 bytes data, 4 bytes next. 4092 as block size?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Traversing link chain requires full read/write block.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Cache does not help much since data blocks are large in total.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034280" y="2169096"/>
            <a:ext cx="6370200" cy="1296000"/>
            <a:chOff x="1034280" y="1997640"/>
            <a:chExt cx="6370200" cy="1296000"/>
          </a:xfrm>
        </p:grpSpPr>
        <p:sp>
          <p:nvSpPr>
            <p:cNvPr id="254" name="CustomShape 3"/>
            <p:cNvSpPr/>
            <p:nvPr/>
          </p:nvSpPr>
          <p:spPr>
            <a:xfrm>
              <a:off x="1034280" y="1998360"/>
              <a:ext cx="1177920" cy="1008000"/>
            </a:xfrm>
            <a:prstGeom prst="rect">
              <a:avLst/>
            </a:prstGeom>
            <a:gradFill>
              <a:gsLst>
                <a:gs pos="0">
                  <a:srgbClr val="99CCFF"/>
                </a:gs>
                <a:gs pos="100000">
                  <a:srgbClr val="0084D1"/>
                </a:gs>
              </a:gsLst>
              <a:lin ang="5400000"/>
            </a:gra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sz="1800" b="1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Data</a:t>
              </a:r>
            </a:p>
          </p:txBody>
        </p:sp>
        <p:sp>
          <p:nvSpPr>
            <p:cNvPr id="255" name="CustomShape 4"/>
            <p:cNvSpPr/>
            <p:nvPr/>
          </p:nvSpPr>
          <p:spPr>
            <a:xfrm>
              <a:off x="1034280" y="3023640"/>
              <a:ext cx="1177920" cy="270000"/>
            </a:xfrm>
            <a:prstGeom prst="rect">
              <a:avLst/>
            </a:prstGeom>
            <a:gradFill>
              <a:gsLst>
                <a:gs pos="0">
                  <a:srgbClr val="99CCFF"/>
                </a:gs>
                <a:gs pos="100000">
                  <a:srgbClr val="0084D1"/>
                </a:gs>
              </a:gsLst>
              <a:lin ang="5400000"/>
            </a:gra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sz="1200" b="1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Next block no</a:t>
              </a:r>
              <a:endPara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endParaRPr>
            </a:p>
          </p:txBody>
        </p:sp>
        <p:sp>
          <p:nvSpPr>
            <p:cNvPr id="256" name="CustomShape 5"/>
            <p:cNvSpPr/>
            <p:nvPr/>
          </p:nvSpPr>
          <p:spPr>
            <a:xfrm>
              <a:off x="2765160" y="1998360"/>
              <a:ext cx="1177920" cy="1008000"/>
            </a:xfrm>
            <a:prstGeom prst="rect">
              <a:avLst/>
            </a:prstGeom>
            <a:gradFill>
              <a:gsLst>
                <a:gs pos="0">
                  <a:srgbClr val="99CCFF"/>
                </a:gs>
                <a:gs pos="100000">
                  <a:srgbClr val="0084D1"/>
                </a:gs>
              </a:gsLst>
              <a:lin ang="5400000"/>
            </a:gra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sz="1800" b="1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Data</a:t>
              </a:r>
            </a:p>
          </p:txBody>
        </p:sp>
        <p:sp>
          <p:nvSpPr>
            <p:cNvPr id="257" name="CustomShape 6"/>
            <p:cNvSpPr/>
            <p:nvPr/>
          </p:nvSpPr>
          <p:spPr>
            <a:xfrm>
              <a:off x="2765160" y="3023640"/>
              <a:ext cx="1177920" cy="270000"/>
            </a:xfrm>
            <a:prstGeom prst="rect">
              <a:avLst/>
            </a:prstGeom>
            <a:gradFill>
              <a:gsLst>
                <a:gs pos="0">
                  <a:srgbClr val="99CCFF"/>
                </a:gs>
                <a:gs pos="100000">
                  <a:srgbClr val="0084D1"/>
                </a:gs>
              </a:gsLst>
              <a:lin ang="5400000"/>
            </a:gra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sz="1200" b="1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Next block no</a:t>
              </a:r>
              <a:endPara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endParaRPr>
            </a:p>
          </p:txBody>
        </p:sp>
        <p:sp>
          <p:nvSpPr>
            <p:cNvPr id="258" name="CustomShape 7"/>
            <p:cNvSpPr/>
            <p:nvPr/>
          </p:nvSpPr>
          <p:spPr>
            <a:xfrm>
              <a:off x="4495680" y="1998360"/>
              <a:ext cx="1177920" cy="1008000"/>
            </a:xfrm>
            <a:prstGeom prst="rect">
              <a:avLst/>
            </a:prstGeom>
            <a:gradFill>
              <a:gsLst>
                <a:gs pos="0">
                  <a:srgbClr val="99CCFF"/>
                </a:gs>
                <a:gs pos="100000">
                  <a:srgbClr val="0084D1"/>
                </a:gs>
              </a:gsLst>
              <a:lin ang="5400000"/>
            </a:gra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sz="1800" b="1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Data</a:t>
              </a:r>
            </a:p>
          </p:txBody>
        </p:sp>
        <p:sp>
          <p:nvSpPr>
            <p:cNvPr id="259" name="CustomShape 8"/>
            <p:cNvSpPr/>
            <p:nvPr/>
          </p:nvSpPr>
          <p:spPr>
            <a:xfrm>
              <a:off x="4495680" y="3023640"/>
              <a:ext cx="1177920" cy="270000"/>
            </a:xfrm>
            <a:prstGeom prst="rect">
              <a:avLst/>
            </a:prstGeom>
            <a:gradFill>
              <a:gsLst>
                <a:gs pos="0">
                  <a:srgbClr val="99CCFF"/>
                </a:gs>
                <a:gs pos="100000">
                  <a:srgbClr val="0084D1"/>
                </a:gs>
              </a:gsLst>
              <a:lin ang="5400000"/>
            </a:gra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sz="1200" b="1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Next block no</a:t>
              </a:r>
              <a:endPara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endParaRPr>
            </a:p>
          </p:txBody>
        </p:sp>
        <p:sp>
          <p:nvSpPr>
            <p:cNvPr id="260" name="CustomShape 9"/>
            <p:cNvSpPr/>
            <p:nvPr/>
          </p:nvSpPr>
          <p:spPr>
            <a:xfrm>
              <a:off x="6226560" y="1998360"/>
              <a:ext cx="1177920" cy="1008000"/>
            </a:xfrm>
            <a:prstGeom prst="rect">
              <a:avLst/>
            </a:prstGeom>
            <a:gradFill>
              <a:gsLst>
                <a:gs pos="0">
                  <a:srgbClr val="99CCFF"/>
                </a:gs>
                <a:gs pos="100000">
                  <a:srgbClr val="0084D1"/>
                </a:gs>
              </a:gsLst>
              <a:lin ang="5400000"/>
            </a:gra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sz="1800" b="1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Data</a:t>
              </a:r>
            </a:p>
          </p:txBody>
        </p:sp>
        <p:sp>
          <p:nvSpPr>
            <p:cNvPr id="261" name="CustomShape 10"/>
            <p:cNvSpPr/>
            <p:nvPr/>
          </p:nvSpPr>
          <p:spPr>
            <a:xfrm>
              <a:off x="6226560" y="3023640"/>
              <a:ext cx="1177920" cy="270000"/>
            </a:xfrm>
            <a:prstGeom prst="rect">
              <a:avLst/>
            </a:prstGeom>
            <a:gradFill>
              <a:gsLst>
                <a:gs pos="0">
                  <a:srgbClr val="99CCFF"/>
                </a:gs>
                <a:gs pos="100000">
                  <a:srgbClr val="0084D1"/>
                </a:gs>
              </a:gsLst>
              <a:lin ang="5400000"/>
            </a:gradFill>
            <a:ln>
              <a:solidFill>
                <a:srgbClr val="000000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sz="1200" b="1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Next block no</a:t>
              </a:r>
              <a:endPara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endParaRPr>
            </a:p>
          </p:txBody>
        </p:sp>
        <p:sp>
          <p:nvSpPr>
            <p:cNvPr id="262" name="CustomShape 11"/>
            <p:cNvSpPr/>
            <p:nvPr/>
          </p:nvSpPr>
          <p:spPr>
            <a:xfrm flipV="1">
              <a:off x="2212920" y="1997640"/>
              <a:ext cx="1141200" cy="1160280"/>
            </a:xfrm>
            <a:prstGeom prst="bentConnector4">
              <a:avLst>
                <a:gd name="adj1" fmla="val 24193"/>
                <a:gd name="adj2" fmla="val 119696"/>
              </a:avLst>
            </a:prstGeom>
            <a:gradFill>
              <a:gsLst>
                <a:gs pos="0">
                  <a:srgbClr val="99CCFF"/>
                </a:gs>
                <a:gs pos="100000">
                  <a:srgbClr val="00B8FF"/>
                </a:gs>
              </a:gsLst>
              <a:lin ang="5400000"/>
            </a:gradFill>
            <a:ln>
              <a:solidFill>
                <a:srgbClr val="000000"/>
              </a:solidFill>
              <a:round/>
              <a:tailEnd type="arrow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63" name="CustomShape 12"/>
            <p:cNvSpPr/>
            <p:nvPr/>
          </p:nvSpPr>
          <p:spPr>
            <a:xfrm flipV="1">
              <a:off x="3943440" y="1997640"/>
              <a:ext cx="1141200" cy="1160280"/>
            </a:xfrm>
            <a:prstGeom prst="bentConnector4">
              <a:avLst>
                <a:gd name="adj1" fmla="val 24193"/>
                <a:gd name="adj2" fmla="val 119696"/>
              </a:avLst>
            </a:prstGeom>
            <a:gradFill>
              <a:gsLst>
                <a:gs pos="0">
                  <a:srgbClr val="99CCFF"/>
                </a:gs>
                <a:gs pos="100000">
                  <a:srgbClr val="00B8FF"/>
                </a:gs>
              </a:gsLst>
              <a:lin ang="5400000"/>
            </a:gradFill>
            <a:ln>
              <a:solidFill>
                <a:srgbClr val="000000"/>
              </a:solidFill>
              <a:round/>
              <a:tailEnd type="arrow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64" name="CustomShape 13"/>
            <p:cNvSpPr/>
            <p:nvPr/>
          </p:nvSpPr>
          <p:spPr>
            <a:xfrm flipV="1">
              <a:off x="5674320" y="1997640"/>
              <a:ext cx="1141200" cy="1160280"/>
            </a:xfrm>
            <a:prstGeom prst="bentConnector4">
              <a:avLst>
                <a:gd name="adj1" fmla="val 24193"/>
                <a:gd name="adj2" fmla="val 119696"/>
              </a:avLst>
            </a:prstGeom>
            <a:gradFill>
              <a:gsLst>
                <a:gs pos="0">
                  <a:srgbClr val="99CCFF"/>
                </a:gs>
                <a:gs pos="100000">
                  <a:srgbClr val="00B8FF"/>
                </a:gs>
              </a:gsLst>
              <a:lin ang="5400000"/>
            </a:gradFill>
            <a:ln>
              <a:solidFill>
                <a:srgbClr val="000000"/>
              </a:solidFill>
              <a:round/>
              <a:tailEnd type="arrow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</p:grpSp>
    </p:spTree>
    <p:extLst>
      <p:ext uri="{BB962C8B-B14F-4D97-AF65-F5344CB8AC3E}">
        <p14:creationId xmlns:p14="http://schemas.microsoft.com/office/powerpoint/2010/main" val="175988062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100" dirty="0"/>
              <a:t>Name – only information kept in human-readable form</a:t>
            </a:r>
          </a:p>
          <a:p>
            <a:r>
              <a:rPr lang="en-US" sz="3100" dirty="0"/>
              <a:t>Identifier – unique tag (number) identifies file within file system</a:t>
            </a:r>
          </a:p>
          <a:p>
            <a:r>
              <a:rPr lang="en-US" sz="3100" dirty="0"/>
              <a:t>Type – needed for systems that support different types</a:t>
            </a:r>
          </a:p>
          <a:p>
            <a:r>
              <a:rPr lang="en-US" sz="3100" dirty="0"/>
              <a:t>Location – pointer to </a:t>
            </a:r>
            <a:r>
              <a:rPr lang="en-US" sz="3100" dirty="0">
                <a:solidFill>
                  <a:srgbClr val="FF0000"/>
                </a:solidFill>
              </a:rPr>
              <a:t>file location </a:t>
            </a:r>
            <a:r>
              <a:rPr lang="en-US" sz="3100" dirty="0"/>
              <a:t>on device</a:t>
            </a:r>
          </a:p>
          <a:p>
            <a:r>
              <a:rPr lang="en-US" sz="3100" dirty="0"/>
              <a:t>Size – current file size</a:t>
            </a:r>
          </a:p>
          <a:p>
            <a:pPr marL="343080" indent="-342720">
              <a:lnSpc>
                <a:spcPct val="110000"/>
              </a:lnSpc>
              <a:spcBef>
                <a:spcPts val="641"/>
              </a:spcBef>
              <a:buFont typeface="Wingdings 2" charset="2"/>
              <a:buChar char=""/>
            </a:pPr>
            <a:r>
              <a:rPr lang="en-US" sz="31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Credentials: who owns the file? User/group</a:t>
            </a:r>
          </a:p>
          <a:p>
            <a:pPr marL="343080" indent="-342720">
              <a:lnSpc>
                <a:spcPct val="110000"/>
              </a:lnSpc>
              <a:spcBef>
                <a:spcPts val="641"/>
              </a:spcBef>
              <a:buFont typeface="Wingdings 2" charset="2"/>
              <a:buChar char=""/>
            </a:pPr>
            <a:r>
              <a:rPr lang="en-US" sz="31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Permissions: which type of accesses granted for different groups.</a:t>
            </a:r>
          </a:p>
          <a:p>
            <a:pPr marL="343080" indent="-342720">
              <a:lnSpc>
                <a:spcPct val="110000"/>
              </a:lnSpc>
              <a:spcBef>
                <a:spcPts val="641"/>
              </a:spcBef>
              <a:buFont typeface="Wingdings 2" charset="2"/>
              <a:buChar char=""/>
            </a:pPr>
            <a:r>
              <a:rPr lang="en-US" sz="31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Timestamps</a:t>
            </a:r>
            <a:r>
              <a:rPr lang="en-US" sz="31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Last access, modification and attribute change times of the file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File attributes are </a:t>
            </a:r>
            <a:r>
              <a:rPr lang="en-US" dirty="0">
                <a:solidFill>
                  <a:schemeClr val="accent2"/>
                </a:solidFill>
              </a:rPr>
              <a:t>kept </a:t>
            </a:r>
            <a:r>
              <a:rPr lang="en-US" dirty="0" smtClean="0">
                <a:solidFill>
                  <a:schemeClr val="accent2"/>
                </a:solidFill>
              </a:rPr>
              <a:t>separately from its data on </a:t>
            </a:r>
            <a:r>
              <a:rPr lang="en-US" dirty="0">
                <a:solidFill>
                  <a:schemeClr val="accent2"/>
                </a:solidFill>
              </a:rPr>
              <a:t>the disk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775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 </a:t>
            </a:r>
            <a:r>
              <a:rPr lang="en-US" sz="3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Type/Extension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117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 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type provides information on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what 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can be done with that file to the OS.</a:t>
            </a:r>
          </a:p>
          <a:p>
            <a:pPr marL="343080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Windows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uses 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three letter code following a dot as extension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 determine file type. </a:t>
            </a:r>
            <a:endParaRPr lang="en-US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800280" lvl="1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*.exe are executable, *.c are C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source files</a:t>
            </a:r>
            <a:endParaRPr lang="en-US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Unix </a:t>
            </a: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like systems do not rely on </a:t>
            </a:r>
            <a:r>
              <a:rPr lang="en-US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extension, </a:t>
            </a: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but look at first group of bytes to determine the file type (ELF binary vs. a </a:t>
            </a:r>
            <a:r>
              <a:rPr lang="en-US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script)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800280" lvl="1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See </a:t>
            </a:r>
            <a:r>
              <a:rPr lang="en-US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“man file”, “man </a:t>
            </a:r>
            <a:r>
              <a:rPr lang="en-US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magic”</a:t>
            </a:r>
          </a:p>
          <a:p>
            <a:pPr marL="800280" lvl="1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Mac </a:t>
            </a: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 TEXT/APPL is used for all files. </a:t>
            </a:r>
            <a:endParaRPr lang="en-US" sz="24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257480" lvl="2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</a:t>
            </a:r>
            <a:r>
              <a:rPr lang="en-US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reator </a:t>
            </a:r>
            <a:r>
              <a:rPr lang="en-US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application is stored as an attribute.</a:t>
            </a:r>
          </a:p>
        </p:txBody>
      </p:sp>
    </p:spTree>
    <p:extLst>
      <p:ext uri="{BB962C8B-B14F-4D97-AF65-F5344CB8AC3E}">
        <p14:creationId xmlns:p14="http://schemas.microsoft.com/office/powerpoint/2010/main" val="61427723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357119" y="435600"/>
            <a:ext cx="8374285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/>
            <a:r>
              <a:rPr lang="en-US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 </a:t>
            </a:r>
            <a:r>
              <a:rPr lang="en-US" sz="3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Attributes  - Where do we keep them?</a:t>
            </a:r>
            <a:endParaRPr lang="en-US" sz="3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117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343080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FAT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keep in directory structure. A directory entry also contains files attributes along with its entry point in FAT.</a:t>
            </a:r>
          </a:p>
          <a:p>
            <a:pPr marL="343080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Unix/Linux: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-node, a block containing all attributes of a file. An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-node per file is maintained.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Inode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also contains pointers for data block tree.</a:t>
            </a:r>
          </a:p>
          <a:p>
            <a:pPr marL="343080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NTFS: Master File Table database contains file attribute mapping.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704782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Filesystem</a:t>
            </a:r>
            <a:r>
              <a:rPr lang="en-US" dirty="0" smtClean="0"/>
              <a:t> as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990041" cy="4972050"/>
          </a:xfrm>
        </p:spPr>
        <p:txBody>
          <a:bodyPr/>
          <a:lstStyle/>
          <a:p>
            <a:pPr marL="440822">
              <a:tabLst>
                <a:tab pos="262084" algn="l"/>
                <a:tab pos="419047" algn="l"/>
                <a:tab pos="833773" algn="l"/>
                <a:tab pos="1247058" algn="l"/>
                <a:tab pos="1663225" algn="l"/>
                <a:tab pos="2077951" algn="l"/>
                <a:tab pos="2492677" algn="l"/>
                <a:tab pos="2905963" algn="l"/>
                <a:tab pos="3322129" algn="l"/>
                <a:tab pos="3736856" algn="l"/>
                <a:tab pos="4151582" algn="l"/>
                <a:tab pos="4564867" algn="l"/>
                <a:tab pos="4981034" algn="l"/>
                <a:tab pos="5395760" algn="l"/>
                <a:tab pos="5807606" algn="l"/>
                <a:tab pos="6222332" algn="l"/>
                <a:tab pos="6639938" algn="l"/>
                <a:tab pos="7054665" algn="l"/>
                <a:tab pos="7466511" algn="l"/>
                <a:tab pos="7881237" algn="l"/>
                <a:tab pos="8298843" algn="l"/>
                <a:tab pos="8533566" algn="l"/>
              </a:tabLst>
            </a:pP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Provide an 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abstraction over block based raw data access on storage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devices.</a:t>
            </a:r>
            <a:endParaRPr lang="en-US" dirty="0" smtClean="0">
              <a:solidFill>
                <a:schemeClr val="accent2"/>
              </a:solidFill>
            </a:endParaRPr>
          </a:p>
          <a:p>
            <a:pPr marL="440822">
              <a:tabLst>
                <a:tab pos="262084" algn="l"/>
                <a:tab pos="419047" algn="l"/>
                <a:tab pos="833773" algn="l"/>
                <a:tab pos="1247058" algn="l"/>
                <a:tab pos="1663225" algn="l"/>
                <a:tab pos="2077951" algn="l"/>
                <a:tab pos="2492677" algn="l"/>
                <a:tab pos="2905963" algn="l"/>
                <a:tab pos="3322129" algn="l"/>
                <a:tab pos="3736856" algn="l"/>
                <a:tab pos="4151582" algn="l"/>
                <a:tab pos="4564867" algn="l"/>
                <a:tab pos="4981034" algn="l"/>
                <a:tab pos="5395760" algn="l"/>
                <a:tab pos="5807606" algn="l"/>
                <a:tab pos="6222332" algn="l"/>
                <a:tab pos="6639938" algn="l"/>
                <a:tab pos="7054665" algn="l"/>
                <a:tab pos="7466511" algn="l"/>
                <a:tab pos="7881237" algn="l"/>
                <a:tab pos="8298843" algn="l"/>
                <a:tab pos="8533566" algn="l"/>
              </a:tabLst>
            </a:pPr>
            <a:r>
              <a:rPr lang="en-US" altLang="en-US" dirty="0" smtClean="0"/>
              <a:t>Mask </a:t>
            </a:r>
            <a:r>
              <a:rPr lang="en-US" altLang="en-US" dirty="0"/>
              <a:t>the details of low-level sector-based I/O operations </a:t>
            </a:r>
            <a:endParaRPr lang="en-US" altLang="en-US" dirty="0" smtClean="0"/>
          </a:p>
          <a:p>
            <a:pPr marL="840872" lvl="1">
              <a:tabLst>
                <a:tab pos="262084" algn="l"/>
                <a:tab pos="419047" algn="l"/>
                <a:tab pos="833773" algn="l"/>
                <a:tab pos="1247058" algn="l"/>
                <a:tab pos="1663225" algn="l"/>
                <a:tab pos="2077951" algn="l"/>
                <a:tab pos="2492677" algn="l"/>
                <a:tab pos="2905963" algn="l"/>
                <a:tab pos="3322129" algn="l"/>
                <a:tab pos="3736856" algn="l"/>
                <a:tab pos="4151582" algn="l"/>
                <a:tab pos="4564867" algn="l"/>
                <a:tab pos="4981034" algn="l"/>
                <a:tab pos="5395760" algn="l"/>
                <a:tab pos="5807606" algn="l"/>
                <a:tab pos="6222332" algn="l"/>
                <a:tab pos="6639938" algn="l"/>
                <a:tab pos="7054665" algn="l"/>
                <a:tab pos="7466511" algn="l"/>
                <a:tab pos="7881237" algn="l"/>
                <a:tab pos="8298843" algn="l"/>
                <a:tab pos="8533566" algn="l"/>
              </a:tabLst>
            </a:pP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Actual 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I/O: fragmented, distributed blocks on different areas of storage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</a:p>
          <a:p>
            <a:pPr marL="440822">
              <a:tabLst>
                <a:tab pos="262084" algn="l"/>
                <a:tab pos="419047" algn="l"/>
                <a:tab pos="833773" algn="l"/>
                <a:tab pos="1247058" algn="l"/>
                <a:tab pos="1663225" algn="l"/>
                <a:tab pos="2077951" algn="l"/>
                <a:tab pos="2492677" algn="l"/>
                <a:tab pos="2905963" algn="l"/>
                <a:tab pos="3322129" algn="l"/>
                <a:tab pos="3736856" algn="l"/>
                <a:tab pos="4151582" algn="l"/>
                <a:tab pos="4564867" algn="l"/>
                <a:tab pos="4981034" algn="l"/>
                <a:tab pos="5395760" algn="l"/>
                <a:tab pos="5807606" algn="l"/>
                <a:tab pos="6222332" algn="l"/>
                <a:tab pos="6639938" algn="l"/>
                <a:tab pos="7054665" algn="l"/>
                <a:tab pos="7466511" algn="l"/>
                <a:tab pos="7881237" algn="l"/>
                <a:tab pos="8298843" algn="l"/>
                <a:tab pos="8533566" algn="l"/>
              </a:tabLst>
            </a:pPr>
            <a:r>
              <a:rPr lang="en-US" altLang="en-US" dirty="0"/>
              <a:t>Caches recently-accessed data in memory </a:t>
            </a:r>
          </a:p>
          <a:p>
            <a:pPr marL="440822">
              <a:tabLst>
                <a:tab pos="262084" algn="l"/>
                <a:tab pos="419047" algn="l"/>
                <a:tab pos="833773" algn="l"/>
                <a:tab pos="1247058" algn="l"/>
                <a:tab pos="1663225" algn="l"/>
                <a:tab pos="2077951" algn="l"/>
                <a:tab pos="2492677" algn="l"/>
                <a:tab pos="2905963" algn="l"/>
                <a:tab pos="3322129" algn="l"/>
                <a:tab pos="3736856" algn="l"/>
                <a:tab pos="4151582" algn="l"/>
                <a:tab pos="4564867" algn="l"/>
                <a:tab pos="4981034" algn="l"/>
                <a:tab pos="5395760" algn="l"/>
                <a:tab pos="5807606" algn="l"/>
                <a:tab pos="6222332" algn="l"/>
                <a:tab pos="6639938" algn="l"/>
                <a:tab pos="7054665" algn="l"/>
                <a:tab pos="7466511" algn="l"/>
                <a:tab pos="7881237" algn="l"/>
                <a:tab pos="8298843" algn="l"/>
                <a:tab pos="8533566" algn="l"/>
              </a:tabLst>
            </a:pPr>
            <a:endParaRPr lang="en-US" altLang="en-US" dirty="0"/>
          </a:p>
          <a:p>
            <a:pPr marL="343080" indent="-342720">
              <a:spcBef>
                <a:spcPts val="479"/>
              </a:spcBef>
              <a:buFont typeface="Wingdings 2" charset="2"/>
              <a:buChar char=""/>
            </a:pPr>
            <a:endParaRPr lang="en-US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6723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5095" y="1362075"/>
            <a:ext cx="4828005" cy="2276274"/>
          </a:xfrm>
        </p:spPr>
        <p:txBody>
          <a:bodyPr/>
          <a:lstStyle/>
          <a:p>
            <a:pPr>
              <a:lnSpc>
                <a:spcPct val="81000"/>
              </a:lnSpc>
              <a:buClr>
                <a:srgbClr val="C01A01"/>
              </a:buClr>
              <a:buSzPct val="100000"/>
              <a:buFont typeface="Wingdings" charset="2"/>
              <a:buChar char="§"/>
              <a:defRPr/>
            </a:pPr>
            <a:r>
              <a:rPr lang="en-GB" dirty="0"/>
              <a:t>A directory is </a:t>
            </a:r>
            <a:endParaRPr lang="en-GB" dirty="0" smtClean="0"/>
          </a:p>
          <a:p>
            <a:pPr lvl="1">
              <a:lnSpc>
                <a:spcPct val="81000"/>
              </a:lnSpc>
              <a:buClr>
                <a:srgbClr val="C01A01"/>
              </a:buClr>
              <a:buSzPct val="100000"/>
              <a:buFont typeface="Wingdings" charset="2"/>
              <a:buChar char="§"/>
              <a:defRPr/>
            </a:pP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means of organizing files </a:t>
            </a:r>
            <a:endParaRPr lang="en-US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>
              <a:lnSpc>
                <a:spcPct val="81000"/>
              </a:lnSpc>
              <a:buClr>
                <a:srgbClr val="C01A01"/>
              </a:buClr>
              <a:buSzPct val="100000"/>
              <a:buFont typeface="Wingdings" charset="2"/>
              <a:buChar char="§"/>
              <a:defRPr/>
            </a:pPr>
            <a:r>
              <a:rPr lang="en-US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Typically in a tree structure</a:t>
            </a:r>
            <a:endParaRPr lang="en-GB" dirty="0" smtClean="0"/>
          </a:p>
          <a:p>
            <a:pPr lvl="1">
              <a:lnSpc>
                <a:spcPct val="81000"/>
              </a:lnSpc>
              <a:buClr>
                <a:srgbClr val="C01A01"/>
              </a:buClr>
              <a:buSzPct val="100000"/>
              <a:buFont typeface="Wingdings" charset="2"/>
              <a:buChar char="§"/>
              <a:defRPr/>
            </a:pP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</a:t>
            </a:r>
            <a:r>
              <a:rPr lang="en-US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special file </a:t>
            </a:r>
            <a:r>
              <a:rPr lang="en-US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that links filenames </a:t>
            </a: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 their filesystem internal identifiers.</a:t>
            </a:r>
          </a:p>
          <a:p>
            <a:pPr>
              <a:lnSpc>
                <a:spcPct val="81000"/>
              </a:lnSpc>
              <a:buClr>
                <a:srgbClr val="C01A01"/>
              </a:buClr>
              <a:buSzPct val="100000"/>
              <a:buFont typeface="Wingdings" charset="2"/>
              <a:buChar char="§"/>
              <a:defRPr/>
            </a:pPr>
            <a:endParaRPr lang="en-GB" dirty="0" smtClean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81000"/>
              </a:lnSpc>
              <a:buClr>
                <a:srgbClr val="C01A01"/>
              </a:buClr>
              <a:buSzPct val="45000"/>
              <a:buFont typeface="Wingdings" charset="2"/>
              <a:buChar char="§"/>
              <a:defRPr/>
            </a:pPr>
            <a:endParaRPr lang="en-GB" dirty="0">
              <a:solidFill>
                <a:srgbClr val="000000"/>
              </a:solidFill>
            </a:endParaRPr>
          </a:p>
          <a:p>
            <a:pPr>
              <a:buClr>
                <a:srgbClr val="C01A01"/>
              </a:buClr>
              <a:buFont typeface="Wingdings" charset="2"/>
              <a:buChar char="§"/>
            </a:pPr>
            <a:endParaRPr lang="en-US" dirty="0"/>
          </a:p>
        </p:txBody>
      </p:sp>
      <p:pic>
        <p:nvPicPr>
          <p:cNvPr id="4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94" y="1362075"/>
            <a:ext cx="2867040" cy="19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67394" y="3854852"/>
            <a:ext cx="7935461" cy="2500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rbitrary 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changes on directory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files are not allowed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800280" lvl="1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Integrity of directory tree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has to be preserved.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Special 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 of system calls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 accessing/updating directories only:</a:t>
            </a:r>
          </a:p>
          <a:p>
            <a:pPr marL="800280" lvl="1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mkdir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chdir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rmdir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opendir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readdir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file lookup (internal),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…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98035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51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/>
              <a:t>Operations Performed on Directory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57576">
              <a:lnSpc>
                <a:spcPct val="91000"/>
              </a:lnSpc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altLang="en-US" dirty="0"/>
              <a:t>Search for a </a:t>
            </a:r>
            <a:r>
              <a:rPr lang="en-GB" altLang="en-US" dirty="0" smtClean="0"/>
              <a:t>file</a:t>
            </a:r>
          </a:p>
          <a:p>
            <a:pPr marL="757626" lvl="1">
              <a:lnSpc>
                <a:spcPct val="91000"/>
              </a:lnSpc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altLang="en-US" dirty="0" smtClean="0"/>
              <a:t>Given </a:t>
            </a:r>
            <a:r>
              <a:rPr lang="en-GB" altLang="en-US" dirty="0"/>
              <a:t>a name or a pattern of names, we should be able to find all the files that use it.</a:t>
            </a:r>
          </a:p>
          <a:p>
            <a:pPr marL="357576">
              <a:lnSpc>
                <a:spcPct val="91000"/>
              </a:lnSpc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altLang="en-US" dirty="0"/>
              <a:t>Create a </a:t>
            </a:r>
            <a:r>
              <a:rPr lang="en-GB" altLang="en-US" dirty="0" smtClean="0"/>
              <a:t>file</a:t>
            </a:r>
          </a:p>
          <a:p>
            <a:pPr marL="757626" lvl="1">
              <a:lnSpc>
                <a:spcPct val="91000"/>
              </a:lnSpc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altLang="en-US" dirty="0" smtClean="0">
                <a:latin typeface="Courier" charset="0"/>
                <a:ea typeface="Courier" charset="0"/>
                <a:cs typeface="Courier" charset="0"/>
              </a:rPr>
              <a:t>touch 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assignment3.c</a:t>
            </a:r>
          </a:p>
          <a:p>
            <a:pPr marL="357576">
              <a:lnSpc>
                <a:spcPct val="91000"/>
              </a:lnSpc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altLang="en-US" dirty="0"/>
              <a:t>Delete a </a:t>
            </a:r>
            <a:r>
              <a:rPr lang="en-GB" altLang="en-US" dirty="0" smtClean="0"/>
              <a:t>file</a:t>
            </a:r>
          </a:p>
          <a:p>
            <a:pPr marL="757626" lvl="1">
              <a:lnSpc>
                <a:spcPct val="91000"/>
              </a:lnSpc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altLang="en-US" dirty="0" err="1" smtClean="0">
                <a:latin typeface="Courier" charset="0"/>
                <a:ea typeface="Courier" charset="0"/>
                <a:cs typeface="Courier" charset="0"/>
              </a:rPr>
              <a:t>rm</a:t>
            </a:r>
            <a:r>
              <a:rPr lang="en-GB" altLang="en-US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assignment3.c</a:t>
            </a:r>
          </a:p>
          <a:p>
            <a:pPr marL="357576">
              <a:lnSpc>
                <a:spcPct val="91000"/>
              </a:lnSpc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altLang="en-US" dirty="0"/>
              <a:t>List a </a:t>
            </a:r>
            <a:r>
              <a:rPr lang="en-GB" altLang="en-US" dirty="0" smtClean="0"/>
              <a:t>directory</a:t>
            </a:r>
          </a:p>
          <a:p>
            <a:pPr marL="757626" lvl="1">
              <a:lnSpc>
                <a:spcPct val="91000"/>
              </a:lnSpc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altLang="en-US" dirty="0" smtClean="0">
                <a:latin typeface="Courier" charset="0"/>
                <a:ea typeface="Courier" charset="0"/>
                <a:cs typeface="Courier" charset="0"/>
              </a:rPr>
              <a:t>ls</a:t>
            </a:r>
            <a:endParaRPr lang="en-GB" altLang="en-US" dirty="0">
              <a:latin typeface="Courier" charset="0"/>
              <a:ea typeface="Courier" charset="0"/>
              <a:cs typeface="Courier" charset="0"/>
            </a:endParaRPr>
          </a:p>
          <a:p>
            <a:pPr marL="357576">
              <a:lnSpc>
                <a:spcPct val="91000"/>
              </a:lnSpc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altLang="en-US" dirty="0"/>
              <a:t>Rename a </a:t>
            </a:r>
            <a:r>
              <a:rPr lang="en-GB" altLang="en-US" dirty="0" smtClean="0"/>
              <a:t>file</a:t>
            </a:r>
          </a:p>
          <a:p>
            <a:pPr marL="757626" lvl="1">
              <a:lnSpc>
                <a:spcPct val="91000"/>
              </a:lnSpc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altLang="en-US" dirty="0" smtClean="0">
                <a:latin typeface="Courier" charset="0"/>
                <a:ea typeface="Courier" charset="0"/>
                <a:cs typeface="Courier" charset="0"/>
              </a:rPr>
              <a:t>mv 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assignment3.c odev3.c</a:t>
            </a:r>
          </a:p>
          <a:p>
            <a:pPr marL="357576">
              <a:lnSpc>
                <a:spcPct val="91000"/>
              </a:lnSpc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altLang="en-US" dirty="0"/>
              <a:t>Traverse the file </a:t>
            </a:r>
            <a:r>
              <a:rPr lang="en-GB" altLang="en-US" dirty="0" smtClean="0"/>
              <a:t>system</a:t>
            </a:r>
          </a:p>
          <a:p>
            <a:pPr marL="757626" lvl="1">
              <a:lnSpc>
                <a:spcPct val="91000"/>
              </a:lnSpc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altLang="en-US" dirty="0" smtClean="0">
                <a:latin typeface="Courier" charset="0"/>
                <a:ea typeface="Courier" charset="0"/>
                <a:cs typeface="Courier" charset="0"/>
              </a:rPr>
              <a:t>cd 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include</a:t>
            </a:r>
          </a:p>
        </p:txBody>
      </p:sp>
    </p:spTree>
    <p:extLst>
      <p:ext uri="{BB962C8B-B14F-4D97-AF65-F5344CB8AC3E}">
        <p14:creationId xmlns:p14="http://schemas.microsoft.com/office/powerpoint/2010/main" val="15336635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0965" indent="-300965"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altLang="en-US" dirty="0"/>
              <a:t>Efficiency – locating a file quickly</a:t>
            </a:r>
          </a:p>
          <a:p>
            <a:pPr marL="300965" indent="-300965"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altLang="en-US" dirty="0"/>
              <a:t>Naming – convenient to users</a:t>
            </a:r>
          </a:p>
          <a:p>
            <a:pPr marL="663850" lvl="1" indent="-249124"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altLang="en-US" dirty="0"/>
              <a:t>Two users can have same name for different files</a:t>
            </a:r>
          </a:p>
          <a:p>
            <a:pPr marL="663850" lvl="1" indent="-249124"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altLang="en-US" dirty="0"/>
              <a:t>The same file can have several different names</a:t>
            </a:r>
          </a:p>
          <a:p>
            <a:pPr marL="300965" indent="-300965">
              <a:tabLst>
                <a:tab pos="300965" algn="l"/>
                <a:tab pos="476647" algn="l"/>
                <a:tab pos="889933" algn="l"/>
                <a:tab pos="1306100" algn="l"/>
                <a:tab pos="1720826" algn="l"/>
                <a:tab pos="2135552" algn="l"/>
                <a:tab pos="2548838" algn="l"/>
                <a:tab pos="2965004" algn="l"/>
                <a:tab pos="3379730" algn="l"/>
                <a:tab pos="3793016" algn="l"/>
                <a:tab pos="4207742" algn="l"/>
                <a:tab pos="4623909" algn="l"/>
                <a:tab pos="5038635" algn="l"/>
                <a:tab pos="5451920" algn="l"/>
                <a:tab pos="5866647" algn="l"/>
                <a:tab pos="6282813" algn="l"/>
                <a:tab pos="6697539" algn="l"/>
                <a:tab pos="7110825" algn="l"/>
                <a:tab pos="7525551" algn="l"/>
                <a:tab pos="7941718" algn="l"/>
                <a:tab pos="8356444" algn="l"/>
              </a:tabLst>
            </a:pPr>
            <a:r>
              <a:rPr lang="en-GB" altLang="en-US" dirty="0"/>
              <a:t>Grouping – logical grouping of files by properties, (e.g., all Java programs, all games, …)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4903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Directory Organization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447574" y="1400175"/>
            <a:ext cx="5496025" cy="4987664"/>
          </a:xfrm>
          <a:prstGeom prst="rect">
            <a:avLst/>
          </a:prstGeom>
          <a:noFill/>
          <a:ln w="9360">
            <a:noFill/>
          </a:ln>
        </p:spPr>
        <p:txBody>
          <a:bodyPr wrap="square">
            <a:normAutofit/>
          </a:bodyPr>
          <a:lstStyle/>
          <a:p>
            <a:pPr marL="343080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Early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mainframes used a 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flat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structure</a:t>
            </a:r>
          </a:p>
          <a:p>
            <a:pPr marL="800280" lvl="1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 nesting but “Cylinders”, virtual containers for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files</a:t>
            </a:r>
            <a:endParaRPr lang="en-US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Modern systems use N-</a:t>
            </a:r>
            <a:r>
              <a:rPr lang="en-US" sz="24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ary</a:t>
            </a:r>
            <a:r>
              <a:rPr lang="en-US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tree in directories as intermediate nodes, and any other file type on leaves</a:t>
            </a:r>
            <a:r>
              <a:rPr lang="en-US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lang="en-US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61" name="Picture 3"/>
          <p:cNvPicPr/>
          <p:nvPr/>
        </p:nvPicPr>
        <p:blipFill>
          <a:blip r:embed="rId2"/>
          <a:stretch/>
        </p:blipFill>
        <p:spPr>
          <a:xfrm>
            <a:off x="5613345" y="1089720"/>
            <a:ext cx="3327120" cy="28573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850756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Links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447574" y="1400175"/>
            <a:ext cx="5496025" cy="4987664"/>
          </a:xfrm>
          <a:prstGeom prst="rect">
            <a:avLst/>
          </a:prstGeom>
          <a:noFill/>
          <a:ln w="9360">
            <a:noFill/>
          </a:ln>
        </p:spPr>
        <p:txBody>
          <a:bodyPr wrap="square">
            <a:normAutofit lnSpcReduction="10000"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Links</a:t>
            </a: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Two or more </a:t>
            </a:r>
            <a:r>
              <a:rPr lang="en-US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paths </a:t>
            </a: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accessing same node. </a:t>
            </a:r>
            <a:endParaRPr lang="en-US" sz="24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85840" indent="-285480"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Transforms the tree structure into DAG 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(Directed Acyclic Graph) structure </a:t>
            </a:r>
            <a:endParaRPr lang="en-US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85840" indent="-285480"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Pros: </a:t>
            </a:r>
          </a:p>
          <a:p>
            <a:pPr marL="743040" lvl="1" indent="-285480"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Provides a more natural categorization</a:t>
            </a:r>
          </a:p>
          <a:p>
            <a:pPr marL="1257480" lvl="2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/Photos/Places/METU/ceng334.jpg</a:t>
            </a:r>
          </a:p>
          <a:p>
            <a:pPr marL="1257480" lvl="2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Photos/Years/2017/ceng334.jpg</a:t>
            </a:r>
            <a:endParaRPr lang="en-US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85840" indent="-285480"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Cons:</a:t>
            </a:r>
          </a:p>
          <a:p>
            <a:pPr marL="743040" lvl="1" indent="-285480"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Caution needed during file removal</a:t>
            </a:r>
          </a:p>
          <a:p>
            <a:pPr marL="743040" lvl="1" indent="-285480"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Caution needed during backups not to create unintentional duplicates 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85840" indent="-285480"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62" name="Picture 4"/>
          <p:cNvPicPr/>
          <p:nvPr/>
        </p:nvPicPr>
        <p:blipFill>
          <a:blip r:embed="rId2"/>
          <a:stretch/>
        </p:blipFill>
        <p:spPr>
          <a:xfrm>
            <a:off x="5590080" y="1400175"/>
            <a:ext cx="3553920" cy="33271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683751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Links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164" name="TextShape 2"/>
          <p:cNvSpPr txBox="1"/>
          <p:nvPr/>
        </p:nvSpPr>
        <p:spPr>
          <a:xfrm>
            <a:off x="457200" y="1191599"/>
            <a:ext cx="8229240" cy="3935571"/>
          </a:xfrm>
          <a:prstGeom prst="rect">
            <a:avLst/>
          </a:prstGeom>
          <a:noFill/>
          <a:ln w="9360">
            <a:noFill/>
          </a:ln>
        </p:spPr>
        <p:txBody>
          <a:bodyPr>
            <a:normAutofit fontScale="925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Hard links: </a:t>
            </a:r>
            <a:endParaRPr lang="en-US" sz="24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800280" lvl="1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Completely </a:t>
            </a:r>
            <a:r>
              <a:rPr lang="en-US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transparent, directory entry points to same file position. </a:t>
            </a:r>
            <a:endParaRPr lang="en-US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800280" lvl="1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 </a:t>
            </a:r>
            <a:r>
              <a:rPr lang="en-US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distinction </a:t>
            </a:r>
            <a:r>
              <a:rPr lang="en-US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between </a:t>
            </a:r>
            <a:r>
              <a:rPr lang="en-US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original and the link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Soft </a:t>
            </a:r>
            <a:r>
              <a:rPr lang="en-US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links (shortcuts in Windows, or symbolic links): </a:t>
            </a:r>
          </a:p>
          <a:p>
            <a:pPr marL="800280" lvl="1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Special </a:t>
            </a:r>
            <a:r>
              <a:rPr lang="en-US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 implemented as a redirection. </a:t>
            </a:r>
            <a:endParaRPr lang="en-US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800280" lvl="1" indent="-342720"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 </a:t>
            </a:r>
            <a:r>
              <a:rPr lang="en-US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opens, expands and follows its content. Still transparent but link and the original file differs. 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ln ../../</a:t>
            </a:r>
            <a:r>
              <a:rPr lang="en-US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tmp</a:t>
            </a:r>
            <a:r>
              <a:rPr lang="en-US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/hw2.c  </a:t>
            </a:r>
            <a:r>
              <a:rPr lang="en-US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hw.c</a:t>
            </a: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vs  </a:t>
            </a:r>
            <a:r>
              <a:rPr lang="en-US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ln –s ../../</a:t>
            </a:r>
            <a:r>
              <a:rPr lang="en-US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tmp</a:t>
            </a:r>
            <a:r>
              <a:rPr lang="en-US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/hw2.c </a:t>
            </a:r>
            <a:r>
              <a:rPr lang="en-US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hw.c</a:t>
            </a:r>
            <a:endParaRPr lang="en-US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" charset="0"/>
              <a:ea typeface="Courier" charset="0"/>
              <a:cs typeface="Courier" charset="0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</a:p>
        </p:txBody>
      </p:sp>
      <p:pic>
        <p:nvPicPr>
          <p:cNvPr id="165" name="Picture 3"/>
          <p:cNvPicPr/>
          <p:nvPr/>
        </p:nvPicPr>
        <p:blipFill>
          <a:blip r:embed="rId2"/>
          <a:stretch/>
        </p:blipFill>
        <p:spPr>
          <a:xfrm>
            <a:off x="1542960" y="4157013"/>
            <a:ext cx="1749240" cy="2277720"/>
          </a:xfrm>
          <a:prstGeom prst="rect">
            <a:avLst/>
          </a:prstGeom>
          <a:ln>
            <a:noFill/>
          </a:ln>
        </p:spPr>
      </p:pic>
      <p:pic>
        <p:nvPicPr>
          <p:cNvPr id="166" name="Picture 4"/>
          <p:cNvPicPr/>
          <p:nvPr/>
        </p:nvPicPr>
        <p:blipFill>
          <a:blip r:embed="rId3"/>
          <a:stretch/>
        </p:blipFill>
        <p:spPr>
          <a:xfrm>
            <a:off x="5120640" y="4171413"/>
            <a:ext cx="2102760" cy="22856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912950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 -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3080" indent="-342720">
              <a:spcBef>
                <a:spcPts val="479"/>
              </a:spcBef>
              <a:buFont typeface="Wingdings 2" charset="2"/>
              <a:buChar char="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Hard links: </a:t>
            </a:r>
            <a:endParaRPr lang="en-US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130" lvl="1" indent="-342720">
              <a:spcBef>
                <a:spcPts val="479"/>
              </a:spcBef>
              <a:buFont typeface="Wingdings 2" charset="2"/>
              <a:buChar char=""/>
            </a:pP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more 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efficient, </a:t>
            </a:r>
            <a:endParaRPr lang="en-US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130" lvl="1" indent="-342720">
              <a:spcBef>
                <a:spcPts val="479"/>
              </a:spcBef>
              <a:buFont typeface="Wingdings 2" charset="2"/>
              <a:buChar char=""/>
            </a:pP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cannot 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span multiple filesystems, </a:t>
            </a:r>
            <a:endParaRPr lang="en-US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130" lvl="1" indent="-342720">
              <a:spcBef>
                <a:spcPts val="479"/>
              </a:spcBef>
              <a:buFont typeface="Wingdings 2" charset="2"/>
              <a:buChar char=""/>
            </a:pP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cannot 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link directories.</a:t>
            </a:r>
          </a:p>
          <a:p>
            <a:pPr marL="343080" indent="-342720">
              <a:spcBef>
                <a:spcPts val="479"/>
              </a:spcBef>
              <a:buFont typeface="Wingdings 2" charset="2"/>
              <a:buChar char="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Soft links: </a:t>
            </a:r>
            <a:endParaRPr lang="en-US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130" lvl="1" indent="-342720">
              <a:spcBef>
                <a:spcPts val="479"/>
              </a:spcBef>
              <a:buFont typeface="Wingdings 2" charset="2"/>
              <a:buChar char=""/>
            </a:pP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can 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span multiple filesystems, </a:t>
            </a:r>
            <a:endParaRPr lang="en-US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130" lvl="1" indent="-342720">
              <a:spcBef>
                <a:spcPts val="479"/>
              </a:spcBef>
              <a:buFont typeface="Wingdings 2" charset="2"/>
              <a:buChar char=""/>
            </a:pP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can 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link directories, but may dangle (link may exist without its target), when relative (i.e. ../../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dir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file.txt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 it can be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moved 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with the original file.</a:t>
            </a:r>
          </a:p>
          <a:p>
            <a:pPr marL="343080" indent="-342720">
              <a:spcBef>
                <a:spcPts val="479"/>
              </a:spcBef>
              <a:buFont typeface="Wingdings 2" charset="2"/>
              <a:buChar char="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Directory linking may cause cycles. </a:t>
            </a:r>
            <a:endParaRPr lang="en-US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130" lvl="1" indent="-342720">
              <a:spcBef>
                <a:spcPts val="479"/>
              </a:spcBef>
              <a:buFont typeface="Wingdings 2" charset="2"/>
              <a:buChar char=""/>
            </a:pP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Cycles causes no problems 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OS 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but programs accessing filesystem recursively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may end 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up in infinite loops.</a:t>
            </a:r>
          </a:p>
          <a:p>
            <a:pPr marL="343080" indent="-342720">
              <a:spcBef>
                <a:spcPts val="479"/>
              </a:spcBef>
              <a:buFont typeface="Wingdings 2" charset="2"/>
              <a:buChar char=""/>
            </a:pP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OS’s can  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break cycles of soft links by limiting total number of link expansions in a path.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001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457200" y="19980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1068480" y="1249560"/>
            <a:ext cx="1491840" cy="539280"/>
          </a:xfrm>
          <a:prstGeom prst="flowChartProcess">
            <a:avLst/>
          </a:prstGeom>
          <a:gradFill>
            <a:gsLst>
              <a:gs pos="0">
                <a:srgbClr val="99CCFF"/>
              </a:gs>
              <a:gs pos="100000">
                <a:srgbClr val="83CAFF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User Process</a:t>
            </a:r>
          </a:p>
        </p:txBody>
      </p:sp>
      <p:sp>
        <p:nvSpPr>
          <p:cNvPr id="80" name="CustomShape 3"/>
          <p:cNvSpPr/>
          <p:nvPr/>
        </p:nvSpPr>
        <p:spPr>
          <a:xfrm>
            <a:off x="1068480" y="2028600"/>
            <a:ext cx="1491840" cy="539280"/>
          </a:xfrm>
          <a:prstGeom prst="flowChartProcess">
            <a:avLst/>
          </a:prstGeom>
          <a:gradFill>
            <a:gsLst>
              <a:gs pos="0">
                <a:srgbClr val="99CCFF"/>
              </a:gs>
              <a:gs pos="100000">
                <a:srgbClr val="83CAFF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 library</a:t>
            </a:r>
          </a:p>
        </p:txBody>
      </p:sp>
      <p:sp>
        <p:nvSpPr>
          <p:cNvPr id="81" name="CustomShape 4"/>
          <p:cNvSpPr/>
          <p:nvPr/>
        </p:nvSpPr>
        <p:spPr>
          <a:xfrm>
            <a:off x="1068480" y="2807640"/>
            <a:ext cx="1491840" cy="539280"/>
          </a:xfrm>
          <a:prstGeom prst="flowChartProcess">
            <a:avLst/>
          </a:prstGeom>
          <a:gradFill>
            <a:gsLst>
              <a:gs pos="0">
                <a:srgbClr val="CC6633"/>
              </a:gs>
              <a:gs pos="100000">
                <a:srgbClr val="EB613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Kernel File
Structures</a:t>
            </a:r>
          </a:p>
        </p:txBody>
      </p:sp>
      <p:sp>
        <p:nvSpPr>
          <p:cNvPr id="82" name="CustomShape 5"/>
          <p:cNvSpPr/>
          <p:nvPr/>
        </p:nvSpPr>
        <p:spPr>
          <a:xfrm>
            <a:off x="1068480" y="3586320"/>
            <a:ext cx="1491840" cy="539280"/>
          </a:xfrm>
          <a:prstGeom prst="flowChartProcess">
            <a:avLst/>
          </a:prstGeom>
          <a:gradFill>
            <a:gsLst>
              <a:gs pos="0">
                <a:srgbClr val="CC6633"/>
              </a:gs>
              <a:gs pos="100000">
                <a:srgbClr val="EB613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Virtual File
System</a:t>
            </a:r>
          </a:p>
        </p:txBody>
      </p:sp>
      <p:sp>
        <p:nvSpPr>
          <p:cNvPr id="83" name="CustomShape 6"/>
          <p:cNvSpPr/>
          <p:nvPr/>
        </p:nvSpPr>
        <p:spPr>
          <a:xfrm>
            <a:off x="1068480" y="4365360"/>
            <a:ext cx="1491840" cy="539280"/>
          </a:xfrm>
          <a:prstGeom prst="flowChartProcess">
            <a:avLst/>
          </a:prstGeom>
          <a:gradFill>
            <a:gsLst>
              <a:gs pos="0">
                <a:srgbClr val="CC6633"/>
              </a:gs>
              <a:gs pos="100000">
                <a:srgbClr val="EB613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Specific
Filesystem</a:t>
            </a:r>
          </a:p>
        </p:txBody>
      </p:sp>
      <p:sp>
        <p:nvSpPr>
          <p:cNvPr id="84" name="CustomShape 7"/>
          <p:cNvSpPr/>
          <p:nvPr/>
        </p:nvSpPr>
        <p:spPr>
          <a:xfrm>
            <a:off x="1068480" y="5144400"/>
            <a:ext cx="1491840" cy="539280"/>
          </a:xfrm>
          <a:prstGeom prst="flowChartProcess">
            <a:avLst/>
          </a:prstGeom>
          <a:gradFill>
            <a:gsLst>
              <a:gs pos="0">
                <a:srgbClr val="CC6633"/>
              </a:gs>
              <a:gs pos="100000">
                <a:srgbClr val="EB613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Disk device
Driver</a:t>
            </a:r>
          </a:p>
        </p:txBody>
      </p:sp>
      <p:sp>
        <p:nvSpPr>
          <p:cNvPr id="85" name="CustomShape 8"/>
          <p:cNvSpPr/>
          <p:nvPr/>
        </p:nvSpPr>
        <p:spPr>
          <a:xfrm>
            <a:off x="1341720" y="5818320"/>
            <a:ext cx="914040" cy="612360"/>
          </a:xfrm>
          <a:prstGeom prst="flowChartMagneticDisk">
            <a:avLst/>
          </a:prstGeom>
          <a:gradFill>
            <a:gsLst>
              <a:gs pos="0">
                <a:srgbClr val="FF950E"/>
              </a:gs>
              <a:gs pos="100000">
                <a:srgbClr val="FFCC99"/>
              </a:gs>
            </a:gsLst>
            <a:lin ang="16200000"/>
          </a:gradFill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Disk</a:t>
            </a:r>
          </a:p>
        </p:txBody>
      </p:sp>
      <p:sp>
        <p:nvSpPr>
          <p:cNvPr id="86" name="CustomShape 9"/>
          <p:cNvSpPr/>
          <p:nvPr/>
        </p:nvSpPr>
        <p:spPr>
          <a:xfrm>
            <a:off x="1814400" y="1789560"/>
            <a:ext cx="360" cy="2386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7" name="CustomShape 10"/>
          <p:cNvSpPr/>
          <p:nvPr/>
        </p:nvSpPr>
        <p:spPr>
          <a:xfrm>
            <a:off x="1814400" y="2568240"/>
            <a:ext cx="360" cy="2386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8" name="CustomShape 11"/>
          <p:cNvSpPr/>
          <p:nvPr/>
        </p:nvSpPr>
        <p:spPr>
          <a:xfrm>
            <a:off x="1814400" y="3347280"/>
            <a:ext cx="360" cy="2386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9" name="CustomShape 12"/>
          <p:cNvSpPr/>
          <p:nvPr/>
        </p:nvSpPr>
        <p:spPr>
          <a:xfrm flipH="1">
            <a:off x="1798200" y="5684040"/>
            <a:ext cx="15480" cy="133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0" name="CustomShape 13"/>
          <p:cNvSpPr/>
          <p:nvPr/>
        </p:nvSpPr>
        <p:spPr>
          <a:xfrm>
            <a:off x="1814400" y="4905000"/>
            <a:ext cx="360" cy="2386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1" name="CustomShape 14"/>
          <p:cNvSpPr/>
          <p:nvPr/>
        </p:nvSpPr>
        <p:spPr>
          <a:xfrm>
            <a:off x="1814400" y="4126320"/>
            <a:ext cx="360" cy="2386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2" name="CustomShape 15"/>
          <p:cNvSpPr/>
          <p:nvPr/>
        </p:nvSpPr>
        <p:spPr>
          <a:xfrm>
            <a:off x="2802240" y="1583280"/>
            <a:ext cx="485820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Library </a:t>
            </a:r>
            <a:r>
              <a:rPr lang="en-US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calls: </a:t>
            </a:r>
            <a:r>
              <a:rPr lang="en-US" sz="20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fopen</a:t>
            </a:r>
            <a:r>
              <a:rPr lang="en-US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(), </a:t>
            </a:r>
            <a:r>
              <a:rPr lang="en-US" sz="20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fseek</a:t>
            </a:r>
            <a:r>
              <a:rPr lang="en-US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(), </a:t>
            </a:r>
            <a:r>
              <a:rPr lang="en-US" sz="20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fread</a:t>
            </a:r>
            <a:r>
              <a:rPr lang="en-US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()</a:t>
            </a:r>
            <a:endParaRPr lang="en-US" sz="16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93" name="CustomShape 16"/>
          <p:cNvSpPr/>
          <p:nvPr/>
        </p:nvSpPr>
        <p:spPr>
          <a:xfrm>
            <a:off x="2803680" y="2387880"/>
            <a:ext cx="468468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System </a:t>
            </a:r>
            <a:r>
              <a:rPr lang="en-US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calls: </a:t>
            </a:r>
            <a:r>
              <a:rPr lang="en-US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open</a:t>
            </a:r>
            <a:r>
              <a:rPr lang="en-US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(), </a:t>
            </a:r>
            <a:r>
              <a:rPr lang="en-US" sz="20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lseek</a:t>
            </a:r>
            <a:r>
              <a:rPr lang="en-US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(), read</a:t>
            </a:r>
            <a:r>
              <a:rPr lang="en-US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()</a:t>
            </a:r>
            <a:endParaRPr lang="en-US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94" name="CustomShape 17"/>
          <p:cNvSpPr/>
          <p:nvPr/>
        </p:nvSpPr>
        <p:spPr>
          <a:xfrm>
            <a:off x="2802240" y="3212091"/>
            <a:ext cx="611028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struct</a:t>
            </a:r>
            <a:r>
              <a:rPr lang="en-US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 file, </a:t>
            </a:r>
            <a:r>
              <a:rPr lang="en-US" sz="20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struct</a:t>
            </a:r>
            <a:r>
              <a:rPr lang="en-US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0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inode</a:t>
            </a:r>
            <a:r>
              <a:rPr lang="en-US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, </a:t>
            </a:r>
            <a:r>
              <a:rPr lang="en-US" sz="20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struct</a:t>
            </a:r>
            <a:r>
              <a:rPr lang="en-US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0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vnode</a:t>
            </a:r>
            <a:endParaRPr lang="en-US" sz="16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95" name="CustomShape 18"/>
          <p:cNvSpPr/>
          <p:nvPr/>
        </p:nvSpPr>
        <p:spPr>
          <a:xfrm>
            <a:off x="2807640" y="3997800"/>
            <a:ext cx="610488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FS specific calls: </a:t>
            </a:r>
            <a:r>
              <a:rPr lang="en-US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fat_lookup</a:t>
            </a:r>
            <a:r>
              <a:rPr lang="en-US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, </a:t>
            </a:r>
            <a:r>
              <a:rPr lang="en-US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fat_open</a:t>
            </a:r>
            <a:r>
              <a:rPr lang="en-US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, </a:t>
            </a:r>
            <a:r>
              <a:rPr lang="en-US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fat_read</a:t>
            </a:r>
            <a:endParaRPr lang="en-US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96" name="CustomShape 19"/>
          <p:cNvSpPr/>
          <p:nvPr/>
        </p:nvSpPr>
        <p:spPr>
          <a:xfrm>
            <a:off x="2798640" y="4802400"/>
            <a:ext cx="520128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Device driver calls: </a:t>
            </a:r>
            <a:r>
              <a:rPr lang="en-US" sz="20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dev_open</a:t>
            </a:r>
            <a:r>
              <a:rPr lang="en-US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, </a:t>
            </a:r>
            <a:r>
              <a:rPr lang="en-US" sz="20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" charset="0"/>
                <a:ea typeface="Courier" charset="0"/>
                <a:cs typeface="Courier" charset="0"/>
              </a:rPr>
              <a:t>dev_read</a:t>
            </a:r>
            <a:endParaRPr lang="en-US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97" name="CustomShape 20"/>
          <p:cNvSpPr/>
          <p:nvPr/>
        </p:nvSpPr>
        <p:spPr>
          <a:xfrm>
            <a:off x="2792880" y="5607360"/>
            <a:ext cx="56570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Low level </a:t>
            </a:r>
            <a:r>
              <a:rPr lang="en-US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I/O </a:t>
            </a: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instructions </a:t>
            </a:r>
            <a:r>
              <a:rPr lang="en-US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(e.g. </a:t>
            </a: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SCSI protocol)</a:t>
            </a:r>
            <a:endParaRPr lang="en-US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8" name="CustomShape 21"/>
          <p:cNvSpPr/>
          <p:nvPr/>
        </p:nvSpPr>
        <p:spPr>
          <a:xfrm rot="16200000">
            <a:off x="239040" y="1839960"/>
            <a:ext cx="67680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USER</a:t>
            </a:r>
          </a:p>
        </p:txBody>
      </p:sp>
      <p:sp>
        <p:nvSpPr>
          <p:cNvPr id="99" name="CustomShape 22"/>
          <p:cNvSpPr/>
          <p:nvPr/>
        </p:nvSpPr>
        <p:spPr>
          <a:xfrm rot="16200000">
            <a:off x="126000" y="4078440"/>
            <a:ext cx="90252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KERNEL</a:t>
            </a:r>
          </a:p>
        </p:txBody>
      </p:sp>
      <p:sp>
        <p:nvSpPr>
          <p:cNvPr id="100" name="CustomShape 23"/>
          <p:cNvSpPr/>
          <p:nvPr/>
        </p:nvSpPr>
        <p:spPr>
          <a:xfrm rot="16200000">
            <a:off x="311400" y="5925240"/>
            <a:ext cx="5320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HW</a:t>
            </a:r>
          </a:p>
        </p:txBody>
      </p:sp>
      <p:sp>
        <p:nvSpPr>
          <p:cNvPr id="101" name="CustomShape 24"/>
          <p:cNvSpPr/>
          <p:nvPr/>
        </p:nvSpPr>
        <p:spPr>
          <a:xfrm>
            <a:off x="730080" y="1329120"/>
            <a:ext cx="237600" cy="1332720"/>
          </a:xfrm>
          <a:prstGeom prst="leftBrace">
            <a:avLst>
              <a:gd name="adj1" fmla="val 8333"/>
              <a:gd name="adj2" fmla="val 50000"/>
            </a:avLst>
          </a:prstGeom>
          <a:noFill/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2" name="CustomShape 25"/>
          <p:cNvSpPr/>
          <p:nvPr/>
        </p:nvSpPr>
        <p:spPr>
          <a:xfrm>
            <a:off x="730080" y="2807640"/>
            <a:ext cx="237600" cy="2799360"/>
          </a:xfrm>
          <a:prstGeom prst="leftBrace">
            <a:avLst>
              <a:gd name="adj1" fmla="val 8333"/>
              <a:gd name="adj2" fmla="val 50000"/>
            </a:avLst>
          </a:prstGeom>
          <a:noFill/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3" name="CustomShape 26"/>
          <p:cNvSpPr/>
          <p:nvPr/>
        </p:nvSpPr>
        <p:spPr>
          <a:xfrm>
            <a:off x="786600" y="5913360"/>
            <a:ext cx="129240" cy="442800"/>
          </a:xfrm>
          <a:prstGeom prst="leftBrace">
            <a:avLst>
              <a:gd name="adj1" fmla="val 8333"/>
              <a:gd name="adj2" fmla="val 50000"/>
            </a:avLst>
          </a:prstGeom>
          <a:noFill/>
          <a:ln>
            <a:solidFill>
              <a:srgbClr val="0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4" name="CustomShape 27"/>
          <p:cNvSpPr/>
          <p:nvPr/>
        </p:nvSpPr>
        <p:spPr>
          <a:xfrm>
            <a:off x="10779480" y="738360"/>
            <a:ext cx="1843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5" name="CustomShape 28"/>
          <p:cNvSpPr/>
          <p:nvPr/>
        </p:nvSpPr>
        <p:spPr>
          <a:xfrm>
            <a:off x="-2303640" y="1550520"/>
            <a:ext cx="1843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Filesystem abstraction levels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17802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Filesystem as 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3260">
              <a:spcBef>
                <a:spcPts val="479"/>
              </a:spcBef>
            </a:pP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filesystem 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 </a:t>
            </a:r>
          </a:p>
          <a:p>
            <a:pPr marL="743310" lvl="1">
              <a:spcBef>
                <a:spcPts val="479"/>
              </a:spcBef>
            </a:pPr>
            <a:r>
              <a:rPr lang="en-US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essentially a </a:t>
            </a: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data structure designed for secondary </a:t>
            </a:r>
            <a:r>
              <a:rPr lang="en-US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storage.</a:t>
            </a:r>
          </a:p>
          <a:p>
            <a:pPr marL="743310" lvl="1">
              <a:spcBef>
                <a:spcPts val="479"/>
              </a:spcBef>
            </a:pPr>
            <a:r>
              <a:rPr lang="en-US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that keeps </a:t>
            </a: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allocation information in same </a:t>
            </a:r>
            <a:r>
              <a:rPr lang="en-US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storage, as well as</a:t>
            </a:r>
            <a:endParaRPr lang="en-US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310" lvl="1">
              <a:spcBef>
                <a:spcPts val="479"/>
              </a:spcBef>
            </a:pPr>
            <a:r>
              <a:rPr lang="en-US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extra </a:t>
            </a: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information </a:t>
            </a:r>
            <a:r>
              <a:rPr lang="en-US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about files; </a:t>
            </a:r>
          </a:p>
          <a:p>
            <a:pPr marL="743310" lvl="1">
              <a:spcBef>
                <a:spcPts val="479"/>
              </a:spcBef>
            </a:pPr>
            <a:r>
              <a:rPr lang="en-US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such as security</a:t>
            </a: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lang="en-US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access right, timestamps, etc.</a:t>
            </a:r>
          </a:p>
          <a:p>
            <a:pPr marL="343260">
              <a:spcBef>
                <a:spcPts val="479"/>
              </a:spcBef>
            </a:pP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Moreover;</a:t>
            </a:r>
            <a:endParaRPr lang="en-US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800460" lvl="1" indent="-342900">
              <a:spcBef>
                <a:spcPts val="479"/>
              </a:spcBef>
            </a:pP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support 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storage of large amount of data</a:t>
            </a:r>
          </a:p>
          <a:p>
            <a:pPr marL="800460" lvl="1" indent="-342900">
              <a:spcBef>
                <a:spcPts val="479"/>
              </a:spcBef>
            </a:pP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Data 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should persist after termination</a:t>
            </a:r>
          </a:p>
          <a:p>
            <a:pPr marL="800460" lvl="1" indent="-342900">
              <a:spcBef>
                <a:spcPts val="479"/>
              </a:spcBef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Concurrently accessible, keeping integrity of data</a:t>
            </a:r>
          </a:p>
          <a:p>
            <a:pPr marL="343260">
              <a:spcBef>
                <a:spcPts val="479"/>
              </a:spcBef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filesystem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is essentially built around </a:t>
            </a:r>
          </a:p>
          <a:p>
            <a:pPr marL="743310" lvl="1">
              <a:spcBef>
                <a:spcPts val="479"/>
              </a:spcBef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concept of a </a:t>
            </a:r>
            <a:r>
              <a:rPr lang="en-US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</a:p>
          <a:p>
            <a:pPr marL="743310" lvl="1">
              <a:spcBef>
                <a:spcPts val="479"/>
              </a:spcBef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concept of </a:t>
            </a:r>
            <a:r>
              <a:rPr lang="en-US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directory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-  essentially a specific type of file</a:t>
            </a:r>
          </a:p>
          <a:p>
            <a:pPr marL="743310" lvl="1">
              <a:spcBef>
                <a:spcPts val="479"/>
              </a:spcBef>
            </a:pPr>
            <a:r>
              <a:rPr lang="en-GB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Both the directory structure and the files reside on disk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260">
              <a:spcBef>
                <a:spcPts val="479"/>
              </a:spcBef>
            </a:pPr>
            <a:endParaRPr lang="en-US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3975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 operations - 1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113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Standard operations:</a:t>
            </a: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Write, Read – often via position pointer</a:t>
            </a: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Seek – adjust position pointer for next access</a:t>
            </a: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Truncate 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Trim 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some data from end of file (common case: all data) </a:t>
            </a: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Append – write 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at the 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end of file </a:t>
            </a:r>
            <a:endParaRPr lang="en-US" sz="20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85840" indent="-285480"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Directory </a:t>
            </a:r>
            <a:r>
              <a:rPr lang="en-US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based:</a:t>
            </a: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Create – locate space, enter into directory </a:t>
            </a: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Delete – remove from directory, release space</a:t>
            </a: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Rename 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Change 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name of file inside a directory</a:t>
            </a: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Move a file between two 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directories</a:t>
            </a: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604926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 operations - 2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113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Change </a:t>
            </a: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attributes:</a:t>
            </a: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Change owner, </a:t>
            </a:r>
            <a:endParaRPr lang="en-US" sz="20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permissions</a:t>
            </a:r>
            <a:r>
              <a:rPr lang="en-US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endParaRPr lang="en-US" sz="20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type</a:t>
            </a:r>
            <a:r>
              <a:rPr lang="en-US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endParaRPr lang="en-US" sz="20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timestamps</a:t>
            </a:r>
            <a:endParaRPr lang="en-US" sz="20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Extra operations:</a:t>
            </a: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Lock file/regions, </a:t>
            </a:r>
            <a:endParaRPr lang="en-US" sz="20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map </a:t>
            </a:r>
            <a:r>
              <a:rPr lang="en-US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 memory</a:t>
            </a:r>
          </a:p>
        </p:txBody>
      </p:sp>
    </p:spTree>
    <p:extLst>
      <p:ext uri="{BB962C8B-B14F-4D97-AF65-F5344CB8AC3E}">
        <p14:creationId xmlns:p14="http://schemas.microsoft.com/office/powerpoint/2010/main" val="312528265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xtShape 1"/>
          <p:cNvSpPr txBox="1"/>
          <p:nvPr/>
        </p:nvSpPr>
        <p:spPr>
          <a:xfrm>
            <a:off x="357119" y="435600"/>
            <a:ext cx="8401869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marL="119160" indent="-118800">
              <a:lnSpc>
                <a:spcPct val="100000"/>
              </a:lnSpc>
            </a:pPr>
            <a:r>
              <a:rPr lang="en-US" sz="3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Filesystem</a:t>
            </a:r>
            <a:r>
              <a:rPr lang="en-US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Design -  Issues and constraints</a:t>
            </a:r>
            <a:endParaRPr lang="en-US" sz="3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6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>
            <a:normAutofit fontScale="85000" lnSpcReduction="20000"/>
          </a:bodyPr>
          <a:lstStyle/>
          <a:p>
            <a:pPr marL="343080" indent="-342720">
              <a:lnSpc>
                <a:spcPct val="120000"/>
              </a:lnSpc>
              <a:spcBef>
                <a:spcPts val="641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</a:t>
            </a:r>
            <a:r>
              <a:rPr lang="en-US" sz="32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esign </a:t>
            </a:r>
            <a:r>
              <a:rPr lang="en-US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issues:</a:t>
            </a:r>
            <a:endParaRPr lang="en-US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20000"/>
              </a:lnSpc>
              <a:spcBef>
                <a:spcPts val="561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 to block 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mapping</a:t>
            </a:r>
          </a:p>
          <a:p>
            <a:pPr marL="743040" lvl="1" indent="-285480">
              <a:lnSpc>
                <a:spcPct val="120000"/>
              </a:lnSpc>
              <a:spcBef>
                <a:spcPts val="561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Metadata representation (attributes</a:t>
            </a:r>
            <a:r>
              <a:rPr lang="en-US" sz="2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</a:p>
          <a:p>
            <a:pPr marL="743040" lvl="1" indent="-285480">
              <a:lnSpc>
                <a:spcPct val="120000"/>
              </a:lnSpc>
              <a:spcBef>
                <a:spcPts val="561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Directory 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organization</a:t>
            </a:r>
            <a:endParaRPr lang="en-US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20000"/>
              </a:lnSpc>
              <a:spcBef>
                <a:spcPts val="561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Free </a:t>
            </a:r>
            <a:r>
              <a:rPr lang="en-US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block management</a:t>
            </a:r>
            <a:endParaRPr lang="en-US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20000"/>
              </a:lnSpc>
              <a:spcBef>
                <a:spcPts val="641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lang="en-US" sz="32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Design </a:t>
            </a:r>
            <a:r>
              <a:rPr lang="en-US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constraints:</a:t>
            </a:r>
            <a:endParaRPr lang="en-US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20000"/>
              </a:lnSpc>
              <a:spcBef>
                <a:spcPts val="561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Storage media constraints: </a:t>
            </a:r>
            <a:r>
              <a:rPr lang="en-US" sz="2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read-only</a:t>
            </a:r>
            <a:r>
              <a:rPr lang="en-US" sz="2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once writable, block size. (DVD, Flash disk, Hard disk, RAM disk)</a:t>
            </a:r>
            <a:endParaRPr lang="en-US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2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Size constraints: 1.4MB vs Petabytes</a:t>
            </a:r>
            <a:endParaRPr lang="en-US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2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lang="en-US" sz="2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Storage organization: single disk, multiple disks, cluster of disks, network accessed storage</a:t>
            </a:r>
            <a:endParaRPr lang="en-US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20000"/>
              </a:lnSpc>
            </a:pPr>
            <a:endParaRPr lang="en-US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824866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FS should also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support..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710" indent="-457200">
              <a:lnSpc>
                <a:spcPct val="120000"/>
              </a:lnSpc>
              <a:spcBef>
                <a:spcPts val="561"/>
              </a:spcBef>
            </a:pPr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Integrity </a:t>
            </a: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 data (after a reboot, or power-off)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710" indent="-457200">
              <a:lnSpc>
                <a:spcPct val="120000"/>
              </a:lnSpc>
              <a:spcBef>
                <a:spcPts val="561"/>
              </a:spcBef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Efficient file </a:t>
            </a:r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operations that minimize </a:t>
            </a: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overhead and delays.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710" indent="-457200">
              <a:lnSpc>
                <a:spcPct val="120000"/>
              </a:lnSpc>
              <a:spcBef>
                <a:spcPts val="561"/>
              </a:spcBef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Minimize </a:t>
            </a:r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fragmentation</a:t>
            </a:r>
          </a:p>
          <a:p>
            <a:pPr marL="514710" indent="-457200">
              <a:lnSpc>
                <a:spcPct val="120000"/>
              </a:lnSpc>
              <a:spcBef>
                <a:spcPts val="561"/>
              </a:spcBef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</a:t>
            </a:r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aximize the maximum size </a:t>
            </a: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 files </a:t>
            </a:r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on a disk.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710" indent="-457200">
              <a:lnSpc>
                <a:spcPct val="120000"/>
              </a:lnSpc>
              <a:spcBef>
                <a:spcPts val="561"/>
              </a:spcBef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Recovery, repair facilities.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710" indent="-457200">
              <a:lnSpc>
                <a:spcPct val="120000"/>
              </a:lnSpc>
              <a:spcBef>
                <a:spcPts val="561"/>
              </a:spcBef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Dynamic grow/shrink/change of storage.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710" indent="-457200">
              <a:lnSpc>
                <a:spcPct val="120000"/>
              </a:lnSpc>
              <a:spcBef>
                <a:spcPts val="561"/>
              </a:spcBef>
            </a:pPr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Snapshots and versioning. </a:t>
            </a:r>
          </a:p>
          <a:p>
            <a:pPr marL="914760" lvl="1" indent="-457200">
              <a:lnSpc>
                <a:spcPct val="120000"/>
              </a:lnSpc>
              <a:spcBef>
                <a:spcPts val="561"/>
              </a:spcBef>
            </a:pP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Some </a:t>
            </a:r>
            <a:r>
              <a:rPr lang="en-US" sz="2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filesystems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such as </a:t>
            </a:r>
            <a:r>
              <a:rPr lang="en-US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MacOS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time machine, Solaris </a:t>
            </a:r>
            <a:r>
              <a:rPr lang="en-US" sz="2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zfs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support rollback to a past state </a:t>
            </a:r>
          </a:p>
          <a:p>
            <a:pPr marL="571860" indent="-457200">
              <a:lnSpc>
                <a:spcPct val="120000"/>
              </a:lnSpc>
              <a:spcBef>
                <a:spcPts val="561"/>
              </a:spcBef>
            </a:pPr>
            <a:r>
              <a:rPr lang="en-US" sz="33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Accounting and quota support</a:t>
            </a:r>
          </a:p>
          <a:p>
            <a:pPr marL="571860" indent="-457200">
              <a:lnSpc>
                <a:spcPct val="120000"/>
              </a:lnSpc>
              <a:spcBef>
                <a:spcPts val="561"/>
              </a:spcBef>
            </a:pPr>
            <a:r>
              <a:rPr lang="en-US" sz="33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Indexing and search</a:t>
            </a:r>
          </a:p>
          <a:p>
            <a:pPr marL="571860" indent="-457200">
              <a:lnSpc>
                <a:spcPct val="120000"/>
              </a:lnSpc>
              <a:spcBef>
                <a:spcPts val="561"/>
              </a:spcBef>
            </a:pPr>
            <a:r>
              <a:rPr lang="en-US" sz="33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Encryption</a:t>
            </a:r>
          </a:p>
          <a:p>
            <a:pPr marL="571860" indent="-457200">
              <a:lnSpc>
                <a:spcPct val="120000"/>
              </a:lnSpc>
              <a:spcBef>
                <a:spcPts val="561"/>
              </a:spcBef>
            </a:pPr>
            <a:r>
              <a:rPr lang="en-US" sz="33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Automatic compression of infrequently used files</a:t>
            </a:r>
          </a:p>
          <a:p>
            <a:pPr marL="571860" indent="-457200">
              <a:lnSpc>
                <a:spcPct val="120000"/>
              </a:lnSpc>
              <a:spcBef>
                <a:spcPts val="561"/>
              </a:spcBef>
            </a:pPr>
            <a:endParaRPr lang="en-US" sz="33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8876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9461</TotalTime>
  <Words>2219</Words>
  <Application>Microsoft Office PowerPoint</Application>
  <PresentationFormat>On-screen Show (4:3)</PresentationFormat>
  <Paragraphs>350</Paragraphs>
  <Slides>36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ＭＳ Ｐゴシック</vt:lpstr>
      <vt:lpstr>Arial</vt:lpstr>
      <vt:lpstr>Arial Narrow</vt:lpstr>
      <vt:lpstr>Calibri</vt:lpstr>
      <vt:lpstr>Courier</vt:lpstr>
      <vt:lpstr>Times New Roman</vt:lpstr>
      <vt:lpstr>Wingdings</vt:lpstr>
      <vt:lpstr>Wingdings 2</vt:lpstr>
      <vt:lpstr>template2007</vt:lpstr>
      <vt:lpstr>PowerPoint Presentation</vt:lpstr>
      <vt:lpstr>Filesystems (FS)</vt:lpstr>
      <vt:lpstr>Filesystem as abstraction</vt:lpstr>
      <vt:lpstr>Filesystem abstraction levels</vt:lpstr>
      <vt:lpstr>Filesystem as a structure</vt:lpstr>
      <vt:lpstr>PowerPoint Presentation</vt:lpstr>
      <vt:lpstr>PowerPoint Presentation</vt:lpstr>
      <vt:lpstr>PowerPoint Presentation</vt:lpstr>
      <vt:lpstr>A FS should also support..</vt:lpstr>
      <vt:lpstr>File Concept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Indexed Mapping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File Attributes</vt:lpstr>
      <vt:lpstr>PowerPoint Presentation</vt:lpstr>
      <vt:lpstr>PowerPoint Presentation</vt:lpstr>
      <vt:lpstr>Directories</vt:lpstr>
      <vt:lpstr>Operations Performed on Directory</vt:lpstr>
      <vt:lpstr>Directory requirements</vt:lpstr>
      <vt:lpstr>PowerPoint Presentation</vt:lpstr>
      <vt:lpstr>PowerPoint Presentation</vt:lpstr>
      <vt:lpstr>PowerPoint Presentation</vt:lpstr>
      <vt:lpstr>Links -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Inter-Process Communication: Intro + Pipes</dc:title>
  <cp:lastModifiedBy>erol sahin</cp:lastModifiedBy>
  <cp:revision>142</cp:revision>
  <dcterms:modified xsi:type="dcterms:W3CDTF">2019-04-25T07:41:29Z</dcterms:modified>
</cp:coreProperties>
</file>