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99"/>
  </p:notesMasterIdLst>
  <p:sldIdLst>
    <p:sldId id="256" r:id="rId2"/>
    <p:sldId id="311" r:id="rId3"/>
    <p:sldId id="458" r:id="rId4"/>
    <p:sldId id="476" r:id="rId5"/>
    <p:sldId id="464" r:id="rId6"/>
    <p:sldId id="392" r:id="rId7"/>
    <p:sldId id="450" r:id="rId8"/>
    <p:sldId id="451" r:id="rId9"/>
    <p:sldId id="405" r:id="rId10"/>
    <p:sldId id="430" r:id="rId11"/>
    <p:sldId id="397" r:id="rId12"/>
    <p:sldId id="398" r:id="rId13"/>
    <p:sldId id="399" r:id="rId14"/>
    <p:sldId id="402" r:id="rId15"/>
    <p:sldId id="403" r:id="rId16"/>
    <p:sldId id="318" r:id="rId17"/>
    <p:sldId id="319" r:id="rId18"/>
    <p:sldId id="407" r:id="rId19"/>
    <p:sldId id="408" r:id="rId20"/>
    <p:sldId id="409" r:id="rId21"/>
    <p:sldId id="410" r:id="rId22"/>
    <p:sldId id="411" r:id="rId23"/>
    <p:sldId id="413" r:id="rId24"/>
    <p:sldId id="415" r:id="rId25"/>
    <p:sldId id="323" r:id="rId26"/>
    <p:sldId id="324" r:id="rId27"/>
    <p:sldId id="416" r:id="rId28"/>
    <p:sldId id="417" r:id="rId29"/>
    <p:sldId id="455" r:id="rId30"/>
    <p:sldId id="329" r:id="rId31"/>
    <p:sldId id="418" r:id="rId32"/>
    <p:sldId id="419" r:id="rId33"/>
    <p:sldId id="420" r:id="rId34"/>
    <p:sldId id="421" r:id="rId35"/>
    <p:sldId id="384" r:id="rId36"/>
    <p:sldId id="336" r:id="rId37"/>
    <p:sldId id="422" r:id="rId38"/>
    <p:sldId id="438" r:id="rId39"/>
    <p:sldId id="439" r:id="rId40"/>
    <p:sldId id="440" r:id="rId41"/>
    <p:sldId id="441" r:id="rId42"/>
    <p:sldId id="442" r:id="rId43"/>
    <p:sldId id="472" r:id="rId44"/>
    <p:sldId id="473" r:id="rId45"/>
    <p:sldId id="474" r:id="rId46"/>
    <p:sldId id="459" r:id="rId47"/>
    <p:sldId id="437" r:id="rId48"/>
    <p:sldId id="462" r:id="rId49"/>
    <p:sldId id="463" r:id="rId50"/>
    <p:sldId id="443" r:id="rId51"/>
    <p:sldId id="444" r:id="rId52"/>
    <p:sldId id="445" r:id="rId53"/>
    <p:sldId id="446" r:id="rId54"/>
    <p:sldId id="343" r:id="rId55"/>
    <p:sldId id="344" r:id="rId56"/>
    <p:sldId id="436" r:id="rId57"/>
    <p:sldId id="347" r:id="rId58"/>
    <p:sldId id="350" r:id="rId59"/>
    <p:sldId id="351" r:id="rId60"/>
    <p:sldId id="352" r:id="rId61"/>
    <p:sldId id="353" r:id="rId62"/>
    <p:sldId id="354" r:id="rId63"/>
    <p:sldId id="355" r:id="rId64"/>
    <p:sldId id="356" r:id="rId65"/>
    <p:sldId id="357" r:id="rId66"/>
    <p:sldId id="358" r:id="rId67"/>
    <p:sldId id="359" r:id="rId68"/>
    <p:sldId id="360" r:id="rId69"/>
    <p:sldId id="361" r:id="rId70"/>
    <p:sldId id="362" r:id="rId71"/>
    <p:sldId id="431" r:id="rId72"/>
    <p:sldId id="432" r:id="rId73"/>
    <p:sldId id="433" r:id="rId74"/>
    <p:sldId id="467" r:id="rId75"/>
    <p:sldId id="468" r:id="rId76"/>
    <p:sldId id="363" r:id="rId77"/>
    <p:sldId id="364" r:id="rId78"/>
    <p:sldId id="365" r:id="rId79"/>
    <p:sldId id="366" r:id="rId80"/>
    <p:sldId id="470" r:id="rId81"/>
    <p:sldId id="471" r:id="rId82"/>
    <p:sldId id="367" r:id="rId83"/>
    <p:sldId id="368" r:id="rId84"/>
    <p:sldId id="370" r:id="rId85"/>
    <p:sldId id="376" r:id="rId86"/>
    <p:sldId id="377" r:id="rId87"/>
    <p:sldId id="465" r:id="rId88"/>
    <p:sldId id="466" r:id="rId89"/>
    <p:sldId id="469" r:id="rId90"/>
    <p:sldId id="435" r:id="rId91"/>
    <p:sldId id="371" r:id="rId92"/>
    <p:sldId id="434" r:id="rId93"/>
    <p:sldId id="477" r:id="rId94"/>
    <p:sldId id="478" r:id="rId95"/>
    <p:sldId id="479" r:id="rId96"/>
    <p:sldId id="480" r:id="rId97"/>
    <p:sldId id="481" r:id="rId98"/>
  </p:sldIdLst>
  <p:sldSz cx="10080625" cy="7559675"/>
  <p:notesSz cx="7772400" cy="10058400"/>
  <p:defaultTextStyle>
    <a:defPPr>
      <a:defRPr lang="en-US"/>
    </a:defPPr>
    <a:lvl1pPr marL="0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68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36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04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72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41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210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78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946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EFF"/>
    <a:srgbClr val="B6C7FF"/>
    <a:srgbClr val="FEFFDE"/>
    <a:srgbClr val="8198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42" autoAdjust="0"/>
    <p:restoredTop sz="94595" autoAdjust="0"/>
  </p:normalViewPr>
  <p:slideViewPr>
    <p:cSldViewPr snapToGrid="0" snapToObjects="1">
      <p:cViewPr varScale="1">
        <p:scale>
          <a:sx n="76" d="100"/>
          <a:sy n="76" d="100"/>
        </p:scale>
        <p:origin x="96" y="240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9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7" d="100"/>
        <a:sy n="17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6A33A-D8BA-DE44-9376-66A40D573CD6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71D14-698D-D04E-9B44-6B5985FA5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25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E6F9E70-F9E0-C94D-8244-6F06006F1AB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300"/>
          </a:p>
        </p:txBody>
      </p:sp>
      <p:sp>
        <p:nvSpPr>
          <p:cNvPr id="2253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253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325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2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671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642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6452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170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71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FA9236D-809D-B14A-A20C-809D84A3B14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300"/>
          </a:p>
        </p:txBody>
      </p:sp>
      <p:sp>
        <p:nvSpPr>
          <p:cNvPr id="47108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710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493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91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A6E6FDA-9B89-AA49-9F7E-1E226BFA18F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300"/>
          </a:p>
        </p:txBody>
      </p:sp>
      <p:sp>
        <p:nvSpPr>
          <p:cNvPr id="4915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915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75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83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C58870E-DD80-D646-BB5B-05117EBB9F2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300"/>
          </a:p>
        </p:txBody>
      </p:sp>
      <p:sp>
        <p:nvSpPr>
          <p:cNvPr id="5837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837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8054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861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8557242-BB23-AC4C-A304-C52925E9A40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300"/>
          </a:p>
        </p:txBody>
      </p:sp>
      <p:sp>
        <p:nvSpPr>
          <p:cNvPr id="6861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861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90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27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F798E7E-6ACC-2B4A-98F6-4A0BB09ECE8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300"/>
          </a:p>
        </p:txBody>
      </p:sp>
      <p:sp>
        <p:nvSpPr>
          <p:cNvPr id="72708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6423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45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F4EC09E-E5EE-3C4A-98CA-1BF92D2BC11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300"/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458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407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37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32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FE07E-76BD-504B-88C4-310067BC600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4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64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9B4D3BE-29F6-FF44-8D79-E50139E09F4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43</a:t>
            </a:fld>
            <a:endParaRPr lang="en-GB" altLang="en-US" sz="1300"/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643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0570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84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96D485D-C834-5D42-9C0E-7EE1E2FA3E7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44</a:t>
            </a:fld>
            <a:endParaRPr lang="en-GB" altLang="en-US" sz="1300"/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848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39461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05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1FD8215-F226-0945-8116-C154185C35A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45</a:t>
            </a:fld>
            <a:endParaRPr lang="en-GB" altLang="en-US" sz="1300"/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053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71125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08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BEFD590-AAFB-134B-BB49-644FA3F380F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48</a:t>
            </a:fld>
            <a:endParaRPr lang="en-GB" altLang="en-US" sz="13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5264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29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BB6D2D5-7B32-5F41-9482-A02150FFB8E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49</a:t>
            </a:fld>
            <a:endParaRPr lang="en-GB" altLang="en-US" sz="1300"/>
          </a:p>
        </p:txBody>
      </p:sp>
      <p:sp>
        <p:nvSpPr>
          <p:cNvPr id="82948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294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8244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70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3A200C6-700B-A841-8BDA-10DEB26F77D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54</a:t>
            </a:fld>
            <a:endParaRPr lang="en-GB" altLang="en-US" sz="1300"/>
          </a:p>
        </p:txBody>
      </p:sp>
      <p:sp>
        <p:nvSpPr>
          <p:cNvPr id="87044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704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2535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90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FFB90FF-1D1F-B241-BFDD-B916C7F5F67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55</a:t>
            </a:fld>
            <a:endParaRPr lang="en-GB" altLang="en-US" sz="1300"/>
          </a:p>
        </p:txBody>
      </p:sp>
      <p:sp>
        <p:nvSpPr>
          <p:cNvPr id="8909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909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1547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52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AF42BA0-3365-1045-90EF-D397E7A22B2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57</a:t>
            </a:fld>
            <a:endParaRPr lang="en-GB" altLang="en-US" sz="1300"/>
          </a:p>
        </p:txBody>
      </p:sp>
      <p:sp>
        <p:nvSpPr>
          <p:cNvPr id="952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1712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45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F4EC09E-E5EE-3C4A-98CA-1BF92D2BC11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300"/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458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786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13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80542E-BD7F-C140-B5B5-3232DA958B0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58</a:t>
            </a:fld>
            <a:endParaRPr lang="en-GB" altLang="en-US" sz="1300"/>
          </a:p>
        </p:txBody>
      </p:sp>
      <p:sp>
        <p:nvSpPr>
          <p:cNvPr id="1013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01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5CB845C-0C76-EA4E-B4E1-093A7B112E6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59</a:t>
            </a:fld>
            <a:endParaRPr lang="en-GB" altLang="en-US" sz="1300"/>
          </a:p>
        </p:txBody>
      </p:sp>
      <p:sp>
        <p:nvSpPr>
          <p:cNvPr id="1034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0886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54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DC538EC-4253-B447-BBB5-13914825422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60</a:t>
            </a:fld>
            <a:endParaRPr lang="en-GB" altLang="en-US" sz="1300"/>
          </a:p>
        </p:txBody>
      </p:sp>
      <p:sp>
        <p:nvSpPr>
          <p:cNvPr id="1054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00845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752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D14EF8-5820-7444-85FB-1C2E0DF9E5B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61</a:t>
            </a:fld>
            <a:endParaRPr lang="en-GB" altLang="en-US" sz="1300"/>
          </a:p>
        </p:txBody>
      </p:sp>
      <p:sp>
        <p:nvSpPr>
          <p:cNvPr id="1075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3332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95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457A545-54F2-B949-8E86-A1FCC101E98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62</a:t>
            </a:fld>
            <a:endParaRPr lang="en-GB" altLang="en-US" sz="1300"/>
          </a:p>
        </p:txBody>
      </p:sp>
      <p:sp>
        <p:nvSpPr>
          <p:cNvPr id="10957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9573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0891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16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402DFA4-FFE8-A44A-B0CF-50714167D07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63</a:t>
            </a:fld>
            <a:endParaRPr lang="en-GB" altLang="en-US" sz="1300"/>
          </a:p>
        </p:txBody>
      </p:sp>
      <p:sp>
        <p:nvSpPr>
          <p:cNvPr id="1116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1621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0393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366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A179815-303A-1E48-8A68-27A85ABDF24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64</a:t>
            </a:fld>
            <a:endParaRPr lang="en-GB" altLang="en-US" sz="1300"/>
          </a:p>
        </p:txBody>
      </p:sp>
      <p:sp>
        <p:nvSpPr>
          <p:cNvPr id="11366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366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765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57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CD5D03-30C1-9043-A119-E66F08B3DB4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65</a:t>
            </a:fld>
            <a:endParaRPr lang="en-GB" altLang="en-US" sz="1300"/>
          </a:p>
        </p:txBody>
      </p:sp>
      <p:sp>
        <p:nvSpPr>
          <p:cNvPr id="11571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5717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9143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776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9610D86-B017-F142-AAA0-5DF751A744B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66</a:t>
            </a:fld>
            <a:endParaRPr lang="en-GB" altLang="en-US" sz="1300"/>
          </a:p>
        </p:txBody>
      </p:sp>
      <p:sp>
        <p:nvSpPr>
          <p:cNvPr id="11776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7765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0530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981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328ADCC-C7BD-424D-890E-365A5377161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67</a:t>
            </a:fld>
            <a:endParaRPr lang="en-GB" altLang="en-US" sz="1300"/>
          </a:p>
        </p:txBody>
      </p:sp>
      <p:sp>
        <p:nvSpPr>
          <p:cNvPr id="11981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9813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0336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02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8677B1E-0DF4-2E43-8996-BBB801730E3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300"/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029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8061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185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2C17953-8944-604A-A523-A7EE6001282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68</a:t>
            </a:fld>
            <a:endParaRPr lang="en-GB" altLang="en-US" sz="1300"/>
          </a:p>
        </p:txBody>
      </p:sp>
      <p:sp>
        <p:nvSpPr>
          <p:cNvPr id="1218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1861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4676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39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1EBAE57-8983-9742-AF2E-CD59B3D192A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69</a:t>
            </a:fld>
            <a:endParaRPr lang="en-GB" altLang="en-US" sz="1300"/>
          </a:p>
        </p:txBody>
      </p:sp>
      <p:sp>
        <p:nvSpPr>
          <p:cNvPr id="12390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390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72155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59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4F4CE62-87F4-D64E-B86D-4E7413286AA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70</a:t>
            </a:fld>
            <a:endParaRPr lang="en-GB" altLang="en-US" sz="1300"/>
          </a:p>
        </p:txBody>
      </p:sp>
      <p:sp>
        <p:nvSpPr>
          <p:cNvPr id="1259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3524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80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1C02B48-EC7E-A74F-A5AC-5C53C025D63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76</a:t>
            </a:fld>
            <a:endParaRPr lang="en-GB" altLang="en-US" sz="1300"/>
          </a:p>
        </p:txBody>
      </p:sp>
      <p:sp>
        <p:nvSpPr>
          <p:cNvPr id="128004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800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71447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00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00C8EC1-7676-B64F-B0D8-473BB0F74F0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77</a:t>
            </a:fld>
            <a:endParaRPr lang="en-GB" altLang="en-US" sz="1300"/>
          </a:p>
        </p:txBody>
      </p:sp>
      <p:sp>
        <p:nvSpPr>
          <p:cNvPr id="13005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005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7258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20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3FE1E05-E186-5D47-A694-A88BCAC52A7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78</a:t>
            </a:fld>
            <a:endParaRPr lang="en-GB" altLang="en-US" sz="1300"/>
          </a:p>
        </p:txBody>
      </p:sp>
      <p:sp>
        <p:nvSpPr>
          <p:cNvPr id="13210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210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03386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41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07A1A38-E363-3649-964E-62F7F61F9BB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79</a:t>
            </a:fld>
            <a:endParaRPr lang="en-GB" altLang="en-US" sz="1300"/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6825" cy="3773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414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1770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49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AC12AAC-46D4-6C4B-8521-9C5D6260F31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80</a:t>
            </a:fld>
            <a:endParaRPr lang="en-GB" altLang="en-US" sz="1300"/>
          </a:p>
        </p:txBody>
      </p:sp>
      <p:sp>
        <p:nvSpPr>
          <p:cNvPr id="8499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56457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49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AC12AAC-46D4-6C4B-8521-9C5D6260F31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81</a:t>
            </a:fld>
            <a:endParaRPr lang="en-GB" altLang="en-US" sz="1300"/>
          </a:p>
        </p:txBody>
      </p:sp>
      <p:sp>
        <p:nvSpPr>
          <p:cNvPr id="8499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00391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61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78778A8-97AE-3A4E-8C04-E4C154CB9F5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82</a:t>
            </a:fld>
            <a:endParaRPr lang="en-GB" altLang="en-US" sz="1300"/>
          </a:p>
        </p:txBody>
      </p:sp>
      <p:sp>
        <p:nvSpPr>
          <p:cNvPr id="136196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6825" cy="3773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619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340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11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991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82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0288501-B369-954A-AFC4-F27C1AC9462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83</a:t>
            </a:fld>
            <a:endParaRPr lang="en-GB" altLang="en-US" sz="1300"/>
          </a:p>
        </p:txBody>
      </p:sp>
      <p:sp>
        <p:nvSpPr>
          <p:cNvPr id="138244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824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30704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23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36F82D8-0E35-1040-A0F8-618811D938D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84</a:t>
            </a:fld>
            <a:endParaRPr lang="en-GB" altLang="en-US" sz="1300"/>
          </a:p>
        </p:txBody>
      </p:sp>
      <p:sp>
        <p:nvSpPr>
          <p:cNvPr id="14234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234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385587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46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055F5DD-60BC-D74E-A59F-3A4CB8A1269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85</a:t>
            </a:fld>
            <a:endParaRPr lang="en-GB" altLang="en-US" sz="1300"/>
          </a:p>
        </p:txBody>
      </p:sp>
      <p:sp>
        <p:nvSpPr>
          <p:cNvPr id="154628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462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232025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66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62E2CF1-6855-514B-AECC-27BFFE03831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86</a:t>
            </a:fld>
            <a:endParaRPr lang="en-GB" altLang="en-US" sz="1300"/>
          </a:p>
        </p:txBody>
      </p:sp>
      <p:sp>
        <p:nvSpPr>
          <p:cNvPr id="15667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667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157990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68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F3D3E89-81C1-5C49-B929-7B63C25C8A8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87</a:t>
            </a:fld>
            <a:endParaRPr lang="en-GB" altLang="en-US" sz="1300"/>
          </a:p>
        </p:txBody>
      </p:sp>
      <p:sp>
        <p:nvSpPr>
          <p:cNvPr id="76804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680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32048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68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F3D3E89-81C1-5C49-B929-7B63C25C8A8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88</a:t>
            </a:fld>
            <a:endParaRPr lang="en-GB" altLang="en-US" sz="1300"/>
          </a:p>
        </p:txBody>
      </p:sp>
      <p:sp>
        <p:nvSpPr>
          <p:cNvPr id="76804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680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14359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45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F4EC09E-E5EE-3C4A-98CA-1BF92D2BC11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89</a:t>
            </a:fld>
            <a:endParaRPr lang="en-GB" altLang="en-US" sz="1300"/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458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12052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43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2593AD1-C98C-3C43-B8BC-69B431D28C5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91</a:t>
            </a:fld>
            <a:endParaRPr lang="en-GB" altLang="en-US" sz="1300"/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438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99971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2348EE-1859-1849-8298-634CB7E0EAEF}" type="slidenum">
              <a:rPr lang="en-US" altLang="x-none">
                <a:latin typeface="Times New Roman" charset="0"/>
              </a:rPr>
              <a:pPr/>
              <a:t>95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7246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96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07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12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04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13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83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14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01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686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AA35ED5-ED3E-D342-ABB8-AB26A51473E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300"/>
          </a:p>
        </p:txBody>
      </p:sp>
      <p:sp>
        <p:nvSpPr>
          <p:cNvPr id="36868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686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96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882769"/>
            <a:ext cx="8568531" cy="162043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4283817"/>
            <a:ext cx="8463902" cy="1931917"/>
          </a:xfrm>
        </p:spPr>
        <p:txBody>
          <a:bodyPr/>
          <a:lstStyle>
            <a:lvl1pPr marL="0" indent="0" algn="l">
              <a:buNone/>
              <a:defRPr sz="2200" b="0">
                <a:latin typeface="Calibri" pitchFamily="34" charset="0"/>
              </a:defRPr>
            </a:lvl1pPr>
            <a:lvl2pPr marL="503920" indent="0" algn="ctr">
              <a:buNone/>
              <a:defRPr/>
            </a:lvl2pPr>
            <a:lvl3pPr marL="1007838" indent="0" algn="ctr">
              <a:buNone/>
              <a:defRPr/>
            </a:lvl3pPr>
            <a:lvl4pPr marL="1511758" indent="0" algn="ctr">
              <a:buNone/>
              <a:defRPr/>
            </a:lvl4pPr>
            <a:lvl5pPr marL="2015677" indent="0" algn="ctr">
              <a:buNone/>
              <a:defRPr/>
            </a:lvl5pPr>
            <a:lvl6pPr marL="2519597" indent="0" algn="ctr">
              <a:buNone/>
              <a:defRPr/>
            </a:lvl6pPr>
            <a:lvl7pPr marL="3023515" indent="0" algn="ctr">
              <a:buNone/>
              <a:defRPr/>
            </a:lvl7pPr>
            <a:lvl8pPr marL="3527435" indent="0" algn="ctr">
              <a:buNone/>
              <a:defRPr/>
            </a:lvl8pPr>
            <a:lvl9pPr marL="4031354" indent="0" algn="ctr">
              <a:buNone/>
              <a:defRPr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728" y="251991"/>
            <a:ext cx="2409899" cy="6730211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7528" y="251991"/>
            <a:ext cx="7065189" cy="6730211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29" y="251989"/>
            <a:ext cx="9643098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0069" y="1501437"/>
            <a:ext cx="4268514" cy="265638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0069" y="4325814"/>
            <a:ext cx="4268514" cy="265638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29" y="251989"/>
            <a:ext cx="9643098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69" y="1501436"/>
            <a:ext cx="4268514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89" y="480254"/>
            <a:ext cx="8369755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latin typeface="Calibri" pitchFamily="34" charset="0"/>
              </a:defRPr>
            </a:lvl1pPr>
            <a:lvl2pPr marL="503920" indent="0">
              <a:buNone/>
              <a:defRPr sz="2000"/>
            </a:lvl2pPr>
            <a:lvl3pPr marL="1007838" indent="0">
              <a:buNone/>
              <a:defRPr sz="1800"/>
            </a:lvl3pPr>
            <a:lvl4pPr marL="1511758" indent="0">
              <a:buNone/>
              <a:defRPr sz="1500"/>
            </a:lvl4pPr>
            <a:lvl5pPr marL="2015677" indent="0">
              <a:buNone/>
              <a:defRPr sz="1500"/>
            </a:lvl5pPr>
            <a:lvl6pPr marL="2519597" indent="0">
              <a:buNone/>
              <a:defRPr sz="1500"/>
            </a:lvl6pPr>
            <a:lvl7pPr marL="3023515" indent="0">
              <a:buNone/>
              <a:defRPr sz="1500"/>
            </a:lvl7pPr>
            <a:lvl8pPr marL="3527435" indent="0">
              <a:buNone/>
              <a:defRPr sz="1500"/>
            </a:lvl8pPr>
            <a:lvl9pPr marL="4031354" indent="0">
              <a:buNone/>
              <a:defRPr sz="15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 sz="3100">
                <a:latin typeface="Calibri" pitchFamily="34" charset="0"/>
              </a:defRPr>
            </a:lvl1pPr>
            <a:lvl2pPr>
              <a:defRPr sz="2600">
                <a:latin typeface="Calibri" pitchFamily="34" charset="0"/>
              </a:defRPr>
            </a:lvl2pPr>
            <a:lvl3pPr>
              <a:defRPr sz="22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69" y="1501436"/>
            <a:ext cx="4268514" cy="5480764"/>
          </a:xfrm>
        </p:spPr>
        <p:txBody>
          <a:bodyPr/>
          <a:lstStyle>
            <a:lvl1pPr>
              <a:defRPr sz="3100">
                <a:latin typeface="Calibri" pitchFamily="34" charset="0"/>
              </a:defRPr>
            </a:lvl1pPr>
            <a:lvl2pPr>
              <a:defRPr sz="2600">
                <a:latin typeface="Calibri" pitchFamily="34" charset="0"/>
              </a:defRPr>
            </a:lvl2pPr>
            <a:lvl3pPr>
              <a:defRPr sz="22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>
                <a:latin typeface="Calibri" pitchFamily="34" charset="0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>
                <a:latin typeface="Calibri" pitchFamily="34" charset="0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09" y="490607"/>
            <a:ext cx="8369019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>
                <a:latin typeface="Calibri" pitchFamily="34" charset="0"/>
              </a:defRPr>
            </a:lvl1pPr>
            <a:lvl2pPr>
              <a:defRPr sz="3100">
                <a:latin typeface="Calibri" pitchFamily="34" charset="0"/>
              </a:defRPr>
            </a:lvl2pPr>
            <a:lvl3pPr>
              <a:defRPr sz="2600">
                <a:latin typeface="Calibri" pitchFamily="34" charset="0"/>
              </a:defRPr>
            </a:lvl3pPr>
            <a:lvl4pPr>
              <a:defRPr sz="2200">
                <a:latin typeface="Calibri" pitchFamily="34" charset="0"/>
              </a:defRPr>
            </a:lvl4pPr>
            <a:lvl5pPr>
              <a:defRPr sz="2200">
                <a:latin typeface="Calibri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>
                <a:latin typeface="Calibri" pitchFamily="34" charset="0"/>
              </a:defRPr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>
                <a:latin typeface="Calibri" pitchFamily="34" charset="0"/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>
                <a:latin typeface="Calibri" pitchFamily="34" charset="0"/>
              </a:defRPr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r>
              <a:rPr lang="tr-TR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>
                <a:latin typeface="Calibri" pitchFamily="34" charset="0"/>
              </a:defRPr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410" y="409159"/>
            <a:ext cx="8369019" cy="8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7529" y="1501436"/>
            <a:ext cx="8705040" cy="548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706792" y="-29747"/>
            <a:ext cx="1443839" cy="3062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100783" tIns="50392" rIns="100783" bIns="50392">
            <a:spAutoFit/>
          </a:bodyPr>
          <a:lstStyle/>
          <a:p>
            <a:pPr>
              <a:defRPr/>
            </a:pPr>
            <a:r>
              <a:rPr lang="en-US" sz="13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xStyles>
    <p:titleStyle>
      <a:lvl1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2pPr>
      <a:lvl3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3pPr>
      <a:lvl4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4pPr>
      <a:lvl5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5pPr>
      <a:lvl6pPr marL="63515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6pPr>
      <a:lvl7pPr marL="113906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7pPr>
      <a:lvl8pPr marL="164298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8pPr>
      <a:lvl9pPr marL="2146907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9pPr>
    </p:titleStyle>
    <p:bodyStyle>
      <a:lvl1pPr marL="377940" indent="-37794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6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18869" indent="-314949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itchFamily="34" charset="0"/>
        </a:defRPr>
      </a:lvl2pPr>
      <a:lvl3pPr marL="1259799" indent="-25196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200">
          <a:solidFill>
            <a:schemeClr val="tx1"/>
          </a:solidFill>
          <a:latin typeface="Calibri" pitchFamily="34" charset="0"/>
        </a:defRPr>
      </a:lvl3pPr>
      <a:lvl4pPr marL="1763717" indent="-25196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Calibri" pitchFamily="34" charset="0"/>
        </a:defRPr>
      </a:lvl4pPr>
      <a:lvl5pPr marL="2267637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Calibri" pitchFamily="34" charset="0"/>
        </a:defRPr>
      </a:lvl5pPr>
      <a:lvl6pPr marL="2771557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6pPr>
      <a:lvl7pPr marL="3275476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7pPr>
      <a:lvl8pPr marL="3779395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8pPr>
      <a:lvl9pPr marL="4283314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3" y="301324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4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3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I/O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6708469"/>
            <a:ext cx="8463902" cy="513434"/>
          </a:xfrm>
        </p:spPr>
        <p:txBody>
          <a:bodyPr/>
          <a:lstStyle/>
          <a:p>
            <a:r>
              <a:rPr lang="en-US" dirty="0" smtClean="0"/>
              <a:t>Some of the following slides adapted from Matt Welsh.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</a:t>
            </a:r>
            <a:r>
              <a:rPr lang="en-US" dirty="0" smtClean="0"/>
              <a:t>Bus and </a:t>
            </a:r>
            <a:r>
              <a:rPr lang="en-US" dirty="0"/>
              <a:t>dual </a:t>
            </a:r>
            <a:r>
              <a:rPr lang="en-US" dirty="0" smtClean="0"/>
              <a:t>bus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4726354"/>
            <a:ext cx="8705040" cy="2255846"/>
          </a:xfrm>
        </p:spPr>
        <p:txBody>
          <a:bodyPr/>
          <a:lstStyle/>
          <a:p>
            <a:r>
              <a:rPr lang="en-US" sz="1984" dirty="0" smtClean="0"/>
              <a:t>Memory mapped </a:t>
            </a:r>
            <a:r>
              <a:rPr lang="en-US" sz="1984" dirty="0"/>
              <a:t>I/O has </a:t>
            </a:r>
            <a:r>
              <a:rPr lang="en-US" sz="1984" dirty="0" smtClean="0"/>
              <a:t>a single </a:t>
            </a:r>
            <a:r>
              <a:rPr lang="en-US" sz="1984" dirty="0"/>
              <a:t>address space, </a:t>
            </a:r>
            <a:endParaRPr lang="en-US" sz="1984" dirty="0" smtClean="0"/>
          </a:p>
          <a:p>
            <a:pPr lvl="1"/>
            <a:r>
              <a:rPr lang="en-US" sz="1600" dirty="0"/>
              <a:t>Memory mapped I/O is simpler to implement and use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Frame buffers, or similar devices, are more </a:t>
            </a:r>
            <a:r>
              <a:rPr lang="en-US" sz="1600" dirty="0"/>
              <a:t>suitable for memory mapped </a:t>
            </a:r>
            <a:r>
              <a:rPr lang="en-US" sz="1600" dirty="0" smtClean="0"/>
              <a:t>I/O.</a:t>
            </a:r>
            <a:endParaRPr lang="en-US" sz="1584" dirty="0" smtClean="0"/>
          </a:p>
          <a:p>
            <a:r>
              <a:rPr lang="en-US" sz="1984" dirty="0"/>
              <a:t>P</a:t>
            </a:r>
            <a:r>
              <a:rPr lang="en-US" sz="1984" dirty="0" smtClean="0"/>
              <a:t>ort </a:t>
            </a:r>
            <a:r>
              <a:rPr lang="en-US" sz="1984" dirty="0"/>
              <a:t>based I/O has two address </a:t>
            </a:r>
            <a:r>
              <a:rPr lang="en-US" sz="1984" dirty="0" smtClean="0"/>
              <a:t>spaces: </a:t>
            </a:r>
            <a:r>
              <a:rPr lang="en-US" sz="1984" dirty="0"/>
              <a:t>one for memory, one for ports</a:t>
            </a:r>
            <a:r>
              <a:rPr lang="en-US" sz="1984" dirty="0" smtClean="0"/>
              <a:t>.</a:t>
            </a:r>
          </a:p>
          <a:p>
            <a:pPr lvl="1"/>
            <a:r>
              <a:rPr lang="en-US" sz="1600" dirty="0"/>
              <a:t>Dual bus allows parallel read/write of data and devices</a:t>
            </a:r>
            <a:r>
              <a:rPr lang="en-US" sz="1600" dirty="0" smtClean="0"/>
              <a:t>.</a:t>
            </a:r>
            <a:endParaRPr lang="en-US" sz="1584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34" y="1583771"/>
            <a:ext cx="7707030" cy="314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2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</a:t>
            </a:r>
            <a:r>
              <a:rPr lang="en-US" altLang="x-none" dirty="0" smtClean="0"/>
              <a:t>interfaces</a:t>
            </a:r>
            <a:endParaRPr lang="en-US" altLang="x-none" dirty="0"/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71791"/>
            <a:chOff x="504507" y="1712667"/>
            <a:chExt cx="8987614" cy="487179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400168" y="4904530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75536" y="3443242"/>
              <a:ext cx="963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50017" y="6740308"/>
            <a:ext cx="1106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ports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4805340" y="5876702"/>
            <a:ext cx="1343942" cy="923961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</a:t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interface/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" name="Rectangle 29"/>
          <p:cNvSpPr>
            <a:spLocks noChangeArrowheads="1"/>
          </p:cNvSpPr>
          <p:nvPr/>
        </p:nvSpPr>
        <p:spPr bwMode="auto">
          <a:xfrm>
            <a:off x="6245947" y="5890888"/>
            <a:ext cx="1415271" cy="921465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Keyboard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USB 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7745212" y="5890889"/>
            <a:ext cx="1494703" cy="888928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Mouse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USB 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>
            <a:off x="5393315" y="5342420"/>
            <a:ext cx="0" cy="53428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4330690" y="6762563"/>
            <a:ext cx="9492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bus</a:t>
            </a:r>
          </a:p>
        </p:txBody>
      </p:sp>
    </p:spTree>
    <p:extLst>
      <p:ext uri="{BB962C8B-B14F-4D97-AF65-F5344CB8AC3E}">
        <p14:creationId xmlns:p14="http://schemas.microsoft.com/office/powerpoint/2010/main" val="6683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</a:t>
            </a:r>
            <a:r>
              <a:rPr lang="en-US" altLang="x-none" dirty="0" smtClean="0"/>
              <a:t>interfaces -  Bus</a:t>
            </a:r>
            <a:endParaRPr lang="en-US" altLang="x-none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4876" y="1442765"/>
            <a:ext cx="8705040" cy="825138"/>
          </a:xfrm>
        </p:spPr>
        <p:txBody>
          <a:bodyPr/>
          <a:lstStyle/>
          <a:p>
            <a:pPr defTabSz="914400"/>
            <a:r>
              <a:rPr lang="en-US" altLang="x-none" sz="2000" dirty="0"/>
              <a:t>Bus: An interconnection between components (including CPU) </a:t>
            </a:r>
          </a:p>
          <a:p>
            <a:pPr lvl="1" defTabSz="914400"/>
            <a:r>
              <a:rPr lang="en-US" altLang="x-none" sz="1600" dirty="0"/>
              <a:t>More than one device can be connected</a:t>
            </a:r>
          </a:p>
          <a:p>
            <a:pPr defTabSz="914400"/>
            <a:endParaRPr lang="en-US" dirty="0"/>
          </a:p>
          <a:p>
            <a:pPr algn="ctr">
              <a:buFontTx/>
              <a:buNone/>
            </a:pPr>
            <a:r>
              <a:rPr lang="en-US" altLang="x-none" sz="1800" dirty="0" smtClean="0">
                <a:latin typeface="Calibri" charset="0"/>
                <a:ea typeface="Calibri" charset="0"/>
                <a:cs typeface="Calibri" charset="0"/>
              </a:rPr>
              <a:t>  </a:t>
            </a:r>
            <a:endParaRPr lang="en-US" altLang="x-none" sz="18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71791"/>
            <a:chOff x="504507" y="1712667"/>
            <a:chExt cx="8987614" cy="487179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394557" y="4904530"/>
              <a:ext cx="8819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69124" y="3443242"/>
              <a:ext cx="9765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37528" y="1501436"/>
            <a:ext cx="9201771" cy="73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endParaRPr lang="en-US" kern="0" dirty="0"/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50017" y="6740308"/>
            <a:ext cx="1106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ports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805340" y="5876702"/>
            <a:ext cx="1343942" cy="923961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</a:t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interface/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6245947" y="5890888"/>
            <a:ext cx="1415271" cy="921465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Keyboard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USB 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9" name="Rectangle 30"/>
          <p:cNvSpPr>
            <a:spLocks noChangeArrowheads="1"/>
          </p:cNvSpPr>
          <p:nvPr/>
        </p:nvSpPr>
        <p:spPr bwMode="auto">
          <a:xfrm>
            <a:off x="7745212" y="5890889"/>
            <a:ext cx="1494703" cy="888928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Mouse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USB 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5393315" y="5342420"/>
            <a:ext cx="0" cy="53428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4322675" y="6762563"/>
            <a:ext cx="9653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bus</a:t>
            </a:r>
          </a:p>
        </p:txBody>
      </p:sp>
    </p:spTree>
    <p:extLst>
      <p:ext uri="{BB962C8B-B14F-4D97-AF65-F5344CB8AC3E}">
        <p14:creationId xmlns:p14="http://schemas.microsoft.com/office/powerpoint/2010/main" val="13032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</a:t>
            </a:r>
            <a:r>
              <a:rPr lang="en-US" altLang="x-none" dirty="0" smtClean="0"/>
              <a:t>interfaces -  Port</a:t>
            </a:r>
            <a:endParaRPr lang="en-US" altLang="x-none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4876" y="1442765"/>
            <a:ext cx="8705040" cy="825138"/>
          </a:xfrm>
        </p:spPr>
        <p:txBody>
          <a:bodyPr/>
          <a:lstStyle/>
          <a:p>
            <a:pPr defTabSz="914400"/>
            <a:r>
              <a:rPr lang="en-US" altLang="x-none" sz="2000" dirty="0" smtClean="0"/>
              <a:t>Port: </a:t>
            </a:r>
            <a:r>
              <a:rPr lang="en-US" altLang="x-none" sz="2000" dirty="0"/>
              <a:t>An </a:t>
            </a:r>
            <a:r>
              <a:rPr lang="en-US" altLang="x-none" sz="2000" dirty="0" smtClean="0"/>
              <a:t>interface for plugging in only one I/O device</a:t>
            </a:r>
            <a:endParaRPr lang="en-US" dirty="0"/>
          </a:p>
          <a:p>
            <a:pPr algn="ctr">
              <a:buFontTx/>
              <a:buNone/>
            </a:pPr>
            <a:r>
              <a:rPr lang="en-US" altLang="x-none" sz="1800" dirty="0" smtClean="0">
                <a:latin typeface="Calibri" charset="0"/>
                <a:ea typeface="Calibri" charset="0"/>
                <a:cs typeface="Calibri" charset="0"/>
              </a:rPr>
              <a:t>  </a:t>
            </a:r>
            <a:endParaRPr lang="en-US" altLang="x-none" sz="18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71791"/>
            <a:chOff x="504507" y="1712667"/>
            <a:chExt cx="8987614" cy="487179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8" name="Line 39"/>
            <p:cNvSpPr>
              <a:spLocks noChangeShapeType="1"/>
            </p:cNvSpPr>
            <p:nvPr/>
          </p:nvSpPr>
          <p:spPr bwMode="auto">
            <a:xfrm>
              <a:off x="5460294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400168" y="4904530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75536" y="3443242"/>
              <a:ext cx="963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39597" y="6740308"/>
            <a:ext cx="11272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ports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Rectangle 28"/>
          <p:cNvSpPr>
            <a:spLocks noChangeArrowheads="1"/>
          </p:cNvSpPr>
          <p:nvPr/>
        </p:nvSpPr>
        <p:spPr bwMode="auto">
          <a:xfrm>
            <a:off x="4805340" y="5876702"/>
            <a:ext cx="1343942" cy="923961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</a:t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interface/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6245947" y="5890888"/>
            <a:ext cx="1415271" cy="921465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Keyboard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USB 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" name="Rectangle 30"/>
          <p:cNvSpPr>
            <a:spLocks noChangeArrowheads="1"/>
          </p:cNvSpPr>
          <p:nvPr/>
        </p:nvSpPr>
        <p:spPr bwMode="auto">
          <a:xfrm>
            <a:off x="7745212" y="5890889"/>
            <a:ext cx="1494703" cy="888928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Mouse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USB 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5393315" y="5342420"/>
            <a:ext cx="0" cy="53428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4330690" y="6762563"/>
            <a:ext cx="9492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bus</a:t>
            </a:r>
          </a:p>
        </p:txBody>
      </p:sp>
    </p:spTree>
    <p:extLst>
      <p:ext uri="{BB962C8B-B14F-4D97-AF65-F5344CB8AC3E}">
        <p14:creationId xmlns:p14="http://schemas.microsoft.com/office/powerpoint/2010/main" val="36205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3589" y="480254"/>
            <a:ext cx="9031553" cy="839964"/>
          </a:xfrm>
        </p:spPr>
        <p:txBody>
          <a:bodyPr>
            <a:normAutofit fontScale="90000"/>
          </a:bodyPr>
          <a:lstStyle/>
          <a:p>
            <a:r>
              <a:rPr lang="en-US" altLang="x-none" dirty="0"/>
              <a:t>I/O Hardware </a:t>
            </a:r>
            <a:r>
              <a:rPr lang="en-US" altLang="x-none" dirty="0" smtClean="0"/>
              <a:t>interfaces -  device controller</a:t>
            </a:r>
            <a:endParaRPr lang="en-US" altLang="x-none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4876" y="1442765"/>
            <a:ext cx="8705040" cy="825138"/>
          </a:xfrm>
        </p:spPr>
        <p:txBody>
          <a:bodyPr/>
          <a:lstStyle/>
          <a:p>
            <a:pPr defTabSz="914400"/>
            <a:r>
              <a:rPr lang="en-US" altLang="x-none" sz="2000" dirty="0" smtClean="0"/>
              <a:t>Device controller: Connects </a:t>
            </a:r>
            <a:r>
              <a:rPr lang="en-US" altLang="x-none" sz="2000" dirty="0"/>
              <a:t>physical device to system </a:t>
            </a:r>
            <a:r>
              <a:rPr lang="en-US" altLang="x-none" sz="2000" dirty="0" smtClean="0"/>
              <a:t>bus/port.</a:t>
            </a:r>
            <a:r>
              <a:rPr lang="en-US" altLang="x-none" sz="1800" dirty="0" smtClean="0">
                <a:latin typeface="Calibri" charset="0"/>
                <a:ea typeface="Calibri" charset="0"/>
                <a:cs typeface="Calibri" charset="0"/>
              </a:rPr>
              <a:t>  </a:t>
            </a:r>
            <a:endParaRPr lang="en-US" altLang="x-none" sz="18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97341"/>
            <a:chOff x="504507" y="1712667"/>
            <a:chExt cx="8987614" cy="489734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7" name="Rectangle 28"/>
            <p:cNvSpPr>
              <a:spLocks noChangeArrowheads="1"/>
            </p:cNvSpPr>
            <p:nvPr/>
          </p:nvSpPr>
          <p:spPr bwMode="auto">
            <a:xfrm>
              <a:off x="4872319" y="5354815"/>
              <a:ext cx="1343942" cy="9239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USB 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 smtClean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interface/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  <a:endParaRPr lang="en-US" altLang="x-none" b="1" dirty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8" name="Rectangle 29"/>
            <p:cNvSpPr>
              <a:spLocks noChangeArrowheads="1"/>
            </p:cNvSpPr>
            <p:nvPr/>
          </p:nvSpPr>
          <p:spPr bwMode="auto">
            <a:xfrm>
              <a:off x="6312926" y="5369001"/>
              <a:ext cx="1415271" cy="921465"/>
            </a:xfrm>
            <a:prstGeom prst="rect">
              <a:avLst/>
            </a:prstGeom>
            <a:solidFill>
              <a:srgbClr val="9C000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 smtClean="0">
                  <a:latin typeface="Calibri" charset="0"/>
                  <a:ea typeface="Calibri" charset="0"/>
                  <a:cs typeface="Calibri" charset="0"/>
                </a:rPr>
                <a:t>Keyboard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 smtClean="0">
                  <a:latin typeface="Calibri" charset="0"/>
                  <a:ea typeface="Calibri" charset="0"/>
                  <a:cs typeface="Calibri" charset="0"/>
                </a:rPr>
                <a:t>+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USB controller</a:t>
              </a:r>
              <a:endParaRPr lang="en-US" altLang="x-none" b="1" dirty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9" name="Rectangle 30"/>
            <p:cNvSpPr>
              <a:spLocks noChangeArrowheads="1"/>
            </p:cNvSpPr>
            <p:nvPr/>
          </p:nvSpPr>
          <p:spPr bwMode="auto">
            <a:xfrm>
              <a:off x="7812191" y="5369002"/>
              <a:ext cx="1494703" cy="888928"/>
            </a:xfrm>
            <a:prstGeom prst="rect">
              <a:avLst/>
            </a:prstGeom>
            <a:solidFill>
              <a:srgbClr val="9C000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 smtClean="0">
                  <a:latin typeface="Calibri" charset="0"/>
                  <a:ea typeface="Calibri" charset="0"/>
                  <a:cs typeface="Calibri" charset="0"/>
                </a:rPr>
                <a:t>Mouse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 smtClean="0">
                  <a:latin typeface="Calibri" charset="0"/>
                  <a:ea typeface="Calibri" charset="0"/>
                  <a:cs typeface="Calibri" charset="0"/>
                </a:rPr>
                <a:t>+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USB controller</a:t>
              </a:r>
              <a:endParaRPr lang="en-US" altLang="x-none" b="1" dirty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8" name="Line 39"/>
            <p:cNvSpPr>
              <a:spLocks noChangeShapeType="1"/>
            </p:cNvSpPr>
            <p:nvPr/>
          </p:nvSpPr>
          <p:spPr bwMode="auto">
            <a:xfrm>
              <a:off x="5460294" y="4820533"/>
              <a:ext cx="0" cy="5342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400168" y="4904530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5" name="Text Box 47"/>
            <p:cNvSpPr txBox="1">
              <a:spLocks noChangeArrowheads="1"/>
            </p:cNvSpPr>
            <p:nvPr/>
          </p:nvSpPr>
          <p:spPr bwMode="auto">
            <a:xfrm>
              <a:off x="4397669" y="6240676"/>
              <a:ext cx="9492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USB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75536" y="3443242"/>
              <a:ext cx="963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39597" y="6740308"/>
            <a:ext cx="11272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ports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controllers and device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1501436"/>
            <a:ext cx="7119266" cy="548076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0" dirty="0"/>
              <a:t>There is always a </a:t>
            </a:r>
            <a:r>
              <a:rPr lang="en-US" dirty="0"/>
              <a:t>device controller </a:t>
            </a:r>
            <a:r>
              <a:rPr lang="en-US" b="0" dirty="0"/>
              <a:t>and a </a:t>
            </a:r>
            <a:r>
              <a:rPr lang="en-US" dirty="0"/>
              <a:t>device driver </a:t>
            </a:r>
            <a:r>
              <a:rPr lang="en-US" b="0" dirty="0"/>
              <a:t>for each device to communicate with the OS.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Device </a:t>
            </a:r>
            <a:r>
              <a:rPr lang="en-US" dirty="0"/>
              <a:t>drivers </a:t>
            </a:r>
            <a:r>
              <a:rPr lang="en-US" b="0" dirty="0"/>
              <a:t>are software modules that can be plugged into an OS to handle a particular device. </a:t>
            </a:r>
            <a:endParaRPr lang="en-US" b="0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Device controllers </a:t>
            </a:r>
            <a:r>
              <a:rPr lang="en-US" b="0" dirty="0"/>
              <a:t>works </a:t>
            </a:r>
            <a:r>
              <a:rPr lang="en-US" b="0" dirty="0" smtClean="0"/>
              <a:t>as an </a:t>
            </a:r>
            <a:r>
              <a:rPr lang="en-US" b="0" dirty="0"/>
              <a:t>interface between a device and a device driver. </a:t>
            </a:r>
            <a:endParaRPr lang="en-US" b="0" dirty="0" smtClean="0"/>
          </a:p>
          <a:p>
            <a:pPr lvl="1">
              <a:lnSpc>
                <a:spcPct val="110000"/>
              </a:lnSpc>
            </a:pPr>
            <a:r>
              <a:rPr lang="en-US" b="0" dirty="0" smtClean="0"/>
              <a:t>A </a:t>
            </a:r>
            <a:r>
              <a:rPr lang="en-US" b="0" dirty="0"/>
              <a:t>device controller may be able to handle multiple devices</a:t>
            </a:r>
            <a:r>
              <a:rPr lang="en-US" b="0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US" b="0" dirty="0" smtClean="0"/>
              <a:t>As </a:t>
            </a:r>
            <a:r>
              <a:rPr lang="en-US" b="0" dirty="0"/>
              <a:t>an interface its main task is to convert serial bit stream to block of bytes, perform error correction as necessary.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751696" y="1542171"/>
            <a:ext cx="1879305" cy="5017379"/>
            <a:chOff x="7751696" y="1542171"/>
            <a:chExt cx="1879305" cy="5017379"/>
          </a:xfrm>
        </p:grpSpPr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7751696" y="1542171"/>
              <a:ext cx="1853905" cy="2299460"/>
            </a:xfrm>
            <a:prstGeom prst="rect">
              <a:avLst/>
            </a:prstGeom>
            <a:solidFill>
              <a:srgbClr val="B6C7FF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" name="Rectangle 26"/>
            <p:cNvSpPr>
              <a:spLocks noChangeArrowheads="1"/>
            </p:cNvSpPr>
            <p:nvPr/>
          </p:nvSpPr>
          <p:spPr bwMode="auto">
            <a:xfrm>
              <a:off x="7937500" y="3110360"/>
              <a:ext cx="1498600" cy="587975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driver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7937500" y="4457718"/>
              <a:ext cx="1498600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777096" y="4260090"/>
              <a:ext cx="1853905" cy="229946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" name="Up-Down Arrow 7"/>
            <p:cNvSpPr/>
            <p:nvPr/>
          </p:nvSpPr>
          <p:spPr bwMode="auto">
            <a:xfrm>
              <a:off x="8623300" y="3698335"/>
              <a:ext cx="216244" cy="759383"/>
            </a:xfrm>
            <a:prstGeom prst="upDownArrow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65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Device I/O port locations on </a:t>
            </a:r>
            <a:r>
              <a:rPr lang="en-GB" altLang="en-US" dirty="0" smtClean="0">
                <a:ea typeface="ＭＳ Ｐゴシック" charset="-128"/>
              </a:rPr>
              <a:t>PC (partial)</a:t>
            </a:r>
            <a:endParaRPr lang="en-GB" altLang="en-US" dirty="0">
              <a:ea typeface="ＭＳ Ｐゴシック" charset="-128"/>
            </a:endParaRPr>
          </a:p>
        </p:txBody>
      </p:sp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" t="12471" r="656" b="12471"/>
          <a:stretch>
            <a:fillRect/>
          </a:stretch>
        </p:blipFill>
        <p:spPr bwMode="auto">
          <a:xfrm>
            <a:off x="688975" y="1536480"/>
            <a:ext cx="8815388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9796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driver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</a:t>
            </a:r>
            <a:r>
              <a:rPr lang="en-GB" altLang="en-US" dirty="0" smtClean="0">
                <a:ea typeface="ＭＳ Ｐゴシック" charset="-128"/>
              </a:rPr>
              <a:t>port registers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i="0" dirty="0" smtClean="0">
                <a:solidFill>
                  <a:srgbClr val="3B3EFF"/>
                </a:solidFill>
              </a:rPr>
              <a:t>status</a:t>
            </a:r>
            <a:r>
              <a:rPr lang="en-GB" altLang="en-US" b="1" dirty="0" smtClean="0">
                <a:solidFill>
                  <a:srgbClr val="3B3EFF"/>
                </a:solidFill>
              </a:rPr>
              <a:t> </a:t>
            </a:r>
            <a:r>
              <a:rPr lang="en-GB" altLang="en-US" b="1" dirty="0">
                <a:solidFill>
                  <a:srgbClr val="3B3EFF"/>
                </a:solidFill>
              </a:rPr>
              <a:t>register </a:t>
            </a:r>
            <a:endParaRPr lang="en-GB" altLang="en-US" b="1" dirty="0" smtClean="0">
              <a:solidFill>
                <a:srgbClr val="3B3EFF"/>
              </a:solidFill>
            </a:endParaRP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R</a:t>
            </a:r>
            <a:r>
              <a:rPr lang="en-GB" altLang="en-US" dirty="0" smtClean="0"/>
              <a:t>ead </a:t>
            </a:r>
            <a:r>
              <a:rPr lang="en-GB" altLang="en-US" dirty="0"/>
              <a:t>by the host. 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i="0" dirty="0" smtClean="0">
                <a:solidFill>
                  <a:srgbClr val="3B3EFF"/>
                </a:solidFill>
              </a:rPr>
              <a:t>command </a:t>
            </a:r>
            <a:r>
              <a:rPr lang="en-GB" altLang="en-US" b="1" dirty="0">
                <a:solidFill>
                  <a:srgbClr val="3B3EFF"/>
                </a:solidFill>
              </a:rPr>
              <a:t>register </a:t>
            </a:r>
            <a:endParaRPr lang="en-GB" altLang="en-US" b="1" dirty="0" smtClean="0">
              <a:solidFill>
                <a:srgbClr val="3B3EFF"/>
              </a:solidFill>
            </a:endParaRP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</a:t>
            </a:r>
            <a:r>
              <a:rPr lang="en-GB" altLang="en-US" dirty="0" smtClean="0"/>
              <a:t>ritten </a:t>
            </a:r>
            <a:r>
              <a:rPr lang="en-GB" altLang="en-US" dirty="0"/>
              <a:t>by the host 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i="0" dirty="0" smtClean="0">
                <a:solidFill>
                  <a:srgbClr val="3B3EFF"/>
                </a:solidFill>
              </a:rPr>
              <a:t>data-in</a:t>
            </a:r>
            <a:r>
              <a:rPr lang="en-GB" altLang="en-US" b="1" dirty="0" smtClean="0">
                <a:solidFill>
                  <a:srgbClr val="3B3EFF"/>
                </a:solidFill>
              </a:rPr>
              <a:t> </a:t>
            </a:r>
            <a:r>
              <a:rPr lang="en-GB" altLang="en-US" b="1" dirty="0">
                <a:solidFill>
                  <a:srgbClr val="3B3EFF"/>
                </a:solidFill>
              </a:rPr>
              <a:t>register </a:t>
            </a: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R</a:t>
            </a:r>
            <a:r>
              <a:rPr lang="en-GB" altLang="en-US" dirty="0" smtClean="0"/>
              <a:t>ead </a:t>
            </a:r>
            <a:r>
              <a:rPr lang="en-GB" altLang="en-US" dirty="0"/>
              <a:t>by the host to get input.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i="0" dirty="0">
                <a:solidFill>
                  <a:srgbClr val="3B3EFF"/>
                </a:solidFill>
              </a:rPr>
              <a:t>data-out</a:t>
            </a:r>
            <a:r>
              <a:rPr lang="en-GB" altLang="en-US" b="1" dirty="0">
                <a:solidFill>
                  <a:srgbClr val="3B3EFF"/>
                </a:solidFill>
              </a:rPr>
              <a:t> register </a:t>
            </a: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</a:t>
            </a:r>
            <a:r>
              <a:rPr lang="en-GB" altLang="en-US" dirty="0" smtClean="0"/>
              <a:t>ritten </a:t>
            </a:r>
            <a:r>
              <a:rPr lang="en-GB" altLang="en-US" dirty="0"/>
              <a:t>by the host to send output.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6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driver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</a:t>
            </a:r>
            <a:r>
              <a:rPr lang="en-GB" altLang="en-US" dirty="0" smtClean="0">
                <a:ea typeface="ＭＳ Ｐゴシック" charset="-128"/>
              </a:rPr>
              <a:t>port registers -  status register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dirty="0">
                <a:solidFill>
                  <a:srgbClr val="3B3EFF"/>
                </a:solidFill>
              </a:rPr>
              <a:t>status register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Read by the host.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Bits indicate states such as 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whether the current command has completed, 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whether a byte is available to be read from the data-in register, 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whether there has been a device error.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58285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b="1" dirty="0">
                <a:solidFill>
                  <a:srgbClr val="3B3EFF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solidFill>
            <a:srgbClr val="3B3EFF"/>
          </a:solidFill>
          <a:ln w="25400" cap="flat" cmpd="sng" algn="ctr">
            <a:solidFill>
              <a:srgbClr val="3B3E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rgbClr val="3B3EFF"/>
              </a:solidFill>
            </a:endParaRPr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9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driver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</a:t>
            </a:r>
            <a:r>
              <a:rPr lang="en-GB" altLang="en-US" dirty="0" smtClean="0">
                <a:ea typeface="ＭＳ Ｐゴシック" charset="-128"/>
              </a:rPr>
              <a:t>port registers -  command register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>
                <a:solidFill>
                  <a:srgbClr val="3B3EFF"/>
                </a:solidFill>
              </a:rPr>
              <a:t>command register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Written by the host 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 smtClean="0"/>
              <a:t>The command requested from the device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 smtClean="0"/>
              <a:t>E.g. read or write for a disk</a:t>
            </a:r>
            <a:endParaRPr lang="en-GB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39158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b="1" dirty="0">
                <a:solidFill>
                  <a:srgbClr val="3B3EFF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solidFill>
            <a:srgbClr val="3B3EFF"/>
          </a:solidFill>
          <a:ln w="25400" cap="flat" cmpd="sng" algn="ctr">
            <a:solidFill>
              <a:srgbClr val="3B3E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1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I/O systems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>
              <a:lnSpc>
                <a:spcPct val="110000"/>
              </a:lnSpc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two main jobs of a computer are I/O and processing.</a:t>
            </a:r>
          </a:p>
          <a:p>
            <a:pPr lvl="1">
              <a:lnSpc>
                <a:spcPct val="110000"/>
              </a:lnSpc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>
                <a:ea typeface="ＭＳ Ｐゴシック" charset="-128"/>
              </a:rPr>
              <a:t>In </a:t>
            </a:r>
            <a:r>
              <a:rPr lang="en-GB" altLang="en-US" dirty="0">
                <a:ea typeface="ＭＳ Ｐゴシック" charset="-128"/>
              </a:rPr>
              <a:t>many cases, the main job is I/O and the processing is merely </a:t>
            </a:r>
            <a:r>
              <a:rPr lang="en-GB" altLang="en-US" dirty="0" smtClean="0">
                <a:ea typeface="ＭＳ Ｐゴシック" charset="-128"/>
              </a:rPr>
              <a:t>incidental, e.g.</a:t>
            </a:r>
            <a:endParaRPr lang="en-GB" altLang="en-US" dirty="0">
              <a:ea typeface="ＭＳ Ｐゴシック" charset="-128"/>
            </a:endParaRPr>
          </a:p>
          <a:p>
            <a:pPr lvl="2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browse a web page or</a:t>
            </a:r>
          </a:p>
          <a:p>
            <a:pPr lvl="2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 edit a </a:t>
            </a:r>
            <a:r>
              <a:rPr lang="en-GB" altLang="en-US" dirty="0" smtClean="0"/>
              <a:t>file</a:t>
            </a:r>
          </a:p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I/O </a:t>
            </a:r>
            <a:r>
              <a:rPr lang="en-GB" altLang="en-US" dirty="0" smtClean="0"/>
              <a:t>system provides </a:t>
            </a:r>
            <a:r>
              <a:rPr lang="en-GB" altLang="en-US" dirty="0"/>
              <a:t>the means for the </a:t>
            </a:r>
            <a:r>
              <a:rPr lang="en-GB" altLang="en-US" dirty="0" smtClean="0"/>
              <a:t>computer to </a:t>
            </a:r>
            <a:r>
              <a:rPr lang="en-GB" altLang="en-US" dirty="0"/>
              <a:t>interact with the rest of the world. </a:t>
            </a:r>
          </a:p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9552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driver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</a:t>
            </a:r>
            <a:r>
              <a:rPr lang="en-GB" altLang="en-US" dirty="0" smtClean="0">
                <a:ea typeface="ＭＳ Ｐゴシック" charset="-128"/>
              </a:rPr>
              <a:t>port registers -  data-in register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>
                <a:solidFill>
                  <a:srgbClr val="3B3EFF"/>
                </a:solidFill>
              </a:rPr>
              <a:t>data-in register </a:t>
            </a: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Read by the host to get input</a:t>
            </a:r>
            <a:r>
              <a:rPr lang="en-GB" altLang="en-US" dirty="0" smtClean="0"/>
              <a:t>.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 smtClean="0"/>
              <a:t>E.g. the data read from the disk when the command is read</a:t>
            </a:r>
            <a:endParaRPr lang="en-GB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61839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b="1" dirty="0">
                <a:solidFill>
                  <a:srgbClr val="3B3EFF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solidFill>
            <a:srgbClr val="3B3EFF"/>
          </a:solidFill>
          <a:ln w="25400" cap="flat" cmpd="sng" algn="ctr">
            <a:solidFill>
              <a:srgbClr val="3B3E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01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driver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</a:t>
            </a:r>
            <a:r>
              <a:rPr lang="en-GB" altLang="en-US" dirty="0" smtClean="0">
                <a:ea typeface="ＭＳ Ｐゴシック" charset="-128"/>
              </a:rPr>
              <a:t>port registers -  data-out register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>
                <a:solidFill>
                  <a:srgbClr val="3B3EFF"/>
                </a:solidFill>
              </a:rPr>
              <a:t>data-out register </a:t>
            </a: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Written by the host to send output</a:t>
            </a:r>
            <a:r>
              <a:rPr lang="en-GB" altLang="en-US" dirty="0" smtClean="0"/>
              <a:t>.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E.g. the data </a:t>
            </a:r>
            <a:r>
              <a:rPr lang="en-GB" altLang="en-US" dirty="0" smtClean="0"/>
              <a:t>to be written on the the </a:t>
            </a:r>
            <a:r>
              <a:rPr lang="en-GB" altLang="en-US" dirty="0"/>
              <a:t>disk when the command is </a:t>
            </a:r>
            <a:r>
              <a:rPr lang="en-GB" altLang="en-US" dirty="0" smtClean="0"/>
              <a:t>write</a:t>
            </a: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altLang="en-US" dirty="0" smtClean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100931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b="1" dirty="0">
                <a:solidFill>
                  <a:srgbClr val="3B3EFF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solidFill>
            <a:srgbClr val="3B3EFF"/>
          </a:solidFill>
          <a:ln w="25400" cap="flat" cmpd="sng" algn="ctr">
            <a:solidFill>
              <a:srgbClr val="3B3E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101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device communication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7529" y="1501436"/>
            <a:ext cx="8705040" cy="2664164"/>
          </a:xfrm>
        </p:spPr>
        <p:txBody>
          <a:bodyPr/>
          <a:lstStyle/>
          <a:p>
            <a:r>
              <a:rPr lang="en-US" dirty="0" smtClean="0"/>
              <a:t>Note that both the device driver and the device controller are running as “separate processes” to access the registers.</a:t>
            </a:r>
          </a:p>
          <a:p>
            <a:r>
              <a:rPr lang="en-US" dirty="0" smtClean="0"/>
              <a:t>Hence need to ensure the atomicity of register updates.</a:t>
            </a:r>
          </a:p>
          <a:p>
            <a:pPr lvl="1"/>
            <a:r>
              <a:rPr lang="en-US" dirty="0" smtClean="0"/>
              <a:t>For example, how can the device controller know that the data to be written on the disk is fully copied onto its registers?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driver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11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56186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35598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38479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84062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Left Arrow 19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ea typeface="ＭＳ Ｐゴシック" charset="-128"/>
              </a:rPr>
              <a:t>Polling: I/O </a:t>
            </a:r>
            <a:r>
              <a:rPr lang="en-GB" altLang="en-US" dirty="0">
                <a:ea typeface="ＭＳ Ｐゴシック" charset="-128"/>
              </a:rPr>
              <a:t>interfacing </a:t>
            </a:r>
            <a:r>
              <a:rPr lang="en-GB" altLang="en-US" dirty="0" smtClean="0">
                <a:ea typeface="ＭＳ Ｐゴシック" charset="-128"/>
              </a:rPr>
              <a:t>in software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driver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smtClean="0">
                  <a:latin typeface="Calibri" charset="0"/>
                  <a:ea typeface="Calibri" charset="0"/>
                  <a:cs typeface="Calibri" charset="0"/>
                </a:rPr>
                <a:t>device</a:t>
              </a: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 smtClean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  <a:endParaRPr lang="en-US" altLang="x-none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83875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493148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79401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02486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Left Arrow 16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81000" y="1247131"/>
            <a:ext cx="9461500" cy="1257690"/>
          </a:xfrm>
          <a:prstGeom prst="rect">
            <a:avLst/>
          </a:prstGeom>
          <a:solidFill>
            <a:srgbClr val="FF0000">
              <a:alpha val="28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100794" tIns="50397" rIns="100794" bIns="50397">
            <a:no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/* DEVICE DRIVER CODE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while (*</a:t>
            </a:r>
            <a:r>
              <a:rPr lang="en-US" altLang="en-US" sz="1600" b="1" dirty="0" err="1" smtClean="0">
                <a:latin typeface="Courier New" charset="0"/>
              </a:rPr>
              <a:t>deviceStatus&amp;BUSY</a:t>
            </a:r>
            <a:r>
              <a:rPr lang="en-US" altLang="en-US" sz="1600" b="1" dirty="0" smtClean="0">
                <a:latin typeface="Courier New" charset="0"/>
              </a:rPr>
              <a:t>);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 err="1" smtClean="0">
                <a:solidFill>
                  <a:srgbClr val="3B3EFF"/>
                </a:solidFill>
                <a:latin typeface="Courier New" charset="0"/>
              </a:rPr>
              <a:t>POLL:repeatedly</a:t>
            </a:r>
            <a:r>
              <a:rPr lang="en-US" altLang="en-US" sz="1600" b="1" dirty="0" smtClean="0">
                <a:solidFill>
                  <a:srgbClr val="3B3EFF"/>
                </a:solidFill>
                <a:latin typeface="Courier New" charset="0"/>
              </a:rPr>
              <a:t> check </a:t>
            </a:r>
            <a:r>
              <a:rPr lang="en-US" altLang="en-US" sz="1600" b="1" dirty="0">
                <a:solidFill>
                  <a:srgbClr val="3B3EFF"/>
                </a:solidFill>
                <a:latin typeface="Courier New" charset="0"/>
              </a:rPr>
              <a:t>the busy </a:t>
            </a:r>
            <a:r>
              <a:rPr lang="en-US" altLang="en-US" sz="1600" b="1" dirty="0" smtClean="0">
                <a:solidFill>
                  <a:srgbClr val="3B3EFF"/>
                </a:solidFill>
                <a:latin typeface="Courier New" charset="0"/>
              </a:rPr>
              <a:t>bit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*</a:t>
            </a:r>
            <a:r>
              <a:rPr lang="en-US" altLang="en-US" sz="1600" b="1" dirty="0" err="1" smtClean="0">
                <a:latin typeface="Courier New" charset="0"/>
              </a:rPr>
              <a:t>deviceDataOut</a:t>
            </a:r>
            <a:r>
              <a:rPr lang="en-US" altLang="en-US" sz="1600" b="1" dirty="0" smtClean="0">
                <a:latin typeface="Courier New" charset="0"/>
              </a:rPr>
              <a:t> = </a:t>
            </a:r>
            <a:r>
              <a:rPr lang="en-US" altLang="en-US" sz="1600" b="1" dirty="0" err="1" smtClean="0">
                <a:latin typeface="Courier New" charset="0"/>
              </a:rPr>
              <a:t>data_byte</a:t>
            </a:r>
            <a:r>
              <a:rPr lang="en-US" altLang="en-US" sz="1600" b="1" dirty="0" smtClean="0">
                <a:latin typeface="Courier New" charset="0"/>
              </a:rPr>
              <a:t>;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write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a byte into the data-out register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*</a:t>
            </a:r>
            <a:r>
              <a:rPr lang="en-US" altLang="en-US" sz="1600" b="1" dirty="0" err="1" smtClean="0">
                <a:latin typeface="Courier New" charset="0"/>
              </a:rPr>
              <a:t>deviceCommand</a:t>
            </a:r>
            <a:r>
              <a:rPr lang="en-US" altLang="en-US" sz="1600" b="1" dirty="0" smtClean="0">
                <a:latin typeface="Courier New" charset="0"/>
              </a:rPr>
              <a:t> |= WRITE;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sets the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command as WRITE */</a:t>
            </a: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*</a:t>
            </a:r>
            <a:r>
              <a:rPr lang="en-US" altLang="en-US" sz="1600" b="1" dirty="0" err="1" smtClean="0">
                <a:latin typeface="Courier New" charset="0"/>
              </a:rPr>
              <a:t>deviceCommand</a:t>
            </a:r>
            <a:r>
              <a:rPr lang="en-US" altLang="en-US" sz="1600" b="1" dirty="0" smtClean="0">
                <a:latin typeface="Courier New" charset="0"/>
              </a:rPr>
              <a:t> |= READY;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sets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the command-ready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bit */</a:t>
            </a: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18268" y="2839716"/>
            <a:ext cx="9586963" cy="1542468"/>
          </a:xfrm>
          <a:prstGeom prst="rect">
            <a:avLst/>
          </a:prstGeom>
          <a:solidFill>
            <a:srgbClr val="FFC000">
              <a:alpha val="45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100794" tIns="50397" rIns="100794" bIns="50397">
            <a:no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/* DEVICE CONTROLLER CODE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while(TRUE){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	while (*</a:t>
            </a:r>
            <a:r>
              <a:rPr lang="en-US" altLang="en-US" sz="1600" b="1" dirty="0" err="1" smtClean="0">
                <a:latin typeface="Courier New" charset="0"/>
              </a:rPr>
              <a:t>deviceCommand&amp;READY</a:t>
            </a:r>
            <a:r>
              <a:rPr lang="en-US" altLang="en-US" sz="1600" b="1" dirty="0" smtClean="0">
                <a:latin typeface="Courier New" charset="0"/>
              </a:rPr>
              <a:t>);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repeatedly check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the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command ready bit*/</a:t>
            </a: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	*</a:t>
            </a:r>
            <a:r>
              <a:rPr lang="en-US" altLang="en-US" sz="1600" b="1" dirty="0" err="1">
                <a:latin typeface="Courier New" charset="0"/>
              </a:rPr>
              <a:t>deviceStatus</a:t>
            </a:r>
            <a:r>
              <a:rPr lang="en-US" altLang="en-US" sz="1600" b="1" dirty="0">
                <a:latin typeface="Courier New" charset="0"/>
              </a:rPr>
              <a:t> </a:t>
            </a:r>
            <a:r>
              <a:rPr lang="en-US" altLang="en-US" sz="1600" b="1" dirty="0" smtClean="0">
                <a:latin typeface="Courier New" charset="0"/>
              </a:rPr>
              <a:t>= </a:t>
            </a:r>
            <a:r>
              <a:rPr lang="en-US" altLang="en-US" sz="1600" b="1" dirty="0">
                <a:latin typeface="Courier New" charset="0"/>
              </a:rPr>
              <a:t>BUSY; </a:t>
            </a:r>
            <a:r>
              <a:rPr lang="en-US" altLang="en-US" sz="1600" b="1" dirty="0" smtClean="0">
                <a:latin typeface="Courier New" charset="0"/>
              </a:rPr>
              <a:t>    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</a:t>
            </a:r>
            <a:r>
              <a:rPr lang="en-US" altLang="en-US" sz="1600" b="1" dirty="0" smtClean="0">
                <a:latin typeface="Courier New" charset="0"/>
              </a:rPr>
              <a:t>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set the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busy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    /* </a:t>
            </a:r>
            <a:r>
              <a:rPr lang="is-IS" altLang="en-US" sz="1600" b="1" dirty="0" smtClean="0">
                <a:solidFill>
                  <a:schemeClr val="tx1"/>
                </a:solidFill>
                <a:latin typeface="Courier New" charset="0"/>
              </a:rPr>
              <a:t>…................ */</a:t>
            </a:r>
            <a:endParaRPr lang="en-US" altLang="en-US" sz="1600" b="1" dirty="0" smtClean="0">
              <a:solidFill>
                <a:schemeClr val="tx1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altLang="en-US" sz="1600" b="1" dirty="0">
              <a:solidFill>
                <a:schemeClr val="tx1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ea typeface="ＭＳ Ｐゴシック" charset="-128"/>
              </a:rPr>
              <a:t>Polling: I/O </a:t>
            </a:r>
            <a:r>
              <a:rPr lang="en-GB" altLang="en-US" dirty="0">
                <a:ea typeface="ＭＳ Ｐゴシック" charset="-128"/>
              </a:rPr>
              <a:t>interfacing </a:t>
            </a:r>
            <a:r>
              <a:rPr lang="en-GB" altLang="en-US" dirty="0" smtClean="0">
                <a:ea typeface="ＭＳ Ｐゴシック" charset="-128"/>
              </a:rPr>
              <a:t>in software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81000" y="1247131"/>
            <a:ext cx="9461500" cy="1318269"/>
          </a:xfrm>
          <a:prstGeom prst="rect">
            <a:avLst/>
          </a:prstGeom>
          <a:solidFill>
            <a:srgbClr val="FF0000">
              <a:alpha val="28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100794" tIns="50397" rIns="100794" bIns="50397">
            <a:no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/* DEVICE DRIVER CODE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while (*</a:t>
            </a:r>
            <a:r>
              <a:rPr lang="en-US" altLang="en-US" sz="1600" b="1" dirty="0" err="1" smtClean="0">
                <a:latin typeface="Courier New" charset="0"/>
              </a:rPr>
              <a:t>deviceStatus&amp;BUSY</a:t>
            </a:r>
            <a:r>
              <a:rPr lang="en-US" altLang="en-US" sz="1600" b="1" dirty="0" smtClean="0">
                <a:latin typeface="Courier New" charset="0"/>
              </a:rPr>
              <a:t>);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repeatedly check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the busy bit in status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*</a:t>
            </a:r>
            <a:r>
              <a:rPr lang="en-US" altLang="en-US" sz="1600" b="1" dirty="0" err="1" smtClean="0">
                <a:latin typeface="Courier New" charset="0"/>
              </a:rPr>
              <a:t>deviceDataOut</a:t>
            </a:r>
            <a:r>
              <a:rPr lang="en-US" altLang="en-US" sz="1600" b="1" dirty="0" smtClean="0">
                <a:latin typeface="Courier New" charset="0"/>
              </a:rPr>
              <a:t> = </a:t>
            </a:r>
            <a:r>
              <a:rPr lang="en-US" altLang="en-US" sz="1600" b="1" dirty="0" err="1" smtClean="0">
                <a:latin typeface="Courier New" charset="0"/>
              </a:rPr>
              <a:t>data_byte</a:t>
            </a:r>
            <a:r>
              <a:rPr lang="en-US" altLang="en-US" sz="1600" b="1" dirty="0" smtClean="0">
                <a:latin typeface="Courier New" charset="0"/>
              </a:rPr>
              <a:t>;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write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a byte into the data-out register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*</a:t>
            </a:r>
            <a:r>
              <a:rPr lang="en-US" altLang="en-US" sz="1600" b="1" dirty="0" err="1" smtClean="0">
                <a:latin typeface="Courier New" charset="0"/>
              </a:rPr>
              <a:t>deviceCommand</a:t>
            </a:r>
            <a:r>
              <a:rPr lang="en-US" altLang="en-US" sz="1600" b="1" dirty="0" smtClean="0">
                <a:latin typeface="Courier New" charset="0"/>
              </a:rPr>
              <a:t> |= WRITE;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sets the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command as WRITE */</a:t>
            </a: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*</a:t>
            </a:r>
            <a:r>
              <a:rPr lang="en-US" altLang="en-US" sz="1600" b="1" dirty="0" err="1" smtClean="0">
                <a:latin typeface="Courier New" charset="0"/>
              </a:rPr>
              <a:t>deviceCommand</a:t>
            </a:r>
            <a:r>
              <a:rPr lang="en-US" altLang="en-US" sz="1600" b="1" dirty="0" smtClean="0">
                <a:latin typeface="Courier New" charset="0"/>
              </a:rPr>
              <a:t> |= READY;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sets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the command-ready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bit */</a:t>
            </a: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17844" y="2787485"/>
            <a:ext cx="9586963" cy="4645473"/>
          </a:xfrm>
          <a:prstGeom prst="rect">
            <a:avLst/>
          </a:prstGeom>
          <a:solidFill>
            <a:srgbClr val="FFC000">
              <a:alpha val="45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100794" tIns="50397" rIns="100794" bIns="50397">
            <a:no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/* DEVICE CONTROLLER CODE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while(TRUE){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	while (*</a:t>
            </a:r>
            <a:r>
              <a:rPr lang="en-US" altLang="en-US" sz="1600" b="1" dirty="0" err="1" smtClean="0">
                <a:latin typeface="Courier New" charset="0"/>
              </a:rPr>
              <a:t>deviceCommand&amp;READY</a:t>
            </a:r>
            <a:r>
              <a:rPr lang="en-US" altLang="en-US" sz="1600" b="1" dirty="0" smtClean="0">
                <a:latin typeface="Courier New" charset="0"/>
              </a:rPr>
              <a:t>);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repeatedly check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the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command ready bit*/</a:t>
            </a: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	*</a:t>
            </a:r>
            <a:r>
              <a:rPr lang="en-US" altLang="en-US" sz="1600" b="1" dirty="0" err="1">
                <a:latin typeface="Courier New" charset="0"/>
              </a:rPr>
              <a:t>deviceStatus</a:t>
            </a:r>
            <a:r>
              <a:rPr lang="en-US" altLang="en-US" sz="1600" b="1" dirty="0">
                <a:latin typeface="Courier New" charset="0"/>
              </a:rPr>
              <a:t> </a:t>
            </a:r>
            <a:r>
              <a:rPr lang="en-US" altLang="en-US" sz="1600" b="1" dirty="0" smtClean="0">
                <a:latin typeface="Courier New" charset="0"/>
              </a:rPr>
              <a:t>|= </a:t>
            </a:r>
            <a:r>
              <a:rPr lang="en-US" altLang="en-US" sz="1600" b="1" dirty="0">
                <a:latin typeface="Courier New" charset="0"/>
              </a:rPr>
              <a:t>BUSY; </a:t>
            </a:r>
            <a:r>
              <a:rPr lang="en-US" altLang="en-US" sz="1600" b="1" dirty="0" smtClean="0">
                <a:latin typeface="Courier New" charset="0"/>
              </a:rPr>
              <a:t>    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</a:t>
            </a:r>
            <a:r>
              <a:rPr lang="en-US" altLang="en-US" sz="1600" b="1" dirty="0" smtClean="0">
                <a:latin typeface="Courier New" charset="0"/>
              </a:rPr>
              <a:t>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set the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busy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 </a:t>
            </a:r>
            <a:endParaRPr lang="en-US" altLang="en-US" sz="1600" b="1" dirty="0" smtClean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latin typeface="Courier New" charset="0"/>
              </a:rPr>
              <a:t>	Command = *</a:t>
            </a:r>
            <a:r>
              <a:rPr lang="en-US" altLang="en-US" sz="1600" b="1" dirty="0" err="1" smtClean="0">
                <a:latin typeface="Courier New" charset="0"/>
              </a:rPr>
              <a:t>deviceCommand</a:t>
            </a:r>
            <a:r>
              <a:rPr lang="en-US" altLang="en-US" sz="1600" b="1" dirty="0" smtClean="0">
                <a:latin typeface="Courier New" charset="0"/>
              </a:rPr>
              <a:t>; 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</a:t>
            </a:r>
            <a:r>
              <a:rPr lang="en-US" altLang="en-US" sz="1600" b="1" dirty="0" smtClean="0">
                <a:latin typeface="Courier New" charset="0"/>
              </a:rPr>
              <a:t>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read the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command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	if (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charset="0"/>
              </a:rPr>
              <a:t>Command&amp;WRITE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)        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if the command is WRITE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		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charset="0"/>
              </a:rPr>
              <a:t>dataOut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US" altLang="en-US" sz="1600" b="1" dirty="0">
                <a:latin typeface="Courier New" charset="0"/>
              </a:rPr>
              <a:t>*</a:t>
            </a:r>
            <a:r>
              <a:rPr lang="en-US" altLang="en-US" sz="1600" b="1" dirty="0" err="1" smtClean="0">
                <a:latin typeface="Courier New" charset="0"/>
              </a:rPr>
              <a:t>deviceDataOut</a:t>
            </a:r>
            <a:r>
              <a:rPr lang="en-US" altLang="en-US" sz="1600" b="1" dirty="0" smtClean="0">
                <a:latin typeface="Courier New" charset="0"/>
              </a:rPr>
              <a:t>;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read the data put by the OS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   	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success=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charset="0"/>
              </a:rPr>
              <a:t>WriteToDevice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charset="0"/>
              </a:rPr>
              <a:t>dataOut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);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do the I/O on the device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if (success){</a:t>
            </a:r>
            <a:endParaRPr lang="en-US" altLang="en-US" sz="1600" b="1" dirty="0">
              <a:solidFill>
                <a:schemeClr val="tx1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charset="0"/>
              </a:rPr>
              <a:t>deviceCommand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 &amp;= !READY;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clear the command-ready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charset="0"/>
              </a:rPr>
              <a:t>deviceStatus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 &amp;= !ERROR; 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clear the error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deviceStatus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&amp;= 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!BUSY;  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clear the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busy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}else{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deviceCommand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&amp;= !READY; 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clear the command-ready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deviceStatus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|= ERROR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 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SET the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error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deviceStatus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&amp;= !BUSY; 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     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clear the busy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		}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charset="0"/>
              </a:rPr>
              <a:t>/* code for other commands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0" y="5989638"/>
            <a:ext cx="97059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/>
          <a:lstStyle>
            <a:lvl1pPr marL="604838" indent="-604838"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</a:pPr>
            <a:endParaRPr lang="en-GB" altLang="en-US" dirty="0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1288"/>
            <a:ext cx="9166225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89" y="480254"/>
            <a:ext cx="9118711" cy="839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Polling I/O example: Steps in printing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5284788"/>
            <a:ext cx="9268446" cy="169741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lphaLcParenR"/>
            </a:pPr>
            <a:r>
              <a:rPr lang="en-GB" altLang="en-US" dirty="0" smtClean="0"/>
              <a:t>Copy the string to be printed into a buffer in the kernel space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GB" altLang="en-US" dirty="0" smtClean="0"/>
              <a:t>Poll the printer and send a character if not busy.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GB" altLang="en-US" dirty="0" smtClean="0"/>
              <a:t>Loop until the end of the string.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85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4000" y="1717990"/>
            <a:ext cx="9575800" cy="397976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p is the kernel buffer */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copyFromUser</a:t>
            </a:r>
            <a:r>
              <a:rPr lang="en-US" altLang="en-US" sz="2000" b="1" dirty="0">
                <a:latin typeface="Courier New" charset="0"/>
              </a:rPr>
              <a:t>(buffer, p, count); 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loop on every character */</a:t>
            </a: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for (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=0; 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&lt;count; 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++){	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	/* loop until device is ready */</a:t>
            </a:r>
            <a:endParaRPr lang="en-US" altLang="en-US" sz="2000" b="1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while (*</a:t>
            </a:r>
            <a:r>
              <a:rPr lang="en-US" altLang="en-US" sz="2000" b="1" dirty="0" err="1">
                <a:latin typeface="Courier New" charset="0"/>
              </a:rPr>
              <a:t>printerStatusRegister</a:t>
            </a:r>
            <a:r>
              <a:rPr lang="en-US" altLang="en-US" sz="2000" b="1" dirty="0">
                <a:latin typeface="Courier New" charset="0"/>
              </a:rPr>
              <a:t> != READY</a:t>
            </a:r>
            <a:r>
              <a:rPr lang="en-US" altLang="en-US" sz="2000" b="1" dirty="0" smtClean="0"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charset="0"/>
              </a:rPr>
              <a:t>		/* POLLING/BUSY WAITING! */</a:t>
            </a: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	/* output one char */</a:t>
            </a: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*</a:t>
            </a:r>
            <a:r>
              <a:rPr lang="en-US" altLang="en-US" sz="2000" b="1" dirty="0" err="1" smtClean="0">
                <a:latin typeface="Courier New" charset="0"/>
              </a:rPr>
              <a:t>printerDataRegister</a:t>
            </a:r>
            <a:r>
              <a:rPr lang="en-US" altLang="en-US" sz="2000" b="1" dirty="0" smtClean="0">
                <a:latin typeface="Courier New" charset="0"/>
              </a:rPr>
              <a:t> </a:t>
            </a:r>
            <a:r>
              <a:rPr lang="en-US" altLang="en-US" sz="2000" b="1" dirty="0">
                <a:latin typeface="Courier New" charset="0"/>
              </a:rPr>
              <a:t>=  p[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];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}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returnToUser</a:t>
            </a:r>
            <a:r>
              <a:rPr lang="en-US" altLang="en-US" sz="2000" b="1" dirty="0">
                <a:latin typeface="Courier New" charset="0"/>
              </a:rPr>
              <a:t>();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Programmed Polling I/O example: </a:t>
            </a:r>
            <a:r>
              <a:rPr lang="en-US" dirty="0" smtClean="0"/>
              <a:t>Pseudocode for </a:t>
            </a:r>
            <a:r>
              <a:rPr lang="en-US" dirty="0"/>
              <a:t>printing a string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89" y="5723153"/>
            <a:ext cx="8705040" cy="1406899"/>
          </a:xfrm>
        </p:spPr>
        <p:txBody>
          <a:bodyPr/>
          <a:lstStyle/>
          <a:p>
            <a:r>
              <a:rPr lang="en-US" dirty="0" smtClean="0"/>
              <a:t>Polling is essentially busy waiting and wastes CPU time!</a:t>
            </a:r>
          </a:p>
          <a:p>
            <a:pPr lvl="1"/>
            <a:r>
              <a:rPr lang="en-US" dirty="0" smtClean="0"/>
              <a:t>Any ideas how to fix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24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- refresher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1501435"/>
            <a:ext cx="8705040" cy="26743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Interrupts are hardware exceptions.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CPU has an interrupt wire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Connected to an interrupt controller, which in turn is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connected to I/O devices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When one of the devices generate an interrupt signal, the controller informs the CPU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CPU acknowledges the interrupt and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Jumps to the interrupt service routine (ISR)  if needed.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29" y="4062413"/>
            <a:ext cx="8855075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29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ChangeArrowheads="1"/>
          </p:cNvSpPr>
          <p:nvPr/>
        </p:nvSpPr>
        <p:spPr bwMode="auto">
          <a:xfrm rot="16200000" flipH="1">
            <a:off x="2242731" y="6012683"/>
            <a:ext cx="1038619" cy="955994"/>
          </a:xfrm>
          <a:prstGeom prst="rect">
            <a:avLst/>
          </a:prstGeom>
          <a:solidFill>
            <a:srgbClr val="B6C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 dirty="0" smtClean="0">
                <a:latin typeface="Calibri" charset="0"/>
                <a:ea typeface="Calibri" charset="0"/>
                <a:cs typeface="Calibri" charset="0"/>
              </a:rPr>
              <a:t>device</a:t>
            </a: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altLang="x-none" b="1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b="1" dirty="0" smtClean="0">
                <a:latin typeface="Calibri" charset="0"/>
                <a:ea typeface="Calibri" charset="0"/>
                <a:cs typeface="Calibri" charset="0"/>
              </a:rPr>
              <a:t>driver</a:t>
            </a:r>
            <a:endParaRPr lang="en-US" altLang="x-none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 rot="16200000" flipH="1">
            <a:off x="1262549" y="5047668"/>
            <a:ext cx="2357438" cy="1758328"/>
          </a:xfrm>
          <a:prstGeom prst="rect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1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 dirty="0" smtClean="0">
                <a:latin typeface="Calibri" charset="0"/>
                <a:ea typeface="Calibri" charset="0"/>
                <a:cs typeface="Calibri" charset="0"/>
              </a:rPr>
              <a:t>Operating system</a:t>
            </a:r>
            <a:endParaRPr lang="en-US" altLang="x-none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Interrupt-Driven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1501436"/>
            <a:ext cx="8705040" cy="307659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Use interrupts!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Recall that interrupts are “hardware exceptions” that allow I/O devices to signal the CPU that they need attention!</a:t>
            </a:r>
          </a:p>
          <a:p>
            <a:pPr>
              <a:lnSpc>
                <a:spcPct val="120000"/>
              </a:lnSpc>
            </a:pPr>
            <a:r>
              <a:rPr lang="en-US" dirty="0"/>
              <a:t>T</a:t>
            </a:r>
            <a:r>
              <a:rPr lang="en-US" dirty="0" smtClean="0"/>
              <a:t>he device driver initiates the I/O and resume (instead of busy waiting)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When done, the device raises an interrupt to let the CPU (hence OS) know that it’s ready to accept more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interrupt service routine (handler) sends some more.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 rot="16200000" flipH="1">
            <a:off x="5479586" y="3803705"/>
            <a:ext cx="2326370" cy="4277317"/>
          </a:xfrm>
          <a:prstGeom prst="rect">
            <a:avLst/>
          </a:prstGeom>
          <a:solidFill>
            <a:srgbClr val="FF0000">
              <a:alpha val="2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 dirty="0" smtClean="0">
                <a:latin typeface="Calibri" charset="0"/>
                <a:ea typeface="Calibri" charset="0"/>
                <a:cs typeface="Calibri" charset="0"/>
              </a:rPr>
              <a:t>Device</a:t>
            </a:r>
            <a:endParaRPr lang="en-US" altLang="x-none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 rot="16200000" flipH="1">
            <a:off x="5346943" y="4152611"/>
            <a:ext cx="2121583" cy="360439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 smtClean="0">
                <a:latin typeface="Calibri" charset="0"/>
                <a:ea typeface="Calibri" charset="0"/>
                <a:cs typeface="Calibri" charset="0"/>
              </a:rPr>
              <a:t>device</a:t>
            </a: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altLang="x-none" b="1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Left Arrow 16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 rot="16200000" flipH="1">
            <a:off x="2233541" y="4874362"/>
            <a:ext cx="1038619" cy="955994"/>
          </a:xfrm>
          <a:prstGeom prst="rect">
            <a:avLst/>
          </a:prstGeom>
          <a:solidFill>
            <a:srgbClr val="B6C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 dirty="0" smtClean="0">
                <a:latin typeface="Calibri" charset="0"/>
                <a:ea typeface="Calibri" charset="0"/>
                <a:cs typeface="Calibri" charset="0"/>
              </a:rPr>
              <a:t>Interrupt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b="1" dirty="0" smtClean="0">
                <a:latin typeface="Calibri" charset="0"/>
                <a:ea typeface="Calibri" charset="0"/>
                <a:cs typeface="Calibri" charset="0"/>
              </a:rPr>
              <a:t>handler</a:t>
            </a:r>
            <a:endParaRPr lang="en-US" altLang="x-none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2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Based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24" y="1227548"/>
            <a:ext cx="4908689" cy="4052706"/>
          </a:xfrm>
        </p:spPr>
        <p:txBody>
          <a:bodyPr/>
          <a:lstStyle/>
          <a:p>
            <a:r>
              <a:rPr lang="en-US" dirty="0" smtClean="0"/>
              <a:t>CPU is not blocked during I/O. Schedules user tasks.</a:t>
            </a:r>
          </a:p>
          <a:p>
            <a:r>
              <a:rPr lang="en-US" dirty="0" smtClean="0"/>
              <a:t>Upon interrupt:</a:t>
            </a:r>
          </a:p>
          <a:p>
            <a:pPr lvl="1"/>
            <a:r>
              <a:rPr lang="en-US" dirty="0" smtClean="0"/>
              <a:t>Current CPU state is saved</a:t>
            </a:r>
          </a:p>
          <a:p>
            <a:pPr lvl="1"/>
            <a:r>
              <a:rPr lang="en-US" dirty="0" smtClean="0"/>
              <a:t>Interrupt Service Routine corresponding  to device is jumped.</a:t>
            </a:r>
          </a:p>
          <a:p>
            <a:pPr lvl="1"/>
            <a:r>
              <a:rPr lang="en-US" dirty="0" smtClean="0"/>
              <a:t>Necessary actions are executed.</a:t>
            </a:r>
          </a:p>
          <a:p>
            <a:pPr lvl="1"/>
            <a:r>
              <a:rPr lang="en-US" dirty="0" smtClean="0"/>
              <a:t>Return from Interrupt instruction restores the state prior to the interrupt.</a:t>
            </a:r>
          </a:p>
          <a:p>
            <a:pPr marL="503972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5" t="861" r="12605" b="890"/>
          <a:stretch>
            <a:fillRect/>
          </a:stretch>
        </p:blipFill>
        <p:spPr bwMode="auto">
          <a:xfrm>
            <a:off x="4660900" y="388818"/>
            <a:ext cx="5368925" cy="529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8311" y="5744786"/>
            <a:ext cx="8980309" cy="186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205" dirty="0"/>
              <a:t>Depending on the architecture a separate stack can be used as ISR context</a:t>
            </a:r>
          </a:p>
          <a:p>
            <a:r>
              <a:rPr lang="en-US" sz="2646" dirty="0"/>
              <a:t>Task requesting I/O is put into sleep until interrupt handler marks I/O ready and wakes up the task.</a:t>
            </a:r>
          </a:p>
        </p:txBody>
      </p:sp>
    </p:spTree>
    <p:extLst>
      <p:ext uri="{BB962C8B-B14F-4D97-AF65-F5344CB8AC3E}">
        <p14:creationId xmlns:p14="http://schemas.microsoft.com/office/powerpoint/2010/main" val="3114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</a:t>
            </a:r>
            <a:r>
              <a:rPr lang="en-GB" altLang="en-US" dirty="0" smtClean="0">
                <a:ea typeface="ＭＳ Ｐゴシック" charset="-128"/>
              </a:rPr>
              <a:t>devices  </a:t>
            </a:r>
            <a:r>
              <a:rPr lang="en-GB" altLang="en-US" dirty="0" smtClean="0">
                <a:ea typeface="ＭＳ Ｐゴシック" charset="-128"/>
              </a:rPr>
              <a:t>in OS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5798171" cy="54807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3300" dirty="0"/>
              <a:t>I/O devices vary </a:t>
            </a:r>
            <a:r>
              <a:rPr lang="en-GB" altLang="en-US" sz="3300" dirty="0" smtClean="0"/>
              <a:t>greatly</a:t>
            </a:r>
            <a:r>
              <a:rPr lang="en-GB" altLang="en-US" sz="3300" dirty="0"/>
              <a:t> </a:t>
            </a:r>
            <a:endParaRPr lang="en-GB" altLang="en-US" sz="330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Data </a:t>
            </a:r>
            <a:r>
              <a:rPr lang="en-US" dirty="0"/>
              <a:t>rate: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may vary by several orders of magnitude</a:t>
            </a:r>
          </a:p>
          <a:p>
            <a:pPr>
              <a:lnSpc>
                <a:spcPct val="120000"/>
              </a:lnSpc>
            </a:pPr>
            <a:r>
              <a:rPr lang="en-US" dirty="0"/>
              <a:t>Complexity of control: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exclusive vs. shared devices</a:t>
            </a:r>
          </a:p>
          <a:p>
            <a:pPr>
              <a:lnSpc>
                <a:spcPct val="120000"/>
              </a:lnSpc>
            </a:pPr>
            <a:r>
              <a:rPr lang="en-US" dirty="0"/>
              <a:t>Unit of transfer: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stream of bytes vs. block-I/O</a:t>
            </a:r>
          </a:p>
          <a:p>
            <a:pPr>
              <a:lnSpc>
                <a:spcPct val="120000"/>
              </a:lnSpc>
            </a:pPr>
            <a:r>
              <a:rPr lang="en-US" dirty="0"/>
              <a:t>Data representations: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character encoding, error codes, parity conventions</a:t>
            </a:r>
          </a:p>
          <a:p>
            <a:pPr>
              <a:lnSpc>
                <a:spcPct val="120000"/>
              </a:lnSpc>
            </a:pPr>
            <a:r>
              <a:rPr lang="en-US" dirty="0"/>
              <a:t>Error conditions: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consequences, range of responses</a:t>
            </a:r>
          </a:p>
          <a:p>
            <a:pPr>
              <a:lnSpc>
                <a:spcPct val="120000"/>
              </a:lnSpc>
            </a:pPr>
            <a:r>
              <a:rPr lang="en-US" dirty="0"/>
              <a:t>Applications: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impact on resource scheduling, buffering schemes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 smtClean="0"/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1501436"/>
            <a:ext cx="3671887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25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31800" y="1513467"/>
            <a:ext cx="9288463" cy="17684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Code executed when the print system call is made */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copyFromUser</a:t>
            </a:r>
            <a:r>
              <a:rPr lang="en-US" altLang="en-US" sz="2000" b="1" dirty="0">
                <a:latin typeface="Courier New" charset="0"/>
              </a:rPr>
              <a:t>(buffer, p, count); 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enableInterrupts</a:t>
            </a:r>
            <a:r>
              <a:rPr lang="en-US" altLang="en-US" sz="2000" b="1" dirty="0">
                <a:latin typeface="Courier New" charset="0"/>
              </a:rPr>
              <a:t>();</a:t>
            </a: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while (*</a:t>
            </a:r>
            <a:r>
              <a:rPr lang="en-US" altLang="en-US" sz="2000" b="1" dirty="0" err="1">
                <a:latin typeface="Courier New" charset="0"/>
              </a:rPr>
              <a:t>printerStatusRegister</a:t>
            </a:r>
            <a:r>
              <a:rPr lang="en-US" altLang="en-US" sz="2000" b="1" dirty="0">
                <a:latin typeface="Courier New" charset="0"/>
              </a:rPr>
              <a:t> != READY); </a:t>
            </a: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*</a:t>
            </a:r>
            <a:r>
              <a:rPr lang="en-US" altLang="en-US" sz="2000" b="1" dirty="0" err="1" smtClean="0">
                <a:latin typeface="Courier New" charset="0"/>
              </a:rPr>
              <a:t>printerDataRegister</a:t>
            </a:r>
            <a:r>
              <a:rPr lang="en-US" altLang="en-US" sz="2000" b="1" dirty="0" smtClean="0">
                <a:latin typeface="Courier New" charset="0"/>
              </a:rPr>
              <a:t> </a:t>
            </a:r>
            <a:r>
              <a:rPr lang="en-US" altLang="en-US" sz="2000" b="1" dirty="0">
                <a:latin typeface="Courier New" charset="0"/>
              </a:rPr>
              <a:t>=  p[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];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scheduler();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431800" y="3464839"/>
            <a:ext cx="9288463" cy="287176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Interrupt Service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charset="0"/>
              </a:rPr>
              <a:t>Routine (ISR) for </a:t>
            </a: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the printer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charset="0"/>
              </a:rPr>
              <a:t>*/</a:t>
            </a: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if (count == 0)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</a:t>
            </a:r>
            <a:r>
              <a:rPr lang="en-US" altLang="en-US" sz="2000" b="1" dirty="0" err="1">
                <a:latin typeface="Courier New" charset="0"/>
              </a:rPr>
              <a:t>unblockUser</a:t>
            </a:r>
            <a:r>
              <a:rPr lang="en-US" altLang="en-US" sz="2000" b="1" dirty="0">
                <a:latin typeface="Courier New" charset="0"/>
              </a:rPr>
              <a:t>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else{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*</a:t>
            </a:r>
            <a:r>
              <a:rPr lang="en-US" altLang="en-US" sz="2000" b="1" dirty="0" err="1">
                <a:latin typeface="Courier New" charset="0"/>
              </a:rPr>
              <a:t>printerDataRegister</a:t>
            </a:r>
            <a:r>
              <a:rPr lang="en-US" altLang="en-US" sz="2000" b="1" dirty="0">
                <a:latin typeface="Courier New" charset="0"/>
              </a:rPr>
              <a:t> = p[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];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count =  count -1;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++;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}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acknowledgeInterrupt</a:t>
            </a:r>
            <a:r>
              <a:rPr lang="en-US" altLang="en-US" sz="2000" b="1" dirty="0">
                <a:latin typeface="Courier New" charset="0"/>
              </a:rPr>
              <a:t>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returnFromInterrupt</a:t>
            </a:r>
            <a:r>
              <a:rPr lang="en-US" altLang="en-US" sz="2000" b="1" dirty="0">
                <a:latin typeface="Courier New" charset="0"/>
              </a:rPr>
              <a:t>();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Interrupt-Driven </a:t>
            </a:r>
            <a:r>
              <a:rPr lang="en-US" dirty="0" smtClean="0"/>
              <a:t>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50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Interrupt Handler Routine </a:t>
            </a:r>
            <a:r>
              <a:rPr lang="en-US" altLang="en-US" dirty="0" smtClean="0">
                <a:ea typeface="ＭＳ Ｐゴシック" charset="-128"/>
              </a:rPr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Save registers not already been saved by interrupt hardware.</a:t>
            </a:r>
          </a:p>
          <a:p>
            <a:r>
              <a:rPr lang="en-US" dirty="0"/>
              <a:t>Set up a context for the interrupt service procedure.</a:t>
            </a:r>
          </a:p>
          <a:p>
            <a:r>
              <a:rPr lang="en-US" dirty="0"/>
              <a:t>Set up a stack for the interrupt service procedure.</a:t>
            </a:r>
          </a:p>
          <a:p>
            <a:r>
              <a:rPr lang="en-US" dirty="0"/>
              <a:t>Acknowledge the interrupt controller. </a:t>
            </a:r>
          </a:p>
          <a:p>
            <a:r>
              <a:rPr lang="en-US" dirty="0"/>
              <a:t>If there is no centralized interrupt controller, </a:t>
            </a:r>
            <a:r>
              <a:rPr lang="en-US" dirty="0" err="1"/>
              <a:t>reenable</a:t>
            </a:r>
            <a:r>
              <a:rPr lang="en-US" dirty="0"/>
              <a:t> interrupts.</a:t>
            </a:r>
          </a:p>
          <a:p>
            <a:r>
              <a:rPr lang="en-US" dirty="0"/>
              <a:t>Copy the registers from where they were saved to the process table.</a:t>
            </a:r>
          </a:p>
          <a:p>
            <a:r>
              <a:rPr lang="en-US" dirty="0"/>
              <a:t>Run the interrupt service procedure.</a:t>
            </a:r>
          </a:p>
          <a:p>
            <a:r>
              <a:rPr lang="en-US" dirty="0"/>
              <a:t>Choose which process to run next.</a:t>
            </a:r>
          </a:p>
          <a:p>
            <a:r>
              <a:rPr lang="en-US" dirty="0"/>
              <a:t>Set up the MMU context for the process to run next.</a:t>
            </a:r>
          </a:p>
          <a:p>
            <a:r>
              <a:rPr lang="en-US" dirty="0"/>
              <a:t>Load the new process’ registers, including its PSW.</a:t>
            </a:r>
          </a:p>
          <a:p>
            <a:r>
              <a:rPr lang="en-US" dirty="0"/>
              <a:t>Start running the new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0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charset="-128"/>
              </a:rPr>
              <a:t>Interrupt servicing: Advanced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interrupt controllers provide</a:t>
            </a:r>
          </a:p>
          <a:p>
            <a:pPr lvl="1"/>
            <a:r>
              <a:rPr lang="en-US" dirty="0"/>
              <a:t>The ability to defer interrupt handling during critical processing</a:t>
            </a:r>
          </a:p>
          <a:p>
            <a:pPr lvl="1"/>
            <a:r>
              <a:rPr lang="en-US" dirty="0"/>
              <a:t>Efficient way to dispatch the proper interrupt handle w/o polling all the devices</a:t>
            </a:r>
          </a:p>
          <a:p>
            <a:pPr lvl="1"/>
            <a:r>
              <a:rPr lang="en-US" dirty="0"/>
              <a:t>Multi-level interrupts, to distinguish low and high priority interrupts</a:t>
            </a:r>
          </a:p>
          <a:p>
            <a:r>
              <a:rPr lang="en-US" dirty="0"/>
              <a:t>Most CPU’s have two interrupt request lines</a:t>
            </a:r>
          </a:p>
          <a:p>
            <a:pPr lvl="1"/>
            <a:r>
              <a:rPr lang="en-US" dirty="0" err="1"/>
              <a:t>Nonmaskable</a:t>
            </a:r>
            <a:endParaRPr lang="en-US" dirty="0"/>
          </a:p>
          <a:p>
            <a:pPr lvl="2"/>
            <a:r>
              <a:rPr lang="en-US" dirty="0"/>
              <a:t>Reserved for unrecoverable errors</a:t>
            </a:r>
          </a:p>
          <a:p>
            <a:pPr lvl="1"/>
            <a:r>
              <a:rPr lang="en-US" dirty="0" err="1"/>
              <a:t>Maskable</a:t>
            </a:r>
            <a:endParaRPr lang="en-US" dirty="0"/>
          </a:p>
          <a:p>
            <a:pPr lvl="2"/>
            <a:r>
              <a:rPr lang="en-US" dirty="0"/>
              <a:t>Used by device controllers</a:t>
            </a:r>
          </a:p>
          <a:p>
            <a:pPr lvl="2"/>
            <a:r>
              <a:rPr lang="en-US" dirty="0"/>
              <a:t>Can be turned off before the execution of critical instruction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charset="-128"/>
              </a:rPr>
              <a:t>Interrupt servicing: Advanced (</a:t>
            </a:r>
            <a:r>
              <a:rPr lang="en-GB" altLang="en-US" dirty="0" err="1">
                <a:ea typeface="ＭＳ Ｐゴシック" charset="-128"/>
              </a:rPr>
              <a:t>cont</a:t>
            </a:r>
            <a:r>
              <a:rPr lang="en-GB" altLang="en-US" dirty="0">
                <a:ea typeface="ＭＳ Ｐゴシック" charset="-128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 mechanism needs</a:t>
            </a:r>
          </a:p>
          <a:p>
            <a:pPr lvl="1"/>
            <a:r>
              <a:rPr lang="en-US" dirty="0"/>
              <a:t>Address: to select a specific interrupt handling routine</a:t>
            </a:r>
          </a:p>
          <a:p>
            <a:pPr lvl="2"/>
            <a:r>
              <a:rPr lang="en-US" dirty="0"/>
              <a:t>Typically an offset in a table called interrupt vector </a:t>
            </a:r>
            <a:r>
              <a:rPr lang="en-US" dirty="0" smtClean="0"/>
              <a:t>which </a:t>
            </a:r>
            <a:r>
              <a:rPr lang="en-US" dirty="0"/>
              <a:t>contains addresses of interrupt handlers</a:t>
            </a:r>
          </a:p>
          <a:p>
            <a:r>
              <a:rPr lang="en-US" dirty="0"/>
              <a:t>What if there are more devices than the interrupt vector size?</a:t>
            </a:r>
          </a:p>
          <a:p>
            <a:pPr lvl="1"/>
            <a:r>
              <a:rPr lang="en-US" dirty="0"/>
              <a:t>Interrupt chaining</a:t>
            </a:r>
          </a:p>
          <a:p>
            <a:r>
              <a:rPr lang="en-US" dirty="0"/>
              <a:t>Interrupt priority levels</a:t>
            </a:r>
          </a:p>
          <a:p>
            <a:pPr lvl="1"/>
            <a:r>
              <a:rPr lang="en-US" dirty="0"/>
              <a:t>defer the handling of low-priority interrupts without masking off all interrupts,</a:t>
            </a:r>
          </a:p>
          <a:p>
            <a:pPr lvl="1"/>
            <a:r>
              <a:rPr lang="en-US" dirty="0"/>
              <a:t>and makes it possible for a high-priority interrupt to pre-empt the execution of a low-priority interrupt.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5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charset="-128"/>
              </a:rPr>
              <a:t>Direct Memory </a:t>
            </a:r>
            <a:r>
              <a:rPr lang="en-GB" altLang="en-US" dirty="0" smtClean="0">
                <a:ea typeface="ＭＳ Ｐゴシック" charset="-128"/>
              </a:rPr>
              <a:t>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For a device that does large transfers, such as a disk drive</a:t>
            </a:r>
            <a:r>
              <a:rPr lang="en-GB" altLang="en-US" sz="2800" dirty="0" smtClean="0">
                <a:ea typeface="ＭＳ Ｐゴシック" charset="-128"/>
              </a:rPr>
              <a:t>,</a:t>
            </a: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 smtClean="0">
                <a:ea typeface="ＭＳ Ｐゴシック" charset="-128"/>
              </a:rPr>
              <a:t>it </a:t>
            </a:r>
            <a:r>
              <a:rPr lang="en-GB" altLang="en-US" sz="2400" dirty="0">
                <a:ea typeface="ＭＳ Ｐゴシック" charset="-128"/>
              </a:rPr>
              <a:t>seems wasteful to use an expensive general-purpose processor to watch status bits and </a:t>
            </a:r>
            <a:endParaRPr lang="en-GB" altLang="en-US" sz="2400" dirty="0" smtClean="0">
              <a:ea typeface="ＭＳ Ｐゴシック" charset="-128"/>
            </a:endParaRP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 smtClean="0">
                <a:ea typeface="ＭＳ Ｐゴシック" charset="-128"/>
              </a:rPr>
              <a:t>to </a:t>
            </a:r>
            <a:r>
              <a:rPr lang="en-GB" altLang="en-US" sz="2400" dirty="0">
                <a:ea typeface="ＭＳ Ｐゴシック" charset="-128"/>
              </a:rPr>
              <a:t>feed data into a controller register </a:t>
            </a:r>
            <a:r>
              <a:rPr lang="en-GB" altLang="en-US" sz="2400" b="1" dirty="0">
                <a:solidFill>
                  <a:srgbClr val="FF0000"/>
                </a:solidFill>
                <a:ea typeface="ＭＳ Ｐゴシック" charset="-128"/>
              </a:rPr>
              <a:t>1 byte at a </a:t>
            </a:r>
            <a:r>
              <a:rPr lang="en-GB" altLang="en-US" sz="2400" b="1" dirty="0" smtClean="0">
                <a:solidFill>
                  <a:srgbClr val="FF0000"/>
                </a:solidFill>
                <a:ea typeface="ＭＳ Ｐゴシック" charset="-128"/>
              </a:rPr>
              <a:t>time </a:t>
            </a:r>
            <a:r>
              <a:rPr lang="en-GB" altLang="en-US" sz="2400" dirty="0" smtClean="0">
                <a:ea typeface="ＭＳ Ｐゴシック" charset="-128"/>
              </a:rPr>
              <a:t>—</a:t>
            </a:r>
            <a:r>
              <a:rPr lang="en-GB" altLang="en-US" sz="2400" dirty="0">
                <a:ea typeface="ＭＳ Ｐゴシック" charset="-128"/>
              </a:rPr>
              <a:t>a process termed programmed </a:t>
            </a:r>
            <a:r>
              <a:rPr lang="en-GB" altLang="en-US" sz="2400" dirty="0" smtClean="0">
                <a:ea typeface="ＭＳ Ｐゴシック" charset="-128"/>
              </a:rPr>
              <a:t>I/O</a:t>
            </a:r>
            <a:endParaRPr lang="en-GB" altLang="en-US" sz="2400" dirty="0">
              <a:ea typeface="ＭＳ Ｐゴシック" charset="-128"/>
            </a:endParaRPr>
          </a:p>
          <a:p>
            <a:pPr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 smtClean="0">
                <a:ea typeface="ＭＳ Ｐゴシック" charset="-128"/>
              </a:rPr>
              <a:t>Interrupt-based I/O is not a remedy since, each byte would create a context switch to the Interrupt Handler Routine.</a:t>
            </a:r>
          </a:p>
          <a:p>
            <a:pPr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 smtClean="0">
                <a:ea typeface="ＭＳ Ｐゴシック" charset="-128"/>
              </a:rPr>
              <a:t>In both polling-based and interrupt-based I/O, all the bytes need to be passed through the CPU and has a lot of overhead</a:t>
            </a: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 smtClean="0">
                <a:ea typeface="ＭＳ Ｐゴシック" charset="-128"/>
              </a:rPr>
              <a:t>I/O device &lt;-&gt; CPU &lt;-&gt; Memory</a:t>
            </a:r>
          </a:p>
          <a:p>
            <a:pPr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 smtClean="0">
                <a:ea typeface="ＭＳ Ｐゴシック" charset="-128"/>
              </a:rPr>
              <a:t>It would be nice if we can off-load this mundane task to a special-purpose processor that can move the data from/to I/O device to memory directly!</a:t>
            </a: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3300" b="1" dirty="0">
                <a:ea typeface="ＭＳ Ｐゴシック" charset="-128"/>
              </a:rPr>
              <a:t>D</a:t>
            </a:r>
            <a:r>
              <a:rPr lang="en-GB" altLang="en-US" sz="2800" b="1" dirty="0" smtClean="0">
                <a:ea typeface="ＭＳ Ｐゴシック" charset="-128"/>
              </a:rPr>
              <a:t>irect-memory-access (DMA) controller</a:t>
            </a:r>
            <a:r>
              <a:rPr lang="en-GB" altLang="en-US" sz="3300" b="1" dirty="0" smtClean="0">
                <a:ea typeface="ＭＳ Ｐゴシック" charset="-128"/>
              </a:rPr>
              <a:t>. </a:t>
            </a:r>
            <a:endParaRPr lang="en-GB" altLang="en-US" sz="3300" b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89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Direct Memory Access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/>
              <a:t>To </a:t>
            </a:r>
            <a:r>
              <a:rPr lang="en-GB" altLang="en-US" dirty="0"/>
              <a:t>initiate a DMA transfer, the host writes a DMA command block into memory. </a:t>
            </a:r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pointer to the source of a transfer, </a:t>
            </a:r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pointer to the destination of the transfer, and </a:t>
            </a:r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count of the number of bytes to be transferred. </a:t>
            </a:r>
          </a:p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CPU writes the address of this command block to the DMA controller, then goes on with other work. </a:t>
            </a:r>
          </a:p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DMA controller proceeds to operate the memory bus directly, </a:t>
            </a:r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placing addresses on the bus to perform transfers without the help of the main CPU. </a:t>
            </a:r>
            <a:endParaRPr lang="en-GB" altLang="en-US" dirty="0" smtClean="0"/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/>
              <a:t>A </a:t>
            </a:r>
            <a:r>
              <a:rPr lang="en-GB" altLang="en-US" dirty="0"/>
              <a:t>simple DMA controller is a standard component in PCs, and bus-mastering I/O boards for the PC usually contain their own high-speed DMA hardware</a:t>
            </a:r>
          </a:p>
        </p:txBody>
      </p:sp>
    </p:spTree>
    <p:extLst>
      <p:ext uri="{BB962C8B-B14F-4D97-AF65-F5344CB8AC3E}">
        <p14:creationId xmlns:p14="http://schemas.microsoft.com/office/powerpoint/2010/main" val="866325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97669" y="1434854"/>
            <a:ext cx="9288462" cy="177006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Code executed when the print system call is made */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copyFromUser</a:t>
            </a:r>
            <a:r>
              <a:rPr lang="en-US" altLang="en-US" sz="2000" b="1" dirty="0">
                <a:latin typeface="Courier New" charset="0"/>
              </a:rPr>
              <a:t>(buffer, p, count); 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setupDMAController</a:t>
            </a:r>
            <a:r>
              <a:rPr lang="en-US" altLang="en-US" sz="2000" b="1" dirty="0">
                <a:latin typeface="Courier New" charset="0"/>
              </a:rPr>
              <a:t>();</a:t>
            </a: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scheduler();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latin typeface="Courier New" charset="0"/>
            </a:endParaRP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397669" y="3451101"/>
            <a:ext cx="9288462" cy="177006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FF0000"/>
                </a:solidFill>
                <a:latin typeface="Courier New" charset="0"/>
              </a:rPr>
              <a:t>/* Interrupt Service Routine Procedure for the printer */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latin typeface="Courier New" charset="0"/>
              </a:rPr>
              <a:t>acknowledgeInterrupt();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latin typeface="Courier New" charset="0"/>
              </a:rPr>
              <a:t>unblockUser();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latin typeface="Courier New" charset="0"/>
              </a:rPr>
              <a:t>returnFromInterrupt();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>
              <a:latin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Using </a:t>
            </a:r>
            <a:r>
              <a:rPr lang="en-US" dirty="0" smtClean="0"/>
              <a:t>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8" y="5352714"/>
            <a:ext cx="9095091" cy="1629486"/>
          </a:xfrm>
        </p:spPr>
        <p:txBody>
          <a:bodyPr/>
          <a:lstStyle/>
          <a:p>
            <a:r>
              <a:rPr lang="en-US" dirty="0" smtClean="0"/>
              <a:t>Note that the interrupt is generated once per I/O task as opposed to once per byte (in the case of interrupt-based I/O).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86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</a:t>
            </a:r>
            <a:r>
              <a:rPr lang="en-US" altLang="x-none" dirty="0" smtClean="0"/>
              <a:t>interfaces</a:t>
            </a:r>
            <a:endParaRPr lang="en-US" altLang="x-non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7528" y="1501436"/>
            <a:ext cx="9404972" cy="29170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SzPct val="100000"/>
            </a:pPr>
            <a:r>
              <a:rPr lang="en-US" dirty="0" smtClean="0"/>
              <a:t>Device driver is told to transfer disk data to buffer at address X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 smtClean="0"/>
              <a:t>Device driver tells the disk controller to transfer C bytes from disk to buffer at address X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 smtClean="0"/>
              <a:t>Disk controller initiates DMA transfer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 smtClean="0"/>
              <a:t>Disk controller sends each byte to DMA controller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 smtClean="0"/>
              <a:t>DMA controller transfers bytes to buffer X</a:t>
            </a:r>
          </a:p>
          <a:p>
            <a:pPr marL="783829" lvl="1" indent="-342900">
              <a:lnSpc>
                <a:spcPct val="120000"/>
              </a:lnSpc>
              <a:buSzPct val="100000"/>
            </a:pPr>
            <a:r>
              <a:rPr lang="en-US" dirty="0" smtClean="0"/>
              <a:t>Incrementing memory address and decrementing C until 0.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 smtClean="0"/>
              <a:t>When C == 0, DMA interrupts CPU to signal transfer completion.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93589" y="4586454"/>
            <a:ext cx="8987614" cy="2973221"/>
            <a:chOff x="437528" y="2822528"/>
            <a:chExt cx="8987614" cy="297322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249192" y="3504122"/>
              <a:ext cx="7218" cy="9143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545394" y="3158514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01452" y="2822529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133369" y="2822529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29301" y="2822528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01452" y="3326507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437528" y="5342420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21344" y="3662492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577221" y="4418460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 smtClean="0">
                  <a:latin typeface="Calibri" charset="0"/>
                  <a:ea typeface="Calibri" charset="0"/>
                  <a:cs typeface="Calibri" charset="0"/>
                </a:rPr>
                <a:t>Disk</a:t>
              </a: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249192" y="5006435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745214" y="3410504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 smtClean="0">
                  <a:latin typeface="Calibri" charset="0"/>
                  <a:ea typeface="Calibri" charset="0"/>
                  <a:cs typeface="Calibri" charset="0"/>
                </a:rPr>
                <a:t>Disk</a:t>
              </a:r>
              <a:endParaRPr lang="en-US" altLang="x-none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333189" y="5426417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</p:grp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5640186" y="6182386"/>
            <a:ext cx="1343942" cy="587975"/>
          </a:xfrm>
          <a:prstGeom prst="rect">
            <a:avLst/>
          </a:prstGeom>
          <a:solidFill>
            <a:srgbClr val="3B3EFF">
              <a:alpha val="5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DMA</a:t>
            </a: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47" name="Line 42"/>
          <p:cNvSpPr>
            <a:spLocks noChangeShapeType="1"/>
          </p:cNvSpPr>
          <p:nvPr/>
        </p:nvSpPr>
        <p:spPr bwMode="auto">
          <a:xfrm>
            <a:off x="6357333" y="6770360"/>
            <a:ext cx="0" cy="33598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I/O Interface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30960"/>
              </p:ext>
            </p:extLst>
          </p:nvPr>
        </p:nvGraphicFramePr>
        <p:xfrm>
          <a:off x="394076" y="2241355"/>
          <a:ext cx="9061024" cy="3454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257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/>
                          <a:cs typeface="Calibri"/>
                        </a:rPr>
                        <a:t>System Calls</a:t>
                      </a:r>
                      <a:endParaRPr lang="en-US" sz="22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/>
                          <a:cs typeface="Calibri"/>
                        </a:rPr>
                        <a:t>Kernel</a:t>
                      </a:r>
                      <a:r>
                        <a:rPr lang="en-US" sz="2200" baseline="0" dirty="0" smtClean="0">
                          <a:latin typeface="Calibri"/>
                          <a:cs typeface="Calibri"/>
                        </a:rPr>
                        <a:t> (other </a:t>
                      </a:r>
                      <a:r>
                        <a:rPr lang="en-US" sz="2200" baseline="0" dirty="0" err="1" smtClean="0">
                          <a:latin typeface="Calibri"/>
                          <a:cs typeface="Calibri"/>
                        </a:rPr>
                        <a:t>subsytems</a:t>
                      </a:r>
                      <a:r>
                        <a:rPr lang="en-US" sz="2200" baseline="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22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255"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/>
                          <a:cs typeface="Calibri"/>
                        </a:rPr>
                        <a:t>I/O Subsystem</a:t>
                      </a:r>
                      <a:endParaRPr lang="en-US" sz="22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1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SCSI</a:t>
                      </a:r>
                      <a:br>
                        <a:rPr lang="en-US" sz="1800" dirty="0" smtClean="0">
                          <a:latin typeface="Calibri"/>
                          <a:cs typeface="Calibri"/>
                        </a:rPr>
                      </a:b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Device Driver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Keyboard</a:t>
                      </a:r>
                      <a:br>
                        <a:rPr lang="en-US" sz="1800" dirty="0" smtClean="0">
                          <a:latin typeface="Calibri"/>
                          <a:cs typeface="Calibri"/>
                        </a:rPr>
                      </a:b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Device Driver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Mouse</a:t>
                      </a:r>
                      <a:br>
                        <a:rPr lang="en-US" sz="1800" dirty="0" smtClean="0">
                          <a:latin typeface="Calibri"/>
                          <a:cs typeface="Calibri"/>
                        </a:rPr>
                      </a:b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Device Driver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PCI</a:t>
                      </a:r>
                      <a:r>
                        <a:rPr lang="en-US" sz="1800" baseline="0" dirty="0" smtClean="0">
                          <a:latin typeface="Calibri"/>
                          <a:cs typeface="Calibri"/>
                        </a:rPr>
                        <a:t> bus</a:t>
                      </a:r>
                      <a:br>
                        <a:rPr lang="en-US" sz="1800" baseline="0" dirty="0" smtClean="0">
                          <a:latin typeface="Calibri"/>
                          <a:cs typeface="Calibri"/>
                        </a:rPr>
                      </a:br>
                      <a:r>
                        <a:rPr lang="en-US" sz="1800" baseline="0" dirty="0" smtClean="0">
                          <a:latin typeface="Calibri"/>
                          <a:cs typeface="Calibri"/>
                        </a:rPr>
                        <a:t>Device</a:t>
                      </a:r>
                      <a:br>
                        <a:rPr lang="en-US" sz="1800" baseline="0" dirty="0" smtClean="0">
                          <a:latin typeface="Calibri"/>
                          <a:cs typeface="Calibri"/>
                        </a:rPr>
                      </a:br>
                      <a:r>
                        <a:rPr lang="en-US" sz="1800" baseline="0" dirty="0" smtClean="0">
                          <a:latin typeface="Calibri"/>
                          <a:cs typeface="Calibri"/>
                        </a:rPr>
                        <a:t>Driver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USB bus</a:t>
                      </a:r>
                      <a:br>
                        <a:rPr lang="en-US" sz="1800" dirty="0" smtClean="0">
                          <a:latin typeface="Calibri"/>
                          <a:cs typeface="Calibri"/>
                        </a:rPr>
                      </a:b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Device</a:t>
                      </a:r>
                      <a:br>
                        <a:rPr lang="en-US" sz="1800" dirty="0" smtClean="0">
                          <a:latin typeface="Calibri"/>
                          <a:cs typeface="Calibri"/>
                        </a:rPr>
                      </a:b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Driver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Graphic</a:t>
                      </a:r>
                      <a:r>
                        <a:rPr lang="en-US" sz="1800" baseline="0" dirty="0" smtClean="0">
                          <a:latin typeface="Calibri"/>
                          <a:cs typeface="Calibri"/>
                        </a:rPr>
                        <a:t> Card Device Driver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394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8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SCSI Controller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Keyboard Controller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Mouse Controller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PCI</a:t>
                      </a:r>
                      <a:br>
                        <a:rPr lang="en-US" sz="1800" dirty="0" smtClean="0">
                          <a:latin typeface="Calibri"/>
                          <a:cs typeface="Calibri"/>
                        </a:rPr>
                      </a:b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Controller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USB controller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cs typeface="Calibri"/>
                        </a:rPr>
                        <a:t>Graphics</a:t>
                      </a:r>
                      <a:r>
                        <a:rPr lang="en-US" sz="1800" baseline="0" dirty="0" smtClean="0">
                          <a:latin typeface="Calibri"/>
                          <a:cs typeface="Calibri"/>
                        </a:rPr>
                        <a:t> Adapter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269" y="6190362"/>
            <a:ext cx="1163812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SCSI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Devices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3247" y="6185336"/>
            <a:ext cx="1331805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Keyboard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endParaRPr lang="en-US" sz="1984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2246" y="6185336"/>
            <a:ext cx="1163812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Mouse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endParaRPr lang="en-US" sz="1984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3096" y="6200143"/>
            <a:ext cx="1163812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USB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Devices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43970" y="6205167"/>
            <a:ext cx="1163812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Screen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Devices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1023037" y="5697539"/>
            <a:ext cx="138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2355133" y="5692513"/>
            <a:ext cx="139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3582124" y="5695513"/>
            <a:ext cx="139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7530577" y="5694603"/>
            <a:ext cx="139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8762813" y="5672745"/>
            <a:ext cx="139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9266736" y="3358245"/>
            <a:ext cx="843757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Kernel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9091693" y="5380858"/>
            <a:ext cx="119468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Hardware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18456" y="1499288"/>
            <a:ext cx="640211" cy="389103"/>
          </a:xfrm>
          <a:prstGeom prst="ellipse">
            <a:avLst/>
          </a:prstGeom>
          <a:solidFill>
            <a:srgbClr val="B7B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472761" y="1499288"/>
            <a:ext cx="640211" cy="389103"/>
          </a:xfrm>
          <a:prstGeom prst="ellipse">
            <a:avLst/>
          </a:prstGeom>
          <a:solidFill>
            <a:srgbClr val="B7B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427065" y="1499288"/>
            <a:ext cx="640211" cy="389103"/>
          </a:xfrm>
          <a:prstGeom prst="ellipse">
            <a:avLst/>
          </a:prstGeom>
          <a:solidFill>
            <a:srgbClr val="B7B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381371" y="1499288"/>
            <a:ext cx="640211" cy="389103"/>
          </a:xfrm>
          <a:prstGeom prst="ellipse">
            <a:avLst/>
          </a:prstGeom>
          <a:solidFill>
            <a:srgbClr val="B7B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3" name="Straight Arrow Connector 32"/>
          <p:cNvCxnSpPr>
            <a:endCxn id="29" idx="4"/>
          </p:cNvCxnSpPr>
          <p:nvPr/>
        </p:nvCxnSpPr>
        <p:spPr bwMode="auto">
          <a:xfrm flipV="1">
            <a:off x="838561" y="1888391"/>
            <a:ext cx="0" cy="35296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8" name="Straight Arrow Connector 37"/>
          <p:cNvCxnSpPr>
            <a:endCxn id="30" idx="4"/>
          </p:cNvCxnSpPr>
          <p:nvPr/>
        </p:nvCxnSpPr>
        <p:spPr bwMode="auto">
          <a:xfrm flipV="1">
            <a:off x="1792866" y="1888391"/>
            <a:ext cx="0" cy="35296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9" name="Straight Arrow Connector 38"/>
          <p:cNvCxnSpPr>
            <a:endCxn id="31" idx="4"/>
          </p:cNvCxnSpPr>
          <p:nvPr/>
        </p:nvCxnSpPr>
        <p:spPr bwMode="auto">
          <a:xfrm flipV="1">
            <a:off x="2747171" y="1888391"/>
            <a:ext cx="0" cy="35296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0" name="Straight Arrow Connector 39"/>
          <p:cNvCxnSpPr>
            <a:endCxn id="32" idx="4"/>
          </p:cNvCxnSpPr>
          <p:nvPr/>
        </p:nvCxnSpPr>
        <p:spPr bwMode="auto">
          <a:xfrm flipV="1">
            <a:off x="3701477" y="1888391"/>
            <a:ext cx="0" cy="35296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245648" y="1492509"/>
            <a:ext cx="17307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User processes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30901" y="5633521"/>
            <a:ext cx="2534106" cy="703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Internal or external cabling/connectors</a:t>
            </a:r>
          </a:p>
        </p:txBody>
      </p:sp>
    </p:spTree>
    <p:extLst>
      <p:ext uri="{BB962C8B-B14F-4D97-AF65-F5344CB8AC3E}">
        <p14:creationId xmlns:p14="http://schemas.microsoft.com/office/powerpoint/2010/main" val="14911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I/O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OS needs to provide the interface and I/O subsystem from user area down to the HW and the device controller.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Interface and I/O subsystem should: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Cover all different device types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E.g. graphic cards, network interface cards, disk controllers, HCI devices, etc.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Allow addition of new devices. 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solidFill>
                  <a:srgbClr val="000090"/>
                </a:solidFill>
              </a:rPr>
              <a:t>A vendor introduced a new product, support it. 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solidFill>
                  <a:srgbClr val="000090"/>
                </a:solidFill>
              </a:rPr>
              <a:t>Provide device driver development interfaces  for HW vendors.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Plug and play support for different device types and buses  (i.e. PCI, USB). 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Dynamic loading of device drivers. 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solidFill>
                  <a:srgbClr val="000090"/>
                </a:solidFill>
              </a:rPr>
              <a:t>A kernel supporting all possible HW will be huge. 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solidFill>
                  <a:srgbClr val="000090"/>
                </a:solidFill>
              </a:rPr>
              <a:t>Load device drivers on demand or selectively. </a:t>
            </a:r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</a:t>
            </a:r>
            <a:r>
              <a:rPr lang="en-GB" altLang="en-US" dirty="0" smtClean="0">
                <a:ea typeface="ＭＳ Ｐゴシック" charset="-128"/>
              </a:rPr>
              <a:t>systems  in OS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884271" cy="5480764"/>
          </a:xfrm>
        </p:spPr>
        <p:txBody>
          <a:bodyPr>
            <a:normAutofit/>
          </a:bodyPr>
          <a:lstStyle/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 smtClean="0"/>
              <a:t>I/O </a:t>
            </a:r>
            <a:r>
              <a:rPr lang="en-GB" altLang="en-US" dirty="0" smtClean="0"/>
              <a:t>system in the OS should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abstract away the detailed differences in I/O </a:t>
            </a:r>
            <a:r>
              <a:rPr lang="en-GB" altLang="en-US" dirty="0" smtClean="0"/>
              <a:t>devices </a:t>
            </a:r>
            <a:r>
              <a:rPr lang="en-GB" altLang="en-US" dirty="0"/>
              <a:t>by identifying a few general </a:t>
            </a:r>
            <a:r>
              <a:rPr lang="en-GB" altLang="en-US" dirty="0" smtClean="0"/>
              <a:t>types,</a:t>
            </a:r>
            <a:endParaRPr lang="en-GB" altLang="en-US" dirty="0"/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/>
              <a:t>Provide access to each type </a:t>
            </a:r>
            <a:r>
              <a:rPr lang="en-GB" altLang="en-US" dirty="0"/>
              <a:t>through a standardized set of functions—an </a:t>
            </a:r>
            <a:r>
              <a:rPr lang="en-GB" altLang="en-US" dirty="0" smtClean="0"/>
              <a:t>interface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/>
              <a:t>Provide a modular software structure to support vendor-specific software</a:t>
            </a:r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2616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I/O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System calls are the basic kernel interface for user applications.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 different set of system calls for each different: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Device vendor?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Device driver?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Device type?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Device class?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Set of system calls should be minimum. A uniform and simple I/O interface is required.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Simple set of device types: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Character devices (character special files)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Block devices (block special files)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Network devices (socket interface)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I/O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Unix solution: Use simple file interface:</a:t>
            </a:r>
          </a:p>
          <a:p>
            <a:pPr lvl="1"/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open/read/write/seek/close/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mmap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ioctl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smtClean="0"/>
              <a:t>(for configuring device)</a:t>
            </a:r>
          </a:p>
          <a:p>
            <a:r>
              <a:rPr lang="en-US" dirty="0" smtClean="0"/>
              <a:t>Handler/Entry point  for a device: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800000"/>
                </a:solidFill>
              </a:rPr>
              <a:t>special file </a:t>
            </a:r>
            <a:r>
              <a:rPr lang="en-US" dirty="0" smtClean="0"/>
              <a:t>on file system which resides traditionally under /dev</a:t>
            </a:r>
          </a:p>
          <a:p>
            <a:r>
              <a:rPr lang="en-US" dirty="0" smtClean="0"/>
              <a:t>All system calls on </a:t>
            </a:r>
            <a:r>
              <a:rPr lang="en-US" dirty="0" smtClean="0">
                <a:solidFill>
                  <a:srgbClr val="800000"/>
                </a:solidFill>
              </a:rPr>
              <a:t>special files</a:t>
            </a:r>
            <a:r>
              <a:rPr lang="en-US" dirty="0" smtClean="0"/>
              <a:t> are directed on </a:t>
            </a:r>
            <a:r>
              <a:rPr lang="en-US" dirty="0" smtClean="0">
                <a:solidFill>
                  <a:srgbClr val="800000"/>
                </a:solidFill>
              </a:rPr>
              <a:t>device drivers</a:t>
            </a:r>
            <a:r>
              <a:rPr lang="en-US" dirty="0" smtClean="0"/>
              <a:t>.</a:t>
            </a:r>
          </a:p>
          <a:p>
            <a:pPr marL="881859" lvl="2" indent="0">
              <a:buNone/>
            </a:pPr>
            <a:r>
              <a:rPr lang="en-US" sz="1143" b="0" dirty="0">
                <a:latin typeface="Courier New"/>
                <a:cs typeface="Courier New"/>
              </a:rPr>
              <a:t/>
            </a:r>
            <a:br>
              <a:rPr lang="en-US" sz="1143" b="0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crw</a:t>
            </a:r>
            <a:r>
              <a:rPr lang="en-US" sz="1500" b="1" dirty="0">
                <a:latin typeface="Courier New"/>
                <a:cs typeface="Courier New"/>
              </a:rPr>
              <a:t>------- 1 root root 10,  1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</a:t>
            </a:r>
            <a:r>
              <a:rPr lang="en-US" sz="1500" b="1" dirty="0" err="1">
                <a:latin typeface="Courier New"/>
                <a:cs typeface="Courier New"/>
              </a:rPr>
              <a:t>psaux</a:t>
            </a:r>
            <a:r>
              <a:rPr lang="en-US" sz="1500" b="1" dirty="0">
                <a:latin typeface="Courier New"/>
                <a:cs typeface="Courier New"/>
              </a:rPr>
              <a:t/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brw</a:t>
            </a:r>
            <a:r>
              <a:rPr lang="en-US" sz="1500" b="1" dirty="0">
                <a:latin typeface="Courier New"/>
                <a:cs typeface="Courier New"/>
              </a:rPr>
              <a:t>-</a:t>
            </a:r>
            <a:r>
              <a:rPr lang="en-US" sz="1500" b="1" dirty="0" err="1">
                <a:latin typeface="Courier New"/>
                <a:cs typeface="Courier New"/>
              </a:rPr>
              <a:t>rw</a:t>
            </a:r>
            <a:r>
              <a:rPr lang="en-US" sz="1500" b="1" dirty="0">
                <a:latin typeface="Courier New"/>
                <a:cs typeface="Courier New"/>
              </a:rPr>
              <a:t>---- 1 root disk  8, 16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</a:t>
            </a:r>
            <a:r>
              <a:rPr lang="en-US" sz="1500" b="1" dirty="0" err="1">
                <a:latin typeface="Courier New"/>
                <a:cs typeface="Courier New"/>
              </a:rPr>
              <a:t>sdb</a:t>
            </a:r>
            <a:r>
              <a:rPr lang="en-US" sz="1500" b="1" dirty="0">
                <a:latin typeface="Courier New"/>
                <a:cs typeface="Courier New"/>
              </a:rPr>
              <a:t/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brw</a:t>
            </a:r>
            <a:r>
              <a:rPr lang="en-US" sz="1500" b="1" dirty="0">
                <a:latin typeface="Courier New"/>
                <a:cs typeface="Courier New"/>
              </a:rPr>
              <a:t>-</a:t>
            </a:r>
            <a:r>
              <a:rPr lang="en-US" sz="1500" b="1" dirty="0" err="1">
                <a:latin typeface="Courier New"/>
                <a:cs typeface="Courier New"/>
              </a:rPr>
              <a:t>rw</a:t>
            </a:r>
            <a:r>
              <a:rPr lang="en-US" sz="1500" b="1" dirty="0">
                <a:latin typeface="Courier New"/>
                <a:cs typeface="Courier New"/>
              </a:rPr>
              <a:t>---- 1 root disk  8, 17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/sdb1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brw</a:t>
            </a:r>
            <a:r>
              <a:rPr lang="en-US" sz="1500" b="1" dirty="0">
                <a:latin typeface="Courier New"/>
                <a:cs typeface="Courier New"/>
              </a:rPr>
              <a:t>-</a:t>
            </a:r>
            <a:r>
              <a:rPr lang="en-US" sz="1500" b="1" dirty="0" err="1">
                <a:latin typeface="Courier New"/>
                <a:cs typeface="Courier New"/>
              </a:rPr>
              <a:t>rw</a:t>
            </a:r>
            <a:r>
              <a:rPr lang="en-US" sz="1500" b="1" dirty="0">
                <a:latin typeface="Courier New"/>
                <a:cs typeface="Courier New"/>
              </a:rPr>
              <a:t>---- 1 root disk  8, 18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/sdb2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brw</a:t>
            </a:r>
            <a:r>
              <a:rPr lang="en-US" sz="1500" b="1" dirty="0">
                <a:latin typeface="Courier New"/>
                <a:cs typeface="Courier New"/>
              </a:rPr>
              <a:t>-</a:t>
            </a:r>
            <a:r>
              <a:rPr lang="en-US" sz="1500" b="1" dirty="0" err="1">
                <a:latin typeface="Courier New"/>
                <a:cs typeface="Courier New"/>
              </a:rPr>
              <a:t>rw</a:t>
            </a:r>
            <a:r>
              <a:rPr lang="en-US" sz="1500" b="1" dirty="0">
                <a:latin typeface="Courier New"/>
                <a:cs typeface="Courier New"/>
              </a:rPr>
              <a:t>---- 1 root disk  8, 19 Mar 21 13:44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/sdb3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crw</a:t>
            </a:r>
            <a:r>
              <a:rPr lang="en-US" sz="1500" b="1" dirty="0">
                <a:latin typeface="Courier New"/>
                <a:cs typeface="Courier New"/>
              </a:rPr>
              <a:t>--w---- 1 root </a:t>
            </a:r>
            <a:r>
              <a:rPr lang="en-US" sz="1500" b="1" dirty="0" err="1">
                <a:latin typeface="Courier New"/>
                <a:cs typeface="Courier New"/>
              </a:rPr>
              <a:t>tty</a:t>
            </a:r>
            <a:r>
              <a:rPr lang="en-US" sz="1500" b="1" dirty="0">
                <a:latin typeface="Courier New"/>
                <a:cs typeface="Courier New"/>
              </a:rPr>
              <a:t>   4,  0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/tty0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crw</a:t>
            </a:r>
            <a:r>
              <a:rPr lang="en-US" sz="1500" b="1" dirty="0">
                <a:latin typeface="Courier New"/>
                <a:cs typeface="Courier New"/>
              </a:rPr>
              <a:t>------- 1 </a:t>
            </a:r>
            <a:r>
              <a:rPr lang="en-US" sz="1500" b="1" dirty="0" err="1">
                <a:latin typeface="Courier New"/>
                <a:cs typeface="Courier New"/>
              </a:rPr>
              <a:t>onur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tty</a:t>
            </a:r>
            <a:r>
              <a:rPr lang="en-US" sz="1500" b="1" dirty="0">
                <a:latin typeface="Courier New"/>
                <a:cs typeface="Courier New"/>
              </a:rPr>
              <a:t>   4,  3 May 22 13:35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/tty3</a:t>
            </a:r>
          </a:p>
          <a:p>
            <a:endParaRPr lang="en-US" dirty="0" smtClean="0"/>
          </a:p>
          <a:p>
            <a:r>
              <a:rPr lang="en-US" dirty="0" smtClean="0"/>
              <a:t>A special file is either a character or a block device.</a:t>
            </a:r>
          </a:p>
          <a:p>
            <a:r>
              <a:rPr lang="en-US" dirty="0" smtClean="0"/>
              <a:t>Each file has a major and minor number</a:t>
            </a:r>
          </a:p>
          <a:p>
            <a:pPr lvl="1"/>
            <a:r>
              <a:rPr lang="en-US" dirty="0" smtClean="0"/>
              <a:t>Major number selects device driver code. </a:t>
            </a:r>
          </a:p>
          <a:p>
            <a:pPr lvl="1"/>
            <a:r>
              <a:rPr lang="en-US" dirty="0" smtClean="0"/>
              <a:t>Minor number selects between multiple devices handled by same driver.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Driver Switch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690192"/>
              </p:ext>
            </p:extLst>
          </p:nvPr>
        </p:nvGraphicFramePr>
        <p:xfrm>
          <a:off x="495300" y="1793535"/>
          <a:ext cx="1181648" cy="2452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82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Calibri"/>
                          <a:cs typeface="Calibri"/>
                        </a:rPr>
                        <a:t>Major</a:t>
                      </a:r>
                      <a:endParaRPr lang="en-US" sz="1500" b="1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="1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is-IS" sz="1500" dirty="0" smtClean="0">
                          <a:latin typeface="Calibri"/>
                          <a:cs typeface="Calibri"/>
                        </a:rPr>
                        <a:t>0</a:t>
                      </a:r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/>
                          <a:cs typeface="Calibri"/>
                        </a:rPr>
                        <a:t>..</a:t>
                      </a:r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is-IS" sz="1500" dirty="0" smtClean="0">
                          <a:latin typeface="Calibri"/>
                          <a:cs typeface="Calibri"/>
                        </a:rPr>
                        <a:t>…</a:t>
                      </a:r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ustomShape 10"/>
          <p:cNvSpPr/>
          <p:nvPr/>
        </p:nvSpPr>
        <p:spPr>
          <a:xfrm>
            <a:off x="2960813" y="1833553"/>
            <a:ext cx="1589318" cy="667077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cdeviceops</a:t>
            </a:r>
            <a:endParaRPr lang="en-US" sz="154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ustomShape 11"/>
          <p:cNvSpPr/>
          <p:nvPr/>
        </p:nvSpPr>
        <p:spPr>
          <a:xfrm>
            <a:off x="2960814" y="2501027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CustomShape 12"/>
          <p:cNvSpPr/>
          <p:nvPr/>
        </p:nvSpPr>
        <p:spPr>
          <a:xfrm>
            <a:off x="2960814" y="2833177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open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CustomShape 13"/>
          <p:cNvSpPr/>
          <p:nvPr/>
        </p:nvSpPr>
        <p:spPr>
          <a:xfrm>
            <a:off x="2960814" y="3148262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read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CustomShape 14"/>
          <p:cNvSpPr/>
          <p:nvPr/>
        </p:nvSpPr>
        <p:spPr>
          <a:xfrm>
            <a:off x="3846942" y="2501027"/>
            <a:ext cx="703189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..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CustomShape 15"/>
          <p:cNvSpPr/>
          <p:nvPr/>
        </p:nvSpPr>
        <p:spPr>
          <a:xfrm>
            <a:off x="3846942" y="2833177"/>
            <a:ext cx="703189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1" name="CustomShape 16"/>
          <p:cNvSpPr/>
          <p:nvPr/>
        </p:nvSpPr>
        <p:spPr>
          <a:xfrm>
            <a:off x="3846942" y="3161754"/>
            <a:ext cx="703189" cy="314689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2" name="CustomShape 17"/>
          <p:cNvSpPr/>
          <p:nvPr/>
        </p:nvSpPr>
        <p:spPr>
          <a:xfrm>
            <a:off x="2960814" y="3447475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write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" name="CustomShape 18"/>
          <p:cNvSpPr/>
          <p:nvPr/>
        </p:nvSpPr>
        <p:spPr>
          <a:xfrm>
            <a:off x="2960814" y="3762163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spcBef>
                <a:spcPts val="160"/>
              </a:spcBef>
              <a:spcAft>
                <a:spcPts val="319"/>
              </a:spcAft>
            </a:pPr>
            <a:r>
              <a:rPr lang="en-US" sz="132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ioctl</a:t>
            </a:r>
            <a:endParaRPr lang="en-US" sz="154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4" name="CustomShape 19"/>
          <p:cNvSpPr/>
          <p:nvPr/>
        </p:nvSpPr>
        <p:spPr>
          <a:xfrm>
            <a:off x="3846942" y="3447475"/>
            <a:ext cx="703189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5" name="CustomShape 20"/>
          <p:cNvSpPr/>
          <p:nvPr/>
        </p:nvSpPr>
        <p:spPr>
          <a:xfrm>
            <a:off x="3846942" y="3775656"/>
            <a:ext cx="703189" cy="314689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6" name="CustomShape 21"/>
          <p:cNvSpPr/>
          <p:nvPr/>
        </p:nvSpPr>
        <p:spPr>
          <a:xfrm>
            <a:off x="2960814" y="4090741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CustomShape 22"/>
          <p:cNvSpPr/>
          <p:nvPr/>
        </p:nvSpPr>
        <p:spPr>
          <a:xfrm>
            <a:off x="3846942" y="4090741"/>
            <a:ext cx="703189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..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8" name="CustomShape 23"/>
          <p:cNvSpPr/>
          <p:nvPr/>
        </p:nvSpPr>
        <p:spPr>
          <a:xfrm>
            <a:off x="6286003" y="1770564"/>
            <a:ext cx="3114348" cy="4333023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9208" tIns="49604" rIns="99208" bIns="49604"/>
          <a:lstStyle/>
          <a:p>
            <a:pPr>
              <a:lnSpc>
                <a:spcPct val="100000"/>
              </a:lnSpc>
            </a:pPr>
            <a:r>
              <a:rPr lang="en-US" sz="1984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Device Driver Code
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sd_open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maj,min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is-I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){
   ...
}
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sd_read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maj,min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is-I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){
   ...
}</a:t>
            </a:r>
          </a:p>
          <a:p>
            <a:pPr>
              <a:lnSpc>
                <a:spcPct val="100000"/>
              </a:lnSpc>
            </a:pP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sd_write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maj,min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is-I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…) 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{
   ...
}</a:t>
            </a:r>
          </a:p>
          <a:p>
            <a:pPr>
              <a:lnSpc>
                <a:spcPct val="100000"/>
              </a:lnSpc>
            </a:pP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sd_ioctl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maj,min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is-I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…)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{
   ...
}</a:t>
            </a:r>
          </a:p>
          <a:p>
            <a:pPr>
              <a:lnSpc>
                <a:spcPct val="100000"/>
              </a:lnSpc>
            </a:pPr>
            <a:endParaRPr lang="en-US" sz="1984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cxnSp>
        <p:nvCxnSpPr>
          <p:cNvPr id="20" name="Elbow Connector 19"/>
          <p:cNvCxnSpPr>
            <a:endCxn id="5" idx="0"/>
          </p:cNvCxnSpPr>
          <p:nvPr/>
        </p:nvCxnSpPr>
        <p:spPr bwMode="auto">
          <a:xfrm flipV="1">
            <a:off x="1472446" y="1833553"/>
            <a:ext cx="2283027" cy="1928610"/>
          </a:xfrm>
          <a:prstGeom prst="bentConnector4">
            <a:avLst>
              <a:gd name="adj1" fmla="val 32596"/>
              <a:gd name="adj2" fmla="val 11306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lbow Connector 20"/>
          <p:cNvCxnSpPr/>
          <p:nvPr/>
        </p:nvCxnSpPr>
        <p:spPr bwMode="auto">
          <a:xfrm flipV="1">
            <a:off x="4241082" y="2305393"/>
            <a:ext cx="2155131" cy="676338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Elbow Connector 23"/>
          <p:cNvCxnSpPr/>
          <p:nvPr/>
        </p:nvCxnSpPr>
        <p:spPr bwMode="auto">
          <a:xfrm flipV="1">
            <a:off x="4241082" y="2981731"/>
            <a:ext cx="2155131" cy="346036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/>
          <p:nvPr/>
        </p:nvCxnSpPr>
        <p:spPr bwMode="auto">
          <a:xfrm>
            <a:off x="4241082" y="3610886"/>
            <a:ext cx="2155131" cy="15127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/>
          <p:nvPr/>
        </p:nvCxnSpPr>
        <p:spPr bwMode="auto">
          <a:xfrm>
            <a:off x="4241082" y="3894005"/>
            <a:ext cx="2155131" cy="723526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854191" y="6346316"/>
            <a:ext cx="7909153" cy="906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6" b="1" dirty="0">
                <a:latin typeface="Calibri" pitchFamily="34" charset="0"/>
              </a:rPr>
              <a:t>A read on block special file major 8, minor 4 translates:</a:t>
            </a:r>
            <a:br>
              <a:rPr lang="en-US" sz="2646" b="1" dirty="0">
                <a:latin typeface="Calibri" pitchFamily="34" charset="0"/>
              </a:rPr>
            </a:br>
            <a:r>
              <a:rPr lang="en-US" sz="2646" b="1" dirty="0" err="1">
                <a:latin typeface="Courier New"/>
                <a:cs typeface="Courier New"/>
              </a:rPr>
              <a:t>bdevsw</a:t>
            </a:r>
            <a:r>
              <a:rPr lang="en-US" sz="2646" b="1" dirty="0">
                <a:latin typeface="Courier New"/>
                <a:cs typeface="Courier New"/>
              </a:rPr>
              <a:t>[8]-&gt;read(8,4,</a:t>
            </a:r>
            <a:r>
              <a:rPr lang="is-IS" sz="2646" b="1" dirty="0">
                <a:latin typeface="Courier New"/>
                <a:cs typeface="Courier New"/>
              </a:rPr>
              <a:t>…)</a:t>
            </a:r>
            <a:endParaRPr lang="en-US" sz="2646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030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Device drivers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Each I/O device attached to a computer needs some device-specific code for controlling it. 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written by device manufacturer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each OS needs its own device drivers</a:t>
            </a:r>
          </a:p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Each device driver supports a specific type or class of I/O devices.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mouse driver can support different types of mice but cannot be used for a webcam.</a:t>
            </a:r>
          </a:p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OS defines what a driver does and how it interacts with the rest of the OS.</a:t>
            </a:r>
          </a:p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A device driver has several functions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to accept abstract read and write requests from device-independent software above it and make sure that they are carried out, + </a:t>
            </a:r>
          </a:p>
          <a:p>
            <a:pPr lvl="2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initialization of the device</a:t>
            </a:r>
          </a:p>
          <a:p>
            <a:pPr lvl="2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manage is power requirements and log events</a:t>
            </a:r>
          </a:p>
        </p:txBody>
      </p:sp>
    </p:spTree>
    <p:extLst>
      <p:ext uri="{BB962C8B-B14F-4D97-AF65-F5344CB8AC3E}">
        <p14:creationId xmlns:p14="http://schemas.microsoft.com/office/powerpoint/2010/main" val="310056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Device driver structure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check whether input parameters are valid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translation from abstract to concrete terms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for a disk driver, converting a block id into head, track, sector and cylinder numbers for the disk's geometry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check if the device is currently in use by checking its status register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if not, insert the request into queue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if the device is not on, turn it on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issue the sequence of commands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after issuing each command, check whether the device is ready to accept the next one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[in most cases] the driver blocks itself until an interrupt comes</a:t>
            </a:r>
          </a:p>
          <a:p>
            <a:pPr lvl="2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[in fewer cases] the driver waits for the completion of the command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  the driver is awakened up by the driver to continue its operation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the data and the error information is passed to the device-independent OS I/O software</a:t>
            </a:r>
          </a:p>
        </p:txBody>
      </p:sp>
    </p:spTree>
    <p:extLst>
      <p:ext uri="{BB962C8B-B14F-4D97-AF65-F5344CB8AC3E}">
        <p14:creationId xmlns:p14="http://schemas.microsoft.com/office/powerpoint/2010/main" val="1151227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Device drivers - issues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Note that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an I/O device may complete while the device driver is running and create an interrupt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the interrupt may cause the current driver to run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device drivers must be </a:t>
            </a:r>
            <a:r>
              <a:rPr lang="en-GB" altLang="en-US" dirty="0" err="1"/>
              <a:t>reentrant</a:t>
            </a:r>
            <a:r>
              <a:rPr lang="en-GB" altLang="en-US" dirty="0"/>
              <a:t>, </a:t>
            </a:r>
            <a:endParaRPr lang="en-GB" altLang="en-US" dirty="0" smtClean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 smtClean="0"/>
              <a:t>a </a:t>
            </a:r>
            <a:r>
              <a:rPr lang="en-GB" altLang="en-US" dirty="0"/>
              <a:t>running driver has to expect that it will be called a second time before the first call has completed.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Drivers </a:t>
            </a:r>
            <a:r>
              <a:rPr lang="en-GB" altLang="en-US" dirty="0" smtClean="0"/>
              <a:t>cannot </a:t>
            </a:r>
            <a:r>
              <a:rPr lang="en-GB" altLang="en-US" dirty="0"/>
              <a:t>make system calls but are allowed to call some kernel procedures for interaction.</a:t>
            </a:r>
          </a:p>
        </p:txBody>
      </p:sp>
    </p:spTree>
    <p:extLst>
      <p:ext uri="{BB962C8B-B14F-4D97-AF65-F5344CB8AC3E}">
        <p14:creationId xmlns:p14="http://schemas.microsoft.com/office/powerpoint/2010/main" val="1336856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I/O devices - character and block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units of transfer perspective, I/O </a:t>
            </a:r>
            <a:r>
              <a:rPr lang="en-US" dirty="0"/>
              <a:t>devices </a:t>
            </a:r>
            <a:r>
              <a:rPr lang="en-US" dirty="0" smtClean="0"/>
              <a:t>can </a:t>
            </a:r>
            <a:r>
              <a:rPr lang="en-US" dirty="0"/>
              <a:t>be divided into two </a:t>
            </a:r>
            <a:r>
              <a:rPr lang="en-US" dirty="0" smtClean="0"/>
              <a:t>categories:</a:t>
            </a:r>
          </a:p>
          <a:p>
            <a:pPr lvl="1"/>
            <a:r>
              <a:rPr lang="en-US" b="1" dirty="0"/>
              <a:t>Block devices</a:t>
            </a:r>
            <a:r>
              <a:rPr lang="en-US" b="0" dirty="0"/>
              <a:t> − A block device is one with which the driver communicates by sending entire blocks of data. </a:t>
            </a:r>
            <a:endParaRPr lang="en-US" dirty="0"/>
          </a:p>
          <a:p>
            <a:pPr lvl="2"/>
            <a:r>
              <a:rPr lang="en-US" b="0" dirty="0" smtClean="0"/>
              <a:t>Hard </a:t>
            </a:r>
            <a:r>
              <a:rPr lang="en-US" b="0" dirty="0"/>
              <a:t>disks, USB cameras, Disk-On-Key etc.</a:t>
            </a:r>
          </a:p>
          <a:p>
            <a:pPr lvl="1"/>
            <a:r>
              <a:rPr lang="en-US" b="1" dirty="0"/>
              <a:t>Character devices</a:t>
            </a:r>
            <a:r>
              <a:rPr lang="en-US" b="0" dirty="0"/>
              <a:t> − A character device is one with which the driver communicates by sending and receiving single </a:t>
            </a:r>
            <a:r>
              <a:rPr lang="en-US" b="0" dirty="0" smtClean="0"/>
              <a:t>characters. </a:t>
            </a:r>
          </a:p>
          <a:p>
            <a:pPr lvl="2"/>
            <a:r>
              <a:rPr lang="en-US" b="0" dirty="0" smtClean="0"/>
              <a:t>serial </a:t>
            </a:r>
            <a:r>
              <a:rPr lang="en-US" b="0" dirty="0"/>
              <a:t>ports, parallel ports, sounds cards </a:t>
            </a:r>
            <a:r>
              <a:rPr lang="en-US" b="0" dirty="0" smtClean="0"/>
              <a:t>etc.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vs. Block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Some hardware uses character at a time I/O: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printers, keyboard, mouse, modem, console, etc.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Some hardware has a special block size as the minimum unit: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All disk devices, hard disks, SSD, CD/DVD etc.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 single byte I/O is not possible in block devices.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 single byte update requires:</a:t>
            </a:r>
          </a:p>
          <a:p>
            <a:pPr marL="1402101" lvl="2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Read a full block in memory</a:t>
            </a:r>
          </a:p>
          <a:p>
            <a:pPr marL="1402101" lvl="2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Update block in memory</a:t>
            </a:r>
          </a:p>
          <a:p>
            <a:pPr marL="1402101" lvl="2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Write block back</a:t>
            </a:r>
          </a:p>
        </p:txBody>
      </p:sp>
    </p:spTree>
    <p:extLst>
      <p:ext uri="{BB962C8B-B14F-4D97-AF65-F5344CB8AC3E}">
        <p14:creationId xmlns:p14="http://schemas.microsoft.com/office/powerpoint/2010/main" val="94931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>
                <a:ea typeface="ＭＳ Ｐゴシック" charset="-128"/>
              </a:rPr>
              <a:t>Block </a:t>
            </a:r>
            <a:r>
              <a:rPr lang="en-GB" altLang="en-US" dirty="0">
                <a:ea typeface="ＭＳ Ｐゴシック" charset="-128"/>
              </a:rPr>
              <a:t>devices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</a:t>
            </a:r>
            <a:r>
              <a:rPr lang="en-GB" altLang="en-US" b="1" dirty="0">
                <a:ea typeface="ＭＳ Ｐゴシック" charset="-128"/>
              </a:rPr>
              <a:t>block-device</a:t>
            </a:r>
            <a:r>
              <a:rPr lang="en-GB" altLang="en-US" dirty="0">
                <a:ea typeface="ＭＳ Ｐゴシック" charset="-128"/>
              </a:rPr>
              <a:t> interface captures all the aspects necessary for accessing disk drives and other block-oriented devices. </a:t>
            </a:r>
          </a:p>
          <a:p>
            <a:pPr lvl="2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read()  and write() , and, if it is a random-access device, it has a seek()  command to specify which block to transfer next. </a:t>
            </a:r>
            <a:endParaRPr lang="en-GB" altLang="en-US" dirty="0" smtClean="0">
              <a:ea typeface="ＭＳ Ｐゴシック" charset="-128"/>
            </a:endParaRPr>
          </a:p>
          <a:p>
            <a:pPr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>
                <a:ea typeface="ＭＳ Ｐゴシック" charset="-128"/>
              </a:rPr>
              <a:t> </a:t>
            </a:r>
            <a:r>
              <a:rPr lang="en-GB" altLang="en-US" dirty="0">
                <a:ea typeface="ＭＳ Ｐゴシック" charset="-128"/>
              </a:rPr>
              <a:t>Applications normally access such a device through a file-system interface. </a:t>
            </a:r>
            <a:endParaRPr lang="en-GB" altLang="en-US" dirty="0" smtClean="0">
              <a:ea typeface="ＭＳ Ｐゴシック" charset="-128"/>
            </a:endParaRP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>
                <a:ea typeface="ＭＳ Ｐゴシック" charset="-128"/>
              </a:rPr>
              <a:t>The </a:t>
            </a:r>
            <a:r>
              <a:rPr lang="en-GB" altLang="en-US" dirty="0">
                <a:ea typeface="ＭＳ Ｐゴシック" charset="-128"/>
              </a:rPr>
              <a:t>operating system itself, and special applications such as database-management systems, may prefer to access a block device as a simple linear array of </a:t>
            </a:r>
            <a:r>
              <a:rPr lang="en-GB" altLang="en-US" dirty="0" smtClean="0">
                <a:ea typeface="ＭＳ Ｐゴシック" charset="-128"/>
              </a:rPr>
              <a:t>blocks (also called </a:t>
            </a:r>
            <a:r>
              <a:rPr lang="en-GB" altLang="en-US" b="1" dirty="0">
                <a:ea typeface="ＭＳ Ｐゴシック" charset="-128"/>
              </a:rPr>
              <a:t>raw </a:t>
            </a:r>
            <a:r>
              <a:rPr lang="en-GB" altLang="en-US" b="1" dirty="0" smtClean="0">
                <a:ea typeface="ＭＳ Ｐゴシック" charset="-128"/>
              </a:rPr>
              <a:t>I/O)</a:t>
            </a:r>
            <a:r>
              <a:rPr lang="en-GB" altLang="en-US" dirty="0" smtClean="0">
                <a:ea typeface="ＭＳ Ｐゴシック" charset="-128"/>
              </a:rPr>
              <a:t>.</a:t>
            </a:r>
            <a:endParaRPr lang="en-GB" altLang="en-US" dirty="0">
              <a:ea typeface="ＭＳ Ｐゴシック" charset="-128"/>
            </a:endParaRPr>
          </a:p>
          <a:p>
            <a:pPr>
              <a:lnSpc>
                <a:spcPct val="120000"/>
              </a:lnSpc>
            </a:pPr>
            <a:r>
              <a:rPr lang="en-US" dirty="0"/>
              <a:t>OS  device cache is used to accelerate block device operations.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Block based I/O is tightly coupled with paging.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File </a:t>
            </a:r>
            <a:r>
              <a:rPr lang="en-US" dirty="0"/>
              <a:t>systems require block devices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61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C</a:t>
            </a:r>
            <a:r>
              <a:rPr lang="en-GB" altLang="en-US" dirty="0" smtClean="0">
                <a:ea typeface="ＭＳ Ｐゴシック" charset="-128"/>
              </a:rPr>
              <a:t>haracter </a:t>
            </a:r>
            <a:r>
              <a:rPr lang="en-GB" altLang="en-US" dirty="0">
                <a:ea typeface="ＭＳ Ｐゴシック" charset="-128"/>
              </a:rPr>
              <a:t>devices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A keyboard is an example of a device that is accessed through a character-stream interface. 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get()  or put()  one character. </a:t>
            </a:r>
          </a:p>
          <a:p>
            <a:pPr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US" dirty="0"/>
              <a:t>Character device drivers implements their own buffers and caching </a:t>
            </a:r>
            <a:r>
              <a:rPr lang="en-US" dirty="0" smtClean="0"/>
              <a:t>internally.</a:t>
            </a:r>
          </a:p>
          <a:p>
            <a:pPr lvl="1"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>
                <a:ea typeface="ＭＳ Ｐゴシック" charset="-128"/>
              </a:rPr>
              <a:t>for </a:t>
            </a:r>
            <a:r>
              <a:rPr lang="en-GB" altLang="en-US" dirty="0">
                <a:ea typeface="ＭＳ Ｐゴシック" charset="-128"/>
              </a:rPr>
              <a:t>example, when a user types a backspace, the preceding character is removed from the input </a:t>
            </a:r>
            <a:r>
              <a:rPr lang="en-GB" altLang="en-US" dirty="0" smtClean="0">
                <a:ea typeface="ＭＳ Ｐゴシック" charset="-128"/>
              </a:rPr>
              <a:t>stream. </a:t>
            </a:r>
            <a:endParaRPr lang="en-GB" altLang="en-US" dirty="0">
              <a:ea typeface="ＭＳ Ｐゴシック" charset="-128"/>
            </a:endParaRP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Example devices: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Keyboard, modem, </a:t>
            </a:r>
            <a:r>
              <a:rPr lang="en-GB" altLang="en-US" dirty="0" smtClean="0"/>
              <a:t>mouse</a:t>
            </a:r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26525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</a:t>
            </a:r>
            <a:r>
              <a:rPr lang="en-GB" altLang="en-US" dirty="0" smtClean="0">
                <a:ea typeface="ＭＳ Ｐゴシック" charset="-128"/>
              </a:rPr>
              <a:t>system in OS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>
                <a:ea typeface="ＭＳ Ｐゴシック" charset="-128"/>
              </a:rPr>
              <a:t>Users should not be allowed to issue illegal I/O instructions.</a:t>
            </a:r>
          </a:p>
          <a:p>
            <a:pPr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>
                <a:ea typeface="ＭＳ Ｐゴシック" charset="-128"/>
              </a:rPr>
              <a:t>All I/O instructions should be priviliged to provide a proper protection.</a:t>
            </a:r>
          </a:p>
          <a:p>
            <a:pPr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>
                <a:ea typeface="ＭＳ Ｐゴシック" charset="-128"/>
              </a:rPr>
              <a:t>Note that the kernel cannot simply deny all user access.</a:t>
            </a:r>
          </a:p>
          <a:p>
            <a:pPr lvl="1"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/>
              <a:t>Most graphics games and video editing/playback software need direct access to memory-mapped graphics controller memory to speed access.</a:t>
            </a:r>
          </a:p>
          <a:p>
            <a:pPr lvl="2"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/>
              <a:t>The kernel may provide a locking mechanism to allow a section of graphics memory to be allocated to a process at a time.</a:t>
            </a:r>
          </a:p>
        </p:txBody>
      </p:sp>
    </p:spTree>
    <p:extLst>
      <p:ext uri="{BB962C8B-B14F-4D97-AF65-F5344CB8AC3E}">
        <p14:creationId xmlns:p14="http://schemas.microsoft.com/office/powerpoint/2010/main" val="947922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vs. Block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 and Block device switches are separate.</a:t>
            </a:r>
          </a:p>
          <a:p>
            <a:r>
              <a:rPr lang="en-US" dirty="0" smtClean="0"/>
              <a:t>Interface is also different. </a:t>
            </a:r>
          </a:p>
          <a:p>
            <a:pPr lvl="1"/>
            <a:r>
              <a:rPr lang="en-US" dirty="0" smtClean="0"/>
              <a:t>Block devices can combine read and write functions (see I/O scheduling later)</a:t>
            </a:r>
          </a:p>
          <a:p>
            <a:r>
              <a:rPr lang="en-US" dirty="0" smtClean="0"/>
              <a:t>Character vs. Block devices:</a:t>
            </a:r>
          </a:p>
          <a:p>
            <a:pPr lvl="1"/>
            <a:r>
              <a:rPr lang="en-US" dirty="0" smtClean="0"/>
              <a:t>Character devices can transfer data 1 byte at a time. Block devices work in block units (i.e. 4K)</a:t>
            </a:r>
          </a:p>
          <a:p>
            <a:pPr lvl="1"/>
            <a:r>
              <a:rPr lang="en-US" dirty="0" smtClean="0"/>
              <a:t>Character device devices have buffering and caching  internal, block devices use systems page cache.</a:t>
            </a:r>
          </a:p>
          <a:p>
            <a:pPr lvl="1"/>
            <a:r>
              <a:rPr lang="en-US" dirty="0" smtClean="0"/>
              <a:t>Block devices can contain file system partitions and swap area.</a:t>
            </a:r>
          </a:p>
          <a:p>
            <a:pPr lvl="1"/>
            <a:r>
              <a:rPr lang="en-US" dirty="0" smtClean="0"/>
              <a:t>Block device drivers may implement I/O scheduling algorithms, system call interface support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octl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function configuration interface for </a:t>
            </a:r>
            <a:r>
              <a:rPr lang="en-US" dirty="0"/>
              <a:t>all devices.</a:t>
            </a:r>
            <a:br>
              <a:rPr lang="en-US" dirty="0"/>
            </a:br>
            <a:r>
              <a:rPr lang="en-US" sz="1984" dirty="0" err="1">
                <a:latin typeface="Courier New"/>
                <a:cs typeface="Courier New"/>
              </a:rPr>
              <a:t>int</a:t>
            </a:r>
            <a:r>
              <a:rPr lang="en-US" sz="1984" dirty="0">
                <a:latin typeface="Courier New"/>
                <a:cs typeface="Courier New"/>
              </a:rPr>
              <a:t> </a:t>
            </a:r>
            <a:r>
              <a:rPr lang="en-US" sz="1984" dirty="0" err="1">
                <a:latin typeface="Courier New"/>
                <a:cs typeface="Courier New"/>
              </a:rPr>
              <a:t>ioctl</a:t>
            </a:r>
            <a:r>
              <a:rPr lang="en-US" sz="1984" dirty="0">
                <a:latin typeface="Courier New"/>
                <a:cs typeface="Courier New"/>
              </a:rPr>
              <a:t>(</a:t>
            </a:r>
            <a:r>
              <a:rPr lang="en-US" sz="1984" dirty="0" err="1">
                <a:latin typeface="Courier New"/>
                <a:cs typeface="Courier New"/>
              </a:rPr>
              <a:t>int</a:t>
            </a:r>
            <a:r>
              <a:rPr lang="en-US" sz="1984" dirty="0">
                <a:latin typeface="Courier New"/>
                <a:cs typeface="Courier New"/>
              </a:rPr>
              <a:t> </a:t>
            </a:r>
            <a:r>
              <a:rPr lang="en-US" sz="1984" dirty="0" err="1">
                <a:latin typeface="Courier New"/>
                <a:cs typeface="Courier New"/>
              </a:rPr>
              <a:t>fd</a:t>
            </a:r>
            <a:r>
              <a:rPr lang="en-US" sz="1984" dirty="0">
                <a:latin typeface="Courier New"/>
                <a:cs typeface="Courier New"/>
              </a:rPr>
              <a:t>, unsigned long request, ...);</a:t>
            </a:r>
          </a:p>
          <a:p>
            <a:r>
              <a:rPr lang="en-US" dirty="0" smtClean="0"/>
              <a:t>Types of requests and optional parameter is driver  or even vendor specific. </a:t>
            </a:r>
          </a:p>
          <a:p>
            <a:r>
              <a:rPr lang="en-US" dirty="0" smtClean="0"/>
              <a:t>Each driver implements its own set of configuration requests and parameter types.</a:t>
            </a:r>
          </a:p>
          <a:p>
            <a:r>
              <a:rPr lang="en-US" dirty="0" smtClean="0"/>
              <a:t>Devices and drivers change but </a:t>
            </a:r>
            <a:r>
              <a:rPr lang="en-US" dirty="0" err="1" smtClean="0"/>
              <a:t>libc</a:t>
            </a:r>
            <a:r>
              <a:rPr lang="en-US" dirty="0" smtClean="0"/>
              <a:t> and kernel interface is fixed.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I/O subsystem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Windows uses device shortcuts on </a:t>
            </a:r>
            <a:r>
              <a:rPr lang="en-US" dirty="0" err="1" smtClean="0"/>
              <a:t>filesystem</a:t>
            </a:r>
            <a:r>
              <a:rPr lang="en-US" dirty="0" smtClean="0"/>
              <a:t> to address devices.</a:t>
            </a:r>
          </a:p>
          <a:p>
            <a:r>
              <a:rPr lang="en-US" dirty="0" smtClean="0"/>
              <a:t>Device Access API provides an interface to application programmers to inspect and interact with the devices.</a:t>
            </a:r>
          </a:p>
          <a:p>
            <a:r>
              <a:rPr lang="en-US" dirty="0" smtClean="0"/>
              <a:t>WDK, Windows Device Framework provides user and kernel interfaces for device driver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Categorization (OS perspective)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 stream </a:t>
            </a:r>
            <a:r>
              <a:rPr lang="en-US" dirty="0" err="1" smtClean="0"/>
              <a:t>vs</a:t>
            </a:r>
            <a:r>
              <a:rPr lang="en-US" dirty="0" smtClean="0"/>
              <a:t> block.</a:t>
            </a:r>
          </a:p>
          <a:p>
            <a:r>
              <a:rPr lang="en-US" dirty="0" smtClean="0"/>
              <a:t>Sequential </a:t>
            </a:r>
            <a:r>
              <a:rPr lang="en-US" dirty="0" err="1" smtClean="0"/>
              <a:t>vs</a:t>
            </a:r>
            <a:r>
              <a:rPr lang="en-US" dirty="0" smtClean="0"/>
              <a:t> Random access</a:t>
            </a:r>
            <a:br>
              <a:rPr lang="en-US" dirty="0" smtClean="0"/>
            </a:br>
            <a:r>
              <a:rPr lang="en-US" b="0" dirty="0" smtClean="0">
                <a:solidFill>
                  <a:srgbClr val="0000FF"/>
                </a:solidFill>
              </a:rPr>
              <a:t>device driver allow seeking to an offset in device</a:t>
            </a:r>
            <a:endParaRPr lang="en-US" b="0" dirty="0">
              <a:solidFill>
                <a:srgbClr val="0000FF"/>
              </a:solidFill>
            </a:endParaRPr>
          </a:p>
          <a:p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Asynchronous</a:t>
            </a:r>
            <a:br>
              <a:rPr lang="en-US" dirty="0" smtClean="0"/>
            </a:br>
            <a:r>
              <a:rPr lang="en-US" b="0" dirty="0" smtClean="0">
                <a:solidFill>
                  <a:srgbClr val="0000FF"/>
                </a:solidFill>
              </a:rPr>
              <a:t>I/O operation on device driver is synchronized with I/O completion on device controller. Asynchronous I/O returns earlier  and report success/failure later.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Buffered </a:t>
            </a:r>
            <a:r>
              <a:rPr lang="en-US" dirty="0" err="1" smtClean="0"/>
              <a:t>vs</a:t>
            </a:r>
            <a:r>
              <a:rPr lang="en-US" dirty="0" smtClean="0"/>
              <a:t> Direct</a:t>
            </a:r>
            <a:br>
              <a:rPr lang="en-US" dirty="0" smtClean="0"/>
            </a:br>
            <a:r>
              <a:rPr lang="en-US" b="0" dirty="0" smtClean="0">
                <a:solidFill>
                  <a:srgbClr val="0000FF"/>
                </a:solidFill>
              </a:rPr>
              <a:t>The reported operation result is completed on buffers or on device controller. </a:t>
            </a:r>
          </a:p>
          <a:p>
            <a:r>
              <a:rPr lang="en-US" dirty="0" smtClean="0"/>
              <a:t>Shareable or Dedicated</a:t>
            </a:r>
            <a:br>
              <a:rPr lang="en-US" dirty="0" smtClean="0"/>
            </a:br>
            <a:r>
              <a:rPr lang="en-US" b="0" dirty="0" smtClean="0">
                <a:solidFill>
                  <a:srgbClr val="0000FF"/>
                </a:solidFill>
              </a:rPr>
              <a:t>I/O on each device instance is mutually exclusive. (i.e. printer)</a:t>
            </a:r>
          </a:p>
          <a:p>
            <a:r>
              <a:rPr lang="en-US" dirty="0" smtClean="0"/>
              <a:t>Read only, Write only, Read-write</a:t>
            </a:r>
            <a:br>
              <a:rPr lang="en-US" dirty="0" smtClean="0"/>
            </a:br>
            <a:r>
              <a:rPr lang="en-US" b="0" dirty="0" err="1" smtClean="0">
                <a:solidFill>
                  <a:srgbClr val="0000FF"/>
                </a:solidFill>
              </a:rPr>
              <a:t>i.e</a:t>
            </a:r>
            <a:r>
              <a:rPr lang="en-US" b="0" dirty="0" smtClean="0">
                <a:solidFill>
                  <a:srgbClr val="0000FF"/>
                </a:solidFill>
              </a:rPr>
              <a:t>: mouse, printer, hard disk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8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Kernel I/O System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buFont typeface="Wingdings" charset="0"/>
              <a:buNone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Kernels provide many services related to I/O: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scheduling,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buffering,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caching,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pooling,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device reservation, and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error handling</a:t>
            </a:r>
          </a:p>
          <a:p>
            <a:pPr marL="0" indent="0" ea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None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built on the hardware and device-driver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581618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I/O scheduling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>
                <a:ea typeface="ＭＳ Ｐゴシック" charset="-128"/>
              </a:rPr>
              <a:t>To schedule a set of I/O requests means to determine a good order in which to execute them. 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/>
              <a:t>Operating-system developers implement scheduling by maintaining a queue of requests for each device. 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/>
              <a:t>When an application issues a blocking I/O system call, the request is placed on the queue for that device. 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/>
              <a:t>The I/O scheduler rearranges the order of the queue to improve the overall system efficiency and the average response time experienced by applications.</a:t>
            </a:r>
          </a:p>
        </p:txBody>
      </p:sp>
    </p:spTree>
    <p:extLst>
      <p:ext uri="{BB962C8B-B14F-4D97-AF65-F5344CB8AC3E}">
        <p14:creationId xmlns:p14="http://schemas.microsoft.com/office/powerpoint/2010/main" val="2146651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usually slow  and some devices have physical characteristics requiring optimizations.</a:t>
            </a:r>
          </a:p>
          <a:p>
            <a:pPr lvl="1"/>
            <a:r>
              <a:rPr lang="en-US" dirty="0" smtClean="0"/>
              <a:t>E.g. hard disks:  Mechanical devices and delays caused by head movement and rotation.</a:t>
            </a:r>
          </a:p>
          <a:p>
            <a:pPr lvl="1"/>
            <a:r>
              <a:rPr lang="en-US" dirty="0" smtClean="0"/>
              <a:t>If I/O is executed in a FIFO strategy, mechanical zigzag movements can overrule the I/O operations.</a:t>
            </a:r>
          </a:p>
          <a:p>
            <a:r>
              <a:rPr lang="en-US" dirty="0" smtClean="0"/>
              <a:t>I/O scheduling gets a set of I/O requests on a device and determines an optimal order and timing to execute the requests on the device.</a:t>
            </a:r>
          </a:p>
          <a:p>
            <a:r>
              <a:rPr lang="en-US" dirty="0" smtClean="0"/>
              <a:t>Scheduling gets complicated where multiple tasks compete for their I/O requests to be handled.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Disk I/O Scheduling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8560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Given multiple outstanding I/O requests, what order to issue them?</a:t>
            </a:r>
          </a:p>
          <a:p>
            <a:pPr marL="899489" lvl="1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Why does it matter?</a:t>
            </a:r>
          </a:p>
          <a:p>
            <a:pPr marL="458560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Major goals of disk scheduling:</a:t>
            </a:r>
          </a:p>
          <a:p>
            <a:pPr marL="899489" lvl="1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Minimize latency for small transfers</a:t>
            </a:r>
          </a:p>
          <a:p>
            <a:pPr marL="1340419" lvl="2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 smtClean="0"/>
              <a:t>Primarily</a:t>
            </a:r>
            <a:r>
              <a:rPr lang="en-GB" altLang="en-US" dirty="0"/>
              <a:t>: Avoid long seeks by ordering accesses according to disk head </a:t>
            </a:r>
            <a:r>
              <a:rPr lang="en-GB" altLang="en-US" dirty="0" smtClean="0"/>
              <a:t>locality</a:t>
            </a:r>
          </a:p>
          <a:p>
            <a:pPr marL="899489" lvl="1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 smtClean="0">
                <a:ea typeface="ＭＳ Ｐゴシック" charset="-128"/>
              </a:rPr>
              <a:t>Maximize </a:t>
            </a:r>
            <a:r>
              <a:rPr lang="en-GB" altLang="en-US" b="1" dirty="0">
                <a:solidFill>
                  <a:srgbClr val="993333"/>
                </a:solidFill>
                <a:ea typeface="ＭＳ Ｐゴシック" charset="-128"/>
              </a:rPr>
              <a:t>throughput</a:t>
            </a:r>
            <a:r>
              <a:rPr lang="en-GB" altLang="en-US" dirty="0">
                <a:ea typeface="ＭＳ Ｐゴシック" charset="-128"/>
              </a:rPr>
              <a:t> for large transfers</a:t>
            </a:r>
          </a:p>
          <a:p>
            <a:pPr marL="1340419" lvl="2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Large databases and scientific workloads often involve enormous files and </a:t>
            </a:r>
            <a:r>
              <a:rPr lang="en-GB" altLang="en-US" dirty="0" smtClean="0"/>
              <a:t>datasets</a:t>
            </a:r>
          </a:p>
          <a:p>
            <a:pPr marL="458560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 smtClean="0">
                <a:ea typeface="ＭＳ Ｐゴシック" charset="-128"/>
              </a:rPr>
              <a:t>Note </a:t>
            </a:r>
            <a:r>
              <a:rPr lang="en-GB" altLang="en-US" dirty="0">
                <a:ea typeface="ＭＳ Ｐゴシック" charset="-128"/>
              </a:rPr>
              <a:t>that disk block layout </a:t>
            </a:r>
            <a:r>
              <a:rPr lang="en-GB" altLang="en-US" dirty="0" smtClean="0">
                <a:ea typeface="ＭＳ Ｐゴシック" charset="-128"/>
              </a:rPr>
              <a:t>(</a:t>
            </a:r>
            <a:r>
              <a:rPr lang="en-GB" altLang="en-US" dirty="0"/>
              <a:t>w</a:t>
            </a:r>
            <a:r>
              <a:rPr lang="en-GB" altLang="en-US" dirty="0" smtClean="0"/>
              <a:t>here </a:t>
            </a:r>
            <a:r>
              <a:rPr lang="en-GB" altLang="en-US" dirty="0"/>
              <a:t>we place file blocks, directories, file system metadata, etc</a:t>
            </a:r>
            <a:r>
              <a:rPr lang="en-GB" altLang="en-US" dirty="0" smtClean="0"/>
              <a:t>.) </a:t>
            </a:r>
            <a:r>
              <a:rPr lang="en-GB" altLang="en-US" dirty="0">
                <a:ea typeface="ＭＳ Ｐゴシック" charset="-128"/>
              </a:rPr>
              <a:t>has a large impact on performance</a:t>
            </a:r>
          </a:p>
          <a:p>
            <a:pPr marL="458560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8650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Disk I/O Scheduling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Given multiple outstanding I/O requests, what order to issue them?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FIFO: Just schedule each I/O in the order it arrives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What's wrong with this? </a:t>
            </a:r>
            <a:endParaRPr lang="en-GB" altLang="en-US" dirty="0" smtClean="0"/>
          </a:p>
          <a:p>
            <a:pPr marL="1198168" lvl="2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 smtClean="0">
                <a:solidFill>
                  <a:srgbClr val="3B3EFF"/>
                </a:solidFill>
              </a:rPr>
              <a:t>Potentially </a:t>
            </a:r>
            <a:r>
              <a:rPr lang="en-GB" altLang="en-US" dirty="0">
                <a:solidFill>
                  <a:srgbClr val="3B3EFF"/>
                </a:solidFill>
              </a:rPr>
              <a:t>lots of seek time!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SSTF: Shortest seek time first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Issue I/O with the nearest cylinder to the current one</a:t>
            </a:r>
          </a:p>
          <a:p>
            <a:pPr marL="1198168" lvl="2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 err="1">
                <a:solidFill>
                  <a:srgbClr val="3B3EFF"/>
                </a:solidFill>
              </a:rPr>
              <a:t>Favors</a:t>
            </a:r>
            <a:r>
              <a:rPr lang="en-GB" altLang="en-US" dirty="0">
                <a:solidFill>
                  <a:srgbClr val="3B3EFF"/>
                </a:solidFill>
              </a:rPr>
              <a:t> middle tracks: Head rarely moves to edges of disk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SCAN (or Elevator) Algorithm: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Head has a current direction and current cylinder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Sort I/</a:t>
            </a:r>
            <a:r>
              <a:rPr lang="en-GB" altLang="en-US" dirty="0" err="1"/>
              <a:t>Os</a:t>
            </a:r>
            <a:r>
              <a:rPr lang="en-GB" altLang="en-US" dirty="0"/>
              <a:t> according to the track # in the current direction of the head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If no more I/</a:t>
            </a:r>
            <a:r>
              <a:rPr lang="en-GB" altLang="en-US" dirty="0" err="1"/>
              <a:t>Os</a:t>
            </a:r>
            <a:r>
              <a:rPr lang="en-GB" altLang="en-US" dirty="0"/>
              <a:t> in the current direction, reverse direction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CSCAN Algorithm: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Always move in one direction, </a:t>
            </a:r>
            <a:r>
              <a:rPr lang="ja-JP" altLang="en-GB" dirty="0"/>
              <a:t>“</a:t>
            </a:r>
            <a:r>
              <a:rPr lang="en-GB" altLang="ja-JP" dirty="0"/>
              <a:t>wrap around</a:t>
            </a:r>
            <a:r>
              <a:rPr lang="ja-JP" altLang="en-GB" dirty="0"/>
              <a:t>”</a:t>
            </a:r>
            <a:r>
              <a:rPr lang="en-GB" altLang="ja-JP" dirty="0"/>
              <a:t> to beginning of disk when </a:t>
            </a:r>
            <a:br>
              <a:rPr lang="en-GB" altLang="ja-JP" dirty="0"/>
            </a:br>
            <a:r>
              <a:rPr lang="en-GB" altLang="ja-JP" dirty="0"/>
              <a:t>moving off the end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 smtClean="0"/>
              <a:t>Reduce </a:t>
            </a:r>
            <a:r>
              <a:rPr lang="en-GB" altLang="en-US" dirty="0"/>
              <a:t>variance in seek times, avoid </a:t>
            </a:r>
            <a:r>
              <a:rPr lang="en-GB" altLang="en-US" dirty="0" smtClean="0"/>
              <a:t>discrimination against </a:t>
            </a:r>
            <a:r>
              <a:rPr lang="en-GB" altLang="en-US" dirty="0"/>
              <a:t>the highest and lowest tracks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53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222625" y="912813"/>
            <a:ext cx="16700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Current track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1" name="AutoShape 21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2" name="AutoShape 22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3" name="AutoShape 23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4" name="AutoShape 24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5" name="AutoShape 25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6" name="AutoShape 26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7" name="AutoShape 27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8" name="AutoShape 28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9" name="AutoShape 29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0" name="AutoShape 30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1" name="AutoShape 31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3" name="AutoShape 33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5" name="AutoShape 35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6" name="AutoShape 36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7" name="AutoShape 37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8" name="AutoShape 38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9" name="AutoShape 39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0" name="AutoShape 40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1" name="AutoShape 41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2" name="AutoShape 42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3" name="AutoShape 43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4" name="AutoShape 44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5" name="AutoShape 45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6" name="AutoShape 46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7" name="AutoShape 47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8" name="AutoShape 48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9" name="AutoShape 49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0" name="AutoShape 50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1" name="AutoShape 51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2" name="AutoShape 52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3" name="AutoShape 53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4" name="AutoShape 54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5" name="AutoShape 55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6" name="AutoShape 56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7" name="AutoShape 57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8" name="AutoShape 58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9" name="AutoShape 59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0" name="AutoShape 60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1" name="AutoShape 61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2" name="AutoShape 62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3" name="AutoShape 63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4" name="AutoShape 64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5" name="AutoShape 65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6" name="AutoShape 66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7" name="AutoShape 67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8" name="AutoShape 6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9" name="AutoShape 6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0" name="AutoShape 7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1" name="AutoShape 7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2" name="AutoShape 72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3" name="AutoShape 73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4" name="AutoShape 74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5" name="AutoShape 75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6" name="AutoShape 7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7" name="AutoShape 7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8" name="AutoShape 7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9" name="AutoShape 7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0" name="AutoShape 80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1" name="AutoShape 81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2" name="AutoShape 82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3" name="AutoShape 83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4" name="AutoShape 84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5" name="AutoShape 85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6" name="AutoShape 86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7" name="AutoShape 87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8" name="AutoShape 8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9" name="AutoShape 8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0" name="AutoShape 9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1" name="AutoShape 9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2" name="AutoShape 92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3" name="AutoShape 93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4" name="AutoShape 94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5" name="AutoShape 95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6" name="AutoShape 9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7" name="AutoShape 9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8" name="AutoShape 9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9" name="AutoShape 9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500" name="Line 100"/>
          <p:cNvSpPr>
            <a:spLocks noChangeShapeType="1"/>
          </p:cNvSpPr>
          <p:nvPr/>
        </p:nvSpPr>
        <p:spPr bwMode="auto">
          <a:xfrm>
            <a:off x="4216400" y="1163638"/>
            <a:ext cx="1588" cy="371475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1" name="Line 101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4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6" y="1501436"/>
            <a:ext cx="3516186" cy="501928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Converts the I/O request of the </a:t>
            </a:r>
            <a:r>
              <a:rPr lang="en-US" dirty="0" smtClean="0"/>
              <a:t>application into low-level commands for the device and send </a:t>
            </a:r>
            <a:r>
              <a:rPr lang="en-US" dirty="0"/>
              <a:t>it to the </a:t>
            </a:r>
            <a:r>
              <a:rPr lang="en-US" dirty="0" smtClean="0"/>
              <a:t>device controller,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Take the response of the I/O device </a:t>
            </a:r>
            <a:r>
              <a:rPr lang="en-US" dirty="0"/>
              <a:t>and send it to the application. 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1019550"/>
            <a:ext cx="6037262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222625" y="912813"/>
            <a:ext cx="16700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Current track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3" name="AutoShape 5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3" name="AutoShape 15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5" name="AutoShape 17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7" name="AutoShape 19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8" name="AutoShape 20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9" name="AutoShape 21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0" name="AutoShape 22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1" name="AutoShape 23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2" name="AutoShape 24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3" name="AutoShape 25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4" name="AutoShape 26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5" name="AutoShape 27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6" name="AutoShape 28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7" name="AutoShape 29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8" name="AutoShape 30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9" name="AutoShape 31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0" name="AutoShape 32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1" name="AutoShape 33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2" name="AutoShape 34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3" name="AutoShape 35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4" name="AutoShape 36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5" name="AutoShape 37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6" name="AutoShape 38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7" name="AutoShape 39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8" name="AutoShape 40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9" name="AutoShape 41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0" name="AutoShape 42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1" name="AutoShape 43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2" name="AutoShape 44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3" name="AutoShape 45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4" name="AutoShape 46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5" name="AutoShape 47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6" name="AutoShape 48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7" name="AutoShape 49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8" name="AutoShape 50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9" name="AutoShape 51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0" name="AutoShape 52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1" name="AutoShape 53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2" name="AutoShape 54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3" name="AutoShape 55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4" name="AutoShape 56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5" name="AutoShape 57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6" name="AutoShape 58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7" name="AutoShape 59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8" name="AutoShape 60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9" name="AutoShape 61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0" name="AutoShape 62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1" name="AutoShape 63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2" name="AutoShape 64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3" name="AutoShape 65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4" name="AutoShape 66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5" name="AutoShape 67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6" name="AutoShape 6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7" name="AutoShape 6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8" name="AutoShape 7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9" name="AutoShape 7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0" name="AutoShape 72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1" name="AutoShape 73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2" name="AutoShape 74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3" name="AutoShape 75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4" name="AutoShape 7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5" name="AutoShape 7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6" name="AutoShape 7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7" name="AutoShape 7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8" name="AutoShape 80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9" name="AutoShape 81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0" name="AutoShape 82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1" name="AutoShape 83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2" name="AutoShape 84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3" name="AutoShape 85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4" name="AutoShape 86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5" name="AutoShape 87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6" name="AutoShape 8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7" name="AutoShape 8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8" name="AutoShape 9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9" name="AutoShape 9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0" name="AutoShape 92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1" name="AutoShape 93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2" name="AutoShape 94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3" name="AutoShape 95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4" name="AutoShape 9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5" name="AutoShape 9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6" name="AutoShape 9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7" name="AutoShape 9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8" name="Line 100"/>
          <p:cNvSpPr>
            <a:spLocks noChangeShapeType="1"/>
          </p:cNvSpPr>
          <p:nvPr/>
        </p:nvSpPr>
        <p:spPr bwMode="auto">
          <a:xfrm>
            <a:off x="4216400" y="1163638"/>
            <a:ext cx="1588" cy="371475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49" name="Line 101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35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06499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2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3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6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7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9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0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1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2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3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4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5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7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8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9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0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1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2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3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4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5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6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7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8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9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0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1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2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3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4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5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6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7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8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9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0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1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2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3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4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5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6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7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8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9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0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1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2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3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4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5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6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7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8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9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0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1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2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3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4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5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6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7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8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9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0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1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2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3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4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5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6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7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8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9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0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1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2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3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4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5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6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7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8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9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0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1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2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3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4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06595" name="Group 99"/>
          <p:cNvGrpSpPr>
            <a:grpSpLocks/>
          </p:cNvGrpSpPr>
          <p:nvPr/>
        </p:nvGrpSpPr>
        <p:grpSpPr bwMode="auto">
          <a:xfrm>
            <a:off x="4230688" y="912813"/>
            <a:ext cx="1668462" cy="620712"/>
            <a:chOff x="2665" y="575"/>
            <a:chExt cx="1051" cy="391"/>
          </a:xfrm>
        </p:grpSpPr>
        <p:sp>
          <p:nvSpPr>
            <p:cNvPr id="106600" name="Text Box 100"/>
            <p:cNvSpPr txBox="1">
              <a:spLocks noChangeArrowheads="1"/>
            </p:cNvSpPr>
            <p:nvPr/>
          </p:nvSpPr>
          <p:spPr bwMode="auto">
            <a:xfrm>
              <a:off x="2665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06601" name="Line 101"/>
            <p:cNvSpPr>
              <a:spLocks noChangeShapeType="1"/>
            </p:cNvSpPr>
            <p:nvPr/>
          </p:nvSpPr>
          <p:spPr bwMode="auto">
            <a:xfrm>
              <a:off x="3291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596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7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6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7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8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9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0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1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2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3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5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6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7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8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9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0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1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2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3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4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5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6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7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8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9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0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1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2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3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4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5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6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7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8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9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0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1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2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3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4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5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6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7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8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9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0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1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2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3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4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5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6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7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8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9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0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1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2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3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4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5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6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7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8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9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0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1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2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3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4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5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6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7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8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9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0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1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2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3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4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5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6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7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8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9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40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41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42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08643" name="Group 99"/>
          <p:cNvGrpSpPr>
            <a:grpSpLocks/>
          </p:cNvGrpSpPr>
          <p:nvPr/>
        </p:nvGrpSpPr>
        <p:grpSpPr bwMode="auto">
          <a:xfrm>
            <a:off x="4230688" y="912813"/>
            <a:ext cx="1668462" cy="620712"/>
            <a:chOff x="2665" y="575"/>
            <a:chExt cx="1051" cy="391"/>
          </a:xfrm>
        </p:grpSpPr>
        <p:sp>
          <p:nvSpPr>
            <p:cNvPr id="108648" name="Text Box 100"/>
            <p:cNvSpPr txBox="1">
              <a:spLocks noChangeArrowheads="1"/>
            </p:cNvSpPr>
            <p:nvPr/>
          </p:nvSpPr>
          <p:spPr bwMode="auto">
            <a:xfrm>
              <a:off x="2665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08649" name="Line 101"/>
            <p:cNvSpPr>
              <a:spLocks noChangeShapeType="1"/>
            </p:cNvSpPr>
            <p:nvPr/>
          </p:nvSpPr>
          <p:spPr bwMode="auto">
            <a:xfrm>
              <a:off x="3291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644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8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0595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2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6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7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8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9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0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1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2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3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4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5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6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8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9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0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1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2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3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4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5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6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7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8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9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0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1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2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3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4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5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6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7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8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9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0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1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2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3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4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5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6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7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8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9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0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1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2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3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4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5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6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7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8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9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0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1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2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3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4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5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6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7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8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9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0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1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2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3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4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5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6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7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8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9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0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1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2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3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4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5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6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7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8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9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90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0691" name="Group 99"/>
          <p:cNvGrpSpPr>
            <a:grpSpLocks/>
          </p:cNvGrpSpPr>
          <p:nvPr/>
        </p:nvGrpSpPr>
        <p:grpSpPr bwMode="auto">
          <a:xfrm>
            <a:off x="4914900" y="912813"/>
            <a:ext cx="1668463" cy="620712"/>
            <a:chOff x="3096" y="575"/>
            <a:chExt cx="1051" cy="391"/>
          </a:xfrm>
        </p:grpSpPr>
        <p:sp>
          <p:nvSpPr>
            <p:cNvPr id="110696" name="Text Box 100"/>
            <p:cNvSpPr txBox="1">
              <a:spLocks noChangeArrowheads="1"/>
            </p:cNvSpPr>
            <p:nvPr/>
          </p:nvSpPr>
          <p:spPr bwMode="auto">
            <a:xfrm>
              <a:off x="3096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0697" name="Line 101"/>
            <p:cNvSpPr>
              <a:spLocks noChangeShapeType="1"/>
            </p:cNvSpPr>
            <p:nvPr/>
          </p:nvSpPr>
          <p:spPr bwMode="auto">
            <a:xfrm>
              <a:off x="3722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92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61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2643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4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8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3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4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5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6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7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8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9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0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1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2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3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4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5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6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7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8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9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0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1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2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3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4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5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6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7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8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9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0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1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2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3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4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5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6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7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8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9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0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1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2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3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4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5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6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7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8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9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0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1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2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3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4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5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6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7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8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9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0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1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2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3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4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5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6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7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8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9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0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1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2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3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4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5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6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7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8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9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0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1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2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3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4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5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6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7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8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2739" name="Group 99"/>
          <p:cNvGrpSpPr>
            <a:grpSpLocks/>
          </p:cNvGrpSpPr>
          <p:nvPr/>
        </p:nvGrpSpPr>
        <p:grpSpPr bwMode="auto">
          <a:xfrm>
            <a:off x="5959475" y="912813"/>
            <a:ext cx="1668463" cy="620712"/>
            <a:chOff x="3754" y="575"/>
            <a:chExt cx="1051" cy="391"/>
          </a:xfrm>
        </p:grpSpPr>
        <p:sp>
          <p:nvSpPr>
            <p:cNvPr id="112744" name="Text Box 100"/>
            <p:cNvSpPr txBox="1">
              <a:spLocks noChangeArrowheads="1"/>
            </p:cNvSpPr>
            <p:nvPr/>
          </p:nvSpPr>
          <p:spPr bwMode="auto">
            <a:xfrm>
              <a:off x="3754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2745" name="Line 101"/>
            <p:cNvSpPr>
              <a:spLocks noChangeShapeType="1"/>
            </p:cNvSpPr>
            <p:nvPr/>
          </p:nvSpPr>
          <p:spPr bwMode="auto">
            <a:xfrm>
              <a:off x="4379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0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89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4691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7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9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0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1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2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3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4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5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6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7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8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9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0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1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2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3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4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5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6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7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8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9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0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1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2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3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4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5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6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7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8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9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0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1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2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3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4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5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6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7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8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9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0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1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2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3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4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5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6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7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8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9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0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1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2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3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4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5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6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7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8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9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0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1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2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3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4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5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6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7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8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9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0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1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2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3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4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5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6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7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8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9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0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1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2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3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4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5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6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4787" name="Group 99"/>
          <p:cNvGrpSpPr>
            <a:grpSpLocks/>
          </p:cNvGrpSpPr>
          <p:nvPr/>
        </p:nvGrpSpPr>
        <p:grpSpPr bwMode="auto">
          <a:xfrm>
            <a:off x="7326313" y="912813"/>
            <a:ext cx="1668462" cy="620712"/>
            <a:chOff x="4615" y="575"/>
            <a:chExt cx="1051" cy="391"/>
          </a:xfrm>
        </p:grpSpPr>
        <p:sp>
          <p:nvSpPr>
            <p:cNvPr id="114792" name="Text Box 100"/>
            <p:cNvSpPr txBox="1">
              <a:spLocks noChangeArrowheads="1"/>
            </p:cNvSpPr>
            <p:nvPr/>
          </p:nvSpPr>
          <p:spPr bwMode="auto">
            <a:xfrm>
              <a:off x="4615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4793" name="Line 101"/>
            <p:cNvSpPr>
              <a:spLocks noChangeShapeType="1"/>
            </p:cNvSpPr>
            <p:nvPr/>
          </p:nvSpPr>
          <p:spPr bwMode="auto">
            <a:xfrm>
              <a:off x="5241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88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0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3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4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5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7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8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9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0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1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2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3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4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5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6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7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8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9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0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1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2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3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4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5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6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7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8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9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0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1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2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3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4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5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6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7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8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9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0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1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2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3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4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5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6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7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8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9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0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1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2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3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4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5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6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7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8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9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0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1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2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3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4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5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6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7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8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9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0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1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2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3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4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5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6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7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8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9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0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1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2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3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4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5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6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7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8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9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0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1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2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3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4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6835" name="Group 99"/>
          <p:cNvGrpSpPr>
            <a:grpSpLocks/>
          </p:cNvGrpSpPr>
          <p:nvPr/>
        </p:nvGrpSpPr>
        <p:grpSpPr bwMode="auto">
          <a:xfrm>
            <a:off x="7326313" y="912813"/>
            <a:ext cx="1668462" cy="620712"/>
            <a:chOff x="4615" y="575"/>
            <a:chExt cx="1051" cy="391"/>
          </a:xfrm>
        </p:grpSpPr>
        <p:sp>
          <p:nvSpPr>
            <p:cNvPr id="116840" name="Text Box 100"/>
            <p:cNvSpPr txBox="1">
              <a:spLocks noChangeArrowheads="1"/>
            </p:cNvSpPr>
            <p:nvPr/>
          </p:nvSpPr>
          <p:spPr bwMode="auto">
            <a:xfrm>
              <a:off x="4615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6841" name="Line 101"/>
            <p:cNvSpPr>
              <a:spLocks noChangeShapeType="1"/>
            </p:cNvSpPr>
            <p:nvPr/>
          </p:nvSpPr>
          <p:spPr bwMode="auto">
            <a:xfrm>
              <a:off x="5241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36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56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88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89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0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1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2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3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4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5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6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7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8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9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0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1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2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3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4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5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6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7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8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9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0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1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2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3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4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5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6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7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8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9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0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1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2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3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4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5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6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7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8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9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0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1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2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3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4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5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6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7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8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9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0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1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2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3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4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5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6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7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8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9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0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1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2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3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4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5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6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7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8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9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0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1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2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3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4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5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6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7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8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9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0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1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2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3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4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5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6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7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8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9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80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81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82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8883" name="Group 99"/>
          <p:cNvGrpSpPr>
            <a:grpSpLocks/>
          </p:cNvGrpSpPr>
          <p:nvPr/>
        </p:nvGrpSpPr>
        <p:grpSpPr bwMode="auto">
          <a:xfrm>
            <a:off x="2143125" y="912813"/>
            <a:ext cx="1668463" cy="620712"/>
            <a:chOff x="1350" y="575"/>
            <a:chExt cx="1051" cy="391"/>
          </a:xfrm>
        </p:grpSpPr>
        <p:sp>
          <p:nvSpPr>
            <p:cNvPr id="118888" name="Text Box 100"/>
            <p:cNvSpPr txBox="1">
              <a:spLocks noChangeArrowheads="1"/>
            </p:cNvSpPr>
            <p:nvPr/>
          </p:nvSpPr>
          <p:spPr bwMode="auto">
            <a:xfrm>
              <a:off x="1350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8889" name="Line 101"/>
            <p:cNvSpPr>
              <a:spLocks noChangeShapeType="1"/>
            </p:cNvSpPr>
            <p:nvPr/>
          </p:nvSpPr>
          <p:spPr bwMode="auto">
            <a:xfrm>
              <a:off x="1976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884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34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20835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7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8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9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0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1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2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3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4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8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1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2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4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5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6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7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8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9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0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1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2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3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4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5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6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7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8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9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0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1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2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3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4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5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6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7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8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9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0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1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2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3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4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5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6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7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8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9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0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1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2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3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4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5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6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7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8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9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0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1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2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3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4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5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6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7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8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9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0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1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2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3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4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5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6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7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8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9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0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1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2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3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4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5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6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7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8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9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30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20931" name="Group 99"/>
          <p:cNvGrpSpPr>
            <a:grpSpLocks/>
          </p:cNvGrpSpPr>
          <p:nvPr/>
        </p:nvGrpSpPr>
        <p:grpSpPr bwMode="auto">
          <a:xfrm>
            <a:off x="1820863" y="912813"/>
            <a:ext cx="1666875" cy="620712"/>
            <a:chOff x="1146" y="575"/>
            <a:chExt cx="1051" cy="391"/>
          </a:xfrm>
        </p:grpSpPr>
        <p:sp>
          <p:nvSpPr>
            <p:cNvPr id="120936" name="Text Box 100"/>
            <p:cNvSpPr txBox="1">
              <a:spLocks noChangeArrowheads="1"/>
            </p:cNvSpPr>
            <p:nvPr/>
          </p:nvSpPr>
          <p:spPr bwMode="auto">
            <a:xfrm>
              <a:off x="1146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20937" name="Line 101"/>
            <p:cNvSpPr>
              <a:spLocks noChangeShapeType="1"/>
            </p:cNvSpPr>
            <p:nvPr/>
          </p:nvSpPr>
          <p:spPr bwMode="auto">
            <a:xfrm>
              <a:off x="1772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932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26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22883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7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9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0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1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2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3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4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5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6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7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8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9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0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1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2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3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4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5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6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7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8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9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0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1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2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3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4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5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6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7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8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9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0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1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2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3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4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5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6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7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8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9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0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1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2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3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4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5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6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7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8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9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0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1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2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3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4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5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6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7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8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9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0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1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2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3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4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5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6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7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8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9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0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1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2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3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4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5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6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7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8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9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0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1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2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3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4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5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6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7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8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22979" name="Group 99"/>
          <p:cNvGrpSpPr>
            <a:grpSpLocks/>
          </p:cNvGrpSpPr>
          <p:nvPr/>
        </p:nvGrpSpPr>
        <p:grpSpPr bwMode="auto">
          <a:xfrm>
            <a:off x="450850" y="912813"/>
            <a:ext cx="1668463" cy="620712"/>
            <a:chOff x="284" y="575"/>
            <a:chExt cx="1051" cy="391"/>
          </a:xfrm>
        </p:grpSpPr>
        <p:sp>
          <p:nvSpPr>
            <p:cNvPr id="122984" name="Text Box 100"/>
            <p:cNvSpPr txBox="1">
              <a:spLocks noChangeArrowheads="1"/>
            </p:cNvSpPr>
            <p:nvPr/>
          </p:nvSpPr>
          <p:spPr bwMode="auto">
            <a:xfrm>
              <a:off x="284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22985" name="Line 101"/>
            <p:cNvSpPr>
              <a:spLocks noChangeShapeType="1"/>
            </p:cNvSpPr>
            <p:nvPr/>
          </p:nvSpPr>
          <p:spPr bwMode="auto">
            <a:xfrm>
              <a:off x="910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80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60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related to I/O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999" y="1501435"/>
            <a:ext cx="8077035" cy="54807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How to access I/O devices in HW?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How </a:t>
            </a:r>
            <a:r>
              <a:rPr lang="en-US" dirty="0" smtClean="0"/>
              <a:t>to interact with I/O devices?</a:t>
            </a:r>
            <a:endParaRPr lang="en-US" b="1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How </a:t>
            </a:r>
            <a:r>
              <a:rPr lang="en-US" dirty="0" smtClean="0"/>
              <a:t>are I/O devices categorized?</a:t>
            </a:r>
            <a:endParaRPr lang="en-US" b="1" dirty="0" smtClean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Character vs. </a:t>
            </a:r>
            <a:r>
              <a:rPr lang="en-US" b="1" dirty="0" smtClean="0"/>
              <a:t>Block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934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24931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3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4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6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7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8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2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3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4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5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6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7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8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9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0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1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2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3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4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5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6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7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8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9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0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1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2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3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4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5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6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7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8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9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0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1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2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3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4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5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6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7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8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9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0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1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2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3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4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5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6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7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8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9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0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1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2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3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4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5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6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7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8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9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0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1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2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3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4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5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6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7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8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9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0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1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2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3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4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5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6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7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8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9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0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1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2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3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4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5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6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25027" name="Group 99"/>
          <p:cNvGrpSpPr>
            <a:grpSpLocks/>
          </p:cNvGrpSpPr>
          <p:nvPr/>
        </p:nvGrpSpPr>
        <p:grpSpPr bwMode="auto">
          <a:xfrm>
            <a:off x="450850" y="912813"/>
            <a:ext cx="1668463" cy="620712"/>
            <a:chOff x="284" y="575"/>
            <a:chExt cx="1051" cy="391"/>
          </a:xfrm>
        </p:grpSpPr>
        <p:sp>
          <p:nvSpPr>
            <p:cNvPr id="125033" name="Text Box 100"/>
            <p:cNvSpPr txBox="1">
              <a:spLocks noChangeArrowheads="1"/>
            </p:cNvSpPr>
            <p:nvPr/>
          </p:nvSpPr>
          <p:spPr bwMode="auto">
            <a:xfrm>
              <a:off x="284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25034" name="Line 101"/>
            <p:cNvSpPr>
              <a:spLocks noChangeShapeType="1"/>
            </p:cNvSpPr>
            <p:nvPr/>
          </p:nvSpPr>
          <p:spPr bwMode="auto">
            <a:xfrm>
              <a:off x="910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28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2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169863" y="2770188"/>
            <a:ext cx="9709150" cy="2713037"/>
          </a:xfrm>
        </p:spPr>
        <p:txBody>
          <a:bodyPr/>
          <a:lstStyle/>
          <a:p>
            <a:pPr marL="288925" indent="-180975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>
                <a:ea typeface="ＭＳ Ｐゴシック" charset="-128"/>
              </a:rPr>
              <a:t>What is the overhead of the SCAN algorithm?</a:t>
            </a:r>
          </a:p>
          <a:p>
            <a:pPr marL="757238" lvl="1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/>
              <a:t>Count the </a:t>
            </a:r>
            <a:r>
              <a:rPr lang="en-GB" altLang="en-US" i="1">
                <a:solidFill>
                  <a:srgbClr val="993333"/>
                </a:solidFill>
              </a:rPr>
              <a:t>total amount of seek time </a:t>
            </a:r>
            <a:r>
              <a:rPr lang="en-GB" altLang="en-US"/>
              <a:t>to service all I/O requests</a:t>
            </a:r>
          </a:p>
          <a:p>
            <a:pPr marL="757238" lvl="1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/>
              <a:t>In this case, 12 tracks in --&gt; direction</a:t>
            </a:r>
          </a:p>
          <a:p>
            <a:pPr marL="757238" lvl="1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/>
              <a:t>15 tracks for long seek back</a:t>
            </a:r>
          </a:p>
          <a:p>
            <a:pPr marL="757238" lvl="1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/>
              <a:t>5 tracks in &lt;-- direction</a:t>
            </a:r>
          </a:p>
          <a:p>
            <a:pPr marL="1260475" lvl="2" indent="-180975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>
                <a:solidFill>
                  <a:srgbClr val="2323DC"/>
                </a:solidFill>
              </a:rPr>
              <a:t>Total: 12+15+5 = 32 tracks</a:t>
            </a:r>
          </a:p>
        </p:txBody>
      </p:sp>
    </p:spTree>
    <p:extLst>
      <p:ext uri="{BB962C8B-B14F-4D97-AF65-F5344CB8AC3E}">
        <p14:creationId xmlns:p14="http://schemas.microsoft.com/office/powerpoint/2010/main" val="534446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all disk devices may require I/O scheduling.  </a:t>
            </a:r>
          </a:p>
          <a:p>
            <a:r>
              <a:rPr lang="en-US" dirty="0" smtClean="0"/>
              <a:t>Solid State disks have no moving parts and mechanical delays.</a:t>
            </a:r>
          </a:p>
          <a:p>
            <a:r>
              <a:rPr lang="en-US" dirty="0" smtClean="0"/>
              <a:t>SSD’s have other problems due to the following characteristics:</a:t>
            </a:r>
          </a:p>
          <a:p>
            <a:pPr lvl="1"/>
            <a:r>
              <a:rPr lang="en-US" dirty="0" smtClean="0"/>
              <a:t>Block based read only read access, fast, no restriction.</a:t>
            </a:r>
          </a:p>
          <a:p>
            <a:pPr lvl="1"/>
            <a:r>
              <a:rPr lang="en-US" dirty="0" smtClean="0"/>
              <a:t>Only empty blocks can be written, slower than read but still fast</a:t>
            </a:r>
          </a:p>
          <a:p>
            <a:pPr lvl="1"/>
            <a:r>
              <a:rPr lang="en-US" dirty="0" smtClean="0"/>
              <a:t>Non-empty blocks needs to be </a:t>
            </a:r>
            <a:r>
              <a:rPr lang="en-US" dirty="0" smtClean="0">
                <a:solidFill>
                  <a:srgbClr val="660066"/>
                </a:solidFill>
              </a:rPr>
              <a:t>erased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Erasing has to be done in larger units (segments/clusters). i.e. 512byte vs. 32KByte.</a:t>
            </a:r>
          </a:p>
          <a:p>
            <a:pPr lvl="1"/>
            <a:r>
              <a:rPr lang="en-US" dirty="0" smtClean="0"/>
              <a:t>Erasing is slow and each segment has a erase cycle limit (i.e. 10000 erases).</a:t>
            </a:r>
          </a:p>
          <a:p>
            <a:r>
              <a:rPr lang="en-US" dirty="0" smtClean="0"/>
              <a:t>Single bit update requires:</a:t>
            </a:r>
          </a:p>
          <a:p>
            <a:pPr lvl="1"/>
            <a:r>
              <a:rPr lang="en-US" dirty="0" smtClean="0"/>
              <a:t>Erase a whole segment , write all (32K) content with modified bit.</a:t>
            </a:r>
          </a:p>
        </p:txBody>
      </p:sp>
    </p:spTree>
    <p:extLst>
      <p:ext uri="{BB962C8B-B14F-4D97-AF65-F5344CB8AC3E}">
        <p14:creationId xmlns:p14="http://schemas.microsoft.com/office/powerpoint/2010/main" val="10602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Erase/write problem solution:</a:t>
            </a:r>
          </a:p>
          <a:p>
            <a:pPr lvl="1"/>
            <a:r>
              <a:rPr lang="en-US" dirty="0" smtClean="0"/>
              <a:t>Write modified blocks on already erased segments</a:t>
            </a:r>
          </a:p>
          <a:p>
            <a:pPr lvl="1"/>
            <a:r>
              <a:rPr lang="en-US" dirty="0" smtClean="0"/>
              <a:t>Logical block number and actual block on disk differs.</a:t>
            </a:r>
          </a:p>
          <a:p>
            <a:pPr lvl="1"/>
            <a:r>
              <a:rPr lang="en-US" dirty="0" smtClean="0"/>
              <a:t>Keep and internal table for actual block to logical block mapping.</a:t>
            </a:r>
          </a:p>
          <a:p>
            <a:pPr lvl="1"/>
            <a:r>
              <a:rPr lang="en-US" dirty="0" smtClean="0"/>
              <a:t>OS asks for logical block content, SDD controller returns actual block content.</a:t>
            </a:r>
          </a:p>
          <a:p>
            <a:r>
              <a:rPr lang="en-US" dirty="0" smtClean="0"/>
              <a:t>Called Wear Leveling or Write Amplification.</a:t>
            </a:r>
          </a:p>
          <a:p>
            <a:r>
              <a:rPr lang="en-US" dirty="0" smtClean="0"/>
              <a:t>FTL: Flash Translation Layer implemented on Flash hardware does the translation. OS does not know about it.</a:t>
            </a:r>
          </a:p>
          <a:p>
            <a:r>
              <a:rPr lang="en-US" dirty="0" smtClean="0"/>
              <a:t>OS based solution: Use a Log Structured File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1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Managing disks on a system gets complicated as space requirement increases by time.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Adding new disks to system, changing failed disks, deleting disks, adjusting partitions with new layout is an issue.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 solution is Logical Volume Management.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 layer in OS maps a group of physical disk  partitions into  a large contiguous logical volume. 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dirty="0" smtClean="0"/>
              <a:t>E.g. add 5 4T disks to get a 20T as a single partition. 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LVM helps getting OS independent from underlying disk organization.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RAID (Redundant Array of Independent Disks) is another solution which also respects disk failures and efficiency.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Common RAID levels: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0 stripe  (distribute I/O requests on two or more disks for efficiency)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1 mirror (execute same I/O on two or more disks for failure recovery)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5 distributed parity (distribute operation on multiple disk with parity, both efficiency and </a:t>
            </a:r>
            <a:r>
              <a:rPr lang="en-US" dirty="0" err="1" smtClean="0"/>
              <a:t>filure</a:t>
            </a:r>
            <a:r>
              <a:rPr lang="en-US" dirty="0" smtClean="0"/>
              <a:t> recovery)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RAID is best implemented in HW. OS implementation is called Soft RAID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Block device operations are tightly coupled with virtual memory and paging.</a:t>
            </a:r>
          </a:p>
          <a:p>
            <a:r>
              <a:rPr lang="en-US" dirty="0" smtClean="0"/>
              <a:t>Some of the frames are used as page cache and keeps data of block devices in systems.</a:t>
            </a:r>
          </a:p>
          <a:p>
            <a:r>
              <a:rPr lang="en-US" dirty="0" smtClean="0"/>
              <a:t>I/O in a block device:</a:t>
            </a:r>
          </a:p>
          <a:p>
            <a:pPr lvl="1"/>
            <a:r>
              <a:rPr lang="en-US" dirty="0" smtClean="0"/>
              <a:t>Search if block is already in page cache (in physical memory):</a:t>
            </a:r>
          </a:p>
          <a:p>
            <a:pPr lvl="1"/>
            <a:r>
              <a:rPr lang="en-US" dirty="0" smtClean="0"/>
              <a:t>if found read/write buffer from/to existing frame</a:t>
            </a:r>
          </a:p>
          <a:p>
            <a:pPr lvl="1"/>
            <a:r>
              <a:rPr lang="en-US" dirty="0" smtClean="0"/>
              <a:t>Else allocate a frame,</a:t>
            </a:r>
            <a:br>
              <a:rPr lang="en-US" dirty="0" smtClean="0"/>
            </a:br>
            <a:r>
              <a:rPr lang="en-US" dirty="0" smtClean="0"/>
              <a:t>read device block into frame,</a:t>
            </a:r>
            <a:br>
              <a:rPr lang="en-US" dirty="0" smtClean="0"/>
            </a:br>
            <a:r>
              <a:rPr lang="en-US" dirty="0" smtClean="0"/>
              <a:t>mark frame as caching device-block pair</a:t>
            </a:r>
            <a:br>
              <a:rPr lang="en-US" dirty="0" smtClean="0"/>
            </a:br>
            <a:r>
              <a:rPr lang="en-US" dirty="0" smtClean="0"/>
              <a:t>read/write </a:t>
            </a:r>
            <a:r>
              <a:rPr lang="en-US" dirty="0" err="1" smtClean="0"/>
              <a:t>bufffer</a:t>
            </a:r>
            <a:r>
              <a:rPr lang="en-US" dirty="0" smtClean="0"/>
              <a:t> from/to this frame.</a:t>
            </a:r>
          </a:p>
          <a:p>
            <a:r>
              <a:rPr lang="en-US" dirty="0" smtClean="0"/>
              <a:t>Dirty pages are written on block device periodically.</a:t>
            </a:r>
          </a:p>
          <a:p>
            <a:r>
              <a:rPr lang="en-US" dirty="0" smtClean="0"/>
              <a:t>Accelerates I/O operations significantly, especially file system meta data operations.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cache idea also couples with memory mapped I/O. </a:t>
            </a:r>
            <a:r>
              <a:rPr lang="en-US" dirty="0" err="1" smtClean="0"/>
              <a:t>mmap</a:t>
            </a:r>
            <a:r>
              <a:rPr lang="en-US" dirty="0" smtClean="0"/>
              <a:t>()’</a:t>
            </a:r>
            <a:r>
              <a:rPr lang="en-US" dirty="0" err="1" smtClean="0"/>
              <a:t>ed</a:t>
            </a:r>
            <a:r>
              <a:rPr lang="en-US" dirty="0" smtClean="0"/>
              <a:t> files work in a similar mechanism.</a:t>
            </a:r>
          </a:p>
          <a:p>
            <a:r>
              <a:rPr lang="en-US" dirty="0" smtClean="0"/>
              <a:t>Virtual memory of a process map a page backed as a file (instead of a block device). Changes are updated on memory, cached frames are forced on disk periodically.</a:t>
            </a:r>
          </a:p>
          <a:p>
            <a:r>
              <a:rPr lang="en-US" dirty="0" smtClean="0"/>
              <a:t>VM system keeps track of frames of page and file caches together with other (resident and free) pages.</a:t>
            </a:r>
          </a:p>
          <a:p>
            <a:r>
              <a:rPr lang="en-US" dirty="0" smtClean="0"/>
              <a:t>VM system adapts sizes of file and device cache based on memory state of the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Buffering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A </a:t>
            </a:r>
            <a:r>
              <a:rPr lang="en-GB" altLang="en-US" b="1" dirty="0">
                <a:ea typeface="ＭＳ Ｐゴシック" charset="-128"/>
              </a:rPr>
              <a:t>buffer</a:t>
            </a:r>
            <a:r>
              <a:rPr lang="en-GB" altLang="en-US" dirty="0">
                <a:ea typeface="ＭＳ Ｐゴシック" charset="-128"/>
              </a:rPr>
              <a:t> is a memory area that stores data while they are transferred between two devices or between a device and an application. </a:t>
            </a:r>
          </a:p>
          <a:p>
            <a:pPr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Buffering is done for three reasons. </a:t>
            </a:r>
          </a:p>
          <a:p>
            <a:pPr lvl="1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to cope with a speed mismatch between the producer and consumer of a data stream.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file is being received via modem for storage on the hard disk</a:t>
            </a:r>
          </a:p>
          <a:p>
            <a:pPr lvl="1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 to adapt between devices that have different data-transfer sizes.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networking: messages are typically </a:t>
            </a:r>
            <a:r>
              <a:rPr lang="en-GB" altLang="en-US" dirty="0" smtClean="0"/>
              <a:t>fragmented </a:t>
            </a:r>
            <a:r>
              <a:rPr lang="en-GB" altLang="en-US" dirty="0"/>
              <a:t>during sending and receiving</a:t>
            </a:r>
          </a:p>
          <a:p>
            <a:pPr lvl="1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to support copy semantics for application I/O.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application </a:t>
            </a:r>
            <a:r>
              <a:rPr lang="en-GB" altLang="en-US" dirty="0" smtClean="0"/>
              <a:t>calls </a:t>
            </a:r>
            <a:r>
              <a:rPr lang="en-GB" altLang="en-US" dirty="0"/>
              <a:t>the write()  system call, providing a pointer to the buffer and an integer specifying the number of bytes to write.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After the system call returns, what happens if the application changes the contents of the buffer?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When processing write()  system call, OS copy the application data into a kernel buffer before returning control to the application.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disk write is performed from the kernel buffer, so that subsequent changes to the application buffer have no effect.</a:t>
            </a:r>
          </a:p>
          <a:p>
            <a:pPr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64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0" y="5562600"/>
            <a:ext cx="10080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/>
          <a:lstStyle>
            <a:lvl1pPr marL="604838" indent="-604838"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89000"/>
              </a:lnSpc>
            </a:pPr>
            <a:r>
              <a:rPr lang="en-GB" altLang="en-US"/>
              <a:t>(a) Unbuffered input. (b) Buffering in user space. </a:t>
            </a:r>
            <a:br>
              <a:rPr lang="en-GB" altLang="en-US"/>
            </a:br>
            <a:r>
              <a:rPr lang="en-GB" altLang="en-US"/>
              <a:t>(c) Buffering in the kernel followed by copying to user space.(d) Double buffering in the kernel.</a:t>
            </a:r>
          </a:p>
        </p:txBody>
      </p:sp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1487488"/>
            <a:ext cx="9072562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(1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97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ext Box 1"/>
          <p:cNvSpPr txBox="1">
            <a:spLocks noChangeArrowheads="1"/>
          </p:cNvSpPr>
          <p:nvPr/>
        </p:nvSpPr>
        <p:spPr bwMode="auto">
          <a:xfrm>
            <a:off x="168275" y="5913438"/>
            <a:ext cx="97059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/>
          <a:lstStyle>
            <a:lvl1pPr marL="604838" indent="-604838"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</a:pPr>
            <a:r>
              <a:rPr lang="en-GB" altLang="en-US"/>
              <a:t>Networking may involve many copies of a packet.</a:t>
            </a:r>
          </a:p>
        </p:txBody>
      </p:sp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92250"/>
            <a:ext cx="7916863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(2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5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Caching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>
                <a:ea typeface="ＭＳ Ｐゴシック" charset="-128"/>
              </a:rPr>
              <a:t>Caching is done at the I/O level to improve the I/O efficiency.</a:t>
            </a:r>
          </a:p>
          <a:p>
            <a:pPr marL="0" indent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>
                <a:ea typeface="ＭＳ Ｐゴシック" charset="-128"/>
              </a:rPr>
              <a:t>The difference between a buffer and a cache is that a buffer may hold the only existing copy of a data item, whereas a cache, by definition, just holds a copy on faster storage of an item that resides elsewhere.</a:t>
            </a:r>
          </a:p>
          <a:p>
            <a:pPr marL="0" indent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>
              <a:ea typeface="ＭＳ Ｐゴシック" charset="-128"/>
            </a:endParaRPr>
          </a:p>
          <a:p>
            <a:pPr marL="0" indent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>
                <a:ea typeface="ＭＳ Ｐゴシック" charset="-128"/>
              </a:rPr>
              <a:t>Caching and buffering are distinct functions, but sometimes a region of memory can be used for both purposes. For instance, to preserve copy semantics and to enable efficient scheduling of disk I/O, the operating system uses buffers in main memory to hold disk data.</a:t>
            </a:r>
          </a:p>
        </p:txBody>
      </p:sp>
    </p:spTree>
    <p:extLst>
      <p:ext uri="{BB962C8B-B14F-4D97-AF65-F5344CB8AC3E}">
        <p14:creationId xmlns:p14="http://schemas.microsoft.com/office/powerpoint/2010/main" val="1042656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075" y="480254"/>
            <a:ext cx="8907836" cy="839964"/>
          </a:xfrm>
        </p:spPr>
        <p:txBody>
          <a:bodyPr/>
          <a:lstStyle/>
          <a:p>
            <a:r>
              <a:rPr lang="en-US" dirty="0"/>
              <a:t>How to access I/O devices in HW?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needs to send/receive commands and control to device controller to accomplish I/O.</a:t>
            </a:r>
          </a:p>
          <a:p>
            <a:r>
              <a:rPr lang="en-US" dirty="0" smtClean="0"/>
              <a:t>Device controller* has one or more registers for control and data. (*will be described later)</a:t>
            </a:r>
          </a:p>
          <a:p>
            <a:r>
              <a:rPr lang="en-US" dirty="0" smtClean="0"/>
              <a:t>Processor communicates controller through reading/writing to these registers</a:t>
            </a:r>
          </a:p>
          <a:p>
            <a:r>
              <a:rPr lang="en-US" dirty="0" smtClean="0"/>
              <a:t>How to address these registers?</a:t>
            </a:r>
          </a:p>
          <a:p>
            <a:pPr lvl="1"/>
            <a:r>
              <a:rPr lang="en-US" dirty="0" smtClean="0"/>
              <a:t>Memory-based I/O</a:t>
            </a:r>
          </a:p>
          <a:p>
            <a:pPr lvl="1"/>
            <a:r>
              <a:rPr lang="en-US" dirty="0" smtClean="0"/>
              <a:t>Port-based I/O</a:t>
            </a:r>
          </a:p>
          <a:p>
            <a:pPr lvl="1"/>
            <a:r>
              <a:rPr lang="en-US" dirty="0" smtClean="0"/>
              <a:t>Hybrid I/O</a:t>
            </a:r>
          </a:p>
        </p:txBody>
      </p:sp>
    </p:spTree>
    <p:extLst>
      <p:ext uri="{BB962C8B-B14F-4D97-AF65-F5344CB8AC3E}">
        <p14:creationId xmlns:p14="http://schemas.microsoft.com/office/powerpoint/2010/main" val="12081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>
                <a:ea typeface="ＭＳ Ｐゴシック" charset="-128"/>
              </a:rPr>
              <a:t>Blocking I/O semantic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When an application issues a </a:t>
            </a:r>
            <a:r>
              <a:rPr lang="en-GB" altLang="en-US" b="1" dirty="0">
                <a:ea typeface="ＭＳ Ｐゴシック" charset="-128"/>
              </a:rPr>
              <a:t>blocking</a:t>
            </a:r>
            <a:r>
              <a:rPr lang="en-GB" altLang="en-US" dirty="0">
                <a:ea typeface="ＭＳ Ｐゴシック" charset="-128"/>
              </a:rPr>
              <a:t> system call, the execution of the application is suspended.	</a:t>
            </a:r>
          </a:p>
          <a:p>
            <a:pPr lvl="2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The application is moved from the operating system's </a:t>
            </a:r>
            <a:r>
              <a:rPr lang="en-GB" altLang="en-US" dirty="0" smtClean="0"/>
              <a:t>ready queue </a:t>
            </a:r>
            <a:r>
              <a:rPr lang="en-GB" altLang="en-US" dirty="0"/>
              <a:t>to a wait queue. </a:t>
            </a:r>
            <a:endParaRPr lang="en-GB" altLang="en-US" dirty="0" smtClean="0"/>
          </a:p>
          <a:p>
            <a:pPr lvl="2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 smtClean="0"/>
              <a:t>After </a:t>
            </a:r>
            <a:r>
              <a:rPr lang="en-GB" altLang="en-US" dirty="0"/>
              <a:t>the system call completes, the application is moved back to the </a:t>
            </a:r>
            <a:r>
              <a:rPr lang="en-GB" altLang="en-US" dirty="0" smtClean="0"/>
              <a:t>ready queue.</a:t>
            </a:r>
            <a:endParaRPr lang="en-GB" altLang="en-US" dirty="0"/>
          </a:p>
          <a:p>
            <a:pPr lvl="2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Easy to </a:t>
            </a:r>
            <a:r>
              <a:rPr lang="en-GB" altLang="en-US" dirty="0" smtClean="0"/>
              <a:t>understand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8359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err="1" smtClean="0">
                <a:ea typeface="ＭＳ Ｐゴシック" charset="-128"/>
              </a:rPr>
              <a:t>Nonblocking</a:t>
            </a:r>
            <a:r>
              <a:rPr lang="en-GB" altLang="en-US" dirty="0" smtClean="0">
                <a:ea typeface="ＭＳ Ｐゴシック" charset="-128"/>
              </a:rPr>
              <a:t> I/O semantic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 smtClean="0">
                <a:ea typeface="ＭＳ Ｐゴシック" charset="-128"/>
              </a:rPr>
              <a:t>A </a:t>
            </a:r>
            <a:r>
              <a:rPr lang="en-GB" altLang="en-US" dirty="0" err="1">
                <a:ea typeface="ＭＳ Ｐゴシック" charset="-128"/>
              </a:rPr>
              <a:t>nonblocking</a:t>
            </a:r>
            <a:r>
              <a:rPr lang="en-GB" altLang="en-US" dirty="0">
                <a:ea typeface="ＭＳ Ｐゴシック" charset="-128"/>
              </a:rPr>
              <a:t> call does not halt the execution of the application for an extended time. Instead, it returns quickly, with a return value that indicates how many bytes were transferred.</a:t>
            </a:r>
          </a:p>
          <a:p>
            <a:pPr lvl="2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 smtClean="0"/>
              <a:t>E.g. user </a:t>
            </a:r>
            <a:r>
              <a:rPr lang="en-GB" altLang="en-US" dirty="0"/>
              <a:t>interface that receives keyboard and mouse input while processing and displaying data on the screen. </a:t>
            </a:r>
          </a:p>
          <a:p>
            <a:pPr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An asynchronous call returns immediately, without waiting for the I/O to complete.</a:t>
            </a:r>
          </a:p>
          <a:p>
            <a:pPr lvl="2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The application continues to execute its code. </a:t>
            </a:r>
            <a:endParaRPr lang="en-GB" altLang="en-US" dirty="0" smtClean="0"/>
          </a:p>
          <a:p>
            <a:pPr lvl="2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 smtClean="0"/>
              <a:t>The </a:t>
            </a:r>
            <a:r>
              <a:rPr lang="en-GB" altLang="en-US" dirty="0"/>
              <a:t>completion of the I/O at some future time is communicated to the application, </a:t>
            </a:r>
            <a:endParaRPr lang="en-GB" altLang="en-US" dirty="0" smtClean="0"/>
          </a:p>
          <a:p>
            <a:pPr lvl="3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 smtClean="0"/>
              <a:t>either </a:t>
            </a:r>
            <a:r>
              <a:rPr lang="en-GB" altLang="en-US" dirty="0"/>
              <a:t>through the setting of some variable in the address space of the application, </a:t>
            </a:r>
            <a:endParaRPr lang="en-GB" altLang="en-US" dirty="0" smtClean="0"/>
          </a:p>
          <a:p>
            <a:pPr lvl="3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 smtClean="0"/>
              <a:t>or </a:t>
            </a:r>
            <a:r>
              <a:rPr lang="en-GB" altLang="en-US" dirty="0"/>
              <a:t>through the triggering of a signal or software interrupt </a:t>
            </a:r>
            <a:endParaRPr lang="en-GB" altLang="en-US" dirty="0" smtClean="0"/>
          </a:p>
          <a:p>
            <a:pPr lvl="3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 smtClean="0"/>
              <a:t>or </a:t>
            </a:r>
            <a:r>
              <a:rPr lang="en-GB" altLang="en-US" dirty="0"/>
              <a:t>a call-back routine that is executed outside the linear control flow of the application. </a:t>
            </a:r>
          </a:p>
        </p:txBody>
      </p:sp>
    </p:spTree>
    <p:extLst>
      <p:ext uri="{BB962C8B-B14F-4D97-AF65-F5344CB8AC3E}">
        <p14:creationId xmlns:p14="http://schemas.microsoft.com/office/powerpoint/2010/main" val="800528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Spooling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6857199" cy="5480764"/>
          </a:xfrm>
        </p:spPr>
        <p:txBody>
          <a:bodyPr>
            <a:normAutofit fontScale="85000" lnSpcReduction="20000"/>
          </a:bodyPr>
          <a:lstStyle/>
          <a:p>
            <a:pPr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A spool is a buffer that holds output for a device, such as a printer, that cannot accept interleaved data streams. 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Although a printer can serve only one job at a time, several applications may wish to print their output concurrently, without having their output mixed together.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The operating system solves this problem by intercepting all output to the printer. 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Each application's output is spooled to a separate disk file. 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When an application finishes printing, the spooling system queues the corresponding spool file for output to the printer. 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The spooling system copies the queued spool files to the printer one at a time.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In some operating systems, spooling is managed by a system daemon process.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1143000"/>
            <a:ext cx="24257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629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Error handling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An operating system that uses protected memory can guard against many kinds of hardware and application errors, so that a complete system failure is not the usual result of each minor mechanical glitch.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Devices and I/O transfers can fail in many ways, either for transient reasons, such as a network becoming overloaded, or for </a:t>
            </a:r>
            <a:r>
              <a:rPr lang="ja-JP" altLang="en-GB" dirty="0"/>
              <a:t>“</a:t>
            </a:r>
            <a:r>
              <a:rPr lang="en-GB" altLang="ja-JP" dirty="0"/>
              <a:t>permanent</a:t>
            </a:r>
            <a:r>
              <a:rPr lang="ja-JP" altLang="en-GB" dirty="0"/>
              <a:t>”</a:t>
            </a:r>
            <a:r>
              <a:rPr lang="en-GB" altLang="ja-JP" dirty="0"/>
              <a:t> reasons, such as a disk controller becoming defective. 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Operating systems can often compensate effectively for transient failures. 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For instance, a disk read()  failure results in a read()  retry, and a network send()  error results in a resend() , if the protocol so specifies. 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Unfortunately, if an important component experiences a permanent failure, the operating system is unlikely to recover.</a:t>
            </a:r>
          </a:p>
        </p:txBody>
      </p:sp>
    </p:spTree>
    <p:extLst>
      <p:ext uri="{BB962C8B-B14F-4D97-AF65-F5344CB8AC3E}">
        <p14:creationId xmlns:p14="http://schemas.microsoft.com/office/powerpoint/2010/main" val="1380373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ext Box 1"/>
          <p:cNvSpPr txBox="1">
            <a:spLocks noChangeArrowheads="1"/>
          </p:cNvSpPr>
          <p:nvPr/>
        </p:nvSpPr>
        <p:spPr bwMode="auto">
          <a:xfrm>
            <a:off x="195263" y="1988875"/>
            <a:ext cx="9705975" cy="586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/>
          <a:lstStyle>
            <a:lvl1pPr marL="604838" indent="-604838"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89000"/>
              </a:lnSpc>
            </a:pPr>
            <a:endParaRPr lang="en-GB" altLang="en-US" dirty="0"/>
          </a:p>
        </p:txBody>
      </p:sp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Times-Bold" charset="0"/>
            </a:endParaRP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4" y="4049713"/>
            <a:ext cx="8639175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I/O Software 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Layers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1501436"/>
            <a:ext cx="8705040" cy="1992878"/>
          </a:xfrm>
        </p:spPr>
        <p:txBody>
          <a:bodyPr/>
          <a:lstStyle/>
          <a:p>
            <a:pPr>
              <a:lnSpc>
                <a:spcPct val="89000"/>
              </a:lnSpc>
            </a:pPr>
            <a:r>
              <a:rPr lang="en-GB" altLang="en-US" dirty="0"/>
              <a:t>I/O software is typically organized in four layers.</a:t>
            </a:r>
          </a:p>
          <a:p>
            <a:pPr>
              <a:lnSpc>
                <a:spcPct val="89000"/>
              </a:lnSpc>
            </a:pPr>
            <a:r>
              <a:rPr lang="en-GB" altLang="en-US" dirty="0"/>
              <a:t>Each layer has a well-defined interface.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37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Text Box 1"/>
          <p:cNvSpPr txBox="1">
            <a:spLocks noChangeArrowheads="1"/>
          </p:cNvSpPr>
          <p:nvPr/>
        </p:nvSpPr>
        <p:spPr bwMode="auto">
          <a:xfrm>
            <a:off x="168275" y="5303838"/>
            <a:ext cx="9705975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/>
          <a:lstStyle>
            <a:lvl1pPr marL="604838" indent="-604838"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</a:pPr>
            <a:r>
              <a:rPr lang="en-GB" altLang="en-US"/>
              <a:t>Functions of the device-independent I/O software.</a:t>
            </a:r>
          </a:p>
        </p:txBody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3200" b="1">
                <a:solidFill>
                  <a:srgbClr val="993333"/>
                </a:solidFill>
                <a:latin typeface="Luxi Sans" charset="0"/>
              </a:rPr>
              <a:t>Device-Independent I/O Software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53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2438400"/>
            <a:ext cx="6678613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614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ext Box 1"/>
          <p:cNvSpPr txBox="1">
            <a:spLocks noChangeArrowheads="1"/>
          </p:cNvSpPr>
          <p:nvPr/>
        </p:nvSpPr>
        <p:spPr bwMode="auto">
          <a:xfrm>
            <a:off x="374650" y="5608638"/>
            <a:ext cx="9705975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/>
          <a:lstStyle>
            <a:lvl1pPr marL="604838" indent="-604838"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89000"/>
              </a:lnSpc>
            </a:pPr>
            <a:r>
              <a:rPr lang="en-GB" altLang="en-US" sz="2000"/>
              <a:t>(a) Without a standard driver interface.  (b) With a standard driver interface.</a:t>
            </a:r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800" b="1">
                <a:solidFill>
                  <a:srgbClr val="993333"/>
                </a:solidFill>
                <a:latin typeface="Luxi Sans" charset="0"/>
              </a:rPr>
              <a:t>Uniform Interfacing for Device Drivers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1936750"/>
            <a:ext cx="91249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35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Characteristics of I/O devices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>
                <a:ea typeface="ＭＳ Ｐゴシック" charset="-128"/>
              </a:rPr>
              <a:t>Character-stream or block 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1800" dirty="0"/>
              <a:t>A character-stream device transfers bytes one by one, whereas a block device transfers a block of bytes as a unit.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>
                <a:ea typeface="ＭＳ Ｐゴシック" charset="-128"/>
              </a:rPr>
              <a:t>Sequential or random-access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1800" dirty="0"/>
              <a:t>A sequential device transfers data in a fixed order determined by the device, whereas the user of a random-access device can instruct the device to seek to any of the available data storage locations.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>
                <a:ea typeface="ＭＳ Ｐゴシック" charset="-128"/>
              </a:rPr>
              <a:t>Synchronous or asynchronous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1800" dirty="0"/>
              <a:t>A synchronous device is one that performs data transfers with predictable response times. An asynchronous device exhibits irregular or unpredictable response times</a:t>
            </a:r>
            <a:r>
              <a:rPr lang="en-GB" altLang="en-US" sz="1800" dirty="0" smtClean="0"/>
              <a:t>.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6790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Characteristics of I/O devices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 smtClean="0">
                <a:ea typeface="ＭＳ Ｐゴシック" charset="-128"/>
              </a:rPr>
              <a:t>Sharable </a:t>
            </a:r>
            <a:r>
              <a:rPr lang="en-GB" altLang="en-US" sz="2800" dirty="0">
                <a:ea typeface="ＭＳ Ｐゴシック" charset="-128"/>
              </a:rPr>
              <a:t>or dedicated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000" dirty="0"/>
              <a:t>A sharable device can be used concurrently by several processes or threads; a dedicated device cannot.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Speed of operation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000" dirty="0"/>
              <a:t>Device speeds range from a few bytes per second to a few gigabytes per second.•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Read–write, read only, or write only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000" dirty="0"/>
              <a:t>Some devices perform both input and output, but others support only one data direction</a:t>
            </a:r>
          </a:p>
        </p:txBody>
      </p:sp>
    </p:spTree>
    <p:extLst>
      <p:ext uri="{BB962C8B-B14F-4D97-AF65-F5344CB8AC3E}">
        <p14:creationId xmlns:p14="http://schemas.microsoft.com/office/powerpoint/2010/main" val="2125676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</a:t>
            </a:r>
            <a:r>
              <a:rPr lang="en-GB" altLang="en-US" dirty="0" smtClean="0">
                <a:ea typeface="ＭＳ Ｐゴシック" charset="-128"/>
              </a:rPr>
              <a:t>device trends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884271" cy="5480764"/>
          </a:xfrm>
        </p:spPr>
        <p:txBody>
          <a:bodyPr>
            <a:normAutofit/>
          </a:bodyPr>
          <a:lstStyle/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/>
              <a:t>New I/O devices and device types emerge everyday</a:t>
            </a:r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 smtClean="0"/>
              <a:t>I/O devices vary greatly but exhibits </a:t>
            </a:r>
            <a:r>
              <a:rPr lang="en-GB" altLang="en-US" dirty="0"/>
              <a:t>two conflicting trends. 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increasing standardization of software and hardware interfaces. 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increasingly broad variety of I/O devices. </a:t>
            </a:r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 smtClean="0"/>
              <a:t>Software</a:t>
            </a:r>
            <a:endParaRPr lang="en-GB" altLang="en-US" dirty="0"/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Device drivers present a uniform device-access interface to the I/O subsystem, </a:t>
            </a:r>
          </a:p>
          <a:p>
            <a:pPr lvl="2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Similar to system calls providing a standard interface between the application and the operating system.</a:t>
            </a:r>
          </a:p>
        </p:txBody>
      </p:sp>
    </p:spTree>
    <p:extLst>
      <p:ext uri="{BB962C8B-B14F-4D97-AF65-F5344CB8AC3E}">
        <p14:creationId xmlns:p14="http://schemas.microsoft.com/office/powerpoint/2010/main" val="12665915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Memory-mapped/ Port-based/Hybrid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89" y="4473236"/>
            <a:ext cx="8705040" cy="2905464"/>
          </a:xfrm>
        </p:spPr>
        <p:txBody>
          <a:bodyPr>
            <a:normAutofit/>
          </a:bodyPr>
          <a:lstStyle/>
          <a:p>
            <a:r>
              <a:rPr lang="en-US" dirty="0"/>
              <a:t>How to read/write registers:</a:t>
            </a:r>
          </a:p>
          <a:p>
            <a:pPr marL="961120" lvl="1" indent="-457200">
              <a:buFont typeface="+mj-lt"/>
              <a:buAutoNum type="alphaLcParenR"/>
            </a:pPr>
            <a:r>
              <a:rPr lang="en-US" dirty="0"/>
              <a:t>Special CPU instructions (IN/OUT) </a:t>
            </a:r>
          </a:p>
          <a:p>
            <a:pPr marL="961120" lvl="1" indent="-457200">
              <a:buFont typeface="+mj-lt"/>
              <a:buAutoNum type="alphaLcParenR"/>
            </a:pPr>
            <a:r>
              <a:rPr lang="en-US" dirty="0"/>
              <a:t>Memory mapped: Regions of memory is reserved for HW I/O registers. Standard memory instructions update them.</a:t>
            </a:r>
          </a:p>
          <a:p>
            <a:pPr marL="961120" lvl="1" indent="-457200">
              <a:buFont typeface="+mj-lt"/>
              <a:buAutoNum type="alphaLcParenR"/>
            </a:pPr>
            <a:r>
              <a:rPr lang="en-US" dirty="0"/>
              <a:t>Hybrid: Some controllers mapped to memory, some uses I/O instructions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32"/>
          <a:stretch/>
        </p:blipFill>
        <p:spPr bwMode="auto">
          <a:xfrm>
            <a:off x="536589" y="1343601"/>
            <a:ext cx="9136062" cy="312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is responsible for I/O error handling and recovery.</a:t>
            </a:r>
          </a:p>
          <a:p>
            <a:r>
              <a:rPr lang="en-US" dirty="0" smtClean="0"/>
              <a:t>Some errors may be permanent, some may be due to a transient problem.</a:t>
            </a:r>
          </a:p>
          <a:p>
            <a:r>
              <a:rPr lang="en-US" dirty="0" smtClean="0"/>
              <a:t>OS may sometimes compensate the transient failures by retrying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Interrupt handlers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driver can start an I/O operation and then block until the I/O is completed and the interrupt occurs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driver can block itself by doing a down on a semaphore or a wait on a condition variable.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When the interrupt happens, the interrupt routine does whatever it has to do to handle the interrupt and then unblock the driver that started it, by </a:t>
            </a:r>
            <a:r>
              <a:rPr lang="en-GB" altLang="en-US" dirty="0" err="1"/>
              <a:t>up'ping</a:t>
            </a:r>
            <a:r>
              <a:rPr lang="en-GB" altLang="en-US" dirty="0"/>
              <a:t> on the semaphore or notifying the condition variable.</a:t>
            </a:r>
          </a:p>
          <a:p>
            <a:pPr lvl="2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net effect of the interrupt is to unblock the driver.</a:t>
            </a:r>
          </a:p>
        </p:txBody>
      </p:sp>
    </p:spTree>
    <p:extLst>
      <p:ext uri="{BB962C8B-B14F-4D97-AF65-F5344CB8AC3E}">
        <p14:creationId xmlns:p14="http://schemas.microsoft.com/office/powerpoint/2010/main" val="1901620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spooling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evices like printers or network based systems require </a:t>
            </a:r>
            <a:r>
              <a:rPr lang="en-US" dirty="0" smtClean="0">
                <a:solidFill>
                  <a:srgbClr val="660066"/>
                </a:solidFill>
              </a:rPr>
              <a:t>dedicated operations</a:t>
            </a:r>
          </a:p>
          <a:p>
            <a:r>
              <a:rPr lang="en-US" dirty="0" smtClean="0"/>
              <a:t>Spooling keeps a request queue and executes dedicated operations on at a time.</a:t>
            </a:r>
          </a:p>
          <a:p>
            <a:r>
              <a:rPr lang="en-US" dirty="0" smtClean="0"/>
              <a:t>Can be implemented on directory/file system level.</a:t>
            </a:r>
          </a:p>
          <a:p>
            <a:r>
              <a:rPr lang="en-US" dirty="0" smtClean="0"/>
              <a:t>Each application request  creates as a separate file under a directory.</a:t>
            </a:r>
          </a:p>
          <a:p>
            <a:r>
              <a:rPr lang="en-US" dirty="0" smtClean="0"/>
              <a:t>A system daemon process controls the device and send requests one at a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6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999" y="1501435"/>
            <a:ext cx="5383241" cy="5480764"/>
          </a:xfrm>
        </p:spPr>
        <p:txBody>
          <a:bodyPr>
            <a:normAutofit fontScale="40000" lnSpcReduction="20000"/>
          </a:bodyPr>
          <a:lstStyle/>
          <a:p>
            <a:pPr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endParaRPr lang="en-GB" sz="3968" dirty="0">
              <a:latin typeface="Calibri"/>
              <a:cs typeface="Calibri"/>
            </a:endParaRPr>
          </a:p>
          <a:p>
            <a:pPr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dirty="0">
                <a:latin typeface="Calibri"/>
                <a:ea typeface="MS Gothic" charset="0"/>
                <a:cs typeface="Calibri"/>
              </a:rPr>
              <a:t>Widely vary in in their types and characteristics, hence their interfacing within the OS.</a:t>
            </a:r>
          </a:p>
          <a:p>
            <a:pPr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dirty="0">
                <a:latin typeface="Calibri"/>
                <a:ea typeface="MS Gothic" charset="0"/>
                <a:cs typeface="Calibri"/>
              </a:rPr>
              <a:t>I/O-device technology exhibits two conflicting trends. </a:t>
            </a:r>
          </a:p>
          <a:p>
            <a:pPr lvl="1"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b="1" dirty="0">
                <a:latin typeface="Calibri"/>
                <a:ea typeface="MS Gothic" charset="0"/>
                <a:cs typeface="Calibri"/>
              </a:rPr>
              <a:t>increasing standardization of software and hardware interfaces. </a:t>
            </a:r>
          </a:p>
          <a:p>
            <a:pPr lvl="1"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b="1" dirty="0">
                <a:latin typeface="Calibri"/>
                <a:ea typeface="MS Gothic" charset="0"/>
                <a:cs typeface="Calibri"/>
              </a:rPr>
              <a:t>increasingly broad variety of I/O devices. </a:t>
            </a:r>
          </a:p>
          <a:p>
            <a:pPr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dirty="0">
                <a:latin typeface="Calibri"/>
                <a:ea typeface="MS Gothic" charset="0"/>
                <a:cs typeface="Calibri"/>
              </a:rPr>
              <a:t>Hardware </a:t>
            </a:r>
          </a:p>
          <a:p>
            <a:pPr lvl="1"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b="1" dirty="0">
                <a:latin typeface="Calibri"/>
                <a:ea typeface="MS Gothic" charset="0"/>
                <a:cs typeface="Calibri"/>
              </a:rPr>
              <a:t>Ports</a:t>
            </a:r>
          </a:p>
          <a:p>
            <a:pPr lvl="1"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b="1" dirty="0">
                <a:latin typeface="Calibri"/>
                <a:ea typeface="MS Gothic" charset="0"/>
                <a:cs typeface="Calibri"/>
              </a:rPr>
              <a:t>Buses</a:t>
            </a:r>
          </a:p>
          <a:p>
            <a:pPr lvl="1"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b="1" dirty="0">
                <a:latin typeface="Calibri"/>
                <a:ea typeface="MS Gothic" charset="0"/>
                <a:cs typeface="Calibri"/>
              </a:rPr>
              <a:t>Device controllers</a:t>
            </a:r>
          </a:p>
          <a:p>
            <a:pPr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dirty="0">
                <a:latin typeface="Calibri"/>
                <a:ea typeface="MS Gothic" charset="0"/>
                <a:cs typeface="Calibri"/>
              </a:rPr>
              <a:t>Software</a:t>
            </a:r>
          </a:p>
          <a:p>
            <a:pPr lvl="1"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409" b="1" dirty="0">
                <a:latin typeface="Calibri"/>
                <a:ea typeface="MS Gothic" charset="0"/>
                <a:cs typeface="Calibri"/>
              </a:rPr>
              <a:t>Device drivers present a uniform device-access interface to the I/O subsystem, </a:t>
            </a:r>
          </a:p>
          <a:p>
            <a:pPr lvl="1">
              <a:tabLst>
                <a:tab pos="313167" algn="l"/>
                <a:tab pos="500367" algn="l"/>
                <a:tab pos="1004235" algn="l"/>
                <a:tab pos="1508103" algn="l"/>
                <a:tab pos="2011969" algn="l"/>
                <a:tab pos="2515837" algn="l"/>
                <a:tab pos="3019703" algn="l"/>
                <a:tab pos="3523571" algn="l"/>
                <a:tab pos="4027437" algn="l"/>
                <a:tab pos="4531305" algn="l"/>
                <a:tab pos="5035171" algn="l"/>
                <a:tab pos="5539039" algn="l"/>
                <a:tab pos="6042905" algn="l"/>
                <a:tab pos="6546775" algn="l"/>
                <a:tab pos="7050640" algn="l"/>
                <a:tab pos="7554508" algn="l"/>
                <a:tab pos="8058374" algn="l"/>
                <a:tab pos="8562242" algn="l"/>
                <a:tab pos="9066108" algn="l"/>
                <a:tab pos="9569976" algn="l"/>
                <a:tab pos="10073841" algn="l"/>
              </a:tabLst>
            </a:pPr>
            <a:r>
              <a:rPr lang="en-GB" sz="4630" b="1" dirty="0">
                <a:latin typeface="Calibri"/>
                <a:ea typeface="MS Gothic" charset="0"/>
                <a:cs typeface="Calibri"/>
              </a:rPr>
              <a:t>Similar to system calls providing a standard interface between the application and the operating system.</a:t>
            </a:r>
          </a:p>
          <a:p>
            <a:pPr marL="0" indent="0">
              <a:buNone/>
            </a:pPr>
            <a:endParaRPr lang="en-US" sz="3968" dirty="0">
              <a:latin typeface="Calibri"/>
              <a:cs typeface="Calibri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" b="1684"/>
          <a:stretch>
            <a:fillRect/>
          </a:stretch>
        </p:blipFill>
        <p:spPr bwMode="auto">
          <a:xfrm>
            <a:off x="6087240" y="1501435"/>
            <a:ext cx="3320884" cy="426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75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Categories</a:t>
            </a:r>
          </a:p>
          <a:p>
            <a:pPr lvl="1"/>
            <a:r>
              <a:rPr lang="en-US" dirty="0" smtClean="0"/>
              <a:t>Storage devices (disks, tapes,</a:t>
            </a:r>
            <a:r>
              <a:rPr lang="is-IS" dirty="0" smtClean="0"/>
              <a:t>…)</a:t>
            </a:r>
          </a:p>
          <a:p>
            <a:pPr lvl="1"/>
            <a:r>
              <a:rPr lang="is-IS" dirty="0" smtClean="0"/>
              <a:t>Graphic card and console devices</a:t>
            </a:r>
          </a:p>
          <a:p>
            <a:pPr lvl="1"/>
            <a:r>
              <a:rPr lang="is-IS" dirty="0" smtClean="0"/>
              <a:t>HCI devices (mouse, keyboard)</a:t>
            </a:r>
          </a:p>
          <a:p>
            <a:pPr lvl="1"/>
            <a:r>
              <a:rPr lang="en-US" dirty="0" smtClean="0"/>
              <a:t>Media devices (sound card, camera)</a:t>
            </a:r>
          </a:p>
          <a:p>
            <a:pPr lvl="1"/>
            <a:r>
              <a:rPr lang="en-US" dirty="0" smtClean="0"/>
              <a:t>Network Interface Controllers</a:t>
            </a:r>
          </a:p>
          <a:p>
            <a:pPr lvl="1"/>
            <a:r>
              <a:rPr lang="en-US" dirty="0" smtClean="0"/>
              <a:t>Printers, modems</a:t>
            </a:r>
          </a:p>
          <a:p>
            <a:pPr lvl="1"/>
            <a:r>
              <a:rPr lang="en-US" dirty="0" smtClean="0"/>
              <a:t>Specialized devices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2827" y="1501775"/>
            <a:ext cx="4123783" cy="548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96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- Single Bus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01775"/>
            <a:ext cx="8704263" cy="54800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588503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CPU</a:t>
            </a: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2100438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Memory</a:t>
            </a: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3612373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Video</a:t>
            </a:r>
            <a:br>
              <a:rPr lang="en-US" altLang="x-none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5124308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Keyboard</a:t>
            </a:r>
            <a:br>
              <a:rPr lang="en-US" altLang="x-none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5130" name="Rectangle 13"/>
          <p:cNvSpPr>
            <a:spLocks noChangeArrowheads="1"/>
          </p:cNvSpPr>
          <p:nvPr/>
        </p:nvSpPr>
        <p:spPr bwMode="auto">
          <a:xfrm>
            <a:off x="6636243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Floppy</a:t>
            </a:r>
            <a:br>
              <a:rPr lang="en-US" altLang="x-none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8148178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Disk</a:t>
            </a:r>
            <a:br>
              <a:rPr lang="en-US" altLang="x-none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588503" y="5879747"/>
            <a:ext cx="88196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 flipV="1">
            <a:off x="1260475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 flipV="1">
            <a:off x="2772410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5" name="Line 18"/>
          <p:cNvSpPr>
            <a:spLocks noChangeShapeType="1"/>
          </p:cNvSpPr>
          <p:nvPr/>
        </p:nvSpPr>
        <p:spPr bwMode="auto">
          <a:xfrm flipV="1">
            <a:off x="4284345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 flipV="1">
            <a:off x="5796280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7" name="Line 20"/>
          <p:cNvSpPr>
            <a:spLocks noChangeShapeType="1"/>
          </p:cNvSpPr>
          <p:nvPr/>
        </p:nvSpPr>
        <p:spPr bwMode="auto">
          <a:xfrm flipV="1">
            <a:off x="7308215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8" name="Line 21"/>
          <p:cNvSpPr>
            <a:spLocks noChangeShapeType="1"/>
          </p:cNvSpPr>
          <p:nvPr/>
        </p:nvSpPr>
        <p:spPr bwMode="auto">
          <a:xfrm flipV="1">
            <a:off x="8820150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8246" name="Text Box 22"/>
          <p:cNvSpPr txBox="1">
            <a:spLocks noChangeArrowheads="1"/>
          </p:cNvSpPr>
          <p:nvPr/>
        </p:nvSpPr>
        <p:spPr bwMode="auto">
          <a:xfrm>
            <a:off x="7658200" y="6047740"/>
            <a:ext cx="1475981" cy="43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2205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System bus</a:t>
            </a:r>
          </a:p>
        </p:txBody>
      </p:sp>
      <p:sp>
        <p:nvSpPr>
          <p:cNvPr id="5140" name="AutoShape 23"/>
          <p:cNvSpPr>
            <a:spLocks noChangeArrowheads="1"/>
          </p:cNvSpPr>
          <p:nvPr/>
        </p:nvSpPr>
        <p:spPr bwMode="auto">
          <a:xfrm>
            <a:off x="8400167" y="2771880"/>
            <a:ext cx="755968" cy="75596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 sz="1984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141" name="Group 24"/>
          <p:cNvGrpSpPr>
            <a:grpSpLocks/>
          </p:cNvGrpSpPr>
          <p:nvPr/>
        </p:nvGrpSpPr>
        <p:grpSpPr bwMode="auto">
          <a:xfrm>
            <a:off x="6804236" y="3107866"/>
            <a:ext cx="923960" cy="419982"/>
            <a:chOff x="3888" y="1776"/>
            <a:chExt cx="528" cy="240"/>
          </a:xfrm>
        </p:grpSpPr>
        <p:sp>
          <p:nvSpPr>
            <p:cNvPr id="5166" name="Rectangle 25"/>
            <p:cNvSpPr>
              <a:spLocks noChangeArrowheads="1"/>
            </p:cNvSpPr>
            <p:nvPr/>
          </p:nvSpPr>
          <p:spPr bwMode="auto">
            <a:xfrm>
              <a:off x="3888" y="1776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7" name="Rectangle 26"/>
            <p:cNvSpPr>
              <a:spLocks noChangeArrowheads="1"/>
            </p:cNvSpPr>
            <p:nvPr/>
          </p:nvSpPr>
          <p:spPr bwMode="auto">
            <a:xfrm>
              <a:off x="4032" y="1872"/>
              <a:ext cx="240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pic>
        <p:nvPicPr>
          <p:cNvPr id="5142" name="Picture 2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373" y="2267902"/>
            <a:ext cx="1259946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43" name="Group 28"/>
          <p:cNvGrpSpPr>
            <a:grpSpLocks/>
          </p:cNvGrpSpPr>
          <p:nvPr/>
        </p:nvGrpSpPr>
        <p:grpSpPr bwMode="auto">
          <a:xfrm>
            <a:off x="5252054" y="2939873"/>
            <a:ext cx="974708" cy="671971"/>
            <a:chOff x="3001" y="1728"/>
            <a:chExt cx="557" cy="384"/>
          </a:xfrm>
        </p:grpSpPr>
        <p:sp>
          <p:nvSpPr>
            <p:cNvPr id="5152" name="Rectangle 29"/>
            <p:cNvSpPr>
              <a:spLocks noChangeArrowheads="1"/>
            </p:cNvSpPr>
            <p:nvPr/>
          </p:nvSpPr>
          <p:spPr bwMode="auto">
            <a:xfrm rot="-1140176">
              <a:off x="3024" y="1728"/>
              <a:ext cx="534" cy="28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3" name="Rectangle 30"/>
            <p:cNvSpPr>
              <a:spLocks noChangeArrowheads="1"/>
            </p:cNvSpPr>
            <p:nvPr/>
          </p:nvSpPr>
          <p:spPr bwMode="auto">
            <a:xfrm rot="-1140176">
              <a:off x="3049" y="1840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4" name="Rectangle 31"/>
            <p:cNvSpPr>
              <a:spLocks noChangeArrowheads="1"/>
            </p:cNvSpPr>
            <p:nvPr/>
          </p:nvSpPr>
          <p:spPr bwMode="auto">
            <a:xfrm rot="-1140176">
              <a:off x="3127" y="1813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5" name="Rectangle 32"/>
            <p:cNvSpPr>
              <a:spLocks noChangeArrowheads="1"/>
            </p:cNvSpPr>
            <p:nvPr/>
          </p:nvSpPr>
          <p:spPr bwMode="auto">
            <a:xfrm rot="-1140176">
              <a:off x="3153" y="1891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6" name="Rectangle 33"/>
            <p:cNvSpPr>
              <a:spLocks noChangeArrowheads="1"/>
            </p:cNvSpPr>
            <p:nvPr/>
          </p:nvSpPr>
          <p:spPr bwMode="auto">
            <a:xfrm rot="-1140176">
              <a:off x="3204" y="1786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7" name="Rectangle 34"/>
            <p:cNvSpPr>
              <a:spLocks noChangeArrowheads="1"/>
            </p:cNvSpPr>
            <p:nvPr/>
          </p:nvSpPr>
          <p:spPr bwMode="auto">
            <a:xfrm rot="-1140176">
              <a:off x="3231" y="1864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8" name="Rectangle 35"/>
            <p:cNvSpPr>
              <a:spLocks noChangeArrowheads="1"/>
            </p:cNvSpPr>
            <p:nvPr/>
          </p:nvSpPr>
          <p:spPr bwMode="auto">
            <a:xfrm rot="-1140176">
              <a:off x="3180" y="1968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9" name="Rectangle 36"/>
            <p:cNvSpPr>
              <a:spLocks noChangeArrowheads="1"/>
            </p:cNvSpPr>
            <p:nvPr/>
          </p:nvSpPr>
          <p:spPr bwMode="auto">
            <a:xfrm rot="-1140176">
              <a:off x="3102" y="1995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0" name="Rectangle 37"/>
            <p:cNvSpPr>
              <a:spLocks noChangeArrowheads="1"/>
            </p:cNvSpPr>
            <p:nvPr/>
          </p:nvSpPr>
          <p:spPr bwMode="auto">
            <a:xfrm rot="-1140176">
              <a:off x="3076" y="1917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1" name="Rectangle 38"/>
            <p:cNvSpPr>
              <a:spLocks noChangeArrowheads="1"/>
            </p:cNvSpPr>
            <p:nvPr/>
          </p:nvSpPr>
          <p:spPr bwMode="auto">
            <a:xfrm rot="-1140176">
              <a:off x="3336" y="1914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2" name="Rectangle 39"/>
            <p:cNvSpPr>
              <a:spLocks noChangeArrowheads="1"/>
            </p:cNvSpPr>
            <p:nvPr/>
          </p:nvSpPr>
          <p:spPr bwMode="auto">
            <a:xfrm rot="-1140176">
              <a:off x="3309" y="1837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3" name="Rectangle 40"/>
            <p:cNvSpPr>
              <a:spLocks noChangeArrowheads="1"/>
            </p:cNvSpPr>
            <p:nvPr/>
          </p:nvSpPr>
          <p:spPr bwMode="auto">
            <a:xfrm rot="-1140176">
              <a:off x="3413" y="1888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4" name="Rectangle 41"/>
            <p:cNvSpPr>
              <a:spLocks noChangeArrowheads="1"/>
            </p:cNvSpPr>
            <p:nvPr/>
          </p:nvSpPr>
          <p:spPr bwMode="auto">
            <a:xfrm rot="-1140176">
              <a:off x="3257" y="1941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5" name="Freeform 42"/>
            <p:cNvSpPr>
              <a:spLocks/>
            </p:cNvSpPr>
            <p:nvPr/>
          </p:nvSpPr>
          <p:spPr bwMode="auto">
            <a:xfrm rot="20459824" flipH="1">
              <a:off x="3001" y="1825"/>
              <a:ext cx="41" cy="287"/>
            </a:xfrm>
            <a:custGeom>
              <a:avLst/>
              <a:gdLst>
                <a:gd name="T0" fmla="*/ 0 w 96"/>
                <a:gd name="T1" fmla="*/ 336 h 336"/>
                <a:gd name="T2" fmla="*/ 96 w 96"/>
                <a:gd name="T3" fmla="*/ 48 h 336"/>
                <a:gd name="T4" fmla="*/ 0 w 96"/>
                <a:gd name="T5" fmla="*/ 0 h 336"/>
                <a:gd name="T6" fmla="*/ 0 w 9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336"/>
                <a:gd name="T14" fmla="*/ 96 w 9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336">
                  <a:moveTo>
                    <a:pt x="0" y="336"/>
                  </a:moveTo>
                  <a:lnTo>
                    <a:pt x="96" y="48"/>
                  </a:lnTo>
                  <a:lnTo>
                    <a:pt x="0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984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144" name="Line 43"/>
          <p:cNvSpPr>
            <a:spLocks noChangeShapeType="1"/>
          </p:cNvSpPr>
          <p:nvPr/>
        </p:nvSpPr>
        <p:spPr bwMode="auto">
          <a:xfrm flipV="1">
            <a:off x="4284345" y="3359855"/>
            <a:ext cx="0" cy="11759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45" name="Line 44"/>
          <p:cNvSpPr>
            <a:spLocks noChangeShapeType="1"/>
          </p:cNvSpPr>
          <p:nvPr/>
        </p:nvSpPr>
        <p:spPr bwMode="auto">
          <a:xfrm flipV="1">
            <a:off x="5712283" y="3443851"/>
            <a:ext cx="0" cy="1091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46" name="Line 45"/>
          <p:cNvSpPr>
            <a:spLocks noChangeShapeType="1"/>
          </p:cNvSpPr>
          <p:nvPr/>
        </p:nvSpPr>
        <p:spPr bwMode="auto">
          <a:xfrm flipV="1">
            <a:off x="7308215" y="3527848"/>
            <a:ext cx="0" cy="10079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47" name="Line 46"/>
          <p:cNvSpPr>
            <a:spLocks noChangeShapeType="1"/>
          </p:cNvSpPr>
          <p:nvPr/>
        </p:nvSpPr>
        <p:spPr bwMode="auto">
          <a:xfrm flipV="1">
            <a:off x="8736153" y="3527848"/>
            <a:ext cx="0" cy="10079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8271" name="Text Box 47"/>
          <p:cNvSpPr txBox="1">
            <a:spLocks noChangeArrowheads="1"/>
          </p:cNvSpPr>
          <p:nvPr/>
        </p:nvSpPr>
        <p:spPr bwMode="auto">
          <a:xfrm>
            <a:off x="3864363" y="1679927"/>
            <a:ext cx="937629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Monitor</a:t>
            </a:r>
          </a:p>
        </p:txBody>
      </p:sp>
      <p:sp>
        <p:nvSpPr>
          <p:cNvPr id="308272" name="Text Box 48"/>
          <p:cNvSpPr txBox="1">
            <a:spLocks noChangeArrowheads="1"/>
          </p:cNvSpPr>
          <p:nvPr/>
        </p:nvSpPr>
        <p:spPr bwMode="auto">
          <a:xfrm>
            <a:off x="5208306" y="1679927"/>
            <a:ext cx="1051506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Keyboard</a:t>
            </a:r>
          </a:p>
        </p:txBody>
      </p:sp>
      <p:sp>
        <p:nvSpPr>
          <p:cNvPr id="308273" name="Text Box 49"/>
          <p:cNvSpPr txBox="1">
            <a:spLocks noChangeArrowheads="1"/>
          </p:cNvSpPr>
          <p:nvPr/>
        </p:nvSpPr>
        <p:spPr bwMode="auto">
          <a:xfrm>
            <a:off x="6720240" y="1679927"/>
            <a:ext cx="797719" cy="63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Floppy</a:t>
            </a:r>
            <a:b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</a:b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 drive</a:t>
            </a:r>
          </a:p>
        </p:txBody>
      </p:sp>
      <p:sp>
        <p:nvSpPr>
          <p:cNvPr id="308274" name="Text Box 50"/>
          <p:cNvSpPr txBox="1">
            <a:spLocks noChangeArrowheads="1"/>
          </p:cNvSpPr>
          <p:nvPr/>
        </p:nvSpPr>
        <p:spPr bwMode="auto">
          <a:xfrm>
            <a:off x="8377419" y="1679927"/>
            <a:ext cx="697179" cy="63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Disk</a:t>
            </a:r>
            <a:b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</a:b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 drive</a:t>
            </a:r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690529" y="6360906"/>
            <a:ext cx="44337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 smtClean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All addresses (memory and I/O) go here.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n-US" dirty="0" smtClean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Memory is just another I/O.</a:t>
            </a:r>
            <a:endParaRPr lang="en-US" dirty="0">
              <a:solidFill>
                <a:srgbClr val="3B3E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1848449" y="5879747"/>
            <a:ext cx="1" cy="499292"/>
          </a:xfrm>
          <a:prstGeom prst="straightConnector1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07717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</a:t>
            </a:r>
            <a:r>
              <a:rPr lang="en-US" altLang="x-none" dirty="0" smtClean="0"/>
              <a:t>Hardware – Dual bus </a:t>
            </a:r>
            <a:endParaRPr lang="en-US" altLang="x-none" dirty="0"/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71791"/>
            <a:chOff x="504507" y="1712667"/>
            <a:chExt cx="8987614" cy="487179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400168" y="4904530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75536" y="3443242"/>
              <a:ext cx="963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50017" y="6740308"/>
            <a:ext cx="1106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ports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4805340" y="5876702"/>
            <a:ext cx="1343942" cy="923961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</a:t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interface/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" name="Rectangle 29"/>
          <p:cNvSpPr>
            <a:spLocks noChangeArrowheads="1"/>
          </p:cNvSpPr>
          <p:nvPr/>
        </p:nvSpPr>
        <p:spPr bwMode="auto">
          <a:xfrm>
            <a:off x="6245947" y="5890888"/>
            <a:ext cx="1415271" cy="921465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Keyboard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USB 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7745212" y="5890889"/>
            <a:ext cx="1494703" cy="888928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Mouse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 smtClean="0">
                <a:latin typeface="Calibri" charset="0"/>
                <a:ea typeface="Calibri" charset="0"/>
                <a:cs typeface="Calibri" charset="0"/>
              </a:rPr>
              <a:t>USB controller</a:t>
            </a:r>
            <a:endParaRPr lang="en-US" altLang="x-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>
            <a:off x="5393315" y="5342420"/>
            <a:ext cx="0" cy="53428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4330690" y="6762563"/>
            <a:ext cx="9492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bus</a:t>
            </a:r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1781470" y="1524317"/>
            <a:ext cx="44337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 smtClean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CPU reads and writes to the memory takes place through this high-speed bus.</a:t>
            </a:r>
            <a:endParaRPr lang="en-US" dirty="0">
              <a:solidFill>
                <a:srgbClr val="3B3E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860912" y="2170648"/>
            <a:ext cx="0" cy="957563"/>
          </a:xfrm>
          <a:prstGeom prst="straightConnector1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5041590" y="3763792"/>
            <a:ext cx="22836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 smtClean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This </a:t>
            </a:r>
            <a:r>
              <a:rPr lang="en-US" smtClean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bridge/controller allows </a:t>
            </a:r>
            <a:r>
              <a:rPr lang="en-US" dirty="0" smtClean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I/O devices to access memory directly w/o going through CPU</a:t>
            </a:r>
            <a:endParaRPr lang="en-US" dirty="0">
              <a:solidFill>
                <a:srgbClr val="3B3E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 flipV="1">
            <a:off x="4931335" y="3662492"/>
            <a:ext cx="1314612" cy="212240"/>
          </a:xfrm>
          <a:prstGeom prst="straightConnector1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24301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related to I/O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999" y="1501435"/>
            <a:ext cx="8077035" cy="548076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How to access I/O devices in HW?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How </a:t>
            </a:r>
            <a:r>
              <a:rPr lang="en-US" dirty="0" smtClean="0"/>
              <a:t>to interact with I/O devices?</a:t>
            </a:r>
            <a:endParaRPr lang="en-US" b="1" dirty="0" smtClean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Poll based vs. Interrupt based I/O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CPU checks if I/O is complete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An interrupt is generated when I/O is complete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Programmed vs. DMA based I/O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Data is transferred to/from CPU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DMA controller transfers data from device buffer to main memory without CPU intervention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How are I/O devices categorized?</a:t>
            </a:r>
            <a:endParaRPr lang="en-US" b="1" dirty="0" smtClean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Character vs. Block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S</a:t>
            </a:r>
            <a:r>
              <a:rPr lang="en-US" b="1" dirty="0" smtClean="0"/>
              <a:t>treams of chars (e.g. printer, modem)</a:t>
            </a:r>
          </a:p>
          <a:p>
            <a:pPr lvl="2">
              <a:lnSpc>
                <a:spcPct val="120000"/>
              </a:lnSpc>
            </a:pPr>
            <a:r>
              <a:rPr lang="en-US" b="1" dirty="0" smtClean="0"/>
              <a:t>Units of blocks (e.g. disks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502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g334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CEng334.thmx</Template>
  <TotalTime>3678</TotalTime>
  <Words>6245</Words>
  <Application>Microsoft Office PowerPoint</Application>
  <PresentationFormat>Custom</PresentationFormat>
  <Paragraphs>1047</Paragraphs>
  <Slides>97</Slides>
  <Notes>59</Notes>
  <HiddenSlides>17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12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Lucidasans</vt:lpstr>
      <vt:lpstr>Luxi Sans</vt:lpstr>
      <vt:lpstr>Times New Roman</vt:lpstr>
      <vt:lpstr>Times-Bold</vt:lpstr>
      <vt:lpstr>Wingdings</vt:lpstr>
      <vt:lpstr>Wingdings 2</vt:lpstr>
      <vt:lpstr>CEng334</vt:lpstr>
      <vt:lpstr>I/O systems</vt:lpstr>
      <vt:lpstr>I/O systems</vt:lpstr>
      <vt:lpstr>I/O devices  in OS</vt:lpstr>
      <vt:lpstr>I/O systems  in OS</vt:lpstr>
      <vt:lpstr>I/O system in OS</vt:lpstr>
      <vt:lpstr>I/O system</vt:lpstr>
      <vt:lpstr>Issues related to I/O system</vt:lpstr>
      <vt:lpstr>How to access I/O devices in HW?</vt:lpstr>
      <vt:lpstr>Memory-mapped/ Port-based/Hybrid I/O</vt:lpstr>
      <vt:lpstr>Single Bus and dual bus I/O</vt:lpstr>
      <vt:lpstr>I/O Hardware interfaces</vt:lpstr>
      <vt:lpstr>I/O Hardware interfaces -  Bus</vt:lpstr>
      <vt:lpstr>I/O Hardware interfaces -  Port</vt:lpstr>
      <vt:lpstr>I/O Hardware interfaces -  device controller</vt:lpstr>
      <vt:lpstr>Device controllers and device drivers</vt:lpstr>
      <vt:lpstr>Device I/O port locations on PC (partial)</vt:lpstr>
      <vt:lpstr>I/O port registers</vt:lpstr>
      <vt:lpstr>I/O port registers -  status register</vt:lpstr>
      <vt:lpstr>I/O port registers -  command register</vt:lpstr>
      <vt:lpstr>I/O port registers -  data-in register</vt:lpstr>
      <vt:lpstr>I/O port registers -  data-out register</vt:lpstr>
      <vt:lpstr>I/O device communication</vt:lpstr>
      <vt:lpstr>Polling: I/O interfacing in software</vt:lpstr>
      <vt:lpstr>Polling: I/O interfacing in software</vt:lpstr>
      <vt:lpstr>Polling I/O example: Steps in printing a string</vt:lpstr>
      <vt:lpstr>Programmed Polling I/O example: Pseudocode for printing a string </vt:lpstr>
      <vt:lpstr>Interrupts - refresher</vt:lpstr>
      <vt:lpstr>Interrupt-Driven I/O</vt:lpstr>
      <vt:lpstr>Interrupt Based I/O</vt:lpstr>
      <vt:lpstr>Interrupt-Driven I/O</vt:lpstr>
      <vt:lpstr>Interrupt Handler Routine Details</vt:lpstr>
      <vt:lpstr>Interrupt servicing: Advanced</vt:lpstr>
      <vt:lpstr>Interrupt servicing: Advanced (cont)</vt:lpstr>
      <vt:lpstr>Direct Memory Access (DMA)</vt:lpstr>
      <vt:lpstr>Direct Memory Access</vt:lpstr>
      <vt:lpstr>I/O Using DMA</vt:lpstr>
      <vt:lpstr>I/O Hardware interfaces</vt:lpstr>
      <vt:lpstr>Application I/O Interface</vt:lpstr>
      <vt:lpstr>Application I/O Interface</vt:lpstr>
      <vt:lpstr>Application I/O Interface</vt:lpstr>
      <vt:lpstr>Application I/O Interface</vt:lpstr>
      <vt:lpstr>Device Driver Switch</vt:lpstr>
      <vt:lpstr>Device drivers</vt:lpstr>
      <vt:lpstr>Device driver structure</vt:lpstr>
      <vt:lpstr>Device drivers - issues</vt:lpstr>
      <vt:lpstr>I/O devices - character and block devices</vt:lpstr>
      <vt:lpstr>Character vs. Block Devices</vt:lpstr>
      <vt:lpstr>Block devices</vt:lpstr>
      <vt:lpstr>Character devices</vt:lpstr>
      <vt:lpstr>Character vs. Block Devices</vt:lpstr>
      <vt:lpstr>ioctl()</vt:lpstr>
      <vt:lpstr>Windows I/O subsystem</vt:lpstr>
      <vt:lpstr>I/O Categorization (OS perspective)</vt:lpstr>
      <vt:lpstr>Kernel I/O System</vt:lpstr>
      <vt:lpstr>I/O scheduling</vt:lpstr>
      <vt:lpstr>I/O Scheduling</vt:lpstr>
      <vt:lpstr>Disk I/O Scheduling</vt:lpstr>
      <vt:lpstr>Disk I/O Scheduling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Disk Devices</vt:lpstr>
      <vt:lpstr>SSD Drives</vt:lpstr>
      <vt:lpstr>Disk Management</vt:lpstr>
      <vt:lpstr>Page Cache</vt:lpstr>
      <vt:lpstr>File Cache</vt:lpstr>
      <vt:lpstr>Buffering</vt:lpstr>
      <vt:lpstr>Buffering (1)</vt:lpstr>
      <vt:lpstr>Buffering (2)</vt:lpstr>
      <vt:lpstr>Caching</vt:lpstr>
      <vt:lpstr>Blocking I/O semantic</vt:lpstr>
      <vt:lpstr>Nonblocking I/O semantic</vt:lpstr>
      <vt:lpstr>Spooling</vt:lpstr>
      <vt:lpstr>Error handling</vt:lpstr>
      <vt:lpstr>I/O Software Layers</vt:lpstr>
      <vt:lpstr>PowerPoint Presentation</vt:lpstr>
      <vt:lpstr>PowerPoint Presentation</vt:lpstr>
      <vt:lpstr>Characteristics of I/O devices</vt:lpstr>
      <vt:lpstr>Characteristics of I/O devices</vt:lpstr>
      <vt:lpstr>I/O device trends</vt:lpstr>
      <vt:lpstr>Error Handling</vt:lpstr>
      <vt:lpstr>Interrupt handlers</vt:lpstr>
      <vt:lpstr>I/O spooling</vt:lpstr>
      <vt:lpstr>PowerPoint Presentation</vt:lpstr>
      <vt:lpstr>PowerPoint Presentation</vt:lpstr>
      <vt:lpstr>I/O Hardware - Single Bus</vt:lpstr>
      <vt:lpstr>I/O Hardware – Dual bus </vt:lpstr>
      <vt:lpstr>Issues related to I/O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Onur Sehitoglu</dc:creator>
  <dc:description/>
  <cp:lastModifiedBy>erol sahin</cp:lastModifiedBy>
  <cp:revision>115</cp:revision>
  <dcterms:created xsi:type="dcterms:W3CDTF">2017-05-04T11:34:48Z</dcterms:created>
  <dcterms:modified xsi:type="dcterms:W3CDTF">2019-05-09T07:36:41Z</dcterms:modified>
  <dc:language>en-US</dc:language>
</cp:coreProperties>
</file>